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87" r:id="rId2"/>
    <p:sldId id="504" r:id="rId3"/>
    <p:sldId id="505" r:id="rId4"/>
    <p:sldId id="506" r:id="rId5"/>
    <p:sldId id="507" r:id="rId6"/>
    <p:sldId id="508" r:id="rId7"/>
    <p:sldId id="509" r:id="rId8"/>
    <p:sldId id="544" r:id="rId9"/>
    <p:sldId id="510" r:id="rId10"/>
    <p:sldId id="546" r:id="rId11"/>
    <p:sldId id="516" r:id="rId12"/>
    <p:sldId id="517" r:id="rId13"/>
    <p:sldId id="561" r:id="rId14"/>
    <p:sldId id="562" r:id="rId15"/>
    <p:sldId id="518" r:id="rId16"/>
    <p:sldId id="519" r:id="rId17"/>
    <p:sldId id="520" r:id="rId18"/>
    <p:sldId id="521" r:id="rId19"/>
    <p:sldId id="565" r:id="rId20"/>
    <p:sldId id="522" r:id="rId21"/>
    <p:sldId id="525" r:id="rId22"/>
    <p:sldId id="526" r:id="rId23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方正粗黑宋简体" panose="02000000000000000000" pitchFamily="2" charset="-122"/>
      <p:regular r:id="rId28"/>
    </p:embeddedFont>
    <p:embeddedFont>
      <p:font typeface="方正姚体" panose="02010601030101010101" pitchFamily="2" charset="-122"/>
      <p:regular r:id="rId29"/>
    </p:embeddedFont>
    <p:embeddedFont>
      <p:font typeface="华文琥珀" panose="02010800040101010101" pitchFamily="2" charset="-122"/>
      <p:regular r:id="rId30"/>
    </p:embeddedFont>
    <p:embeddedFont>
      <p:font typeface="华文隶书" panose="02010800040101010101" pitchFamily="2" charset="-122"/>
      <p:regular r:id="rId31"/>
    </p:embeddedFont>
    <p:embeddedFont>
      <p:font typeface="微软雅黑" panose="020B0503020204020204" pitchFamily="34" charset="-122"/>
      <p:regular r:id="rId32"/>
      <p:bold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FFFFF"/>
    <a:srgbClr val="F69D10"/>
    <a:srgbClr val="F7EA68"/>
    <a:srgbClr val="E4F3EF"/>
    <a:srgbClr val="CE6D4E"/>
    <a:srgbClr val="CBE7F4"/>
    <a:srgbClr val="30A0D2"/>
    <a:srgbClr val="2E9FD1"/>
    <a:srgbClr val="46C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3AFE3DD-0B71-4353-AA99-9BDACE72FE7B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5"/>
              </a:solidFill>
            </a:ln>
          </a:left>
          <a:right>
            <a:ln w="9525" cmpd="sng">
              <a:solidFill>
                <a:schemeClr val="accent5"/>
              </a:solidFill>
            </a:ln>
          </a:right>
          <a:top>
            <a:ln w="9525" cmpd="sng">
              <a:solidFill>
                <a:schemeClr val="accent5"/>
              </a:solidFill>
            </a:ln>
          </a:top>
          <a:bottom>
            <a:ln w="9525" cmpd="sng">
              <a:solidFill>
                <a:schemeClr val="accent5"/>
              </a:solidFill>
            </a:ln>
          </a:bottom>
          <a:insideH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5">
              <a:lumMod val="10000"/>
              <a:lumOff val="90000"/>
            </a:schemeClr>
          </a:solidFill>
        </a:fill>
      </a:tcStyle>
    </a:band2H>
    <a:band1V>
      <a:tcTxStyle/>
      <a:tcStyle>
        <a:tcBdr>
          <a:left>
            <a:ln w="9525" cmpd="sng">
              <a:solidFill>
                <a:schemeClr val="accent5"/>
              </a:solidFill>
            </a:ln>
          </a:left>
          <a:right>
            <a:ln w="9525" cmpd="sng">
              <a:solidFill>
                <a:schemeClr val="accent5"/>
              </a:solidFill>
            </a:ln>
          </a:right>
          <a:top>
            <a:ln w="9525" cmpd="sng">
              <a:solidFill>
                <a:schemeClr val="accent5"/>
              </a:solidFill>
            </a:ln>
          </a:top>
          <a:bottom>
            <a:ln w="9525" cmpd="sng">
              <a:solidFill>
                <a:schemeClr val="accent5"/>
              </a:solidFill>
            </a:ln>
          </a:bottom>
          <a:insideH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5">
              <a:lumMod val="10000"/>
              <a:lumOff val="90000"/>
            </a:schemeClr>
          </a:solidFill>
        </a:fill>
      </a:tcStyle>
    </a:band1V>
    <a:band2V>
      <a:tcTxStyle/>
      <a:tcStyle>
        <a:tcBdr>
          <a:left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5"/>
              </a:solidFill>
            </a:ln>
          </a:top>
          <a:bottom>
            <a:ln w="9525" cmpd="sng">
              <a:solidFill>
                <a:schemeClr val="accent5"/>
              </a:solidFill>
            </a:ln>
          </a:bottom>
          <a:insideH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5"/>
              </a:solidFill>
            </a:ln>
          </a:right>
          <a:top>
            <a:ln w="9525" cmpd="sng">
              <a:solidFill>
                <a:schemeClr val="accent5"/>
              </a:solidFill>
            </a:ln>
          </a:top>
          <a:bottom>
            <a:ln w="9525" cmpd="sng">
              <a:solidFill>
                <a:schemeClr val="accent5"/>
              </a:solidFill>
            </a:ln>
          </a:bottom>
          <a:insideH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5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5"/>
              </a:solidFill>
            </a:ln>
          </a:left>
          <a:right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5"/>
              </a:solidFill>
            </a:ln>
          </a:top>
          <a:bottom>
            <a:ln w="9525" cmpd="sng">
              <a:solidFill>
                <a:schemeClr val="accent5"/>
              </a:solidFill>
            </a:ln>
          </a:bottom>
          <a:insideH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5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5"/>
        </a:fontRef>
      </a:tcTxStyle>
      <a:tcStyle>
        <a:tcBdr>
          <a:left>
            <a:ln w="9525" cmpd="sng">
              <a:solidFill>
                <a:schemeClr val="accent5"/>
              </a:solidFill>
            </a:ln>
          </a:left>
          <a:right>
            <a:ln w="9525" cmpd="sng">
              <a:solidFill>
                <a:schemeClr val="accent5"/>
              </a:solidFill>
            </a:ln>
          </a:right>
          <a:top>
            <a:ln w="9525" cmpd="sng">
              <a:solidFill>
                <a:schemeClr val="accent5"/>
              </a:solidFill>
            </a:ln>
          </a:top>
          <a:bottom>
            <a:ln w="9525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5"/>
              </a:solidFill>
            </a:ln>
          </a:left>
          <a:right>
            <a:ln w="9525" cmpd="sng">
              <a:solidFill>
                <a:schemeClr val="accent5"/>
              </a:solidFill>
            </a:ln>
          </a:right>
          <a:top>
            <a:ln w="9525" cmpd="sng">
              <a:solidFill>
                <a:schemeClr val="accent5"/>
              </a:solidFill>
            </a:ln>
          </a:top>
          <a:bottom>
            <a:ln w="9525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5"/>
          </a:solidFill>
        </a:fill>
      </a:tcStyle>
    </a:firstRow>
  </a:tblStyle>
  <a:tblStyle styleId="{F58BB89D-33B9-4E07-9C91-1A402AE2BDB0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5"/>
              </a:solidFill>
            </a:ln>
          </a:left>
          <a:right>
            <a:ln w="9525" cmpd="sng">
              <a:solidFill>
                <a:schemeClr val="accent5"/>
              </a:solidFill>
            </a:ln>
          </a:right>
          <a:top>
            <a:ln w="9525" cmpd="sng">
              <a:solidFill>
                <a:schemeClr val="accent5"/>
              </a:solidFill>
            </a:ln>
          </a:top>
          <a:bottom>
            <a:ln w="9525" cmpd="sng">
              <a:solidFill>
                <a:schemeClr val="accent5"/>
              </a:solidFill>
            </a:ln>
          </a:bottom>
          <a:insideH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5">
              <a:lumMod val="10000"/>
              <a:lumOff val="90000"/>
            </a:schemeClr>
          </a:solidFill>
        </a:fill>
      </a:tcStyle>
    </a:band2H>
    <a:band1V>
      <a:tcStyle>
        <a:tcBdr/>
        <a:fill>
          <a:solidFill>
            <a:schemeClr val="accent5">
              <a:lumMod val="10000"/>
              <a:lumOff val="90000"/>
            </a:schemeClr>
          </a:solidFill>
        </a:fill>
      </a:tcStyle>
    </a:band1V>
    <a:band2V>
      <a:tcStyle>
        <a:tcBdr/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5"/>
              </a:solidFill>
            </a:ln>
          </a:right>
          <a:top>
            <a:ln w="9525" cmpd="sng">
              <a:solidFill>
                <a:schemeClr val="accent5"/>
              </a:solidFill>
            </a:ln>
          </a:top>
          <a:bottom>
            <a:ln w="9525" cmpd="sng">
              <a:solidFill>
                <a:schemeClr val="accent5"/>
              </a:solidFill>
            </a:ln>
          </a:bottom>
          <a:insideH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5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5"/>
              </a:solidFill>
            </a:ln>
          </a:left>
          <a:right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5"/>
              </a:solidFill>
            </a:ln>
          </a:top>
          <a:bottom>
            <a:ln w="9525" cmpd="sng">
              <a:solidFill>
                <a:schemeClr val="accent5"/>
              </a:solidFill>
            </a:ln>
          </a:bottom>
          <a:insideH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5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5"/>
        </a:fontRef>
      </a:tcTxStyle>
      <a:tcStyle>
        <a:tcBdr>
          <a:left>
            <a:ln w="9525" cmpd="sng">
              <a:solidFill>
                <a:schemeClr val="accent5"/>
              </a:solidFill>
            </a:ln>
          </a:left>
          <a:right>
            <a:ln w="9525" cmpd="sng">
              <a:solidFill>
                <a:schemeClr val="accent5"/>
              </a:solidFill>
            </a:ln>
          </a:right>
          <a:top>
            <a:ln w="9525" cmpd="sng">
              <a:solidFill>
                <a:schemeClr val="accent5"/>
              </a:solidFill>
            </a:ln>
          </a:top>
          <a:bottom>
            <a:ln w="9525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5"/>
              </a:solidFill>
            </a:ln>
          </a:left>
          <a:right>
            <a:ln w="9525" cmpd="sng">
              <a:solidFill>
                <a:schemeClr val="accent5"/>
              </a:solidFill>
            </a:ln>
          </a:right>
          <a:top>
            <a:ln w="9525" cmpd="sng">
              <a:solidFill>
                <a:schemeClr val="accent5"/>
              </a:solidFill>
            </a:ln>
          </a:top>
          <a:bottom>
            <a:ln w="9525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5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89052" autoAdjust="0"/>
  </p:normalViewPr>
  <p:slideViewPr>
    <p:cSldViewPr snapToGrid="0">
      <p:cViewPr varScale="1">
        <p:scale>
          <a:sx n="102" d="100"/>
          <a:sy n="102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6202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模板来自于： 第一</a:t>
            </a:r>
            <a:r>
              <a:rPr lang="en-US" altLang="zh-CN"/>
              <a:t>PPT https://www.1ppt.com/</a:t>
            </a: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0800" y="-38100"/>
            <a:ext cx="12301855" cy="68961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678116" y="551832"/>
            <a:ext cx="10834693" cy="57856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4328" y="1310"/>
            <a:ext cx="739059" cy="595082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8357847" y="6337461"/>
            <a:ext cx="2926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baseline="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cs"/>
              </a:rPr>
              <a:t>第</a:t>
            </a:r>
            <a:r>
              <a:rPr lang="en-US" altLang="zh-CN" sz="1800" kern="1200" baseline="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cs"/>
              </a:rPr>
              <a:t>4</a:t>
            </a:r>
            <a:r>
              <a:rPr lang="zh-CN" altLang="en-US" sz="1800" kern="1200" baseline="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cs"/>
              </a:rPr>
              <a:t>单元  融入未来数字社会</a:t>
            </a:r>
          </a:p>
        </p:txBody>
      </p:sp>
      <p:sp>
        <p:nvSpPr>
          <p:cNvPr id="30" name="文本框 29"/>
          <p:cNvSpPr txBox="1"/>
          <p:nvPr userDrawn="1"/>
        </p:nvSpPr>
        <p:spPr>
          <a:xfrm>
            <a:off x="707973" y="102894"/>
            <a:ext cx="791382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 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网络资源云管理</a:t>
            </a:r>
            <a:r>
              <a:rPr lang="zh-CN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—— 云技术创新应用</a:t>
            </a:r>
            <a:endParaRPr lang="zh-CN" altLang="en-US" sz="1800" kern="12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0" advTm="3000">
        <p:split orient="vert"/>
      </p:transition>
    </mc:Choice>
    <mc:Fallback xmlns="">
      <p:transition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55"/>
            <a:ext cx="10972800" cy="1143071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300"/>
            <a:ext cx="10972800" cy="4526242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744"/>
            <a:ext cx="2844800" cy="365147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9378248-A63A-4CC1-A050-FA7A832C65BD}" type="datetimeFigureOut">
              <a:rPr lang="zh-CN" altLang="en-US" smtClean="0"/>
              <a:t>2025-02-08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744"/>
            <a:ext cx="3860800" cy="365147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744"/>
            <a:ext cx="2844800" cy="365147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0B4BFE3-3554-44DF-AACC-08A711377AD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0" advTm="3000">
        <p:split orient="vert"/>
      </p:transition>
    </mc:Choice>
    <mc:Fallback xmlns="">
      <p:transition advTm="3000">
        <p:split orient="vert"/>
      </p:transition>
    </mc:Fallback>
  </mc:AlternateContent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3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13.xml"/><Relationship Id="rId7" Type="http://schemas.openxmlformats.org/officeDocument/2006/relationships/image" Target="../media/image23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17.xml"/><Relationship Id="rId7" Type="http://schemas.openxmlformats.org/officeDocument/2006/relationships/image" Target="../media/image27.jpe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0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39.sv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38.png"/><Relationship Id="rId5" Type="http://schemas.openxmlformats.org/officeDocument/2006/relationships/tags" Target="../tags/tag23.xml"/><Relationship Id="rId10" Type="http://schemas.openxmlformats.org/officeDocument/2006/relationships/image" Target="../media/image37.png"/><Relationship Id="rId4" Type="http://schemas.openxmlformats.org/officeDocument/2006/relationships/tags" Target="../tags/tag22.xml"/><Relationship Id="rId9" Type="http://schemas.openxmlformats.org/officeDocument/2006/relationships/notesSlide" Target="../notesSlides/notesSlide20.xml"/><Relationship Id="rId14" Type="http://schemas.openxmlformats.org/officeDocument/2006/relationships/image" Target="../media/image4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microsoft.com/office/2007/relationships/media" Target="../media/media1.mp4"/><Relationship Id="rId7" Type="http://schemas.openxmlformats.org/officeDocument/2006/relationships/tags" Target="../tags/tag9.xml"/><Relationship Id="rId12" Type="http://schemas.openxmlformats.org/officeDocument/2006/relationships/image" Target="../media/image1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8.xml"/><Relationship Id="rId11" Type="http://schemas.openxmlformats.org/officeDocument/2006/relationships/image" Target="../media/image18.png"/><Relationship Id="rId5" Type="http://schemas.openxmlformats.org/officeDocument/2006/relationships/tags" Target="../tags/tag7.xml"/><Relationship Id="rId10" Type="http://schemas.openxmlformats.org/officeDocument/2006/relationships/notesSlide" Target="../notesSlides/notesSlide9.xml"/><Relationship Id="rId4" Type="http://schemas.openxmlformats.org/officeDocument/2006/relationships/video" Target="../media/media1.mp4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522055" y="1721175"/>
            <a:ext cx="16191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项目 </a:t>
            </a:r>
            <a:r>
              <a:rPr lang="en-US" altLang="zh-CN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1</a:t>
            </a:r>
            <a:endParaRPr lang="zh-CN" altLang="en-US" sz="3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141225" y="2379764"/>
            <a:ext cx="66479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网络资源云管理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4310743" y="5928527"/>
            <a:ext cx="6141289" cy="289654"/>
            <a:chOff x="6966" y="5259"/>
            <a:chExt cx="3538" cy="457"/>
          </a:xfrm>
        </p:grpSpPr>
        <p:sp>
          <p:nvSpPr>
            <p:cNvPr id="10" name="圆角矩形 26"/>
            <p:cNvSpPr/>
            <p:nvPr/>
          </p:nvSpPr>
          <p:spPr>
            <a:xfrm>
              <a:off x="6966" y="5259"/>
              <a:ext cx="1516" cy="457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芜湖市湾沚实验学校</a:t>
              </a:r>
            </a:p>
          </p:txBody>
        </p:sp>
        <p:sp>
          <p:nvSpPr>
            <p:cNvPr id="11" name="圆角矩形 27"/>
            <p:cNvSpPr/>
            <p:nvPr/>
          </p:nvSpPr>
          <p:spPr>
            <a:xfrm>
              <a:off x="8988" y="5259"/>
              <a:ext cx="1516" cy="457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陈婷婷</a:t>
              </a:r>
              <a:endPara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469763" y="3846700"/>
            <a:ext cx="3945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云技术创新应用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945454" y="902715"/>
            <a:ext cx="5854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4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融入未来数字社会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——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互联网未来展望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年级下册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" y="2848061"/>
            <a:ext cx="3733406" cy="37334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8" grpId="0"/>
      <p:bldP spid="16" grpId="0"/>
      <p:bldP spid="16" grpId="1"/>
      <p:bldP spid="17" grpId="0"/>
      <p:bldP spid="17" grpId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00576" y="597596"/>
            <a:ext cx="7019491" cy="583565"/>
            <a:chOff x="1949785" y="448308"/>
            <a:chExt cx="5265918" cy="437782"/>
          </a:xfrm>
        </p:grpSpPr>
        <p:sp>
          <p:nvSpPr>
            <p:cNvPr id="3" name="文本框 2"/>
            <p:cNvSpPr txBox="1"/>
            <p:nvPr/>
          </p:nvSpPr>
          <p:spPr>
            <a:xfrm>
              <a:off x="3369352" y="448308"/>
              <a:ext cx="2426784" cy="43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endParaRPr lang="zh-CN" altLang="en-US" sz="3200" dirty="0"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670517" y="597596"/>
            <a:ext cx="2879609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热身环节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02429" y="1312890"/>
            <a:ext cx="7228748" cy="603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514985" algn="l">
              <a:lnSpc>
                <a:spcPts val="4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活动四：</a:t>
            </a:r>
            <a:r>
              <a:rPr lang="zh-CN" altLang="en-US" sz="24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设计云存储方案</a:t>
            </a:r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05635" y="1780540"/>
            <a:ext cx="10142220" cy="857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504190">
              <a:lnSpc>
                <a:spcPct val="200000"/>
              </a:lnSpc>
            </a:pPr>
            <a:endParaRPr lang="zh-CN" altLang="en-US" sz="2000" dirty="0">
              <a:latin typeface="+mn-ea"/>
              <a:cs typeface="+mn-ea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283335" y="1917065"/>
            <a:ext cx="10142220" cy="857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504190">
              <a:lnSpc>
                <a:spcPct val="200000"/>
              </a:lnSpc>
            </a:pPr>
            <a:r>
              <a:rPr lang="zh-CN" altLang="en-US" sz="2000" dirty="0">
                <a:latin typeface="+mn-ea"/>
                <a:cs typeface="+mn-ea"/>
                <a:sym typeface="+mn-ea"/>
              </a:rPr>
              <a:t>网盘和本地存储设备一样，在进行资源上传前需要进行合理的规划，然后再进行上传。请根据实际需要规划网盘存储班级资料的具体方案：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3863975" y="4406265"/>
            <a:ext cx="2296160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86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使用网盘存储资料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6287135" y="5124450"/>
            <a:ext cx="2295525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86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分享班级资料</a:t>
            </a:r>
          </a:p>
        </p:txBody>
      </p:sp>
      <p:sp>
        <p:nvSpPr>
          <p:cNvPr id="38" name="圆角矩形 37"/>
          <p:cNvSpPr/>
          <p:nvPr/>
        </p:nvSpPr>
        <p:spPr>
          <a:xfrm>
            <a:off x="3512185" y="4114165"/>
            <a:ext cx="5291455" cy="1687830"/>
          </a:xfrm>
          <a:prstGeom prst="round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9" name="图片 38" descr="手指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7395" y="4961255"/>
            <a:ext cx="706120" cy="706120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6287135" y="4406265"/>
            <a:ext cx="2296160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86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异地同步存储资料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2096770" y="3510915"/>
            <a:ext cx="7689850" cy="372110"/>
            <a:chOff x="2919" y="5523"/>
            <a:chExt cx="12110" cy="586"/>
          </a:xfrm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3" name="组合 22"/>
            <p:cNvGrpSpPr/>
            <p:nvPr/>
          </p:nvGrpSpPr>
          <p:grpSpPr>
            <a:xfrm>
              <a:off x="2919" y="5523"/>
              <a:ext cx="8490" cy="580"/>
              <a:chOff x="3081" y="5122"/>
              <a:chExt cx="8411" cy="580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3081" y="5122"/>
                <a:ext cx="3623" cy="58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286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10891" y="5443"/>
                <a:ext cx="601" cy="8"/>
              </a:xfrm>
              <a:prstGeom prst="lin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6704" y="5410"/>
                <a:ext cx="617" cy="0"/>
              </a:xfrm>
              <a:prstGeom prst="lin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41" name="文本框 40"/>
            <p:cNvSpPr txBox="1"/>
            <p:nvPr/>
          </p:nvSpPr>
          <p:spPr>
            <a:xfrm>
              <a:off x="7187" y="5529"/>
              <a:ext cx="3616" cy="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86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1414" y="5529"/>
              <a:ext cx="3615" cy="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86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69" y="-1058"/>
            <a:ext cx="12231964" cy="6858423"/>
          </a:xfrm>
          <a:prstGeom prst="rect">
            <a:avLst/>
          </a:prstGeom>
        </p:spPr>
      </p:pic>
      <p:sp>
        <p:nvSpPr>
          <p:cNvPr id="7" name="TextBox 10"/>
          <p:cNvSpPr txBox="1"/>
          <p:nvPr/>
        </p:nvSpPr>
        <p:spPr>
          <a:xfrm>
            <a:off x="3862915" y="2849418"/>
            <a:ext cx="6270178" cy="13208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zh-CN" altLang="en-US" sz="8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实施环节</a:t>
            </a:r>
            <a:endParaRPr lang="en-US" altLang="zh-CN" sz="80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6815" y="152696"/>
            <a:ext cx="893813" cy="7198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91" y="2301856"/>
            <a:ext cx="2735751" cy="273575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-41588" y="220331"/>
            <a:ext cx="6048439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项目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云技术创新应用</a:t>
            </a: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实施环节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999902" y="1400461"/>
            <a:ext cx="7742471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活动一：</a:t>
            </a: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使用网盘资料</a:t>
            </a:r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80535" y="1549400"/>
            <a:ext cx="6157595" cy="29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zh-CN" altLang="zh-CN" sz="2200" b="1">
                <a:solidFill>
                  <a:srgbClr val="0070C0"/>
                </a:solidFill>
                <a:latin typeface="Times New Roman" panose="02020603050405020304"/>
                <a:ea typeface="宋体" panose="02010600030101010101" pitchFamily="2" charset="-122"/>
              </a:rPr>
              <a:t>创建网盘文件夹，将班级资料备份到云盘：</a:t>
            </a: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2985" y="2414270"/>
            <a:ext cx="2028190" cy="183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文本框 20"/>
          <p:cNvSpPr txBox="1"/>
          <p:nvPr/>
        </p:nvSpPr>
        <p:spPr>
          <a:xfrm>
            <a:off x="927735" y="2227580"/>
            <a:ext cx="10142220" cy="857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504190">
              <a:lnSpc>
                <a:spcPct val="200000"/>
              </a:lnSpc>
            </a:pPr>
            <a:endParaRPr lang="zh-CN" altLang="en-US" sz="2000" dirty="0">
              <a:latin typeface="+mn-ea"/>
              <a:cs typeface="+mn-ea"/>
              <a:sym typeface="+mn-ea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7729220" y="2051685"/>
            <a:ext cx="1929130" cy="4057650"/>
            <a:chOff x="11362" y="3231"/>
            <a:chExt cx="3038" cy="6390"/>
          </a:xfrm>
          <a:effectLst>
            <a:outerShdw blurRad="50800" dir="5400000" algn="ctr" rotWithShape="0">
              <a:srgbClr val="000000">
                <a:alpha val="43000"/>
              </a:srgbClr>
            </a:outerShdw>
          </a:effectLst>
        </p:grpSpPr>
        <p:grpSp>
          <p:nvGrpSpPr>
            <p:cNvPr id="19" name="组合 18"/>
            <p:cNvGrpSpPr/>
            <p:nvPr>
              <p:custDataLst>
                <p:tags r:id="rId1"/>
              </p:custDataLst>
            </p:nvPr>
          </p:nvGrpSpPr>
          <p:grpSpPr>
            <a:xfrm>
              <a:off x="11362" y="3231"/>
              <a:ext cx="3038" cy="6390"/>
              <a:chOff x="6168" y="2100"/>
              <a:chExt cx="7126" cy="14990"/>
            </a:xfrm>
          </p:grpSpPr>
          <p:pic>
            <p:nvPicPr>
              <p:cNvPr id="20" name="图片 19" descr="border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7" cstate="email"/>
              <a:srcRect/>
              <a:stretch>
                <a:fillRect/>
              </a:stretch>
            </p:blipFill>
            <p:spPr>
              <a:xfrm>
                <a:off x="6168" y="2100"/>
                <a:ext cx="7127" cy="14991"/>
              </a:xfrm>
              <a:prstGeom prst="rect">
                <a:avLst/>
              </a:prstGeom>
              <a:effectLst>
                <a:outerShdw blurRad="571500" dist="38100" dir="2700000" algn="t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22" name="图片 21" descr="F:/素材图片2/xiezuo20241118-173423.pngxiezuo20241118-173423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8" cstate="email"/>
              <a:srcRect l="2644" r="2644"/>
              <a:stretch>
                <a:fillRect/>
              </a:stretch>
            </p:blipFill>
            <p:spPr>
              <a:xfrm>
                <a:off x="6473" y="2337"/>
                <a:ext cx="6447" cy="14327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447" h="14327">
                    <a:moveTo>
                      <a:pt x="3224" y="134"/>
                    </a:moveTo>
                    <a:cubicBezTo>
                      <a:pt x="3133" y="134"/>
                      <a:pt x="3060" y="207"/>
                      <a:pt x="3060" y="298"/>
                    </a:cubicBezTo>
                    <a:cubicBezTo>
                      <a:pt x="3060" y="388"/>
                      <a:pt x="3133" y="461"/>
                      <a:pt x="3224" y="461"/>
                    </a:cubicBezTo>
                    <a:cubicBezTo>
                      <a:pt x="3314" y="461"/>
                      <a:pt x="3387" y="388"/>
                      <a:pt x="3387" y="298"/>
                    </a:cubicBezTo>
                    <a:cubicBezTo>
                      <a:pt x="3387" y="207"/>
                      <a:pt x="3314" y="134"/>
                      <a:pt x="3224" y="134"/>
                    </a:cubicBezTo>
                    <a:close/>
                    <a:moveTo>
                      <a:pt x="545" y="0"/>
                    </a:moveTo>
                    <a:lnTo>
                      <a:pt x="5902" y="0"/>
                    </a:lnTo>
                    <a:cubicBezTo>
                      <a:pt x="6203" y="0"/>
                      <a:pt x="6447" y="244"/>
                      <a:pt x="6447" y="545"/>
                    </a:cubicBezTo>
                    <a:lnTo>
                      <a:pt x="6447" y="13782"/>
                    </a:lnTo>
                    <a:cubicBezTo>
                      <a:pt x="6447" y="14083"/>
                      <a:pt x="6203" y="14327"/>
                      <a:pt x="5902" y="14327"/>
                    </a:cubicBezTo>
                    <a:lnTo>
                      <a:pt x="545" y="14327"/>
                    </a:lnTo>
                    <a:cubicBezTo>
                      <a:pt x="244" y="14327"/>
                      <a:pt x="0" y="14083"/>
                      <a:pt x="0" y="13782"/>
                    </a:cubicBezTo>
                    <a:lnTo>
                      <a:pt x="0" y="545"/>
                    </a:lnTo>
                    <a:cubicBezTo>
                      <a:pt x="0" y="244"/>
                      <a:pt x="244" y="0"/>
                      <a:pt x="545" y="0"/>
                    </a:cubicBezTo>
                    <a:close/>
                  </a:path>
                </a:pathLst>
              </a:custGeom>
            </p:spPr>
          </p:pic>
        </p:grpSp>
        <p:sp>
          <p:nvSpPr>
            <p:cNvPr id="23" name="椭圆 22"/>
            <p:cNvSpPr/>
            <p:nvPr/>
          </p:nvSpPr>
          <p:spPr>
            <a:xfrm>
              <a:off x="11532" y="3332"/>
              <a:ext cx="972" cy="37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2009" y="8966"/>
              <a:ext cx="457" cy="44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11607" y="6004"/>
              <a:ext cx="962" cy="1815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1299210" y="4331970"/>
            <a:ext cx="5998845" cy="857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504190">
              <a:lnSpc>
                <a:spcPct val="200000"/>
              </a:lnSpc>
            </a:pPr>
            <a:r>
              <a:rPr lang="zh-CN" altLang="en-US" sz="2000" dirty="0">
                <a:latin typeface="+mn-ea"/>
                <a:cs typeface="+mn-ea"/>
                <a:sym typeface="+mn-ea"/>
              </a:rPr>
              <a:t>注意：在网盘中存储资料之前也需要对资料进行分类，然后在网盘中创建文件夹，再分类上传。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实施环节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999902" y="1400461"/>
            <a:ext cx="7742471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活动二：</a:t>
            </a: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异地同步管理资料</a:t>
            </a:r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51280" y="1860550"/>
            <a:ext cx="9843770" cy="10509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zh-CN" sz="2000">
                <a:solidFill>
                  <a:srgbClr val="000000"/>
                </a:solidFill>
                <a:latin typeface="+mn-ea"/>
              </a:rPr>
              <a:t>请你尝试在不同的终端登录网盘并管理其中的资料，思考异地同步与本地同步的不同：</a:t>
            </a:r>
            <a:endParaRPr lang="zh-CN" altLang="en-US" sz="1600">
              <a:solidFill>
                <a:srgbClr val="0000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6167755" y="3561080"/>
          <a:ext cx="5027930" cy="112903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513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3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</a:tabLst>
                      </a:pPr>
                      <a:r>
                        <a:rPr lang="zh-CN" altLang="en-US" sz="2000">
                          <a:solidFill>
                            <a:srgbClr val="000000"/>
                          </a:solidFill>
                          <a:latin typeface="+mn-ea"/>
                        </a:rPr>
                        <a:t>异地同步资料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</a:tabLst>
                      </a:pPr>
                      <a:r>
                        <a:rPr lang="zh-CN" altLang="en-US" sz="2000">
                          <a:solidFill>
                            <a:srgbClr val="000000"/>
                          </a:solidFill>
                          <a:latin typeface="+mn-ea"/>
                        </a:rPr>
                        <a:t>本地同步资料</a:t>
                      </a:r>
                    </a:p>
                  </a:txBody>
                  <a:tcPr marL="68580" marR="68580" marT="0" marB="0" anchor="ctr">
                    <a:lnL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995"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ea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ea"/>
                        </a:rPr>
                        <a:t> </a:t>
                      </a:r>
                    </a:p>
                  </a:txBody>
                  <a:tcPr marL="68580" marR="68580" marT="0" marB="0" anchor="ctr">
                    <a:lnL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2D05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t="5321"/>
          <a:stretch>
            <a:fillRect/>
          </a:stretch>
        </p:blipFill>
        <p:spPr>
          <a:xfrm>
            <a:off x="1261745" y="2911475"/>
            <a:ext cx="4358005" cy="2406650"/>
          </a:xfrm>
          <a:prstGeom prst="plaque">
            <a:avLst/>
          </a:prstGeom>
          <a:effectLst>
            <a:outerShdw blurRad="50800" dist="317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实施环节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999902" y="1400461"/>
            <a:ext cx="7742471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活动三：</a:t>
            </a: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分享班级资料</a:t>
            </a:r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grpSp>
        <p:nvGrpSpPr>
          <p:cNvPr id="32" name="组合 31"/>
          <p:cNvGrpSpPr/>
          <p:nvPr>
            <p:custDataLst>
              <p:tags r:id="rId1"/>
            </p:custDataLst>
          </p:nvPr>
        </p:nvGrpSpPr>
        <p:grpSpPr>
          <a:xfrm>
            <a:off x="1031365" y="2152418"/>
            <a:ext cx="3711266" cy="4188443"/>
            <a:chOff x="3057" y="2240"/>
            <a:chExt cx="13040" cy="14724"/>
          </a:xfrm>
        </p:grpSpPr>
        <p:pic>
          <p:nvPicPr>
            <p:cNvPr id="33" name="图片 32" descr="图片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>
              <a:off x="3057" y="2240"/>
              <a:ext cx="13040" cy="14724"/>
            </a:xfrm>
            <a:prstGeom prst="rect">
              <a:avLst/>
            </a:prstGeom>
          </p:spPr>
        </p:pic>
        <p:pic>
          <p:nvPicPr>
            <p:cNvPr id="34" name="图片 33" descr="F:/素材图片2/xiezuo20241118-105616.pngxiezuo20241118-10561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email"/>
            <a:srcRect l="-25" t="6069" r="-25" b="6069"/>
            <a:stretch>
              <a:fillRect/>
            </a:stretch>
          </p:blipFill>
          <p:spPr>
            <a:xfrm>
              <a:off x="5831" y="2654"/>
              <a:ext cx="7775" cy="1115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01" h="6599">
                  <a:moveTo>
                    <a:pt x="107" y="0"/>
                  </a:moveTo>
                  <a:lnTo>
                    <a:pt x="4498" y="0"/>
                  </a:lnTo>
                  <a:cubicBezTo>
                    <a:pt x="4555" y="0"/>
                    <a:pt x="4601" y="46"/>
                    <a:pt x="4601" y="103"/>
                  </a:cubicBezTo>
                  <a:lnTo>
                    <a:pt x="4558" y="6102"/>
                  </a:lnTo>
                  <a:cubicBezTo>
                    <a:pt x="4506" y="6284"/>
                    <a:pt x="4558" y="6276"/>
                    <a:pt x="4570" y="6353"/>
                  </a:cubicBezTo>
                  <a:lnTo>
                    <a:pt x="4578" y="6491"/>
                  </a:lnTo>
                  <a:cubicBezTo>
                    <a:pt x="4554" y="6595"/>
                    <a:pt x="4497" y="6599"/>
                    <a:pt x="4440" y="6599"/>
                  </a:cubicBezTo>
                  <a:lnTo>
                    <a:pt x="107" y="6546"/>
                  </a:lnTo>
                  <a:cubicBezTo>
                    <a:pt x="50" y="6546"/>
                    <a:pt x="4" y="6500"/>
                    <a:pt x="4" y="6443"/>
                  </a:cubicBezTo>
                  <a:lnTo>
                    <a:pt x="0" y="5299"/>
                  </a:lnTo>
                  <a:cubicBezTo>
                    <a:pt x="10" y="5279"/>
                    <a:pt x="79" y="5264"/>
                    <a:pt x="0" y="5083"/>
                  </a:cubicBezTo>
                  <a:lnTo>
                    <a:pt x="4" y="103"/>
                  </a:lnTo>
                  <a:cubicBezTo>
                    <a:pt x="4" y="46"/>
                    <a:pt x="50" y="0"/>
                    <a:pt x="107" y="0"/>
                  </a:cubicBezTo>
                  <a:close/>
                </a:path>
              </a:pathLst>
            </a:custGeom>
          </p:spPr>
        </p:pic>
      </p:grpSp>
      <p:pic>
        <p:nvPicPr>
          <p:cNvPr id="10" name="图片 9" descr="微信图片_202501201614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0040" y="3945255"/>
            <a:ext cx="2908935" cy="1524635"/>
          </a:xfrm>
          <a:prstGeom prst="round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2625" y="2898775"/>
            <a:ext cx="3065780" cy="1416050"/>
          </a:xfrm>
          <a:prstGeom prst="round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7650" y="1767205"/>
            <a:ext cx="2661285" cy="1447800"/>
          </a:xfrm>
          <a:prstGeom prst="rect">
            <a:avLst/>
          </a:prstGeom>
        </p:spPr>
      </p:pic>
      <p:sp>
        <p:nvSpPr>
          <p:cNvPr id="135" name="文本框 134"/>
          <p:cNvSpPr txBox="1"/>
          <p:nvPr/>
        </p:nvSpPr>
        <p:spPr>
          <a:xfrm>
            <a:off x="4863465" y="4314825"/>
            <a:ext cx="9843770" cy="10509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zh-CN" sz="2000">
                <a:solidFill>
                  <a:srgbClr val="000000"/>
                </a:solidFill>
                <a:latin typeface="+mn-ea"/>
              </a:rPr>
              <a:t>分享</a:t>
            </a:r>
            <a:r>
              <a:rPr lang="en-US" altLang="zh-CN" sz="2000">
                <a:solidFill>
                  <a:srgbClr val="000000"/>
                </a:solidFill>
                <a:latin typeface="+mn-ea"/>
              </a:rPr>
              <a:t>→</a:t>
            </a:r>
            <a:r>
              <a:rPr lang="zh-CN" altLang="en-US" sz="2000">
                <a:solidFill>
                  <a:srgbClr val="000000"/>
                </a:solidFill>
                <a:latin typeface="+mn-ea"/>
              </a:rPr>
              <a:t>下载</a:t>
            </a:r>
            <a:r>
              <a:rPr lang="en-US" altLang="zh-CN" sz="2000">
                <a:solidFill>
                  <a:srgbClr val="000000"/>
                </a:solidFill>
                <a:latin typeface="+mn-ea"/>
              </a:rPr>
              <a:t>→</a:t>
            </a:r>
            <a:r>
              <a:rPr lang="zh-CN" altLang="en-US" sz="2000">
                <a:solidFill>
                  <a:srgbClr val="000000"/>
                </a:solidFill>
                <a:latin typeface="+mn-ea"/>
              </a:rPr>
              <a:t>转存</a:t>
            </a:r>
            <a:endParaRPr lang="zh-CN" altLang="en-US" sz="2000">
              <a:solidFill>
                <a:srgbClr val="000000"/>
              </a:solidFill>
              <a:latin typeface="+mn-ea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69" y="-1058"/>
            <a:ext cx="12231964" cy="6858423"/>
          </a:xfrm>
          <a:prstGeom prst="rect">
            <a:avLst/>
          </a:prstGeom>
        </p:spPr>
      </p:pic>
      <p:sp>
        <p:nvSpPr>
          <p:cNvPr id="7" name="TextBox 10"/>
          <p:cNvSpPr txBox="1"/>
          <p:nvPr/>
        </p:nvSpPr>
        <p:spPr>
          <a:xfrm>
            <a:off x="4155650" y="3008168"/>
            <a:ext cx="6270178" cy="13208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zh-CN" altLang="en-US" sz="8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检测评价</a:t>
            </a:r>
            <a:endParaRPr lang="en-US" altLang="zh-CN" sz="80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6815" y="152696"/>
            <a:ext cx="893813" cy="7198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91" y="2301856"/>
            <a:ext cx="2735751" cy="273575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-41588" y="220331"/>
            <a:ext cx="6048439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项目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云技术创新应用</a:t>
            </a: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检测评价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728593" y="2769619"/>
            <a:ext cx="972301" cy="97230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364230" y="2314575"/>
            <a:ext cx="7679055" cy="2185670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marL="447675" indent="-447675" algn="just">
              <a:lnSpc>
                <a:spcPts val="4000"/>
              </a:lnSpc>
            </a:pPr>
            <a:r>
              <a:rPr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1．小组汇报自己解决问题的思路和结果</a:t>
            </a:r>
          </a:p>
          <a:p>
            <a:pPr marL="447675" indent="-447675" algn="just">
              <a:lnSpc>
                <a:spcPts val="4000"/>
              </a:lnSpc>
            </a:pPr>
            <a:r>
              <a:rPr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2．小组互评，共同评选出最</a:t>
            </a:r>
            <a:r>
              <a:rPr 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佳</a:t>
            </a:r>
            <a:r>
              <a:rPr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小组</a:t>
            </a:r>
          </a:p>
          <a:p>
            <a:pPr marL="447675" indent="-447675" algn="just">
              <a:lnSpc>
                <a:spcPts val="4000"/>
              </a:lnSpc>
            </a:pP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．通过此项目，有哪些收获？与同学分享</a:t>
            </a:r>
          </a:p>
        </p:txBody>
      </p:sp>
    </p:spTree>
  </p:cSld>
  <p:clrMapOvr>
    <a:masterClrMapping/>
  </p:clrMapOvr>
  <p:transition spd="slow" advTm="3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检测评价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2178685" y="1804035"/>
          <a:ext cx="8140700" cy="3534410"/>
        </p:xfrm>
        <a:graphic>
          <a:graphicData uri="http://schemas.openxmlformats.org/drawingml/2006/table">
            <a:tbl>
              <a:tblPr firstRow="1" bandCol="1">
                <a:tableStyleId>{F58BB89D-33B9-4E07-9C91-1A402AE2BDB0}</a:tableStyleId>
              </a:tblPr>
              <a:tblGrid>
                <a:gridCol w="1170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8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2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1180">
                <a:tc>
                  <a:txBody>
                    <a:bodyPr/>
                    <a:lstStyle/>
                    <a:p>
                      <a:pPr marL="0" indent="0" algn="ctr" defTabSz="9144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400"/>
                        <a:t>评价维度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400"/>
                        <a:t>评</a:t>
                      </a:r>
                      <a:r>
                        <a:rPr lang="en-US" sz="1400"/>
                        <a:t>  </a:t>
                      </a:r>
                      <a:r>
                        <a:rPr lang="zh-CN" altLang="en-US" sz="1400"/>
                        <a:t>价</a:t>
                      </a:r>
                      <a:r>
                        <a:rPr lang="en-US" sz="1400"/>
                        <a:t>  </a:t>
                      </a:r>
                      <a:r>
                        <a:rPr lang="zh-CN" altLang="en-US" sz="1400"/>
                        <a:t>指</a:t>
                      </a:r>
                      <a:r>
                        <a:rPr lang="en-US" sz="1400"/>
                        <a:t>  </a:t>
                      </a:r>
                      <a:r>
                        <a:rPr lang="zh-CN" altLang="en-US" sz="1400"/>
                        <a:t>标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400"/>
                        <a:t>评价结果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975">
                <a:tc>
                  <a:txBody>
                    <a:bodyPr/>
                    <a:lstStyle/>
                    <a:p>
                      <a:pPr marL="0" indent="0" algn="ctr" defTabSz="9144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400"/>
                        <a:t>项目进度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4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en-US" sz="1400" u="sng"/>
                        <a:t>       </a:t>
                      </a:r>
                      <a:r>
                        <a:rPr lang="en-US" sz="1400"/>
                        <a:t>%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6945">
                <a:tc>
                  <a:txBody>
                    <a:bodyPr/>
                    <a:lstStyle/>
                    <a:p>
                      <a:pPr marL="0" indent="0" algn="ctr" defTabSz="9144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400"/>
                        <a:t>素养达成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4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en-US" sz="1400"/>
                        <a:t> </a:t>
                      </a:r>
                      <a:r>
                        <a:rPr lang="en-US" sz="1400" u="sng">
                          <a:sym typeface="+mn-ea"/>
                        </a:rPr>
                        <a:t>       </a:t>
                      </a:r>
                      <a:r>
                        <a:rPr lang="en-US" sz="1400">
                          <a:sym typeface="+mn-ea"/>
                        </a:rPr>
                        <a:t>% </a:t>
                      </a:r>
                      <a:endParaRPr lang="en-US" sz="1400"/>
                    </a:p>
                    <a:p>
                      <a:pPr marL="0" indent="0" algn="ctr" defTabSz="9144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endParaRPr lang="en-US" sz="140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6310">
                <a:tc>
                  <a:txBody>
                    <a:bodyPr/>
                    <a:lstStyle/>
                    <a:p>
                      <a:pPr marL="0" indent="0" algn="ctr" defTabSz="9144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400"/>
                        <a:t>过程表现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4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en-US" sz="1400" u="sng">
                          <a:sym typeface="+mn-ea"/>
                        </a:rPr>
                        <a:t>       </a:t>
                      </a:r>
                      <a:r>
                        <a:rPr lang="en-US" sz="1400">
                          <a:sym typeface="+mn-ea"/>
                        </a:rPr>
                        <a:t>% </a:t>
                      </a:r>
                      <a:endParaRPr lang="en-US" sz="1400"/>
                    </a:p>
                    <a:p>
                      <a:pPr marL="0" indent="0" algn="ctr" defTabSz="914400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9875" algn="l"/>
                        </a:tabLst>
                      </a:pPr>
                      <a:r>
                        <a:rPr lang="en-US" sz="1400"/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535" y="2484755"/>
            <a:ext cx="4585335" cy="742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9535" y="3531235"/>
            <a:ext cx="4608830" cy="714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040" y="4445635"/>
            <a:ext cx="4608830" cy="784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3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69" y="-1058"/>
            <a:ext cx="12231964" cy="6858423"/>
          </a:xfrm>
          <a:prstGeom prst="rect">
            <a:avLst/>
          </a:prstGeom>
        </p:spPr>
      </p:pic>
      <p:sp>
        <p:nvSpPr>
          <p:cNvPr id="7" name="TextBox 10"/>
          <p:cNvSpPr txBox="1"/>
          <p:nvPr/>
        </p:nvSpPr>
        <p:spPr>
          <a:xfrm>
            <a:off x="4155650" y="3008168"/>
            <a:ext cx="6270178" cy="13208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zh-CN" altLang="en-US" sz="8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小结提升</a:t>
            </a:r>
            <a:endParaRPr lang="en-US" altLang="zh-CN" sz="80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6815" y="152696"/>
            <a:ext cx="893813" cy="7198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91" y="2301856"/>
            <a:ext cx="2735751" cy="273575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7987" y="220331"/>
            <a:ext cx="6048439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项目 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汇聚便携出行工具包</a:t>
            </a: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小结提升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638304" y="1364248"/>
            <a:ext cx="3897591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项目总结</a:t>
            </a:r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2" name="图片 11" descr="搜索优化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065" y="1363980"/>
            <a:ext cx="483235" cy="483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88515" y="2112010"/>
            <a:ext cx="6756400" cy="3248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 defTabSz="26670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15240" algn="l"/>
              </a:tabLst>
            </a:pPr>
            <a:r>
              <a:rPr lang="zh-CN" sz="2000" b="1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总结“网络资源云管理</a:t>
            </a:r>
            <a:r>
              <a:rPr lang="zh-CN" sz="200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”</a:t>
            </a:r>
            <a:r>
              <a:rPr lang="zh-CN" sz="2000" b="1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的过程。</a:t>
            </a:r>
          </a:p>
          <a:p>
            <a:pPr marL="0" indent="171450" algn="l" defTabSz="26670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</a:pPr>
            <a:endParaRPr lang="zh-CN" altLang="en-US" sz="2000">
              <a:latin typeface="Times New Roman" panose="02020603050405020304"/>
              <a:ea typeface="宋体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975" y="2688590"/>
            <a:ext cx="6022340" cy="26714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946275" y="1669415"/>
            <a:ext cx="4229100" cy="36969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 fontAlgn="auto">
              <a:lnSpc>
                <a:spcPts val="3500"/>
              </a:lnSpc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伴随着你和同学们的学习和成长，班级里积累了大量的资料。以往这些资料都保存在计算机或者移动设备里，当需要更新和分享的时候就会感到十分的不便。你有没有更好的存储方案，可以随时随地在不同的设备上更新并分享这些资料？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10" name="文本框 9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项目情境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r="1373"/>
          <a:stretch>
            <a:fillRect/>
          </a:stretch>
        </p:blipFill>
        <p:spPr>
          <a:xfrm>
            <a:off x="6976745" y="1669415"/>
            <a:ext cx="3556635" cy="3810635"/>
          </a:xfrm>
          <a:prstGeom prst="round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3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clrChange>
              <a:clrFrom>
                <a:srgbClr val="FBFCFB">
                  <a:alpha val="100000"/>
                </a:srgbClr>
              </a:clrFrom>
              <a:clrTo>
                <a:srgbClr val="FBFCF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3320" y="3344545"/>
            <a:ext cx="6056630" cy="173037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小结提升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609725" y="1231900"/>
            <a:ext cx="1742440" cy="483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素养提升</a:t>
            </a:r>
          </a:p>
        </p:txBody>
      </p:sp>
      <p:pic>
        <p:nvPicPr>
          <p:cNvPr id="7" name="图片 6" descr="业绩提升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92225" y="1254125"/>
            <a:ext cx="461645" cy="461645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1"/>
            </p:custDataLst>
          </p:nvPr>
        </p:nvSpPr>
        <p:spPr bwMode="auto">
          <a:xfrm>
            <a:off x="2129155" y="1731645"/>
            <a:ext cx="2844165" cy="3858895"/>
          </a:xfrm>
          <a:custGeom>
            <a:avLst/>
            <a:gdLst>
              <a:gd name="adj" fmla="val 5384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  <a:gd name="connsiteX0" fmla="*/ 538 w 10000"/>
              <a:gd name="connsiteY0" fmla="*/ 0 h 10000"/>
              <a:gd name="connsiteX1" fmla="*/ 7032 w 10000"/>
              <a:gd name="connsiteY1" fmla="*/ 0 h 10000"/>
              <a:gd name="connsiteX2" fmla="*/ 7195 w 10000"/>
              <a:gd name="connsiteY2" fmla="*/ 122 h 10000"/>
              <a:gd name="connsiteX3" fmla="*/ 7242 w 10000"/>
              <a:gd name="connsiteY3" fmla="*/ 2118 h 10000"/>
              <a:gd name="connsiteX4" fmla="*/ 9920 w 10000"/>
              <a:gd name="connsiteY4" fmla="*/ 2169 h 10000"/>
              <a:gd name="connsiteX5" fmla="*/ 10000 w 10000"/>
              <a:gd name="connsiteY5" fmla="*/ 2229 h 10000"/>
              <a:gd name="connsiteX6" fmla="*/ 10000 w 10000"/>
              <a:gd name="connsiteY6" fmla="*/ 9584 h 10000"/>
              <a:gd name="connsiteX7" fmla="*/ 9462 w 10000"/>
              <a:gd name="connsiteY7" fmla="*/ 10000 h 10000"/>
              <a:gd name="connsiteX8" fmla="*/ 538 w 10000"/>
              <a:gd name="connsiteY8" fmla="*/ 10000 h 10000"/>
              <a:gd name="connsiteX9" fmla="*/ 0 w 10000"/>
              <a:gd name="connsiteY9" fmla="*/ 9584 h 10000"/>
              <a:gd name="connsiteX10" fmla="*/ 0 w 10000"/>
              <a:gd name="connsiteY10" fmla="*/ 416 h 10000"/>
              <a:gd name="connsiteX11" fmla="*/ 538 w 10000"/>
              <a:gd name="connsiteY1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00" h="10000">
                <a:moveTo>
                  <a:pt x="538" y="0"/>
                </a:moveTo>
                <a:lnTo>
                  <a:pt x="7032" y="0"/>
                </a:lnTo>
                <a:cubicBezTo>
                  <a:pt x="7086" y="41"/>
                  <a:pt x="7141" y="81"/>
                  <a:pt x="7195" y="122"/>
                </a:cubicBezTo>
                <a:cubicBezTo>
                  <a:pt x="7211" y="787"/>
                  <a:pt x="7226" y="1453"/>
                  <a:pt x="7242" y="2118"/>
                </a:cubicBezTo>
                <a:lnTo>
                  <a:pt x="9920" y="2169"/>
                </a:lnTo>
                <a:lnTo>
                  <a:pt x="10000" y="2229"/>
                </a:lnTo>
                <a:lnTo>
                  <a:pt x="10000" y="9584"/>
                </a:lnTo>
                <a:cubicBezTo>
                  <a:pt x="10000" y="9814"/>
                  <a:pt x="9760" y="10000"/>
                  <a:pt x="9462" y="10000"/>
                </a:cubicBezTo>
                <a:lnTo>
                  <a:pt x="538" y="10000"/>
                </a:lnTo>
                <a:cubicBezTo>
                  <a:pt x="240" y="10000"/>
                  <a:pt x="0" y="9814"/>
                  <a:pt x="0" y="9584"/>
                </a:cubicBezTo>
                <a:lnTo>
                  <a:pt x="0" y="416"/>
                </a:lnTo>
                <a:cubicBezTo>
                  <a:pt x="0" y="186"/>
                  <a:pt x="240" y="0"/>
                  <a:pt x="538" y="0"/>
                </a:cubicBezTo>
                <a:close/>
              </a:path>
            </a:pathLst>
          </a:custGeom>
          <a:gradFill>
            <a:gsLst>
              <a:gs pos="60000">
                <a:srgbClr val="376FFF">
                  <a:lumMod val="9000"/>
                  <a:lumOff val="91000"/>
                </a:srgbClr>
              </a:gs>
              <a:gs pos="100000">
                <a:srgbClr val="376FFF">
                  <a:lumMod val="30000"/>
                  <a:lumOff val="70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en-US" noProof="0" dirty="0">
              <a:ln>
                <a:noFill/>
              </a:ln>
              <a:effectLst/>
              <a:uLnTx/>
              <a:uFillTx/>
              <a:sym typeface="微软雅黑" panose="020B0503020204020204" pitchFamily="34" charset="-122"/>
            </a:endParaRPr>
          </a:p>
        </p:txBody>
      </p:sp>
      <p:sp>
        <p:nvSpPr>
          <p:cNvPr id="6" name="任意多边形 5"/>
          <p:cNvSpPr/>
          <p:nvPr>
            <p:custDataLst>
              <p:tags r:id="rId2"/>
            </p:custDataLst>
          </p:nvPr>
        </p:nvSpPr>
        <p:spPr bwMode="auto">
          <a:xfrm>
            <a:off x="4112260" y="1715770"/>
            <a:ext cx="861060" cy="915035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1554" h="1493">
                <a:moveTo>
                  <a:pt x="0" y="0"/>
                </a:moveTo>
                <a:lnTo>
                  <a:pt x="1429" y="1372"/>
                </a:lnTo>
                <a:lnTo>
                  <a:pt x="1467" y="1410"/>
                </a:lnTo>
                <a:lnTo>
                  <a:pt x="1466" y="1410"/>
                </a:lnTo>
                <a:lnTo>
                  <a:pt x="1554" y="1493"/>
                </a:lnTo>
                <a:lnTo>
                  <a:pt x="1130" y="1493"/>
                </a:lnTo>
                <a:lnTo>
                  <a:pt x="234" y="1493"/>
                </a:lnTo>
                <a:lnTo>
                  <a:pt x="234" y="1492"/>
                </a:lnTo>
                <a:lnTo>
                  <a:pt x="226" y="1493"/>
                </a:lnTo>
                <a:cubicBezTo>
                  <a:pt x="222" y="1493"/>
                  <a:pt x="218" y="1493"/>
                  <a:pt x="214" y="1493"/>
                </a:cubicBezTo>
                <a:cubicBezTo>
                  <a:pt x="96" y="1493"/>
                  <a:pt x="0" y="1397"/>
                  <a:pt x="0" y="1280"/>
                </a:cubicBezTo>
                <a:lnTo>
                  <a:pt x="0" y="1271"/>
                </a:lnTo>
                <a:lnTo>
                  <a:pt x="0" y="127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60000">
                <a:srgbClr val="376FFF">
                  <a:lumMod val="13000"/>
                  <a:lumOff val="87000"/>
                </a:srgbClr>
              </a:gs>
              <a:gs pos="100000">
                <a:srgbClr val="376FFF">
                  <a:lumMod val="17000"/>
                  <a:lumOff val="83000"/>
                </a:srgbClr>
              </a:gs>
            </a:gsLst>
            <a:lin ang="5400000" scaled="1"/>
          </a:gradFill>
          <a:ln>
            <a:noFill/>
          </a:ln>
          <a:effectLst>
            <a:outerShdw blurRad="190500" dist="38100" dir="8100000" algn="tr" rotWithShape="0">
              <a:srgbClr val="376FFF">
                <a:lumMod val="60000"/>
                <a:lumOff val="40000"/>
                <a:alpha val="35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en-US" noProof="0" dirty="0">
              <a:ln>
                <a:noFill/>
              </a:ln>
              <a:effectLst/>
              <a:uLnTx/>
              <a:uFillTx/>
              <a:sym typeface="微软雅黑" panose="020B0503020204020204" pitchFamily="34" charset="-122"/>
            </a:endParaRPr>
          </a:p>
        </p:txBody>
      </p:sp>
      <p:sp>
        <p:nvSpPr>
          <p:cNvPr id="8" name="Right Triangle 11"/>
          <p:cNvSpPr/>
          <p:nvPr>
            <p:custDataLst>
              <p:tags r:id="rId3"/>
            </p:custDataLst>
          </p:nvPr>
        </p:nvSpPr>
        <p:spPr>
          <a:xfrm>
            <a:off x="4973320" y="4814570"/>
            <a:ext cx="160655" cy="221615"/>
          </a:xfrm>
          <a:prstGeom prst="rtTriangle">
            <a:avLst/>
          </a:prstGeom>
          <a:solidFill>
            <a:srgbClr val="376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9" name="Right Triangle 11"/>
          <p:cNvSpPr/>
          <p:nvPr>
            <p:custDataLst>
              <p:tags r:id="rId4"/>
            </p:custDataLst>
          </p:nvPr>
        </p:nvSpPr>
        <p:spPr>
          <a:xfrm flipH="1">
            <a:off x="1976120" y="4846955"/>
            <a:ext cx="160655" cy="222250"/>
          </a:xfrm>
          <a:prstGeom prst="rtTriangle">
            <a:avLst/>
          </a:prstGeom>
          <a:solidFill>
            <a:srgbClr val="376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1965960" y="4953000"/>
            <a:ext cx="3224530" cy="637540"/>
          </a:xfrm>
          <a:prstGeom prst="roundRect">
            <a:avLst>
              <a:gd name="adj" fmla="val 17445"/>
            </a:avLst>
          </a:prstGeom>
          <a:solidFill>
            <a:srgbClr val="376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ctr"/>
          <a:lstStyle/>
          <a:p>
            <a:pPr algn="ctr"/>
            <a:r>
              <a:rPr lang="zh-CN" altLang="en-US" b="1">
                <a:solidFill>
                  <a:srgbClr val="FFFFFF">
                    <a:lumMod val="10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云存储、云计算</a:t>
            </a:r>
          </a:p>
        </p:txBody>
      </p:sp>
      <p:pic>
        <p:nvPicPr>
          <p:cNvPr id="11" name="图片 10" descr="343439383331313b343532303032303bb8f6c8cbd0c5cfa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72030" y="1781810"/>
            <a:ext cx="524510" cy="524510"/>
          </a:xfrm>
          <a:prstGeom prst="rect">
            <a:avLst/>
          </a:prstGeom>
          <a:effectLst/>
        </p:spPr>
      </p:pic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2351405" y="2471420"/>
            <a:ext cx="2392680" cy="21494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>
              <a:lnSpc>
                <a:spcPct val="150000"/>
              </a:lnSpc>
            </a:pPr>
            <a:r>
              <a:rPr lang="en-US" altLang="zh-CN" sz="1500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   </a:t>
            </a:r>
            <a:r>
              <a:rPr lang="en-US" altLang="zh-CN" sz="1500" b="1" dirty="0">
                <a:solidFill>
                  <a:srgbClr val="000000"/>
                </a:solidFill>
                <a:uFillTx/>
                <a:latin typeface="+mn-ea"/>
                <a:cs typeface="+mn-ea"/>
                <a:sym typeface="微软雅黑" panose="020B0503020204020204" pitchFamily="34" charset="-122"/>
              </a:rPr>
              <a:t> </a:t>
            </a:r>
            <a:r>
              <a:rPr lang="zh-CN" altLang="en-US" sz="1500" b="1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云存储</a:t>
            </a:r>
            <a:r>
              <a:rPr lang="zh-CN" altLang="en-US" sz="1500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是通过网络</a:t>
            </a:r>
            <a:r>
              <a:rPr lang="zh-CN" altLang="en-US" sz="1400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云存储主要是将数据存储在云端服务器，方便数据的存储和读取。</a:t>
            </a:r>
            <a:r>
              <a:rPr lang="zh-CN" altLang="en-US" sz="1400" b="1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云计算</a:t>
            </a:r>
            <a:r>
              <a:rPr lang="zh-CN" altLang="en-US" sz="1400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则是通过网络提供计算服务，包括计算资源、软件平台等，用户可以按需获取，它们相互关联，共同为企业和个人提供便捷的网络服务。</a:t>
            </a:r>
            <a:r>
              <a:rPr lang="en-US" altLang="zh-CN" sz="1400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   </a:t>
            </a:r>
            <a:endParaRPr lang="zh-CN" sz="1400" dirty="0">
              <a:solidFill>
                <a:srgbClr val="000000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73320" y="1860550"/>
            <a:ext cx="6460490" cy="10509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en-US" altLang="zh-CN" sz="2000" b="1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     </a:t>
            </a:r>
            <a:r>
              <a:rPr lang="zh-CN" altLang="en-US" sz="2000" b="1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请你阅读学习资源中的相关文档，与同学讨论，理解云存储、云计算的原理，思考云存储技术的优势和不足：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002270" y="3529330"/>
            <a:ext cx="28232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成本低、易扩展、便共享。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8002270" y="434276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依赖网络、安全有风险。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4" grpId="1"/>
      <p:bldP spid="25" grpId="0"/>
      <p:bldP spid="2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小结提升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087884" y="1387108"/>
            <a:ext cx="3897591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拓展思考</a:t>
            </a:r>
          </a:p>
        </p:txBody>
      </p:sp>
      <p:pic>
        <p:nvPicPr>
          <p:cNvPr id="7" name="图片 6" descr="32303232393330373b32303232393634393bcdf8c2e7bdbbc1f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3030" y="1349375"/>
            <a:ext cx="609600" cy="6096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239010" y="1958975"/>
            <a:ext cx="75298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tx1"/>
                </a:solidFill>
                <a:latin typeface="+mn-ea"/>
                <a:sym typeface="+mn-ea"/>
              </a:rPr>
              <a:t>请根据本项目所学，梳理网盘与云存储相关知识，思考其用用场景：</a:t>
            </a:r>
            <a:endParaRPr lang="zh-CN" altLang="en-US" b="0" i="0" u="none" baseline="0">
              <a:solidFill>
                <a:schemeClr val="tx1"/>
              </a:solidFill>
              <a:latin typeface="+mn-ea"/>
              <a:rtl val="0"/>
            </a:endParaRPr>
          </a:p>
          <a:p>
            <a:endParaRPr lang="zh-CN" altLang="en-US" b="0" i="0" u="none" baseline="0">
              <a:solidFill>
                <a:schemeClr val="tx1"/>
              </a:solidFill>
              <a:latin typeface="+mn-ea"/>
              <a:rtl val="0"/>
            </a:endParaRPr>
          </a:p>
        </p:txBody>
      </p:sp>
      <p:pic>
        <p:nvPicPr>
          <p:cNvPr id="6" name="图片 5" descr="云存储与应用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205" y="2380615"/>
            <a:ext cx="3820160" cy="3820160"/>
          </a:xfrm>
          <a:prstGeom prst="rect">
            <a:avLst/>
          </a:prstGeom>
          <a:effectLst>
            <a:outerShdw blurRad="50800" dist="317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" y="-635"/>
            <a:ext cx="12257405" cy="68592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631791" y="1783896"/>
            <a:ext cx="4054118" cy="40541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26423" y="105314"/>
            <a:ext cx="959763" cy="772981"/>
          </a:xfrm>
          <a:prstGeom prst="rect">
            <a:avLst/>
          </a:prstGeom>
        </p:spPr>
      </p:pic>
      <p:sp>
        <p:nvSpPr>
          <p:cNvPr id="19" name="圆角矩形标注 18"/>
          <p:cNvSpPr/>
          <p:nvPr/>
        </p:nvSpPr>
        <p:spPr>
          <a:xfrm>
            <a:off x="1772920" y="2399665"/>
            <a:ext cx="5859145" cy="2537460"/>
          </a:xfrm>
          <a:prstGeom prst="wedgeRoundRectCallout">
            <a:avLst>
              <a:gd name="adj1" fmla="val 62433"/>
              <a:gd name="adj2" fmla="val -3643"/>
              <a:gd name="adj3" fmla="val 16667"/>
            </a:avLst>
          </a:prstGeom>
          <a:solidFill>
            <a:schemeClr val="accent5">
              <a:lumMod val="75000"/>
              <a:alpha val="6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文本框 16"/>
          <p:cNvSpPr txBox="1"/>
          <p:nvPr/>
        </p:nvSpPr>
        <p:spPr>
          <a:xfrm>
            <a:off x="739783" y="282504"/>
            <a:ext cx="5723175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义务教育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信息科技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》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七年级下册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112541" y="1197484"/>
            <a:ext cx="9070768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65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项目 </a:t>
            </a:r>
            <a:r>
              <a:rPr lang="en-US" altLang="zh-CN" sz="4265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   </a:t>
            </a:r>
            <a:r>
              <a:rPr lang="zh-CN" altLang="en-US" sz="4265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云技术创新应用</a:t>
            </a:r>
          </a:p>
        </p:txBody>
      </p:sp>
      <p:sp>
        <p:nvSpPr>
          <p:cNvPr id="7" name="TextBox 10"/>
          <p:cNvSpPr txBox="1"/>
          <p:nvPr/>
        </p:nvSpPr>
        <p:spPr>
          <a:xfrm>
            <a:off x="1772920" y="2743200"/>
            <a:ext cx="5859145" cy="193675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altLang="zh-CN" sz="6000" b="1" spc="600" dirty="0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  </a:t>
            </a:r>
            <a:r>
              <a:rPr lang="zh-CN" sz="6000" b="1" spc="600" dirty="0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云创新无界，</a:t>
            </a:r>
          </a:p>
          <a:p>
            <a:pPr algn="ctr"/>
            <a:r>
              <a:rPr lang="en-US" altLang="zh-CN" sz="6000" b="1" spc="600" dirty="0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  </a:t>
            </a:r>
            <a:r>
              <a:rPr lang="zh-CN" altLang="en-US" sz="6000" b="1" spc="600" dirty="0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探索寻精彩！</a:t>
            </a:r>
            <a:endParaRPr lang="zh-CN" altLang="en-US" sz="6000" b="1" spc="600" dirty="0">
              <a:solidFill>
                <a:srgbClr val="FFFFCC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450149" y="2204482"/>
            <a:ext cx="3733406" cy="373340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12697" y="283215"/>
            <a:ext cx="470755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单元  网络资源云管理</a:t>
            </a: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937385" y="1865630"/>
            <a:ext cx="4991100" cy="34817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 algn="l" fontAlgn="auto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lang="en-US" altLang="zh-CN" sz="2000" kern="100" dirty="0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1.</a:t>
            </a:r>
            <a:r>
              <a:rPr lang="zh-CN" altLang="en-US" sz="2000" kern="100" dirty="0">
                <a:solidFill>
                  <a:srgbClr val="0070C0"/>
                </a:solidFill>
                <a:latin typeface="+mn-ea"/>
                <a:cs typeface="+mn-ea"/>
              </a:rPr>
              <a:t>项目目标</a:t>
            </a:r>
          </a:p>
          <a:p>
            <a:pPr indent="457200" algn="l" fontAlgn="auto">
              <a:lnSpc>
                <a:spcPct val="150000"/>
              </a:lnSpc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solidFill>
                  <a:schemeClr val="tx1"/>
                </a:solidFill>
                <a:latin typeface="+mn-ea"/>
                <a:cs typeface="+mn-ea"/>
              </a:rPr>
              <a:t>合理运用网盘技术管理资料，利用网盘动态处理和分享资料。</a:t>
            </a:r>
          </a:p>
          <a:p>
            <a:pPr indent="0" algn="l" fontAlgn="auto">
              <a:lnSpc>
                <a:spcPct val="150000"/>
              </a:lnSpc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endParaRPr lang="en-US" sz="2000" kern="100" dirty="0">
              <a:solidFill>
                <a:schemeClr val="tx1"/>
              </a:solidFill>
              <a:latin typeface="+mn-ea"/>
              <a:cs typeface="+mn-ea"/>
            </a:endParaRPr>
          </a:p>
          <a:p>
            <a:pPr indent="0" algn="l" fontAlgn="auto">
              <a:lnSpc>
                <a:spcPct val="150000"/>
              </a:lnSpc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r>
              <a:rPr lang="en-US" sz="2000" kern="100" dirty="0">
                <a:solidFill>
                  <a:srgbClr val="0070C0"/>
                </a:solidFill>
                <a:latin typeface="+mn-ea"/>
                <a:cs typeface="+mn-ea"/>
              </a:rPr>
              <a:t>2.</a:t>
            </a:r>
            <a:r>
              <a:rPr lang="zh-CN" altLang="en-US" sz="2000" kern="100" dirty="0">
                <a:solidFill>
                  <a:srgbClr val="0070C0"/>
                </a:solidFill>
                <a:latin typeface="+mn-ea"/>
                <a:cs typeface="+mn-ea"/>
              </a:rPr>
              <a:t>素养目标</a:t>
            </a:r>
          </a:p>
          <a:p>
            <a:pPr indent="457200" algn="l" fontAlgn="auto">
              <a:lnSpc>
                <a:spcPct val="150000"/>
              </a:lnSpc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solidFill>
                  <a:schemeClr val="tx1"/>
                </a:solidFill>
                <a:latin typeface="+mn-ea"/>
                <a:cs typeface="+mn-ea"/>
              </a:rPr>
              <a:t>通过使用云存储进行数据备份、存储，理解云存储、云计算的原理。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7" name="文本框 6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学习目标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705" y="1882140"/>
            <a:ext cx="3244215" cy="3328035"/>
          </a:xfrm>
          <a:prstGeom prst="rect">
            <a:avLst/>
          </a:prstGeom>
          <a:ln w="25400">
            <a:solidFill>
              <a:srgbClr val="00B0F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3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3" name="文本框 2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核心问题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: 剪去左右顶角 1"/>
          <p:cNvSpPr/>
          <p:nvPr/>
        </p:nvSpPr>
        <p:spPr>
          <a:xfrm>
            <a:off x="1000760" y="1685290"/>
            <a:ext cx="6009005" cy="3761105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marR="0" lvl="0" indent="504190" algn="just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r>
              <a:rPr kumimoji="0" lang="zh-CN" altLang="en-US" sz="2000" b="0" i="0" u="none" strike="noStrike" kern="100" cap="none" spc="0" normalizeH="0" baseline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1.项目问题</a:t>
            </a:r>
          </a:p>
          <a:p>
            <a:pPr marL="1168400" marR="0" lvl="0" indent="-663575" algn="just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0" algn="l"/>
                <a:tab pos="1163955" algn="l"/>
              </a:tabLs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kumimoji="0" lang="zh-CN" altLang="en-US" sz="2000" b="0" i="0" u="none" strike="noStrike" kern="100" cap="none" spc="0" normalizeH="0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如何使用网盘存储班级资料？</a:t>
            </a:r>
          </a:p>
          <a:p>
            <a:pPr marL="1168400" marR="0" lvl="0" indent="-663575" algn="just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0" algn="l"/>
                <a:tab pos="1163955" algn="l"/>
              </a:tabLs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kumimoji="0" lang="zh-CN" altLang="en-US" sz="2000" b="0" i="0" u="none" strike="noStrike" kern="100" cap="none" spc="0" normalizeH="0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如何通过网盘动态更新和分享班级资料？</a:t>
            </a:r>
          </a:p>
          <a:p>
            <a:pPr marR="0" lvl="0" indent="504190" algn="just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endParaRPr kumimoji="0" lang="en-US" altLang="zh-CN" sz="2000" b="0" i="0" u="none" strike="noStrike" kern="100" cap="none" spc="0" normalizeH="0" baseline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indent="504190" algn="just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r>
              <a:rPr kumimoji="0" lang="zh-CN" altLang="en-US" sz="2000" b="0" i="0" u="none" strike="noStrike" kern="100" cap="none" spc="0" normalizeH="0" baseline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000" kern="1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素养问题</a:t>
            </a:r>
            <a:endParaRPr kumimoji="0" lang="zh-CN" altLang="en-US" sz="2000" b="0" i="0" u="none" strike="noStrike" kern="100" cap="none" spc="0" normalizeH="0" baseline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58240" marR="0" lvl="0" indent="-654050" algn="just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kumimoji="0" lang="zh-CN" altLang="en-US" sz="2000" b="0" i="0" u="none" strike="noStrike" kern="100" cap="none" spc="0" normalizeH="0" baseline="0" dirty="0">
                <a:latin typeface="+mn-ea"/>
                <a:cs typeface="+mn-ea"/>
              </a:rPr>
              <a:t>如何利用云存储技术备份资料？</a:t>
            </a:r>
          </a:p>
          <a:p>
            <a:pPr marL="1158240" marR="0" lvl="0" indent="-654050" algn="just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kumimoji="0" lang="zh-CN" altLang="en-US" sz="2000" b="0" i="0" u="none" strike="noStrike" kern="100" cap="none" spc="0" normalizeH="0" baseline="0" dirty="0">
                <a:latin typeface="+mn-ea"/>
                <a:cs typeface="+mn-ea"/>
              </a:rPr>
              <a:t>云存储、云计算的原理是什么？</a:t>
            </a:r>
          </a:p>
          <a:p>
            <a:pPr marL="1158240" marR="0" lvl="0" indent="-654050" algn="just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endParaRPr kumimoji="0" lang="zh-CN" altLang="en-US" sz="2000" b="0" i="0" u="none" strike="noStrike" kern="100" cap="none" spc="0" normalizeH="0" baseline="0" dirty="0">
              <a:latin typeface="+mn-ea"/>
              <a:cs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2303"/>
          <a:stretch>
            <a:fillRect/>
          </a:stretch>
        </p:blipFill>
        <p:spPr>
          <a:xfrm>
            <a:off x="7364730" y="1521460"/>
            <a:ext cx="3536950" cy="4162425"/>
          </a:xfrm>
          <a:prstGeom prst="round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469" y="-1058"/>
            <a:ext cx="12231964" cy="6858423"/>
          </a:xfrm>
          <a:prstGeom prst="rect">
            <a:avLst/>
          </a:prstGeom>
        </p:spPr>
      </p:pic>
      <p:grpSp>
        <p:nvGrpSpPr>
          <p:cNvPr id="5" name="íś1iḑê"/>
          <p:cNvGrpSpPr/>
          <p:nvPr/>
        </p:nvGrpSpPr>
        <p:grpSpPr>
          <a:xfrm>
            <a:off x="1264981" y="2877244"/>
            <a:ext cx="9535067" cy="3417078"/>
            <a:chOff x="1263788" y="2865873"/>
            <a:chExt cx="9537421" cy="3417921"/>
          </a:xfrm>
        </p:grpSpPr>
        <p:cxnSp>
          <p:nvCxnSpPr>
            <p:cNvPr id="6" name="ï$ľíḋè"/>
            <p:cNvCxnSpPr/>
            <p:nvPr/>
          </p:nvCxnSpPr>
          <p:spPr>
            <a:xfrm flipH="1">
              <a:off x="3620986" y="3753058"/>
              <a:ext cx="298174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íSḻïḍé"/>
            <p:cNvCxnSpPr/>
            <p:nvPr/>
          </p:nvCxnSpPr>
          <p:spPr>
            <a:xfrm>
              <a:off x="5693530" y="3753058"/>
              <a:ext cx="677939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iṡļîḓè"/>
            <p:cNvCxnSpPr/>
            <p:nvPr/>
          </p:nvCxnSpPr>
          <p:spPr>
            <a:xfrm>
              <a:off x="8145841" y="3753058"/>
              <a:ext cx="298174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îşḻîďè"/>
            <p:cNvGrpSpPr/>
            <p:nvPr/>
          </p:nvGrpSpPr>
          <p:grpSpPr>
            <a:xfrm>
              <a:off x="1263788" y="2865873"/>
              <a:ext cx="2180491" cy="3417921"/>
              <a:chOff x="1263788" y="2865873"/>
              <a:chExt cx="2180491" cy="3417921"/>
            </a:xfrm>
          </p:grpSpPr>
          <p:sp>
            <p:nvSpPr>
              <p:cNvPr id="19" name="ïṩ1iḍè"/>
              <p:cNvSpPr/>
              <p:nvPr/>
            </p:nvSpPr>
            <p:spPr>
              <a:xfrm>
                <a:off x="1466849" y="2865873"/>
                <a:ext cx="1774371" cy="1774371"/>
              </a:xfrm>
              <a:prstGeom prst="ellipse">
                <a:avLst/>
              </a:prstGeom>
              <a:solidFill>
                <a:srgbClr val="EF97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热身环节</a:t>
                </a:r>
              </a:p>
            </p:txBody>
          </p:sp>
          <p:sp>
            <p:nvSpPr>
              <p:cNvPr id="20" name="iṡlîḓè"/>
              <p:cNvSpPr txBox="1"/>
              <p:nvPr/>
            </p:nvSpPr>
            <p:spPr>
              <a:xfrm>
                <a:off x="1263788" y="4899788"/>
                <a:ext cx="2180491" cy="1384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分析班级资料存储要求</a:t>
                </a:r>
                <a:r>
                  <a:rPr lang="en-US" alt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了解网络资料存储方式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选择网盘存储工具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设计云端存储方案</a:t>
                </a:r>
              </a:p>
            </p:txBody>
          </p:sp>
        </p:grpSp>
        <p:grpSp>
          <p:nvGrpSpPr>
            <p:cNvPr id="10" name="iṩ1ide"/>
            <p:cNvGrpSpPr/>
            <p:nvPr/>
          </p:nvGrpSpPr>
          <p:grpSpPr>
            <a:xfrm>
              <a:off x="3716099" y="2865873"/>
              <a:ext cx="2180491" cy="2949567"/>
              <a:chOff x="3716099" y="2865873"/>
              <a:chExt cx="2180491" cy="2949567"/>
            </a:xfrm>
          </p:grpSpPr>
          <p:sp>
            <p:nvSpPr>
              <p:cNvPr id="17" name="iŝľíḑè"/>
              <p:cNvSpPr/>
              <p:nvPr/>
            </p:nvSpPr>
            <p:spPr>
              <a:xfrm>
                <a:off x="3919159" y="2865873"/>
                <a:ext cx="1774371" cy="1774371"/>
              </a:xfrm>
              <a:prstGeom prst="ellipse">
                <a:avLst/>
              </a:prstGeom>
              <a:solidFill>
                <a:srgbClr val="EF97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实施环节</a:t>
                </a:r>
              </a:p>
            </p:txBody>
          </p:sp>
          <p:sp>
            <p:nvSpPr>
              <p:cNvPr id="18" name="ïŝļïḍé"/>
              <p:cNvSpPr txBox="1"/>
              <p:nvPr/>
            </p:nvSpPr>
            <p:spPr>
              <a:xfrm>
                <a:off x="3716099" y="4899788"/>
                <a:ext cx="2180491" cy="91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使用网盘存储资料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异地同步管理资料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分享班级资料</a:t>
                </a:r>
              </a:p>
            </p:txBody>
          </p:sp>
        </p:grpSp>
        <p:grpSp>
          <p:nvGrpSpPr>
            <p:cNvPr id="11" name="ïSľiḑê"/>
            <p:cNvGrpSpPr/>
            <p:nvPr/>
          </p:nvGrpSpPr>
          <p:grpSpPr>
            <a:xfrm>
              <a:off x="6202741" y="2865873"/>
              <a:ext cx="2180491" cy="2778845"/>
              <a:chOff x="6202741" y="2865873"/>
              <a:chExt cx="2180491" cy="2778845"/>
            </a:xfrm>
          </p:grpSpPr>
          <p:sp>
            <p:nvSpPr>
              <p:cNvPr id="15" name="iśḷîḓê"/>
              <p:cNvSpPr/>
              <p:nvPr/>
            </p:nvSpPr>
            <p:spPr>
              <a:xfrm>
                <a:off x="6371470" y="2865873"/>
                <a:ext cx="1774371" cy="1774371"/>
              </a:xfrm>
              <a:prstGeom prst="ellipse">
                <a:avLst/>
              </a:prstGeom>
              <a:solidFill>
                <a:srgbClr val="EF97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检测评价</a:t>
                </a:r>
              </a:p>
            </p:txBody>
          </p:sp>
          <p:sp>
            <p:nvSpPr>
              <p:cNvPr id="16" name="íṩḷiḑè"/>
              <p:cNvSpPr txBox="1"/>
              <p:nvPr/>
            </p:nvSpPr>
            <p:spPr>
              <a:xfrm>
                <a:off x="6202741" y="4899789"/>
                <a:ext cx="2180491" cy="744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学习检测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学习评价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íṥḷïḑe"/>
            <p:cNvGrpSpPr/>
            <p:nvPr/>
          </p:nvGrpSpPr>
          <p:grpSpPr>
            <a:xfrm>
              <a:off x="8620718" y="2865873"/>
              <a:ext cx="2180491" cy="3094628"/>
              <a:chOff x="8620718" y="2865873"/>
              <a:chExt cx="2180491" cy="3094628"/>
            </a:xfrm>
          </p:grpSpPr>
          <p:sp>
            <p:nvSpPr>
              <p:cNvPr id="13" name="ïṥḻïḋé"/>
              <p:cNvSpPr/>
              <p:nvPr/>
            </p:nvSpPr>
            <p:spPr>
              <a:xfrm>
                <a:off x="8823779" y="2865873"/>
                <a:ext cx="1774371" cy="1774371"/>
              </a:xfrm>
              <a:prstGeom prst="ellipse">
                <a:avLst/>
              </a:prstGeom>
              <a:solidFill>
                <a:srgbClr val="EF97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小结提升</a:t>
                </a:r>
              </a:p>
            </p:txBody>
          </p:sp>
          <p:sp>
            <p:nvSpPr>
              <p:cNvPr id="14" name="ïśḻîḑé"/>
              <p:cNvSpPr txBox="1"/>
              <p:nvPr/>
            </p:nvSpPr>
            <p:spPr>
              <a:xfrm>
                <a:off x="8620718" y="4899789"/>
                <a:ext cx="2180491" cy="10607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项目总结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素养提升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拓展思考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4" name="TextBox 10"/>
          <p:cNvSpPr txBox="1"/>
          <p:nvPr/>
        </p:nvSpPr>
        <p:spPr>
          <a:xfrm>
            <a:off x="672736" y="741368"/>
            <a:ext cx="2179952" cy="11976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目录</a:t>
            </a:r>
            <a:endParaRPr lang="en-US" altLang="zh-CN" sz="72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2496489" y="1269296"/>
            <a:ext cx="2015726" cy="459105"/>
          </a:xfrm>
          <a:prstGeom prst="rect">
            <a:avLst/>
          </a:prstGeom>
          <a:noFill/>
          <a:effectLst/>
        </p:spPr>
        <p:txBody>
          <a:bodyPr wrap="square" lIns="91429" tIns="45715" rIns="91429" bIns="45715" rtlCol="0">
            <a:spAutoFit/>
          </a:bodyPr>
          <a:lstStyle/>
          <a:p>
            <a:pPr algn="dist" defTabSz="725170"/>
            <a:r>
              <a:rPr lang="en-US" altLang="zh-CN" sz="2400" i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CONTENTS</a:t>
            </a:r>
            <a:endParaRPr lang="zh-CN" altLang="zh-CN" sz="2400" i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3" name="墨迹 6"/>
          <p:cNvPicPr/>
          <p:nvPr/>
        </p:nvPicPr>
        <p:blipFill>
          <a:blip r:embed="rId5"/>
          <a:stretch>
            <a:fillRect/>
          </a:stretch>
        </p:blipFill>
        <p:spPr>
          <a:xfrm>
            <a:off x="-1713641" y="629751"/>
            <a:ext cx="47988" cy="215947"/>
          </a:xfrm>
          <a:prstGeom prst="rect">
            <a:avLst/>
          </a:prstGeom>
        </p:spPr>
      </p:pic>
      <p:sp>
        <p:nvSpPr>
          <p:cNvPr id="26" name="TextBox 4"/>
          <p:cNvSpPr txBox="1"/>
          <p:nvPr/>
        </p:nvSpPr>
        <p:spPr>
          <a:xfrm>
            <a:off x="1505" y="852"/>
            <a:ext cx="604717" cy="133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35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35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35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35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  <p:sp>
        <p:nvSpPr>
          <p:cNvPr id="2" name="矩形 1"/>
          <p:cNvSpPr/>
          <p:nvPr/>
        </p:nvSpPr>
        <p:spPr>
          <a:xfrm>
            <a:off x="5898515" y="1096010"/>
            <a:ext cx="6293485" cy="488315"/>
          </a:xfrm>
          <a:prstGeom prst="rect">
            <a:avLst/>
          </a:prstGeom>
          <a:solidFill>
            <a:schemeClr val="accent6">
              <a:lumMod val="60000"/>
              <a:lumOff val="4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467" y="110366"/>
            <a:ext cx="2591192" cy="259119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bldLvl="0" animBg="1"/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69" y="-1058"/>
            <a:ext cx="12231964" cy="6858423"/>
          </a:xfrm>
          <a:prstGeom prst="rect">
            <a:avLst/>
          </a:prstGeom>
        </p:spPr>
      </p:pic>
      <p:sp>
        <p:nvSpPr>
          <p:cNvPr id="7" name="TextBox 10"/>
          <p:cNvSpPr txBox="1"/>
          <p:nvPr/>
        </p:nvSpPr>
        <p:spPr>
          <a:xfrm>
            <a:off x="3632410" y="2768773"/>
            <a:ext cx="6270178" cy="13208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zh-CN" altLang="en-US" sz="8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热身环节</a:t>
            </a:r>
            <a:endParaRPr lang="en-US" altLang="zh-CN" sz="80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6815" y="152696"/>
            <a:ext cx="893813" cy="71986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-41588" y="220331"/>
            <a:ext cx="6048439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项目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云技术创新应用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91" y="2301856"/>
            <a:ext cx="2735751" cy="2735751"/>
          </a:xfrm>
          <a:prstGeom prst="rect">
            <a:avLst/>
          </a:prstGeom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00576" y="597596"/>
            <a:ext cx="7019491" cy="583565"/>
            <a:chOff x="1949785" y="448308"/>
            <a:chExt cx="5265918" cy="437782"/>
          </a:xfrm>
        </p:grpSpPr>
        <p:sp>
          <p:nvSpPr>
            <p:cNvPr id="3" name="文本框 2"/>
            <p:cNvSpPr txBox="1"/>
            <p:nvPr/>
          </p:nvSpPr>
          <p:spPr>
            <a:xfrm>
              <a:off x="3369352" y="448308"/>
              <a:ext cx="2426784" cy="43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endParaRPr lang="zh-CN" altLang="en-US" sz="3200" dirty="0"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670517" y="597596"/>
            <a:ext cx="2879609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热身环节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90464" y="1333830"/>
            <a:ext cx="8125994" cy="603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985">
              <a:lnSpc>
                <a:spcPts val="4000"/>
              </a:lnSpc>
            </a:pP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活动一：</a:t>
            </a: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分析班级资料存储的要求</a:t>
            </a:r>
            <a:endParaRPr lang="en-US" altLang="zh-CN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  <a:sym typeface="+mn-ea"/>
            </a:endParaRPr>
          </a:p>
        </p:txBody>
      </p:sp>
      <p:pic>
        <p:nvPicPr>
          <p:cNvPr id="33" name="图片 32" descr="4(1)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90259" y="327579"/>
            <a:ext cx="2727287" cy="272728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7580" y="2091055"/>
            <a:ext cx="6618605" cy="29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zh-CN" altLang="en-US" sz="2000">
                <a:solidFill>
                  <a:srgbClr val="000000"/>
                </a:solidFill>
                <a:latin typeface="+mn-ea"/>
                <a:cs typeface="+mn-ea"/>
              </a:rPr>
              <a:t>请梳理班级资料存储和管理的主要需求并记录下来：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112" r="8989"/>
          <a:stretch>
            <a:fillRect/>
          </a:stretch>
        </p:blipFill>
        <p:spPr>
          <a:xfrm>
            <a:off x="3348990" y="2762250"/>
            <a:ext cx="7290435" cy="2617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7185" y="2649855"/>
            <a:ext cx="1741805" cy="26136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05325" y="4705985"/>
            <a:ext cx="1975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505325" y="3886835"/>
            <a:ext cx="1975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834630" y="3886835"/>
            <a:ext cx="1975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834630" y="3129915"/>
            <a:ext cx="1975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7834630" y="4690110"/>
            <a:ext cx="1975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505325" y="3129915"/>
            <a:ext cx="1975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00576" y="597596"/>
            <a:ext cx="7019491" cy="583565"/>
            <a:chOff x="1949785" y="448308"/>
            <a:chExt cx="5265918" cy="437782"/>
          </a:xfrm>
        </p:grpSpPr>
        <p:sp>
          <p:nvSpPr>
            <p:cNvPr id="3" name="文本框 2"/>
            <p:cNvSpPr txBox="1"/>
            <p:nvPr/>
          </p:nvSpPr>
          <p:spPr>
            <a:xfrm>
              <a:off x="3369352" y="448308"/>
              <a:ext cx="2426784" cy="43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endParaRPr lang="zh-CN" altLang="en-US" sz="3200" dirty="0"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670517" y="597596"/>
            <a:ext cx="2879609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热身环节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90464" y="1333830"/>
            <a:ext cx="8125994" cy="603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985">
              <a:lnSpc>
                <a:spcPts val="4000"/>
              </a:lnSpc>
            </a:pP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活动二：</a:t>
            </a: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了解网络存储资料方式</a:t>
            </a:r>
            <a:endParaRPr lang="zh-CN" altLang="zh-CN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19580" y="1938020"/>
            <a:ext cx="10142220" cy="857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504190">
              <a:lnSpc>
                <a:spcPct val="200000"/>
              </a:lnSpc>
            </a:pPr>
            <a:r>
              <a:rPr lang="zh-CN" altLang="en-US" sz="2000" dirty="0">
                <a:latin typeface="+mn-ea"/>
                <a:cs typeface="+mn-ea"/>
                <a:sym typeface="+mn-ea"/>
              </a:rPr>
              <a:t>请你梳理出班级资料存储和管理的主要需求并记录下来：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4593590" y="2980055"/>
          <a:ext cx="5908040" cy="2032000"/>
        </p:xfrm>
        <a:graphic>
          <a:graphicData uri="http://schemas.openxmlformats.org/drawingml/2006/table">
            <a:tbl>
              <a:tblPr firstRow="1">
                <a:tableStyleId>{83AFE3DD-0B71-4353-AA99-9BDACE72FE7B}</a:tableStyleId>
              </a:tblPr>
              <a:tblGrid>
                <a:gridCol w="2234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3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</a:tabLst>
                      </a:pPr>
                      <a:r>
                        <a:rPr lang="zh-CN" altLang="en-US" sz="2000"/>
                        <a:t>存储方式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</a:tabLst>
                      </a:pPr>
                      <a:r>
                        <a:rPr lang="zh-CN" altLang="en-US" sz="2000"/>
                        <a:t>特点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2000"/>
                        <a:t>个人空间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</a:tabLst>
                      </a:pPr>
                      <a:r>
                        <a:rPr lang="en-US" sz="2000"/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2000"/>
                        <a:t>班级群文件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</a:tabLst>
                      </a:pPr>
                      <a:r>
                        <a:rPr lang="en-US" sz="2000"/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2000"/>
                        <a:t>网盘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</a:tabLst>
                      </a:pPr>
                      <a:r>
                        <a:rPr lang="en-US" sz="2000"/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1" name="组合 10"/>
          <p:cNvGrpSpPr/>
          <p:nvPr/>
        </p:nvGrpSpPr>
        <p:grpSpPr>
          <a:xfrm>
            <a:off x="1973580" y="2980055"/>
            <a:ext cx="2143125" cy="2155825"/>
            <a:chOff x="2708" y="4607"/>
            <a:chExt cx="3375" cy="339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DFF">
                    <a:alpha val="100000"/>
                  </a:srgbClr>
                </a:clrFrom>
                <a:clrTo>
                  <a:srgbClr val="FFFDFF">
                    <a:alpha val="100000"/>
                    <a:alpha val="0"/>
                  </a:srgbClr>
                </a:clrTo>
              </a:clrChange>
            </a:blip>
            <a:srcRect t="21270" r="13135" b="18868"/>
            <a:stretch>
              <a:fillRect/>
            </a:stretch>
          </p:blipFill>
          <p:spPr>
            <a:xfrm>
              <a:off x="2708" y="4607"/>
              <a:ext cx="1387" cy="143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CFC">
                    <a:alpha val="100000"/>
                  </a:srgbClr>
                </a:clrFrom>
                <a:clrTo>
                  <a:srgbClr val="FCFCFC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65" y="4607"/>
              <a:ext cx="1318" cy="168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7209" t="55158" r="1413" b="3059"/>
            <a:stretch>
              <a:fillRect/>
            </a:stretch>
          </p:blipFill>
          <p:spPr>
            <a:xfrm>
              <a:off x="2708" y="6424"/>
              <a:ext cx="3362" cy="157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00576" y="597596"/>
            <a:ext cx="7019491" cy="583565"/>
            <a:chOff x="1949785" y="448308"/>
            <a:chExt cx="5265918" cy="437782"/>
          </a:xfrm>
        </p:grpSpPr>
        <p:sp>
          <p:nvSpPr>
            <p:cNvPr id="3" name="文本框 2"/>
            <p:cNvSpPr txBox="1"/>
            <p:nvPr/>
          </p:nvSpPr>
          <p:spPr>
            <a:xfrm>
              <a:off x="3369352" y="448308"/>
              <a:ext cx="2426784" cy="43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endParaRPr lang="zh-CN" altLang="en-US" sz="3200" dirty="0"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670517" y="597596"/>
            <a:ext cx="2879609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热身环节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052594" y="1378295"/>
            <a:ext cx="7228748" cy="603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514985" algn="l">
              <a:lnSpc>
                <a:spcPts val="4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活动三：</a:t>
            </a:r>
            <a:r>
              <a:rPr lang="zh-CN" altLang="en-US" sz="24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选择网盘存储工具</a:t>
            </a:r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93495" y="1871980"/>
            <a:ext cx="10142220" cy="857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504190">
              <a:lnSpc>
                <a:spcPct val="200000"/>
              </a:lnSpc>
            </a:pPr>
            <a:r>
              <a:rPr lang="zh-CN" altLang="en-US" sz="2000" dirty="0">
                <a:latin typeface="+mn-ea"/>
                <a:cs typeface="+mn-ea"/>
                <a:sym typeface="+mn-ea"/>
              </a:rPr>
              <a:t>观看视频，分组讨论目前常用的网盘工具，并选定本组的网盘工具：</a:t>
            </a:r>
          </a:p>
        </p:txBody>
      </p:sp>
      <p:grpSp>
        <p:nvGrpSpPr>
          <p:cNvPr id="44" name="组合 43"/>
          <p:cNvGrpSpPr/>
          <p:nvPr>
            <p:custDataLst>
              <p:tags r:id="rId2"/>
            </p:custDataLst>
          </p:nvPr>
        </p:nvGrpSpPr>
        <p:grpSpPr>
          <a:xfrm>
            <a:off x="5784850" y="4961890"/>
            <a:ext cx="4751705" cy="1369695"/>
            <a:chOff x="8043" y="4810"/>
            <a:chExt cx="15233" cy="2714"/>
          </a:xfrm>
        </p:grpSpPr>
        <p:sp>
          <p:nvSpPr>
            <p:cNvPr id="31" name="文本框 30"/>
            <p:cNvSpPr txBox="1"/>
            <p:nvPr>
              <p:custDataLst>
                <p:tags r:id="rId5"/>
              </p:custDataLst>
            </p:nvPr>
          </p:nvSpPr>
          <p:spPr>
            <a:xfrm>
              <a:off x="8043" y="4810"/>
              <a:ext cx="14104" cy="10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sz="2000">
                  <a:solidFill>
                    <a:srgbClr val="000000"/>
                  </a:solidFill>
                  <a:latin typeface="+mn-ea"/>
                </a:rPr>
                <a:t>网盘工具：</a:t>
              </a:r>
              <a:r>
                <a:rPr lang="en-US" altLang="zh-CN" sz="2000" u="sng">
                  <a:latin typeface="宋体" panose="02010600030101010101" pitchFamily="2" charset="-122"/>
                  <a:ea typeface="宋体" panose="02010600030101010101" pitchFamily="2" charset="-122"/>
                </a:rPr>
                <a:t>  </a:t>
              </a:r>
            </a:p>
          </p:txBody>
        </p:sp>
        <p:sp>
          <p:nvSpPr>
            <p:cNvPr id="32" name="文本框 31"/>
            <p:cNvSpPr txBox="1"/>
            <p:nvPr>
              <p:custDataLst>
                <p:tags r:id="rId6"/>
              </p:custDataLst>
            </p:nvPr>
          </p:nvSpPr>
          <p:spPr>
            <a:xfrm>
              <a:off x="8043" y="5677"/>
              <a:ext cx="15233" cy="184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buClrTx/>
                <a:buSzTx/>
                <a:buFontTx/>
              </a:pPr>
              <a:r>
                <a:rPr lang="zh-CN" sz="2000">
                  <a:solidFill>
                    <a:srgbClr val="000000"/>
                  </a:solidFill>
                  <a:latin typeface="+mn-ea"/>
                </a:rPr>
                <a:t>选择理由：</a:t>
              </a:r>
              <a:r>
                <a:rPr lang="zh-CN" sz="2000" b="1">
                  <a:solidFill>
                    <a:srgbClr val="000000"/>
                  </a:solidFill>
                  <a:latin typeface="Times New Roman" panose="02020603050405020304"/>
                  <a:ea typeface="宋体" panose="02010600030101010101" pitchFamily="2" charset="-122"/>
                </a:rPr>
                <a:t>  </a:t>
              </a:r>
            </a:p>
          </p:txBody>
        </p:sp>
        <p:sp>
          <p:nvSpPr>
            <p:cNvPr id="41" name="矩形 40"/>
            <p:cNvSpPr/>
            <p:nvPr>
              <p:custDataLst>
                <p:tags r:id="rId7"/>
              </p:custDataLst>
            </p:nvPr>
          </p:nvSpPr>
          <p:spPr>
            <a:xfrm>
              <a:off x="12547" y="4910"/>
              <a:ext cx="10209" cy="603"/>
            </a:xfrm>
            <a:prstGeom prst="rect">
              <a:avLst/>
            </a:prstGeom>
            <a:ln w="6350" cap="flat" cmpd="dbl" algn="ctr">
              <a:solidFill>
                <a:schemeClr val="accent1"/>
              </a:solidFill>
              <a:prstDash val="dash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l"/>
              <a:endParaRPr lang="zh-CN" sz="200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42" name="矩形 41"/>
            <p:cNvSpPr/>
            <p:nvPr>
              <p:custDataLst>
                <p:tags r:id="rId8"/>
              </p:custDataLst>
            </p:nvPr>
          </p:nvSpPr>
          <p:spPr>
            <a:xfrm>
              <a:off x="12547" y="5776"/>
              <a:ext cx="10209" cy="603"/>
            </a:xfrm>
            <a:prstGeom prst="rect">
              <a:avLst/>
            </a:prstGeom>
            <a:ln w="6350" cap="flat" cmpd="dbl" algn="ctr">
              <a:solidFill>
                <a:schemeClr val="accent1"/>
              </a:solidFill>
              <a:prstDash val="dash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l"/>
              <a:endParaRPr lang="zh-CN" sz="2000">
                <a:solidFill>
                  <a:srgbClr val="000000"/>
                </a:solidFill>
                <a:latin typeface="+mn-ea"/>
              </a:endParaRPr>
            </a:p>
          </p:txBody>
        </p:sp>
      </p:grpSp>
      <p:pic>
        <p:nvPicPr>
          <p:cNvPr id="6" name="WeChat_20250120152339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74190" y="2729865"/>
            <a:ext cx="3949700" cy="30245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/>
          <a:srcRect l="10856" t="7706" r="9765" b="13520"/>
          <a:stretch>
            <a:fillRect/>
          </a:stretch>
        </p:blipFill>
        <p:spPr>
          <a:xfrm>
            <a:off x="6233160" y="2805430"/>
            <a:ext cx="3961765" cy="1771015"/>
          </a:xfrm>
          <a:prstGeom prst="roundRect">
            <a:avLst/>
          </a:prstGeom>
          <a:effectLst>
            <a:outerShdw blurRad="50800" dist="508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2000">
                <p:cTn id="11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6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TMwM2Y3NDhiOGYxMWVlYmY1NWRlNmZjYjE3YWYzMDcifQ=="/>
  <p:tag name="RESOURCE_RECORD_KEY" val="{&quot;10&quot;:[20043238],&quot;29&quot;:[50052436],&quot;70&quot;:[3328027,3317787,3321640,3327611,3325359,3314378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5.05,&quot;left&quot;:145.05,&quot;top&quot;:197.25,&quot;width&quot;:1030.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IC_EFFECT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40479685_1*i*1"/>
  <p:tag name="KSO_WM_TEMPLATE_CATEGORY" val="custom"/>
  <p:tag name="KSO_WM_TEMPLATE_INDEX" val="40479685"/>
  <p:tag name="KSO_WM_UNIT_LAYERLEVEL" val="1"/>
  <p:tag name="KSO_WM_TAG_VERSION" val="3.0"/>
  <p:tag name="KSO_WM_BEAUTIFY_FLAG" val="#wm#"/>
  <p:tag name="KSO_WM_UNIT_PIC_EFFECT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2525*113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40479685_1*d*1"/>
  <p:tag name="KSO_WM_TEMPLATE_CATEGORY" val="custom"/>
  <p:tag name="KSO_WM_TEMPLATE_INDEX" val="40479685"/>
  <p:tag name="KSO_WM_UNIT_LAYERLEVEL" val="1"/>
  <p:tag name="KSO_WM_TAG_VERSION" val="3.0"/>
  <p:tag name="KSO_WM_BEAUTIFY_FLAG" val="#wm#"/>
  <p:tag name="KSO_WM_UNIT_PIC_EFFECT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95*88"/>
  <p:tag name="TABLE_ENDDRAG_RECT" val="485*280*395*8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IC_EFFECT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8549_1*i*1"/>
  <p:tag name="KSO_WM_TEMPLATE_CATEGORY" val="custom"/>
  <p:tag name="KSO_WM_TEMPLATE_INDEX" val="20238549"/>
  <p:tag name="KSO_WM_UNIT_LAYERLEVEL" val="1"/>
  <p:tag name="KSO_WM_TAG_VERSION" val="3.0"/>
  <p:tag name="KSO_WM_BEAUTIFY_FLAG" val="#wm#"/>
  <p:tag name="KSO_WM_UNIT_PIC_EFFECT" val="1"/>
  <p:tag name="KSO_WM_UNIT_TYPE" val="i"/>
  <p:tag name="KSO_WM_UNIT_INDEX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VALUE" val="1966*137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49_1*d*1"/>
  <p:tag name="KSO_WM_TEMPLATE_CATEGORY" val="custom"/>
  <p:tag name="KSO_WM_TEMPLATE_INDEX" val="20238549"/>
  <p:tag name="KSO_WM_UNIT_LAYERLEVEL" val="1"/>
  <p:tag name="KSO_WM_TAG_VERSION" val="3.0"/>
  <p:tag name="KSO_WM_UNIT_PIC_EFFECT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41*278"/>
  <p:tag name="TABLE_ENDDRAG_RECT" val="171*142*641*27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4404_1*l_h_i*1_1_1"/>
  <p:tag name="KSO_WM_TEMPLATE_CATEGORY" val="diagram"/>
  <p:tag name="KSO_WM_TEMPLATE_INDEX" val="2023440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51.75,&quot;left&quot;:154.8,&quot;top&quot;:108.7,&quot;width&quot;:1156.15}"/>
  <p:tag name="KSO_WM_DIAGRAM_COLOR_MATCH_VALUE" val="{&quot;shape&quot;:{&quot;fill&quot;:{&quot;gradient&quot;:[{&quot;brightness&quot;:0.9100000262260437,&quot;colorType&quot;:1,&quot;foreColorIndex&quot;:5,&quot;pos&quot;:0.6000000238418579,&quot;transparency&quot;:0},{&quot;brightness&quot;:0.699999988079071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4404_1*l_h_i*1_1_3"/>
  <p:tag name="KSO_WM_TEMPLATE_CATEGORY" val="diagram"/>
  <p:tag name="KSO_WM_TEMPLATE_INDEX" val="2023440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51.75,&quot;left&quot;:154.8,&quot;top&quot;:108.7,&quot;width&quot;:1156.15}"/>
  <p:tag name="KSO_WM_DIAGRAM_COLOR_MATCH_VALUE" val="{&quot;shape&quot;:{&quot;fill&quot;:{&quot;gradient&quot;:[{&quot;brightness&quot;:0.8700000047683716,&quot;colorType&quot;:1,&quot;foreColorIndex&quot;:5,&quot;pos&quot;:0.6000000238418579,&quot;transparency&quot;:0},{&quot;brightness&quot;:0.8299999833106995,&quot;colorType&quot;:1,&quot;foreColorIndex&quot;:5,&quot;pos&quot;:1,&quot;transparency&quot;:0}],&quot;type&quot;:3},&quot;glow&quot;:{&quot;colorType&quot;:0},&quot;line&quot;:{&quot;type&quot;:0},&quot;shadow&quot;:{&quot;brightness&quot;:0.4000000059604645,&quot;colorType&quot;:1,&quot;foreColorIndex&quot;:5,&quot;transparency&quot;:0.64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5"/>
  <p:tag name="KSO_WM_UNIT_ID" val="diagram20234404_1*l_h_i*1_1_5"/>
  <p:tag name="KSO_WM_TEMPLATE_CATEGORY" val="diagram"/>
  <p:tag name="KSO_WM_TEMPLATE_INDEX" val="2023440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51.75,&quot;left&quot;:154.8,&quot;top&quot;:108.7,&quot;width&quot;:1156.1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-0.25"/>
  <p:tag name="KSO_WM_DIAGRAM_USE_COLOR_VALUE" val="{&quot;color_scheme&quot;:1,&quot;color_type&quot;:1,&quot;theme_color_indexes&quot;:[]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34404_1*l_h_i*1_1_4"/>
  <p:tag name="KSO_WM_TEMPLATE_CATEGORY" val="diagram"/>
  <p:tag name="KSO_WM_TEMPLATE_INDEX" val="2023440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51.75,&quot;left&quot;:154.8,&quot;top&quot;:108.7,&quot;width&quot;:1156.1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-0.25"/>
  <p:tag name="KSO_WM_DIAGRAM_USE_COLOR_VALUE" val="{&quot;color_scheme&quot;:1,&quot;color_type&quot;:1,&quot;theme_color_indexes&quot;:[]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d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4404_1*l_h_i*1_1_2"/>
  <p:tag name="KSO_WM_TEMPLATE_CATEGORY" val="diagram"/>
  <p:tag name="KSO_WM_TEMPLATE_INDEX" val="2023440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51.75,&quot;left&quot;:154.8,&quot;top&quot;:108.7,&quot;width&quot;:1156.1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PART 0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VALUE" val="120*1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4404_1*l_h_x*1_1_1"/>
  <p:tag name="KSO_WM_TEMPLATE_CATEGORY" val="diagram"/>
  <p:tag name="KSO_WM_TEMPLATE_INDEX" val="2023440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FORE_SCHEMECOLOR_INDEX" val="5"/>
  <p:tag name="KSO_WM_UNIT_FILL_FORE_SCHEMECOLOR_INDEX_BRIGHTNESS" val="0"/>
  <p:tag name="KSO_WM_DIAGRAM_MAX_ITEMCNT" val="3"/>
  <p:tag name="KSO_WM_DIAGRAM_MIN_ITEMCNT" val="3"/>
  <p:tag name="KSO_WM_DIAGRAM_VIRTUALLY_FRAME" val="{&quot;height&quot;:351.75,&quot;left&quot;:154.8,&quot;top&quot;:108.7,&quot;width&quot;:1156.15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4404_1*l_h_f*1_1_1"/>
  <p:tag name="KSO_WM_TEMPLATE_CATEGORY" val="diagram"/>
  <p:tag name="KSO_WM_TEMPLATE_INDEX" val="20234404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51.75,&quot;left&quot;:154.8,&quot;top&quot;:108.7,&quot;width&quot;:1156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的阐述观点"/>
  <p:tag name="KSO_WM_DIAGRAM_USE_COLOR_VALUE" val="{&quot;color_scheme&quot;:1,&quot;color_type&quot;:1,&quot;theme_color_indexes&quot;:[]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928773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65*160"/>
  <p:tag name="TABLE_ENDDRAG_RECT" val="361*234*465*1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5.05,&quot;left&quot;:145.05,&quot;top&quot;:197.25,&quot;width&quot;:1030.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5.05,&quot;left&quot;:145.05,&quot;top&quot;:197.25,&quot;width&quot;:1030.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5.05,&quot;left&quot;:145.05,&quot;top&quot;:197.25,&quot;width&quot;:1030.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5.05,&quot;left&quot;:145.05,&quot;top&quot;:197.25,&quot;width&quot;:1030.7}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820</Words>
  <Application>Microsoft Office PowerPoint</Application>
  <PresentationFormat>宽屏</PresentationFormat>
  <Paragraphs>123</Paragraphs>
  <Slides>22</Slides>
  <Notes>22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宋体</vt:lpstr>
      <vt:lpstr>等线</vt:lpstr>
      <vt:lpstr>华文隶书</vt:lpstr>
      <vt:lpstr>方正粗黑宋简体</vt:lpstr>
      <vt:lpstr>Times New Roman</vt:lpstr>
      <vt:lpstr>华文琥珀</vt:lpstr>
      <vt:lpstr>方正姚体</vt:lpstr>
      <vt:lpstr>微软雅黑</vt:lpstr>
      <vt:lpstr>优设标题黑</vt:lpstr>
      <vt:lpstr>Calibri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7上2单元项目4课件B</dc:title>
  <dc:creator>梁祥</dc:creator>
  <cp:keywords>安徽初中信息科技</cp:keywords>
  <cp:lastModifiedBy>Administrator</cp:lastModifiedBy>
  <cp:revision>369</cp:revision>
  <dcterms:created xsi:type="dcterms:W3CDTF">2021-03-10T08:28:00Z</dcterms:created>
  <dcterms:modified xsi:type="dcterms:W3CDTF">2025-02-08T00:51:36Z</dcterms:modified>
  <cp:category>互联网应用与创新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B57BCB2DA95B451193C2E9D3C00E1A20_13</vt:lpwstr>
  </property>
</Properties>
</file>