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ctiveX/activeX1.xml" ContentType="application/vnd.ms-office.activeX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ctiveX/activeX2.xml" ContentType="application/vnd.ms-office.activeX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387" r:id="rId2"/>
    <p:sldId id="417" r:id="rId3"/>
    <p:sldId id="426" r:id="rId4"/>
    <p:sldId id="457" r:id="rId5"/>
    <p:sldId id="447" r:id="rId6"/>
    <p:sldId id="333" r:id="rId7"/>
    <p:sldId id="402" r:id="rId8"/>
    <p:sldId id="459" r:id="rId9"/>
    <p:sldId id="460" r:id="rId10"/>
    <p:sldId id="461" r:id="rId11"/>
    <p:sldId id="462" r:id="rId12"/>
    <p:sldId id="475" r:id="rId13"/>
    <p:sldId id="474" r:id="rId14"/>
    <p:sldId id="463" r:id="rId15"/>
    <p:sldId id="466" r:id="rId16"/>
    <p:sldId id="467" r:id="rId17"/>
    <p:sldId id="472" r:id="rId18"/>
    <p:sldId id="471" r:id="rId19"/>
    <p:sldId id="456" r:id="rId20"/>
    <p:sldId id="473" r:id="rId21"/>
    <p:sldId id="421" r:id="rId22"/>
    <p:sldId id="422" r:id="rId23"/>
    <p:sldId id="476" r:id="rId24"/>
    <p:sldId id="411" r:id="rId25"/>
  </p:sldIdLst>
  <p:sldSz cx="12192000" cy="6858000"/>
  <p:notesSz cx="6858000" cy="9144000"/>
  <p:embeddedFontLst>
    <p:embeddedFont>
      <p:font typeface="方正姚体简体" panose="02010600030101010101" charset="-122"/>
      <p:regular r:id="rId27"/>
    </p:embeddedFont>
    <p:embeddedFont>
      <p:font typeface="汉仪雅酷黑 85W" panose="020B0904020202020204" charset="-122"/>
      <p:bold r:id="rId28"/>
    </p:embeddedFont>
    <p:embeddedFont>
      <p:font typeface="Impact" panose="020B0806030902050204" pitchFamily="34" charset="0"/>
      <p:regular r:id="rId29"/>
    </p:embeddedFont>
    <p:embeddedFont>
      <p:font typeface="等线" panose="02010600030101010101" pitchFamily="2" charset="-122"/>
      <p:regular r:id="rId30"/>
      <p:bold r:id="rId31"/>
    </p:embeddedFont>
    <p:embeddedFont>
      <p:font typeface="方正粗黑宋简体" panose="02000000000000000000" pitchFamily="2" charset="-122"/>
      <p:regular r:id="rId32"/>
    </p:embeddedFont>
    <p:embeddedFont>
      <p:font typeface="方正剪纸简体" panose="03000509000000000000" pitchFamily="65" charset="-122"/>
      <p:regular r:id="rId33"/>
    </p:embeddedFont>
    <p:embeddedFont>
      <p:font typeface="方正小标宋简体" panose="02010601030101010101" pitchFamily="2" charset="-122"/>
      <p:regular r:id="rId34"/>
    </p:embeddedFont>
    <p:embeddedFont>
      <p:font typeface="华文琥珀" panose="02010800040101010101" pitchFamily="2" charset="-122"/>
      <p:regular r:id="rId35"/>
    </p:embeddedFont>
    <p:embeddedFont>
      <p:font typeface="楷体" panose="02010609060101010101" pitchFamily="49" charset="-122"/>
      <p:regular r:id="rId36"/>
    </p:embeddedFont>
    <p:embeddedFont>
      <p:font typeface="微软雅黑" panose="020B0503020204020204" pitchFamily="34" charset="-122"/>
      <p:regular r:id="rId37"/>
      <p:bold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  <p:cmAuthor id="2" name="Administrator" initials="A" lastIdx="0" clrIdx="1"/>
  <p:cmAuthor id="3" name="REASON" initials="R" lastIdx="1" clrIdx="2">
    <p:extLst>
      <p:ext uri="{19B8F6BF-5375-455C-9EA6-DF929625EA0E}">
        <p15:presenceInfo xmlns:p15="http://schemas.microsoft.com/office/powerpoint/2012/main" userId="REA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FD1"/>
    <a:srgbClr val="2E9ED0"/>
    <a:srgbClr val="2E9ECF"/>
    <a:srgbClr val="EEF0FD"/>
    <a:srgbClr val="FFFFFF"/>
    <a:srgbClr val="CB6D41"/>
    <a:srgbClr val="0068B6"/>
    <a:srgbClr val="D5EAED"/>
    <a:srgbClr val="2D9ACA"/>
    <a:srgbClr val="348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89052" autoAdjust="0"/>
  </p:normalViewPr>
  <p:slideViewPr>
    <p:cSldViewPr snapToGrid="0">
      <p:cViewPr varScale="1">
        <p:scale>
          <a:sx n="102" d="100"/>
          <a:sy n="102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CF16284F-CC4A-4F44-AEDA-7F7ABFA54C1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CF16284F-CC4A-4F44-AEDA-7F7ABFA54C13}" ax:persistence="persistStorage" r:id="rId1"/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5-01-24T23:05:35.473" idx="1">
    <p:pos x="4479" y="2482"/>
    <p:text>设计算法不太现实，使用</p:text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211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202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0568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目录页有编号，这（已改）</a:t>
            </a:r>
          </a:p>
        </p:txBody>
      </p:sp>
    </p:spTree>
    <p:extLst>
      <p:ext uri="{BB962C8B-B14F-4D97-AF65-F5344CB8AC3E}">
        <p14:creationId xmlns:p14="http://schemas.microsoft.com/office/powerpoint/2010/main" val="3679206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目录页有编号，这（已改）</a:t>
            </a:r>
          </a:p>
        </p:txBody>
      </p:sp>
    </p:spTree>
    <p:extLst>
      <p:ext uri="{BB962C8B-B14F-4D97-AF65-F5344CB8AC3E}">
        <p14:creationId xmlns:p14="http://schemas.microsoft.com/office/powerpoint/2010/main" val="4014047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文字多（已改）</a:t>
            </a:r>
          </a:p>
        </p:txBody>
      </p:sp>
    </p:spTree>
    <p:extLst>
      <p:ext uri="{BB962C8B-B14F-4D97-AF65-F5344CB8AC3E}">
        <p14:creationId xmlns:p14="http://schemas.microsoft.com/office/powerpoint/2010/main" val="508922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7892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26888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269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261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4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词语重复，换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692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项目情境，是单元的，还是本项目的？</a:t>
            </a:r>
            <a:r>
              <a:rPr lang="zh-CN" altLang="en-US" dirty="0">
                <a:solidFill>
                  <a:srgbClr val="3484A2"/>
                </a:solidFill>
              </a:rPr>
              <a:t>项目的（已改）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9539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文字太多，一开始学生哪有心思看这么多文字（已修改</a:t>
            </a:r>
            <a:endParaRPr lang="en-US" altLang="zh-CN" dirty="0"/>
          </a:p>
          <a:p>
            <a:r>
              <a:rPr lang="zh-CN" altLang="en-US" dirty="0"/>
              <a:t>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2679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www.515ppt.com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83912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846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目录页没有说，第</a:t>
            </a:r>
            <a:r>
              <a:rPr lang="en-US" altLang="zh-CN" dirty="0"/>
              <a:t>1</a:t>
            </a:r>
            <a:r>
              <a:rPr lang="zh-CN" altLang="en-US" dirty="0"/>
              <a:t>部分。最好加副标题，否则每节课都这样，统改（已改）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660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目录页有编号，这（已改）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16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目录页没有说，第</a:t>
            </a:r>
            <a:r>
              <a:rPr lang="en-US" altLang="zh-CN" dirty="0"/>
              <a:t>1</a:t>
            </a:r>
            <a:r>
              <a:rPr lang="zh-CN" altLang="en-US" dirty="0"/>
              <a:t>部分。最好加副标题，否则每节课都这样，统改（已改）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677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行距太小（已改）</a:t>
            </a:r>
          </a:p>
        </p:txBody>
      </p:sp>
    </p:spTree>
    <p:extLst>
      <p:ext uri="{BB962C8B-B14F-4D97-AF65-F5344CB8AC3E}">
        <p14:creationId xmlns:p14="http://schemas.microsoft.com/office/powerpoint/2010/main" val="3511491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2.xml"/><Relationship Id="rId3" Type="http://schemas.openxmlformats.org/officeDocument/2006/relationships/slide" Target="../slides/slide1.xml"/><Relationship Id="rId7" Type="http://schemas.openxmlformats.org/officeDocument/2006/relationships/slide" Target="../slides/slide19.xml"/><Relationship Id="rId2" Type="http://schemas.openxmlformats.org/officeDocument/2006/relationships/slide" Target="../slides/slide24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5.xml"/><Relationship Id="rId5" Type="http://schemas.openxmlformats.org/officeDocument/2006/relationships/slide" Target="../slides/slide6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7" Type="http://schemas.openxmlformats.org/officeDocument/2006/relationships/slide" Target="../slides/slide15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2.xml"/><Relationship Id="rId5" Type="http://schemas.openxmlformats.org/officeDocument/2006/relationships/slide" Target="../slides/slide6.xml"/><Relationship Id="rId4" Type="http://schemas.openxmlformats.org/officeDocument/2006/relationships/slide" Target="../slides/slide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6.xml"/><Relationship Id="rId3" Type="http://schemas.openxmlformats.org/officeDocument/2006/relationships/slide" Target="../slides/slide1.xml"/><Relationship Id="rId7" Type="http://schemas.openxmlformats.org/officeDocument/2006/relationships/slide" Target="../slides/slide19.xml"/><Relationship Id="rId2" Type="http://schemas.openxmlformats.org/officeDocument/2006/relationships/slide" Target="../slides/slide24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5.xml"/><Relationship Id="rId5" Type="http://schemas.openxmlformats.org/officeDocument/2006/relationships/slide" Target="../slides/slide22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3" Type="http://schemas.openxmlformats.org/officeDocument/2006/relationships/slide" Target="../slides/slide1.xml"/><Relationship Id="rId7" Type="http://schemas.openxmlformats.org/officeDocument/2006/relationships/slide" Target="../slides/slide15.xml"/><Relationship Id="rId2" Type="http://schemas.openxmlformats.org/officeDocument/2006/relationships/slide" Target="../slides/slide24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2.xml"/><Relationship Id="rId5" Type="http://schemas.openxmlformats.org/officeDocument/2006/relationships/slide" Target="../slides/slide6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KSO_Shape">
            <a:hlinkClick r:id="rId2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KSO_Shape">
            <a:hlinkClick r:id="rId3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C3EC4B50-15C8-EF0A-8E37-63219941A4C0}"/>
              </a:ext>
            </a:extLst>
          </p:cNvPr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3" name="平行四边形 2">
              <a:hlinkClick r:id="rId5" action="ppaction://hlinksldjump"/>
              <a:extLst>
                <a:ext uri="{FF2B5EF4-FFF2-40B4-BE49-F238E27FC236}">
                  <a16:creationId xmlns:a16="http://schemas.microsoft.com/office/drawing/2014/main" id="{5CAA0C56-95F3-2286-75A5-80529F9E73A0}"/>
                </a:ext>
              </a:extLst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34FAC01-E0E0-F886-1ECB-E209472BDC45}"/>
                </a:ext>
              </a:extLst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FF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热身准备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1B404CF6-1BEE-8543-CF8D-7E2499059FB1}"/>
              </a:ext>
            </a:extLst>
          </p:cNvPr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1" name="平行四边形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90659D4D-4A50-3729-A06E-E7DEB5A26086}"/>
                </a:ext>
              </a:extLst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2" name="矩形 3">
              <a:extLst>
                <a:ext uri="{FF2B5EF4-FFF2-40B4-BE49-F238E27FC236}">
                  <a16:creationId xmlns:a16="http://schemas.microsoft.com/office/drawing/2014/main" id="{F3C9EBED-CC60-BFBC-7C9D-9FDD5A819A0E}"/>
                </a:ext>
              </a:extLst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总结评价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E82A75F2-A883-6E45-87D3-7DBE82D8ABE0}"/>
              </a:ext>
            </a:extLst>
          </p:cNvPr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AFB14A88-747E-2381-A6E0-384A4D834944}"/>
                </a:ext>
              </a:extLst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8" name="矩形 3">
              <a:hlinkClick r:id="rId7" action="ppaction://hlinksldjump"/>
              <a:extLst>
                <a:ext uri="{FF2B5EF4-FFF2-40B4-BE49-F238E27FC236}">
                  <a16:creationId xmlns:a16="http://schemas.microsoft.com/office/drawing/2014/main" id="{06DE2571-4A00-2C50-5138-0452358D341D}"/>
                </a:ext>
              </a:extLst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拓展提升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04230D56-298C-7AEE-53CE-DDA4447C6140}"/>
              </a:ext>
            </a:extLst>
          </p:cNvPr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30" name="平行四边形 29">
              <a:extLst>
                <a:ext uri="{FF2B5EF4-FFF2-40B4-BE49-F238E27FC236}">
                  <a16:creationId xmlns:a16="http://schemas.microsoft.com/office/drawing/2014/main" id="{4059DC80-0196-F83D-0274-7AA6C5F2AE40}"/>
                </a:ext>
              </a:extLst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1" name="矩形 3">
              <a:hlinkClick r:id="rId8" action="ppaction://hlinksldjump"/>
              <a:extLst>
                <a:ext uri="{FF2B5EF4-FFF2-40B4-BE49-F238E27FC236}">
                  <a16:creationId xmlns:a16="http://schemas.microsoft.com/office/drawing/2014/main" id="{FF40B761-D056-A7A5-0D70-A889C4DA9595}"/>
                </a:ext>
              </a:extLst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活动实施</a:t>
              </a: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0221C05C-0A63-14D5-5AD8-13DBEE4CA284}"/>
              </a:ext>
            </a:extLst>
          </p:cNvPr>
          <p:cNvSpPr txBox="1"/>
          <p:nvPr userDrawn="1"/>
        </p:nvSpPr>
        <p:spPr>
          <a:xfrm>
            <a:off x="135524" y="161035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争做网络安全卫士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BB863FD-8D35-B5DE-DEF1-8B9A16A74E30}"/>
              </a:ext>
            </a:extLst>
          </p:cNvPr>
          <p:cNvSpPr txBox="1"/>
          <p:nvPr userDrawn="1"/>
        </p:nvSpPr>
        <p:spPr>
          <a:xfrm>
            <a:off x="8687077" y="6419789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争做网络安全卫士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3" name="KSO_Shape">
            <a:hlinkClick r:id="rId3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KSO_Shape">
            <a:hlinkClick r:id="rId4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CF9E142-40A5-194A-486D-4E89924BB128}"/>
              </a:ext>
            </a:extLst>
          </p:cNvPr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4" name="平行四边形 3">
              <a:hlinkClick r:id="rId5" action="ppaction://hlinksldjump"/>
              <a:extLst>
                <a:ext uri="{FF2B5EF4-FFF2-40B4-BE49-F238E27FC236}">
                  <a16:creationId xmlns:a16="http://schemas.microsoft.com/office/drawing/2014/main" id="{CF4C47C0-3D7F-4CAC-BC6A-EBED16920460}"/>
                </a:ext>
              </a:extLst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1" name="矩形 3">
              <a:extLst>
                <a:ext uri="{FF2B5EF4-FFF2-40B4-BE49-F238E27FC236}">
                  <a16:creationId xmlns:a16="http://schemas.microsoft.com/office/drawing/2014/main" id="{191D2F42-8224-07AD-8E72-27E1CBD3E844}"/>
                </a:ext>
              </a:extLst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热身准备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6671528-E594-3CF7-6871-39C3C8F64DEA}"/>
              </a:ext>
            </a:extLst>
          </p:cNvPr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22" name="平行四边形 21">
              <a:hlinkClick r:id="rId6" action="ppaction://hlinksldjump"/>
              <a:extLst>
                <a:ext uri="{FF2B5EF4-FFF2-40B4-BE49-F238E27FC236}">
                  <a16:creationId xmlns:a16="http://schemas.microsoft.com/office/drawing/2014/main" id="{09E947FE-F87D-298F-7A23-8C707581A3E7}"/>
                </a:ext>
              </a:extLst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5" name="矩形 3">
              <a:extLst>
                <a:ext uri="{FF2B5EF4-FFF2-40B4-BE49-F238E27FC236}">
                  <a16:creationId xmlns:a16="http://schemas.microsoft.com/office/drawing/2014/main" id="{C4CC35A4-3848-4D87-E8EB-36DF1118E749}"/>
                </a:ext>
              </a:extLst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活动实施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AA4CF082-2DF5-EAB9-59E9-7E70DAE0A635}"/>
              </a:ext>
            </a:extLst>
          </p:cNvPr>
          <p:cNvGrpSpPr/>
          <p:nvPr userDrawn="1"/>
        </p:nvGrpSpPr>
        <p:grpSpPr>
          <a:xfrm>
            <a:off x="10073343" y="171758"/>
            <a:ext cx="1065091" cy="323775"/>
            <a:chOff x="9045083" y="169458"/>
            <a:chExt cx="1065091" cy="323775"/>
          </a:xfrm>
        </p:grpSpPr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EAF38317-CD27-A952-ED41-3F3C07746534}"/>
                </a:ext>
              </a:extLst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8" name="矩形 3">
              <a:hlinkClick r:id="rId7" action="ppaction://hlinksldjump"/>
              <a:extLst>
                <a:ext uri="{FF2B5EF4-FFF2-40B4-BE49-F238E27FC236}">
                  <a16:creationId xmlns:a16="http://schemas.microsoft.com/office/drawing/2014/main" id="{B1FCBDB2-ABC1-B628-1E74-011AD98F59DF}"/>
                </a:ext>
              </a:extLst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拓展提升</a:t>
              </a: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1A9F986C-528F-5BCF-501C-873804A8FAF8}"/>
              </a:ext>
            </a:extLst>
          </p:cNvPr>
          <p:cNvSpPr txBox="1"/>
          <p:nvPr userDrawn="1"/>
        </p:nvSpPr>
        <p:spPr>
          <a:xfrm>
            <a:off x="135524" y="161035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争做网络安全卫士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B259DDB-445D-370A-DA06-7840464B23F7}"/>
              </a:ext>
            </a:extLst>
          </p:cNvPr>
          <p:cNvSpPr txBox="1"/>
          <p:nvPr userDrawn="1"/>
        </p:nvSpPr>
        <p:spPr>
          <a:xfrm>
            <a:off x="8687077" y="6419789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争做网络安全卫士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AB11545-390B-10E1-1685-E14FF468EA80}"/>
              </a:ext>
            </a:extLst>
          </p:cNvPr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9" name="平行四边形 8">
              <a:hlinkClick r:id="rId7" action="ppaction://hlinksldjump"/>
              <a:extLst>
                <a:ext uri="{FF2B5EF4-FFF2-40B4-BE49-F238E27FC236}">
                  <a16:creationId xmlns:a16="http://schemas.microsoft.com/office/drawing/2014/main" id="{426AFA2E-AAA7-6555-BCDC-749724AF661C}"/>
                </a:ext>
              </a:extLst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0" name="矩形 3">
              <a:extLst>
                <a:ext uri="{FF2B5EF4-FFF2-40B4-BE49-F238E27FC236}">
                  <a16:creationId xmlns:a16="http://schemas.microsoft.com/office/drawing/2014/main" id="{7A026B2F-CC53-277D-35A8-A619C7253659}"/>
                </a:ext>
              </a:extLst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总结评价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KSO_Shape">
            <a:hlinkClick r:id="rId2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3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DB5B3635-1B04-A313-38F9-CA14072AFE29}"/>
              </a:ext>
            </a:extLst>
          </p:cNvPr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4" name="平行四边形 3">
              <a:hlinkClick r:id="rId5" action="ppaction://hlinksldjump"/>
              <a:extLst>
                <a:ext uri="{FF2B5EF4-FFF2-40B4-BE49-F238E27FC236}">
                  <a16:creationId xmlns:a16="http://schemas.microsoft.com/office/drawing/2014/main" id="{C29F85C9-B3CF-7345-432E-6EDF7EB822CB}"/>
                </a:ext>
              </a:extLst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7" name="矩形 3">
              <a:extLst>
                <a:ext uri="{FF2B5EF4-FFF2-40B4-BE49-F238E27FC236}">
                  <a16:creationId xmlns:a16="http://schemas.microsoft.com/office/drawing/2014/main" id="{349CB5D4-2B62-7E70-FD34-48E9E5D9CCAF}"/>
                </a:ext>
              </a:extLst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活动实施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FFD28A21-38D4-9174-3348-E589877815C5}"/>
              </a:ext>
            </a:extLst>
          </p:cNvPr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9" name="平行四边形 8">
              <a:hlinkClick r:id="rId6" action="ppaction://hlinksldjump"/>
              <a:extLst>
                <a:ext uri="{FF2B5EF4-FFF2-40B4-BE49-F238E27FC236}">
                  <a16:creationId xmlns:a16="http://schemas.microsoft.com/office/drawing/2014/main" id="{96C3CD6F-F209-C20B-7EE5-A49357F45084}"/>
                </a:ext>
              </a:extLst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1" name="矩形 3">
              <a:extLst>
                <a:ext uri="{FF2B5EF4-FFF2-40B4-BE49-F238E27FC236}">
                  <a16:creationId xmlns:a16="http://schemas.microsoft.com/office/drawing/2014/main" id="{F5DDF2A8-BC5F-9511-5FDB-8F28E275A575}"/>
                </a:ext>
              </a:extLst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总结评价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544EA47-0B5E-4F43-026F-F407B0530F82}"/>
              </a:ext>
            </a:extLst>
          </p:cNvPr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26" name="平行四边形 25">
              <a:hlinkClick r:id="rId7" action="ppaction://hlinksldjump"/>
              <a:extLst>
                <a:ext uri="{FF2B5EF4-FFF2-40B4-BE49-F238E27FC236}">
                  <a16:creationId xmlns:a16="http://schemas.microsoft.com/office/drawing/2014/main" id="{837E9EF9-C7FE-562B-28E8-30456CA56140}"/>
                </a:ext>
              </a:extLst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8" name="矩形 3">
              <a:extLst>
                <a:ext uri="{FF2B5EF4-FFF2-40B4-BE49-F238E27FC236}">
                  <a16:creationId xmlns:a16="http://schemas.microsoft.com/office/drawing/2014/main" id="{C97AFC8B-1F1B-195F-3D18-4C62076AF6DA}"/>
                </a:ext>
              </a:extLst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拓展提升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66E2F773-8C9F-4BBB-97A8-D2B28C4A046A}"/>
              </a:ext>
            </a:extLst>
          </p:cNvPr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30" name="平行四边形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789AAC16-53DC-7F36-65A8-285E4C519BEA}"/>
                </a:ext>
              </a:extLst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1" name="矩形 3">
              <a:extLst>
                <a:ext uri="{FF2B5EF4-FFF2-40B4-BE49-F238E27FC236}">
                  <a16:creationId xmlns:a16="http://schemas.microsoft.com/office/drawing/2014/main" id="{E83E5862-C7B7-BD6A-566B-82160B46831E}"/>
                </a:ext>
              </a:extLst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热身准备</a:t>
              </a: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0878B4B6-14E9-D470-6189-D0A2615D5339}"/>
              </a:ext>
            </a:extLst>
          </p:cNvPr>
          <p:cNvSpPr txBox="1"/>
          <p:nvPr userDrawn="1"/>
        </p:nvSpPr>
        <p:spPr>
          <a:xfrm>
            <a:off x="135524" y="161035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争做网络安全卫士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C2A66E8-8D78-8D63-0EFA-A85C1BAF7443}"/>
              </a:ext>
            </a:extLst>
          </p:cNvPr>
          <p:cNvSpPr txBox="1"/>
          <p:nvPr userDrawn="1"/>
        </p:nvSpPr>
        <p:spPr>
          <a:xfrm>
            <a:off x="8687077" y="6419789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争做网络安全卫士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KSO_Shape">
            <a:hlinkClick r:id="rId2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3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35749D9-E4D5-95D8-2E94-E43A50BE26B6}"/>
              </a:ext>
            </a:extLst>
          </p:cNvPr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4" name="平行四边形 3">
              <a:hlinkClick r:id="rId5" action="ppaction://hlinksldjump"/>
              <a:extLst>
                <a:ext uri="{FF2B5EF4-FFF2-40B4-BE49-F238E27FC236}">
                  <a16:creationId xmlns:a16="http://schemas.microsoft.com/office/drawing/2014/main" id="{F879E839-2560-DCDA-8EA4-89C7E08A1E0E}"/>
                </a:ext>
              </a:extLst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7" name="矩形 3">
              <a:extLst>
                <a:ext uri="{FF2B5EF4-FFF2-40B4-BE49-F238E27FC236}">
                  <a16:creationId xmlns:a16="http://schemas.microsoft.com/office/drawing/2014/main" id="{E207ED6E-E630-1D59-0CB3-687845555DD4}"/>
                </a:ext>
              </a:extLst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热身准备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3D535052-3D99-EF21-8A20-D4E359E0CFBB}"/>
              </a:ext>
            </a:extLst>
          </p:cNvPr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AB2743E7-ADD0-8F5A-F4A2-91CCBC95AA36}"/>
                </a:ext>
              </a:extLst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1" name="矩形 3">
              <a:hlinkClick r:id="rId6" action="ppaction://hlinksldjump"/>
              <a:extLst>
                <a:ext uri="{FF2B5EF4-FFF2-40B4-BE49-F238E27FC236}">
                  <a16:creationId xmlns:a16="http://schemas.microsoft.com/office/drawing/2014/main" id="{64BFB11F-5C80-28AC-61CC-DCB7A3054177}"/>
                </a:ext>
              </a:extLst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活动实施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B9305B4-AB3E-B7D5-F826-A0FC56E82918}"/>
              </a:ext>
            </a:extLst>
          </p:cNvPr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E5ECDDA-23E4-94E0-2FA8-30988BA6C858}"/>
                </a:ext>
              </a:extLst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8" name="矩形 3">
              <a:hlinkClick r:id="rId7" action="ppaction://hlinksldjump"/>
              <a:extLst>
                <a:ext uri="{FF2B5EF4-FFF2-40B4-BE49-F238E27FC236}">
                  <a16:creationId xmlns:a16="http://schemas.microsoft.com/office/drawing/2014/main" id="{5697A008-6D69-D267-B494-154C8084926A}"/>
                </a:ext>
              </a:extLst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总结评价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08801E2-91E7-5727-FC27-F7E2ACFA411E}"/>
              </a:ext>
            </a:extLst>
          </p:cNvPr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30" name="平行四边形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F046CFD1-7D2B-F413-56D4-B6FD3717E0A4}"/>
                </a:ext>
              </a:extLst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1" name="矩形 3">
              <a:extLst>
                <a:ext uri="{FF2B5EF4-FFF2-40B4-BE49-F238E27FC236}">
                  <a16:creationId xmlns:a16="http://schemas.microsoft.com/office/drawing/2014/main" id="{00E209B8-37AC-4226-17C8-45D5120D0B1D}"/>
                </a:ext>
              </a:extLst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拓展提升</a:t>
              </a: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DD7E22EA-5586-00BA-1C85-6321A9A3379F}"/>
              </a:ext>
            </a:extLst>
          </p:cNvPr>
          <p:cNvSpPr txBox="1"/>
          <p:nvPr userDrawn="1"/>
        </p:nvSpPr>
        <p:spPr>
          <a:xfrm>
            <a:off x="135524" y="161035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争做网络安全卫士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864DA10-D470-6E38-7ECA-5295139BA157}"/>
              </a:ext>
            </a:extLst>
          </p:cNvPr>
          <p:cNvSpPr txBox="1"/>
          <p:nvPr userDrawn="1"/>
        </p:nvSpPr>
        <p:spPr>
          <a:xfrm>
            <a:off x="8687077" y="6419789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争做网络安全卫士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31A3458-681B-843D-AA04-41FFE989A8F5}"/>
              </a:ext>
            </a:extLst>
          </p:cNvPr>
          <p:cNvSpPr txBox="1"/>
          <p:nvPr userDrawn="1"/>
        </p:nvSpPr>
        <p:spPr>
          <a:xfrm>
            <a:off x="8687077" y="6419789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争做网络安全卫士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1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2E9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117987" y="5014428"/>
            <a:ext cx="6858000" cy="1843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control" Target="../activeX/activeX1.xml"/><Relationship Id="rId5" Type="http://schemas.openxmlformats.org/officeDocument/2006/relationships/image" Target="../media/image12.wmf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control" Target="../activeX/activeX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3" Type="http://schemas.openxmlformats.org/officeDocument/2006/relationships/tags" Target="../tags/tag5.xml"/><Relationship Id="rId21" Type="http://schemas.openxmlformats.org/officeDocument/2006/relationships/image" Target="../media/image6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notesSlide" Target="../notesSlides/notesSlide5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10" Type="http://schemas.openxmlformats.org/officeDocument/2006/relationships/tags" Target="../tags/tag12.xml"/><Relationship Id="rId19" Type="http://schemas.openxmlformats.org/officeDocument/2006/relationships/slideLayout" Target="../slideLayouts/slideLayout3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notesSlide" Target="../notesSlides/notesSlide6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image" Target="../media/image7.png"/><Relationship Id="rId10" Type="http://schemas.openxmlformats.org/officeDocument/2006/relationships/tags" Target="../tags/tag30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139283" y="1577577"/>
            <a:ext cx="16191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项目 </a:t>
            </a:r>
            <a:r>
              <a:rPr lang="en-US" altLang="zh-CN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3</a:t>
            </a:r>
            <a:endParaRPr lang="zh-CN" altLang="en-US" sz="3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320456" y="5927986"/>
            <a:ext cx="5131576" cy="290195"/>
            <a:chOff x="6966" y="5259"/>
            <a:chExt cx="3538" cy="457"/>
          </a:xfrm>
        </p:grpSpPr>
        <p:sp>
          <p:nvSpPr>
            <p:cNvPr id="10" name="圆角矩形 26"/>
            <p:cNvSpPr/>
            <p:nvPr/>
          </p:nvSpPr>
          <p:spPr>
            <a:xfrm>
              <a:off x="6966" y="5259"/>
              <a:ext cx="1930" cy="45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合肥市第四十二中学</a:t>
              </a:r>
            </a:p>
          </p:txBody>
        </p:sp>
        <p:sp>
          <p:nvSpPr>
            <p:cNvPr id="11" name="圆角矩形 27"/>
            <p:cNvSpPr/>
            <p:nvPr/>
          </p:nvSpPr>
          <p:spPr>
            <a:xfrm>
              <a:off x="8988" y="5259"/>
              <a:ext cx="1516" cy="457"/>
            </a:xfrm>
            <a:prstGeom prst="roundRect">
              <a:avLst/>
            </a:prstGeom>
            <a:solidFill>
              <a:srgbClr val="F8B6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蔡  蕾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469759" y="3846700"/>
            <a:ext cx="3945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互联网信息加密</a:t>
            </a:r>
            <a:endParaRPr lang="en-US" altLang="zh-CN" sz="3200" b="1" dirty="0">
              <a:solidFill>
                <a:srgbClr val="3484A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635364" y="903099"/>
            <a:ext cx="3531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争做网络安全卫士</a:t>
            </a:r>
            <a:endParaRPr lang="zh-CN" altLang="en-US" sz="2000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19591" y="891524"/>
            <a:ext cx="42934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七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年级下册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CFDB6C7-DC1E-613B-8018-9B63FE5BD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" t="-142" r="31611" b="1"/>
          <a:stretch/>
        </p:blipFill>
        <p:spPr bwMode="auto">
          <a:xfrm>
            <a:off x="458126" y="2505965"/>
            <a:ext cx="2637608" cy="2295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8" name="矩形 37"/>
          <p:cNvSpPr/>
          <p:nvPr/>
        </p:nvSpPr>
        <p:spPr>
          <a:xfrm>
            <a:off x="2296870" y="1988918"/>
            <a:ext cx="84946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保障信息传输的安全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4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6" grpId="1"/>
      <p:bldP spid="17" grpId="0"/>
      <p:bldP spid="17" grpId="1"/>
      <p:bldP spid="4" grpId="0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9A7FE26-6867-5837-20CA-E729DB784902}"/>
              </a:ext>
            </a:extLst>
          </p:cNvPr>
          <p:cNvSpPr txBox="1"/>
          <p:nvPr/>
        </p:nvSpPr>
        <p:spPr>
          <a:xfrm>
            <a:off x="2039208" y="975825"/>
            <a:ext cx="88591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活动一：了解传输过程风险，找到互联网信息加密途径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E279AF2-D5B6-94B2-CA9A-19425E429B9D}"/>
              </a:ext>
            </a:extLst>
          </p:cNvPr>
          <p:cNvSpPr/>
          <p:nvPr/>
        </p:nvSpPr>
        <p:spPr>
          <a:xfrm>
            <a:off x="1530294" y="1425256"/>
            <a:ext cx="89360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/>
            <a:r>
              <a:rPr lang="zh-CN" altLang="en-US" sz="2000" dirty="0">
                <a:solidFill>
                  <a:srgbClr val="FF99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思考：传输过程中可能面临哪些安全风险？</a:t>
            </a:r>
            <a:endParaRPr lang="en-US" alt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7FCBCC4-1768-8BDF-0DAF-6DE6C7CE0728}"/>
              </a:ext>
            </a:extLst>
          </p:cNvPr>
          <p:cNvSpPr/>
          <p:nvPr/>
        </p:nvSpPr>
        <p:spPr>
          <a:xfrm>
            <a:off x="1530294" y="1815952"/>
            <a:ext cx="89360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/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我参看了学习手册，与本组内同学讨论，完成</a:t>
            </a:r>
            <a:r>
              <a:rPr lang="zh-CN" altLang="zh-CN" sz="1800" kern="100" spc="-3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“网络传输安全风险”</a:t>
            </a:r>
            <a:r>
              <a:rPr lang="zh-CN" altLang="en-US" sz="1800" kern="100" spc="-3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分类。</a:t>
            </a:r>
            <a:endParaRPr lang="zh-CN" altLang="en-US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945DCEB-FC1F-F075-C79C-BE6547539C01}"/>
              </a:ext>
            </a:extLst>
          </p:cNvPr>
          <p:cNvSpPr/>
          <p:nvPr/>
        </p:nvSpPr>
        <p:spPr>
          <a:xfrm>
            <a:off x="2139460" y="5848103"/>
            <a:ext cx="84133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/>
            <a:r>
              <a:rPr lang="zh-CN" altLang="en-US" sz="2000" kern="100" spc="-25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</a:t>
            </a:r>
            <a:r>
              <a:rPr lang="zh-CN" altLang="zh-CN" sz="2000" kern="100" spc="-25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归纳</a:t>
            </a:r>
            <a:r>
              <a:rPr lang="zh-CN" altLang="en-US" sz="2000" kern="100" spc="-3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zh-CN" altLang="zh-CN" sz="2000" kern="100" spc="-3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互联网传输</a:t>
            </a:r>
            <a:r>
              <a:rPr lang="zh-CN" altLang="en-US" sz="2000" kern="100" spc="-3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存在安全问题，需要保障互联网传输</a:t>
            </a:r>
            <a:r>
              <a:rPr lang="zh-CN" altLang="zh-CN" sz="2000" kern="100" spc="-3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安全。</a:t>
            </a:r>
            <a:endParaRPr lang="zh-CN" altLang="en-US" sz="24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6692760" imgH="3594240"/>
        </mc:Choice>
        <mc:Fallback>
          <p:control r:id="rId1" imgW="6692760" imgH="3594240">
            <p:pic>
              <p:nvPicPr>
                <p:cNvPr id="4" name="chromeshow21" descr="newcardex">
                  <a:extLst>
                    <a:ext uri="{FF2B5EF4-FFF2-40B4-BE49-F238E27FC236}">
                      <a16:creationId xmlns:a16="http://schemas.microsoft.com/office/drawing/2014/main" id="{CE931E9B-F5E3-AEB4-74F8-C66CBF2AD9D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794000" y="2273300"/>
                  <a:ext cx="6692900" cy="35941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22711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698B854-0FF9-37BB-7220-2F64ECF91686}"/>
              </a:ext>
            </a:extLst>
          </p:cNvPr>
          <p:cNvSpPr txBox="1"/>
          <p:nvPr/>
        </p:nvSpPr>
        <p:spPr>
          <a:xfrm>
            <a:off x="2039208" y="975825"/>
            <a:ext cx="88591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活动一：了解传输过程风险，找到互联网信息加密途径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3D1A93C-4444-FA46-033E-E2B94526133C}"/>
              </a:ext>
            </a:extLst>
          </p:cNvPr>
          <p:cNvSpPr/>
          <p:nvPr/>
        </p:nvSpPr>
        <p:spPr>
          <a:xfrm>
            <a:off x="1819513" y="4044224"/>
            <a:ext cx="89360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/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我观察图片和藏头诗。</a:t>
            </a:r>
            <a:endParaRPr lang="en-US" alt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514350"/>
            <a:r>
              <a:rPr lang="zh-CN" altLang="en-US" sz="2000" dirty="0">
                <a:solidFill>
                  <a:srgbClr val="FF99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思考：中国古人采取了什么方法保护信息传输安全？能否被互联网时代借鉴呢？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99E7120-5FFC-6C5B-32CD-400E414C1C53}"/>
              </a:ext>
            </a:extLst>
          </p:cNvPr>
          <p:cNvGrpSpPr/>
          <p:nvPr/>
        </p:nvGrpSpPr>
        <p:grpSpPr>
          <a:xfrm>
            <a:off x="977846" y="1780148"/>
            <a:ext cx="10236308" cy="1982972"/>
            <a:chOff x="882502" y="1849351"/>
            <a:chExt cx="10236308" cy="1982972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96F3A01C-1B33-1726-0B3D-B2073B620422}"/>
                </a:ext>
              </a:extLst>
            </p:cNvPr>
            <p:cNvSpPr/>
            <p:nvPr/>
          </p:nvSpPr>
          <p:spPr>
            <a:xfrm>
              <a:off x="882502" y="1849351"/>
              <a:ext cx="7979735" cy="19829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7F9DCB8-F0C6-0063-0FDB-74AFA98FD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8325" y="1943441"/>
              <a:ext cx="2821567" cy="1800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DE82628-11E5-071F-3CB2-E9F836F8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57295" y="1943441"/>
              <a:ext cx="2316499" cy="1800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C690D75-0982-8F48-A7D1-BEC1CED3A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0047" y="1943441"/>
              <a:ext cx="2551456" cy="1800000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FC1E8A1-7F9F-63C7-8062-3A0E3469BBE0}"/>
                </a:ext>
              </a:extLst>
            </p:cNvPr>
            <p:cNvSpPr/>
            <p:nvPr/>
          </p:nvSpPr>
          <p:spPr>
            <a:xfrm>
              <a:off x="8999387" y="1849351"/>
              <a:ext cx="2119423" cy="19829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963A2A7-93DA-EACB-30C1-4B108BF67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3510" y="1943441"/>
              <a:ext cx="1903151" cy="1800000"/>
            </a:xfrm>
            <a:prstGeom prst="rect">
              <a:avLst/>
            </a:prstGeom>
            <a:ln>
              <a:solidFill>
                <a:srgbClr val="0068B6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55213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r:id="rId1" imgW="11620440" imgH="5931000"/>
        </mc:Choice>
        <mc:Fallback>
          <p:control r:id="rId1" imgW="11620440" imgH="5931000">
            <p:pic>
              <p:nvPicPr>
                <p:cNvPr id="3" name="chromeshow21" descr="newcardex">
                  <a:extLst>
                    <a:ext uri="{FF2B5EF4-FFF2-40B4-BE49-F238E27FC236}">
                      <a16:creationId xmlns:a16="http://schemas.microsoft.com/office/drawing/2014/main" id="{480EF901-8D5E-EA34-911C-40E8A523A48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85750" y="287965"/>
                  <a:ext cx="11620500" cy="59309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00481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185807C-2C90-5569-9483-6D2B5452CC66}"/>
              </a:ext>
            </a:extLst>
          </p:cNvPr>
          <p:cNvSpPr/>
          <p:nvPr/>
        </p:nvSpPr>
        <p:spPr>
          <a:xfrm>
            <a:off x="1342874" y="3136605"/>
            <a:ext cx="98000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/>
            <a:r>
              <a:rPr lang="zh-CN" altLang="en-US" sz="2000" b="1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我归纳：借鉴古人的方法，互联网加密可以从</a:t>
            </a:r>
            <a:r>
              <a:rPr lang="zh-CN" altLang="en-US" sz="2000" b="1" u="sng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</a:t>
            </a:r>
            <a:r>
              <a:rPr lang="zh-CN" altLang="en-US" sz="2000" b="1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 </a:t>
            </a:r>
            <a:r>
              <a:rPr lang="zh-CN" altLang="en-US" sz="2000" b="1" u="sng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</a:t>
            </a:r>
            <a:r>
              <a:rPr lang="zh-CN" altLang="en-US" sz="2000" b="1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两个途径来保障。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A8B2F14-D3E6-8F56-B67E-6E8F141D4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330" y="326461"/>
            <a:ext cx="3030278" cy="227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1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A9BC43F-6AC5-970D-B342-ED91E05BE05D}"/>
              </a:ext>
            </a:extLst>
          </p:cNvPr>
          <p:cNvSpPr txBox="1"/>
          <p:nvPr/>
        </p:nvSpPr>
        <p:spPr>
          <a:xfrm>
            <a:off x="922421" y="975824"/>
            <a:ext cx="92301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活动</a:t>
            </a:r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：探究加密原理，设计简单加密算法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8D53C9E-774B-DCAE-3039-4C6B1F2A87DC}"/>
              </a:ext>
            </a:extLst>
          </p:cNvPr>
          <p:cNvSpPr txBox="1"/>
          <p:nvPr/>
        </p:nvSpPr>
        <p:spPr>
          <a:xfrm>
            <a:off x="1959748" y="1523233"/>
            <a:ext cx="87685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我</a:t>
            </a:r>
            <a:r>
              <a:rPr lang="zh-CN" altLang="zh-CN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阅读学习手册“针对传输通道和信息内容的解决思路”，</a:t>
            </a: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和同学进行讨论。将右侧的正确答案拖拽到表格区，</a:t>
            </a:r>
            <a:r>
              <a:rPr lang="zh-CN" altLang="zh-CN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完成两种途径保障传输安全对比。</a:t>
            </a:r>
            <a:endParaRPr lang="zh-CN" altLang="en-US" sz="2000" kern="1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7D4DF4C-F562-1AD0-EF69-1E51F9B238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2918" y="2339122"/>
            <a:ext cx="6214664" cy="354305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C81043C1-D39B-BAA6-12C8-73905A9BA94C}"/>
              </a:ext>
            </a:extLst>
          </p:cNvPr>
          <p:cNvSpPr/>
          <p:nvPr/>
        </p:nvSpPr>
        <p:spPr>
          <a:xfrm>
            <a:off x="8702749" y="2339122"/>
            <a:ext cx="2206256" cy="29956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8285586-C3E9-B547-635F-04F86E11B340}"/>
              </a:ext>
            </a:extLst>
          </p:cNvPr>
          <p:cNvSpPr txBox="1"/>
          <p:nvPr/>
        </p:nvSpPr>
        <p:spPr>
          <a:xfrm>
            <a:off x="8793126" y="2782961"/>
            <a:ext cx="765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高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7329E31-DFD1-5E51-56A3-D7D3FE91753C}"/>
              </a:ext>
            </a:extLst>
          </p:cNvPr>
          <p:cNvSpPr txBox="1"/>
          <p:nvPr/>
        </p:nvSpPr>
        <p:spPr>
          <a:xfrm>
            <a:off x="8793126" y="3229528"/>
            <a:ext cx="765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较高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3C2DCC0-82FB-A6BC-E10D-496361128E14}"/>
              </a:ext>
            </a:extLst>
          </p:cNvPr>
          <p:cNvSpPr txBox="1"/>
          <p:nvPr/>
        </p:nvSpPr>
        <p:spPr>
          <a:xfrm>
            <a:off x="9629487" y="2782961"/>
            <a:ext cx="765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高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A7C5C03-70D2-D42D-B362-994FCB38D4D7}"/>
              </a:ext>
            </a:extLst>
          </p:cNvPr>
          <p:cNvSpPr txBox="1"/>
          <p:nvPr/>
        </p:nvSpPr>
        <p:spPr>
          <a:xfrm>
            <a:off x="9629487" y="3229528"/>
            <a:ext cx="765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较低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FA0E257-17B7-A1FD-C3D6-FDC23464D723}"/>
              </a:ext>
            </a:extLst>
          </p:cNvPr>
          <p:cNvSpPr txBox="1"/>
          <p:nvPr/>
        </p:nvSpPr>
        <p:spPr>
          <a:xfrm>
            <a:off x="10379082" y="2782961"/>
            <a:ext cx="765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窄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4DBC567-11B0-AE0F-E4EF-C1D86E0E2F26}"/>
              </a:ext>
            </a:extLst>
          </p:cNvPr>
          <p:cNvSpPr txBox="1"/>
          <p:nvPr/>
        </p:nvSpPr>
        <p:spPr>
          <a:xfrm>
            <a:off x="10379082" y="3229528"/>
            <a:ext cx="765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广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5F8C9B6-C8E9-E07A-9610-6FDC1F25FDD1}"/>
              </a:ext>
            </a:extLst>
          </p:cNvPr>
          <p:cNvSpPr txBox="1"/>
          <p:nvPr/>
        </p:nvSpPr>
        <p:spPr>
          <a:xfrm>
            <a:off x="8847994" y="4166350"/>
            <a:ext cx="2351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信息内容加密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2D7C3D5-4CAB-81A6-8478-4F9D0908FD21}"/>
              </a:ext>
            </a:extLst>
          </p:cNvPr>
          <p:cNvSpPr txBox="1"/>
          <p:nvPr/>
        </p:nvSpPr>
        <p:spPr>
          <a:xfrm>
            <a:off x="8847994" y="4692661"/>
            <a:ext cx="2351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建设专用通道</a:t>
            </a:r>
          </a:p>
        </p:txBody>
      </p:sp>
    </p:spTree>
    <p:extLst>
      <p:ext uri="{BB962C8B-B14F-4D97-AF65-F5344CB8AC3E}">
        <p14:creationId xmlns:p14="http://schemas.microsoft.com/office/powerpoint/2010/main" val="2168425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2" grpId="0" animBg="1"/>
      <p:bldP spid="7" grpId="0"/>
      <p:bldP spid="10" grpId="0"/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191636" y="1983247"/>
            <a:ext cx="7100682" cy="236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>
              <a:lnSpc>
                <a:spcPts val="3000"/>
              </a:lnSpc>
            </a:pPr>
            <a:r>
              <a:rPr lang="zh-CN" altLang="en-US" sz="2000" b="1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我将通过以下步骤，体验加密传输：</a:t>
            </a:r>
            <a:endParaRPr lang="en-US" altLang="zh-CN" sz="2000" b="1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514350">
              <a:lnSpc>
                <a:spcPts val="3000"/>
              </a:lnSpc>
            </a:pP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我是发送方，</a:t>
            </a:r>
            <a:r>
              <a:rPr lang="zh-CN" altLang="en-US" sz="2000" u="sng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同学是接收方。</a:t>
            </a:r>
            <a:endParaRPr lang="en-US" alt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514350">
              <a:lnSpc>
                <a:spcPts val="3000"/>
              </a:lnSpc>
            </a:pP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结合导学单，使用压缩软件给文件添加密码。</a:t>
            </a:r>
            <a:endParaRPr lang="en-US" alt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514350">
              <a:lnSpc>
                <a:spcPts val="3000"/>
              </a:lnSpc>
            </a:pP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将加密后的文档利用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QQ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发送给接收方。</a:t>
            </a:r>
            <a:endParaRPr lang="en-US" alt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514350">
              <a:lnSpc>
                <a:spcPts val="3000"/>
              </a:lnSpc>
            </a:pP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 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接收方通过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QQ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下载文件。</a:t>
            </a:r>
            <a:endParaRPr lang="en-US" alt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514350">
              <a:lnSpc>
                <a:spcPts val="3000"/>
              </a:lnSpc>
            </a:pP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5. 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接收方得知密码后打开文件查看。</a:t>
            </a:r>
            <a:endParaRPr lang="en-US" alt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405F6FF-D2B0-5DC2-9CB3-F176625747CC}"/>
              </a:ext>
            </a:extLst>
          </p:cNvPr>
          <p:cNvSpPr txBox="1"/>
          <p:nvPr/>
        </p:nvSpPr>
        <p:spPr>
          <a:xfrm>
            <a:off x="922421" y="975824"/>
            <a:ext cx="92301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活动</a:t>
            </a:r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：探究加密原理，设计简单加密算法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2CA1056-6772-6036-F678-0EBA33FC5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5739" y="3930899"/>
            <a:ext cx="2923954" cy="227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97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770329" y="1499044"/>
            <a:ext cx="89360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/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我观看视频“对称加密”，阅读学习手册，与同学讨论后归纳。</a:t>
            </a:r>
          </a:p>
          <a:p>
            <a:pPr indent="514350"/>
            <a:r>
              <a:rPr lang="zh-CN" altLang="en-US" sz="2000" dirty="0">
                <a:solidFill>
                  <a:srgbClr val="FF99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思考：加密过程中密钥的作用。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1C99FA5-9590-80CE-48BD-30FA019C36F6}"/>
              </a:ext>
            </a:extLst>
          </p:cNvPr>
          <p:cNvSpPr txBox="1"/>
          <p:nvPr/>
        </p:nvSpPr>
        <p:spPr>
          <a:xfrm>
            <a:off x="922421" y="975824"/>
            <a:ext cx="92301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活动</a:t>
            </a:r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：探究加密原理，设计简单加密算法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EEA57EA-A540-A47D-A304-9A0E693AE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559" y="2314164"/>
            <a:ext cx="6044873" cy="245137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97D18DD-DAC0-43AE-0A85-4BA954FC141D}"/>
              </a:ext>
            </a:extLst>
          </p:cNvPr>
          <p:cNvSpPr/>
          <p:nvPr/>
        </p:nvSpPr>
        <p:spPr>
          <a:xfrm>
            <a:off x="1623874" y="4885685"/>
            <a:ext cx="89360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/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上述加密和解密过程中，密文是 </a:t>
            </a:r>
            <a:r>
              <a:rPr lang="zh-CN" altLang="en-US" sz="2000" u="sng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，明文是</a:t>
            </a:r>
            <a:r>
              <a:rPr lang="zh-CN" altLang="en-US" sz="2000" u="sng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，密钥是</a:t>
            </a:r>
            <a:r>
              <a:rPr lang="zh-CN" altLang="en-US" sz="2000" u="sng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。</a:t>
            </a:r>
            <a:endParaRPr lang="zh-CN" altLang="en-US" sz="2000" dirty="0">
              <a:solidFill>
                <a:srgbClr val="FF99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4D737BA-8B4C-CD38-A567-A1164645F456}"/>
              </a:ext>
            </a:extLst>
          </p:cNvPr>
          <p:cNvSpPr/>
          <p:nvPr/>
        </p:nvSpPr>
        <p:spPr>
          <a:xfrm>
            <a:off x="1623874" y="5356965"/>
            <a:ext cx="89360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/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我归纳：密钥的作用是</a:t>
            </a:r>
            <a:r>
              <a:rPr lang="zh-CN" altLang="en-US" sz="2000" u="sng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。</a:t>
            </a:r>
            <a:endParaRPr lang="zh-CN" altLang="en-US" sz="2000" dirty="0">
              <a:solidFill>
                <a:srgbClr val="FF99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2409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954772" y="1573471"/>
            <a:ext cx="5746320" cy="236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>
              <a:lnSpc>
                <a:spcPts val="3000"/>
              </a:lnSpc>
            </a:pPr>
            <a:r>
              <a:rPr lang="zh-CN" altLang="en-US" sz="2000" b="1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我将通过以下步骤，设计简单加密算法：</a:t>
            </a:r>
            <a:endParaRPr lang="en-US" altLang="zh-CN" sz="2000" b="1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分组抽取教师给定的数字明文。</a:t>
            </a:r>
            <a:endParaRPr lang="en-US" alt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设计密钥得到密文。</a:t>
            </a:r>
            <a:endParaRPr lang="en-US" alt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3. 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填写算法流程图。</a:t>
            </a:r>
            <a:endParaRPr lang="en-US" alt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4. </a:t>
            </a:r>
            <a:r>
              <a:rPr lang="zh-CN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汇报小组设计的加密算法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5. </a:t>
            </a:r>
            <a:r>
              <a:rPr lang="zh-CN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其他组根据密文和密钥进行验证。</a:t>
            </a:r>
            <a:endParaRPr lang="zh-CN" altLang="en-US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1C99FA5-9590-80CE-48BD-30FA019C36F6}"/>
              </a:ext>
            </a:extLst>
          </p:cNvPr>
          <p:cNvSpPr txBox="1"/>
          <p:nvPr/>
        </p:nvSpPr>
        <p:spPr>
          <a:xfrm>
            <a:off x="922421" y="975824"/>
            <a:ext cx="92301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活动</a:t>
            </a:r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：探究加密原理，设计简单加密算法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988F8AE-26DA-9A6D-8040-416E85C87C2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6533" y="1440732"/>
            <a:ext cx="2950527" cy="485338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1A26529-DBBF-6395-85A2-A1CC851D2DA4}"/>
              </a:ext>
            </a:extLst>
          </p:cNvPr>
          <p:cNvSpPr/>
          <p:nvPr/>
        </p:nvSpPr>
        <p:spPr>
          <a:xfrm>
            <a:off x="4848446" y="4100171"/>
            <a:ext cx="6337005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>
              <a:lnSpc>
                <a:spcPts val="3000"/>
              </a:lnSpc>
            </a:pPr>
            <a:r>
              <a:rPr lang="zh-CN" altLang="en-US" sz="2000" b="1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我归纳：</a:t>
            </a:r>
            <a:r>
              <a:rPr lang="zh-CN" altLang="zh-CN" sz="1800" kern="100" spc="-1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互联网信息加密的方法：</a:t>
            </a:r>
            <a:r>
              <a:rPr lang="en-US" altLang="zh-CN" sz="1800" u="sng" kern="100" spc="-1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       </a:t>
            </a:r>
            <a:r>
              <a:rPr lang="zh-CN" altLang="zh-CN" sz="1800" kern="100" spc="-1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经过</a:t>
            </a:r>
            <a:r>
              <a:rPr lang="en-US" altLang="zh-CN" sz="1800" u="sng" kern="100" spc="-1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       </a:t>
            </a:r>
            <a:r>
              <a:rPr lang="zh-CN" altLang="zh-CN" sz="1800" kern="100" spc="-1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转化成</a:t>
            </a:r>
            <a:r>
              <a:rPr lang="en-US" altLang="zh-CN" sz="1800" u="sng" kern="100" spc="-1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       </a:t>
            </a:r>
            <a:r>
              <a:rPr lang="zh-CN" altLang="zh-CN" sz="1800" kern="100" spc="-1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1800" kern="100" spc="-1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FB59220-E4D6-FA5A-2DD7-79FBE925CD55}"/>
              </a:ext>
            </a:extLst>
          </p:cNvPr>
          <p:cNvSpPr/>
          <p:nvPr/>
        </p:nvSpPr>
        <p:spPr>
          <a:xfrm>
            <a:off x="4848445" y="5082281"/>
            <a:ext cx="6337005" cy="437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>
              <a:lnSpc>
                <a:spcPts val="3000"/>
              </a:lnSpc>
            </a:pPr>
            <a:r>
              <a:rPr lang="zh-CN" altLang="en-US" sz="2000" b="1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我建议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李明爸爸安全传递文件需要</a:t>
            </a:r>
            <a:r>
              <a:rPr lang="zh-CN" altLang="en-US" sz="2000" u="sng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</a:t>
            </a:r>
            <a:r>
              <a:rPr lang="zh-CN" altLang="en-US" sz="2000" b="1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08D6E73-6801-1BB7-3758-6B11077B3F9A}"/>
              </a:ext>
            </a:extLst>
          </p:cNvPr>
          <p:cNvSpPr/>
          <p:nvPr/>
        </p:nvSpPr>
        <p:spPr>
          <a:xfrm>
            <a:off x="6251944" y="4561794"/>
            <a:ext cx="696433" cy="437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2000" b="1" kern="100" dirty="0">
                <a:solidFill>
                  <a:srgbClr val="CB6D4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明文</a:t>
            </a:r>
            <a:endParaRPr lang="zh-CN" altLang="en-US" sz="1800" kern="100" spc="-10" dirty="0">
              <a:solidFill>
                <a:srgbClr val="CB6D4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28CD4E2-9A46-162F-ABBB-2EC1C2345C97}"/>
              </a:ext>
            </a:extLst>
          </p:cNvPr>
          <p:cNvSpPr/>
          <p:nvPr/>
        </p:nvSpPr>
        <p:spPr>
          <a:xfrm>
            <a:off x="6948377" y="4561794"/>
            <a:ext cx="696433" cy="437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2000" b="1" kern="100" dirty="0">
                <a:solidFill>
                  <a:srgbClr val="CB6D4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密文</a:t>
            </a:r>
            <a:endParaRPr lang="zh-CN" altLang="en-US" sz="1800" kern="100" spc="-10" dirty="0">
              <a:solidFill>
                <a:srgbClr val="CB6D4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35F704D-27EE-9498-69E7-402A5E9BC777}"/>
              </a:ext>
            </a:extLst>
          </p:cNvPr>
          <p:cNvSpPr/>
          <p:nvPr/>
        </p:nvSpPr>
        <p:spPr>
          <a:xfrm>
            <a:off x="7674048" y="4561794"/>
            <a:ext cx="696433" cy="437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2000" b="1" kern="100" dirty="0">
                <a:solidFill>
                  <a:srgbClr val="CB6D4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密钥</a:t>
            </a:r>
            <a:endParaRPr lang="zh-CN" altLang="en-US" sz="1800" kern="100" spc="-10" dirty="0">
              <a:solidFill>
                <a:srgbClr val="CB6D4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941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/>
      <p:bldP spid="5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797C01B-01B5-053B-AFB1-C11A4F7D6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82678" y="1499044"/>
            <a:ext cx="5872226" cy="1207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>
              <a:lnSpc>
                <a:spcPts val="3000"/>
              </a:lnSpc>
            </a:pP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．观看视频“国家安全教育日”。</a:t>
            </a:r>
          </a:p>
          <a:p>
            <a:pPr indent="514350">
              <a:lnSpc>
                <a:spcPts val="3000"/>
              </a:lnSpc>
            </a:pP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．阅读学习手册“互联网安全机制”。</a:t>
            </a:r>
          </a:p>
          <a:p>
            <a:pPr indent="514350">
              <a:lnSpc>
                <a:spcPts val="3000"/>
              </a:lnSpc>
            </a:pP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．完成互联网信息信息加密练习。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C6C9BAA-3739-71FC-8993-E3FBB5CD1FF8}"/>
              </a:ext>
            </a:extLst>
          </p:cNvPr>
          <p:cNvSpPr txBox="1"/>
          <p:nvPr/>
        </p:nvSpPr>
        <p:spPr>
          <a:xfrm>
            <a:off x="1294197" y="975824"/>
            <a:ext cx="619552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活动</a:t>
            </a:r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：提升思维，建构知识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42E9C99-79F6-7322-9E69-C19DA914B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938" y="2869365"/>
            <a:ext cx="8429663" cy="2686146"/>
          </a:xfrm>
          <a:prstGeom prst="rect">
            <a:avLst/>
          </a:prstGeom>
          <a:ln w="9525">
            <a:solidFill>
              <a:schemeClr val="tx2">
                <a:lumMod val="75000"/>
                <a:lumOff val="25000"/>
              </a:schemeClr>
            </a:solidFill>
            <a:prstDash val="dash"/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F33DE09-CD40-946A-3B61-9097CE3E64AF}"/>
              </a:ext>
            </a:extLst>
          </p:cNvPr>
          <p:cNvSpPr/>
          <p:nvPr/>
        </p:nvSpPr>
        <p:spPr>
          <a:xfrm>
            <a:off x="2047415" y="5627019"/>
            <a:ext cx="8663272" cy="433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>
              <a:lnSpc>
                <a:spcPts val="3000"/>
              </a:lnSpc>
            </a:pPr>
            <a:r>
              <a:rPr lang="zh-CN" altLang="en-US" sz="2000" b="1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我归纳：</a:t>
            </a:r>
            <a:r>
              <a:rPr lang="zh-CN" altLang="zh-CN" sz="1800" kern="100" spc="-1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我明白了</a:t>
            </a:r>
            <a:r>
              <a:rPr lang="en-US" altLang="zh-CN" sz="1800" u="sng" kern="100" spc="-1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              </a:t>
            </a:r>
            <a:r>
              <a:rPr lang="zh-CN" altLang="zh-CN" sz="1800" kern="100" spc="-1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是数字中国的各种信息系统安全的重要保障。</a:t>
            </a:r>
            <a:endParaRPr lang="zh-CN" altLang="zh-CN" sz="18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2456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574222" y="2535562"/>
            <a:ext cx="3043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2E9E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总结评价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4684B41-D1F8-F1FA-A6FC-815DFAFA6780}"/>
              </a:ext>
            </a:extLst>
          </p:cNvPr>
          <p:cNvSpPr txBox="1"/>
          <p:nvPr/>
        </p:nvSpPr>
        <p:spPr>
          <a:xfrm>
            <a:off x="961153" y="742858"/>
            <a:ext cx="43654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solidFill>
                  <a:srgbClr val="2E9E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 </a:t>
            </a:r>
            <a:r>
              <a:rPr lang="en-US" altLang="zh-CN" dirty="0">
                <a:solidFill>
                  <a:srgbClr val="2E9E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 </a:t>
            </a:r>
            <a:r>
              <a:rPr lang="zh-CN" altLang="en-US" dirty="0">
                <a:solidFill>
                  <a:srgbClr val="2E9E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保障信息传输的安全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CD9B23F-230D-5E26-0DEA-F145538AE4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1504" b="2616"/>
          <a:stretch/>
        </p:blipFill>
        <p:spPr>
          <a:xfrm>
            <a:off x="3388015" y="3560518"/>
            <a:ext cx="5415970" cy="227143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7388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89553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项目情境</a:t>
            </a:r>
          </a:p>
        </p:txBody>
      </p:sp>
      <p:sp>
        <p:nvSpPr>
          <p:cNvPr id="2" name="矩形 1"/>
          <p:cNvSpPr/>
          <p:nvPr/>
        </p:nvSpPr>
        <p:spPr>
          <a:xfrm>
            <a:off x="6048787" y="1807804"/>
            <a:ext cx="4412751" cy="3060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655">
              <a:lnSpc>
                <a:spcPct val="150000"/>
              </a:lnSpc>
            </a:pPr>
            <a:r>
              <a:rPr lang="zh-CN" altLang="en-US" sz="22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李明的父亲是一位高级工程师，正参与一项国家重点科技项目。他经常需要和国内外的同事们联系，交流新技术研究开发的思路和相关资料。他使用</a:t>
            </a:r>
            <a:r>
              <a:rPr lang="en-US" altLang="zh-CN" sz="22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QQ</a:t>
            </a:r>
            <a:r>
              <a:rPr lang="zh-CN" altLang="en-US" sz="22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传输文件，请问这样做安全吗？有什么好办法解决呢？</a:t>
            </a:r>
            <a:endParaRPr lang="zh-CN" altLang="en-US" sz="2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5524" y="161035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争做网络安全卫士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687077" y="6419789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争做网络安全卫士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75D704-07E0-CA61-64E3-5A33A1DA2A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02" y="1466783"/>
            <a:ext cx="4106812" cy="4060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1" grpId="0" animBg="1"/>
      <p:bldP spid="128" grpId="0"/>
      <p:bldP spid="2" grpId="0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7030" y="1074639"/>
            <a:ext cx="9083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总结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5" y="835313"/>
            <a:ext cx="899141" cy="899141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1856F6A2-DF5B-C979-2F3F-E472AE596B16}"/>
              </a:ext>
            </a:extLst>
          </p:cNvPr>
          <p:cNvSpPr/>
          <p:nvPr/>
        </p:nvSpPr>
        <p:spPr>
          <a:xfrm>
            <a:off x="2610292" y="1117310"/>
            <a:ext cx="9005777" cy="437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>
              <a:lnSpc>
                <a:spcPts val="3000"/>
              </a:lnSpc>
            </a:pP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我学习了“互联网信息加密”知识，填写思维导图，总结今天的收获！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C50CB29-0865-CE32-4C37-F61C6217C022}"/>
              </a:ext>
            </a:extLst>
          </p:cNvPr>
          <p:cNvSpPr/>
          <p:nvPr/>
        </p:nvSpPr>
        <p:spPr>
          <a:xfrm>
            <a:off x="7510892" y="1524042"/>
            <a:ext cx="1266285" cy="4208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>
              <a:lnSpc>
                <a:spcPts val="3000"/>
              </a:lnSpc>
            </a:pPr>
            <a:r>
              <a:rPr lang="zh-CN" altLang="en-US" sz="1400" b="1" kern="100" dirty="0">
                <a:solidFill>
                  <a:srgbClr val="CB6D4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设计加密算法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7430EC15-76E1-8353-F816-518C2EF4FC0F}"/>
              </a:ext>
            </a:extLst>
          </p:cNvPr>
          <p:cNvSpPr/>
          <p:nvPr/>
        </p:nvSpPr>
        <p:spPr>
          <a:xfrm>
            <a:off x="6239014" y="1524042"/>
            <a:ext cx="991126" cy="4208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>
              <a:lnSpc>
                <a:spcPts val="3000"/>
              </a:lnSpc>
            </a:pPr>
            <a:r>
              <a:rPr lang="zh-CN" altLang="en-US" sz="1400" b="1" kern="100" dirty="0">
                <a:solidFill>
                  <a:srgbClr val="CB6D4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信息加密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6FD8475-C44D-2A70-F3A3-EE0C12672413}"/>
              </a:ext>
            </a:extLst>
          </p:cNvPr>
          <p:cNvSpPr/>
          <p:nvPr/>
        </p:nvSpPr>
        <p:spPr>
          <a:xfrm>
            <a:off x="4810603" y="1524042"/>
            <a:ext cx="1285398" cy="4208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>
              <a:lnSpc>
                <a:spcPts val="3000"/>
              </a:lnSpc>
            </a:pPr>
            <a:r>
              <a:rPr lang="zh-CN" altLang="en-US" sz="1400" b="1" kern="100" dirty="0">
                <a:solidFill>
                  <a:srgbClr val="CB6D4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国产加密算法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EEB20DC-D2AC-F391-34D3-E9CD58F9D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27" y="2490833"/>
            <a:ext cx="10431345" cy="257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4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/>
      <p:bldP spid="34" grpId="0"/>
      <p:bldP spid="35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7030" y="1074639"/>
            <a:ext cx="89914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评价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5" y="835313"/>
            <a:ext cx="899141" cy="899141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6F1337D1-51A8-A4B0-8278-BC5F4819F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67335"/>
              </p:ext>
            </p:extLst>
          </p:nvPr>
        </p:nvGraphicFramePr>
        <p:xfrm>
          <a:off x="2119868" y="2201654"/>
          <a:ext cx="8304027" cy="33589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2772">
                  <a:extLst>
                    <a:ext uri="{9D8B030D-6E8A-4147-A177-3AD203B41FA5}">
                      <a16:colId xmlns:a16="http://schemas.microsoft.com/office/drawing/2014/main" val="3476229119"/>
                    </a:ext>
                  </a:extLst>
                </a:gridCol>
                <a:gridCol w="3729425">
                  <a:extLst>
                    <a:ext uri="{9D8B030D-6E8A-4147-A177-3AD203B41FA5}">
                      <a16:colId xmlns:a16="http://schemas.microsoft.com/office/drawing/2014/main" val="544398865"/>
                    </a:ext>
                  </a:extLst>
                </a:gridCol>
                <a:gridCol w="1626781">
                  <a:extLst>
                    <a:ext uri="{9D8B030D-6E8A-4147-A177-3AD203B41FA5}">
                      <a16:colId xmlns:a16="http://schemas.microsoft.com/office/drawing/2014/main" val="4197146213"/>
                    </a:ext>
                  </a:extLst>
                </a:gridCol>
                <a:gridCol w="1705049">
                  <a:extLst>
                    <a:ext uri="{9D8B030D-6E8A-4147-A177-3AD203B41FA5}">
                      <a16:colId xmlns:a16="http://schemas.microsoft.com/office/drawing/2014/main" val="349514556"/>
                    </a:ext>
                  </a:extLst>
                </a:gridCol>
              </a:tblGrid>
              <a:tr h="790085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2000" kern="100" dirty="0">
                          <a:effectLst/>
                        </a:rPr>
                        <a:t>评价维度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2000" kern="100" dirty="0">
                          <a:effectLst/>
                        </a:rPr>
                        <a:t>评价标准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2000" kern="100">
                          <a:effectLst/>
                        </a:rPr>
                        <a:t>学生自评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2000" kern="100">
                          <a:effectLst/>
                        </a:rPr>
                        <a:t>小组互评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585188"/>
                  </a:ext>
                </a:extLst>
              </a:tr>
              <a:tr h="893996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effectLst/>
                        </a:rPr>
                        <a:t>素养目标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1600" kern="0" dirty="0">
                          <a:effectLst/>
                        </a:rPr>
                        <a:t>知道加密算法的原理，并能设计简单的加密算法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endParaRPr lang="en-US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4374910"/>
                  </a:ext>
                </a:extLst>
              </a:tr>
              <a:tr h="893996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effectLst/>
                        </a:rPr>
                        <a:t>项目目标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1600" kern="0">
                          <a:effectLst/>
                        </a:rPr>
                        <a:t>能够提出互联网信息传输建议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6905012"/>
                  </a:ext>
                </a:extLst>
              </a:tr>
              <a:tr h="780887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effectLst/>
                        </a:rPr>
                        <a:t>展示汇报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1600" kern="0">
                          <a:effectLst/>
                        </a:rPr>
                        <a:t>以小组为单位汇报，观点描述正确，表达清晰，实用性强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endParaRPr lang="en-US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39409012"/>
                  </a:ext>
                </a:extLst>
              </a:tr>
            </a:tbl>
          </a:graphicData>
        </a:graphic>
      </p:graphicFrame>
      <p:sp>
        <p:nvSpPr>
          <p:cNvPr id="5" name="星形: 五角 4">
            <a:extLst>
              <a:ext uri="{FF2B5EF4-FFF2-40B4-BE49-F238E27FC236}">
                <a16:creationId xmlns:a16="http://schemas.microsoft.com/office/drawing/2014/main" id="{62ADE0C9-3ACC-EFB9-6363-157713C3FF62}"/>
              </a:ext>
            </a:extLst>
          </p:cNvPr>
          <p:cNvSpPr/>
          <p:nvPr/>
        </p:nvSpPr>
        <p:spPr>
          <a:xfrm>
            <a:off x="4082902" y="1107648"/>
            <a:ext cx="329610" cy="32429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6" name="星形: 五角 5">
            <a:extLst>
              <a:ext uri="{FF2B5EF4-FFF2-40B4-BE49-F238E27FC236}">
                <a16:creationId xmlns:a16="http://schemas.microsoft.com/office/drawing/2014/main" id="{AB299C01-047B-38BD-AE6C-D70EED1ACD53}"/>
              </a:ext>
            </a:extLst>
          </p:cNvPr>
          <p:cNvSpPr/>
          <p:nvPr/>
        </p:nvSpPr>
        <p:spPr>
          <a:xfrm>
            <a:off x="4428017" y="1107648"/>
            <a:ext cx="329610" cy="32429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星形: 五角 6">
            <a:extLst>
              <a:ext uri="{FF2B5EF4-FFF2-40B4-BE49-F238E27FC236}">
                <a16:creationId xmlns:a16="http://schemas.microsoft.com/office/drawing/2014/main" id="{AA42BD5E-0194-35E6-6DA0-97BCEE7F1020}"/>
              </a:ext>
            </a:extLst>
          </p:cNvPr>
          <p:cNvSpPr/>
          <p:nvPr/>
        </p:nvSpPr>
        <p:spPr>
          <a:xfrm>
            <a:off x="4757627" y="1107648"/>
            <a:ext cx="329610" cy="32429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8" name="星形: 五角 7">
            <a:extLst>
              <a:ext uri="{FF2B5EF4-FFF2-40B4-BE49-F238E27FC236}">
                <a16:creationId xmlns:a16="http://schemas.microsoft.com/office/drawing/2014/main" id="{7E2B704F-2253-E49E-71C3-680E3FE06A4C}"/>
              </a:ext>
            </a:extLst>
          </p:cNvPr>
          <p:cNvSpPr/>
          <p:nvPr/>
        </p:nvSpPr>
        <p:spPr>
          <a:xfrm>
            <a:off x="5102742" y="1107648"/>
            <a:ext cx="329610" cy="32429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9" name="星形: 五角 8">
            <a:extLst>
              <a:ext uri="{FF2B5EF4-FFF2-40B4-BE49-F238E27FC236}">
                <a16:creationId xmlns:a16="http://schemas.microsoft.com/office/drawing/2014/main" id="{C6358F49-D72B-6481-EAE6-461D47EE462C}"/>
              </a:ext>
            </a:extLst>
          </p:cNvPr>
          <p:cNvSpPr/>
          <p:nvPr/>
        </p:nvSpPr>
        <p:spPr>
          <a:xfrm>
            <a:off x="5447857" y="1107648"/>
            <a:ext cx="329610" cy="32429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0" name="星形: 五角 9">
            <a:extLst>
              <a:ext uri="{FF2B5EF4-FFF2-40B4-BE49-F238E27FC236}">
                <a16:creationId xmlns:a16="http://schemas.microsoft.com/office/drawing/2014/main" id="{3E51B955-2E89-6FE8-EAF4-AD5FC896BE20}"/>
              </a:ext>
            </a:extLst>
          </p:cNvPr>
          <p:cNvSpPr/>
          <p:nvPr/>
        </p:nvSpPr>
        <p:spPr>
          <a:xfrm>
            <a:off x="5777467" y="1107648"/>
            <a:ext cx="329610" cy="32429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1" name="星形: 五角 10">
            <a:extLst>
              <a:ext uri="{FF2B5EF4-FFF2-40B4-BE49-F238E27FC236}">
                <a16:creationId xmlns:a16="http://schemas.microsoft.com/office/drawing/2014/main" id="{00961A63-ABBC-BED4-F38D-0F91B4D99881}"/>
              </a:ext>
            </a:extLst>
          </p:cNvPr>
          <p:cNvSpPr/>
          <p:nvPr/>
        </p:nvSpPr>
        <p:spPr>
          <a:xfrm>
            <a:off x="6107077" y="1107648"/>
            <a:ext cx="329610" cy="32429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2" name="星形: 五角 11">
            <a:extLst>
              <a:ext uri="{FF2B5EF4-FFF2-40B4-BE49-F238E27FC236}">
                <a16:creationId xmlns:a16="http://schemas.microsoft.com/office/drawing/2014/main" id="{9C9FEE89-1C42-5F6F-CBCF-158C9CE5311D}"/>
              </a:ext>
            </a:extLst>
          </p:cNvPr>
          <p:cNvSpPr/>
          <p:nvPr/>
        </p:nvSpPr>
        <p:spPr>
          <a:xfrm>
            <a:off x="6452192" y="1107648"/>
            <a:ext cx="329610" cy="32429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3" name="星形: 五角 12">
            <a:extLst>
              <a:ext uri="{FF2B5EF4-FFF2-40B4-BE49-F238E27FC236}">
                <a16:creationId xmlns:a16="http://schemas.microsoft.com/office/drawing/2014/main" id="{A05EE848-35CC-B02F-BA9D-C30ED7301BF6}"/>
              </a:ext>
            </a:extLst>
          </p:cNvPr>
          <p:cNvSpPr/>
          <p:nvPr/>
        </p:nvSpPr>
        <p:spPr>
          <a:xfrm>
            <a:off x="6781802" y="1107648"/>
            <a:ext cx="329610" cy="32429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4" name="星形: 五角 13">
            <a:extLst>
              <a:ext uri="{FF2B5EF4-FFF2-40B4-BE49-F238E27FC236}">
                <a16:creationId xmlns:a16="http://schemas.microsoft.com/office/drawing/2014/main" id="{A12945BD-74C6-46F2-1F47-828BD4C5FD92}"/>
              </a:ext>
            </a:extLst>
          </p:cNvPr>
          <p:cNvSpPr/>
          <p:nvPr/>
        </p:nvSpPr>
        <p:spPr>
          <a:xfrm>
            <a:off x="7126917" y="1107648"/>
            <a:ext cx="329610" cy="32429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5" name="星形: 五角 14">
            <a:extLst>
              <a:ext uri="{FF2B5EF4-FFF2-40B4-BE49-F238E27FC236}">
                <a16:creationId xmlns:a16="http://schemas.microsoft.com/office/drawing/2014/main" id="{70BEFE4B-73A0-3B6A-247E-A941A08E208A}"/>
              </a:ext>
            </a:extLst>
          </p:cNvPr>
          <p:cNvSpPr/>
          <p:nvPr/>
        </p:nvSpPr>
        <p:spPr>
          <a:xfrm>
            <a:off x="7472032" y="1107648"/>
            <a:ext cx="329610" cy="32429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6" name="星形: 五角 15">
            <a:extLst>
              <a:ext uri="{FF2B5EF4-FFF2-40B4-BE49-F238E27FC236}">
                <a16:creationId xmlns:a16="http://schemas.microsoft.com/office/drawing/2014/main" id="{8A04633B-9C60-ED7A-95EE-4A174D2C8FF6}"/>
              </a:ext>
            </a:extLst>
          </p:cNvPr>
          <p:cNvSpPr/>
          <p:nvPr/>
        </p:nvSpPr>
        <p:spPr>
          <a:xfrm>
            <a:off x="7801642" y="1107648"/>
            <a:ext cx="329610" cy="32429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7" name="星形: 五角 16">
            <a:extLst>
              <a:ext uri="{FF2B5EF4-FFF2-40B4-BE49-F238E27FC236}">
                <a16:creationId xmlns:a16="http://schemas.microsoft.com/office/drawing/2014/main" id="{66849932-2A72-89B6-7EDA-F5780F39E9D3}"/>
              </a:ext>
            </a:extLst>
          </p:cNvPr>
          <p:cNvSpPr/>
          <p:nvPr/>
        </p:nvSpPr>
        <p:spPr>
          <a:xfrm>
            <a:off x="8162262" y="1107648"/>
            <a:ext cx="329610" cy="32429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8" name="星形: 五角 17">
            <a:extLst>
              <a:ext uri="{FF2B5EF4-FFF2-40B4-BE49-F238E27FC236}">
                <a16:creationId xmlns:a16="http://schemas.microsoft.com/office/drawing/2014/main" id="{625E9CC6-9A68-9AE9-7AF1-E5F45070F018}"/>
              </a:ext>
            </a:extLst>
          </p:cNvPr>
          <p:cNvSpPr/>
          <p:nvPr/>
        </p:nvSpPr>
        <p:spPr>
          <a:xfrm>
            <a:off x="8507377" y="1107648"/>
            <a:ext cx="329610" cy="32429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9" name="星形: 五角 18">
            <a:extLst>
              <a:ext uri="{FF2B5EF4-FFF2-40B4-BE49-F238E27FC236}">
                <a16:creationId xmlns:a16="http://schemas.microsoft.com/office/drawing/2014/main" id="{F6140561-B146-C7B7-BAD7-A7C7F685540A}"/>
              </a:ext>
            </a:extLst>
          </p:cNvPr>
          <p:cNvSpPr/>
          <p:nvPr/>
        </p:nvSpPr>
        <p:spPr>
          <a:xfrm>
            <a:off x="8836987" y="1107648"/>
            <a:ext cx="329610" cy="32429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0" name="星形: 五角 19">
            <a:extLst>
              <a:ext uri="{FF2B5EF4-FFF2-40B4-BE49-F238E27FC236}">
                <a16:creationId xmlns:a16="http://schemas.microsoft.com/office/drawing/2014/main" id="{C2ECB8CE-681A-A16A-C678-118793CB9A88}"/>
              </a:ext>
            </a:extLst>
          </p:cNvPr>
          <p:cNvSpPr/>
          <p:nvPr/>
        </p:nvSpPr>
        <p:spPr>
          <a:xfrm>
            <a:off x="9166597" y="1107648"/>
            <a:ext cx="329610" cy="32429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1" name="星形: 五角 20">
            <a:extLst>
              <a:ext uri="{FF2B5EF4-FFF2-40B4-BE49-F238E27FC236}">
                <a16:creationId xmlns:a16="http://schemas.microsoft.com/office/drawing/2014/main" id="{D68BAF46-01DE-DFFB-9C38-6CF05F17BEF5}"/>
              </a:ext>
            </a:extLst>
          </p:cNvPr>
          <p:cNvSpPr/>
          <p:nvPr/>
        </p:nvSpPr>
        <p:spPr>
          <a:xfrm>
            <a:off x="9511712" y="1107648"/>
            <a:ext cx="329610" cy="32429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4" name="星形: 五角 23">
            <a:extLst>
              <a:ext uri="{FF2B5EF4-FFF2-40B4-BE49-F238E27FC236}">
                <a16:creationId xmlns:a16="http://schemas.microsoft.com/office/drawing/2014/main" id="{096C1C02-54BC-9895-56DC-E4040604AC3C}"/>
              </a:ext>
            </a:extLst>
          </p:cNvPr>
          <p:cNvSpPr/>
          <p:nvPr/>
        </p:nvSpPr>
        <p:spPr>
          <a:xfrm>
            <a:off x="9841322" y="1107648"/>
            <a:ext cx="329610" cy="32429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5" name="星形: 五角 24">
            <a:extLst>
              <a:ext uri="{FF2B5EF4-FFF2-40B4-BE49-F238E27FC236}">
                <a16:creationId xmlns:a16="http://schemas.microsoft.com/office/drawing/2014/main" id="{606CE673-B6D5-BC0B-5997-18EB108553B3}"/>
              </a:ext>
            </a:extLst>
          </p:cNvPr>
          <p:cNvSpPr/>
          <p:nvPr/>
        </p:nvSpPr>
        <p:spPr>
          <a:xfrm>
            <a:off x="10186437" y="1107648"/>
            <a:ext cx="329610" cy="32429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6" name="星形: 五角 25">
            <a:extLst>
              <a:ext uri="{FF2B5EF4-FFF2-40B4-BE49-F238E27FC236}">
                <a16:creationId xmlns:a16="http://schemas.microsoft.com/office/drawing/2014/main" id="{4CEC5CE0-5789-9BDC-C2B1-8C30AB6D5AC4}"/>
              </a:ext>
            </a:extLst>
          </p:cNvPr>
          <p:cNvSpPr/>
          <p:nvPr/>
        </p:nvSpPr>
        <p:spPr>
          <a:xfrm>
            <a:off x="10531552" y="1107648"/>
            <a:ext cx="329610" cy="32429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7" name="星形: 五角 26">
            <a:extLst>
              <a:ext uri="{FF2B5EF4-FFF2-40B4-BE49-F238E27FC236}">
                <a16:creationId xmlns:a16="http://schemas.microsoft.com/office/drawing/2014/main" id="{4247D1DC-4ABD-3F6A-2020-449E7FDE58FB}"/>
              </a:ext>
            </a:extLst>
          </p:cNvPr>
          <p:cNvSpPr/>
          <p:nvPr/>
        </p:nvSpPr>
        <p:spPr>
          <a:xfrm>
            <a:off x="10861162" y="1107648"/>
            <a:ext cx="329610" cy="32429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8" name="星形: 五角 27">
            <a:extLst>
              <a:ext uri="{FF2B5EF4-FFF2-40B4-BE49-F238E27FC236}">
                <a16:creationId xmlns:a16="http://schemas.microsoft.com/office/drawing/2014/main" id="{F35D9D5B-93B8-0438-B1AF-3CC821E55E79}"/>
              </a:ext>
            </a:extLst>
          </p:cNvPr>
          <p:cNvSpPr/>
          <p:nvPr/>
        </p:nvSpPr>
        <p:spPr>
          <a:xfrm>
            <a:off x="3088737" y="1107648"/>
            <a:ext cx="329610" cy="32429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9" name="星形: 五角 28">
            <a:extLst>
              <a:ext uri="{FF2B5EF4-FFF2-40B4-BE49-F238E27FC236}">
                <a16:creationId xmlns:a16="http://schemas.microsoft.com/office/drawing/2014/main" id="{ADAA5EDE-83C6-A985-15C5-AD69F25D934A}"/>
              </a:ext>
            </a:extLst>
          </p:cNvPr>
          <p:cNvSpPr/>
          <p:nvPr/>
        </p:nvSpPr>
        <p:spPr>
          <a:xfrm>
            <a:off x="3433852" y="1107648"/>
            <a:ext cx="329610" cy="32429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0" name="星形: 五角 29">
            <a:extLst>
              <a:ext uri="{FF2B5EF4-FFF2-40B4-BE49-F238E27FC236}">
                <a16:creationId xmlns:a16="http://schemas.microsoft.com/office/drawing/2014/main" id="{F1D8C10B-9801-274D-D86E-5E134D1E32A2}"/>
              </a:ext>
            </a:extLst>
          </p:cNvPr>
          <p:cNvSpPr/>
          <p:nvPr/>
        </p:nvSpPr>
        <p:spPr>
          <a:xfrm>
            <a:off x="3763462" y="1107648"/>
            <a:ext cx="329610" cy="32429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DEACD80-B418-24E7-DEEF-48599F5646EA}"/>
              </a:ext>
            </a:extLst>
          </p:cNvPr>
          <p:cNvSpPr/>
          <p:nvPr/>
        </p:nvSpPr>
        <p:spPr>
          <a:xfrm>
            <a:off x="2245738" y="1597859"/>
            <a:ext cx="8615424" cy="437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>
              <a:lnSpc>
                <a:spcPts val="3000"/>
              </a:lnSpc>
            </a:pP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你在课堂上的表现真棒，请拖拽红色的五角星，给自己和其他组评价吧！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611969" y="2467537"/>
            <a:ext cx="30435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2E9FD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拓展提升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4684B41-D1F8-F1FA-A6FC-815DFAFA6780}"/>
              </a:ext>
            </a:extLst>
          </p:cNvPr>
          <p:cNvSpPr txBox="1"/>
          <p:nvPr/>
        </p:nvSpPr>
        <p:spPr>
          <a:xfrm>
            <a:off x="961153" y="742858"/>
            <a:ext cx="43654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solidFill>
                  <a:srgbClr val="2E9FD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 </a:t>
            </a:r>
            <a:r>
              <a:rPr lang="en-US" altLang="zh-CN" dirty="0">
                <a:solidFill>
                  <a:srgbClr val="2E9FD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 </a:t>
            </a:r>
            <a:r>
              <a:rPr lang="zh-CN" altLang="en-US" dirty="0">
                <a:solidFill>
                  <a:srgbClr val="2E9FD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保障信息传输的安全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6AFB036-D234-C7BE-3C00-56F9CAD17D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1504" b="2616"/>
          <a:stretch/>
        </p:blipFill>
        <p:spPr>
          <a:xfrm>
            <a:off x="3388015" y="3560518"/>
            <a:ext cx="5415970" cy="2271439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7030" y="1074639"/>
            <a:ext cx="184891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拓展提升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5" y="835313"/>
            <a:ext cx="899141" cy="899141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6DEACD80-B418-24E7-DEEF-48599F5646EA}"/>
              </a:ext>
            </a:extLst>
          </p:cNvPr>
          <p:cNvSpPr/>
          <p:nvPr/>
        </p:nvSpPr>
        <p:spPr>
          <a:xfrm>
            <a:off x="1970634" y="2131081"/>
            <a:ext cx="8615424" cy="1592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>
              <a:lnSpc>
                <a:spcPts val="3000"/>
              </a:lnSpc>
            </a:pP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．思考：字母加密采取什么方式呢？</a:t>
            </a:r>
          </a:p>
          <a:p>
            <a:pPr indent="514350">
              <a:lnSpc>
                <a:spcPts val="3000"/>
              </a:lnSpc>
            </a:pP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．运行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Python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加密算法程序。根据输入的明文和输出的密文，破解找到密钥。</a:t>
            </a:r>
          </a:p>
          <a:p>
            <a:pPr indent="514350">
              <a:lnSpc>
                <a:spcPts val="3000"/>
              </a:lnSpc>
            </a:pP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．归纳：互联网字母移位加密算法。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D7E6F48-4710-0D5C-330B-EE33B2FA9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15739" y="3930899"/>
            <a:ext cx="2923954" cy="227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57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05767" y="1579375"/>
            <a:ext cx="6583753" cy="584775"/>
            <a:chOff x="1415995" y="1454455"/>
            <a:chExt cx="6583753" cy="584775"/>
          </a:xfrm>
        </p:grpSpPr>
        <p:sp>
          <p:nvSpPr>
            <p:cNvPr id="8" name="文本框 7"/>
            <p:cNvSpPr txBox="1"/>
            <p:nvPr/>
          </p:nvSpPr>
          <p:spPr>
            <a:xfrm>
              <a:off x="1415995" y="1455665"/>
              <a:ext cx="281885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项目 </a:t>
              </a:r>
              <a:r>
                <a:rPr lang="en-US" altLang="zh-CN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3</a:t>
              </a:r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 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3697906" y="1454455"/>
              <a:ext cx="430184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spc="300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保障信息传输的安全</a:t>
              </a:r>
            </a:p>
          </p:txBody>
        </p:sp>
      </p:grpSp>
      <p:sp>
        <p:nvSpPr>
          <p:cNvPr id="9" name="圆角矩形标注 8"/>
          <p:cNvSpPr/>
          <p:nvPr/>
        </p:nvSpPr>
        <p:spPr>
          <a:xfrm>
            <a:off x="2177716" y="2519495"/>
            <a:ext cx="5095329" cy="2060884"/>
          </a:xfrm>
          <a:prstGeom prst="wedgeRoundRectCallout">
            <a:avLst>
              <a:gd name="adj1" fmla="val 71823"/>
              <a:gd name="adj2" fmla="val -2611"/>
              <a:gd name="adj3" fmla="val 16667"/>
            </a:avLst>
          </a:prstGeom>
          <a:solidFill>
            <a:schemeClr val="accent5">
              <a:lumMod val="75000"/>
              <a:alpha val="69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2" name="矩形 11"/>
          <p:cNvSpPr/>
          <p:nvPr/>
        </p:nvSpPr>
        <p:spPr>
          <a:xfrm>
            <a:off x="2230934" y="2793642"/>
            <a:ext cx="52194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4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</a:rPr>
              <a:t>我真的很棒，</a:t>
            </a:r>
            <a:endParaRPr lang="en-US" altLang="zh-CN" sz="4400" b="1" spc="600" dirty="0">
              <a:solidFill>
                <a:schemeClr val="bg1"/>
              </a:solidFill>
              <a:latin typeface="方正剪纸简体" panose="03000509000000000000" pitchFamily="65" charset="-122"/>
              <a:ea typeface="方正剪纸简体" panose="03000509000000000000" pitchFamily="65" charset="-122"/>
            </a:endParaRPr>
          </a:p>
          <a:p>
            <a:pPr algn="ctr"/>
            <a:r>
              <a:rPr lang="zh-CN" altLang="en-US" sz="36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</a:rPr>
              <a:t>和我一起快乐学习吧</a:t>
            </a:r>
            <a:r>
              <a:rPr lang="zh-CN" altLang="en-US" sz="24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</a:rPr>
              <a:t>！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768928" y="906814"/>
            <a:ext cx="3531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争做网络安全卫士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619591" y="891524"/>
            <a:ext cx="42934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七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年级下册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BDAFF18-3603-3501-FD27-1B1964F5D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800" y="1829224"/>
            <a:ext cx="2420901" cy="298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1" grpId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1" y="901822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6349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3654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学习目标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87C67CA-B2EB-EF70-E9D4-63C640408A79}"/>
              </a:ext>
            </a:extLst>
          </p:cNvPr>
          <p:cNvSpPr/>
          <p:nvPr/>
        </p:nvSpPr>
        <p:spPr>
          <a:xfrm>
            <a:off x="2151069" y="1863014"/>
            <a:ext cx="8190754" cy="3093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CN" sz="2400" dirty="0"/>
              <a:t>1</a:t>
            </a:r>
            <a:r>
              <a:rPr lang="zh-CN" altLang="zh-CN" sz="2400" dirty="0"/>
              <a:t>．项目目标</a:t>
            </a:r>
          </a:p>
          <a:p>
            <a:pPr>
              <a:lnSpc>
                <a:spcPts val="4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提出保障互联网信息安全传输的建议。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000"/>
              </a:lnSpc>
            </a:pP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000"/>
              </a:lnSpc>
            </a:pPr>
            <a:r>
              <a:rPr lang="en-US" altLang="zh-CN" sz="2400" dirty="0"/>
              <a:t>2</a:t>
            </a:r>
            <a:r>
              <a:rPr lang="zh-CN" altLang="zh-CN" sz="2400" dirty="0"/>
              <a:t>．素养目标</a:t>
            </a:r>
          </a:p>
          <a:p>
            <a:pPr>
              <a:lnSpc>
                <a:spcPts val="4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知道加密算法的原理，并能设计简单的加密算法。</a:t>
            </a:r>
          </a:p>
          <a:p>
            <a:pPr>
              <a:lnSpc>
                <a:spcPts val="4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了解国产加密算法对网络信息安全的重要性。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ADBE270-57E8-8232-D799-07770E78253D}"/>
              </a:ext>
            </a:extLst>
          </p:cNvPr>
          <p:cNvSpPr txBox="1"/>
          <p:nvPr/>
        </p:nvSpPr>
        <p:spPr>
          <a:xfrm>
            <a:off x="135524" y="161035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争做网络安全卫士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AB3DBDE-C81E-456B-5E37-139F9A296A47}"/>
              </a:ext>
            </a:extLst>
          </p:cNvPr>
          <p:cNvSpPr txBox="1"/>
          <p:nvPr/>
        </p:nvSpPr>
        <p:spPr>
          <a:xfrm>
            <a:off x="8687077" y="6419789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争做网络安全卫士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1" grpId="0" animBg="1"/>
      <p:bldP spid="128" grpId="0"/>
      <p:bldP spid="2" grpId="0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1" y="901822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6349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3654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问题梳理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6B87796-4981-7377-2029-D26B552132D3}"/>
              </a:ext>
            </a:extLst>
          </p:cNvPr>
          <p:cNvSpPr txBox="1"/>
          <p:nvPr/>
        </p:nvSpPr>
        <p:spPr>
          <a:xfrm>
            <a:off x="135524" y="161035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争做网络安全卫士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F74B791-11E9-FA36-253C-FF7145A6B94E}"/>
              </a:ext>
            </a:extLst>
          </p:cNvPr>
          <p:cNvSpPr txBox="1"/>
          <p:nvPr/>
        </p:nvSpPr>
        <p:spPr>
          <a:xfrm>
            <a:off x="8687077" y="6419789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争做网络安全卫士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CAF65F5-2C52-DB76-6D59-9AAFD2FA5D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897952"/>
              </p:ext>
            </p:extLst>
          </p:nvPr>
        </p:nvGraphicFramePr>
        <p:xfrm>
          <a:off x="2027403" y="2141890"/>
          <a:ext cx="8137194" cy="329846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972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7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69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8461">
                <a:tc rowSpan="5"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保障信息传输的安全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/>
                      <a:r>
                        <a:rPr lang="zh-CN" altLang="en-US" sz="1600" kern="1200" dirty="0"/>
                        <a:t>选一选</a:t>
                      </a:r>
                      <a:endParaRPr lang="en-US" altLang="zh-CN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问题池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kern="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342900" marR="0" lvl="0" indent="-342900" algn="l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defRPr/>
                      </a:pPr>
                      <a:r>
                        <a:rPr lang="zh-CN" altLang="en-US" sz="1600" kern="1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为什么要保障信息传输安全？</a:t>
                      </a:r>
                      <a:endParaRPr lang="en-US" altLang="zh-CN" sz="16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  <a:p>
                      <a:pPr marL="342900" marR="0" lvl="0" indent="-342900" algn="l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defRPr/>
                      </a:pPr>
                      <a:r>
                        <a:rPr lang="zh-CN" altLang="en-US" sz="1600" kern="1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如何进行</a:t>
                      </a:r>
                      <a:r>
                        <a:rPr lang="en-US" altLang="zh-CN" sz="1600" kern="1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QQ</a:t>
                      </a:r>
                      <a:r>
                        <a:rPr lang="zh-CN" altLang="en-US" sz="1600" kern="1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登录？</a:t>
                      </a:r>
                      <a:endParaRPr lang="en-US" altLang="zh-CN" sz="16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  <a:p>
                      <a:pPr marL="342900" marR="0" lvl="0" indent="-342900" algn="l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defRPr/>
                      </a:pPr>
                      <a:r>
                        <a:rPr lang="en-US" altLang="zh-CN" sz="1600" kern="1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IP</a:t>
                      </a:r>
                      <a:r>
                        <a:rPr lang="zh-CN" altLang="en-US" sz="1600" kern="1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地址是什么？</a:t>
                      </a:r>
                    </a:p>
                    <a:p>
                      <a:pPr marR="0" lvl="0" indent="0" algn="l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4. </a:t>
                      </a:r>
                      <a:r>
                        <a:rPr lang="zh-CN" altLang="en-US" sz="1600" kern="1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如何保障信息传输安全？</a:t>
                      </a:r>
                      <a:endParaRPr lang="en-US" altLang="zh-CN" sz="16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  <a:p>
                      <a:pPr marR="0" lvl="0" indent="0" algn="l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5. HTTP</a:t>
                      </a:r>
                      <a:r>
                        <a:rPr lang="zh-CN" altLang="en-US" sz="1600" kern="1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协议是什么？</a:t>
                      </a:r>
                    </a:p>
                    <a:p>
                      <a:pPr marR="0" lvl="0" indent="0" algn="l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6. </a:t>
                      </a:r>
                      <a:r>
                        <a:rPr lang="zh-CN" altLang="en-US" sz="1600" kern="1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简单的加密算法是怎样的？</a:t>
                      </a:r>
                    </a:p>
                    <a:p>
                      <a:pPr marR="0" lvl="0" indent="0" algn="l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7. </a:t>
                      </a:r>
                      <a:r>
                        <a:rPr lang="zh-CN" altLang="en-US" sz="1600" kern="1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给李明爸爸安全传递文件的建议是什么？</a:t>
                      </a:r>
                      <a:endParaRPr lang="en-US" altLang="zh-CN" sz="1600" kern="1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/>
                      <a:endParaRPr lang="zh-CN" altLang="en-US" sz="1400" kern="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/>
                      <a:endParaRPr lang="zh-CN" altLang="en-US" sz="1400" kern="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kern="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D0E0EB21-9790-8EB9-74B5-4ADD72774FD9}"/>
              </a:ext>
            </a:extLst>
          </p:cNvPr>
          <p:cNvSpPr/>
          <p:nvPr/>
        </p:nvSpPr>
        <p:spPr>
          <a:xfrm>
            <a:off x="1859609" y="1693303"/>
            <a:ext cx="89360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/>
            <a:r>
              <a:rPr lang="zh-CN" altLang="en-US" sz="2000" kern="100" dirty="0">
                <a:solidFill>
                  <a:srgbClr val="FF99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从“问题池”中选一选与项目相关的问题，并按照先后顺序排序。</a:t>
            </a:r>
            <a:endParaRPr lang="zh-CN" altLang="en-US" sz="2000" dirty="0">
              <a:solidFill>
                <a:srgbClr val="FF99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85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1" grpId="0" animBg="1"/>
      <p:bldP spid="128" grpId="0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2"/>
          <p:cNvSpPr/>
          <p:nvPr>
            <p:custDataLst>
              <p:tags r:id="rId1"/>
            </p:custDataLst>
          </p:nvPr>
        </p:nvSpPr>
        <p:spPr>
          <a:xfrm>
            <a:off x="5481320" y="956945"/>
            <a:ext cx="5559425" cy="511746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1">
                <a:alpha val="50000"/>
              </a:schemeClr>
            </a:solidFill>
            <a:prstDash val="solid"/>
          </a:ln>
          <a:effectLst>
            <a:outerShdw blurRad="330200" dist="203200" dir="5400000" sx="98000" sy="98000" algn="t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1">
            <a:clrChange>
              <a:clrFrom>
                <a:srgbClr val="74D5F9">
                  <a:alpha val="100000"/>
                </a:srgbClr>
              </a:clrFrom>
              <a:clrTo>
                <a:srgbClr val="74D5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8930" y="894715"/>
            <a:ext cx="5849620" cy="5179695"/>
          </a:xfrm>
          <a:prstGeom prst="rect">
            <a:avLst/>
          </a:prstGeom>
        </p:spPr>
      </p:pic>
      <p:sp>
        <p:nvSpPr>
          <p:cNvPr id="11" name="序号"/>
          <p:cNvSpPr txBox="1"/>
          <p:nvPr>
            <p:custDataLst>
              <p:tags r:id="rId2"/>
            </p:custDataLst>
          </p:nvPr>
        </p:nvSpPr>
        <p:spPr>
          <a:xfrm>
            <a:off x="10464800" y="1322389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01.</a:t>
            </a:r>
          </a:p>
        </p:txBody>
      </p:sp>
      <p:sp>
        <p:nvSpPr>
          <p:cNvPr id="5" name="标题"/>
          <p:cNvSpPr txBox="1"/>
          <p:nvPr>
            <p:custDataLst>
              <p:tags r:id="rId3"/>
            </p:custDataLst>
          </p:nvPr>
        </p:nvSpPr>
        <p:spPr>
          <a:xfrm>
            <a:off x="6049010" y="1108394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热身准备</a:t>
            </a:r>
          </a:p>
        </p:txBody>
      </p:sp>
      <p:cxnSp>
        <p:nvCxnSpPr>
          <p:cNvPr id="3" name="直接连接符 2"/>
          <p:cNvCxnSpPr/>
          <p:nvPr>
            <p:custDataLst>
              <p:tags r:id="rId4"/>
            </p:custDataLst>
          </p:nvPr>
        </p:nvCxnSpPr>
        <p:spPr>
          <a:xfrm>
            <a:off x="6049010" y="2463800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序号"/>
          <p:cNvSpPr txBox="1"/>
          <p:nvPr>
            <p:custDataLst>
              <p:tags r:id="rId5"/>
            </p:custDataLst>
          </p:nvPr>
        </p:nvSpPr>
        <p:spPr>
          <a:xfrm>
            <a:off x="10464800" y="2516717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02.</a:t>
            </a:r>
          </a:p>
        </p:txBody>
      </p:sp>
      <p:sp>
        <p:nvSpPr>
          <p:cNvPr id="26" name="标题"/>
          <p:cNvSpPr txBox="1"/>
          <p:nvPr>
            <p:custDataLst>
              <p:tags r:id="rId6"/>
            </p:custDataLst>
          </p:nvPr>
        </p:nvSpPr>
        <p:spPr>
          <a:xfrm>
            <a:off x="6049010" y="2354792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活动实施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cs typeface="MiSans Normal" panose="00000500000000000000" charset="-122"/>
              <a:sym typeface="+mn-ea"/>
            </a:endParaRPr>
          </a:p>
        </p:txBody>
      </p:sp>
      <p:cxnSp>
        <p:nvCxnSpPr>
          <p:cNvPr id="4" name="直接连接符 3"/>
          <p:cNvCxnSpPr/>
          <p:nvPr>
            <p:custDataLst>
              <p:tags r:id="rId7"/>
            </p:custDataLst>
          </p:nvPr>
        </p:nvCxnSpPr>
        <p:spPr>
          <a:xfrm>
            <a:off x="6049010" y="3658128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序号"/>
          <p:cNvSpPr txBox="1"/>
          <p:nvPr>
            <p:custDataLst>
              <p:tags r:id="rId8"/>
            </p:custDataLst>
          </p:nvPr>
        </p:nvSpPr>
        <p:spPr>
          <a:xfrm>
            <a:off x="10464800" y="3711045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03.</a:t>
            </a:r>
          </a:p>
        </p:txBody>
      </p:sp>
      <p:sp>
        <p:nvSpPr>
          <p:cNvPr id="7" name="标题"/>
          <p:cNvSpPr txBox="1"/>
          <p:nvPr>
            <p:custDataLst>
              <p:tags r:id="rId9"/>
            </p:custDataLst>
          </p:nvPr>
        </p:nvSpPr>
        <p:spPr>
          <a:xfrm>
            <a:off x="6049010" y="3549120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总结评价</a:t>
            </a:r>
          </a:p>
        </p:txBody>
      </p:sp>
      <p:cxnSp>
        <p:nvCxnSpPr>
          <p:cNvPr id="33" name="直接连接符 32"/>
          <p:cNvCxnSpPr/>
          <p:nvPr>
            <p:custDataLst>
              <p:tags r:id="rId10"/>
            </p:custDataLst>
          </p:nvPr>
        </p:nvCxnSpPr>
        <p:spPr>
          <a:xfrm>
            <a:off x="6049010" y="4852456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标题"/>
          <p:cNvSpPr txBox="1"/>
          <p:nvPr>
            <p:custDataLst>
              <p:tags r:id="rId11"/>
            </p:custDataLst>
          </p:nvPr>
        </p:nvSpPr>
        <p:spPr>
          <a:xfrm>
            <a:off x="6358349" y="2075549"/>
            <a:ext cx="4226910" cy="39803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了解网络传输过程，知道存在安全风险</a:t>
            </a:r>
          </a:p>
        </p:txBody>
      </p:sp>
      <p:sp>
        <p:nvSpPr>
          <p:cNvPr id="12" name="标题"/>
          <p:cNvSpPr txBox="1"/>
          <p:nvPr>
            <p:custDataLst>
              <p:tags r:id="rId12"/>
            </p:custDataLst>
          </p:nvPr>
        </p:nvSpPr>
        <p:spPr>
          <a:xfrm>
            <a:off x="6358349" y="3127896"/>
            <a:ext cx="4607731" cy="50255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探究传输安全保障，设计简单加密算法</a:t>
            </a:r>
          </a:p>
        </p:txBody>
      </p:sp>
      <p:sp>
        <p:nvSpPr>
          <p:cNvPr id="22" name="标题"/>
          <p:cNvSpPr txBox="1"/>
          <p:nvPr>
            <p:custDataLst>
              <p:tags r:id="rId13"/>
            </p:custDataLst>
          </p:nvPr>
        </p:nvSpPr>
        <p:spPr>
          <a:xfrm>
            <a:off x="6358349" y="4354480"/>
            <a:ext cx="4274819" cy="50577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评价学习效果，总结学习收获</a:t>
            </a:r>
          </a:p>
        </p:txBody>
      </p:sp>
      <p:sp>
        <p:nvSpPr>
          <p:cNvPr id="27" name="文本框 26"/>
          <p:cNvSpPr txBox="1"/>
          <p:nvPr userDrawn="1">
            <p:custDataLst>
              <p:tags r:id="rId14"/>
            </p:custDataLst>
          </p:nvPr>
        </p:nvSpPr>
        <p:spPr>
          <a:xfrm>
            <a:off x="3016432" y="1389212"/>
            <a:ext cx="1532679" cy="229214"/>
          </a:xfrm>
          <a:custGeom>
            <a:avLst/>
            <a:gdLst/>
            <a:ahLst/>
            <a:cxnLst/>
            <a:rect l="l" t="t" r="r" b="b"/>
            <a:pathLst>
              <a:path w="1532679" h="229214">
                <a:moveTo>
                  <a:pt x="290910" y="25296"/>
                </a:moveTo>
                <a:cubicBezTo>
                  <a:pt x="278078" y="25296"/>
                  <a:pt x="267307" y="27705"/>
                  <a:pt x="258599" y="32523"/>
                </a:cubicBezTo>
                <a:cubicBezTo>
                  <a:pt x="249891" y="37342"/>
                  <a:pt x="242816" y="43766"/>
                  <a:pt x="237374" y="51797"/>
                </a:cubicBezTo>
                <a:cubicBezTo>
                  <a:pt x="231932" y="59827"/>
                  <a:pt x="228036" y="69206"/>
                  <a:pt x="225687" y="79932"/>
                </a:cubicBezTo>
                <a:cubicBezTo>
                  <a:pt x="223338" y="90659"/>
                  <a:pt x="222163" y="101930"/>
                  <a:pt x="222163" y="113746"/>
                </a:cubicBezTo>
                <a:cubicBezTo>
                  <a:pt x="222163" y="126825"/>
                  <a:pt x="223252" y="138870"/>
                  <a:pt x="225429" y="149884"/>
                </a:cubicBezTo>
                <a:cubicBezTo>
                  <a:pt x="227606" y="160897"/>
                  <a:pt x="231273" y="170390"/>
                  <a:pt x="236429" y="178363"/>
                </a:cubicBezTo>
                <a:cubicBezTo>
                  <a:pt x="241585" y="186336"/>
                  <a:pt x="248488" y="192531"/>
                  <a:pt x="257139" y="196948"/>
                </a:cubicBezTo>
                <a:cubicBezTo>
                  <a:pt x="265790" y="201365"/>
                  <a:pt x="276645" y="203573"/>
                  <a:pt x="289706" y="203573"/>
                </a:cubicBezTo>
                <a:cubicBezTo>
                  <a:pt x="302653" y="203573"/>
                  <a:pt x="313538" y="201164"/>
                  <a:pt x="322361" y="196346"/>
                </a:cubicBezTo>
                <a:cubicBezTo>
                  <a:pt x="331184" y="191528"/>
                  <a:pt x="338288" y="185017"/>
                  <a:pt x="343672" y="176815"/>
                </a:cubicBezTo>
                <a:cubicBezTo>
                  <a:pt x="349057" y="168612"/>
                  <a:pt x="352895" y="159119"/>
                  <a:pt x="355187" y="148335"/>
                </a:cubicBezTo>
                <a:cubicBezTo>
                  <a:pt x="357479" y="137551"/>
                  <a:pt x="358625" y="126136"/>
                  <a:pt x="358625" y="114090"/>
                </a:cubicBezTo>
                <a:cubicBezTo>
                  <a:pt x="358625" y="101471"/>
                  <a:pt x="357508" y="89741"/>
                  <a:pt x="355273" y="78900"/>
                </a:cubicBezTo>
                <a:cubicBezTo>
                  <a:pt x="353039" y="68058"/>
                  <a:pt x="349315" y="58651"/>
                  <a:pt x="344101" y="50678"/>
                </a:cubicBezTo>
                <a:cubicBezTo>
                  <a:pt x="338888" y="42705"/>
                  <a:pt x="331927" y="36481"/>
                  <a:pt x="323220" y="32007"/>
                </a:cubicBezTo>
                <a:cubicBezTo>
                  <a:pt x="314513" y="27533"/>
                  <a:pt x="303743" y="25296"/>
                  <a:pt x="290910" y="25296"/>
                </a:cubicBezTo>
                <a:close/>
                <a:moveTo>
                  <a:pt x="1220465" y="3269"/>
                </a:moveTo>
                <a:lnTo>
                  <a:pt x="1375340" y="3269"/>
                </a:lnTo>
                <a:cubicBezTo>
                  <a:pt x="1376257" y="3269"/>
                  <a:pt x="1377089" y="3499"/>
                  <a:pt x="1377835" y="3958"/>
                </a:cubicBezTo>
                <a:cubicBezTo>
                  <a:pt x="1378580" y="4416"/>
                  <a:pt x="1379211" y="5162"/>
                  <a:pt x="1379728" y="6195"/>
                </a:cubicBezTo>
                <a:cubicBezTo>
                  <a:pt x="1380244" y="7227"/>
                  <a:pt x="1380617" y="8575"/>
                  <a:pt x="1380846" y="10239"/>
                </a:cubicBezTo>
                <a:cubicBezTo>
                  <a:pt x="1381076" y="11902"/>
                  <a:pt x="1381190" y="13824"/>
                  <a:pt x="1381190" y="16003"/>
                </a:cubicBezTo>
                <a:cubicBezTo>
                  <a:pt x="1381190" y="18183"/>
                  <a:pt x="1381076" y="20076"/>
                  <a:pt x="1380846" y="21682"/>
                </a:cubicBezTo>
                <a:cubicBezTo>
                  <a:pt x="1380617" y="23288"/>
                  <a:pt x="1380244" y="24579"/>
                  <a:pt x="1379728" y="25554"/>
                </a:cubicBezTo>
                <a:cubicBezTo>
                  <a:pt x="1379211" y="26529"/>
                  <a:pt x="1378580" y="27246"/>
                  <a:pt x="1377835" y="27705"/>
                </a:cubicBezTo>
                <a:cubicBezTo>
                  <a:pt x="1377089" y="28164"/>
                  <a:pt x="1376257" y="28393"/>
                  <a:pt x="1375340" y="28393"/>
                </a:cubicBezTo>
                <a:lnTo>
                  <a:pt x="1312702" y="28393"/>
                </a:lnTo>
                <a:lnTo>
                  <a:pt x="1312702" y="221470"/>
                </a:lnTo>
                <a:cubicBezTo>
                  <a:pt x="1312702" y="222388"/>
                  <a:pt x="1312472" y="223191"/>
                  <a:pt x="1312013" y="223879"/>
                </a:cubicBezTo>
                <a:cubicBezTo>
                  <a:pt x="1311554" y="224567"/>
                  <a:pt x="1310751" y="225112"/>
                  <a:pt x="1309604" y="225514"/>
                </a:cubicBezTo>
                <a:cubicBezTo>
                  <a:pt x="1308457" y="225915"/>
                  <a:pt x="1306937" y="226260"/>
                  <a:pt x="1305044" y="226546"/>
                </a:cubicBezTo>
                <a:cubicBezTo>
                  <a:pt x="1303151" y="226833"/>
                  <a:pt x="1300771" y="226977"/>
                  <a:pt x="1297902" y="226977"/>
                </a:cubicBezTo>
                <a:cubicBezTo>
                  <a:pt x="1295149" y="226977"/>
                  <a:pt x="1292797" y="226833"/>
                  <a:pt x="1290847" y="226546"/>
                </a:cubicBezTo>
                <a:cubicBezTo>
                  <a:pt x="1288897" y="226260"/>
                  <a:pt x="1287348" y="225915"/>
                  <a:pt x="1286201" y="225514"/>
                </a:cubicBezTo>
                <a:cubicBezTo>
                  <a:pt x="1285054" y="225112"/>
                  <a:pt x="1284251" y="224567"/>
                  <a:pt x="1283792" y="223879"/>
                </a:cubicBezTo>
                <a:cubicBezTo>
                  <a:pt x="1283333" y="223191"/>
                  <a:pt x="1283103" y="222388"/>
                  <a:pt x="1283103" y="221470"/>
                </a:cubicBezTo>
                <a:lnTo>
                  <a:pt x="1283103" y="28393"/>
                </a:lnTo>
                <a:lnTo>
                  <a:pt x="1220465" y="28393"/>
                </a:lnTo>
                <a:cubicBezTo>
                  <a:pt x="1219548" y="28393"/>
                  <a:pt x="1218716" y="28164"/>
                  <a:pt x="1217970" y="27705"/>
                </a:cubicBezTo>
                <a:cubicBezTo>
                  <a:pt x="1217224" y="27246"/>
                  <a:pt x="1216622" y="26529"/>
                  <a:pt x="1216163" y="25554"/>
                </a:cubicBezTo>
                <a:cubicBezTo>
                  <a:pt x="1215704" y="24579"/>
                  <a:pt x="1215332" y="23288"/>
                  <a:pt x="1215045" y="21682"/>
                </a:cubicBezTo>
                <a:cubicBezTo>
                  <a:pt x="1214758" y="20076"/>
                  <a:pt x="1214614" y="18183"/>
                  <a:pt x="1214614" y="16003"/>
                </a:cubicBezTo>
                <a:cubicBezTo>
                  <a:pt x="1214614" y="13824"/>
                  <a:pt x="1214758" y="11902"/>
                  <a:pt x="1215045" y="10239"/>
                </a:cubicBezTo>
                <a:cubicBezTo>
                  <a:pt x="1215332" y="8575"/>
                  <a:pt x="1215704" y="7227"/>
                  <a:pt x="1216163" y="6195"/>
                </a:cubicBezTo>
                <a:cubicBezTo>
                  <a:pt x="1216622" y="5162"/>
                  <a:pt x="1217224" y="4416"/>
                  <a:pt x="1217970" y="3958"/>
                </a:cubicBezTo>
                <a:cubicBezTo>
                  <a:pt x="1218716" y="3499"/>
                  <a:pt x="1219548" y="3269"/>
                  <a:pt x="1220465" y="3269"/>
                </a:cubicBezTo>
                <a:close/>
                <a:moveTo>
                  <a:pt x="852595" y="3269"/>
                </a:moveTo>
                <a:lnTo>
                  <a:pt x="958253" y="3269"/>
                </a:lnTo>
                <a:cubicBezTo>
                  <a:pt x="959171" y="3269"/>
                  <a:pt x="960003" y="3499"/>
                  <a:pt x="960749" y="3958"/>
                </a:cubicBezTo>
                <a:cubicBezTo>
                  <a:pt x="961494" y="4416"/>
                  <a:pt x="962096" y="5162"/>
                  <a:pt x="962555" y="6195"/>
                </a:cubicBezTo>
                <a:cubicBezTo>
                  <a:pt x="963014" y="7227"/>
                  <a:pt x="963387" y="8518"/>
                  <a:pt x="963674" y="10067"/>
                </a:cubicBezTo>
                <a:cubicBezTo>
                  <a:pt x="963961" y="11615"/>
                  <a:pt x="964104" y="13537"/>
                  <a:pt x="964104" y="15831"/>
                </a:cubicBezTo>
                <a:cubicBezTo>
                  <a:pt x="964104" y="17896"/>
                  <a:pt x="963961" y="19703"/>
                  <a:pt x="963674" y="21252"/>
                </a:cubicBezTo>
                <a:cubicBezTo>
                  <a:pt x="963387" y="22801"/>
                  <a:pt x="963014" y="24063"/>
                  <a:pt x="962555" y="25038"/>
                </a:cubicBezTo>
                <a:cubicBezTo>
                  <a:pt x="962096" y="26013"/>
                  <a:pt x="961494" y="26730"/>
                  <a:pt x="960749" y="27189"/>
                </a:cubicBezTo>
                <a:cubicBezTo>
                  <a:pt x="960003" y="27648"/>
                  <a:pt x="959171" y="27877"/>
                  <a:pt x="958253" y="27877"/>
                </a:cubicBezTo>
                <a:lnTo>
                  <a:pt x="871180" y="27877"/>
                </a:lnTo>
                <a:lnTo>
                  <a:pt x="871180" y="97743"/>
                </a:lnTo>
                <a:lnTo>
                  <a:pt x="945863" y="97743"/>
                </a:lnTo>
                <a:cubicBezTo>
                  <a:pt x="946781" y="97743"/>
                  <a:pt x="947613" y="98001"/>
                  <a:pt x="948359" y="98517"/>
                </a:cubicBezTo>
                <a:cubicBezTo>
                  <a:pt x="949104" y="99033"/>
                  <a:pt x="949735" y="99750"/>
                  <a:pt x="950251" y="100668"/>
                </a:cubicBezTo>
                <a:cubicBezTo>
                  <a:pt x="950768" y="101586"/>
                  <a:pt x="951141" y="102848"/>
                  <a:pt x="951370" y="104454"/>
                </a:cubicBezTo>
                <a:cubicBezTo>
                  <a:pt x="951599" y="106060"/>
                  <a:pt x="951714" y="107953"/>
                  <a:pt x="951714" y="110133"/>
                </a:cubicBezTo>
                <a:cubicBezTo>
                  <a:pt x="951714" y="112198"/>
                  <a:pt x="951599" y="113976"/>
                  <a:pt x="951370" y="115467"/>
                </a:cubicBezTo>
                <a:cubicBezTo>
                  <a:pt x="951141" y="116958"/>
                  <a:pt x="950768" y="118163"/>
                  <a:pt x="950251" y="119081"/>
                </a:cubicBezTo>
                <a:cubicBezTo>
                  <a:pt x="949735" y="119999"/>
                  <a:pt x="949104" y="120658"/>
                  <a:pt x="948359" y="121060"/>
                </a:cubicBezTo>
                <a:cubicBezTo>
                  <a:pt x="947613" y="121461"/>
                  <a:pt x="946781" y="121662"/>
                  <a:pt x="945863" y="121662"/>
                </a:cubicBezTo>
                <a:lnTo>
                  <a:pt x="871180" y="121662"/>
                </a:lnTo>
                <a:lnTo>
                  <a:pt x="871180" y="201336"/>
                </a:lnTo>
                <a:lnTo>
                  <a:pt x="959458" y="201336"/>
                </a:lnTo>
                <a:cubicBezTo>
                  <a:pt x="960376" y="201336"/>
                  <a:pt x="961207" y="201566"/>
                  <a:pt x="961953" y="202025"/>
                </a:cubicBezTo>
                <a:cubicBezTo>
                  <a:pt x="962699" y="202484"/>
                  <a:pt x="963358" y="203201"/>
                  <a:pt x="963932" y="204176"/>
                </a:cubicBezTo>
                <a:cubicBezTo>
                  <a:pt x="964506" y="205151"/>
                  <a:pt x="964907" y="206413"/>
                  <a:pt x="965137" y="207961"/>
                </a:cubicBezTo>
                <a:cubicBezTo>
                  <a:pt x="965366" y="209510"/>
                  <a:pt x="965481" y="211432"/>
                  <a:pt x="965481" y="213726"/>
                </a:cubicBezTo>
                <a:cubicBezTo>
                  <a:pt x="965481" y="215791"/>
                  <a:pt x="965366" y="217598"/>
                  <a:pt x="965137" y="219147"/>
                </a:cubicBezTo>
                <a:cubicBezTo>
                  <a:pt x="964907" y="220696"/>
                  <a:pt x="964506" y="221986"/>
                  <a:pt x="963932" y="223019"/>
                </a:cubicBezTo>
                <a:cubicBezTo>
                  <a:pt x="963358" y="224051"/>
                  <a:pt x="962699" y="224797"/>
                  <a:pt x="961953" y="225256"/>
                </a:cubicBezTo>
                <a:cubicBezTo>
                  <a:pt x="961207" y="225715"/>
                  <a:pt x="960376" y="225944"/>
                  <a:pt x="959458" y="225944"/>
                </a:cubicBezTo>
                <a:lnTo>
                  <a:pt x="852595" y="225944"/>
                </a:lnTo>
                <a:cubicBezTo>
                  <a:pt x="849956" y="225944"/>
                  <a:pt x="847461" y="225055"/>
                  <a:pt x="845109" y="223277"/>
                </a:cubicBezTo>
                <a:cubicBezTo>
                  <a:pt x="842757" y="221499"/>
                  <a:pt x="841581" y="218372"/>
                  <a:pt x="841581" y="213898"/>
                </a:cubicBezTo>
                <a:lnTo>
                  <a:pt x="841581" y="15315"/>
                </a:lnTo>
                <a:cubicBezTo>
                  <a:pt x="841581" y="10841"/>
                  <a:pt x="842757" y="7715"/>
                  <a:pt x="845109" y="5937"/>
                </a:cubicBezTo>
                <a:cubicBezTo>
                  <a:pt x="847461" y="4158"/>
                  <a:pt x="849956" y="3269"/>
                  <a:pt x="852595" y="3269"/>
                </a:cubicBezTo>
                <a:close/>
                <a:moveTo>
                  <a:pt x="648965" y="3269"/>
                </a:moveTo>
                <a:lnTo>
                  <a:pt x="803839" y="3269"/>
                </a:lnTo>
                <a:cubicBezTo>
                  <a:pt x="804757" y="3269"/>
                  <a:pt x="805589" y="3499"/>
                  <a:pt x="806335" y="3958"/>
                </a:cubicBezTo>
                <a:cubicBezTo>
                  <a:pt x="807080" y="4416"/>
                  <a:pt x="807711" y="5162"/>
                  <a:pt x="808228" y="6195"/>
                </a:cubicBezTo>
                <a:cubicBezTo>
                  <a:pt x="808744" y="7227"/>
                  <a:pt x="809117" y="8575"/>
                  <a:pt x="809346" y="10239"/>
                </a:cubicBezTo>
                <a:cubicBezTo>
                  <a:pt x="809576" y="11902"/>
                  <a:pt x="809690" y="13824"/>
                  <a:pt x="809690" y="16003"/>
                </a:cubicBezTo>
                <a:cubicBezTo>
                  <a:pt x="809690" y="18183"/>
                  <a:pt x="809576" y="20076"/>
                  <a:pt x="809346" y="21682"/>
                </a:cubicBezTo>
                <a:cubicBezTo>
                  <a:pt x="809117" y="23288"/>
                  <a:pt x="808744" y="24579"/>
                  <a:pt x="808228" y="25554"/>
                </a:cubicBezTo>
                <a:cubicBezTo>
                  <a:pt x="807711" y="26529"/>
                  <a:pt x="807080" y="27246"/>
                  <a:pt x="806335" y="27705"/>
                </a:cubicBezTo>
                <a:cubicBezTo>
                  <a:pt x="805589" y="28164"/>
                  <a:pt x="804757" y="28393"/>
                  <a:pt x="803839" y="28393"/>
                </a:cubicBezTo>
                <a:lnTo>
                  <a:pt x="741201" y="28393"/>
                </a:lnTo>
                <a:lnTo>
                  <a:pt x="741201" y="221470"/>
                </a:lnTo>
                <a:cubicBezTo>
                  <a:pt x="741201" y="222388"/>
                  <a:pt x="740972" y="223191"/>
                  <a:pt x="740513" y="223879"/>
                </a:cubicBezTo>
                <a:cubicBezTo>
                  <a:pt x="740054" y="224567"/>
                  <a:pt x="739251" y="225112"/>
                  <a:pt x="738104" y="225514"/>
                </a:cubicBezTo>
                <a:cubicBezTo>
                  <a:pt x="736957" y="225915"/>
                  <a:pt x="735437" y="226260"/>
                  <a:pt x="733544" y="226546"/>
                </a:cubicBezTo>
                <a:cubicBezTo>
                  <a:pt x="731651" y="226833"/>
                  <a:pt x="729270" y="226977"/>
                  <a:pt x="726402" y="226977"/>
                </a:cubicBezTo>
                <a:cubicBezTo>
                  <a:pt x="723649" y="226977"/>
                  <a:pt x="721297" y="226833"/>
                  <a:pt x="719347" y="226546"/>
                </a:cubicBezTo>
                <a:cubicBezTo>
                  <a:pt x="717397" y="226260"/>
                  <a:pt x="715848" y="225915"/>
                  <a:pt x="714701" y="225514"/>
                </a:cubicBezTo>
                <a:cubicBezTo>
                  <a:pt x="713554" y="225112"/>
                  <a:pt x="712750" y="224567"/>
                  <a:pt x="712292" y="223879"/>
                </a:cubicBezTo>
                <a:cubicBezTo>
                  <a:pt x="711833" y="223191"/>
                  <a:pt x="711603" y="222388"/>
                  <a:pt x="711603" y="221470"/>
                </a:cubicBezTo>
                <a:lnTo>
                  <a:pt x="711603" y="28393"/>
                </a:lnTo>
                <a:lnTo>
                  <a:pt x="648965" y="28393"/>
                </a:lnTo>
                <a:cubicBezTo>
                  <a:pt x="648047" y="28393"/>
                  <a:pt x="647216" y="28164"/>
                  <a:pt x="646470" y="27705"/>
                </a:cubicBezTo>
                <a:cubicBezTo>
                  <a:pt x="645724" y="27246"/>
                  <a:pt x="645122" y="26529"/>
                  <a:pt x="644663" y="25554"/>
                </a:cubicBezTo>
                <a:cubicBezTo>
                  <a:pt x="644204" y="24579"/>
                  <a:pt x="643831" y="23288"/>
                  <a:pt x="643545" y="21682"/>
                </a:cubicBezTo>
                <a:cubicBezTo>
                  <a:pt x="643258" y="20076"/>
                  <a:pt x="643114" y="18183"/>
                  <a:pt x="643114" y="16003"/>
                </a:cubicBezTo>
                <a:cubicBezTo>
                  <a:pt x="643114" y="13824"/>
                  <a:pt x="643258" y="11902"/>
                  <a:pt x="643545" y="10239"/>
                </a:cubicBezTo>
                <a:cubicBezTo>
                  <a:pt x="643831" y="8575"/>
                  <a:pt x="644204" y="7227"/>
                  <a:pt x="644663" y="6195"/>
                </a:cubicBezTo>
                <a:cubicBezTo>
                  <a:pt x="645122" y="5162"/>
                  <a:pt x="645724" y="4416"/>
                  <a:pt x="646470" y="3958"/>
                </a:cubicBezTo>
                <a:cubicBezTo>
                  <a:pt x="647216" y="3499"/>
                  <a:pt x="648047" y="3269"/>
                  <a:pt x="648965" y="3269"/>
                </a:cubicBezTo>
                <a:close/>
                <a:moveTo>
                  <a:pt x="1166801" y="2753"/>
                </a:moveTo>
                <a:cubicBezTo>
                  <a:pt x="1169464" y="2753"/>
                  <a:pt x="1171764" y="2868"/>
                  <a:pt x="1173701" y="3097"/>
                </a:cubicBezTo>
                <a:cubicBezTo>
                  <a:pt x="1175638" y="3327"/>
                  <a:pt x="1177152" y="3699"/>
                  <a:pt x="1178241" y="4216"/>
                </a:cubicBezTo>
                <a:cubicBezTo>
                  <a:pt x="1179331" y="4732"/>
                  <a:pt x="1180118" y="5334"/>
                  <a:pt x="1180602" y="6023"/>
                </a:cubicBezTo>
                <a:cubicBezTo>
                  <a:pt x="1181086" y="6711"/>
                  <a:pt x="1181328" y="7457"/>
                  <a:pt x="1181328" y="8260"/>
                </a:cubicBezTo>
                <a:lnTo>
                  <a:pt x="1181328" y="213726"/>
                </a:lnTo>
                <a:cubicBezTo>
                  <a:pt x="1181328" y="216021"/>
                  <a:pt x="1180943" y="217971"/>
                  <a:pt x="1180172" y="219577"/>
                </a:cubicBezTo>
                <a:cubicBezTo>
                  <a:pt x="1179401" y="221183"/>
                  <a:pt x="1178393" y="222502"/>
                  <a:pt x="1177147" y="223535"/>
                </a:cubicBezTo>
                <a:cubicBezTo>
                  <a:pt x="1175901" y="224567"/>
                  <a:pt x="1174507" y="225313"/>
                  <a:pt x="1172965" y="225772"/>
                </a:cubicBezTo>
                <a:cubicBezTo>
                  <a:pt x="1171422" y="226231"/>
                  <a:pt x="1169879" y="226460"/>
                  <a:pt x="1168336" y="226460"/>
                </a:cubicBezTo>
                <a:lnTo>
                  <a:pt x="1158549" y="226460"/>
                </a:lnTo>
                <a:cubicBezTo>
                  <a:pt x="1155464" y="226460"/>
                  <a:pt x="1152764" y="226145"/>
                  <a:pt x="1150450" y="225514"/>
                </a:cubicBezTo>
                <a:cubicBezTo>
                  <a:pt x="1148136" y="224883"/>
                  <a:pt x="1145941" y="223736"/>
                  <a:pt x="1143865" y="222072"/>
                </a:cubicBezTo>
                <a:cubicBezTo>
                  <a:pt x="1141789" y="220409"/>
                  <a:pt x="1139713" y="218143"/>
                  <a:pt x="1137637" y="215275"/>
                </a:cubicBezTo>
                <a:cubicBezTo>
                  <a:pt x="1135560" y="212407"/>
                  <a:pt x="1133357" y="208736"/>
                  <a:pt x="1131026" y="204262"/>
                </a:cubicBezTo>
                <a:lnTo>
                  <a:pt x="1063097" y="77609"/>
                </a:lnTo>
                <a:cubicBezTo>
                  <a:pt x="1059546" y="71070"/>
                  <a:pt x="1055966" y="64215"/>
                  <a:pt x="1052359" y="57045"/>
                </a:cubicBezTo>
                <a:cubicBezTo>
                  <a:pt x="1048751" y="49875"/>
                  <a:pt x="1045394" y="42906"/>
                  <a:pt x="1042285" y="36137"/>
                </a:cubicBezTo>
                <a:lnTo>
                  <a:pt x="1041941" y="36137"/>
                </a:lnTo>
                <a:cubicBezTo>
                  <a:pt x="1042171" y="44397"/>
                  <a:pt x="1042343" y="52829"/>
                  <a:pt x="1042457" y="61433"/>
                </a:cubicBezTo>
                <a:cubicBezTo>
                  <a:pt x="1042572" y="70037"/>
                  <a:pt x="1042630" y="78584"/>
                  <a:pt x="1042630" y="87073"/>
                </a:cubicBezTo>
                <a:lnTo>
                  <a:pt x="1042630" y="221470"/>
                </a:lnTo>
                <a:cubicBezTo>
                  <a:pt x="1042630" y="222273"/>
                  <a:pt x="1042388" y="223047"/>
                  <a:pt x="1041904" y="223793"/>
                </a:cubicBezTo>
                <a:cubicBezTo>
                  <a:pt x="1041420" y="224539"/>
                  <a:pt x="1040603" y="225112"/>
                  <a:pt x="1039453" y="225514"/>
                </a:cubicBezTo>
                <a:cubicBezTo>
                  <a:pt x="1038303" y="225915"/>
                  <a:pt x="1036790" y="226260"/>
                  <a:pt x="1034913" y="226546"/>
                </a:cubicBezTo>
                <a:cubicBezTo>
                  <a:pt x="1033036" y="226833"/>
                  <a:pt x="1030645" y="226977"/>
                  <a:pt x="1027739" y="226977"/>
                </a:cubicBezTo>
                <a:cubicBezTo>
                  <a:pt x="1024833" y="226977"/>
                  <a:pt x="1022443" y="226833"/>
                  <a:pt x="1020567" y="226546"/>
                </a:cubicBezTo>
                <a:cubicBezTo>
                  <a:pt x="1018691" y="226260"/>
                  <a:pt x="1017208" y="225915"/>
                  <a:pt x="1016118" y="225514"/>
                </a:cubicBezTo>
                <a:cubicBezTo>
                  <a:pt x="1015028" y="225112"/>
                  <a:pt x="1014241" y="224539"/>
                  <a:pt x="1013757" y="223793"/>
                </a:cubicBezTo>
                <a:cubicBezTo>
                  <a:pt x="1013273" y="223047"/>
                  <a:pt x="1013031" y="222273"/>
                  <a:pt x="1013031" y="221470"/>
                </a:cubicBezTo>
                <a:lnTo>
                  <a:pt x="1013031" y="16003"/>
                </a:lnTo>
                <a:cubicBezTo>
                  <a:pt x="1013031" y="11415"/>
                  <a:pt x="1014334" y="8145"/>
                  <a:pt x="1016940" y="6195"/>
                </a:cubicBezTo>
                <a:cubicBezTo>
                  <a:pt x="1019545" y="4244"/>
                  <a:pt x="1022387" y="3269"/>
                  <a:pt x="1025464" y="3269"/>
                </a:cubicBezTo>
                <a:lnTo>
                  <a:pt x="1040030" y="3269"/>
                </a:lnTo>
                <a:cubicBezTo>
                  <a:pt x="1043462" y="3269"/>
                  <a:pt x="1046333" y="3556"/>
                  <a:pt x="1048643" y="4130"/>
                </a:cubicBezTo>
                <a:cubicBezTo>
                  <a:pt x="1050953" y="4703"/>
                  <a:pt x="1053025" y="5650"/>
                  <a:pt x="1054860" y="6969"/>
                </a:cubicBezTo>
                <a:cubicBezTo>
                  <a:pt x="1056694" y="8288"/>
                  <a:pt x="1058470" y="10124"/>
                  <a:pt x="1060187" y="12476"/>
                </a:cubicBezTo>
                <a:cubicBezTo>
                  <a:pt x="1061905" y="14827"/>
                  <a:pt x="1063706" y="17782"/>
                  <a:pt x="1065592" y="21338"/>
                </a:cubicBezTo>
                <a:lnTo>
                  <a:pt x="1117814" y="119081"/>
                </a:lnTo>
                <a:cubicBezTo>
                  <a:pt x="1121029" y="125046"/>
                  <a:pt x="1124134" y="130868"/>
                  <a:pt x="1127128" y="136547"/>
                </a:cubicBezTo>
                <a:cubicBezTo>
                  <a:pt x="1130121" y="142226"/>
                  <a:pt x="1133004" y="147819"/>
                  <a:pt x="1135776" y="153325"/>
                </a:cubicBezTo>
                <a:cubicBezTo>
                  <a:pt x="1138548" y="158832"/>
                  <a:pt x="1141292" y="164252"/>
                  <a:pt x="1144008" y="169587"/>
                </a:cubicBezTo>
                <a:cubicBezTo>
                  <a:pt x="1146723" y="174922"/>
                  <a:pt x="1149412" y="180285"/>
                  <a:pt x="1152074" y="185677"/>
                </a:cubicBezTo>
                <a:lnTo>
                  <a:pt x="1152246" y="185677"/>
                </a:lnTo>
                <a:cubicBezTo>
                  <a:pt x="1152017" y="176614"/>
                  <a:pt x="1151873" y="167178"/>
                  <a:pt x="1151816" y="157369"/>
                </a:cubicBezTo>
                <a:cubicBezTo>
                  <a:pt x="1151759" y="147560"/>
                  <a:pt x="1151730" y="138125"/>
                  <a:pt x="1151730" y="129062"/>
                </a:cubicBezTo>
                <a:lnTo>
                  <a:pt x="1151730" y="8260"/>
                </a:lnTo>
                <a:cubicBezTo>
                  <a:pt x="1151730" y="7457"/>
                  <a:pt x="1151972" y="6711"/>
                  <a:pt x="1152456" y="6023"/>
                </a:cubicBezTo>
                <a:cubicBezTo>
                  <a:pt x="1152940" y="5334"/>
                  <a:pt x="1153757" y="4732"/>
                  <a:pt x="1154907" y="4216"/>
                </a:cubicBezTo>
                <a:cubicBezTo>
                  <a:pt x="1156057" y="3699"/>
                  <a:pt x="1157570" y="3327"/>
                  <a:pt x="1159447" y="3097"/>
                </a:cubicBezTo>
                <a:cubicBezTo>
                  <a:pt x="1161324" y="2868"/>
                  <a:pt x="1163775" y="2753"/>
                  <a:pt x="1166801" y="2753"/>
                </a:cubicBezTo>
                <a:close/>
                <a:moveTo>
                  <a:pt x="595301" y="2753"/>
                </a:moveTo>
                <a:cubicBezTo>
                  <a:pt x="597964" y="2753"/>
                  <a:pt x="600264" y="2868"/>
                  <a:pt x="602201" y="3097"/>
                </a:cubicBezTo>
                <a:cubicBezTo>
                  <a:pt x="604138" y="3327"/>
                  <a:pt x="605651" y="3699"/>
                  <a:pt x="606741" y="4216"/>
                </a:cubicBezTo>
                <a:cubicBezTo>
                  <a:pt x="607831" y="4732"/>
                  <a:pt x="608618" y="5334"/>
                  <a:pt x="609102" y="6023"/>
                </a:cubicBezTo>
                <a:cubicBezTo>
                  <a:pt x="609586" y="6711"/>
                  <a:pt x="609828" y="7457"/>
                  <a:pt x="609828" y="8260"/>
                </a:cubicBezTo>
                <a:lnTo>
                  <a:pt x="609828" y="213726"/>
                </a:lnTo>
                <a:cubicBezTo>
                  <a:pt x="609828" y="216021"/>
                  <a:pt x="609443" y="217971"/>
                  <a:pt x="608672" y="219577"/>
                </a:cubicBezTo>
                <a:cubicBezTo>
                  <a:pt x="607901" y="221183"/>
                  <a:pt x="606893" y="222502"/>
                  <a:pt x="605647" y="223535"/>
                </a:cubicBezTo>
                <a:cubicBezTo>
                  <a:pt x="604401" y="224567"/>
                  <a:pt x="603007" y="225313"/>
                  <a:pt x="601465" y="225772"/>
                </a:cubicBezTo>
                <a:cubicBezTo>
                  <a:pt x="599922" y="226231"/>
                  <a:pt x="598379" y="226460"/>
                  <a:pt x="596836" y="226460"/>
                </a:cubicBezTo>
                <a:lnTo>
                  <a:pt x="587049" y="226460"/>
                </a:lnTo>
                <a:cubicBezTo>
                  <a:pt x="583964" y="226460"/>
                  <a:pt x="581264" y="226145"/>
                  <a:pt x="578950" y="225514"/>
                </a:cubicBezTo>
                <a:cubicBezTo>
                  <a:pt x="576636" y="224883"/>
                  <a:pt x="574441" y="223736"/>
                  <a:pt x="572365" y="222072"/>
                </a:cubicBezTo>
                <a:cubicBezTo>
                  <a:pt x="570289" y="220409"/>
                  <a:pt x="568213" y="218143"/>
                  <a:pt x="566137" y="215275"/>
                </a:cubicBezTo>
                <a:cubicBezTo>
                  <a:pt x="564060" y="212407"/>
                  <a:pt x="561856" y="208736"/>
                  <a:pt x="559526" y="204262"/>
                </a:cubicBezTo>
                <a:lnTo>
                  <a:pt x="491597" y="77609"/>
                </a:lnTo>
                <a:cubicBezTo>
                  <a:pt x="488046" y="71070"/>
                  <a:pt x="484466" y="64215"/>
                  <a:pt x="480859" y="57045"/>
                </a:cubicBezTo>
                <a:cubicBezTo>
                  <a:pt x="477251" y="49875"/>
                  <a:pt x="473894" y="42906"/>
                  <a:pt x="470785" y="36137"/>
                </a:cubicBezTo>
                <a:lnTo>
                  <a:pt x="470441" y="36137"/>
                </a:lnTo>
                <a:cubicBezTo>
                  <a:pt x="470671" y="44397"/>
                  <a:pt x="470843" y="52829"/>
                  <a:pt x="470957" y="61433"/>
                </a:cubicBezTo>
                <a:cubicBezTo>
                  <a:pt x="471072" y="70037"/>
                  <a:pt x="471130" y="78584"/>
                  <a:pt x="471130" y="87073"/>
                </a:cubicBezTo>
                <a:lnTo>
                  <a:pt x="471130" y="221470"/>
                </a:lnTo>
                <a:cubicBezTo>
                  <a:pt x="471130" y="222273"/>
                  <a:pt x="470888" y="223047"/>
                  <a:pt x="470404" y="223793"/>
                </a:cubicBezTo>
                <a:cubicBezTo>
                  <a:pt x="469920" y="224539"/>
                  <a:pt x="469103" y="225112"/>
                  <a:pt x="467953" y="225514"/>
                </a:cubicBezTo>
                <a:cubicBezTo>
                  <a:pt x="466803" y="225915"/>
                  <a:pt x="465290" y="226260"/>
                  <a:pt x="463413" y="226546"/>
                </a:cubicBezTo>
                <a:cubicBezTo>
                  <a:pt x="461536" y="226833"/>
                  <a:pt x="459145" y="226977"/>
                  <a:pt x="456239" y="226977"/>
                </a:cubicBezTo>
                <a:cubicBezTo>
                  <a:pt x="453333" y="226977"/>
                  <a:pt x="450943" y="226833"/>
                  <a:pt x="449067" y="226546"/>
                </a:cubicBezTo>
                <a:cubicBezTo>
                  <a:pt x="447191" y="226260"/>
                  <a:pt x="445708" y="225915"/>
                  <a:pt x="444618" y="225514"/>
                </a:cubicBezTo>
                <a:cubicBezTo>
                  <a:pt x="443528" y="225112"/>
                  <a:pt x="442741" y="224539"/>
                  <a:pt x="442257" y="223793"/>
                </a:cubicBezTo>
                <a:cubicBezTo>
                  <a:pt x="441773" y="223047"/>
                  <a:pt x="441531" y="222273"/>
                  <a:pt x="441531" y="221470"/>
                </a:cubicBezTo>
                <a:lnTo>
                  <a:pt x="441531" y="16003"/>
                </a:lnTo>
                <a:cubicBezTo>
                  <a:pt x="441531" y="11415"/>
                  <a:pt x="442834" y="8145"/>
                  <a:pt x="445440" y="6195"/>
                </a:cubicBezTo>
                <a:cubicBezTo>
                  <a:pt x="448045" y="4244"/>
                  <a:pt x="450887" y="3269"/>
                  <a:pt x="453964" y="3269"/>
                </a:cubicBezTo>
                <a:lnTo>
                  <a:pt x="468530" y="3269"/>
                </a:lnTo>
                <a:cubicBezTo>
                  <a:pt x="471962" y="3269"/>
                  <a:pt x="474833" y="3556"/>
                  <a:pt x="477143" y="4130"/>
                </a:cubicBezTo>
                <a:cubicBezTo>
                  <a:pt x="479453" y="4703"/>
                  <a:pt x="481525" y="5650"/>
                  <a:pt x="483359" y="6969"/>
                </a:cubicBezTo>
                <a:cubicBezTo>
                  <a:pt x="485194" y="8288"/>
                  <a:pt x="486970" y="10124"/>
                  <a:pt x="488687" y="12476"/>
                </a:cubicBezTo>
                <a:cubicBezTo>
                  <a:pt x="490405" y="14827"/>
                  <a:pt x="492206" y="17782"/>
                  <a:pt x="494092" y="21338"/>
                </a:cubicBezTo>
                <a:lnTo>
                  <a:pt x="546314" y="119081"/>
                </a:lnTo>
                <a:cubicBezTo>
                  <a:pt x="549529" y="125046"/>
                  <a:pt x="552634" y="130868"/>
                  <a:pt x="555627" y="136547"/>
                </a:cubicBezTo>
                <a:cubicBezTo>
                  <a:pt x="558621" y="142226"/>
                  <a:pt x="561504" y="147819"/>
                  <a:pt x="564276" y="153325"/>
                </a:cubicBezTo>
                <a:cubicBezTo>
                  <a:pt x="567048" y="158832"/>
                  <a:pt x="569792" y="164252"/>
                  <a:pt x="572508" y="169587"/>
                </a:cubicBezTo>
                <a:cubicBezTo>
                  <a:pt x="575223" y="174922"/>
                  <a:pt x="577912" y="180285"/>
                  <a:pt x="580574" y="185677"/>
                </a:cubicBezTo>
                <a:lnTo>
                  <a:pt x="580746" y="185677"/>
                </a:lnTo>
                <a:cubicBezTo>
                  <a:pt x="580517" y="176614"/>
                  <a:pt x="580373" y="167178"/>
                  <a:pt x="580316" y="157369"/>
                </a:cubicBezTo>
                <a:cubicBezTo>
                  <a:pt x="580259" y="147560"/>
                  <a:pt x="580230" y="138125"/>
                  <a:pt x="580230" y="129062"/>
                </a:cubicBezTo>
                <a:lnTo>
                  <a:pt x="580230" y="8260"/>
                </a:lnTo>
                <a:cubicBezTo>
                  <a:pt x="580230" y="7457"/>
                  <a:pt x="580472" y="6711"/>
                  <a:pt x="580956" y="6023"/>
                </a:cubicBezTo>
                <a:cubicBezTo>
                  <a:pt x="581440" y="5334"/>
                  <a:pt x="582257" y="4732"/>
                  <a:pt x="583407" y="4216"/>
                </a:cubicBezTo>
                <a:cubicBezTo>
                  <a:pt x="584557" y="3699"/>
                  <a:pt x="586070" y="3327"/>
                  <a:pt x="587947" y="3097"/>
                </a:cubicBezTo>
                <a:cubicBezTo>
                  <a:pt x="589824" y="2868"/>
                  <a:pt x="592275" y="2753"/>
                  <a:pt x="595301" y="2753"/>
                </a:cubicBezTo>
                <a:close/>
                <a:moveTo>
                  <a:pt x="97915" y="516"/>
                </a:moveTo>
                <a:cubicBezTo>
                  <a:pt x="104340" y="516"/>
                  <a:pt x="110592" y="1118"/>
                  <a:pt x="116672" y="2323"/>
                </a:cubicBezTo>
                <a:cubicBezTo>
                  <a:pt x="122752" y="3527"/>
                  <a:pt x="128374" y="5047"/>
                  <a:pt x="133536" y="6883"/>
                </a:cubicBezTo>
                <a:cubicBezTo>
                  <a:pt x="138699" y="8719"/>
                  <a:pt x="143288" y="10841"/>
                  <a:pt x="147303" y="13250"/>
                </a:cubicBezTo>
                <a:cubicBezTo>
                  <a:pt x="151318" y="15659"/>
                  <a:pt x="154100" y="17638"/>
                  <a:pt x="155649" y="19187"/>
                </a:cubicBezTo>
                <a:cubicBezTo>
                  <a:pt x="157198" y="20736"/>
                  <a:pt x="158201" y="21912"/>
                  <a:pt x="158660" y="22715"/>
                </a:cubicBezTo>
                <a:cubicBezTo>
                  <a:pt x="159119" y="23518"/>
                  <a:pt x="159492" y="24464"/>
                  <a:pt x="159779" y="25554"/>
                </a:cubicBezTo>
                <a:cubicBezTo>
                  <a:pt x="160066" y="26644"/>
                  <a:pt x="160295" y="27934"/>
                  <a:pt x="160467" y="29426"/>
                </a:cubicBezTo>
                <a:cubicBezTo>
                  <a:pt x="160639" y="30917"/>
                  <a:pt x="160725" y="32695"/>
                  <a:pt x="160725" y="34760"/>
                </a:cubicBezTo>
                <a:cubicBezTo>
                  <a:pt x="160725" y="37055"/>
                  <a:pt x="160610" y="39005"/>
                  <a:pt x="160380" y="40611"/>
                </a:cubicBezTo>
                <a:cubicBezTo>
                  <a:pt x="160149" y="42217"/>
                  <a:pt x="159803" y="43565"/>
                  <a:pt x="159342" y="44655"/>
                </a:cubicBezTo>
                <a:cubicBezTo>
                  <a:pt x="158880" y="45745"/>
                  <a:pt x="158332" y="46548"/>
                  <a:pt x="157698" y="47064"/>
                </a:cubicBezTo>
                <a:cubicBezTo>
                  <a:pt x="157063" y="47581"/>
                  <a:pt x="156284" y="47839"/>
                  <a:pt x="155361" y="47839"/>
                </a:cubicBezTo>
                <a:cubicBezTo>
                  <a:pt x="153748" y="47839"/>
                  <a:pt x="151499" y="46720"/>
                  <a:pt x="148615" y="44483"/>
                </a:cubicBezTo>
                <a:cubicBezTo>
                  <a:pt x="145731" y="42246"/>
                  <a:pt x="142011" y="39779"/>
                  <a:pt x="137455" y="37084"/>
                </a:cubicBezTo>
                <a:cubicBezTo>
                  <a:pt x="132899" y="34388"/>
                  <a:pt x="127364" y="31921"/>
                  <a:pt x="120848" y="29684"/>
                </a:cubicBezTo>
                <a:cubicBezTo>
                  <a:pt x="114332" y="27447"/>
                  <a:pt x="106518" y="26328"/>
                  <a:pt x="97407" y="26328"/>
                </a:cubicBezTo>
                <a:cubicBezTo>
                  <a:pt x="87487" y="26328"/>
                  <a:pt x="78462" y="28307"/>
                  <a:pt x="70331" y="32265"/>
                </a:cubicBezTo>
                <a:cubicBezTo>
                  <a:pt x="62200" y="36223"/>
                  <a:pt x="55251" y="42045"/>
                  <a:pt x="49485" y="49732"/>
                </a:cubicBezTo>
                <a:cubicBezTo>
                  <a:pt x="43718" y="57418"/>
                  <a:pt x="39249" y="66796"/>
                  <a:pt x="36077" y="77867"/>
                </a:cubicBezTo>
                <a:cubicBezTo>
                  <a:pt x="32905" y="88938"/>
                  <a:pt x="31319" y="101586"/>
                  <a:pt x="31319" y="115811"/>
                </a:cubicBezTo>
                <a:cubicBezTo>
                  <a:pt x="31319" y="129922"/>
                  <a:pt x="32847" y="142398"/>
                  <a:pt x="35904" y="153239"/>
                </a:cubicBezTo>
                <a:cubicBezTo>
                  <a:pt x="38960" y="164080"/>
                  <a:pt x="43343" y="173143"/>
                  <a:pt x="49052" y="180428"/>
                </a:cubicBezTo>
                <a:cubicBezTo>
                  <a:pt x="54761" y="187713"/>
                  <a:pt x="61767" y="193220"/>
                  <a:pt x="70071" y="196948"/>
                </a:cubicBezTo>
                <a:cubicBezTo>
                  <a:pt x="78375" y="200677"/>
                  <a:pt x="87775" y="202541"/>
                  <a:pt x="98270" y="202541"/>
                </a:cubicBezTo>
                <a:cubicBezTo>
                  <a:pt x="107150" y="202541"/>
                  <a:pt x="114906" y="201451"/>
                  <a:pt x="121537" y="199271"/>
                </a:cubicBezTo>
                <a:cubicBezTo>
                  <a:pt x="128169" y="197092"/>
                  <a:pt x="133820" y="194654"/>
                  <a:pt x="138490" y="191958"/>
                </a:cubicBezTo>
                <a:cubicBezTo>
                  <a:pt x="143161" y="189262"/>
                  <a:pt x="146995" y="186824"/>
                  <a:pt x="149994" y="184644"/>
                </a:cubicBezTo>
                <a:cubicBezTo>
                  <a:pt x="152993" y="182465"/>
                  <a:pt x="155358" y="181375"/>
                  <a:pt x="157087" y="181375"/>
                </a:cubicBezTo>
                <a:cubicBezTo>
                  <a:pt x="157896" y="181375"/>
                  <a:pt x="158588" y="181547"/>
                  <a:pt x="159164" y="181891"/>
                </a:cubicBezTo>
                <a:cubicBezTo>
                  <a:pt x="159741" y="182235"/>
                  <a:pt x="160202" y="182895"/>
                  <a:pt x="160548" y="183870"/>
                </a:cubicBezTo>
                <a:cubicBezTo>
                  <a:pt x="160894" y="184845"/>
                  <a:pt x="161153" y="186193"/>
                  <a:pt x="161326" y="187914"/>
                </a:cubicBezTo>
                <a:cubicBezTo>
                  <a:pt x="161499" y="189635"/>
                  <a:pt x="161586" y="191814"/>
                  <a:pt x="161586" y="194453"/>
                </a:cubicBezTo>
                <a:cubicBezTo>
                  <a:pt x="161586" y="196289"/>
                  <a:pt x="161528" y="197895"/>
                  <a:pt x="161414" y="199271"/>
                </a:cubicBezTo>
                <a:cubicBezTo>
                  <a:pt x="161299" y="200648"/>
                  <a:pt x="161098" y="201853"/>
                  <a:pt x="160811" y="202885"/>
                </a:cubicBezTo>
                <a:cubicBezTo>
                  <a:pt x="160525" y="203918"/>
                  <a:pt x="160152" y="204835"/>
                  <a:pt x="159693" y="205638"/>
                </a:cubicBezTo>
                <a:cubicBezTo>
                  <a:pt x="159234" y="206441"/>
                  <a:pt x="158431" y="207417"/>
                  <a:pt x="157284" y="208564"/>
                </a:cubicBezTo>
                <a:cubicBezTo>
                  <a:pt x="156136" y="209711"/>
                  <a:pt x="153727" y="211460"/>
                  <a:pt x="150056" y="213812"/>
                </a:cubicBezTo>
                <a:cubicBezTo>
                  <a:pt x="146385" y="216164"/>
                  <a:pt x="141825" y="218458"/>
                  <a:pt x="136376" y="220696"/>
                </a:cubicBezTo>
                <a:cubicBezTo>
                  <a:pt x="130926" y="222933"/>
                  <a:pt x="124674" y="224826"/>
                  <a:pt x="117619" y="226374"/>
                </a:cubicBezTo>
                <a:cubicBezTo>
                  <a:pt x="110563" y="227923"/>
                  <a:pt x="102848" y="228697"/>
                  <a:pt x="94473" y="228697"/>
                </a:cubicBezTo>
                <a:cubicBezTo>
                  <a:pt x="80019" y="228697"/>
                  <a:pt x="66969" y="226288"/>
                  <a:pt x="55325" y="221470"/>
                </a:cubicBezTo>
                <a:cubicBezTo>
                  <a:pt x="43680" y="216652"/>
                  <a:pt x="33757" y="209539"/>
                  <a:pt x="25554" y="200132"/>
                </a:cubicBezTo>
                <a:cubicBezTo>
                  <a:pt x="17352" y="190725"/>
                  <a:pt x="11042" y="179109"/>
                  <a:pt x="6625" y="165285"/>
                </a:cubicBezTo>
                <a:cubicBezTo>
                  <a:pt x="2209" y="151461"/>
                  <a:pt x="0" y="135543"/>
                  <a:pt x="0" y="117532"/>
                </a:cubicBezTo>
                <a:cubicBezTo>
                  <a:pt x="0" y="99062"/>
                  <a:pt x="2381" y="82599"/>
                  <a:pt x="7142" y="68144"/>
                </a:cubicBezTo>
                <a:cubicBezTo>
                  <a:pt x="11903" y="53689"/>
                  <a:pt x="18585" y="41443"/>
                  <a:pt x="27189" y="31405"/>
                </a:cubicBezTo>
                <a:cubicBezTo>
                  <a:pt x="35793" y="21367"/>
                  <a:pt x="46090" y="13709"/>
                  <a:pt x="58078" y="8432"/>
                </a:cubicBezTo>
                <a:cubicBezTo>
                  <a:pt x="70066" y="3155"/>
                  <a:pt x="83345" y="516"/>
                  <a:pt x="97915" y="516"/>
                </a:cubicBezTo>
                <a:close/>
                <a:moveTo>
                  <a:pt x="1468836" y="0"/>
                </a:moveTo>
                <a:cubicBezTo>
                  <a:pt x="1473769" y="0"/>
                  <a:pt x="1478731" y="430"/>
                  <a:pt x="1483721" y="1290"/>
                </a:cubicBezTo>
                <a:cubicBezTo>
                  <a:pt x="1488712" y="2151"/>
                  <a:pt x="1493415" y="3298"/>
                  <a:pt x="1497832" y="4732"/>
                </a:cubicBezTo>
                <a:cubicBezTo>
                  <a:pt x="1502249" y="6166"/>
                  <a:pt x="1506178" y="7772"/>
                  <a:pt x="1509620" y="9550"/>
                </a:cubicBezTo>
                <a:cubicBezTo>
                  <a:pt x="1513061" y="11328"/>
                  <a:pt x="1515327" y="12762"/>
                  <a:pt x="1516417" y="13852"/>
                </a:cubicBezTo>
                <a:cubicBezTo>
                  <a:pt x="1517507" y="14942"/>
                  <a:pt x="1518224" y="15803"/>
                  <a:pt x="1518568" y="16434"/>
                </a:cubicBezTo>
                <a:cubicBezTo>
                  <a:pt x="1518912" y="17065"/>
                  <a:pt x="1519199" y="17868"/>
                  <a:pt x="1519428" y="18843"/>
                </a:cubicBezTo>
                <a:cubicBezTo>
                  <a:pt x="1519658" y="19818"/>
                  <a:pt x="1519830" y="20994"/>
                  <a:pt x="1519945" y="22370"/>
                </a:cubicBezTo>
                <a:cubicBezTo>
                  <a:pt x="1520059" y="23747"/>
                  <a:pt x="1520117" y="25525"/>
                  <a:pt x="1520117" y="27705"/>
                </a:cubicBezTo>
                <a:cubicBezTo>
                  <a:pt x="1520117" y="29770"/>
                  <a:pt x="1520031" y="31606"/>
                  <a:pt x="1519859" y="33212"/>
                </a:cubicBezTo>
                <a:cubicBezTo>
                  <a:pt x="1519687" y="34818"/>
                  <a:pt x="1519428" y="36166"/>
                  <a:pt x="1519084" y="37256"/>
                </a:cubicBezTo>
                <a:cubicBezTo>
                  <a:pt x="1518740" y="38345"/>
                  <a:pt x="1518252" y="39148"/>
                  <a:pt x="1517622" y="39665"/>
                </a:cubicBezTo>
                <a:cubicBezTo>
                  <a:pt x="1516991" y="40181"/>
                  <a:pt x="1516274" y="40439"/>
                  <a:pt x="1515471" y="40439"/>
                </a:cubicBezTo>
                <a:cubicBezTo>
                  <a:pt x="1514209" y="40439"/>
                  <a:pt x="1512230" y="39636"/>
                  <a:pt x="1509534" y="38030"/>
                </a:cubicBezTo>
                <a:cubicBezTo>
                  <a:pt x="1506838" y="36424"/>
                  <a:pt x="1503539" y="34617"/>
                  <a:pt x="1499639" y="32609"/>
                </a:cubicBezTo>
                <a:cubicBezTo>
                  <a:pt x="1495738" y="30602"/>
                  <a:pt x="1491121" y="28766"/>
                  <a:pt x="1485786" y="27103"/>
                </a:cubicBezTo>
                <a:cubicBezTo>
                  <a:pt x="1480452" y="25439"/>
                  <a:pt x="1474457" y="24608"/>
                  <a:pt x="1467804" y="24608"/>
                </a:cubicBezTo>
                <a:cubicBezTo>
                  <a:pt x="1461609" y="24608"/>
                  <a:pt x="1456217" y="25439"/>
                  <a:pt x="1451628" y="27103"/>
                </a:cubicBezTo>
                <a:cubicBezTo>
                  <a:pt x="1447039" y="28766"/>
                  <a:pt x="1443253" y="30975"/>
                  <a:pt x="1440270" y="33728"/>
                </a:cubicBezTo>
                <a:cubicBezTo>
                  <a:pt x="1437288" y="36481"/>
                  <a:pt x="1435051" y="39751"/>
                  <a:pt x="1433559" y="43537"/>
                </a:cubicBezTo>
                <a:cubicBezTo>
                  <a:pt x="1432068" y="47322"/>
                  <a:pt x="1431322" y="51338"/>
                  <a:pt x="1431322" y="55582"/>
                </a:cubicBezTo>
                <a:cubicBezTo>
                  <a:pt x="1431322" y="61777"/>
                  <a:pt x="1432756" y="67112"/>
                  <a:pt x="1435624" y="71586"/>
                </a:cubicBezTo>
                <a:cubicBezTo>
                  <a:pt x="1438492" y="76060"/>
                  <a:pt x="1442307" y="80018"/>
                  <a:pt x="1447068" y="83460"/>
                </a:cubicBezTo>
                <a:cubicBezTo>
                  <a:pt x="1451829" y="86901"/>
                  <a:pt x="1457249" y="90056"/>
                  <a:pt x="1463330" y="92924"/>
                </a:cubicBezTo>
                <a:cubicBezTo>
                  <a:pt x="1469410" y="95792"/>
                  <a:pt x="1475605" y="98689"/>
                  <a:pt x="1481914" y="101614"/>
                </a:cubicBezTo>
                <a:cubicBezTo>
                  <a:pt x="1488224" y="104540"/>
                  <a:pt x="1494419" y="107752"/>
                  <a:pt x="1500499" y="111251"/>
                </a:cubicBezTo>
                <a:cubicBezTo>
                  <a:pt x="1506580" y="114750"/>
                  <a:pt x="1512000" y="118880"/>
                  <a:pt x="1516761" y="123641"/>
                </a:cubicBezTo>
                <a:cubicBezTo>
                  <a:pt x="1521522" y="128402"/>
                  <a:pt x="1525365" y="134023"/>
                  <a:pt x="1528291" y="140505"/>
                </a:cubicBezTo>
                <a:cubicBezTo>
                  <a:pt x="1531216" y="146987"/>
                  <a:pt x="1532679" y="154645"/>
                  <a:pt x="1532679" y="163478"/>
                </a:cubicBezTo>
                <a:cubicBezTo>
                  <a:pt x="1532679" y="173918"/>
                  <a:pt x="1530757" y="183210"/>
                  <a:pt x="1526914" y="191355"/>
                </a:cubicBezTo>
                <a:cubicBezTo>
                  <a:pt x="1523071" y="199501"/>
                  <a:pt x="1517736" y="206413"/>
                  <a:pt x="1510910" y="212091"/>
                </a:cubicBezTo>
                <a:cubicBezTo>
                  <a:pt x="1504084" y="217770"/>
                  <a:pt x="1496054" y="222044"/>
                  <a:pt x="1486819" y="224912"/>
                </a:cubicBezTo>
                <a:cubicBezTo>
                  <a:pt x="1477584" y="227780"/>
                  <a:pt x="1467632" y="229214"/>
                  <a:pt x="1456962" y="229214"/>
                </a:cubicBezTo>
                <a:cubicBezTo>
                  <a:pt x="1449506" y="229214"/>
                  <a:pt x="1442594" y="228583"/>
                  <a:pt x="1436227" y="227321"/>
                </a:cubicBezTo>
                <a:cubicBezTo>
                  <a:pt x="1429859" y="226059"/>
                  <a:pt x="1424181" y="224510"/>
                  <a:pt x="1419190" y="222675"/>
                </a:cubicBezTo>
                <a:cubicBezTo>
                  <a:pt x="1414200" y="220839"/>
                  <a:pt x="1410013" y="218946"/>
                  <a:pt x="1406628" y="216996"/>
                </a:cubicBezTo>
                <a:cubicBezTo>
                  <a:pt x="1403244" y="215046"/>
                  <a:pt x="1400892" y="213382"/>
                  <a:pt x="1399573" y="212005"/>
                </a:cubicBezTo>
                <a:cubicBezTo>
                  <a:pt x="1398254" y="210629"/>
                  <a:pt x="1397278" y="208879"/>
                  <a:pt x="1396648" y="206757"/>
                </a:cubicBezTo>
                <a:cubicBezTo>
                  <a:pt x="1396017" y="204635"/>
                  <a:pt x="1395701" y="201795"/>
                  <a:pt x="1395701" y="198239"/>
                </a:cubicBezTo>
                <a:cubicBezTo>
                  <a:pt x="1395701" y="195715"/>
                  <a:pt x="1395816" y="193621"/>
                  <a:pt x="1396045" y="191958"/>
                </a:cubicBezTo>
                <a:cubicBezTo>
                  <a:pt x="1396275" y="190294"/>
                  <a:pt x="1396619" y="188946"/>
                  <a:pt x="1397078" y="187914"/>
                </a:cubicBezTo>
                <a:cubicBezTo>
                  <a:pt x="1397537" y="186881"/>
                  <a:pt x="1398110" y="186164"/>
                  <a:pt x="1398799" y="185763"/>
                </a:cubicBezTo>
                <a:cubicBezTo>
                  <a:pt x="1399487" y="185361"/>
                  <a:pt x="1400290" y="185161"/>
                  <a:pt x="1401208" y="185161"/>
                </a:cubicBezTo>
                <a:cubicBezTo>
                  <a:pt x="1402814" y="185161"/>
                  <a:pt x="1405080" y="186136"/>
                  <a:pt x="1408005" y="188086"/>
                </a:cubicBezTo>
                <a:cubicBezTo>
                  <a:pt x="1410930" y="190036"/>
                  <a:pt x="1414688" y="192159"/>
                  <a:pt x="1419276" y="194453"/>
                </a:cubicBezTo>
                <a:cubicBezTo>
                  <a:pt x="1423865" y="196747"/>
                  <a:pt x="1429401" y="198898"/>
                  <a:pt x="1435882" y="200906"/>
                </a:cubicBezTo>
                <a:cubicBezTo>
                  <a:pt x="1442364" y="202914"/>
                  <a:pt x="1449850" y="203918"/>
                  <a:pt x="1458339" y="203918"/>
                </a:cubicBezTo>
                <a:cubicBezTo>
                  <a:pt x="1464764" y="203918"/>
                  <a:pt x="1470643" y="203057"/>
                  <a:pt x="1475978" y="201336"/>
                </a:cubicBezTo>
                <a:cubicBezTo>
                  <a:pt x="1481312" y="199615"/>
                  <a:pt x="1485901" y="197178"/>
                  <a:pt x="1489744" y="194023"/>
                </a:cubicBezTo>
                <a:cubicBezTo>
                  <a:pt x="1493587" y="190868"/>
                  <a:pt x="1496541" y="186996"/>
                  <a:pt x="1498606" y="182407"/>
                </a:cubicBezTo>
                <a:cubicBezTo>
                  <a:pt x="1500671" y="177818"/>
                  <a:pt x="1501704" y="172598"/>
                  <a:pt x="1501704" y="166748"/>
                </a:cubicBezTo>
                <a:cubicBezTo>
                  <a:pt x="1501704" y="160438"/>
                  <a:pt x="1500270" y="155046"/>
                  <a:pt x="1497402" y="150572"/>
                </a:cubicBezTo>
                <a:cubicBezTo>
                  <a:pt x="1494534" y="146098"/>
                  <a:pt x="1490748" y="142169"/>
                  <a:pt x="1486044" y="138784"/>
                </a:cubicBezTo>
                <a:cubicBezTo>
                  <a:pt x="1481341" y="135400"/>
                  <a:pt x="1475978" y="132303"/>
                  <a:pt x="1469955" y="129492"/>
                </a:cubicBezTo>
                <a:cubicBezTo>
                  <a:pt x="1463932" y="126681"/>
                  <a:pt x="1457765" y="123813"/>
                  <a:pt x="1451456" y="120888"/>
                </a:cubicBezTo>
                <a:cubicBezTo>
                  <a:pt x="1445146" y="117962"/>
                  <a:pt x="1439008" y="114721"/>
                  <a:pt x="1433043" y="111165"/>
                </a:cubicBezTo>
                <a:cubicBezTo>
                  <a:pt x="1427078" y="107609"/>
                  <a:pt x="1421743" y="103421"/>
                  <a:pt x="1417039" y="98603"/>
                </a:cubicBezTo>
                <a:cubicBezTo>
                  <a:pt x="1412336" y="93785"/>
                  <a:pt x="1408521" y="88135"/>
                  <a:pt x="1405596" y="81653"/>
                </a:cubicBezTo>
                <a:cubicBezTo>
                  <a:pt x="1402670" y="75171"/>
                  <a:pt x="1401208" y="67399"/>
                  <a:pt x="1401208" y="58336"/>
                </a:cubicBezTo>
                <a:cubicBezTo>
                  <a:pt x="1401208" y="49043"/>
                  <a:pt x="1402900" y="40755"/>
                  <a:pt x="1406284" y="33470"/>
                </a:cubicBezTo>
                <a:cubicBezTo>
                  <a:pt x="1409668" y="26185"/>
                  <a:pt x="1414372" y="20076"/>
                  <a:pt x="1420395" y="15143"/>
                </a:cubicBezTo>
                <a:cubicBezTo>
                  <a:pt x="1426418" y="10210"/>
                  <a:pt x="1433588" y="6453"/>
                  <a:pt x="1441905" y="3872"/>
                </a:cubicBezTo>
                <a:cubicBezTo>
                  <a:pt x="1450223" y="1290"/>
                  <a:pt x="1459200" y="0"/>
                  <a:pt x="1468836" y="0"/>
                </a:cubicBezTo>
                <a:close/>
                <a:moveTo>
                  <a:pt x="292717" y="0"/>
                </a:moveTo>
                <a:cubicBezTo>
                  <a:pt x="309122" y="0"/>
                  <a:pt x="323405" y="2466"/>
                  <a:pt x="335566" y="7399"/>
                </a:cubicBezTo>
                <a:cubicBezTo>
                  <a:pt x="347726" y="12332"/>
                  <a:pt x="357850" y="19531"/>
                  <a:pt x="365938" y="28996"/>
                </a:cubicBezTo>
                <a:cubicBezTo>
                  <a:pt x="374026" y="38460"/>
                  <a:pt x="380049" y="50162"/>
                  <a:pt x="384007" y="64100"/>
                </a:cubicBezTo>
                <a:cubicBezTo>
                  <a:pt x="387965" y="78039"/>
                  <a:pt x="389944" y="94014"/>
                  <a:pt x="389944" y="112025"/>
                </a:cubicBezTo>
                <a:cubicBezTo>
                  <a:pt x="389944" y="130037"/>
                  <a:pt x="387821" y="146270"/>
                  <a:pt x="383577" y="160725"/>
                </a:cubicBezTo>
                <a:cubicBezTo>
                  <a:pt x="379332" y="175180"/>
                  <a:pt x="372994" y="187484"/>
                  <a:pt x="364562" y="197636"/>
                </a:cubicBezTo>
                <a:cubicBezTo>
                  <a:pt x="356130" y="207789"/>
                  <a:pt x="345547" y="215590"/>
                  <a:pt x="332812" y="221040"/>
                </a:cubicBezTo>
                <a:cubicBezTo>
                  <a:pt x="320078" y="226489"/>
                  <a:pt x="305222" y="229214"/>
                  <a:pt x="288243" y="229214"/>
                </a:cubicBezTo>
                <a:cubicBezTo>
                  <a:pt x="271494" y="229214"/>
                  <a:pt x="257010" y="226718"/>
                  <a:pt x="244792" y="221728"/>
                </a:cubicBezTo>
                <a:cubicBezTo>
                  <a:pt x="232574" y="216738"/>
                  <a:pt x="222479" y="209482"/>
                  <a:pt x="214506" y="199960"/>
                </a:cubicBezTo>
                <a:cubicBezTo>
                  <a:pt x="206533" y="190438"/>
                  <a:pt x="200596" y="178621"/>
                  <a:pt x="196695" y="164511"/>
                </a:cubicBezTo>
                <a:cubicBezTo>
                  <a:pt x="192795" y="150400"/>
                  <a:pt x="190844" y="134167"/>
                  <a:pt x="190844" y="115811"/>
                </a:cubicBezTo>
                <a:cubicBezTo>
                  <a:pt x="190844" y="98259"/>
                  <a:pt x="192967" y="82313"/>
                  <a:pt x="197211" y="67972"/>
                </a:cubicBezTo>
                <a:cubicBezTo>
                  <a:pt x="201456" y="53632"/>
                  <a:pt x="207823" y="41443"/>
                  <a:pt x="216313" y="31405"/>
                </a:cubicBezTo>
                <a:cubicBezTo>
                  <a:pt x="224802" y="21367"/>
                  <a:pt x="235414" y="13623"/>
                  <a:pt x="248148" y="8174"/>
                </a:cubicBezTo>
                <a:cubicBezTo>
                  <a:pt x="260882" y="2724"/>
                  <a:pt x="275738" y="0"/>
                  <a:pt x="292717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en-GB" altLang="zh-CN" sz="2800" b="0" i="0" u="none" strike="noStrike" cap="none" spc="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  <a:lvl2pPr marL="6858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2pPr>
            <a:lvl3pPr marL="11430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3pPr>
            <a:lvl4pPr marL="16002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4pPr>
            <a:lvl5pPr marL="20574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/>
          </a:p>
        </p:txBody>
      </p:sp>
      <p:sp>
        <p:nvSpPr>
          <p:cNvPr id="40" name="标题 5"/>
          <p:cNvSpPr>
            <a:spLocks noGrp="1"/>
          </p:cNvSpPr>
          <p:nvPr>
            <p:custDataLst>
              <p:tags r:id="rId15"/>
            </p:custDataLst>
          </p:nvPr>
        </p:nvSpPr>
        <p:spPr>
          <a:xfrm>
            <a:off x="835025" y="603885"/>
            <a:ext cx="2002790" cy="12230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 smtClea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</a:lstStyle>
          <a:p>
            <a:r>
              <a:rPr lang="zh-CN" altLang="en-US" dirty="0">
                <a:latin typeface="汉仪雅酷黑 85W" panose="020B0904020202020204" charset="-122"/>
                <a:ea typeface="汉仪雅酷黑 85W" panose="020B0904020202020204" charset="-122"/>
              </a:rPr>
              <a:t>目录</a:t>
            </a:r>
          </a:p>
        </p:txBody>
      </p:sp>
      <p:sp>
        <p:nvSpPr>
          <p:cNvPr id="10" name="标题">
            <a:extLst>
              <a:ext uri="{FF2B5EF4-FFF2-40B4-BE49-F238E27FC236}">
                <a16:creationId xmlns:a16="http://schemas.microsoft.com/office/drawing/2014/main" id="{0439EA71-BEEB-01C9-4829-20BC47CFF906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6038536" y="4829544"/>
            <a:ext cx="4274819" cy="65743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拓展提升</a:t>
            </a:r>
          </a:p>
        </p:txBody>
      </p:sp>
      <p:sp>
        <p:nvSpPr>
          <p:cNvPr id="13" name="标题">
            <a:extLst>
              <a:ext uri="{FF2B5EF4-FFF2-40B4-BE49-F238E27FC236}">
                <a16:creationId xmlns:a16="http://schemas.microsoft.com/office/drawing/2014/main" id="{D14DC350-6569-F3CF-8187-7E33075C7399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6358349" y="5399768"/>
            <a:ext cx="4274819" cy="505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拓展传输加密知识，提升网络加密认识</a:t>
            </a:r>
          </a:p>
        </p:txBody>
      </p:sp>
      <p:sp>
        <p:nvSpPr>
          <p:cNvPr id="14" name="序号">
            <a:extLst>
              <a:ext uri="{FF2B5EF4-FFF2-40B4-BE49-F238E27FC236}">
                <a16:creationId xmlns:a16="http://schemas.microsoft.com/office/drawing/2014/main" id="{1E4565BD-594D-3E73-5041-F2E6CEE4AF7C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0444829" y="4877964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04.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DCC2A66-82DB-6609-D62A-AB93A5B40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" t="-142" r="31611" b="1"/>
          <a:stretch/>
        </p:blipFill>
        <p:spPr bwMode="auto">
          <a:xfrm>
            <a:off x="1757245" y="2582510"/>
            <a:ext cx="2637608" cy="2295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262120" y="1479550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2E9FD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热身准备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61153" y="742858"/>
            <a:ext cx="436541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solidFill>
                  <a:srgbClr val="2E9FD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 </a:t>
            </a:r>
            <a:r>
              <a:rPr lang="en-US" altLang="zh-CN" dirty="0">
                <a:solidFill>
                  <a:srgbClr val="2E9FD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 </a:t>
            </a:r>
            <a:r>
              <a:rPr lang="zh-CN" altLang="en-US" dirty="0">
                <a:solidFill>
                  <a:srgbClr val="2E9FD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保障信息传输的安全</a:t>
            </a:r>
          </a:p>
          <a:p>
            <a:endParaRPr lang="zh-CN" altLang="en-US" dirty="0">
              <a:solidFill>
                <a:srgbClr val="2E9FD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2259284" y="2559938"/>
            <a:ext cx="1130095" cy="1629029"/>
            <a:chOff x="1132852" y="1215112"/>
            <a:chExt cx="1248082" cy="1799107"/>
          </a:xfrm>
        </p:grpSpPr>
        <p:sp>
          <p:nvSpPr>
            <p:cNvPr id="11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0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1401828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8105755" y="2630455"/>
            <a:ext cx="1130095" cy="1629029"/>
            <a:chOff x="4791477" y="1215112"/>
            <a:chExt cx="1248082" cy="1799107"/>
          </a:xfrm>
        </p:grpSpPr>
        <p:sp>
          <p:nvSpPr>
            <p:cNvPr id="15" name="Oval 2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7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文本框 24"/>
            <p:cNvSpPr txBox="1"/>
            <p:nvPr>
              <p:custDataLst>
                <p:tags r:id="rId8"/>
              </p:custDataLst>
            </p:nvPr>
          </p:nvSpPr>
          <p:spPr>
            <a:xfrm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8" name="MH_Text_1"/>
          <p:cNvSpPr/>
          <p:nvPr>
            <p:custDataLst>
              <p:tags r:id="rId4"/>
            </p:custDataLst>
          </p:nvPr>
        </p:nvSpPr>
        <p:spPr>
          <a:xfrm>
            <a:off x="1995544" y="4352118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学生手册</a:t>
            </a: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7835276" y="4352118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学历案</a:t>
            </a:r>
          </a:p>
        </p:txBody>
      </p:sp>
      <p:sp>
        <p:nvSpPr>
          <p:cNvPr id="4" name="矩形 3"/>
          <p:cNvSpPr/>
          <p:nvPr/>
        </p:nvSpPr>
        <p:spPr>
          <a:xfrm>
            <a:off x="1500198" y="4706881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了解网络传输过程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431186" y="4706881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知道存在安全风险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F3F41A5-265B-D968-2C79-A511D1E8AA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63812" y="2338301"/>
            <a:ext cx="2505093" cy="3181373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77716" y="957767"/>
            <a:ext cx="37673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热身准备</a:t>
            </a:r>
          </a:p>
        </p:txBody>
      </p:sp>
      <p:sp>
        <p:nvSpPr>
          <p:cNvPr id="4" name="矩形 3"/>
          <p:cNvSpPr/>
          <p:nvPr/>
        </p:nvSpPr>
        <p:spPr>
          <a:xfrm>
            <a:off x="1961453" y="2331569"/>
            <a:ext cx="71293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分享体育课的接力跑过程，阅读学习手册和学历案。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F67241D-8BC6-385D-BF64-0EBB634BBDB1}"/>
              </a:ext>
            </a:extLst>
          </p:cNvPr>
          <p:cNvSpPr/>
          <p:nvPr/>
        </p:nvSpPr>
        <p:spPr>
          <a:xfrm>
            <a:off x="1909375" y="3214182"/>
            <a:ext cx="69783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000" dirty="0">
                <a:solidFill>
                  <a:srgbClr val="FF99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思考：本组接力跑过程中，接力棒的发送方、传递方、接收方是谁？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2CD72C3-BEF8-E747-B37F-2836D3345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7731" y="2101264"/>
            <a:ext cx="2147903" cy="2933721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435407" y="2310263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2E9FD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活动实施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61153" y="742858"/>
            <a:ext cx="43654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solidFill>
                  <a:srgbClr val="2E9FD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 </a:t>
            </a:r>
            <a:r>
              <a:rPr lang="en-US" altLang="zh-CN" dirty="0">
                <a:solidFill>
                  <a:srgbClr val="2E9FD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  </a:t>
            </a:r>
            <a:r>
              <a:rPr lang="zh-CN" altLang="en-US" dirty="0">
                <a:solidFill>
                  <a:srgbClr val="2E9FD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保障信息传输的安全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09C40A5-7967-8FD0-0A5E-860B64E8AA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" r="1504" b="2616"/>
          <a:stretch/>
        </p:blipFill>
        <p:spPr>
          <a:xfrm>
            <a:off x="3388015" y="3560518"/>
            <a:ext cx="5415970" cy="227143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44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15639" y="1587364"/>
            <a:ext cx="9506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/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我观察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QQ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传输文件的过程图，结合接力跑过程的发送方、传输方、接收方。</a:t>
            </a:r>
          </a:p>
          <a:p>
            <a:pPr indent="514350"/>
            <a:r>
              <a:rPr lang="zh-CN" altLang="en-US" sz="2000" dirty="0">
                <a:solidFill>
                  <a:srgbClr val="FF99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思考：</a:t>
            </a:r>
            <a:r>
              <a:rPr lang="en-US" altLang="zh-CN" sz="2000" dirty="0">
                <a:solidFill>
                  <a:srgbClr val="FF99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QQ</a:t>
            </a:r>
            <a:r>
              <a:rPr lang="zh-CN" altLang="en-US" sz="2000" dirty="0">
                <a:solidFill>
                  <a:srgbClr val="FF99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传输文件过程中的发送方、接收方和传输通道。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577D66D-173D-2E7D-1E57-C0A4866FA07A}"/>
              </a:ext>
            </a:extLst>
          </p:cNvPr>
          <p:cNvSpPr txBox="1"/>
          <p:nvPr/>
        </p:nvSpPr>
        <p:spPr>
          <a:xfrm>
            <a:off x="2039208" y="975825"/>
            <a:ext cx="88591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活动一：了解传输过程风险，找到互联网信息加密途径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D907387-A8F8-4819-EA05-5B2ED7CEF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505" y="2361493"/>
            <a:ext cx="5581061" cy="365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4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WFlNzg2MWU0MzVkOTllNDBlYmIxYTQ5NzIyOTNlMW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0290_4*l_h_i*1_3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3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3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0_4*a*1"/>
  <p:tag name="KSO_WM_TEMPLATE_CATEGORY" val="custom"/>
  <p:tag name="KSO_WM_TEMPLATE_INDEX" val="20230290"/>
  <p:tag name="KSO_WM_UNIT_LAYERLEVEL" val="1"/>
  <p:tag name="KSO_WM_TAG_VERSION" val="3.0"/>
  <p:tag name="KSO_WM_BEAUTIFY_FLAG" val="#wm#"/>
  <p:tag name="KSO_WM_DIAGRAM_GROUP_CODE" val="l1-1"/>
  <p:tag name="KSO_WM_UNIT_PRESET_TEXT" val="目录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3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290_4*l_h_i*1_2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2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custom20230290_4*l_h_i*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1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290_4*l_h_i*1_2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2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2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6054</TotalTime>
  <Words>1237</Words>
  <Application>Microsoft Office PowerPoint</Application>
  <PresentationFormat>宽屏</PresentationFormat>
  <Paragraphs>160</Paragraphs>
  <Slides>24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1" baseType="lpstr">
      <vt:lpstr>Calibri</vt:lpstr>
      <vt:lpstr>Times New Roman</vt:lpstr>
      <vt:lpstr>微软雅黑</vt:lpstr>
      <vt:lpstr>方正剪纸简体</vt:lpstr>
      <vt:lpstr>Impact</vt:lpstr>
      <vt:lpstr>等线</vt:lpstr>
      <vt:lpstr>楷体</vt:lpstr>
      <vt:lpstr>方正粗黑宋简体</vt:lpstr>
      <vt:lpstr>MiSans Normal</vt:lpstr>
      <vt:lpstr>宋体</vt:lpstr>
      <vt:lpstr>汉仪雅酷黑 85W</vt:lpstr>
      <vt:lpstr>方正稚艺简体</vt:lpstr>
      <vt:lpstr>华文琥珀</vt:lpstr>
      <vt:lpstr>方正姚体简体</vt:lpstr>
      <vt:lpstr>Arial</vt:lpstr>
      <vt:lpstr>方正小标宋简体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7下3单元项目3</dc:title>
  <dc:creator>Administrator</dc:creator>
  <cp:keywords>安徽初中信息科技</cp:keywords>
  <cp:lastModifiedBy>Administrator</cp:lastModifiedBy>
  <cp:revision>233</cp:revision>
  <dcterms:created xsi:type="dcterms:W3CDTF">2021-03-10T08:28:00Z</dcterms:created>
  <dcterms:modified xsi:type="dcterms:W3CDTF">2025-02-08T01:01:47Z</dcterms:modified>
  <cp:category>互联网应用与创新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8F6A40DEAB994B90A50F73EA1B060CF3_13</vt:lpwstr>
  </property>
</Properties>
</file>