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6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37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66.xml" ContentType="application/vnd.openxmlformats-officedocument.presentationml.tags+xml"/>
  <Override PartName="/ppt/notesSlides/notesSlide21.xml" ContentType="application/vnd.openxmlformats-officedocument.presentationml.notesSlide+xml"/>
  <Override PartName="/ppt/tags/tag67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87" r:id="rId2"/>
    <p:sldId id="417" r:id="rId3"/>
    <p:sldId id="426" r:id="rId4"/>
    <p:sldId id="447" r:id="rId5"/>
    <p:sldId id="333" r:id="rId6"/>
    <p:sldId id="402" r:id="rId7"/>
    <p:sldId id="418" r:id="rId8"/>
    <p:sldId id="492" r:id="rId9"/>
    <p:sldId id="422" r:id="rId10"/>
    <p:sldId id="428" r:id="rId11"/>
    <p:sldId id="506" r:id="rId12"/>
    <p:sldId id="507" r:id="rId13"/>
    <p:sldId id="508" r:id="rId14"/>
    <p:sldId id="509" r:id="rId15"/>
    <p:sldId id="415" r:id="rId16"/>
    <p:sldId id="432" r:id="rId17"/>
    <p:sldId id="420" r:id="rId18"/>
    <p:sldId id="416" r:id="rId19"/>
    <p:sldId id="421" r:id="rId20"/>
    <p:sldId id="424" r:id="rId21"/>
    <p:sldId id="519" r:id="rId22"/>
    <p:sldId id="430" r:id="rId23"/>
    <p:sldId id="411" r:id="rId24"/>
  </p:sldIdLst>
  <p:sldSz cx="12192000" cy="6858000"/>
  <p:notesSz cx="6858000" cy="9144000"/>
  <p:embeddedFontLst>
    <p:embeddedFont>
      <p:font typeface="方正水柱简体" panose="02010600030101010101" charset="-122"/>
      <p:regular r:id="rId27"/>
    </p:embeddedFont>
    <p:embeddedFont>
      <p:font typeface="方正姚体简体" panose="02010600030101010101" charset="-122"/>
      <p:regular r:id="rId28"/>
    </p:embeddedFont>
    <p:embeddedFont>
      <p:font typeface="汉仪雅酷黑 85W" panose="020B0904020202020204" charset="-122"/>
      <p:bold r:id="rId29"/>
    </p:embeddedFont>
    <p:embeddedFont>
      <p:font typeface="Impact" panose="020B0806030902050204" pitchFamily="34" charset="0"/>
      <p:regular r:id="rId30"/>
    </p:embeddedFont>
    <p:embeddedFont>
      <p:font typeface="等线" panose="02010600030101010101" pitchFamily="2" charset="-122"/>
      <p:regular r:id="rId31"/>
      <p:bold r:id="rId32"/>
    </p:embeddedFont>
    <p:embeddedFont>
      <p:font typeface="方正小标宋简体" panose="02010601030101010101" pitchFamily="2" charset="-122"/>
      <p:regular r:id="rId33"/>
    </p:embeddedFont>
    <p:embeddedFont>
      <p:font typeface="华文琥珀" panose="02010800040101010101" pitchFamily="2" charset="-122"/>
      <p:regular r:id="rId34"/>
    </p:embeddedFont>
    <p:embeddedFont>
      <p:font typeface="楷体" panose="02010609060101010101" pitchFamily="49" charset="-122"/>
      <p:regular r:id="rId35"/>
    </p:embeddedFont>
    <p:embeddedFont>
      <p:font typeface="微软雅黑" panose="020B0503020204020204" pitchFamily="34" charset="-122"/>
      <p:regular r:id="rId36"/>
      <p:bold r:id="rId37"/>
    </p:embeddedFont>
  </p:embeddedFontLst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gun Vagun" initials="VV" lastIdx="1" clrIdx="0"/>
  <p:cmAuthor id="2" name="Administra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EDEDF0"/>
    <a:srgbClr val="3484A2"/>
    <a:srgbClr val="0068B6"/>
    <a:srgbClr val="3586A5"/>
    <a:srgbClr val="2E9FD1"/>
    <a:srgbClr val="F7AD35"/>
    <a:srgbClr val="CB6D41"/>
    <a:srgbClr val="F8B64D"/>
    <a:srgbClr val="F9C5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29F7DE-5C5D-4C40-A29E-A593AAB76886}" styleName="表样式 1 25">
    <a:wholeTbl>
      <a:tcTxStyle>
        <a:fontRef idx="none">
          <a:srgbClr val="000000"/>
        </a:fontRef>
      </a:tcTxStyle>
      <a:tcStyle>
        <a:tcBdr>
          <a:left>
            <a:ln w="9525" cmpd="sng">
              <a:solidFill>
                <a:srgbClr val="2E9FD1"/>
              </a:solidFill>
            </a:ln>
          </a:left>
          <a:right>
            <a:ln w="9525" cmpd="sng">
              <a:solidFill>
                <a:srgbClr val="2E9FD1"/>
              </a:solidFill>
            </a:ln>
          </a:right>
          <a:top>
            <a:ln w="9525" cmpd="sng">
              <a:solidFill>
                <a:srgbClr val="2E9FD1"/>
              </a:solidFill>
            </a:ln>
          </a:top>
          <a:bottom>
            <a:ln w="9525" cmpd="sng">
              <a:solidFill>
                <a:srgbClr val="2E9FD1"/>
              </a:solidFill>
            </a:ln>
          </a:bottom>
          <a:insideH>
            <a:ln w="9525" cmpd="sng">
              <a:solidFill>
                <a:srgbClr val="2E9FD1">
                  <a:lumMod val="40000"/>
                  <a:lumOff val="60000"/>
                </a:srgbClr>
              </a:solidFill>
            </a:ln>
          </a:insideH>
          <a:insideV>
            <a:ln w="9525" cmpd="sng">
              <a:solidFill>
                <a:srgbClr val="2E9FD1">
                  <a:lumMod val="40000"/>
                  <a:lumOff val="60000"/>
                </a:srgbClr>
              </a:solidFill>
            </a:ln>
          </a:insideV>
        </a:tcBdr>
        <a:fill>
          <a:solidFill>
            <a:srgbClr val="FFFFFF"/>
          </a:solidFill>
        </a:fill>
      </a:tcStyle>
    </a:wholeTbl>
    <a:band2H>
      <a:tcStyle>
        <a:tcBdr/>
        <a:fill>
          <a:solidFill>
            <a:srgbClr val="2E9FD1">
              <a:lumMod val="10000"/>
              <a:lumOff val="90000"/>
            </a:srgbClr>
          </a:solidFill>
        </a:fill>
      </a:tcStyle>
    </a:band2H>
    <a:band1V>
      <a:tcStyle>
        <a:tcBdr>
          <a:left>
            <a:ln w="9525" cmpd="sng">
              <a:solidFill>
                <a:srgbClr val="2E9FD1"/>
              </a:solidFill>
            </a:ln>
          </a:left>
          <a:right>
            <a:ln w="9525" cmpd="sng">
              <a:solidFill>
                <a:srgbClr val="2E9FD1"/>
              </a:solidFill>
            </a:ln>
          </a:right>
          <a:top>
            <a:ln w="9525" cmpd="sng">
              <a:solidFill>
                <a:srgbClr val="2E9FD1"/>
              </a:solidFill>
            </a:ln>
          </a:top>
          <a:bottom>
            <a:ln w="9525" cmpd="sng">
              <a:solidFill>
                <a:srgbClr val="2E9FD1"/>
              </a:solidFill>
            </a:ln>
          </a:bottom>
          <a:insideH>
            <a:ln w="9525" cmpd="sng">
              <a:solidFill>
                <a:srgbClr val="2E9FD1">
                  <a:lumMod val="40000"/>
                  <a:lumOff val="60000"/>
                </a:srgbClr>
              </a:solidFill>
            </a:ln>
          </a:insideH>
          <a:insideV>
            <a:ln w="9525" cmpd="sng">
              <a:solidFill>
                <a:srgbClr val="2E9FD1">
                  <a:lumMod val="40000"/>
                  <a:lumOff val="60000"/>
                </a:srgbClr>
              </a:solidFill>
            </a:ln>
          </a:insideV>
        </a:tcBdr>
        <a:fill>
          <a:solidFill>
            <a:srgbClr val="2E9FD1">
              <a:lumMod val="10000"/>
              <a:lumOff val="90000"/>
            </a:srgbClr>
          </a:solidFill>
        </a:fill>
      </a:tcStyle>
    </a:band1V>
    <a:band2V>
      <a:tcStyle>
        <a:tcBdr>
          <a:left>
            <a:ln w="9525" cmpd="sng">
              <a:solidFill>
                <a:srgbClr val="2E9FD1">
                  <a:lumMod val="40000"/>
                  <a:lumOff val="60000"/>
                </a:srgbClr>
              </a:solidFill>
            </a:ln>
          </a:left>
          <a:right>
            <a:ln w="9525" cmpd="sng">
              <a:solidFill>
                <a:srgbClr val="2E9FD1">
                  <a:lumMod val="40000"/>
                  <a:lumOff val="60000"/>
                </a:srgbClr>
              </a:solidFill>
            </a:ln>
          </a:right>
          <a:top>
            <a:ln w="9525" cmpd="sng">
              <a:solidFill>
                <a:srgbClr val="2E9FD1"/>
              </a:solidFill>
            </a:ln>
          </a:top>
          <a:bottom>
            <a:ln w="9525" cmpd="sng">
              <a:solidFill>
                <a:srgbClr val="2E9FD1"/>
              </a:solidFill>
            </a:ln>
          </a:bottom>
          <a:insideH>
            <a:ln w="9525" cmpd="sng">
              <a:solidFill>
                <a:srgbClr val="2E9FD1">
                  <a:lumMod val="40000"/>
                  <a:lumOff val="60000"/>
                </a:srgbClr>
              </a:solidFill>
            </a:ln>
          </a:insideH>
          <a:insideV>
            <a:ln>
              <a:noFill/>
            </a:ln>
          </a:insideV>
        </a:tcBdr>
      </a:tcStyle>
    </a:band2V>
    <a:lastCol>
      <a:tcTxStyle b="on">
        <a:fontRef idx="none">
          <a:srgbClr val="08090C"/>
        </a:fontRef>
      </a:tcTxStyle>
      <a:tcStyle>
        <a:tcBdr>
          <a:left>
            <a:ln w="9525" cmpd="sng">
              <a:solidFill>
                <a:srgbClr val="2E9FD1">
                  <a:lumMod val="40000"/>
                  <a:lumOff val="60000"/>
                </a:srgbClr>
              </a:solidFill>
            </a:ln>
          </a:left>
          <a:right>
            <a:ln w="9525" cmpd="sng">
              <a:solidFill>
                <a:srgbClr val="2E9FD1"/>
              </a:solidFill>
            </a:ln>
          </a:right>
          <a:top>
            <a:ln w="9525" cmpd="sng">
              <a:solidFill>
                <a:srgbClr val="2E9FD1"/>
              </a:solidFill>
            </a:ln>
          </a:top>
          <a:bottom>
            <a:ln w="9525" cmpd="sng">
              <a:solidFill>
                <a:srgbClr val="2E9FD1"/>
              </a:solidFill>
            </a:ln>
          </a:bottom>
          <a:insideH>
            <a:ln w="9525" cmpd="sng">
              <a:solidFill>
                <a:srgbClr val="2E9FD1">
                  <a:lumMod val="40000"/>
                  <a:lumOff val="60000"/>
                </a:srgbClr>
              </a:solidFill>
            </a:ln>
          </a:insideH>
          <a:insideV>
            <a:ln>
              <a:noFill/>
            </a:ln>
          </a:insideV>
        </a:tcBdr>
        <a:fill>
          <a:solidFill>
            <a:srgbClr val="2E9FD1">
              <a:lumMod val="20000"/>
              <a:lumOff val="80000"/>
            </a:srgbClr>
          </a:solidFill>
        </a:fill>
      </a:tcStyle>
    </a:lastCol>
    <a:firstCol>
      <a:tcTxStyle b="on">
        <a:fontRef idx="none">
          <a:srgbClr val="08090C"/>
        </a:fontRef>
      </a:tcTxStyle>
      <a:tcStyle>
        <a:tcBdr>
          <a:left>
            <a:ln w="9525" cmpd="sng">
              <a:solidFill>
                <a:srgbClr val="2E9FD1"/>
              </a:solidFill>
            </a:ln>
          </a:left>
          <a:right>
            <a:ln w="9525" cmpd="sng">
              <a:solidFill>
                <a:srgbClr val="2E9FD1">
                  <a:lumMod val="40000"/>
                  <a:lumOff val="60000"/>
                </a:srgbClr>
              </a:solidFill>
            </a:ln>
          </a:right>
          <a:top>
            <a:ln w="9525" cmpd="sng">
              <a:solidFill>
                <a:srgbClr val="2E9FD1"/>
              </a:solidFill>
            </a:ln>
          </a:top>
          <a:bottom>
            <a:ln w="9525" cmpd="sng">
              <a:solidFill>
                <a:srgbClr val="2E9FD1"/>
              </a:solidFill>
            </a:ln>
          </a:bottom>
          <a:insideH>
            <a:ln w="9525" cmpd="sng">
              <a:solidFill>
                <a:srgbClr val="2E9FD1">
                  <a:lumMod val="40000"/>
                  <a:lumOff val="60000"/>
                </a:srgbClr>
              </a:solidFill>
            </a:ln>
          </a:insideH>
          <a:insideV>
            <a:ln>
              <a:noFill/>
            </a:ln>
          </a:insideV>
        </a:tcBdr>
        <a:fill>
          <a:solidFill>
            <a:srgbClr val="2E9FD1">
              <a:lumMod val="20000"/>
              <a:lumOff val="80000"/>
            </a:srgbClr>
          </a:solidFill>
        </a:fill>
      </a:tcStyle>
    </a:firstCol>
    <a:lastRow>
      <a:tcTxStyle b="on">
        <a:fontRef idx="none">
          <a:srgbClr val="2E9FD1"/>
        </a:fontRef>
      </a:tcTxStyle>
      <a:tcStyle>
        <a:tcBdr>
          <a:left>
            <a:ln w="9525" cmpd="sng">
              <a:solidFill>
                <a:srgbClr val="2E9FD1"/>
              </a:solidFill>
            </a:ln>
          </a:left>
          <a:right>
            <a:ln w="9525" cmpd="sng">
              <a:solidFill>
                <a:srgbClr val="2E9FD1"/>
              </a:solidFill>
            </a:ln>
          </a:right>
          <a:top>
            <a:ln w="9525" cmpd="sng">
              <a:solidFill>
                <a:srgbClr val="2E9FD1"/>
              </a:solidFill>
            </a:ln>
          </a:top>
          <a:bottom>
            <a:ln w="9525" cmpd="sng">
              <a:solidFill>
                <a:srgbClr val="2E9FD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Ref idx="none">
          <a:srgbClr val="FFFFFF"/>
        </a:fontRef>
      </a:tcTxStyle>
      <a:tcStyle>
        <a:tcBdr>
          <a:left>
            <a:ln w="9525" cmpd="sng">
              <a:solidFill>
                <a:srgbClr val="2E9FD1"/>
              </a:solidFill>
            </a:ln>
          </a:left>
          <a:right>
            <a:ln w="9525" cmpd="sng">
              <a:solidFill>
                <a:srgbClr val="2E9FD1"/>
              </a:solidFill>
            </a:ln>
          </a:right>
          <a:top>
            <a:ln w="9525" cmpd="sng">
              <a:solidFill>
                <a:srgbClr val="2E9FD1"/>
              </a:solidFill>
            </a:ln>
          </a:top>
          <a:bottom>
            <a:ln w="9525" cmpd="sng">
              <a:solidFill>
                <a:srgbClr val="2E9FD1"/>
              </a:solidFill>
            </a:ln>
          </a:bottom>
          <a:insideH>
            <a:ln>
              <a:noFill/>
            </a:ln>
          </a:insideH>
          <a:insideV>
            <a:ln w="9525" cmpd="sng">
              <a:solidFill>
                <a:srgbClr val="2E9FD1">
                  <a:lumMod val="40000"/>
                  <a:lumOff val="60000"/>
                </a:srgbClr>
              </a:solidFill>
            </a:ln>
          </a:insideV>
        </a:tcBdr>
        <a:fill>
          <a:solidFill>
            <a:srgbClr val="2E9FD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89052" autoAdjust="0"/>
  </p:normalViewPr>
  <p:slideViewPr>
    <p:cSldViewPr snapToGrid="0">
      <p:cViewPr varScale="1">
        <p:scale>
          <a:sx n="114" d="100"/>
          <a:sy n="114" d="100"/>
        </p:scale>
        <p:origin x="46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2025-02-08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CF4E72-6667-4E46-B0E4-B4D531CF006B}" type="datetimeFigureOut">
              <a:rPr lang="zh-CN" altLang="en-US" smtClean="0"/>
              <a:t>2025-02-08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CDD19-2EEA-4CDF-B2F3-7EEA11EB95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solidFill>
                <a:srgbClr val="3484A2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CDD19-2EEA-4CDF-B2F3-7EEA11EB95A9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CDD19-2EEA-4CDF-B2F3-7EEA11EB95A9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CDD19-2EEA-4CDF-B2F3-7EEA11EB95A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../slides/slide9.xml"/><Relationship Id="rId7" Type="http://schemas.openxmlformats.org/officeDocument/2006/relationships/slide" Target="../slides/slide1.xml"/><Relationship Id="rId2" Type="http://schemas.openxmlformats.org/officeDocument/2006/relationships/slide" Target="../slides/slide5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3.xml"/><Relationship Id="rId5" Type="http://schemas.openxmlformats.org/officeDocument/2006/relationships/slide" Target="../slides/slide18.xml"/><Relationship Id="rId4" Type="http://schemas.openxmlformats.org/officeDocument/2006/relationships/slide" Target="../slides/slide1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.xml"/><Relationship Id="rId3" Type="http://schemas.openxmlformats.org/officeDocument/2006/relationships/slide" Target="../slides/slide5.xml"/><Relationship Id="rId7" Type="http://schemas.openxmlformats.org/officeDocument/2006/relationships/slide" Target="../slides/slide23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8.xml"/><Relationship Id="rId5" Type="http://schemas.openxmlformats.org/officeDocument/2006/relationships/slide" Target="../slides/slide15.xml"/><Relationship Id="rId4" Type="http://schemas.openxmlformats.org/officeDocument/2006/relationships/slide" Target="../slides/slide9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../slides/slide15.xml"/><Relationship Id="rId7" Type="http://schemas.openxmlformats.org/officeDocument/2006/relationships/slide" Target="../slides/slide1.xml"/><Relationship Id="rId2" Type="http://schemas.openxmlformats.org/officeDocument/2006/relationships/slide" Target="../slides/slide9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3.xml"/><Relationship Id="rId5" Type="http://schemas.openxmlformats.org/officeDocument/2006/relationships/slide" Target="../slides/slide5.xml"/><Relationship Id="rId4" Type="http://schemas.openxmlformats.org/officeDocument/2006/relationships/slide" Target="../slides/slide18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../slides/slide15.xml"/><Relationship Id="rId7" Type="http://schemas.openxmlformats.org/officeDocument/2006/relationships/slide" Target="../slides/slide1.xml"/><Relationship Id="rId2" Type="http://schemas.openxmlformats.org/officeDocument/2006/relationships/slide" Target="../slides/slide9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3.xml"/><Relationship Id="rId5" Type="http://schemas.openxmlformats.org/officeDocument/2006/relationships/slide" Target="../slides/slide5.xml"/><Relationship Id="rId4" Type="http://schemas.openxmlformats.org/officeDocument/2006/relationships/slide" Target="../slides/slide1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2025-02-08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549275" y="523875"/>
            <a:ext cx="11092815" cy="5810250"/>
          </a:xfrm>
          <a:prstGeom prst="rect">
            <a:avLst/>
          </a:prstGeom>
          <a:solidFill>
            <a:srgbClr val="2E9FD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alphaModFix amt="7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95" y="310696"/>
            <a:ext cx="11220574" cy="6096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721895" y="611203"/>
            <a:ext cx="10770669" cy="55922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6965003" y="169458"/>
            <a:ext cx="1065091" cy="323775"/>
            <a:chOff x="6965003" y="169458"/>
            <a:chExt cx="1065091" cy="323775"/>
          </a:xfrm>
        </p:grpSpPr>
        <p:sp>
          <p:nvSpPr>
            <p:cNvPr id="8" name="平行四边形 7">
              <a:hlinkClick r:id="rId2" action="ppaction://hlinksldjump"/>
            </p:cNvPr>
            <p:cNvSpPr/>
            <p:nvPr/>
          </p:nvSpPr>
          <p:spPr>
            <a:xfrm>
              <a:off x="696500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9" name="矩形 3">
              <a:hlinkClick r:id="rId2" action="ppaction://hlinksldjump"/>
            </p:cNvPr>
            <p:cNvSpPr/>
            <p:nvPr/>
          </p:nvSpPr>
          <p:spPr>
            <a:xfrm>
              <a:off x="701564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FF9900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项目准备</a:t>
              </a:r>
            </a:p>
          </p:txBody>
        </p:sp>
      </p:grpSp>
      <p:grpSp>
        <p:nvGrpSpPr>
          <p:cNvPr id="10" name="组合 9"/>
          <p:cNvGrpSpPr/>
          <p:nvPr userDrawn="1"/>
        </p:nvGrpSpPr>
        <p:grpSpPr>
          <a:xfrm>
            <a:off x="8000470" y="169458"/>
            <a:ext cx="1065091" cy="323775"/>
            <a:chOff x="8005043" y="169458"/>
            <a:chExt cx="1065091" cy="323775"/>
          </a:xfrm>
        </p:grpSpPr>
        <p:sp>
          <p:nvSpPr>
            <p:cNvPr id="13" name="平行四边形 12"/>
            <p:cNvSpPr/>
            <p:nvPr/>
          </p:nvSpPr>
          <p:spPr>
            <a:xfrm>
              <a:off x="800504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4" name="矩形 3">
              <a:hlinkClick r:id="rId3" action="ppaction://hlinksldjump"/>
            </p:cNvPr>
            <p:cNvSpPr/>
            <p:nvPr/>
          </p:nvSpPr>
          <p:spPr>
            <a:xfrm>
              <a:off x="805568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项目实施</a:t>
              </a:r>
            </a:p>
          </p:txBody>
        </p:sp>
      </p:grpSp>
      <p:grpSp>
        <p:nvGrpSpPr>
          <p:cNvPr id="15" name="组合 14"/>
          <p:cNvGrpSpPr/>
          <p:nvPr userDrawn="1"/>
        </p:nvGrpSpPr>
        <p:grpSpPr>
          <a:xfrm>
            <a:off x="9035937" y="169458"/>
            <a:ext cx="1065091" cy="323775"/>
            <a:chOff x="9045083" y="169458"/>
            <a:chExt cx="1065091" cy="323775"/>
          </a:xfrm>
        </p:grpSpPr>
        <p:sp>
          <p:nvSpPr>
            <p:cNvPr id="16" name="平行四边形 15">
              <a:hlinkClick r:id="rId4" action="ppaction://hlinksldjump"/>
            </p:cNvPr>
            <p:cNvSpPr/>
            <p:nvPr/>
          </p:nvSpPr>
          <p:spPr>
            <a:xfrm>
              <a:off x="904508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7" name="矩形 3">
              <a:hlinkClick r:id="rId4" action="ppaction://hlinksldjump"/>
            </p:cNvPr>
            <p:cNvSpPr/>
            <p:nvPr/>
          </p:nvSpPr>
          <p:spPr>
            <a:xfrm>
              <a:off x="909572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素养提升</a:t>
              </a:r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10071405" y="169458"/>
            <a:ext cx="1065091" cy="323775"/>
            <a:chOff x="10071405" y="169458"/>
            <a:chExt cx="1065091" cy="323775"/>
          </a:xfrm>
        </p:grpSpPr>
        <p:sp>
          <p:nvSpPr>
            <p:cNvPr id="19" name="平行四边形 18"/>
            <p:cNvSpPr/>
            <p:nvPr/>
          </p:nvSpPr>
          <p:spPr>
            <a:xfrm>
              <a:off x="10071405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20" name="矩形 3">
              <a:hlinkClick r:id="rId5" action="ppaction://hlinksldjump"/>
            </p:cNvPr>
            <p:cNvSpPr/>
            <p:nvPr/>
          </p:nvSpPr>
          <p:spPr>
            <a:xfrm>
              <a:off x="10122042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拓展评价</a:t>
              </a:r>
            </a:p>
          </p:txBody>
        </p:sp>
      </p:grpSp>
      <p:sp>
        <p:nvSpPr>
          <p:cNvPr id="25" name="KSO_Shape">
            <a:hlinkClick r:id="rId6" action="ppaction://hlinksldjump"/>
          </p:cNvPr>
          <p:cNvSpPr/>
          <p:nvPr userDrawn="1"/>
        </p:nvSpPr>
        <p:spPr>
          <a:xfrm>
            <a:off x="11193571" y="130451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" name="KSO_Shape">
            <a:hlinkClick r:id="rId7" action="ppaction://hlinksldjump"/>
          </p:cNvPr>
          <p:cNvSpPr/>
          <p:nvPr userDrawn="1"/>
        </p:nvSpPr>
        <p:spPr>
          <a:xfrm flipH="1">
            <a:off x="6446207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1" name="文本框 20"/>
          <p:cNvSpPr txBox="1"/>
          <p:nvPr userDrawn="1"/>
        </p:nvSpPr>
        <p:spPr>
          <a:xfrm>
            <a:off x="870485" y="161861"/>
            <a:ext cx="423555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项目</a:t>
            </a:r>
            <a:r>
              <a:rPr lang="en-US" altLang="zh-CN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2</a:t>
            </a:r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  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+mn-ea"/>
              </a:rPr>
              <a:t>保护登录账号的安全</a:t>
            </a:r>
            <a:endParaRPr lang="zh-CN" altLang="en-US" sz="1800" kern="1200" dirty="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cs typeface="+mn-cs"/>
            </a:endParaRPr>
          </a:p>
        </p:txBody>
      </p:sp>
      <p:pic>
        <p:nvPicPr>
          <p:cNvPr id="22" name="图片 21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347542" y="88053"/>
            <a:ext cx="554294" cy="446422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8561705" y="6315710"/>
            <a:ext cx="36302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第3单元</a:t>
            </a:r>
            <a:r>
              <a:rPr lang="en-US" altLang="zh-CN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争做网络安全卫士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721895" y="611203"/>
            <a:ext cx="10770669" cy="55922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347542" y="88053"/>
            <a:ext cx="554294" cy="446422"/>
          </a:xfrm>
          <a:prstGeom prst="rect">
            <a:avLst/>
          </a:prstGeom>
        </p:spPr>
      </p:pic>
      <p:grpSp>
        <p:nvGrpSpPr>
          <p:cNvPr id="7" name="组合 6"/>
          <p:cNvGrpSpPr/>
          <p:nvPr userDrawn="1"/>
        </p:nvGrpSpPr>
        <p:grpSpPr>
          <a:xfrm>
            <a:off x="6965003" y="169458"/>
            <a:ext cx="1065091" cy="323775"/>
            <a:chOff x="6965003" y="169458"/>
            <a:chExt cx="1065091" cy="323775"/>
          </a:xfrm>
        </p:grpSpPr>
        <p:sp>
          <p:nvSpPr>
            <p:cNvPr id="8" name="平行四边形 7">
              <a:hlinkClick r:id="rId3" action="ppaction://hlinksldjump"/>
            </p:cNvPr>
            <p:cNvSpPr/>
            <p:nvPr/>
          </p:nvSpPr>
          <p:spPr>
            <a:xfrm>
              <a:off x="696500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9" name="矩形 3">
              <a:hlinkClick r:id="rId3" action="ppaction://hlinksldjump"/>
            </p:cNvPr>
            <p:cNvSpPr/>
            <p:nvPr/>
          </p:nvSpPr>
          <p:spPr>
            <a:xfrm>
              <a:off x="701564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kern="1200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  <a:cs typeface="+mn-cs"/>
                </a:rPr>
                <a:t>项目准备</a:t>
              </a:r>
            </a:p>
          </p:txBody>
        </p:sp>
      </p:grpSp>
      <p:grpSp>
        <p:nvGrpSpPr>
          <p:cNvPr id="10" name="组合 9"/>
          <p:cNvGrpSpPr/>
          <p:nvPr userDrawn="1"/>
        </p:nvGrpSpPr>
        <p:grpSpPr>
          <a:xfrm>
            <a:off x="8000470" y="169458"/>
            <a:ext cx="1065091" cy="323775"/>
            <a:chOff x="8005043" y="169458"/>
            <a:chExt cx="1065091" cy="323775"/>
          </a:xfrm>
        </p:grpSpPr>
        <p:sp>
          <p:nvSpPr>
            <p:cNvPr id="13" name="平行四边形 12">
              <a:hlinkClick r:id="rId4" action="ppaction://hlinksldjump"/>
            </p:cNvPr>
            <p:cNvSpPr/>
            <p:nvPr/>
          </p:nvSpPr>
          <p:spPr>
            <a:xfrm>
              <a:off x="800504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4" name="矩形 3">
              <a:hlinkClick r:id="rId4" action="ppaction://hlinksldjump"/>
            </p:cNvPr>
            <p:cNvSpPr/>
            <p:nvPr/>
          </p:nvSpPr>
          <p:spPr>
            <a:xfrm>
              <a:off x="805568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FF9900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项目实施</a:t>
              </a:r>
            </a:p>
          </p:txBody>
        </p:sp>
      </p:grpSp>
      <p:grpSp>
        <p:nvGrpSpPr>
          <p:cNvPr id="15" name="组合 14"/>
          <p:cNvGrpSpPr/>
          <p:nvPr userDrawn="1"/>
        </p:nvGrpSpPr>
        <p:grpSpPr>
          <a:xfrm>
            <a:off x="9035937" y="169458"/>
            <a:ext cx="1065091" cy="323775"/>
            <a:chOff x="9045083" y="169458"/>
            <a:chExt cx="1065091" cy="323775"/>
          </a:xfrm>
        </p:grpSpPr>
        <p:sp>
          <p:nvSpPr>
            <p:cNvPr id="16" name="平行四边形 15"/>
            <p:cNvSpPr/>
            <p:nvPr/>
          </p:nvSpPr>
          <p:spPr>
            <a:xfrm>
              <a:off x="904508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7" name="矩形 3">
              <a:hlinkClick r:id="rId5" action="ppaction://hlinksldjump"/>
            </p:cNvPr>
            <p:cNvSpPr/>
            <p:nvPr/>
          </p:nvSpPr>
          <p:spPr>
            <a:xfrm>
              <a:off x="909572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素养提升</a:t>
              </a:r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10071405" y="169458"/>
            <a:ext cx="1065091" cy="323775"/>
            <a:chOff x="10071405" y="169458"/>
            <a:chExt cx="1065091" cy="323775"/>
          </a:xfrm>
        </p:grpSpPr>
        <p:sp>
          <p:nvSpPr>
            <p:cNvPr id="19" name="平行四边形 18">
              <a:hlinkClick r:id="rId6" action="ppaction://hlinksldjump"/>
            </p:cNvPr>
            <p:cNvSpPr/>
            <p:nvPr/>
          </p:nvSpPr>
          <p:spPr>
            <a:xfrm>
              <a:off x="10071405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20" name="矩形 3">
              <a:hlinkClick r:id="rId6" action="ppaction://hlinksldjump"/>
            </p:cNvPr>
            <p:cNvSpPr/>
            <p:nvPr/>
          </p:nvSpPr>
          <p:spPr>
            <a:xfrm>
              <a:off x="10122042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拓展评价</a:t>
              </a:r>
            </a:p>
          </p:txBody>
        </p:sp>
      </p:grpSp>
      <p:sp>
        <p:nvSpPr>
          <p:cNvPr id="23" name="KSO_Shape">
            <a:hlinkClick r:id="rId7" action="ppaction://hlinksldjump"/>
          </p:cNvPr>
          <p:cNvSpPr/>
          <p:nvPr userDrawn="1"/>
        </p:nvSpPr>
        <p:spPr>
          <a:xfrm>
            <a:off x="11193571" y="130451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4" name="KSO_Shape">
            <a:hlinkClick r:id="rId8" action="ppaction://hlinksldjump"/>
          </p:cNvPr>
          <p:cNvSpPr/>
          <p:nvPr userDrawn="1"/>
        </p:nvSpPr>
        <p:spPr>
          <a:xfrm flipH="1">
            <a:off x="6446207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1" name="文本框 20"/>
          <p:cNvSpPr txBox="1"/>
          <p:nvPr userDrawn="1"/>
        </p:nvSpPr>
        <p:spPr>
          <a:xfrm>
            <a:off x="870485" y="161861"/>
            <a:ext cx="423555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项目</a:t>
            </a:r>
            <a:r>
              <a:rPr lang="en-US" altLang="zh-CN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2</a:t>
            </a:r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  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+mn-ea"/>
              </a:rPr>
              <a:t>保护登录账号的安全</a:t>
            </a:r>
            <a:endParaRPr lang="zh-CN" altLang="en-US" sz="1800" kern="1200" dirty="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cs typeface="+mn-cs"/>
            </a:endParaRPr>
          </a:p>
        </p:txBody>
      </p:sp>
      <p:sp>
        <p:nvSpPr>
          <p:cNvPr id="2" name="文本框 1"/>
          <p:cNvSpPr txBox="1"/>
          <p:nvPr userDrawn="1"/>
        </p:nvSpPr>
        <p:spPr>
          <a:xfrm>
            <a:off x="8561705" y="6315710"/>
            <a:ext cx="36302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第3单元</a:t>
            </a:r>
            <a:r>
              <a:rPr lang="en-US" altLang="zh-CN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争做网络安全卫士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721895" y="611203"/>
            <a:ext cx="10770669" cy="55922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8000470" y="169458"/>
            <a:ext cx="1065091" cy="323775"/>
            <a:chOff x="8005043" y="169458"/>
            <a:chExt cx="1065091" cy="323775"/>
          </a:xfrm>
        </p:grpSpPr>
        <p:sp>
          <p:nvSpPr>
            <p:cNvPr id="13" name="平行四边形 12">
              <a:hlinkClick r:id="rId2" action="ppaction://hlinksldjump"/>
            </p:cNvPr>
            <p:cNvSpPr/>
            <p:nvPr/>
          </p:nvSpPr>
          <p:spPr>
            <a:xfrm>
              <a:off x="800504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4" name="矩形 3">
              <a:hlinkClick r:id="rId2" action="ppaction://hlinksldjump"/>
            </p:cNvPr>
            <p:cNvSpPr/>
            <p:nvPr/>
          </p:nvSpPr>
          <p:spPr>
            <a:xfrm>
              <a:off x="805568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项目实施</a:t>
              </a:r>
            </a:p>
          </p:txBody>
        </p:sp>
      </p:grpSp>
      <p:grpSp>
        <p:nvGrpSpPr>
          <p:cNvPr id="15" name="组合 14"/>
          <p:cNvGrpSpPr/>
          <p:nvPr userDrawn="1"/>
        </p:nvGrpSpPr>
        <p:grpSpPr>
          <a:xfrm>
            <a:off x="9035937" y="169458"/>
            <a:ext cx="1065091" cy="323775"/>
            <a:chOff x="9045083" y="169458"/>
            <a:chExt cx="1065091" cy="323775"/>
          </a:xfrm>
        </p:grpSpPr>
        <p:sp>
          <p:nvSpPr>
            <p:cNvPr id="16" name="平行四边形 15">
              <a:hlinkClick r:id="rId3" action="ppaction://hlinksldjump"/>
            </p:cNvPr>
            <p:cNvSpPr/>
            <p:nvPr/>
          </p:nvSpPr>
          <p:spPr>
            <a:xfrm>
              <a:off x="904508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7" name="矩形 3">
              <a:hlinkClick r:id="rId3" action="ppaction://hlinksldjump"/>
            </p:cNvPr>
            <p:cNvSpPr/>
            <p:nvPr/>
          </p:nvSpPr>
          <p:spPr>
            <a:xfrm>
              <a:off x="909572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FF9900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素养提升</a:t>
              </a:r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10071405" y="169458"/>
            <a:ext cx="1065091" cy="323775"/>
            <a:chOff x="10071405" y="169458"/>
            <a:chExt cx="1065091" cy="323775"/>
          </a:xfrm>
        </p:grpSpPr>
        <p:sp>
          <p:nvSpPr>
            <p:cNvPr id="19" name="平行四边形 18">
              <a:hlinkClick r:id="rId4" action="ppaction://hlinksldjump"/>
            </p:cNvPr>
            <p:cNvSpPr/>
            <p:nvPr/>
          </p:nvSpPr>
          <p:spPr>
            <a:xfrm>
              <a:off x="10071405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20" name="矩形 3">
              <a:hlinkClick r:id="rId4" action="ppaction://hlinksldjump"/>
            </p:cNvPr>
            <p:cNvSpPr/>
            <p:nvPr/>
          </p:nvSpPr>
          <p:spPr>
            <a:xfrm>
              <a:off x="10122042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拓展评价</a:t>
              </a:r>
            </a:p>
          </p:txBody>
        </p:sp>
      </p:grpSp>
      <p:grpSp>
        <p:nvGrpSpPr>
          <p:cNvPr id="21" name="组合 20"/>
          <p:cNvGrpSpPr/>
          <p:nvPr userDrawn="1"/>
        </p:nvGrpSpPr>
        <p:grpSpPr>
          <a:xfrm>
            <a:off x="6965003" y="169458"/>
            <a:ext cx="1065091" cy="323775"/>
            <a:chOff x="6965003" y="169458"/>
            <a:chExt cx="1065091" cy="323775"/>
          </a:xfrm>
        </p:grpSpPr>
        <p:sp>
          <p:nvSpPr>
            <p:cNvPr id="22" name="平行四边形 21">
              <a:hlinkClick r:id="rId5" action="ppaction://hlinksldjump"/>
            </p:cNvPr>
            <p:cNvSpPr/>
            <p:nvPr/>
          </p:nvSpPr>
          <p:spPr>
            <a:xfrm>
              <a:off x="696500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23" name="矩形 3">
              <a:hlinkClick r:id="rId5" action="ppaction://hlinksldjump"/>
            </p:cNvPr>
            <p:cNvSpPr/>
            <p:nvPr/>
          </p:nvSpPr>
          <p:spPr>
            <a:xfrm>
              <a:off x="701564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kern="1200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  <a:cs typeface="+mn-cs"/>
                </a:rPr>
                <a:t>项目准备</a:t>
              </a:r>
            </a:p>
          </p:txBody>
        </p:sp>
      </p:grpSp>
      <p:sp>
        <p:nvSpPr>
          <p:cNvPr id="24" name="KSO_Shape">
            <a:hlinkClick r:id="rId6" action="ppaction://hlinksldjump"/>
          </p:cNvPr>
          <p:cNvSpPr/>
          <p:nvPr userDrawn="1"/>
        </p:nvSpPr>
        <p:spPr>
          <a:xfrm>
            <a:off x="11193571" y="130451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" name="KSO_Shape">
            <a:hlinkClick r:id="rId7" action="ppaction://hlinksldjump"/>
          </p:cNvPr>
          <p:cNvSpPr/>
          <p:nvPr userDrawn="1"/>
        </p:nvSpPr>
        <p:spPr>
          <a:xfrm flipH="1">
            <a:off x="6446207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7" name="图片 26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347542" y="88053"/>
            <a:ext cx="554294" cy="446422"/>
          </a:xfrm>
          <a:prstGeom prst="rect">
            <a:avLst/>
          </a:prstGeom>
        </p:spPr>
      </p:pic>
      <p:sp>
        <p:nvSpPr>
          <p:cNvPr id="4" name="文本框 3"/>
          <p:cNvSpPr txBox="1"/>
          <p:nvPr userDrawn="1"/>
        </p:nvSpPr>
        <p:spPr>
          <a:xfrm>
            <a:off x="870485" y="161861"/>
            <a:ext cx="423555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项目</a:t>
            </a:r>
            <a:r>
              <a:rPr lang="en-US" altLang="zh-CN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2</a:t>
            </a:r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  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+mn-ea"/>
              </a:rPr>
              <a:t>保护登录账号的安全</a:t>
            </a:r>
            <a:endParaRPr lang="zh-CN" altLang="en-US" sz="1800" kern="1200" dirty="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cs typeface="+mn-cs"/>
            </a:endParaRPr>
          </a:p>
        </p:txBody>
      </p:sp>
      <p:sp>
        <p:nvSpPr>
          <p:cNvPr id="2" name="文本框 1"/>
          <p:cNvSpPr txBox="1"/>
          <p:nvPr userDrawn="1"/>
        </p:nvSpPr>
        <p:spPr>
          <a:xfrm>
            <a:off x="8561705" y="6315710"/>
            <a:ext cx="36302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第3单元</a:t>
            </a:r>
            <a:r>
              <a:rPr lang="en-US" altLang="zh-CN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争做网络安全卫士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721895" y="611203"/>
            <a:ext cx="10770669" cy="55922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8000470" y="169458"/>
            <a:ext cx="1065091" cy="323775"/>
            <a:chOff x="8005043" y="169458"/>
            <a:chExt cx="1065091" cy="323775"/>
          </a:xfrm>
        </p:grpSpPr>
        <p:sp>
          <p:nvSpPr>
            <p:cNvPr id="13" name="平行四边形 12"/>
            <p:cNvSpPr/>
            <p:nvPr/>
          </p:nvSpPr>
          <p:spPr>
            <a:xfrm>
              <a:off x="800504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4" name="矩形 3">
              <a:hlinkClick r:id="rId2" action="ppaction://hlinksldjump"/>
            </p:cNvPr>
            <p:cNvSpPr/>
            <p:nvPr/>
          </p:nvSpPr>
          <p:spPr>
            <a:xfrm>
              <a:off x="805568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项目实施</a:t>
              </a:r>
            </a:p>
          </p:txBody>
        </p:sp>
      </p:grpSp>
      <p:grpSp>
        <p:nvGrpSpPr>
          <p:cNvPr id="15" name="组合 14"/>
          <p:cNvGrpSpPr/>
          <p:nvPr userDrawn="1"/>
        </p:nvGrpSpPr>
        <p:grpSpPr>
          <a:xfrm>
            <a:off x="9035937" y="169458"/>
            <a:ext cx="1065091" cy="323775"/>
            <a:chOff x="9045083" y="169458"/>
            <a:chExt cx="1065091" cy="323775"/>
          </a:xfrm>
        </p:grpSpPr>
        <p:sp>
          <p:nvSpPr>
            <p:cNvPr id="16" name="平行四边形 15"/>
            <p:cNvSpPr/>
            <p:nvPr/>
          </p:nvSpPr>
          <p:spPr>
            <a:xfrm>
              <a:off x="904508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7" name="矩形 3">
              <a:hlinkClick r:id="rId3" action="ppaction://hlinksldjump"/>
            </p:cNvPr>
            <p:cNvSpPr/>
            <p:nvPr/>
          </p:nvSpPr>
          <p:spPr>
            <a:xfrm>
              <a:off x="909572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素养提升</a:t>
              </a:r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10071405" y="169458"/>
            <a:ext cx="1065091" cy="323775"/>
            <a:chOff x="10071405" y="169458"/>
            <a:chExt cx="1065091" cy="323775"/>
          </a:xfrm>
        </p:grpSpPr>
        <p:sp>
          <p:nvSpPr>
            <p:cNvPr id="19" name="平行四边形 18">
              <a:hlinkClick r:id="rId4" action="ppaction://hlinksldjump"/>
            </p:cNvPr>
            <p:cNvSpPr/>
            <p:nvPr/>
          </p:nvSpPr>
          <p:spPr>
            <a:xfrm>
              <a:off x="10071405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20" name="矩形 3">
              <a:hlinkClick r:id="rId4" action="ppaction://hlinksldjump"/>
            </p:cNvPr>
            <p:cNvSpPr/>
            <p:nvPr/>
          </p:nvSpPr>
          <p:spPr>
            <a:xfrm>
              <a:off x="10122042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FF9900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拓展评价</a:t>
              </a:r>
            </a:p>
          </p:txBody>
        </p:sp>
      </p:grpSp>
      <p:grpSp>
        <p:nvGrpSpPr>
          <p:cNvPr id="21" name="组合 20"/>
          <p:cNvGrpSpPr/>
          <p:nvPr userDrawn="1"/>
        </p:nvGrpSpPr>
        <p:grpSpPr>
          <a:xfrm>
            <a:off x="6965003" y="169458"/>
            <a:ext cx="1065091" cy="323775"/>
            <a:chOff x="6965003" y="169458"/>
            <a:chExt cx="1065091" cy="323775"/>
          </a:xfrm>
        </p:grpSpPr>
        <p:sp>
          <p:nvSpPr>
            <p:cNvPr id="22" name="平行四边形 21">
              <a:hlinkClick r:id="rId5" action="ppaction://hlinksldjump"/>
            </p:cNvPr>
            <p:cNvSpPr/>
            <p:nvPr/>
          </p:nvSpPr>
          <p:spPr>
            <a:xfrm>
              <a:off x="696500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23" name="矩形 3">
              <a:hlinkClick r:id="rId5" action="ppaction://hlinksldjump"/>
            </p:cNvPr>
            <p:cNvSpPr/>
            <p:nvPr/>
          </p:nvSpPr>
          <p:spPr>
            <a:xfrm>
              <a:off x="701564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kern="1200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  <a:cs typeface="+mn-cs"/>
                </a:rPr>
                <a:t>项目准备</a:t>
              </a:r>
            </a:p>
          </p:txBody>
        </p:sp>
      </p:grpSp>
      <p:sp>
        <p:nvSpPr>
          <p:cNvPr id="24" name="KSO_Shape">
            <a:hlinkClick r:id="rId6" action="ppaction://hlinksldjump"/>
          </p:cNvPr>
          <p:cNvSpPr/>
          <p:nvPr userDrawn="1"/>
        </p:nvSpPr>
        <p:spPr>
          <a:xfrm>
            <a:off x="11193571" y="130451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" name="KSO_Shape">
            <a:hlinkClick r:id="rId7" action="ppaction://hlinksldjump"/>
          </p:cNvPr>
          <p:cNvSpPr/>
          <p:nvPr userDrawn="1"/>
        </p:nvSpPr>
        <p:spPr>
          <a:xfrm flipH="1">
            <a:off x="6446207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7" name="图片 26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347542" y="88053"/>
            <a:ext cx="554294" cy="446422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870485" y="161861"/>
            <a:ext cx="423555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项目</a:t>
            </a:r>
            <a:r>
              <a:rPr lang="en-US" altLang="zh-CN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2</a:t>
            </a:r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  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sym typeface="+mn-ea"/>
              </a:rPr>
              <a:t>保护登录账号的安全</a:t>
            </a:r>
            <a:endParaRPr lang="zh-CN" altLang="en-US" sz="1800" kern="1200" dirty="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cs typeface="+mn-cs"/>
            </a:endParaRPr>
          </a:p>
        </p:txBody>
      </p:sp>
      <p:sp>
        <p:nvSpPr>
          <p:cNvPr id="2" name="文本框 1"/>
          <p:cNvSpPr txBox="1"/>
          <p:nvPr userDrawn="1"/>
        </p:nvSpPr>
        <p:spPr>
          <a:xfrm>
            <a:off x="8561705" y="6315710"/>
            <a:ext cx="36302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第3单元</a:t>
            </a:r>
            <a:r>
              <a:rPr lang="en-US" altLang="zh-CN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争做网络安全卫士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292608" y="306766"/>
            <a:ext cx="11606784" cy="5913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 userDrawn="1"/>
        </p:nvSpPr>
        <p:spPr>
          <a:xfrm>
            <a:off x="8561705" y="6315710"/>
            <a:ext cx="36302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第3单元</a:t>
            </a:r>
            <a:r>
              <a:rPr lang="en-US" altLang="zh-CN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争做网络安全卫士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292608" y="306766"/>
            <a:ext cx="11606784" cy="5913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PA-任意多边形: 形状 22"/>
          <p:cNvSpPr/>
          <p:nvPr userDrawn="1">
            <p:custDataLst>
              <p:tags r:id="rId1"/>
            </p:custDataLst>
          </p:nvPr>
        </p:nvSpPr>
        <p:spPr>
          <a:xfrm rot="16200000">
            <a:off x="5259705" y="-23495"/>
            <a:ext cx="1638935" cy="11643995"/>
          </a:xfrm>
          <a:custGeom>
            <a:avLst/>
            <a:gdLst>
              <a:gd name="connsiteX0" fmla="*/ 0 w 6168251"/>
              <a:gd name="connsiteY0" fmla="*/ 0 h 6857999"/>
              <a:gd name="connsiteX1" fmla="*/ 4531744 w 6168251"/>
              <a:gd name="connsiteY1" fmla="*/ 0 h 6857999"/>
              <a:gd name="connsiteX2" fmla="*/ 4540769 w 6168251"/>
              <a:gd name="connsiteY2" fmla="*/ 7092 h 6857999"/>
              <a:gd name="connsiteX3" fmla="*/ 6168251 w 6168251"/>
              <a:gd name="connsiteY3" fmla="*/ 3458096 h 6857999"/>
              <a:gd name="connsiteX4" fmla="*/ 4703042 w 6168251"/>
              <a:gd name="connsiteY4" fmla="*/ 6768535 h 6857999"/>
              <a:gd name="connsiteX5" fmla="*/ 4599761 w 6168251"/>
              <a:gd name="connsiteY5" fmla="*/ 6857999 h 6857999"/>
              <a:gd name="connsiteX6" fmla="*/ 0 w 6168251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68251" h="6857999">
                <a:moveTo>
                  <a:pt x="0" y="0"/>
                </a:moveTo>
                <a:lnTo>
                  <a:pt x="4531744" y="0"/>
                </a:lnTo>
                <a:lnTo>
                  <a:pt x="4540769" y="7092"/>
                </a:lnTo>
                <a:cubicBezTo>
                  <a:pt x="5534713" y="827368"/>
                  <a:pt x="6168251" y="2068747"/>
                  <a:pt x="6168251" y="3458096"/>
                </a:cubicBezTo>
                <a:cubicBezTo>
                  <a:pt x="6168251" y="4770259"/>
                  <a:pt x="5603151" y="5950436"/>
                  <a:pt x="4703042" y="6768535"/>
                </a:cubicBezTo>
                <a:lnTo>
                  <a:pt x="4599761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2E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alphaModFix amt="11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03" b="30215"/>
          <a:stretch>
            <a:fillRect/>
          </a:stretch>
        </p:blipFill>
        <p:spPr>
          <a:xfrm>
            <a:off x="-117987" y="5014428"/>
            <a:ext cx="6858000" cy="18435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2025-02-08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292608" y="268224"/>
            <a:ext cx="11606784" cy="6339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2025-02-08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0.sv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7.xml"/><Relationship Id="rId6" Type="http://schemas.openxmlformats.org/officeDocument/2006/relationships/image" Target="../media/image19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oleObject" Target="../embeddings/oleObject2.bin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oleObject" Target="../embeddings/oleObject3.bin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oleObject" Target="../embeddings/oleObject4.bin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23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notesSlide" Target="../notesSlides/notesSlide15.xml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7.svg"/><Relationship Id="rId2" Type="http://schemas.openxmlformats.org/officeDocument/2006/relationships/tags" Target="../tags/tag39.xml"/><Relationship Id="rId16" Type="http://schemas.openxmlformats.org/officeDocument/2006/relationships/image" Target="../media/image6.png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tags" Target="../tags/tag48.xml"/><Relationship Id="rId5" Type="http://schemas.openxmlformats.org/officeDocument/2006/relationships/tags" Target="../tags/tag42.xml"/><Relationship Id="rId15" Type="http://schemas.openxmlformats.org/officeDocument/2006/relationships/image" Target="../media/image5.png"/><Relationship Id="rId10" Type="http://schemas.openxmlformats.org/officeDocument/2006/relationships/tags" Target="../tags/tag47.xml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oleObject" Target="../embeddings/oleObject5.bin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2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15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13" Type="http://schemas.openxmlformats.org/officeDocument/2006/relationships/tags" Target="../tags/tag61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51.xml"/><Relationship Id="rId21" Type="http://schemas.openxmlformats.org/officeDocument/2006/relationships/image" Target="../media/image5.png"/><Relationship Id="rId7" Type="http://schemas.openxmlformats.org/officeDocument/2006/relationships/tags" Target="../tags/tag55.xml"/><Relationship Id="rId12" Type="http://schemas.openxmlformats.org/officeDocument/2006/relationships/tags" Target="../tags/tag60.xml"/><Relationship Id="rId17" Type="http://schemas.openxmlformats.org/officeDocument/2006/relationships/tags" Target="../tags/tag65.xml"/><Relationship Id="rId2" Type="http://schemas.openxmlformats.org/officeDocument/2006/relationships/tags" Target="../tags/tag50.xml"/><Relationship Id="rId16" Type="http://schemas.openxmlformats.org/officeDocument/2006/relationships/tags" Target="../tags/tag64.xml"/><Relationship Id="rId20" Type="http://schemas.openxmlformats.org/officeDocument/2006/relationships/image" Target="../media/image4.png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tags" Target="../tags/tag59.xml"/><Relationship Id="rId5" Type="http://schemas.openxmlformats.org/officeDocument/2006/relationships/tags" Target="../tags/tag53.xml"/><Relationship Id="rId15" Type="http://schemas.openxmlformats.org/officeDocument/2006/relationships/tags" Target="../tags/tag63.xml"/><Relationship Id="rId23" Type="http://schemas.openxmlformats.org/officeDocument/2006/relationships/image" Target="../media/image7.svg"/><Relationship Id="rId10" Type="http://schemas.openxmlformats.org/officeDocument/2006/relationships/tags" Target="../tags/tag58.xml"/><Relationship Id="rId19" Type="http://schemas.openxmlformats.org/officeDocument/2006/relationships/notesSlide" Target="../notesSlides/notesSlide18.xml"/><Relationship Id="rId4" Type="http://schemas.openxmlformats.org/officeDocument/2006/relationships/tags" Target="../tags/tag52.xml"/><Relationship Id="rId9" Type="http://schemas.openxmlformats.org/officeDocument/2006/relationships/tags" Target="../tags/tag57.xml"/><Relationship Id="rId14" Type="http://schemas.openxmlformats.org/officeDocument/2006/relationships/tags" Target="../tags/tag62.xml"/><Relationship Id="rId22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oleObject" Target="../embeddings/oleObject6.bin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9.sv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9.sv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6.xml"/><Relationship Id="rId6" Type="http://schemas.openxmlformats.org/officeDocument/2006/relationships/image" Target="../media/image28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29.sv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7.xml"/><Relationship Id="rId6" Type="http://schemas.openxmlformats.org/officeDocument/2006/relationships/image" Target="../media/image28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5.xml"/><Relationship Id="rId21" Type="http://schemas.openxmlformats.org/officeDocument/2006/relationships/image" Target="../media/image5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image" Target="../media/image12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image" Target="../media/image7.svg"/><Relationship Id="rId10" Type="http://schemas.openxmlformats.org/officeDocument/2006/relationships/tags" Target="../tags/tag12.xml"/><Relationship Id="rId19" Type="http://schemas.openxmlformats.org/officeDocument/2006/relationships/notesSlide" Target="../notesSlides/notesSlide4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notesSlide" Target="../notesSlides/notesSlide5.xml"/><Relationship Id="rId3" Type="http://schemas.openxmlformats.org/officeDocument/2006/relationships/tags" Target="../tags/tag22.xml"/><Relationship Id="rId21" Type="http://schemas.openxmlformats.org/officeDocument/2006/relationships/image" Target="../media/image6.png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6" Type="http://schemas.openxmlformats.org/officeDocument/2006/relationships/tags" Target="../tags/tag35.xml"/><Relationship Id="rId20" Type="http://schemas.openxmlformats.org/officeDocument/2006/relationships/image" Target="../media/image5.png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5" Type="http://schemas.openxmlformats.org/officeDocument/2006/relationships/tags" Target="../tags/tag24.xml"/><Relationship Id="rId15" Type="http://schemas.openxmlformats.org/officeDocument/2006/relationships/tags" Target="../tags/tag34.xml"/><Relationship Id="rId10" Type="http://schemas.openxmlformats.org/officeDocument/2006/relationships/tags" Target="../tags/tag29.xml"/><Relationship Id="rId19" Type="http://schemas.openxmlformats.org/officeDocument/2006/relationships/image" Target="../media/image4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Relationship Id="rId22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7.sv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6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522055" y="1721175"/>
            <a:ext cx="1619170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宋体" panose="02010600030101010101" pitchFamily="2" charset="-122"/>
              </a:rPr>
              <a:t>项目 </a:t>
            </a:r>
            <a:r>
              <a:rPr lang="en-US" altLang="zh-CN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方正水柱简体" panose="03000509000000000000" pitchFamily="65" charset="-122"/>
                <a:ea typeface="方正水柱简体" panose="03000509000000000000" pitchFamily="65" charset="-122"/>
                <a:cs typeface="宋体" panose="02010600030101010101" pitchFamily="2" charset="-122"/>
              </a:rPr>
              <a:t>2</a:t>
            </a:r>
            <a:endParaRPr lang="zh-CN" altLang="en-US" sz="32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方正水柱简体" panose="03000509000000000000" pitchFamily="65" charset="-122"/>
              <a:ea typeface="方正水柱简体" panose="03000509000000000000" pitchFamily="65" charset="-122"/>
              <a:cs typeface="宋体" panose="02010600030101010101" pitchFamily="2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433054" y="2325413"/>
            <a:ext cx="84124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保护登录账号的安全</a:t>
            </a:r>
            <a:endParaRPr lang="zh-CN" alt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320456" y="5927986"/>
            <a:ext cx="5131576" cy="290195"/>
            <a:chOff x="6966" y="5259"/>
            <a:chExt cx="3538" cy="457"/>
          </a:xfrm>
        </p:grpSpPr>
        <p:sp>
          <p:nvSpPr>
            <p:cNvPr id="10" name="圆角矩形 26"/>
            <p:cNvSpPr/>
            <p:nvPr/>
          </p:nvSpPr>
          <p:spPr>
            <a:xfrm>
              <a:off x="6966" y="5259"/>
              <a:ext cx="1930" cy="45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宿州市宿城第一初级中学</a:t>
              </a:r>
            </a:p>
          </p:txBody>
        </p:sp>
        <p:sp>
          <p:nvSpPr>
            <p:cNvPr id="11" name="圆角矩形 27"/>
            <p:cNvSpPr/>
            <p:nvPr/>
          </p:nvSpPr>
          <p:spPr>
            <a:xfrm>
              <a:off x="8988" y="5259"/>
              <a:ext cx="1516" cy="457"/>
            </a:xfrm>
            <a:prstGeom prst="roundRect">
              <a:avLst/>
            </a:prstGeom>
            <a:solidFill>
              <a:srgbClr val="F8B6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  <a:sym typeface="+mn-ea"/>
                </a:rPr>
                <a:t>黄</a:t>
              </a:r>
              <a:r>
                <a:rPr lang="en-US" altLang="zh-CN" dirty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  <a:sym typeface="+mn-ea"/>
                </a:rPr>
                <a:t>  </a:t>
              </a:r>
              <a:r>
                <a:rPr lang="zh-CN" altLang="en-US" dirty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  <a:sym typeface="+mn-ea"/>
                </a:rPr>
                <a:t>萍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6489796" y="3846700"/>
            <a:ext cx="3905250" cy="1076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3484A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——互联网身份验证</a:t>
            </a:r>
            <a:endParaRPr lang="en-US" altLang="zh-CN" sz="3200" b="1" dirty="0">
              <a:solidFill>
                <a:srgbClr val="3484A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3200" b="1" dirty="0">
              <a:solidFill>
                <a:srgbClr val="3484A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635364" y="884245"/>
            <a:ext cx="353153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第</a:t>
            </a:r>
            <a:r>
              <a:rPr lang="en-US" altLang="zh-CN" sz="2000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3</a:t>
            </a:r>
            <a:r>
              <a:rPr lang="zh-CN" altLang="en-US" sz="2000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单元  争做网络安全卫士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619591" y="891524"/>
            <a:ext cx="4293441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义务教育</a:t>
            </a:r>
            <a:r>
              <a:rPr lang="en-US" altLang="zh-CN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《</a:t>
            </a:r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信息科技</a:t>
            </a:r>
            <a:r>
              <a:rPr lang="en-US" altLang="zh-CN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》</a:t>
            </a:r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七年级下册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955702" y="654085"/>
            <a:ext cx="720000" cy="579879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71120" y="3508375"/>
            <a:ext cx="3352800" cy="3352800"/>
            <a:chOff x="1740" y="3269"/>
            <a:chExt cx="5280" cy="5280"/>
          </a:xfrm>
        </p:grpSpPr>
        <p:pic>
          <p:nvPicPr>
            <p:cNvPr id="12" name="图片 11" descr="C:/Users/lenovo/Desktop/QQ图片20250115110008.pngQQ图片20250115110008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1740" y="3269"/>
              <a:ext cx="5280" cy="5280"/>
            </a:xfrm>
            <a:prstGeom prst="rect">
              <a:avLst/>
            </a:prstGeom>
          </p:spPr>
        </p:pic>
        <p:pic>
          <p:nvPicPr>
            <p:cNvPr id="14" name="图片 13" descr="电脑安全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980" y="5559"/>
              <a:ext cx="1015" cy="101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47240" y="1024890"/>
            <a:ext cx="6299200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spc="100" dirty="0">
                <a:solidFill>
                  <a:srgbClr val="0068B6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步骤</a:t>
            </a:r>
            <a:r>
              <a:rPr lang="en-US" altLang="zh-CN" sz="2800" b="1" spc="100" dirty="0">
                <a:solidFill>
                  <a:srgbClr val="0068B6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</a:t>
            </a:r>
            <a:r>
              <a:rPr lang="zh-CN" altLang="en-US" sz="2800" b="1" spc="100" dirty="0">
                <a:solidFill>
                  <a:srgbClr val="0068B6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：探究如何设计强密码</a:t>
            </a:r>
          </a:p>
        </p:txBody>
      </p:sp>
      <p:sp>
        <p:nvSpPr>
          <p:cNvPr id="11" name="文本框 10" descr="7b0a202020202262756c6c6574223a20227b5c2263617465676f727949645c223a5c225c222c5c2274656d706c61746549645c223a32303233313537307d220a7d0a"/>
          <p:cNvSpPr txBox="1"/>
          <p:nvPr/>
        </p:nvSpPr>
        <p:spPr>
          <a:xfrm>
            <a:off x="1260475" y="2792095"/>
            <a:ext cx="8307705" cy="2538095"/>
          </a:xfrm>
          <a:prstGeom prst="rect">
            <a:avLst/>
          </a:prstGeom>
        </p:spPr>
        <p:txBody>
          <a:bodyPr wrap="square">
            <a:noAutofit/>
          </a:bodyPr>
          <a:lstStyle>
            <a:defPPr>
              <a:defRPr lang="zh-CN"/>
            </a:defPPr>
            <a:lvl1pPr indent="514350" fontAlgn="auto">
              <a:lnSpc>
                <a:spcPct val="150000"/>
              </a:lnSpc>
              <a:defRPr sz="2000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pPr indent="457200" algn="l">
              <a:buFont typeface="Wingdings" panose="05000000000000000000" charset="0"/>
              <a:buNone/>
            </a:pPr>
            <a:r>
              <a:rPr lang="zh-CN" altLang="en-US" dirty="0">
                <a:sym typeface="+mn-ea"/>
              </a:rPr>
              <a:t>请各组成员之间合作，利用密码安全性测试网站进行密码设计。可尝试改变密码的长度或复杂程度，观察密码的破解时间，了解提升密码安全性的设计要素，并将结论记录在表中。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934210" y="1546543"/>
            <a:ext cx="5080000" cy="39878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000">
                <a:solidFill>
                  <a:srgbClr val="FF9900"/>
                </a:solidFill>
                <a:latin typeface="方正正准黑简体"/>
                <a:ea typeface="方正正准黑简体"/>
              </a:rPr>
              <a:t>环节</a:t>
            </a:r>
            <a:r>
              <a:rPr lang="en-US" altLang="zh-CN" sz="2000">
                <a:solidFill>
                  <a:srgbClr val="FF9900"/>
                </a:solidFill>
                <a:latin typeface="方正正准黑简体"/>
                <a:ea typeface="方正正准黑简体"/>
              </a:rPr>
              <a:t>1</a:t>
            </a:r>
            <a:r>
              <a:rPr lang="zh-CN" altLang="en-US" sz="2000">
                <a:solidFill>
                  <a:srgbClr val="FF9900"/>
                </a:solidFill>
                <a:latin typeface="方正正准黑简体"/>
                <a:ea typeface="方正正准黑简体"/>
              </a:rPr>
              <a:t>：提升密码的安全性</a:t>
            </a:r>
          </a:p>
        </p:txBody>
      </p:sp>
      <p:pic>
        <p:nvPicPr>
          <p:cNvPr id="6" name="图片 5" descr="机器人学士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29040" y="3536950"/>
            <a:ext cx="2668905" cy="2668905"/>
          </a:xfrm>
          <a:prstGeom prst="rect">
            <a:avLst/>
          </a:prstGeom>
        </p:spPr>
      </p:pic>
      <p:pic>
        <p:nvPicPr>
          <p:cNvPr id="4" name="图片 3" descr="网络连接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9810" y="899160"/>
            <a:ext cx="914400" cy="91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47240" y="1024890"/>
            <a:ext cx="6299200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spc="100" dirty="0">
                <a:solidFill>
                  <a:srgbClr val="0068B6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步骤</a:t>
            </a:r>
            <a:r>
              <a:rPr lang="en-US" altLang="zh-CN" sz="2800" b="1" spc="100" dirty="0">
                <a:solidFill>
                  <a:srgbClr val="0068B6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</a:t>
            </a:r>
            <a:r>
              <a:rPr lang="zh-CN" altLang="en-US" sz="2800" b="1" spc="100" dirty="0">
                <a:solidFill>
                  <a:srgbClr val="0068B6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：探究如何设计强密码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934210" y="1483043"/>
            <a:ext cx="5080000" cy="39878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000">
                <a:solidFill>
                  <a:srgbClr val="FF9900"/>
                </a:solidFill>
                <a:latin typeface="方正正准黑简体"/>
                <a:ea typeface="方正正准黑简体"/>
              </a:rPr>
              <a:t>环节</a:t>
            </a:r>
            <a:r>
              <a:rPr lang="en-US" altLang="zh-CN" sz="2000">
                <a:solidFill>
                  <a:srgbClr val="FF9900"/>
                </a:solidFill>
                <a:latin typeface="方正正准黑简体"/>
                <a:ea typeface="方正正准黑简体"/>
              </a:rPr>
              <a:t>1</a:t>
            </a:r>
            <a:r>
              <a:rPr lang="zh-CN" altLang="en-US" sz="2000">
                <a:solidFill>
                  <a:srgbClr val="FF9900"/>
                </a:solidFill>
                <a:latin typeface="方正正准黑简体"/>
                <a:ea typeface="方正正准黑简体"/>
              </a:rPr>
              <a:t>：提升密码的安全性</a:t>
            </a:r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52606017"/>
              </p:ext>
            </p:extLst>
          </p:nvPr>
        </p:nvGraphicFramePr>
        <p:xfrm>
          <a:off x="3068955" y="1880235"/>
          <a:ext cx="8110220" cy="4222750"/>
        </p:xfrm>
        <a:graphic>
          <a:graphicData uri="http://schemas.openxmlformats.org/drawingml/2006/table">
            <a:tbl>
              <a:tblPr/>
              <a:tblGrid>
                <a:gridCol w="1420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9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36950">
                <a:tc>
                  <a:txBody>
                    <a:bodyPr/>
                    <a:lstStyle/>
                    <a:p>
                      <a:pPr marL="1174750" inden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zh-CN" sz="160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</a:endParaRPr>
                    </a:p>
                    <a:p>
                      <a:pPr marL="1174750" indent="0" algn="l" eaLnBrk="0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</a:rPr>
                        <a:t> </a:t>
                      </a:r>
                    </a:p>
                    <a:p>
                      <a:pPr marL="1174750" indent="0" algn="l" eaLnBrk="0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</a:rPr>
                        <a:t> </a:t>
                      </a:r>
                    </a:p>
                    <a:p>
                      <a:pPr marL="1174750" indent="0" algn="l" eaLnBrk="0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</a:rPr>
                        <a:t> </a:t>
                      </a:r>
                    </a:p>
                    <a:p>
                      <a:pPr marL="1174750" indent="0" algn="l" eaLnBrk="0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</a:rPr>
                        <a:t> </a:t>
                      </a:r>
                    </a:p>
                    <a:p>
                      <a:pPr marL="1174750" indent="0" algn="l" eaLnBrk="0"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</a:rPr>
                        <a:t> </a:t>
                      </a:r>
                    </a:p>
                    <a:p>
                      <a:pPr marL="136525" indent="0" algn="l" eaLnBrk="0" fontAlgn="base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solidFill>
                            <a:srgbClr val="0072BC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过程记录</a:t>
                      </a:r>
                    </a:p>
                  </a:txBody>
                  <a:tcPr marL="0" marR="0" marT="0" marB="0">
                    <a:lnL w="6350" cap="flat" cmpd="sng">
                      <a:solidFill>
                        <a:srgbClr val="0072BC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0072BC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72BC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0072BC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26390" indent="-319405" algn="l" eaLnBrk="0" fontAlgn="base">
                        <a:lnSpc>
                          <a:spcPct val="108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</a:pPr>
                      <a:r>
                        <a:rPr lang="zh-CN" sz="1600" dirty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altLang="zh-CN" sz="1600" dirty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r>
                        <a:rPr lang="zh-CN" altLang="en-US" sz="1600" dirty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）进行</a:t>
                      </a:r>
                      <a:r>
                        <a:rPr lang="en-US" altLang="zh-CN" sz="1600" dirty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r>
                        <a:rPr lang="zh-CN" altLang="en-US" sz="1600" dirty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次测试，密码由字母组成，密码长度逐渐增加。</a:t>
                      </a:r>
                    </a:p>
                    <a:p>
                      <a:pPr marL="326390" indent="-319405" algn="l" eaLnBrk="0" fontAlgn="base">
                        <a:lnSpc>
                          <a:spcPct val="108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1600" dirty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zh-CN" sz="1600" dirty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密码</a:t>
                      </a:r>
                      <a:r>
                        <a:rPr lang="en-US" altLang="zh-CN" sz="1600" dirty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r>
                        <a:rPr lang="zh-CN" altLang="en-US" sz="1600" dirty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：</a:t>
                      </a:r>
                      <a:r>
                        <a:rPr lang="zh-CN" altLang="en-US" sz="1600" u="sng" dirty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          </a:t>
                      </a:r>
                      <a:r>
                        <a:rPr lang="zh-CN" altLang="en-US" sz="1600" dirty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</a:t>
                      </a:r>
                      <a:r>
                        <a:rPr lang="zh-CN" sz="1600" dirty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破解时间：</a:t>
                      </a:r>
                      <a:r>
                        <a:rPr lang="en-US" altLang="zh-CN" sz="1600" u="sng" dirty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   </a:t>
                      </a:r>
                      <a:r>
                        <a:rPr lang="en-US" altLang="zh-CN" sz="1600" u="sng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1 </a:t>
                      </a:r>
                      <a:r>
                        <a:rPr lang="en-US" altLang="zh-CN" sz="1600" u="sng" dirty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        </a:t>
                      </a:r>
                      <a:r>
                        <a:rPr lang="en-US" altLang="zh-CN" sz="1600" dirty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    </a:t>
                      </a:r>
                      <a:r>
                        <a:rPr lang="zh-CN" altLang="en-US" sz="1600" dirty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               </a:t>
                      </a:r>
                      <a:r>
                        <a:rPr lang="zh-CN" altLang="en-US" sz="1600" dirty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</a:t>
                      </a:r>
                      <a:r>
                        <a:rPr lang="zh-CN" altLang="en-US" sz="1600" u="sng" dirty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     </a:t>
                      </a:r>
                      <a:r>
                        <a:rPr lang="zh-CN" altLang="en-US" sz="1600" dirty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</a:t>
                      </a:r>
                    </a:p>
                    <a:p>
                      <a:pPr marL="326390" indent="-319405" algn="l" eaLnBrk="0" fontAlgn="base">
                        <a:lnSpc>
                          <a:spcPct val="108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1600" dirty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zh-CN" sz="1600" dirty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密码</a:t>
                      </a:r>
                      <a:r>
                        <a:rPr lang="en-US" altLang="zh-CN" sz="1600" dirty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zh-CN" altLang="en-US" sz="1600" dirty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：</a:t>
                      </a:r>
                      <a:r>
                        <a:rPr lang="zh-CN" altLang="en-US" sz="1600" u="sng" dirty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       </a:t>
                      </a:r>
                      <a:r>
                        <a:rPr lang="en-US" altLang="zh-CN" sz="1600" u="sng" dirty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zh-CN" altLang="en-US" sz="1600" u="sng" dirty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</a:t>
                      </a:r>
                      <a:r>
                        <a:rPr lang="zh-CN" altLang="en-US" sz="1600" dirty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</a:t>
                      </a:r>
                      <a:r>
                        <a:rPr lang="zh-CN" sz="1600" dirty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破解时间：</a:t>
                      </a:r>
                      <a:r>
                        <a:rPr lang="zh-CN" altLang="en-US" sz="1600" u="sng" dirty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   </a:t>
                      </a:r>
                      <a:r>
                        <a:rPr lang="zh-CN" altLang="en-US" sz="1600" u="sng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altLang="zh-CN" sz="1600" u="sng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r>
                        <a:rPr lang="zh-CN" altLang="en-US" sz="1600" u="sng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zh-CN" altLang="en-US" sz="1600" u="sng" dirty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</a:t>
                      </a:r>
                      <a:r>
                        <a:rPr lang="zh-CN" altLang="en-US" sz="1600" dirty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</a:t>
                      </a:r>
                    </a:p>
                    <a:p>
                      <a:pPr marL="326390" indent="-319405" algn="l" eaLnBrk="0" fontAlgn="base">
                        <a:lnSpc>
                          <a:spcPct val="108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1600" dirty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zh-CN" sz="1600" dirty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密码</a:t>
                      </a:r>
                      <a:r>
                        <a:rPr lang="en-US" altLang="zh-CN" sz="1600" dirty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r>
                        <a:rPr lang="zh-CN" altLang="en-US" sz="1600" dirty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：</a:t>
                      </a:r>
                      <a:r>
                        <a:rPr lang="zh-CN" altLang="en-US" sz="1600" u="sng" dirty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      </a:t>
                      </a:r>
                      <a:r>
                        <a:rPr lang="en-US" altLang="zh-CN" sz="1600" u="sng" dirty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zh-CN" altLang="en-US" sz="1600" u="sng" dirty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</a:t>
                      </a:r>
                      <a:r>
                        <a:rPr lang="zh-CN" altLang="en-US" sz="1600" dirty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</a:t>
                      </a:r>
                      <a:r>
                        <a:rPr lang="zh-CN" sz="1600" dirty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破解时间：</a:t>
                      </a:r>
                      <a:r>
                        <a:rPr lang="zh-CN" altLang="en-US" sz="1600" u="sng" dirty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   </a:t>
                      </a:r>
                      <a:r>
                        <a:rPr lang="zh-CN" altLang="en-US" sz="1600" u="sng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altLang="zh-CN" sz="1600" u="sng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r>
                        <a:rPr lang="zh-CN" altLang="en-US" sz="1600" u="sng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</a:t>
                      </a:r>
                      <a:r>
                        <a:rPr lang="zh-CN" altLang="en-US" sz="1600" u="sng" dirty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</a:t>
                      </a:r>
                    </a:p>
                    <a:p>
                      <a:pPr marL="70485" indent="-63500" algn="l" eaLnBrk="0" fontAlgn="base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lang="zh-CN" sz="1600" dirty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altLang="zh-CN" sz="1600" dirty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zh-CN" altLang="en-US" sz="1600" dirty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）进行</a:t>
                      </a:r>
                      <a:r>
                        <a:rPr lang="en-US" altLang="zh-CN" sz="1600" dirty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r>
                        <a:rPr lang="zh-CN" altLang="en-US" sz="1600" dirty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次测试，保持密码长度不变，提</a:t>
                      </a:r>
                      <a:r>
                        <a:rPr lang="zh-CN" sz="1600" dirty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高密码复杂程度。分别采用纯数字、纯字母、</a:t>
                      </a:r>
                      <a:r>
                        <a:rPr lang="zh-CN" altLang="en-US" sz="1600" dirty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“数字</a:t>
                      </a:r>
                      <a:r>
                        <a:rPr lang="en-US" altLang="zh-CN" sz="1600" dirty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+</a:t>
                      </a:r>
                      <a:r>
                        <a:rPr lang="zh-CN" altLang="en-US" sz="1600" dirty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字母”、“数</a:t>
                      </a:r>
                      <a:r>
                        <a:rPr lang="zh-CN" sz="1600" dirty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字</a:t>
                      </a:r>
                      <a:r>
                        <a:rPr lang="en-US" altLang="zh-CN" sz="1600" dirty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+</a:t>
                      </a:r>
                      <a:r>
                        <a:rPr lang="zh-CN" altLang="en-US" sz="1600" dirty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字母</a:t>
                      </a:r>
                      <a:r>
                        <a:rPr lang="en-US" altLang="zh-CN" sz="1600" dirty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+</a:t>
                      </a:r>
                      <a:r>
                        <a:rPr lang="zh-CN" altLang="en-US" sz="1600" dirty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特殊 符号”</a:t>
                      </a:r>
                      <a:r>
                        <a:rPr lang="en-US" altLang="zh-CN" sz="1600" dirty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r>
                        <a:rPr lang="zh-CN" altLang="en-US" sz="1600" dirty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种方式设计密码。</a:t>
                      </a:r>
                    </a:p>
                    <a:p>
                      <a:pPr marL="326390" indent="0" algn="l" eaLnBrk="0" fontAlgn="base">
                        <a:lnSpc>
                          <a:spcPct val="112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lang="zh-CN" sz="1600" dirty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密码</a:t>
                      </a:r>
                      <a:r>
                        <a:rPr lang="en-US" altLang="zh-CN" sz="1600" dirty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r>
                        <a:rPr lang="zh-CN" altLang="en-US" sz="1600" dirty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：</a:t>
                      </a:r>
                      <a:r>
                        <a:rPr lang="zh-CN" altLang="en-US" sz="1600" u="sng" dirty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           </a:t>
                      </a:r>
                      <a:r>
                        <a:rPr lang="zh-CN" altLang="en-US" sz="1600" dirty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</a:t>
                      </a:r>
                      <a:r>
                        <a:rPr lang="zh-CN" sz="1600" dirty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破解时间：</a:t>
                      </a:r>
                      <a:r>
                        <a:rPr lang="zh-CN" altLang="en-US" sz="1600" u="sng" dirty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	</a:t>
                      </a:r>
                      <a:r>
                        <a:rPr lang="zh-CN" altLang="en-US" sz="1600" dirty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</a:p>
                    <a:p>
                      <a:pPr marL="326390" indent="0" algn="just" eaLnBrk="0" fontAlgn="base">
                        <a:lnSpc>
                          <a:spcPct val="112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lang="zh-CN" sz="1600" dirty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密码</a:t>
                      </a:r>
                      <a:r>
                        <a:rPr lang="en-US" altLang="zh-CN" sz="1600" dirty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zh-CN" altLang="en-US" sz="1600" dirty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：</a:t>
                      </a:r>
                      <a:r>
                        <a:rPr lang="zh-CN" altLang="en-US" sz="1600" u="sng" dirty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       </a:t>
                      </a:r>
                      <a:r>
                        <a:rPr lang="en-US" altLang="zh-CN" sz="1600" u="sng" dirty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</a:t>
                      </a:r>
                      <a:r>
                        <a:rPr lang="zh-CN" altLang="en-US" sz="1600" u="sng" dirty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</a:t>
                      </a:r>
                      <a:r>
                        <a:rPr lang="zh-CN" altLang="en-US" sz="1600" dirty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</a:t>
                      </a:r>
                      <a:r>
                        <a:rPr lang="zh-CN" sz="1600" dirty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破解时间：</a:t>
                      </a:r>
                      <a:r>
                        <a:rPr lang="zh-CN" altLang="en-US" sz="1600" u="sng" dirty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	</a:t>
                      </a:r>
                      <a:r>
                        <a:rPr lang="zh-CN" altLang="en-US" sz="1600" dirty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</a:p>
                    <a:p>
                      <a:pPr marL="326390" indent="0" algn="just" eaLnBrk="0" fontAlgn="base">
                        <a:lnSpc>
                          <a:spcPct val="112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lang="zh-CN" sz="1600" dirty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密码</a:t>
                      </a:r>
                      <a:r>
                        <a:rPr lang="en-US" altLang="zh-CN" sz="1600" dirty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r>
                        <a:rPr lang="zh-CN" altLang="en-US" sz="1600" dirty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：</a:t>
                      </a:r>
                      <a:r>
                        <a:rPr lang="zh-CN" altLang="en-US" sz="1600" u="sng" dirty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     </a:t>
                      </a:r>
                      <a:r>
                        <a:rPr lang="en-US" altLang="zh-CN" sz="1600" u="sng" dirty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</a:t>
                      </a:r>
                      <a:r>
                        <a:rPr lang="zh-CN" altLang="en-US" sz="1600" u="sng" dirty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</a:t>
                      </a:r>
                      <a:r>
                        <a:rPr lang="zh-CN" altLang="en-US" sz="1600" dirty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</a:t>
                      </a:r>
                      <a:r>
                        <a:rPr lang="zh-CN" sz="1600" dirty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破解时间：</a:t>
                      </a:r>
                      <a:r>
                        <a:rPr lang="zh-CN" altLang="en-US" sz="1600" u="sng" dirty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	</a:t>
                      </a:r>
                      <a:r>
                        <a:rPr lang="zh-CN" altLang="en-US" sz="1600" dirty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</a:p>
                    <a:p>
                      <a:pPr marL="326390" indent="0" algn="just" eaLnBrk="0" fontAlgn="base">
                        <a:lnSpc>
                          <a:spcPct val="112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lang="zh-CN" sz="1600" dirty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密码</a:t>
                      </a:r>
                      <a:r>
                        <a:rPr lang="en-US" altLang="zh-CN" sz="1600" dirty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r>
                        <a:rPr lang="zh-CN" altLang="en-US" sz="1600" dirty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：</a:t>
                      </a:r>
                      <a:r>
                        <a:rPr lang="zh-CN" altLang="en-US" sz="1600" u="sng" dirty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     </a:t>
                      </a:r>
                      <a:r>
                        <a:rPr lang="en-US" altLang="zh-CN" sz="1600" u="sng" dirty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</a:t>
                      </a:r>
                      <a:r>
                        <a:rPr lang="zh-CN" altLang="en-US" sz="1600" u="sng" dirty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</a:t>
                      </a:r>
                      <a:r>
                        <a:rPr lang="zh-CN" altLang="en-US" sz="1600" dirty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</a:t>
                      </a:r>
                      <a:r>
                        <a:rPr lang="zh-CN" sz="1600" dirty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破解时间：</a:t>
                      </a:r>
                      <a:r>
                        <a:rPr lang="zh-CN" altLang="en-US" sz="1600" u="sng" dirty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  </a:t>
                      </a:r>
                      <a:r>
                        <a:rPr lang="en-US" altLang="zh-CN" sz="1600" u="sng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r>
                        <a:rPr lang="zh-CN" altLang="en-US" sz="1600" u="sng" dirty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 </a:t>
                      </a:r>
                    </a:p>
                  </a:txBody>
                  <a:tcPr marL="0" marR="0" marT="0" marB="0">
                    <a:lnL w="3175" cap="flat" cmpd="sng">
                      <a:solidFill>
                        <a:srgbClr val="0072BC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72BC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72BC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0072BC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1174750" indent="0" algn="l" eaLnBrk="0" fontAlgn="base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</a:rPr>
                        <a:t> </a:t>
                      </a:r>
                    </a:p>
                    <a:p>
                      <a:pPr marL="262890" indent="0" algn="l" eaLnBrk="0" fontAlgn="base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solidFill>
                            <a:srgbClr val="0072BC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结论</a:t>
                      </a:r>
                    </a:p>
                  </a:txBody>
                  <a:tcPr marL="0" marR="0" marT="0" marB="0">
                    <a:lnL w="6350" cap="flat" cmpd="sng">
                      <a:solidFill>
                        <a:srgbClr val="0072BC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0072BC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0072BC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72BC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3025" indent="-635" algn="l" eaLnBrk="0" fontAlgn="base">
                        <a:lnSpc>
                          <a:spcPct val="109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dirty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</a:t>
                      </a:r>
                      <a:r>
                        <a:rPr lang="zh-CN" sz="1600" dirty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如果增加密码的长度并提高密码的复杂程度，可以</a:t>
                      </a:r>
                      <a:r>
                        <a:rPr lang="zh-CN" altLang="en-US" sz="1600" u="sng" dirty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   </a:t>
                      </a:r>
                      <a:r>
                        <a:rPr lang="zh-CN" sz="1600" dirty="0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（提高或降低）密码的安全性。</a:t>
                      </a:r>
                    </a:p>
                  </a:txBody>
                  <a:tcPr marL="0" marR="0" marT="0" marB="0">
                    <a:lnL w="3175" cap="flat" cmpd="sng">
                      <a:solidFill>
                        <a:srgbClr val="0072BC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72BC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0072BC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72BC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图片 5" descr="机器人学士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0070" y="3536950"/>
            <a:ext cx="2668905" cy="2668905"/>
          </a:xfrm>
          <a:prstGeom prst="rect">
            <a:avLst/>
          </a:prstGeom>
        </p:spPr>
      </p:pic>
      <p:pic>
        <p:nvPicPr>
          <p:cNvPr id="8" name="图片 7" descr="网络连接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9810" y="793750"/>
            <a:ext cx="914400" cy="10198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47240" y="1024890"/>
            <a:ext cx="6299200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spc="100" dirty="0">
                <a:solidFill>
                  <a:srgbClr val="0068B6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步骤</a:t>
            </a:r>
            <a:r>
              <a:rPr lang="en-US" altLang="zh-CN" sz="2800" b="1" spc="100" dirty="0">
                <a:solidFill>
                  <a:srgbClr val="0068B6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</a:t>
            </a:r>
            <a:r>
              <a:rPr lang="zh-CN" altLang="en-US" sz="2800" b="1" spc="100" dirty="0">
                <a:solidFill>
                  <a:srgbClr val="0068B6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：探究如何设计强密码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934210" y="1546543"/>
            <a:ext cx="5080000" cy="39878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000">
                <a:solidFill>
                  <a:srgbClr val="FF9900"/>
                </a:solidFill>
                <a:latin typeface="方正正准黑简体"/>
                <a:ea typeface="方正正准黑简体"/>
              </a:rPr>
              <a:t>环节</a:t>
            </a:r>
            <a:r>
              <a:rPr lang="en-US" altLang="zh-CN" sz="2000">
                <a:solidFill>
                  <a:srgbClr val="FF9900"/>
                </a:solidFill>
                <a:latin typeface="方正正准黑简体"/>
                <a:ea typeface="方正正准黑简体"/>
              </a:rPr>
              <a:t>2</a:t>
            </a:r>
            <a:r>
              <a:rPr lang="zh-CN" altLang="en-US" sz="2000">
                <a:solidFill>
                  <a:srgbClr val="FF9900"/>
                </a:solidFill>
                <a:latin typeface="方正正准黑简体"/>
                <a:ea typeface="方正正准黑简体"/>
              </a:rPr>
              <a:t>：提升密码的易用性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81050" y="1945640"/>
            <a:ext cx="10652125" cy="1160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60170" indent="508000" algn="l" defTabSz="266700" eaLnBrk="0" fontAlgn="base">
              <a:lnSpc>
                <a:spcPct val="116000"/>
              </a:lnSpc>
              <a:spcBef>
                <a:spcPts val="500"/>
              </a:spcBef>
              <a:spcAft>
                <a:spcPct val="0"/>
              </a:spcAft>
              <a:extLst>
                <a:ext uri="{35155182-B16C-46BC-9424-99874614C6A1}">
                  <wpsdc:indentchars xmlns:wpsdc="http://www.wps.cn/officeDocument/2017/drawingmlCustomData" xmlns="" val="200" checksum="282533468"/>
                </a:ext>
              </a:extLst>
            </a:pPr>
            <a:r>
              <a:rPr lang="zh-CN" altLang="en-US" sz="200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通过增加长度和提高复杂度可以提高密码的安全性，但是爷爷记忆力不好，这样的密码可能比较难记，使用起来不方</a:t>
            </a:r>
            <a:r>
              <a:rPr lang="en-US" altLang="zh-CN" sz="200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 </a:t>
            </a:r>
            <a:r>
              <a:rPr lang="zh-CN" altLang="en-US" sz="200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便。请拓展思考，帮助爷爷设计方便记忆的密码。</a:t>
            </a:r>
          </a:p>
        </p:txBody>
      </p:sp>
      <p:graphicFrame>
        <p:nvGraphicFramePr>
          <p:cNvPr id="10" name="对象 9"/>
          <p:cNvGraphicFramePr/>
          <p:nvPr/>
        </p:nvGraphicFramePr>
        <p:xfrm>
          <a:off x="2117725" y="3441065"/>
          <a:ext cx="16931640" cy="2391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9867900" imgH="1333500" progId="Word.Picture.8">
                  <p:embed/>
                </p:oleObj>
              </mc:Choice>
              <mc:Fallback>
                <p:oleObj name="Picture" r:id="rId3" imgW="9867900" imgH="1333500" progId="Word.Picture.8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725" y="3441065"/>
                        <a:ext cx="16931640" cy="23914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图片 5" descr="机器人学士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53170" y="3539490"/>
            <a:ext cx="2668905" cy="2668905"/>
          </a:xfrm>
          <a:prstGeom prst="rect">
            <a:avLst/>
          </a:prstGeom>
        </p:spPr>
      </p:pic>
      <p:pic>
        <p:nvPicPr>
          <p:cNvPr id="4" name="图片 3" descr="网络连接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19810" y="899160"/>
            <a:ext cx="914400" cy="91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47240" y="1024890"/>
            <a:ext cx="6299200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spc="100" dirty="0">
                <a:solidFill>
                  <a:srgbClr val="0068B6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步骤</a:t>
            </a:r>
            <a:r>
              <a:rPr lang="en-US" altLang="zh-CN" sz="2800" b="1" spc="100" dirty="0">
                <a:solidFill>
                  <a:srgbClr val="0068B6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</a:t>
            </a:r>
            <a:r>
              <a:rPr lang="zh-CN" altLang="en-US" sz="2800" b="1" spc="100" dirty="0">
                <a:solidFill>
                  <a:srgbClr val="0068B6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：帮助爷爷设计和管理密码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934210" y="1546860"/>
            <a:ext cx="348043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>
                <a:solidFill>
                  <a:srgbClr val="FF9900"/>
                </a:solidFill>
                <a:latin typeface="方正正准黑简体"/>
                <a:ea typeface="方正正准黑简体"/>
              </a:rPr>
              <a:t>环节</a:t>
            </a:r>
            <a:r>
              <a:rPr lang="en-US" altLang="zh-CN" sz="2000">
                <a:solidFill>
                  <a:srgbClr val="FF9900"/>
                </a:solidFill>
                <a:latin typeface="方正正准黑简体"/>
                <a:ea typeface="方正正准黑简体"/>
              </a:rPr>
              <a:t>1</a:t>
            </a:r>
            <a:r>
              <a:rPr lang="zh-CN" altLang="en-US" sz="2000">
                <a:solidFill>
                  <a:srgbClr val="FF9900"/>
                </a:solidFill>
                <a:latin typeface="方正正准黑简体"/>
                <a:ea typeface="方正正准黑简体"/>
              </a:rPr>
              <a:t>：设计安全易用的密码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68450" y="1945640"/>
            <a:ext cx="8798560" cy="803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45" indent="508000" algn="l" defTabSz="266700" eaLnBrk="0" fontAlgn="base">
              <a:lnSpc>
                <a:spcPct val="116000"/>
              </a:lnSpc>
              <a:spcBef>
                <a:spcPts val="0"/>
              </a:spcBef>
              <a:spcAft>
                <a:spcPct val="0"/>
              </a:spcAft>
              <a:extLst>
                <a:ext uri="{35155182-B16C-46BC-9424-99874614C6A1}">
                  <wpsdc:indentchars xmlns:wpsdc="http://www.wps.cn/officeDocument/2017/drawingmlCustomData" xmlns="" val="200" checksum="282533468"/>
                </a:ext>
              </a:extLst>
            </a:pPr>
            <a:r>
              <a:rPr lang="zh-CN" altLang="en-US" sz="200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小组讨论，运用提升密码安全性和易用性的方法，帮李明爷爷设计安全又好记的密码，并说说设计思路。</a:t>
            </a:r>
          </a:p>
        </p:txBody>
      </p:sp>
      <p:graphicFrame>
        <p:nvGraphicFramePr>
          <p:cNvPr id="10" name="对象 9"/>
          <p:cNvGraphicFramePr/>
          <p:nvPr/>
        </p:nvGraphicFramePr>
        <p:xfrm>
          <a:off x="3783965" y="3228975"/>
          <a:ext cx="16931640" cy="2106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9867900" imgH="1174750" progId="Word.Picture.8">
                  <p:embed/>
                </p:oleObj>
              </mc:Choice>
              <mc:Fallback>
                <p:oleObj name="Picture" r:id="rId3" imgW="9867900" imgH="1174750" progId="Word.Picture.8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3965" y="3228975"/>
                        <a:ext cx="16931640" cy="21069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图片 5" descr="机器人学士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0070" y="3536950"/>
            <a:ext cx="2668905" cy="2668905"/>
          </a:xfrm>
          <a:prstGeom prst="rect">
            <a:avLst/>
          </a:prstGeom>
        </p:spPr>
      </p:pic>
      <p:pic>
        <p:nvPicPr>
          <p:cNvPr id="9" name="图片 8" descr="网络连接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19810" y="899160"/>
            <a:ext cx="914400" cy="91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47240" y="1024890"/>
            <a:ext cx="6299200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spc="100" dirty="0">
                <a:solidFill>
                  <a:srgbClr val="0068B6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步骤</a:t>
            </a:r>
            <a:r>
              <a:rPr lang="en-US" altLang="zh-CN" sz="2800" b="1" spc="100" dirty="0">
                <a:solidFill>
                  <a:srgbClr val="0068B6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</a:t>
            </a:r>
            <a:r>
              <a:rPr lang="zh-CN" altLang="en-US" sz="2800" b="1" spc="100" dirty="0">
                <a:solidFill>
                  <a:srgbClr val="0068B6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：帮助爷爷设计和管理密码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934210" y="1546860"/>
            <a:ext cx="348043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>
                <a:solidFill>
                  <a:srgbClr val="FF9900"/>
                </a:solidFill>
                <a:latin typeface="方正正准黑简体"/>
                <a:ea typeface="方正正准黑简体"/>
              </a:rPr>
              <a:t>环节</a:t>
            </a:r>
            <a:r>
              <a:rPr lang="en-US" altLang="zh-CN" sz="2000">
                <a:solidFill>
                  <a:srgbClr val="FF9900"/>
                </a:solidFill>
                <a:latin typeface="方正正准黑简体"/>
                <a:ea typeface="方正正准黑简体"/>
              </a:rPr>
              <a:t>2</a:t>
            </a:r>
            <a:r>
              <a:rPr lang="zh-CN" altLang="en-US" sz="2000">
                <a:solidFill>
                  <a:srgbClr val="FF9900"/>
                </a:solidFill>
                <a:latin typeface="方正正准黑简体"/>
                <a:ea typeface="方正正准黑简体"/>
              </a:rPr>
              <a:t>：管理多个密码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68450" y="1945640"/>
            <a:ext cx="8798560" cy="1160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45" indent="508000" algn="l" defTabSz="266700" eaLnBrk="0" fontAlgn="base">
              <a:lnSpc>
                <a:spcPct val="116000"/>
              </a:lnSpc>
              <a:spcBef>
                <a:spcPts val="0"/>
              </a:spcBef>
              <a:spcAft>
                <a:spcPct val="0"/>
              </a:spcAft>
              <a:extLst>
                <a:ext uri="{35155182-B16C-46BC-9424-99874614C6A1}">
                  <wpsdc:indentchars xmlns:wpsdc="http://www.wps.cn/officeDocument/2017/drawingmlCustomData" xmlns="" val="200" checksum="282533468"/>
                </a:ext>
              </a:extLst>
            </a:pPr>
            <a:r>
              <a:rPr lang="zh-CN" altLang="en-US" sz="2000" dirty="0">
                <a:solidFill>
                  <a:srgbClr val="231F2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为了使用方便，李明爷爷对自己在网上的所有平台设置了相同的登录账号和密码，这样做安全吗？为什么？怎样做比较合理呢？请你给爷爷提出建议。</a:t>
            </a:r>
          </a:p>
        </p:txBody>
      </p:sp>
      <p:graphicFrame>
        <p:nvGraphicFramePr>
          <p:cNvPr id="10" name="对象 9"/>
          <p:cNvGraphicFramePr/>
          <p:nvPr/>
        </p:nvGraphicFramePr>
        <p:xfrm>
          <a:off x="1934210" y="3343275"/>
          <a:ext cx="16931640" cy="2106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9867900" imgH="1174750" progId="Word.Picture.8">
                  <p:embed/>
                </p:oleObj>
              </mc:Choice>
              <mc:Fallback>
                <p:oleObj name="Picture" r:id="rId3" imgW="9867900" imgH="1174750" progId="Word.Picture.8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4210" y="3343275"/>
                        <a:ext cx="16931640" cy="21069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图片 5" descr="机器人学士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53170" y="3539490"/>
            <a:ext cx="2668905" cy="2668905"/>
          </a:xfrm>
          <a:prstGeom prst="rect">
            <a:avLst/>
          </a:prstGeom>
        </p:spPr>
      </p:pic>
      <p:pic>
        <p:nvPicPr>
          <p:cNvPr id="4" name="图片 3" descr="网络连接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19810" y="899160"/>
            <a:ext cx="914400" cy="91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>
            <p:custDataLst>
              <p:tags r:id="rId1"/>
            </p:custDataLst>
          </p:nvPr>
        </p:nvSpPr>
        <p:spPr>
          <a:xfrm>
            <a:off x="4272915" y="1586865"/>
            <a:ext cx="28555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bg1">
                    <a:alpha val="8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素养提升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851530" y="642510"/>
            <a:ext cx="670525" cy="540033"/>
          </a:xfrm>
          <a:prstGeom prst="rect">
            <a:avLst/>
          </a:prstGeom>
        </p:spPr>
      </p:pic>
      <p:grpSp>
        <p:nvGrpSpPr>
          <p:cNvPr id="11" name="组合 10"/>
          <p:cNvGrpSpPr/>
          <p:nvPr>
            <p:custDataLst>
              <p:tags r:id="rId2"/>
            </p:custDataLst>
          </p:nvPr>
        </p:nvGrpSpPr>
        <p:grpSpPr>
          <a:xfrm>
            <a:off x="3407603" y="2559938"/>
            <a:ext cx="1130095" cy="1629029"/>
            <a:chOff x="1132852" y="1215112"/>
            <a:chExt cx="1248082" cy="1799107"/>
          </a:xfrm>
        </p:grpSpPr>
        <p:sp>
          <p:nvSpPr>
            <p:cNvPr id="12" name="Oval 2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132852" y="1215112"/>
              <a:ext cx="1248082" cy="1248251"/>
            </a:xfrm>
            <a:prstGeom prst="ellipse">
              <a:avLst/>
            </a:prstGeom>
            <a:solidFill>
              <a:srgbClr val="3484A2"/>
            </a:solidFill>
            <a:ln w="14288" cap="flat">
              <a:noFill/>
              <a:prstDash val="solid"/>
              <a:miter lim="800000"/>
            </a:ln>
            <a:effectLst/>
          </p:spPr>
          <p:txBody>
            <a:bodyPr vert="horz" wrap="square" lIns="68589" tIns="34295" rIns="68589" bIns="3429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任意多边形 12"/>
            <p:cNvSpPr/>
            <p:nvPr>
              <p:custDataLst>
                <p:tags r:id="rId10"/>
              </p:custDataLst>
            </p:nvPr>
          </p:nvSpPr>
          <p:spPr bwMode="auto">
            <a:xfrm>
              <a:off x="1265187" y="1356556"/>
              <a:ext cx="991889" cy="1657663"/>
            </a:xfrm>
            <a:custGeom>
              <a:avLst/>
              <a:gdLst>
                <a:gd name="connsiteX0" fmla="*/ 643732 w 1287464"/>
                <a:gd name="connsiteY0" fmla="*/ 0 h 2151341"/>
                <a:gd name="connsiteX1" fmla="*/ 1287464 w 1287464"/>
                <a:gd name="connsiteY1" fmla="*/ 646113 h 2151341"/>
                <a:gd name="connsiteX2" fmla="*/ 1003649 w 1287464"/>
                <a:gd name="connsiteY2" fmla="*/ 1181880 h 2151341"/>
                <a:gd name="connsiteX3" fmla="*/ 982663 w 1287464"/>
                <a:gd name="connsiteY3" fmla="*/ 1193313 h 2151341"/>
                <a:gd name="connsiteX4" fmla="*/ 982663 w 1287464"/>
                <a:gd name="connsiteY4" fmla="*/ 1459191 h 2151341"/>
                <a:gd name="connsiteX5" fmla="*/ 1204913 w 1287464"/>
                <a:gd name="connsiteY5" fmla="*/ 1459191 h 2151341"/>
                <a:gd name="connsiteX6" fmla="*/ 646113 w 1287464"/>
                <a:gd name="connsiteY6" fmla="*/ 2151341 h 2151341"/>
                <a:gd name="connsiteX7" fmla="*/ 85725 w 1287464"/>
                <a:gd name="connsiteY7" fmla="*/ 1459191 h 2151341"/>
                <a:gd name="connsiteX8" fmla="*/ 303213 w 1287464"/>
                <a:gd name="connsiteY8" fmla="*/ 1459191 h 2151341"/>
                <a:gd name="connsiteX9" fmla="*/ 303213 w 1287464"/>
                <a:gd name="connsiteY9" fmla="*/ 1192447 h 2151341"/>
                <a:gd name="connsiteX10" fmla="*/ 283816 w 1287464"/>
                <a:gd name="connsiteY10" fmla="*/ 1181880 h 2151341"/>
                <a:gd name="connsiteX11" fmla="*/ 0 w 1287464"/>
                <a:gd name="connsiteY11" fmla="*/ 646113 h 2151341"/>
                <a:gd name="connsiteX12" fmla="*/ 643732 w 1287464"/>
                <a:gd name="connsiteY12" fmla="*/ 0 h 215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464" h="2151341">
                  <a:moveTo>
                    <a:pt x="643732" y="0"/>
                  </a:moveTo>
                  <a:cubicBezTo>
                    <a:pt x="999255" y="0"/>
                    <a:pt x="1287464" y="289275"/>
                    <a:pt x="1287464" y="646113"/>
                  </a:cubicBezTo>
                  <a:cubicBezTo>
                    <a:pt x="1287464" y="869137"/>
                    <a:pt x="1174882" y="1065769"/>
                    <a:pt x="1003649" y="1181880"/>
                  </a:cubicBezTo>
                  <a:lnTo>
                    <a:pt x="982663" y="1193313"/>
                  </a:lnTo>
                  <a:lnTo>
                    <a:pt x="982663" y="1459191"/>
                  </a:lnTo>
                  <a:lnTo>
                    <a:pt x="1204913" y="1459191"/>
                  </a:lnTo>
                  <a:lnTo>
                    <a:pt x="646113" y="2151341"/>
                  </a:lnTo>
                  <a:lnTo>
                    <a:pt x="85725" y="1459191"/>
                  </a:lnTo>
                  <a:lnTo>
                    <a:pt x="303213" y="1459191"/>
                  </a:lnTo>
                  <a:lnTo>
                    <a:pt x="303213" y="1192447"/>
                  </a:lnTo>
                  <a:lnTo>
                    <a:pt x="283816" y="1181880"/>
                  </a:lnTo>
                  <a:cubicBezTo>
                    <a:pt x="112582" y="1065769"/>
                    <a:pt x="0" y="869137"/>
                    <a:pt x="0" y="646113"/>
                  </a:cubicBezTo>
                  <a:cubicBezTo>
                    <a:pt x="0" y="289275"/>
                    <a:pt x="288209" y="0"/>
                    <a:pt x="643732" y="0"/>
                  </a:cubicBezTo>
                  <a:close/>
                </a:path>
              </a:pathLst>
            </a:custGeom>
            <a:solidFill>
              <a:srgbClr val="F0F0F0"/>
            </a:soli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8900000" scaled="0"/>
                <a:tileRect/>
              </a:gradFill>
              <a:prstDash val="solid"/>
              <a:miter lim="800000"/>
            </a:ln>
            <a:effectLst>
              <a:outerShdw blurRad="2286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lIns="68589" tIns="34295" rIns="68589" bIns="34295"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" name="文本框 22"/>
            <p:cNvSpPr txBox="1"/>
            <p:nvPr>
              <p:custDataLst>
                <p:tags r:id="rId11"/>
              </p:custDataLst>
            </p:nvPr>
          </p:nvSpPr>
          <p:spPr>
            <a:xfrm>
              <a:off x="1401828" y="1503219"/>
              <a:ext cx="759279" cy="700202"/>
            </a:xfrm>
            <a:prstGeom prst="rect">
              <a:avLst/>
            </a:prstGeom>
            <a:noFill/>
          </p:spPr>
          <p:txBody>
            <a:bodyPr wrap="square" lIns="68589" tIns="34295" rIns="68589" bIns="34295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01</a:t>
              </a:r>
            </a:p>
          </p:txBody>
        </p:sp>
      </p:grpSp>
      <p:grpSp>
        <p:nvGrpSpPr>
          <p:cNvPr id="15" name="组合 14"/>
          <p:cNvGrpSpPr/>
          <p:nvPr>
            <p:custDataLst>
              <p:tags r:id="rId3"/>
            </p:custDataLst>
          </p:nvPr>
        </p:nvGrpSpPr>
        <p:grpSpPr>
          <a:xfrm>
            <a:off x="6494803" y="2630455"/>
            <a:ext cx="1130095" cy="1629029"/>
            <a:chOff x="4791477" y="1215112"/>
            <a:chExt cx="1248082" cy="1799107"/>
          </a:xfrm>
        </p:grpSpPr>
        <p:sp>
          <p:nvSpPr>
            <p:cNvPr id="16" name="Oval 2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791477" y="1215112"/>
              <a:ext cx="1248082" cy="1248251"/>
            </a:xfrm>
            <a:prstGeom prst="ellipse">
              <a:avLst/>
            </a:prstGeom>
            <a:solidFill>
              <a:srgbClr val="0068B6"/>
            </a:solidFill>
            <a:ln w="14288" cap="flat">
              <a:noFill/>
              <a:prstDash val="solid"/>
              <a:miter lim="800000"/>
            </a:ln>
            <a:effectLst/>
          </p:spPr>
          <p:txBody>
            <a:bodyPr vert="horz" wrap="square" lIns="68589" tIns="34295" rIns="68589" bIns="3429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任意多边形 16"/>
            <p:cNvSpPr/>
            <p:nvPr>
              <p:custDataLst>
                <p:tags r:id="rId7"/>
              </p:custDataLst>
            </p:nvPr>
          </p:nvSpPr>
          <p:spPr bwMode="auto">
            <a:xfrm>
              <a:off x="4923812" y="1356556"/>
              <a:ext cx="991889" cy="1657663"/>
            </a:xfrm>
            <a:custGeom>
              <a:avLst/>
              <a:gdLst>
                <a:gd name="connsiteX0" fmla="*/ 643732 w 1287464"/>
                <a:gd name="connsiteY0" fmla="*/ 0 h 2151341"/>
                <a:gd name="connsiteX1" fmla="*/ 1287464 w 1287464"/>
                <a:gd name="connsiteY1" fmla="*/ 646113 h 2151341"/>
                <a:gd name="connsiteX2" fmla="*/ 1003649 w 1287464"/>
                <a:gd name="connsiteY2" fmla="*/ 1181880 h 2151341"/>
                <a:gd name="connsiteX3" fmla="*/ 982663 w 1287464"/>
                <a:gd name="connsiteY3" fmla="*/ 1193313 h 2151341"/>
                <a:gd name="connsiteX4" fmla="*/ 982663 w 1287464"/>
                <a:gd name="connsiteY4" fmla="*/ 1459191 h 2151341"/>
                <a:gd name="connsiteX5" fmla="*/ 1204913 w 1287464"/>
                <a:gd name="connsiteY5" fmla="*/ 1459191 h 2151341"/>
                <a:gd name="connsiteX6" fmla="*/ 646113 w 1287464"/>
                <a:gd name="connsiteY6" fmla="*/ 2151341 h 2151341"/>
                <a:gd name="connsiteX7" fmla="*/ 85725 w 1287464"/>
                <a:gd name="connsiteY7" fmla="*/ 1459191 h 2151341"/>
                <a:gd name="connsiteX8" fmla="*/ 303213 w 1287464"/>
                <a:gd name="connsiteY8" fmla="*/ 1459191 h 2151341"/>
                <a:gd name="connsiteX9" fmla="*/ 303213 w 1287464"/>
                <a:gd name="connsiteY9" fmla="*/ 1192447 h 2151341"/>
                <a:gd name="connsiteX10" fmla="*/ 283816 w 1287464"/>
                <a:gd name="connsiteY10" fmla="*/ 1181880 h 2151341"/>
                <a:gd name="connsiteX11" fmla="*/ 0 w 1287464"/>
                <a:gd name="connsiteY11" fmla="*/ 646113 h 2151341"/>
                <a:gd name="connsiteX12" fmla="*/ 643732 w 1287464"/>
                <a:gd name="connsiteY12" fmla="*/ 0 h 215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464" h="2151341">
                  <a:moveTo>
                    <a:pt x="643732" y="0"/>
                  </a:moveTo>
                  <a:cubicBezTo>
                    <a:pt x="999255" y="0"/>
                    <a:pt x="1287464" y="289275"/>
                    <a:pt x="1287464" y="646113"/>
                  </a:cubicBezTo>
                  <a:cubicBezTo>
                    <a:pt x="1287464" y="869137"/>
                    <a:pt x="1174882" y="1065769"/>
                    <a:pt x="1003649" y="1181880"/>
                  </a:cubicBezTo>
                  <a:lnTo>
                    <a:pt x="982663" y="1193313"/>
                  </a:lnTo>
                  <a:lnTo>
                    <a:pt x="982663" y="1459191"/>
                  </a:lnTo>
                  <a:lnTo>
                    <a:pt x="1204913" y="1459191"/>
                  </a:lnTo>
                  <a:lnTo>
                    <a:pt x="646113" y="2151341"/>
                  </a:lnTo>
                  <a:lnTo>
                    <a:pt x="85725" y="1459191"/>
                  </a:lnTo>
                  <a:lnTo>
                    <a:pt x="303213" y="1459191"/>
                  </a:lnTo>
                  <a:lnTo>
                    <a:pt x="303213" y="1192447"/>
                  </a:lnTo>
                  <a:lnTo>
                    <a:pt x="283816" y="1181880"/>
                  </a:lnTo>
                  <a:cubicBezTo>
                    <a:pt x="112582" y="1065769"/>
                    <a:pt x="0" y="869137"/>
                    <a:pt x="0" y="646113"/>
                  </a:cubicBezTo>
                  <a:cubicBezTo>
                    <a:pt x="0" y="289275"/>
                    <a:pt x="288209" y="0"/>
                    <a:pt x="643732" y="0"/>
                  </a:cubicBezTo>
                  <a:close/>
                </a:path>
              </a:pathLst>
            </a:custGeom>
            <a:solidFill>
              <a:srgbClr val="F0F0F0"/>
            </a:soli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8900000" scaled="0"/>
                <a:tileRect/>
              </a:gradFill>
              <a:prstDash val="solid"/>
              <a:miter lim="800000"/>
            </a:ln>
            <a:effectLst>
              <a:outerShdw blurRad="2286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lIns="68589" tIns="34295" rIns="68589" bIns="34295"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8" name="文本框 24"/>
            <p:cNvSpPr txBox="1"/>
            <p:nvPr>
              <p:custDataLst>
                <p:tags r:id="rId8"/>
              </p:custDataLst>
            </p:nvPr>
          </p:nvSpPr>
          <p:spPr>
            <a:xfrm>
              <a:off x="5057757" y="1503219"/>
              <a:ext cx="759279" cy="700202"/>
            </a:xfrm>
            <a:prstGeom prst="rect">
              <a:avLst/>
            </a:prstGeom>
            <a:noFill/>
          </p:spPr>
          <p:txBody>
            <a:bodyPr wrap="square" lIns="68589" tIns="34295" rIns="68589" bIns="34295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02</a:t>
              </a:r>
            </a:p>
          </p:txBody>
        </p:sp>
      </p:grpSp>
      <p:sp>
        <p:nvSpPr>
          <p:cNvPr id="19" name="MH_Text_1"/>
          <p:cNvSpPr/>
          <p:nvPr>
            <p:custDataLst>
              <p:tags r:id="rId4"/>
            </p:custDataLst>
          </p:nvPr>
        </p:nvSpPr>
        <p:spPr>
          <a:xfrm>
            <a:off x="3143863" y="4352118"/>
            <a:ext cx="1702075" cy="29053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19989" tIns="0" rIns="119989" bIns="0" rtlCol="0" anchor="t">
            <a:noAutofit/>
          </a:bodyPr>
          <a:lstStyle/>
          <a:p>
            <a:pPr algn="ctr"/>
            <a:r>
              <a:rPr lang="zh-CN" altLang="en-US" sz="240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项目总结</a:t>
            </a:r>
          </a:p>
        </p:txBody>
      </p:sp>
      <p:sp>
        <p:nvSpPr>
          <p:cNvPr id="20" name="MH_Text_1"/>
          <p:cNvSpPr/>
          <p:nvPr>
            <p:custDataLst>
              <p:tags r:id="rId5"/>
            </p:custDataLst>
          </p:nvPr>
        </p:nvSpPr>
        <p:spPr>
          <a:xfrm>
            <a:off x="6224324" y="4352118"/>
            <a:ext cx="1702075" cy="29053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19989" tIns="0" rIns="119989" bIns="0" rtlCol="0" anchor="t">
            <a:noAutofit/>
          </a:bodyPr>
          <a:lstStyle/>
          <a:p>
            <a:pPr algn="ctr"/>
            <a:r>
              <a:rPr lang="zh-CN" altLang="en-US" sz="240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举一反三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8333105" y="3048635"/>
            <a:ext cx="3352800" cy="3352800"/>
            <a:chOff x="1740" y="3269"/>
            <a:chExt cx="5280" cy="5280"/>
          </a:xfrm>
        </p:grpSpPr>
        <p:pic>
          <p:nvPicPr>
            <p:cNvPr id="3" name="图片 2" descr="C:/Users/lenovo/Desktop/QQ图片20250115110008.pngQQ图片20250115110008"/>
            <p:cNvPicPr>
              <a:picLocks noChangeAspect="1"/>
            </p:cNvPicPr>
            <p:nvPr/>
          </p:nvPicPr>
          <p:blipFill>
            <a:blip r:embed="rId15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1740" y="3269"/>
              <a:ext cx="5280" cy="5280"/>
            </a:xfrm>
            <a:prstGeom prst="rect">
              <a:avLst/>
            </a:prstGeom>
          </p:spPr>
        </p:pic>
        <p:pic>
          <p:nvPicPr>
            <p:cNvPr id="4" name="图片 3" descr="电脑安全"/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3980" y="5559"/>
              <a:ext cx="1015" cy="1015"/>
            </a:xfrm>
            <a:prstGeom prst="rect">
              <a:avLst/>
            </a:prstGeom>
          </p:spPr>
        </p:pic>
      </p:grpSp>
      <p:sp>
        <p:nvSpPr>
          <p:cNvPr id="5" name="文本框 4"/>
          <p:cNvSpPr txBox="1"/>
          <p:nvPr/>
        </p:nvSpPr>
        <p:spPr>
          <a:xfrm>
            <a:off x="471285" y="713485"/>
            <a:ext cx="526966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项目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 </a:t>
            </a: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保护登录账号的安全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01215" y="1072515"/>
            <a:ext cx="8481695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项目总结（网络身份验证的目的、方式和安全设计）</a:t>
            </a:r>
            <a:endParaRPr lang="zh-CN" altLang="en-US" sz="2800" b="1" spc="100" dirty="0">
              <a:solidFill>
                <a:srgbClr val="0068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graphicFrame>
        <p:nvGraphicFramePr>
          <p:cNvPr id="3" name="对象 -2147482620"/>
          <p:cNvGraphicFramePr>
            <a:graphicFrameLocks noChangeAspect="1"/>
          </p:cNvGraphicFramePr>
          <p:nvPr/>
        </p:nvGraphicFramePr>
        <p:xfrm>
          <a:off x="2100898" y="1794510"/>
          <a:ext cx="8074025" cy="4167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7829550" imgH="2501900" progId="Word.Document.8">
                  <p:embed/>
                </p:oleObj>
              </mc:Choice>
              <mc:Fallback>
                <p:oleObj r:id="rId3" imgW="7829550" imgH="2501900" progId="Word.Document.8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4"/>
                      <a:srcRect r="35630" b="1648"/>
                      <a:stretch>
                        <a:fillRect/>
                      </a:stretch>
                    </p:blipFill>
                    <p:spPr>
                      <a:xfrm>
                        <a:off x="2100898" y="1794510"/>
                        <a:ext cx="8074025" cy="416750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图片 5" descr="机器人学士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0070" y="3796030"/>
            <a:ext cx="2424430" cy="2424430"/>
          </a:xfrm>
          <a:prstGeom prst="rect">
            <a:avLst/>
          </a:prstGeom>
        </p:spPr>
      </p:pic>
      <p:pic>
        <p:nvPicPr>
          <p:cNvPr id="4" name="图片 3" descr="灯泡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86815" y="804545"/>
            <a:ext cx="914400" cy="91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01215" y="1072515"/>
            <a:ext cx="6595745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举一反三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567815" y="2907030"/>
            <a:ext cx="7317105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chemeClr val="tx1"/>
                </a:solidFill>
                <a:latin typeface="方正正准黑简体"/>
                <a:ea typeface="方正正准黑简体"/>
              </a:rPr>
              <a:t>请各个小组共同讨论，常见场景的网络身份验证信息保护，以及应对措施，请记录下来。</a:t>
            </a:r>
          </a:p>
        </p:txBody>
      </p:sp>
      <p:pic>
        <p:nvPicPr>
          <p:cNvPr id="6" name="图片 5" descr="机器人学士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53145" y="3429000"/>
            <a:ext cx="2668905" cy="2668905"/>
          </a:xfrm>
          <a:prstGeom prst="rect">
            <a:avLst/>
          </a:prstGeom>
        </p:spPr>
      </p:pic>
      <p:pic>
        <p:nvPicPr>
          <p:cNvPr id="5" name="图片 4" descr="灯泡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86815" y="804545"/>
            <a:ext cx="914400" cy="91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552315" y="1541780"/>
            <a:ext cx="29063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bg1">
                    <a:alpha val="8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拓展评价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851530" y="642510"/>
            <a:ext cx="670525" cy="540033"/>
          </a:xfrm>
          <a:prstGeom prst="rect">
            <a:avLst/>
          </a:prstGeom>
        </p:spPr>
      </p:pic>
      <p:grpSp>
        <p:nvGrpSpPr>
          <p:cNvPr id="11" name="组合 10"/>
          <p:cNvGrpSpPr/>
          <p:nvPr>
            <p:custDataLst>
              <p:tags r:id="rId1"/>
            </p:custDataLst>
          </p:nvPr>
        </p:nvGrpSpPr>
        <p:grpSpPr>
          <a:xfrm rot="16200000">
            <a:off x="2307743" y="2375837"/>
            <a:ext cx="1130095" cy="1629029"/>
            <a:chOff x="1132852" y="1215112"/>
            <a:chExt cx="1248082" cy="1799107"/>
          </a:xfrm>
        </p:grpSpPr>
        <p:sp>
          <p:nvSpPr>
            <p:cNvPr id="12" name="Oval 2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132852" y="1215112"/>
              <a:ext cx="1248082" cy="1248251"/>
            </a:xfrm>
            <a:prstGeom prst="ellipse">
              <a:avLst/>
            </a:prstGeom>
            <a:solidFill>
              <a:srgbClr val="3484A2"/>
            </a:solidFill>
            <a:ln w="14288" cap="flat">
              <a:noFill/>
              <a:prstDash val="solid"/>
              <a:miter lim="800000"/>
            </a:ln>
            <a:effectLst/>
          </p:spPr>
          <p:txBody>
            <a:bodyPr vert="horz" wrap="square" lIns="68589" tIns="34295" rIns="68589" bIns="3429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任意多边形 12"/>
            <p:cNvSpPr/>
            <p:nvPr>
              <p:custDataLst>
                <p:tags r:id="rId16"/>
              </p:custDataLst>
            </p:nvPr>
          </p:nvSpPr>
          <p:spPr bwMode="auto">
            <a:xfrm>
              <a:off x="1265187" y="1356556"/>
              <a:ext cx="991889" cy="1657663"/>
            </a:xfrm>
            <a:custGeom>
              <a:avLst/>
              <a:gdLst>
                <a:gd name="connsiteX0" fmla="*/ 643732 w 1287464"/>
                <a:gd name="connsiteY0" fmla="*/ 0 h 2151341"/>
                <a:gd name="connsiteX1" fmla="*/ 1287464 w 1287464"/>
                <a:gd name="connsiteY1" fmla="*/ 646113 h 2151341"/>
                <a:gd name="connsiteX2" fmla="*/ 1003649 w 1287464"/>
                <a:gd name="connsiteY2" fmla="*/ 1181880 h 2151341"/>
                <a:gd name="connsiteX3" fmla="*/ 982663 w 1287464"/>
                <a:gd name="connsiteY3" fmla="*/ 1193313 h 2151341"/>
                <a:gd name="connsiteX4" fmla="*/ 982663 w 1287464"/>
                <a:gd name="connsiteY4" fmla="*/ 1459191 h 2151341"/>
                <a:gd name="connsiteX5" fmla="*/ 1204913 w 1287464"/>
                <a:gd name="connsiteY5" fmla="*/ 1459191 h 2151341"/>
                <a:gd name="connsiteX6" fmla="*/ 646113 w 1287464"/>
                <a:gd name="connsiteY6" fmla="*/ 2151341 h 2151341"/>
                <a:gd name="connsiteX7" fmla="*/ 85725 w 1287464"/>
                <a:gd name="connsiteY7" fmla="*/ 1459191 h 2151341"/>
                <a:gd name="connsiteX8" fmla="*/ 303213 w 1287464"/>
                <a:gd name="connsiteY8" fmla="*/ 1459191 h 2151341"/>
                <a:gd name="connsiteX9" fmla="*/ 303213 w 1287464"/>
                <a:gd name="connsiteY9" fmla="*/ 1192447 h 2151341"/>
                <a:gd name="connsiteX10" fmla="*/ 283816 w 1287464"/>
                <a:gd name="connsiteY10" fmla="*/ 1181880 h 2151341"/>
                <a:gd name="connsiteX11" fmla="*/ 0 w 1287464"/>
                <a:gd name="connsiteY11" fmla="*/ 646113 h 2151341"/>
                <a:gd name="connsiteX12" fmla="*/ 643732 w 1287464"/>
                <a:gd name="connsiteY12" fmla="*/ 0 h 215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464" h="2151341">
                  <a:moveTo>
                    <a:pt x="643732" y="0"/>
                  </a:moveTo>
                  <a:cubicBezTo>
                    <a:pt x="999255" y="0"/>
                    <a:pt x="1287464" y="289275"/>
                    <a:pt x="1287464" y="646113"/>
                  </a:cubicBezTo>
                  <a:cubicBezTo>
                    <a:pt x="1287464" y="869137"/>
                    <a:pt x="1174882" y="1065769"/>
                    <a:pt x="1003649" y="1181880"/>
                  </a:cubicBezTo>
                  <a:lnTo>
                    <a:pt x="982663" y="1193313"/>
                  </a:lnTo>
                  <a:lnTo>
                    <a:pt x="982663" y="1459191"/>
                  </a:lnTo>
                  <a:lnTo>
                    <a:pt x="1204913" y="1459191"/>
                  </a:lnTo>
                  <a:lnTo>
                    <a:pt x="646113" y="2151341"/>
                  </a:lnTo>
                  <a:lnTo>
                    <a:pt x="85725" y="1459191"/>
                  </a:lnTo>
                  <a:lnTo>
                    <a:pt x="303213" y="1459191"/>
                  </a:lnTo>
                  <a:lnTo>
                    <a:pt x="303213" y="1192447"/>
                  </a:lnTo>
                  <a:lnTo>
                    <a:pt x="283816" y="1181880"/>
                  </a:lnTo>
                  <a:cubicBezTo>
                    <a:pt x="112582" y="1065769"/>
                    <a:pt x="0" y="869137"/>
                    <a:pt x="0" y="646113"/>
                  </a:cubicBezTo>
                  <a:cubicBezTo>
                    <a:pt x="0" y="289275"/>
                    <a:pt x="288209" y="0"/>
                    <a:pt x="643732" y="0"/>
                  </a:cubicBezTo>
                  <a:close/>
                </a:path>
              </a:pathLst>
            </a:custGeom>
            <a:solidFill>
              <a:srgbClr val="F0F0F0"/>
            </a:soli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8900000" scaled="0"/>
                <a:tileRect/>
              </a:gradFill>
              <a:prstDash val="solid"/>
              <a:miter lim="800000"/>
            </a:ln>
            <a:effectLst>
              <a:outerShdw blurRad="2286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lIns="68589" tIns="34295" rIns="68589" bIns="34295"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" name="文本框 22"/>
            <p:cNvSpPr txBox="1"/>
            <p:nvPr>
              <p:custDataLst>
                <p:tags r:id="rId17"/>
              </p:custDataLst>
            </p:nvPr>
          </p:nvSpPr>
          <p:spPr>
            <a:xfrm rot="5400000">
              <a:off x="1401827" y="1503219"/>
              <a:ext cx="759279" cy="700202"/>
            </a:xfrm>
            <a:prstGeom prst="rect">
              <a:avLst/>
            </a:prstGeom>
            <a:noFill/>
          </p:spPr>
          <p:txBody>
            <a:bodyPr wrap="square" lIns="68589" tIns="34295" rIns="68589" bIns="34295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01</a:t>
              </a:r>
            </a:p>
          </p:txBody>
        </p:sp>
      </p:grpSp>
      <p:grpSp>
        <p:nvGrpSpPr>
          <p:cNvPr id="15" name="组合 14"/>
          <p:cNvGrpSpPr/>
          <p:nvPr>
            <p:custDataLst>
              <p:tags r:id="rId2"/>
            </p:custDataLst>
          </p:nvPr>
        </p:nvGrpSpPr>
        <p:grpSpPr>
          <a:xfrm rot="16200000">
            <a:off x="3353597" y="3745953"/>
            <a:ext cx="1130095" cy="1629029"/>
            <a:chOff x="4791477" y="1215112"/>
            <a:chExt cx="1248082" cy="1799107"/>
          </a:xfrm>
        </p:grpSpPr>
        <p:sp>
          <p:nvSpPr>
            <p:cNvPr id="16" name="Oval 2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791477" y="1215112"/>
              <a:ext cx="1248082" cy="1248251"/>
            </a:xfrm>
            <a:prstGeom prst="ellipse">
              <a:avLst/>
            </a:prstGeom>
            <a:solidFill>
              <a:srgbClr val="0068B6"/>
            </a:solidFill>
            <a:ln w="14288" cap="flat">
              <a:noFill/>
              <a:prstDash val="solid"/>
              <a:miter lim="800000"/>
            </a:ln>
            <a:effectLst/>
          </p:spPr>
          <p:txBody>
            <a:bodyPr vert="horz" wrap="square" lIns="68589" tIns="34295" rIns="68589" bIns="3429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任意多边形 16"/>
            <p:cNvSpPr/>
            <p:nvPr>
              <p:custDataLst>
                <p:tags r:id="rId13"/>
              </p:custDataLst>
            </p:nvPr>
          </p:nvSpPr>
          <p:spPr bwMode="auto">
            <a:xfrm>
              <a:off x="4923812" y="1356556"/>
              <a:ext cx="991889" cy="1657663"/>
            </a:xfrm>
            <a:custGeom>
              <a:avLst/>
              <a:gdLst>
                <a:gd name="connsiteX0" fmla="*/ 643732 w 1287464"/>
                <a:gd name="connsiteY0" fmla="*/ 0 h 2151341"/>
                <a:gd name="connsiteX1" fmla="*/ 1287464 w 1287464"/>
                <a:gd name="connsiteY1" fmla="*/ 646113 h 2151341"/>
                <a:gd name="connsiteX2" fmla="*/ 1003649 w 1287464"/>
                <a:gd name="connsiteY2" fmla="*/ 1181880 h 2151341"/>
                <a:gd name="connsiteX3" fmla="*/ 982663 w 1287464"/>
                <a:gd name="connsiteY3" fmla="*/ 1193313 h 2151341"/>
                <a:gd name="connsiteX4" fmla="*/ 982663 w 1287464"/>
                <a:gd name="connsiteY4" fmla="*/ 1459191 h 2151341"/>
                <a:gd name="connsiteX5" fmla="*/ 1204913 w 1287464"/>
                <a:gd name="connsiteY5" fmla="*/ 1459191 h 2151341"/>
                <a:gd name="connsiteX6" fmla="*/ 646113 w 1287464"/>
                <a:gd name="connsiteY6" fmla="*/ 2151341 h 2151341"/>
                <a:gd name="connsiteX7" fmla="*/ 85725 w 1287464"/>
                <a:gd name="connsiteY7" fmla="*/ 1459191 h 2151341"/>
                <a:gd name="connsiteX8" fmla="*/ 303213 w 1287464"/>
                <a:gd name="connsiteY8" fmla="*/ 1459191 h 2151341"/>
                <a:gd name="connsiteX9" fmla="*/ 303213 w 1287464"/>
                <a:gd name="connsiteY9" fmla="*/ 1192447 h 2151341"/>
                <a:gd name="connsiteX10" fmla="*/ 283816 w 1287464"/>
                <a:gd name="connsiteY10" fmla="*/ 1181880 h 2151341"/>
                <a:gd name="connsiteX11" fmla="*/ 0 w 1287464"/>
                <a:gd name="connsiteY11" fmla="*/ 646113 h 2151341"/>
                <a:gd name="connsiteX12" fmla="*/ 643732 w 1287464"/>
                <a:gd name="connsiteY12" fmla="*/ 0 h 215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464" h="2151341">
                  <a:moveTo>
                    <a:pt x="643732" y="0"/>
                  </a:moveTo>
                  <a:cubicBezTo>
                    <a:pt x="999255" y="0"/>
                    <a:pt x="1287464" y="289275"/>
                    <a:pt x="1287464" y="646113"/>
                  </a:cubicBezTo>
                  <a:cubicBezTo>
                    <a:pt x="1287464" y="869137"/>
                    <a:pt x="1174882" y="1065769"/>
                    <a:pt x="1003649" y="1181880"/>
                  </a:cubicBezTo>
                  <a:lnTo>
                    <a:pt x="982663" y="1193313"/>
                  </a:lnTo>
                  <a:lnTo>
                    <a:pt x="982663" y="1459191"/>
                  </a:lnTo>
                  <a:lnTo>
                    <a:pt x="1204913" y="1459191"/>
                  </a:lnTo>
                  <a:lnTo>
                    <a:pt x="646113" y="2151341"/>
                  </a:lnTo>
                  <a:lnTo>
                    <a:pt x="85725" y="1459191"/>
                  </a:lnTo>
                  <a:lnTo>
                    <a:pt x="303213" y="1459191"/>
                  </a:lnTo>
                  <a:lnTo>
                    <a:pt x="303213" y="1192447"/>
                  </a:lnTo>
                  <a:lnTo>
                    <a:pt x="283816" y="1181880"/>
                  </a:lnTo>
                  <a:cubicBezTo>
                    <a:pt x="112582" y="1065769"/>
                    <a:pt x="0" y="869137"/>
                    <a:pt x="0" y="646113"/>
                  </a:cubicBezTo>
                  <a:cubicBezTo>
                    <a:pt x="0" y="289275"/>
                    <a:pt x="288209" y="0"/>
                    <a:pt x="643732" y="0"/>
                  </a:cubicBezTo>
                  <a:close/>
                </a:path>
              </a:pathLst>
            </a:custGeom>
            <a:solidFill>
              <a:srgbClr val="F0F0F0"/>
            </a:soli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8900000" scaled="0"/>
                <a:tileRect/>
              </a:gradFill>
              <a:prstDash val="solid"/>
              <a:miter lim="800000"/>
            </a:ln>
            <a:effectLst>
              <a:outerShdw blurRad="2286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lIns="68589" tIns="34295" rIns="68589" bIns="34295"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8" name="文本框 24"/>
            <p:cNvSpPr txBox="1"/>
            <p:nvPr>
              <p:custDataLst>
                <p:tags r:id="rId14"/>
              </p:custDataLst>
            </p:nvPr>
          </p:nvSpPr>
          <p:spPr>
            <a:xfrm rot="5400000">
              <a:off x="5057757" y="1503219"/>
              <a:ext cx="759279" cy="700202"/>
            </a:xfrm>
            <a:prstGeom prst="rect">
              <a:avLst/>
            </a:prstGeom>
            <a:noFill/>
          </p:spPr>
          <p:txBody>
            <a:bodyPr wrap="square" lIns="68589" tIns="34295" rIns="68589" bIns="34295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02</a:t>
              </a:r>
            </a:p>
          </p:txBody>
        </p:sp>
      </p:grpSp>
      <p:sp>
        <p:nvSpPr>
          <p:cNvPr id="19" name="MH_Text_1"/>
          <p:cNvSpPr/>
          <p:nvPr>
            <p:custDataLst>
              <p:tags r:id="rId3"/>
            </p:custDataLst>
          </p:nvPr>
        </p:nvSpPr>
        <p:spPr>
          <a:xfrm>
            <a:off x="3509242" y="2730853"/>
            <a:ext cx="1702075" cy="29053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19989" tIns="0" rIns="119989" bIns="0" rtlCol="0" anchor="t">
            <a:noAutofit/>
          </a:bodyPr>
          <a:lstStyle/>
          <a:p>
            <a:pPr algn="ctr"/>
            <a:r>
              <a:rPr lang="zh-CN" altLang="en-US" sz="240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学以致用</a:t>
            </a:r>
          </a:p>
        </p:txBody>
      </p:sp>
      <p:sp>
        <p:nvSpPr>
          <p:cNvPr id="20" name="MH_Text_1"/>
          <p:cNvSpPr/>
          <p:nvPr>
            <p:custDataLst>
              <p:tags r:id="rId4"/>
            </p:custDataLst>
          </p:nvPr>
        </p:nvSpPr>
        <p:spPr>
          <a:xfrm>
            <a:off x="4538245" y="4069693"/>
            <a:ext cx="1702075" cy="29053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19989" tIns="0" rIns="119989" bIns="0" rtlCol="0" anchor="t">
            <a:noAutofit/>
          </a:bodyPr>
          <a:lstStyle/>
          <a:p>
            <a:pPr algn="ctr"/>
            <a:r>
              <a:rPr lang="zh-CN" altLang="en-US" sz="240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拓展提升</a:t>
            </a:r>
          </a:p>
        </p:txBody>
      </p:sp>
      <p:sp>
        <p:nvSpPr>
          <p:cNvPr id="21" name="矩形 20"/>
          <p:cNvSpPr/>
          <p:nvPr>
            <p:custDataLst>
              <p:tags r:id="rId5"/>
            </p:custDataLst>
          </p:nvPr>
        </p:nvSpPr>
        <p:spPr>
          <a:xfrm>
            <a:off x="3884930" y="3278505"/>
            <a:ext cx="458216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九宫格身份认证、刷脸身份认证</a:t>
            </a:r>
          </a:p>
        </p:txBody>
      </p:sp>
      <p:sp>
        <p:nvSpPr>
          <p:cNvPr id="22" name="矩形 21"/>
          <p:cNvSpPr/>
          <p:nvPr>
            <p:custDataLst>
              <p:tags r:id="rId6"/>
            </p:custDataLst>
          </p:nvPr>
        </p:nvSpPr>
        <p:spPr>
          <a:xfrm>
            <a:off x="4860030" y="4533421"/>
            <a:ext cx="293751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网络平台的安全设计</a:t>
            </a:r>
          </a:p>
        </p:txBody>
      </p:sp>
      <p:grpSp>
        <p:nvGrpSpPr>
          <p:cNvPr id="3" name="组合 2"/>
          <p:cNvGrpSpPr/>
          <p:nvPr>
            <p:custDataLst>
              <p:tags r:id="rId7"/>
            </p:custDataLst>
          </p:nvPr>
        </p:nvGrpSpPr>
        <p:grpSpPr>
          <a:xfrm rot="16200000">
            <a:off x="4029237" y="4970233"/>
            <a:ext cx="1130095" cy="1629029"/>
            <a:chOff x="4791477" y="1215112"/>
            <a:chExt cx="1248082" cy="1799107"/>
          </a:xfrm>
        </p:grpSpPr>
        <p:sp>
          <p:nvSpPr>
            <p:cNvPr id="4" name="Oval 2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791477" y="1215112"/>
              <a:ext cx="1248082" cy="1248251"/>
            </a:xfrm>
            <a:prstGeom prst="ellipse">
              <a:avLst/>
            </a:prstGeom>
            <a:solidFill>
              <a:srgbClr val="0068B6"/>
            </a:solidFill>
            <a:ln w="14288" cap="flat">
              <a:noFill/>
              <a:prstDash val="solid"/>
              <a:miter lim="800000"/>
            </a:ln>
            <a:effectLst/>
          </p:spPr>
          <p:txBody>
            <a:bodyPr vert="horz" wrap="square" lIns="68589" tIns="34295" rIns="68589" bIns="3429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任意多边形 4"/>
            <p:cNvSpPr/>
            <p:nvPr>
              <p:custDataLst>
                <p:tags r:id="rId10"/>
              </p:custDataLst>
            </p:nvPr>
          </p:nvSpPr>
          <p:spPr bwMode="auto">
            <a:xfrm>
              <a:off x="4923812" y="1356556"/>
              <a:ext cx="991889" cy="1657663"/>
            </a:xfrm>
            <a:custGeom>
              <a:avLst/>
              <a:gdLst>
                <a:gd name="connsiteX0" fmla="*/ 643732 w 1287464"/>
                <a:gd name="connsiteY0" fmla="*/ 0 h 2151341"/>
                <a:gd name="connsiteX1" fmla="*/ 1287464 w 1287464"/>
                <a:gd name="connsiteY1" fmla="*/ 646113 h 2151341"/>
                <a:gd name="connsiteX2" fmla="*/ 1003649 w 1287464"/>
                <a:gd name="connsiteY2" fmla="*/ 1181880 h 2151341"/>
                <a:gd name="connsiteX3" fmla="*/ 982663 w 1287464"/>
                <a:gd name="connsiteY3" fmla="*/ 1193313 h 2151341"/>
                <a:gd name="connsiteX4" fmla="*/ 982663 w 1287464"/>
                <a:gd name="connsiteY4" fmla="*/ 1459191 h 2151341"/>
                <a:gd name="connsiteX5" fmla="*/ 1204913 w 1287464"/>
                <a:gd name="connsiteY5" fmla="*/ 1459191 h 2151341"/>
                <a:gd name="connsiteX6" fmla="*/ 646113 w 1287464"/>
                <a:gd name="connsiteY6" fmla="*/ 2151341 h 2151341"/>
                <a:gd name="connsiteX7" fmla="*/ 85725 w 1287464"/>
                <a:gd name="connsiteY7" fmla="*/ 1459191 h 2151341"/>
                <a:gd name="connsiteX8" fmla="*/ 303213 w 1287464"/>
                <a:gd name="connsiteY8" fmla="*/ 1459191 h 2151341"/>
                <a:gd name="connsiteX9" fmla="*/ 303213 w 1287464"/>
                <a:gd name="connsiteY9" fmla="*/ 1192447 h 2151341"/>
                <a:gd name="connsiteX10" fmla="*/ 283816 w 1287464"/>
                <a:gd name="connsiteY10" fmla="*/ 1181880 h 2151341"/>
                <a:gd name="connsiteX11" fmla="*/ 0 w 1287464"/>
                <a:gd name="connsiteY11" fmla="*/ 646113 h 2151341"/>
                <a:gd name="connsiteX12" fmla="*/ 643732 w 1287464"/>
                <a:gd name="connsiteY12" fmla="*/ 0 h 215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464" h="2151341">
                  <a:moveTo>
                    <a:pt x="643732" y="0"/>
                  </a:moveTo>
                  <a:cubicBezTo>
                    <a:pt x="999255" y="0"/>
                    <a:pt x="1287464" y="289275"/>
                    <a:pt x="1287464" y="646113"/>
                  </a:cubicBezTo>
                  <a:cubicBezTo>
                    <a:pt x="1287464" y="869137"/>
                    <a:pt x="1174882" y="1065769"/>
                    <a:pt x="1003649" y="1181880"/>
                  </a:cubicBezTo>
                  <a:lnTo>
                    <a:pt x="982663" y="1193313"/>
                  </a:lnTo>
                  <a:lnTo>
                    <a:pt x="982663" y="1459191"/>
                  </a:lnTo>
                  <a:lnTo>
                    <a:pt x="1204913" y="1459191"/>
                  </a:lnTo>
                  <a:lnTo>
                    <a:pt x="646113" y="2151341"/>
                  </a:lnTo>
                  <a:lnTo>
                    <a:pt x="85725" y="1459191"/>
                  </a:lnTo>
                  <a:lnTo>
                    <a:pt x="303213" y="1459191"/>
                  </a:lnTo>
                  <a:lnTo>
                    <a:pt x="303213" y="1192447"/>
                  </a:lnTo>
                  <a:lnTo>
                    <a:pt x="283816" y="1181880"/>
                  </a:lnTo>
                  <a:cubicBezTo>
                    <a:pt x="112582" y="1065769"/>
                    <a:pt x="0" y="869137"/>
                    <a:pt x="0" y="646113"/>
                  </a:cubicBezTo>
                  <a:cubicBezTo>
                    <a:pt x="0" y="289275"/>
                    <a:pt x="288209" y="0"/>
                    <a:pt x="643732" y="0"/>
                  </a:cubicBezTo>
                  <a:close/>
                </a:path>
              </a:pathLst>
            </a:custGeom>
            <a:solidFill>
              <a:srgbClr val="F0F0F0"/>
            </a:soli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8900000" scaled="0"/>
                <a:tileRect/>
              </a:gradFill>
              <a:prstDash val="solid"/>
              <a:miter lim="800000"/>
            </a:ln>
            <a:effectLst>
              <a:outerShdw blurRad="2286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lIns="68589" tIns="34295" rIns="68589" bIns="34295"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" name="文本框 24"/>
            <p:cNvSpPr txBox="1"/>
            <p:nvPr>
              <p:custDataLst>
                <p:tags r:id="rId11"/>
              </p:custDataLst>
            </p:nvPr>
          </p:nvSpPr>
          <p:spPr>
            <a:xfrm rot="5400000">
              <a:off x="5057757" y="1475672"/>
              <a:ext cx="759279" cy="755297"/>
            </a:xfrm>
            <a:prstGeom prst="rect">
              <a:avLst/>
            </a:prstGeom>
            <a:noFill/>
          </p:spPr>
          <p:txBody>
            <a:bodyPr wrap="square" lIns="68589" tIns="34295" rIns="68589" bIns="34295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03</a:t>
              </a:r>
            </a:p>
          </p:txBody>
        </p:sp>
      </p:grpSp>
      <p:sp>
        <p:nvSpPr>
          <p:cNvPr id="7" name="MH_Text_1"/>
          <p:cNvSpPr/>
          <p:nvPr>
            <p:custDataLst>
              <p:tags r:id="rId8"/>
            </p:custDataLst>
          </p:nvPr>
        </p:nvSpPr>
        <p:spPr>
          <a:xfrm>
            <a:off x="5248175" y="5545433"/>
            <a:ext cx="1702075" cy="29053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19989" tIns="0" rIns="119989" bIns="0" rtlCol="0" anchor="t">
            <a:noAutofit/>
          </a:bodyPr>
          <a:lstStyle/>
          <a:p>
            <a:pPr algn="ctr"/>
            <a:r>
              <a:rPr lang="zh-CN" altLang="en-US" sz="240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评价检测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8323580" y="3055620"/>
            <a:ext cx="3352800" cy="3352800"/>
            <a:chOff x="1740" y="3269"/>
            <a:chExt cx="5280" cy="5280"/>
          </a:xfrm>
        </p:grpSpPr>
        <p:pic>
          <p:nvPicPr>
            <p:cNvPr id="10" name="图片 9" descr="C:/Users/lenovo/Desktop/QQ图片20250115110008.pngQQ图片20250115110008"/>
            <p:cNvPicPr>
              <a:picLocks noChangeAspect="1"/>
            </p:cNvPicPr>
            <p:nvPr/>
          </p:nvPicPr>
          <p:blipFill>
            <a:blip r:embed="rId21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1740" y="3269"/>
              <a:ext cx="5280" cy="5280"/>
            </a:xfrm>
            <a:prstGeom prst="rect">
              <a:avLst/>
            </a:prstGeom>
          </p:spPr>
        </p:pic>
        <p:pic>
          <p:nvPicPr>
            <p:cNvPr id="23" name="图片 22" descr="电脑安全"/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3980" y="5559"/>
              <a:ext cx="1015" cy="1015"/>
            </a:xfrm>
            <a:prstGeom prst="rect">
              <a:avLst/>
            </a:prstGeom>
          </p:spPr>
        </p:pic>
      </p:grpSp>
      <p:sp>
        <p:nvSpPr>
          <p:cNvPr id="8" name="文本框 7"/>
          <p:cNvSpPr txBox="1"/>
          <p:nvPr/>
        </p:nvSpPr>
        <p:spPr>
          <a:xfrm>
            <a:off x="449695" y="749045"/>
            <a:ext cx="526966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项目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 </a:t>
            </a: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保护登录账号的安全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1140460" y="2379980"/>
          <a:ext cx="7574280" cy="2893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3568700" imgH="1358900" progId="Word.Picture.8">
                  <p:embed/>
                </p:oleObj>
              </mc:Choice>
              <mc:Fallback>
                <p:oleObj name="Picture" r:id="rId3" imgW="3568700" imgH="1358900" progId="Word.Picture.8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0460" y="2379980"/>
                        <a:ext cx="7574280" cy="28930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2039560" y="1654394"/>
            <a:ext cx="4621974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000" b="1" spc="100" dirty="0">
                <a:solidFill>
                  <a:srgbClr val="FFC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九宫格身份认证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166560" y="1023839"/>
            <a:ext cx="4621974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spc="100" dirty="0">
                <a:solidFill>
                  <a:srgbClr val="0068B6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学以致用</a:t>
            </a:r>
          </a:p>
        </p:txBody>
      </p:sp>
      <p:pic>
        <p:nvPicPr>
          <p:cNvPr id="6" name="图片 5" descr="机器人学士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64575" y="3509010"/>
            <a:ext cx="2668905" cy="2668905"/>
          </a:xfrm>
          <a:prstGeom prst="rect">
            <a:avLst/>
          </a:prstGeom>
        </p:spPr>
      </p:pic>
      <p:pic>
        <p:nvPicPr>
          <p:cNvPr id="7" name="图片 6" descr="灯泡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52220" y="898525"/>
            <a:ext cx="914400" cy="91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组合 124"/>
          <p:cNvGrpSpPr/>
          <p:nvPr/>
        </p:nvGrpSpPr>
        <p:grpSpPr>
          <a:xfrm>
            <a:off x="969820" y="903066"/>
            <a:ext cx="10321017" cy="5095307"/>
            <a:chOff x="1287102" y="1199523"/>
            <a:chExt cx="6847285" cy="2795588"/>
          </a:xfrm>
        </p:grpSpPr>
        <p:sp>
          <p:nvSpPr>
            <p:cNvPr id="126" name="圆角矩形 125"/>
            <p:cNvSpPr/>
            <p:nvPr/>
          </p:nvSpPr>
          <p:spPr bwMode="auto">
            <a:xfrm>
              <a:off x="1287102" y="1199523"/>
              <a:ext cx="6847285" cy="2795588"/>
            </a:xfrm>
            <a:prstGeom prst="roundRect">
              <a:avLst>
                <a:gd name="adj" fmla="val 996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/>
            </a:p>
          </p:txBody>
        </p:sp>
        <p:sp>
          <p:nvSpPr>
            <p:cNvPr id="127" name="圆角矩形 126"/>
            <p:cNvSpPr/>
            <p:nvPr/>
          </p:nvSpPr>
          <p:spPr bwMode="auto">
            <a:xfrm>
              <a:off x="1473978" y="1389553"/>
              <a:ext cx="6428185" cy="2483590"/>
            </a:xfrm>
            <a:prstGeom prst="roundRect">
              <a:avLst>
                <a:gd name="adj" fmla="val 8011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EDEDF0"/>
                </a:solidFill>
              </a:endParaRPr>
            </a:p>
          </p:txBody>
        </p:sp>
      </p:grpSp>
      <p:sp>
        <p:nvSpPr>
          <p:cNvPr id="130" name="矩形 1"/>
          <p:cNvSpPr/>
          <p:nvPr/>
        </p:nvSpPr>
        <p:spPr>
          <a:xfrm>
            <a:off x="2606498" y="888808"/>
            <a:ext cx="3721151" cy="360611"/>
          </a:xfrm>
          <a:custGeom>
            <a:avLst/>
            <a:gdLst>
              <a:gd name="connsiteX0" fmla="*/ 0 w 1565482"/>
              <a:gd name="connsiteY0" fmla="*/ 0 h 247650"/>
              <a:gd name="connsiteX1" fmla="*/ 1298782 w 1565482"/>
              <a:gd name="connsiteY1" fmla="*/ 0 h 247650"/>
              <a:gd name="connsiteX2" fmla="*/ 1565482 w 1565482"/>
              <a:gd name="connsiteY2" fmla="*/ 247650 h 247650"/>
              <a:gd name="connsiteX3" fmla="*/ 0 w 1565482"/>
              <a:gd name="connsiteY3" fmla="*/ 247650 h 247650"/>
              <a:gd name="connsiteX4" fmla="*/ 0 w 1565482"/>
              <a:gd name="connsiteY4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482" h="247650">
                <a:moveTo>
                  <a:pt x="0" y="0"/>
                </a:moveTo>
                <a:lnTo>
                  <a:pt x="1298782" y="0"/>
                </a:lnTo>
                <a:lnTo>
                  <a:pt x="1565482" y="247650"/>
                </a:lnTo>
                <a:lnTo>
                  <a:pt x="0" y="247650"/>
                </a:lnTo>
                <a:lnTo>
                  <a:pt x="0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1" name="矩形 2"/>
          <p:cNvSpPr/>
          <p:nvPr/>
        </p:nvSpPr>
        <p:spPr>
          <a:xfrm>
            <a:off x="1170691" y="782666"/>
            <a:ext cx="2835064" cy="657688"/>
          </a:xfrm>
          <a:custGeom>
            <a:avLst/>
            <a:gdLst>
              <a:gd name="connsiteX0" fmla="*/ 47625 w 1370758"/>
              <a:gd name="connsiteY0" fmla="*/ 0 h 836719"/>
              <a:gd name="connsiteX1" fmla="*/ 1370758 w 1370758"/>
              <a:gd name="connsiteY1" fmla="*/ 0 h 836719"/>
              <a:gd name="connsiteX2" fmla="*/ 875458 w 1370758"/>
              <a:gd name="connsiteY2" fmla="*/ 836719 h 836719"/>
              <a:gd name="connsiteX3" fmla="*/ 0 w 1370758"/>
              <a:gd name="connsiteY3" fmla="*/ 827194 h 836719"/>
              <a:gd name="connsiteX4" fmla="*/ 47625 w 1370758"/>
              <a:gd name="connsiteY4" fmla="*/ 0 h 836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0758" h="836719">
                <a:moveTo>
                  <a:pt x="47625" y="0"/>
                </a:moveTo>
                <a:lnTo>
                  <a:pt x="1370758" y="0"/>
                </a:lnTo>
                <a:lnTo>
                  <a:pt x="875458" y="836719"/>
                </a:lnTo>
                <a:lnTo>
                  <a:pt x="0" y="827194"/>
                </a:lnTo>
                <a:lnTo>
                  <a:pt x="47625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  <a:effectLst>
            <a:outerShdw blurRad="63500" dist="63500" sx="102000" sy="102000" algn="ctr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8" name="TextBox 28"/>
          <p:cNvSpPr txBox="1"/>
          <p:nvPr/>
        </p:nvSpPr>
        <p:spPr bwMode="auto">
          <a:xfrm>
            <a:off x="969821" y="908506"/>
            <a:ext cx="2641479" cy="4378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65" b="1" kern="0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方正小标宋简体" panose="02000000000000000000" pitchFamily="65" charset="-122"/>
                <a:ea typeface="方正小标宋简体" panose="02000000000000000000" pitchFamily="65" charset="-122"/>
              </a:rPr>
              <a:t>项目情境</a:t>
            </a:r>
          </a:p>
        </p:txBody>
      </p:sp>
      <p:sp>
        <p:nvSpPr>
          <p:cNvPr id="2" name="矩形 1"/>
          <p:cNvSpPr/>
          <p:nvPr/>
        </p:nvSpPr>
        <p:spPr>
          <a:xfrm>
            <a:off x="1421908" y="1454612"/>
            <a:ext cx="5530850" cy="3646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2200" kern="1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2200" dirty="0">
                <a:latin typeface="楷体" panose="02010609060101010101" pitchFamily="49" charset="-122"/>
                <a:ea typeface="楷体" panose="02010609060101010101" pitchFamily="49" charset="-122"/>
              </a:rPr>
              <a:t>身份验证是互联网的第一道安全屏障，</a:t>
            </a:r>
          </a:p>
          <a:p>
            <a:pPr indent="0" fontAlgn="auto">
              <a:lnSpc>
                <a:spcPct val="150000"/>
              </a:lnSpc>
            </a:pPr>
            <a:r>
              <a:rPr lang="zh-CN" altLang="en-US" sz="2200" dirty="0">
                <a:latin typeface="楷体" panose="02010609060101010101" pitchFamily="49" charset="-122"/>
                <a:ea typeface="楷体" panose="02010609060101010101" pitchFamily="49" charset="-122"/>
              </a:rPr>
              <a:t>其中有很多安全问题需要关注。今天，爷爷</a:t>
            </a:r>
          </a:p>
          <a:p>
            <a:pPr indent="0" fontAlgn="auto">
              <a:lnSpc>
                <a:spcPct val="150000"/>
              </a:lnSpc>
            </a:pPr>
            <a:r>
              <a:rPr lang="zh-CN" altLang="en-US" sz="2200" dirty="0">
                <a:latin typeface="楷体" panose="02010609060101010101" pitchFamily="49" charset="-122"/>
                <a:ea typeface="楷体" panose="02010609060101010101" pitchFamily="49" charset="-122"/>
              </a:rPr>
              <a:t>突然打电话给李明，说自己的</a:t>
            </a:r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  <a:t>QQ</a:t>
            </a:r>
            <a:r>
              <a:rPr lang="zh-CN" altLang="en-US" sz="2200" dirty="0">
                <a:latin typeface="楷体" panose="02010609060101010101" pitchFamily="49" charset="-122"/>
                <a:ea typeface="楷体" panose="02010609060101010101" pitchFamily="49" charset="-122"/>
              </a:rPr>
              <a:t>提示在外</a:t>
            </a:r>
          </a:p>
          <a:p>
            <a:pPr indent="0" fontAlgn="auto">
              <a:lnSpc>
                <a:spcPct val="150000"/>
              </a:lnSpc>
            </a:pPr>
            <a:r>
              <a:rPr lang="zh-CN" altLang="en-US" sz="2200" dirty="0">
                <a:latin typeface="楷体" panose="02010609060101010101" pitchFamily="49" charset="-122"/>
                <a:ea typeface="楷体" panose="02010609060101010101" pitchFamily="49" charset="-122"/>
              </a:rPr>
              <a:t>地进行了登录，问李明怎么办。请你从互联</a:t>
            </a:r>
          </a:p>
          <a:p>
            <a:pPr indent="0" fontAlgn="auto">
              <a:lnSpc>
                <a:spcPct val="150000"/>
              </a:lnSpc>
            </a:pPr>
            <a:r>
              <a:rPr lang="zh-CN" altLang="en-US" sz="2200" dirty="0">
                <a:latin typeface="楷体" panose="02010609060101010101" pitchFamily="49" charset="-122"/>
                <a:ea typeface="楷体" panose="02010609060101010101" pitchFamily="49" charset="-122"/>
              </a:rPr>
              <a:t>网身份验证信息角度提出合理建议，帮助李</a:t>
            </a:r>
          </a:p>
          <a:p>
            <a:pPr indent="0" fontAlgn="auto">
              <a:lnSpc>
                <a:spcPct val="150000"/>
              </a:lnSpc>
            </a:pPr>
            <a:r>
              <a:rPr lang="zh-CN" altLang="en-US" sz="2200" dirty="0">
                <a:latin typeface="楷体" panose="02010609060101010101" pitchFamily="49" charset="-122"/>
                <a:ea typeface="楷体" panose="02010609060101010101" pitchFamily="49" charset="-122"/>
              </a:rPr>
              <a:t>明爷爷避免再遇到类似情况，消除网络安全隐患。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289155" y="57103"/>
            <a:ext cx="670525" cy="540033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628547" y="6419789"/>
            <a:ext cx="301371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第3单元 </a:t>
            </a:r>
            <a:r>
              <a:rPr lang="zh-CN" altLang="en-US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争做网络安全卫士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-269125" y="161035"/>
            <a:ext cx="526966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项目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 </a:t>
            </a: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保护登录账号的安全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3" name="图片 2" descr="网络商店网店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41590" y="2465070"/>
            <a:ext cx="2774950" cy="2774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39954" y="1437908"/>
            <a:ext cx="3897591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000" b="1" spc="100" dirty="0">
                <a:solidFill>
                  <a:srgbClr val="FFC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刷脸身份认证</a:t>
            </a:r>
          </a:p>
        </p:txBody>
      </p:sp>
      <p:sp>
        <p:nvSpPr>
          <p:cNvPr id="3" name="矩形 2"/>
          <p:cNvSpPr/>
          <p:nvPr/>
        </p:nvSpPr>
        <p:spPr>
          <a:xfrm>
            <a:off x="1401445" y="1978025"/>
            <a:ext cx="9773285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 fontAlgn="auto">
              <a:lnSpc>
                <a:spcPct val="150000"/>
              </a:lnSpc>
              <a:spcAft>
                <a:spcPts val="0"/>
              </a:spcAft>
            </a:pPr>
            <a:r>
              <a:rPr lang="zh-CN" altLang="en-US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比照账号密码登录的安全设计思路，思考刷脸验证可能存在的安全隐患和解决思路。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l="563" t="-2591" r="580"/>
          <a:stretch>
            <a:fillRect/>
          </a:stretch>
        </p:blipFill>
        <p:spPr>
          <a:xfrm>
            <a:off x="2988310" y="2774950"/>
            <a:ext cx="7996555" cy="2678430"/>
          </a:xfrm>
          <a:prstGeom prst="round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164084" y="993408"/>
            <a:ext cx="3897591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spc="100" dirty="0">
                <a:solidFill>
                  <a:srgbClr val="0068B6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学以致用</a:t>
            </a:r>
          </a:p>
        </p:txBody>
      </p:sp>
      <p:pic>
        <p:nvPicPr>
          <p:cNvPr id="6" name="图片 5" descr="机器人学士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1500" y="3548380"/>
            <a:ext cx="2668905" cy="2668905"/>
          </a:xfrm>
          <a:prstGeom prst="rect">
            <a:avLst/>
          </a:prstGeom>
        </p:spPr>
      </p:pic>
      <p:pic>
        <p:nvPicPr>
          <p:cNvPr id="7" name="图片 6" descr="灯泡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52220" y="898525"/>
            <a:ext cx="914400" cy="91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39950" y="1072515"/>
            <a:ext cx="5475605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spc="100" dirty="0">
                <a:solidFill>
                  <a:srgbClr val="0068B6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举一反三：</a:t>
            </a:r>
            <a:r>
              <a:rPr lang="zh-CN" altLang="en-US" sz="2000" b="1" spc="100" dirty="0">
                <a:solidFill>
                  <a:srgbClr val="FFC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网络平台的安全设计</a:t>
            </a:r>
          </a:p>
        </p:txBody>
      </p:sp>
      <p:sp>
        <p:nvSpPr>
          <p:cNvPr id="3" name="矩形 2"/>
          <p:cNvSpPr/>
          <p:nvPr/>
        </p:nvSpPr>
        <p:spPr>
          <a:xfrm>
            <a:off x="1048385" y="1654810"/>
            <a:ext cx="10314940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 fontAlgn="auto">
              <a:lnSpc>
                <a:spcPct val="150000"/>
              </a:lnSpc>
              <a:spcAft>
                <a:spcPts val="0"/>
              </a:spcAft>
            </a:pPr>
            <a:r>
              <a:rPr lang="zh-CN" altLang="en-US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在网络平台安全设计时，常常会使用一些特定的方式来保护用户的身份信息，请小组讨论分析下表中的安全设计思路。</a:t>
            </a:r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1399540" y="2729865"/>
          <a:ext cx="9392920" cy="3048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6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96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371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设计思路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分析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857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r>
                        <a:rPr lang="zh-CN" altLang="en-US"/>
                        <a:t>为什么加入输入错误次数限制？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13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账号登录时为什么加入验证码？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42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用</a:t>
                      </a:r>
                      <a:r>
                        <a:rPr lang="en-US" altLang="zh-CN"/>
                        <a:t>“</a:t>
                      </a:r>
                      <a:r>
                        <a:rPr lang="zh-CN" altLang="en-US"/>
                        <a:t>账号密码</a:t>
                      </a:r>
                      <a:r>
                        <a:rPr lang="en-US" altLang="zh-CN"/>
                        <a:t> +</a:t>
                      </a:r>
                      <a:r>
                        <a:rPr lang="zh-CN" altLang="en-US"/>
                        <a:t>手机短信</a:t>
                      </a:r>
                      <a:r>
                        <a:rPr lang="en-US" altLang="zh-CN"/>
                        <a:t>”</a:t>
                      </a:r>
                    </a:p>
                    <a:p>
                      <a:pPr algn="ctr">
                        <a:buNone/>
                      </a:pPr>
                      <a:r>
                        <a:rPr lang="zh-CN" altLang="en-US"/>
                        <a:t>两种方式同时验证身份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/>
                    </a:p>
                    <a:p>
                      <a:pPr algn="ctr">
                        <a:buNone/>
                      </a:pPr>
                      <a:r>
                        <a:rPr lang="zh-CN" altLang="en-US"/>
                        <a:t>用两种方式同时验证有什么利弊？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8300" y="3307715"/>
            <a:ext cx="1982470" cy="11118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0385" y="4700270"/>
            <a:ext cx="2016125" cy="307340"/>
          </a:xfrm>
          <a:prstGeom prst="rect">
            <a:avLst/>
          </a:prstGeom>
        </p:spPr>
      </p:pic>
      <p:pic>
        <p:nvPicPr>
          <p:cNvPr id="8" name="图片 7" descr="灯泡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52220" y="898525"/>
            <a:ext cx="914400" cy="91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80" name="Picture 20" descr="rId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9" name="Picture 19" descr="rId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8" name="Picture 18" descr="rId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7" name="Picture 17" descr="rId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6" name="Picture 16" descr="rId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5" name="Picture 15" descr="rId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4" name="Picture 14" descr="rId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3" name="Picture 13" descr="rId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2" descr="rId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1" name="Picture 11" descr="rId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rId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9" name="Picture 9" descr="rId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rId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 descr="rId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rId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rId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rId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rId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8" name="表格 47"/>
          <p:cNvGraphicFramePr/>
          <p:nvPr>
            <p:custDataLst>
              <p:tags r:id="rId1"/>
            </p:custDataLst>
          </p:nvPr>
        </p:nvGraphicFramePr>
        <p:xfrm>
          <a:off x="1688465" y="1488440"/>
          <a:ext cx="9107170" cy="4639310"/>
        </p:xfrm>
        <a:graphic>
          <a:graphicData uri="http://schemas.openxmlformats.org/drawingml/2006/table">
            <a:tbl>
              <a:tblPr/>
              <a:tblGrid>
                <a:gridCol w="1469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0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74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6925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400" b="1">
                          <a:solidFill>
                            <a:srgbClr val="000000"/>
                          </a:solidFill>
                          <a:latin typeface="Times New Roman" panose="02020603050405020304"/>
                          <a:ea typeface="黑体" panose="02010609060101010101" charset="-122"/>
                        </a:rPr>
                        <a:t>评价维度</a:t>
                      </a:r>
                    </a:p>
                  </a:txBody>
                  <a:tcPr marL="68580" marR="68580" marT="0" marB="0" anchor="ctr">
                    <a:lnL w="9525" cap="flat" cmpd="sng">
                      <a:solidFill>
                        <a:srgbClr val="B9D6A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9D6A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E9E9E9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B9D6A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Times New Roman" panose="02020603050405020304"/>
                          <a:ea typeface="黑体" panose="02010609060101010101" charset="-122"/>
                        </a:rPr>
                        <a:t>评价内容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8FB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latin typeface="Times New Roman" panose="02020603050405020304"/>
                          <a:ea typeface="黑体" panose="02010609060101010101" charset="-122"/>
                        </a:rPr>
                        <a:t>评价掌握程度</a:t>
                      </a: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8F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1240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 b="1">
                          <a:solidFill>
                            <a:srgbClr val="00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rPr>
                        <a:t>项目质量</a:t>
                      </a:r>
                    </a:p>
                  </a:txBody>
                  <a:tcPr marL="68580" marR="68580" marT="0" marB="0" anchor="ctr">
                    <a:lnL w="9525" cap="flat" cmpd="sng">
                      <a:solidFill>
                        <a:srgbClr val="B9D6A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9E9E9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E9E9E9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B9D6A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auto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能分析出互联网平台网络身份验证的安全问题和安全隐患。</a:t>
                      </a:r>
                      <a:r>
                        <a:rPr lang="zh-CN" altLang="en-US" sz="20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zh-CN" sz="2000">
                        <a:solidFill>
                          <a:srgbClr val="000000"/>
                        </a:solidFill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  <a:p>
                      <a:pPr marL="0" indent="0" algn="ctr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zh-CN" sz="2000">
                        <a:solidFill>
                          <a:srgbClr val="000000"/>
                        </a:solidFill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  <a:p>
                      <a:pPr marL="0" indent="0" algn="ctr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rPr>
                        <a:t>0%           50%</a:t>
                      </a: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rPr>
                        <a:t>         </a:t>
                      </a: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</a:t>
                      </a: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rPr>
                        <a:t>00%</a:t>
                      </a:r>
                    </a:p>
                    <a:p>
                      <a:pPr marL="0" indent="0" algn="ctr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6625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 b="1">
                          <a:solidFill>
                            <a:srgbClr val="00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rPr>
                        <a:t>项目创意</a:t>
                      </a:r>
                    </a:p>
                  </a:txBody>
                  <a:tcPr marL="68580" marR="68580" marT="0" marB="0" anchor="ctr">
                    <a:lnL w="9525" cap="flat" cmpd="sng">
                      <a:solidFill>
                        <a:srgbClr val="B9D6A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9E9E9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E9E9E9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B9D6A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auto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知道提升身份验证的安全性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zh-CN" sz="2000">
                        <a:solidFill>
                          <a:srgbClr val="000000"/>
                        </a:solidFill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  <a:p>
                      <a:pPr marL="0" indent="0" algn="ctr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zh-CN" sz="2000">
                        <a:solidFill>
                          <a:srgbClr val="000000"/>
                        </a:solidFill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  <a:p>
                      <a:pPr marL="0" indent="0" algn="ctr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rPr>
                        <a:t>0%           50%</a:t>
                      </a: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rPr>
                        <a:t>         </a:t>
                      </a: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</a:t>
                      </a: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rPr>
                        <a:t>00%</a:t>
                      </a:r>
                    </a:p>
                    <a:p>
                      <a:pPr marL="0" indent="0" algn="ctr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8F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6625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 b="1">
                          <a:solidFill>
                            <a:srgbClr val="00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rPr>
                        <a:t>项目反思</a:t>
                      </a:r>
                    </a:p>
                  </a:txBody>
                  <a:tcPr marL="68580" marR="68580" marT="0" marB="0" anchor="ctr">
                    <a:lnL w="9525" cap="flat" cmpd="sng">
                      <a:solidFill>
                        <a:srgbClr val="B9D6A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9E9E9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E9E9E9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B9D6A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auto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以小组为单位展示设计密码，分析准确，表达清晰</a:t>
                      </a:r>
                      <a:endParaRPr lang="zh-CN" sz="20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zh-CN" sz="2000">
                        <a:solidFill>
                          <a:srgbClr val="000000"/>
                        </a:solidFill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  <a:p>
                      <a:pPr marL="0" indent="0" algn="ctr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zh-CN" sz="2000">
                        <a:solidFill>
                          <a:srgbClr val="000000"/>
                        </a:solidFill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  <a:p>
                      <a:pPr marL="0" indent="0" algn="ctr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rPr>
                        <a:t>0%           50%</a:t>
                      </a: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rPr>
                        <a:t>         </a:t>
                      </a: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</a:t>
                      </a: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rPr>
                        <a:t>00%</a:t>
                      </a:r>
                    </a:p>
                    <a:p>
                      <a:pPr marL="0" indent="0" algn="ctr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7895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 b="1">
                          <a:solidFill>
                            <a:srgbClr val="00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rPr>
                        <a:t>项目改进</a:t>
                      </a:r>
                    </a:p>
                  </a:txBody>
                  <a:tcPr marL="68580" marR="68580" marT="0" marB="0" anchor="ctr">
                    <a:lnL w="9525" cap="flat" cmpd="sng">
                      <a:solidFill>
                        <a:srgbClr val="B9D6A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9E9E9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9D6A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B9D6A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auto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能够设计安全易记的密码</a:t>
                      </a:r>
                      <a:endParaRPr lang="zh-CN" sz="20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8FB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zh-CN" sz="2000">
                        <a:solidFill>
                          <a:srgbClr val="000000"/>
                        </a:solidFill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  <a:p>
                      <a:pPr marL="0" indent="0" algn="ctr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zh-CN" sz="2000">
                        <a:solidFill>
                          <a:srgbClr val="000000"/>
                        </a:solidFill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  <a:p>
                      <a:pPr marL="0" indent="0" algn="ctr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rPr>
                        <a:t>0%           50%</a:t>
                      </a: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rPr>
                        <a:t>         </a:t>
                      </a: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</a:t>
                      </a: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rPr>
                        <a:t>00%</a:t>
                      </a:r>
                    </a:p>
                    <a:p>
                      <a:pPr marL="0" indent="0" algn="ctr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zh-CN" sz="2000">
                        <a:solidFill>
                          <a:srgbClr val="000000"/>
                        </a:solidFill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8F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9" name="图片 48"/>
          <p:cNvPicPr/>
          <p:nvPr/>
        </p:nvPicPr>
        <p:blipFill>
          <a:blip r:embed="rId5"/>
          <a:stretch>
            <a:fillRect/>
          </a:stretch>
        </p:blipFill>
        <p:spPr>
          <a:xfrm>
            <a:off x="7518400" y="2793365"/>
            <a:ext cx="2910205" cy="275590"/>
          </a:xfrm>
          <a:prstGeom prst="rect">
            <a:avLst/>
          </a:prstGeom>
        </p:spPr>
      </p:pic>
      <p:pic>
        <p:nvPicPr>
          <p:cNvPr id="53" name="图片 52"/>
          <p:cNvPicPr/>
          <p:nvPr/>
        </p:nvPicPr>
        <p:blipFill>
          <a:blip r:embed="rId5"/>
          <a:stretch>
            <a:fillRect/>
          </a:stretch>
        </p:blipFill>
        <p:spPr>
          <a:xfrm>
            <a:off x="7621905" y="3863340"/>
            <a:ext cx="2910205" cy="275590"/>
          </a:xfrm>
          <a:prstGeom prst="rect">
            <a:avLst/>
          </a:prstGeom>
        </p:spPr>
      </p:pic>
      <p:pic>
        <p:nvPicPr>
          <p:cNvPr id="54" name="图片 53"/>
          <p:cNvPicPr/>
          <p:nvPr/>
        </p:nvPicPr>
        <p:blipFill>
          <a:blip r:embed="rId5"/>
          <a:stretch>
            <a:fillRect/>
          </a:stretch>
        </p:blipFill>
        <p:spPr>
          <a:xfrm>
            <a:off x="7621905" y="4829175"/>
            <a:ext cx="2910205" cy="275590"/>
          </a:xfrm>
          <a:prstGeom prst="rect">
            <a:avLst/>
          </a:prstGeom>
        </p:spPr>
      </p:pic>
      <p:pic>
        <p:nvPicPr>
          <p:cNvPr id="55" name="图片 54"/>
          <p:cNvPicPr/>
          <p:nvPr/>
        </p:nvPicPr>
        <p:blipFill>
          <a:blip r:embed="rId5"/>
          <a:stretch>
            <a:fillRect/>
          </a:stretch>
        </p:blipFill>
        <p:spPr>
          <a:xfrm>
            <a:off x="7621905" y="5783580"/>
            <a:ext cx="2910205" cy="275590"/>
          </a:xfrm>
          <a:prstGeom prst="rect">
            <a:avLst/>
          </a:prstGeom>
        </p:spPr>
      </p:pic>
      <p:sp>
        <p:nvSpPr>
          <p:cNvPr id="57" name="文本框 56"/>
          <p:cNvSpPr txBox="1"/>
          <p:nvPr/>
        </p:nvSpPr>
        <p:spPr>
          <a:xfrm>
            <a:off x="2060515" y="835244"/>
            <a:ext cx="4621974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spc="100" dirty="0">
                <a:solidFill>
                  <a:srgbClr val="0068B6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评价检测</a:t>
            </a:r>
          </a:p>
        </p:txBody>
      </p:sp>
      <p:pic>
        <p:nvPicPr>
          <p:cNvPr id="58" name="图片 57" descr="灯泡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2505" y="638810"/>
            <a:ext cx="914400" cy="91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105767" y="1579375"/>
            <a:ext cx="6583753" cy="584775"/>
            <a:chOff x="1415995" y="1454455"/>
            <a:chExt cx="6583753" cy="584775"/>
          </a:xfrm>
        </p:grpSpPr>
        <p:sp>
          <p:nvSpPr>
            <p:cNvPr id="8" name="文本框 7"/>
            <p:cNvSpPr txBox="1"/>
            <p:nvPr/>
          </p:nvSpPr>
          <p:spPr>
            <a:xfrm>
              <a:off x="1415995" y="1455665"/>
              <a:ext cx="281885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 2</a:t>
              </a:r>
              <a:r>
                <a:rPr lang="zh-CN" altLang="en-US" sz="3200" b="1" dirty="0">
                  <a:solidFill>
                    <a:srgbClr val="3484A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 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3697906" y="1454455"/>
              <a:ext cx="4301842" cy="5835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2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保护登录账号的安全</a:t>
              </a:r>
              <a:endParaRPr lang="zh-CN" altLang="en-US" sz="3200" b="1" spc="300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圆角矩形标注 8"/>
          <p:cNvSpPr/>
          <p:nvPr/>
        </p:nvSpPr>
        <p:spPr>
          <a:xfrm>
            <a:off x="2177716" y="2519495"/>
            <a:ext cx="5095329" cy="2060884"/>
          </a:xfrm>
          <a:prstGeom prst="wedgeRoundRectCallout">
            <a:avLst>
              <a:gd name="adj1" fmla="val 71823"/>
              <a:gd name="adj2" fmla="val -2611"/>
              <a:gd name="adj3" fmla="val 16667"/>
            </a:avLst>
          </a:prstGeom>
          <a:solidFill>
            <a:schemeClr val="accent5">
              <a:lumMod val="75000"/>
              <a:alpha val="69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2230934" y="2793642"/>
            <a:ext cx="5219406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spc="6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网络安全靠大家</a:t>
            </a:r>
            <a:endParaRPr lang="en-US" altLang="zh-CN" sz="4800" b="1" spc="6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>
              <a:buClrTx/>
              <a:buSzTx/>
              <a:buFontTx/>
            </a:pPr>
            <a:r>
              <a:rPr lang="zh-CN" altLang="en-US" sz="4800" b="1" spc="6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和谐共处你我他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619591" y="891524"/>
            <a:ext cx="4293441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义务教育</a:t>
            </a:r>
            <a:r>
              <a:rPr lang="en-US" altLang="zh-CN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《</a:t>
            </a:r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信息科技</a:t>
            </a:r>
            <a:r>
              <a:rPr lang="en-US" altLang="zh-CN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》</a:t>
            </a:r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七年级下册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955702" y="654085"/>
            <a:ext cx="720000" cy="579879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5635364" y="884245"/>
            <a:ext cx="353153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第</a:t>
            </a:r>
            <a:r>
              <a:rPr lang="en-US" altLang="zh-CN" sz="2000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3</a:t>
            </a:r>
            <a:r>
              <a:rPr lang="zh-CN" altLang="en-US" sz="2000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单元  争做网络安全卫士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7964170" y="2402840"/>
            <a:ext cx="4257040" cy="4436110"/>
            <a:chOff x="1740" y="3269"/>
            <a:chExt cx="5280" cy="5280"/>
          </a:xfrm>
        </p:grpSpPr>
        <p:pic>
          <p:nvPicPr>
            <p:cNvPr id="3" name="图片 2" descr="C:/Users/lenovo/Desktop/QQ图片20250115110008.pngQQ图片20250115110008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1740" y="3269"/>
              <a:ext cx="5280" cy="5280"/>
            </a:xfrm>
            <a:prstGeom prst="rect">
              <a:avLst/>
            </a:prstGeom>
          </p:spPr>
        </p:pic>
        <p:pic>
          <p:nvPicPr>
            <p:cNvPr id="4" name="图片 3" descr="电脑安全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980" y="5559"/>
              <a:ext cx="1015" cy="101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组合 124"/>
          <p:cNvGrpSpPr/>
          <p:nvPr/>
        </p:nvGrpSpPr>
        <p:grpSpPr>
          <a:xfrm>
            <a:off x="969821" y="901822"/>
            <a:ext cx="10321017" cy="5095307"/>
            <a:chOff x="1287102" y="1199523"/>
            <a:chExt cx="6847285" cy="2795588"/>
          </a:xfrm>
        </p:grpSpPr>
        <p:sp>
          <p:nvSpPr>
            <p:cNvPr id="126" name="圆角矩形 125"/>
            <p:cNvSpPr/>
            <p:nvPr/>
          </p:nvSpPr>
          <p:spPr bwMode="auto">
            <a:xfrm>
              <a:off x="1287102" y="1199523"/>
              <a:ext cx="6847285" cy="2795588"/>
            </a:xfrm>
            <a:prstGeom prst="roundRect">
              <a:avLst>
                <a:gd name="adj" fmla="val 996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/>
            </a:p>
          </p:txBody>
        </p:sp>
        <p:sp>
          <p:nvSpPr>
            <p:cNvPr id="127" name="圆角矩形 126"/>
            <p:cNvSpPr/>
            <p:nvPr/>
          </p:nvSpPr>
          <p:spPr bwMode="auto">
            <a:xfrm>
              <a:off x="1473978" y="1376349"/>
              <a:ext cx="6428185" cy="2483590"/>
            </a:xfrm>
            <a:prstGeom prst="roundRect">
              <a:avLst>
                <a:gd name="adj" fmla="val 8011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/>
            </a:p>
          </p:txBody>
        </p:sp>
      </p:grpSp>
      <p:sp>
        <p:nvSpPr>
          <p:cNvPr id="130" name="矩形 1"/>
          <p:cNvSpPr/>
          <p:nvPr/>
        </p:nvSpPr>
        <p:spPr>
          <a:xfrm>
            <a:off x="2606498" y="888808"/>
            <a:ext cx="3721151" cy="336545"/>
          </a:xfrm>
          <a:custGeom>
            <a:avLst/>
            <a:gdLst>
              <a:gd name="connsiteX0" fmla="*/ 0 w 1565482"/>
              <a:gd name="connsiteY0" fmla="*/ 0 h 247650"/>
              <a:gd name="connsiteX1" fmla="*/ 1298782 w 1565482"/>
              <a:gd name="connsiteY1" fmla="*/ 0 h 247650"/>
              <a:gd name="connsiteX2" fmla="*/ 1565482 w 1565482"/>
              <a:gd name="connsiteY2" fmla="*/ 247650 h 247650"/>
              <a:gd name="connsiteX3" fmla="*/ 0 w 1565482"/>
              <a:gd name="connsiteY3" fmla="*/ 247650 h 247650"/>
              <a:gd name="connsiteX4" fmla="*/ 0 w 1565482"/>
              <a:gd name="connsiteY4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482" h="247650">
                <a:moveTo>
                  <a:pt x="0" y="0"/>
                </a:moveTo>
                <a:lnTo>
                  <a:pt x="1298782" y="0"/>
                </a:lnTo>
                <a:lnTo>
                  <a:pt x="1565482" y="247650"/>
                </a:lnTo>
                <a:lnTo>
                  <a:pt x="0" y="247650"/>
                </a:lnTo>
                <a:lnTo>
                  <a:pt x="0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1" name="矩形 2"/>
          <p:cNvSpPr/>
          <p:nvPr/>
        </p:nvSpPr>
        <p:spPr>
          <a:xfrm>
            <a:off x="1170691" y="782666"/>
            <a:ext cx="2835064" cy="657688"/>
          </a:xfrm>
          <a:custGeom>
            <a:avLst/>
            <a:gdLst>
              <a:gd name="connsiteX0" fmla="*/ 47625 w 1370758"/>
              <a:gd name="connsiteY0" fmla="*/ 0 h 836719"/>
              <a:gd name="connsiteX1" fmla="*/ 1370758 w 1370758"/>
              <a:gd name="connsiteY1" fmla="*/ 0 h 836719"/>
              <a:gd name="connsiteX2" fmla="*/ 875458 w 1370758"/>
              <a:gd name="connsiteY2" fmla="*/ 836719 h 836719"/>
              <a:gd name="connsiteX3" fmla="*/ 0 w 1370758"/>
              <a:gd name="connsiteY3" fmla="*/ 827194 h 836719"/>
              <a:gd name="connsiteX4" fmla="*/ 47625 w 1370758"/>
              <a:gd name="connsiteY4" fmla="*/ 0 h 836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0758" h="836719">
                <a:moveTo>
                  <a:pt x="47625" y="0"/>
                </a:moveTo>
                <a:lnTo>
                  <a:pt x="1370758" y="0"/>
                </a:lnTo>
                <a:lnTo>
                  <a:pt x="875458" y="836719"/>
                </a:lnTo>
                <a:lnTo>
                  <a:pt x="0" y="827194"/>
                </a:lnTo>
                <a:lnTo>
                  <a:pt x="47625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  <a:effectLst>
            <a:outerShdw blurRad="63500" dist="63500" sx="102000" sy="102000" algn="ctr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8" name="TextBox 28"/>
          <p:cNvSpPr txBox="1"/>
          <p:nvPr/>
        </p:nvSpPr>
        <p:spPr bwMode="auto">
          <a:xfrm>
            <a:off x="969821" y="908506"/>
            <a:ext cx="2641479" cy="4378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65" b="1" kern="0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方正小标宋简体" panose="02000000000000000000" pitchFamily="65" charset="-122"/>
                <a:ea typeface="方正小标宋简体" panose="02000000000000000000" pitchFamily="65" charset="-122"/>
              </a:rPr>
              <a:t>学习目标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289155" y="57103"/>
            <a:ext cx="670525" cy="540033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902370" y="1711507"/>
            <a:ext cx="8190754" cy="4130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spcBef>
                <a:spcPts val="500"/>
              </a:spcBef>
              <a:spcAft>
                <a:spcPts val="500"/>
              </a:spcAft>
              <a:tabLst>
                <a:tab pos="269875" algn="l"/>
              </a:tabLst>
            </a:pPr>
            <a:r>
              <a:rPr lang="en-US" altLang="zh-CN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宋体" panose="02010600030101010101" pitchFamily="2" charset="-122"/>
              </a:rPr>
              <a:t>1</a:t>
            </a:r>
            <a:r>
              <a:rPr lang="zh-CN" altLang="zh-CN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宋体" panose="02010600030101010101" pitchFamily="2" charset="-122"/>
              </a:rPr>
              <a:t>．项目目标</a:t>
            </a:r>
            <a:r>
              <a:rPr lang="zh-CN" altLang="en-US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宋体" panose="02010600030101010101" pitchFamily="2" charset="-122"/>
              </a:rPr>
              <a:t>（太多）</a:t>
            </a:r>
            <a:endParaRPr lang="zh-CN" altLang="zh-CN" sz="2000" kern="100" dirty="0">
              <a:solidFill>
                <a:srgbClr val="FF0000"/>
              </a:solidFill>
              <a:latin typeface="Calibri" panose="020F0502020204030204" pitchFamily="34" charset="0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indent="266700" algn="just" fontAlgn="auto">
              <a:lnSpc>
                <a:spcPct val="150000"/>
              </a:lnSpc>
              <a:spcAft>
                <a:spcPts val="0"/>
              </a:spcAft>
              <a:tabLst>
                <a:tab pos="269875" algn="l"/>
                <a:tab pos="203835" algn="l"/>
              </a:tabLst>
            </a:pPr>
            <a:r>
              <a:rPr lang="zh-CN" altLang="en-US" sz="20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（1）互联网身份验证的方式。</a:t>
            </a:r>
          </a:p>
          <a:p>
            <a:pPr indent="266700" algn="just" fontAlgn="auto">
              <a:lnSpc>
                <a:spcPct val="150000"/>
              </a:lnSpc>
              <a:spcAft>
                <a:spcPts val="0"/>
              </a:spcAft>
              <a:tabLst>
                <a:tab pos="269875" algn="l"/>
                <a:tab pos="203835" algn="l"/>
              </a:tabLst>
            </a:pPr>
            <a:r>
              <a:rPr lang="zh-CN" altLang="en-US" sz="20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（2）身份验证登录的流程。</a:t>
            </a:r>
          </a:p>
          <a:p>
            <a:pPr indent="266700" algn="just" fontAlgn="auto">
              <a:lnSpc>
                <a:spcPct val="150000"/>
              </a:lnSpc>
              <a:spcAft>
                <a:spcPts val="0"/>
              </a:spcAft>
              <a:tabLst>
                <a:tab pos="269875" algn="l"/>
                <a:tab pos="203835" algn="l"/>
              </a:tabLst>
            </a:pPr>
            <a:r>
              <a:rPr lang="zh-CN" altLang="en-US" sz="20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（3）身份验证的重要意义。</a:t>
            </a:r>
          </a:p>
          <a:p>
            <a:pPr indent="266700" algn="just" fontAlgn="auto">
              <a:lnSpc>
                <a:spcPct val="150000"/>
              </a:lnSpc>
              <a:spcAft>
                <a:spcPts val="0"/>
              </a:spcAft>
              <a:tabLst>
                <a:tab pos="269875" algn="l"/>
                <a:tab pos="203835" algn="l"/>
              </a:tabLst>
            </a:pPr>
            <a:r>
              <a:rPr lang="zh-CN" altLang="en-US" sz="20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（4）如何实现第三方授权登录、人脸识别等登录方式是的安全保障。</a:t>
            </a:r>
          </a:p>
          <a:p>
            <a:pPr indent="266700" algn="just">
              <a:spcBef>
                <a:spcPts val="500"/>
              </a:spcBef>
              <a:spcAft>
                <a:spcPts val="500"/>
              </a:spcAft>
              <a:tabLst>
                <a:tab pos="269875" algn="l"/>
              </a:tabLst>
            </a:pPr>
            <a:r>
              <a:rPr lang="en-US" altLang="zh-CN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zh-CN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．素养目标</a:t>
            </a:r>
            <a:endParaRPr lang="zh-CN" altLang="zh-CN" sz="2000" kern="100" dirty="0">
              <a:solidFill>
                <a:srgbClr val="000000"/>
              </a:solidFill>
              <a:latin typeface="Calibri" panose="020F0502020204030204" pitchFamily="34" charset="0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indent="266700" algn="just" fontAlgn="auto">
              <a:lnSpc>
                <a:spcPct val="150000"/>
              </a:lnSpc>
              <a:spcAft>
                <a:spcPts val="0"/>
              </a:spcAft>
              <a:tabLst>
                <a:tab pos="269875" algn="l"/>
                <a:tab pos="203835" algn="l"/>
              </a:tabLst>
            </a:pPr>
            <a:r>
              <a:rPr lang="zh-CN" altLang="en-US" sz="20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（1）互联网平台网络身份验证有哪些安全问题和安全隐患。</a:t>
            </a:r>
            <a:endParaRPr lang="zh-CN" altLang="en-US" sz="20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 fontAlgn="auto">
              <a:lnSpc>
                <a:spcPct val="150000"/>
              </a:lnSpc>
              <a:spcAft>
                <a:spcPts val="0"/>
              </a:spcAft>
              <a:tabLst>
                <a:tab pos="269875" algn="l"/>
                <a:tab pos="203835" algn="l"/>
              </a:tabLst>
            </a:pPr>
            <a:r>
              <a:rPr lang="zh-CN" altLang="en-US" sz="20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（2）如何提升身份验证的安全性</a:t>
            </a:r>
            <a:endParaRPr lang="zh-CN" altLang="en-US" sz="20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 fontAlgn="auto">
              <a:lnSpc>
                <a:spcPct val="150000"/>
              </a:lnSpc>
              <a:spcAft>
                <a:spcPts val="0"/>
              </a:spcAft>
              <a:tabLst>
                <a:tab pos="269875" algn="l"/>
                <a:tab pos="203835" algn="l"/>
              </a:tabLst>
            </a:pPr>
            <a:endParaRPr lang="zh-CN" altLang="en-US" sz="20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-269125" y="161035"/>
            <a:ext cx="526966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项目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  </a:t>
            </a: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保护登录账号的安全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3" name="图片 2" descr="网络设置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65820" y="1346200"/>
            <a:ext cx="2257425" cy="22574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628547" y="6419789"/>
            <a:ext cx="301371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第3单元 </a:t>
            </a:r>
            <a:r>
              <a:rPr lang="zh-CN" altLang="en-US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争做网络安全卫士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2"/>
          <p:cNvSpPr/>
          <p:nvPr>
            <p:custDataLst>
              <p:tags r:id="rId1"/>
            </p:custDataLst>
          </p:nvPr>
        </p:nvSpPr>
        <p:spPr>
          <a:xfrm>
            <a:off x="5481320" y="956945"/>
            <a:ext cx="5559425" cy="5117465"/>
          </a:xfrm>
          <a:prstGeom prst="roundRect">
            <a:avLst>
              <a:gd name="adj" fmla="val 3640"/>
            </a:avLst>
          </a:prstGeom>
          <a:noFill/>
          <a:ln>
            <a:solidFill>
              <a:schemeClr val="accent1">
                <a:alpha val="50000"/>
              </a:schemeClr>
            </a:solidFill>
            <a:prstDash val="solid"/>
          </a:ln>
          <a:effectLst>
            <a:outerShdw blurRad="330200" dist="203200" dir="5400000" sx="98000" sy="98000" algn="t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0">
            <a:clrChange>
              <a:clrFrom>
                <a:srgbClr val="74D5F9">
                  <a:alpha val="100000"/>
                </a:srgbClr>
              </a:clrFrom>
              <a:clrTo>
                <a:srgbClr val="74D5F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8930" y="894715"/>
            <a:ext cx="5849620" cy="5179695"/>
          </a:xfrm>
          <a:prstGeom prst="rect">
            <a:avLst/>
          </a:prstGeom>
        </p:spPr>
      </p:pic>
      <p:sp>
        <p:nvSpPr>
          <p:cNvPr id="27" name="文本框 26"/>
          <p:cNvSpPr txBox="1"/>
          <p:nvPr userDrawn="1">
            <p:custDataLst>
              <p:tags r:id="rId2"/>
            </p:custDataLst>
          </p:nvPr>
        </p:nvSpPr>
        <p:spPr>
          <a:xfrm>
            <a:off x="3016432" y="1389212"/>
            <a:ext cx="1532679" cy="229214"/>
          </a:xfrm>
          <a:custGeom>
            <a:avLst/>
            <a:gdLst/>
            <a:ahLst/>
            <a:cxnLst/>
            <a:rect l="l" t="t" r="r" b="b"/>
            <a:pathLst>
              <a:path w="1532679" h="229214">
                <a:moveTo>
                  <a:pt x="290910" y="25296"/>
                </a:moveTo>
                <a:cubicBezTo>
                  <a:pt x="278078" y="25296"/>
                  <a:pt x="267307" y="27705"/>
                  <a:pt x="258599" y="32523"/>
                </a:cubicBezTo>
                <a:cubicBezTo>
                  <a:pt x="249891" y="37342"/>
                  <a:pt x="242816" y="43766"/>
                  <a:pt x="237374" y="51797"/>
                </a:cubicBezTo>
                <a:cubicBezTo>
                  <a:pt x="231932" y="59827"/>
                  <a:pt x="228036" y="69206"/>
                  <a:pt x="225687" y="79932"/>
                </a:cubicBezTo>
                <a:cubicBezTo>
                  <a:pt x="223338" y="90659"/>
                  <a:pt x="222163" y="101930"/>
                  <a:pt x="222163" y="113746"/>
                </a:cubicBezTo>
                <a:cubicBezTo>
                  <a:pt x="222163" y="126825"/>
                  <a:pt x="223252" y="138870"/>
                  <a:pt x="225429" y="149884"/>
                </a:cubicBezTo>
                <a:cubicBezTo>
                  <a:pt x="227606" y="160897"/>
                  <a:pt x="231273" y="170390"/>
                  <a:pt x="236429" y="178363"/>
                </a:cubicBezTo>
                <a:cubicBezTo>
                  <a:pt x="241585" y="186336"/>
                  <a:pt x="248488" y="192531"/>
                  <a:pt x="257139" y="196948"/>
                </a:cubicBezTo>
                <a:cubicBezTo>
                  <a:pt x="265790" y="201365"/>
                  <a:pt x="276645" y="203573"/>
                  <a:pt x="289706" y="203573"/>
                </a:cubicBezTo>
                <a:cubicBezTo>
                  <a:pt x="302653" y="203573"/>
                  <a:pt x="313538" y="201164"/>
                  <a:pt x="322361" y="196346"/>
                </a:cubicBezTo>
                <a:cubicBezTo>
                  <a:pt x="331184" y="191528"/>
                  <a:pt x="338288" y="185017"/>
                  <a:pt x="343672" y="176815"/>
                </a:cubicBezTo>
                <a:cubicBezTo>
                  <a:pt x="349057" y="168612"/>
                  <a:pt x="352895" y="159119"/>
                  <a:pt x="355187" y="148335"/>
                </a:cubicBezTo>
                <a:cubicBezTo>
                  <a:pt x="357479" y="137551"/>
                  <a:pt x="358625" y="126136"/>
                  <a:pt x="358625" y="114090"/>
                </a:cubicBezTo>
                <a:cubicBezTo>
                  <a:pt x="358625" y="101471"/>
                  <a:pt x="357508" y="89741"/>
                  <a:pt x="355273" y="78900"/>
                </a:cubicBezTo>
                <a:cubicBezTo>
                  <a:pt x="353039" y="68058"/>
                  <a:pt x="349315" y="58651"/>
                  <a:pt x="344101" y="50678"/>
                </a:cubicBezTo>
                <a:cubicBezTo>
                  <a:pt x="338888" y="42705"/>
                  <a:pt x="331927" y="36481"/>
                  <a:pt x="323220" y="32007"/>
                </a:cubicBezTo>
                <a:cubicBezTo>
                  <a:pt x="314513" y="27533"/>
                  <a:pt x="303743" y="25296"/>
                  <a:pt x="290910" y="25296"/>
                </a:cubicBezTo>
                <a:close/>
                <a:moveTo>
                  <a:pt x="1220465" y="3269"/>
                </a:moveTo>
                <a:lnTo>
                  <a:pt x="1375340" y="3269"/>
                </a:lnTo>
                <a:cubicBezTo>
                  <a:pt x="1376257" y="3269"/>
                  <a:pt x="1377089" y="3499"/>
                  <a:pt x="1377835" y="3958"/>
                </a:cubicBezTo>
                <a:cubicBezTo>
                  <a:pt x="1378580" y="4416"/>
                  <a:pt x="1379211" y="5162"/>
                  <a:pt x="1379728" y="6195"/>
                </a:cubicBezTo>
                <a:cubicBezTo>
                  <a:pt x="1380244" y="7227"/>
                  <a:pt x="1380617" y="8575"/>
                  <a:pt x="1380846" y="10239"/>
                </a:cubicBezTo>
                <a:cubicBezTo>
                  <a:pt x="1381076" y="11902"/>
                  <a:pt x="1381190" y="13824"/>
                  <a:pt x="1381190" y="16003"/>
                </a:cubicBezTo>
                <a:cubicBezTo>
                  <a:pt x="1381190" y="18183"/>
                  <a:pt x="1381076" y="20076"/>
                  <a:pt x="1380846" y="21682"/>
                </a:cubicBezTo>
                <a:cubicBezTo>
                  <a:pt x="1380617" y="23288"/>
                  <a:pt x="1380244" y="24579"/>
                  <a:pt x="1379728" y="25554"/>
                </a:cubicBezTo>
                <a:cubicBezTo>
                  <a:pt x="1379211" y="26529"/>
                  <a:pt x="1378580" y="27246"/>
                  <a:pt x="1377835" y="27705"/>
                </a:cubicBezTo>
                <a:cubicBezTo>
                  <a:pt x="1377089" y="28164"/>
                  <a:pt x="1376257" y="28393"/>
                  <a:pt x="1375340" y="28393"/>
                </a:cubicBezTo>
                <a:lnTo>
                  <a:pt x="1312702" y="28393"/>
                </a:lnTo>
                <a:lnTo>
                  <a:pt x="1312702" y="221470"/>
                </a:lnTo>
                <a:cubicBezTo>
                  <a:pt x="1312702" y="222388"/>
                  <a:pt x="1312472" y="223191"/>
                  <a:pt x="1312013" y="223879"/>
                </a:cubicBezTo>
                <a:cubicBezTo>
                  <a:pt x="1311554" y="224567"/>
                  <a:pt x="1310751" y="225112"/>
                  <a:pt x="1309604" y="225514"/>
                </a:cubicBezTo>
                <a:cubicBezTo>
                  <a:pt x="1308457" y="225915"/>
                  <a:pt x="1306937" y="226260"/>
                  <a:pt x="1305044" y="226546"/>
                </a:cubicBezTo>
                <a:cubicBezTo>
                  <a:pt x="1303151" y="226833"/>
                  <a:pt x="1300771" y="226977"/>
                  <a:pt x="1297902" y="226977"/>
                </a:cubicBezTo>
                <a:cubicBezTo>
                  <a:pt x="1295149" y="226977"/>
                  <a:pt x="1292797" y="226833"/>
                  <a:pt x="1290847" y="226546"/>
                </a:cubicBezTo>
                <a:cubicBezTo>
                  <a:pt x="1288897" y="226260"/>
                  <a:pt x="1287348" y="225915"/>
                  <a:pt x="1286201" y="225514"/>
                </a:cubicBezTo>
                <a:cubicBezTo>
                  <a:pt x="1285054" y="225112"/>
                  <a:pt x="1284251" y="224567"/>
                  <a:pt x="1283792" y="223879"/>
                </a:cubicBezTo>
                <a:cubicBezTo>
                  <a:pt x="1283333" y="223191"/>
                  <a:pt x="1283103" y="222388"/>
                  <a:pt x="1283103" y="221470"/>
                </a:cubicBezTo>
                <a:lnTo>
                  <a:pt x="1283103" y="28393"/>
                </a:lnTo>
                <a:lnTo>
                  <a:pt x="1220465" y="28393"/>
                </a:lnTo>
                <a:cubicBezTo>
                  <a:pt x="1219548" y="28393"/>
                  <a:pt x="1218716" y="28164"/>
                  <a:pt x="1217970" y="27705"/>
                </a:cubicBezTo>
                <a:cubicBezTo>
                  <a:pt x="1217224" y="27246"/>
                  <a:pt x="1216622" y="26529"/>
                  <a:pt x="1216163" y="25554"/>
                </a:cubicBezTo>
                <a:cubicBezTo>
                  <a:pt x="1215704" y="24579"/>
                  <a:pt x="1215332" y="23288"/>
                  <a:pt x="1215045" y="21682"/>
                </a:cubicBezTo>
                <a:cubicBezTo>
                  <a:pt x="1214758" y="20076"/>
                  <a:pt x="1214614" y="18183"/>
                  <a:pt x="1214614" y="16003"/>
                </a:cubicBezTo>
                <a:cubicBezTo>
                  <a:pt x="1214614" y="13824"/>
                  <a:pt x="1214758" y="11902"/>
                  <a:pt x="1215045" y="10239"/>
                </a:cubicBezTo>
                <a:cubicBezTo>
                  <a:pt x="1215332" y="8575"/>
                  <a:pt x="1215704" y="7227"/>
                  <a:pt x="1216163" y="6195"/>
                </a:cubicBezTo>
                <a:cubicBezTo>
                  <a:pt x="1216622" y="5162"/>
                  <a:pt x="1217224" y="4416"/>
                  <a:pt x="1217970" y="3958"/>
                </a:cubicBezTo>
                <a:cubicBezTo>
                  <a:pt x="1218716" y="3499"/>
                  <a:pt x="1219548" y="3269"/>
                  <a:pt x="1220465" y="3269"/>
                </a:cubicBezTo>
                <a:close/>
                <a:moveTo>
                  <a:pt x="852595" y="3269"/>
                </a:moveTo>
                <a:lnTo>
                  <a:pt x="958253" y="3269"/>
                </a:lnTo>
                <a:cubicBezTo>
                  <a:pt x="959171" y="3269"/>
                  <a:pt x="960003" y="3499"/>
                  <a:pt x="960749" y="3958"/>
                </a:cubicBezTo>
                <a:cubicBezTo>
                  <a:pt x="961494" y="4416"/>
                  <a:pt x="962096" y="5162"/>
                  <a:pt x="962555" y="6195"/>
                </a:cubicBezTo>
                <a:cubicBezTo>
                  <a:pt x="963014" y="7227"/>
                  <a:pt x="963387" y="8518"/>
                  <a:pt x="963674" y="10067"/>
                </a:cubicBezTo>
                <a:cubicBezTo>
                  <a:pt x="963961" y="11615"/>
                  <a:pt x="964104" y="13537"/>
                  <a:pt x="964104" y="15831"/>
                </a:cubicBezTo>
                <a:cubicBezTo>
                  <a:pt x="964104" y="17896"/>
                  <a:pt x="963961" y="19703"/>
                  <a:pt x="963674" y="21252"/>
                </a:cubicBezTo>
                <a:cubicBezTo>
                  <a:pt x="963387" y="22801"/>
                  <a:pt x="963014" y="24063"/>
                  <a:pt x="962555" y="25038"/>
                </a:cubicBezTo>
                <a:cubicBezTo>
                  <a:pt x="962096" y="26013"/>
                  <a:pt x="961494" y="26730"/>
                  <a:pt x="960749" y="27189"/>
                </a:cubicBezTo>
                <a:cubicBezTo>
                  <a:pt x="960003" y="27648"/>
                  <a:pt x="959171" y="27877"/>
                  <a:pt x="958253" y="27877"/>
                </a:cubicBezTo>
                <a:lnTo>
                  <a:pt x="871180" y="27877"/>
                </a:lnTo>
                <a:lnTo>
                  <a:pt x="871180" y="97743"/>
                </a:lnTo>
                <a:lnTo>
                  <a:pt x="945863" y="97743"/>
                </a:lnTo>
                <a:cubicBezTo>
                  <a:pt x="946781" y="97743"/>
                  <a:pt x="947613" y="98001"/>
                  <a:pt x="948359" y="98517"/>
                </a:cubicBezTo>
                <a:cubicBezTo>
                  <a:pt x="949104" y="99033"/>
                  <a:pt x="949735" y="99750"/>
                  <a:pt x="950251" y="100668"/>
                </a:cubicBezTo>
                <a:cubicBezTo>
                  <a:pt x="950768" y="101586"/>
                  <a:pt x="951141" y="102848"/>
                  <a:pt x="951370" y="104454"/>
                </a:cubicBezTo>
                <a:cubicBezTo>
                  <a:pt x="951599" y="106060"/>
                  <a:pt x="951714" y="107953"/>
                  <a:pt x="951714" y="110133"/>
                </a:cubicBezTo>
                <a:cubicBezTo>
                  <a:pt x="951714" y="112198"/>
                  <a:pt x="951599" y="113976"/>
                  <a:pt x="951370" y="115467"/>
                </a:cubicBezTo>
                <a:cubicBezTo>
                  <a:pt x="951141" y="116958"/>
                  <a:pt x="950768" y="118163"/>
                  <a:pt x="950251" y="119081"/>
                </a:cubicBezTo>
                <a:cubicBezTo>
                  <a:pt x="949735" y="119999"/>
                  <a:pt x="949104" y="120658"/>
                  <a:pt x="948359" y="121060"/>
                </a:cubicBezTo>
                <a:cubicBezTo>
                  <a:pt x="947613" y="121461"/>
                  <a:pt x="946781" y="121662"/>
                  <a:pt x="945863" y="121662"/>
                </a:cubicBezTo>
                <a:lnTo>
                  <a:pt x="871180" y="121662"/>
                </a:lnTo>
                <a:lnTo>
                  <a:pt x="871180" y="201336"/>
                </a:lnTo>
                <a:lnTo>
                  <a:pt x="959458" y="201336"/>
                </a:lnTo>
                <a:cubicBezTo>
                  <a:pt x="960376" y="201336"/>
                  <a:pt x="961207" y="201566"/>
                  <a:pt x="961953" y="202025"/>
                </a:cubicBezTo>
                <a:cubicBezTo>
                  <a:pt x="962699" y="202484"/>
                  <a:pt x="963358" y="203201"/>
                  <a:pt x="963932" y="204176"/>
                </a:cubicBezTo>
                <a:cubicBezTo>
                  <a:pt x="964506" y="205151"/>
                  <a:pt x="964907" y="206413"/>
                  <a:pt x="965137" y="207961"/>
                </a:cubicBezTo>
                <a:cubicBezTo>
                  <a:pt x="965366" y="209510"/>
                  <a:pt x="965481" y="211432"/>
                  <a:pt x="965481" y="213726"/>
                </a:cubicBezTo>
                <a:cubicBezTo>
                  <a:pt x="965481" y="215791"/>
                  <a:pt x="965366" y="217598"/>
                  <a:pt x="965137" y="219147"/>
                </a:cubicBezTo>
                <a:cubicBezTo>
                  <a:pt x="964907" y="220696"/>
                  <a:pt x="964506" y="221986"/>
                  <a:pt x="963932" y="223019"/>
                </a:cubicBezTo>
                <a:cubicBezTo>
                  <a:pt x="963358" y="224051"/>
                  <a:pt x="962699" y="224797"/>
                  <a:pt x="961953" y="225256"/>
                </a:cubicBezTo>
                <a:cubicBezTo>
                  <a:pt x="961207" y="225715"/>
                  <a:pt x="960376" y="225944"/>
                  <a:pt x="959458" y="225944"/>
                </a:cubicBezTo>
                <a:lnTo>
                  <a:pt x="852595" y="225944"/>
                </a:lnTo>
                <a:cubicBezTo>
                  <a:pt x="849956" y="225944"/>
                  <a:pt x="847461" y="225055"/>
                  <a:pt x="845109" y="223277"/>
                </a:cubicBezTo>
                <a:cubicBezTo>
                  <a:pt x="842757" y="221499"/>
                  <a:pt x="841581" y="218372"/>
                  <a:pt x="841581" y="213898"/>
                </a:cubicBezTo>
                <a:lnTo>
                  <a:pt x="841581" y="15315"/>
                </a:lnTo>
                <a:cubicBezTo>
                  <a:pt x="841581" y="10841"/>
                  <a:pt x="842757" y="7715"/>
                  <a:pt x="845109" y="5937"/>
                </a:cubicBezTo>
                <a:cubicBezTo>
                  <a:pt x="847461" y="4158"/>
                  <a:pt x="849956" y="3269"/>
                  <a:pt x="852595" y="3269"/>
                </a:cubicBezTo>
                <a:close/>
                <a:moveTo>
                  <a:pt x="648965" y="3269"/>
                </a:moveTo>
                <a:lnTo>
                  <a:pt x="803839" y="3269"/>
                </a:lnTo>
                <a:cubicBezTo>
                  <a:pt x="804757" y="3269"/>
                  <a:pt x="805589" y="3499"/>
                  <a:pt x="806335" y="3958"/>
                </a:cubicBezTo>
                <a:cubicBezTo>
                  <a:pt x="807080" y="4416"/>
                  <a:pt x="807711" y="5162"/>
                  <a:pt x="808228" y="6195"/>
                </a:cubicBezTo>
                <a:cubicBezTo>
                  <a:pt x="808744" y="7227"/>
                  <a:pt x="809117" y="8575"/>
                  <a:pt x="809346" y="10239"/>
                </a:cubicBezTo>
                <a:cubicBezTo>
                  <a:pt x="809576" y="11902"/>
                  <a:pt x="809690" y="13824"/>
                  <a:pt x="809690" y="16003"/>
                </a:cubicBezTo>
                <a:cubicBezTo>
                  <a:pt x="809690" y="18183"/>
                  <a:pt x="809576" y="20076"/>
                  <a:pt x="809346" y="21682"/>
                </a:cubicBezTo>
                <a:cubicBezTo>
                  <a:pt x="809117" y="23288"/>
                  <a:pt x="808744" y="24579"/>
                  <a:pt x="808228" y="25554"/>
                </a:cubicBezTo>
                <a:cubicBezTo>
                  <a:pt x="807711" y="26529"/>
                  <a:pt x="807080" y="27246"/>
                  <a:pt x="806335" y="27705"/>
                </a:cubicBezTo>
                <a:cubicBezTo>
                  <a:pt x="805589" y="28164"/>
                  <a:pt x="804757" y="28393"/>
                  <a:pt x="803839" y="28393"/>
                </a:cubicBezTo>
                <a:lnTo>
                  <a:pt x="741201" y="28393"/>
                </a:lnTo>
                <a:lnTo>
                  <a:pt x="741201" y="221470"/>
                </a:lnTo>
                <a:cubicBezTo>
                  <a:pt x="741201" y="222388"/>
                  <a:pt x="740972" y="223191"/>
                  <a:pt x="740513" y="223879"/>
                </a:cubicBezTo>
                <a:cubicBezTo>
                  <a:pt x="740054" y="224567"/>
                  <a:pt x="739251" y="225112"/>
                  <a:pt x="738104" y="225514"/>
                </a:cubicBezTo>
                <a:cubicBezTo>
                  <a:pt x="736957" y="225915"/>
                  <a:pt x="735437" y="226260"/>
                  <a:pt x="733544" y="226546"/>
                </a:cubicBezTo>
                <a:cubicBezTo>
                  <a:pt x="731651" y="226833"/>
                  <a:pt x="729270" y="226977"/>
                  <a:pt x="726402" y="226977"/>
                </a:cubicBezTo>
                <a:cubicBezTo>
                  <a:pt x="723649" y="226977"/>
                  <a:pt x="721297" y="226833"/>
                  <a:pt x="719347" y="226546"/>
                </a:cubicBezTo>
                <a:cubicBezTo>
                  <a:pt x="717397" y="226260"/>
                  <a:pt x="715848" y="225915"/>
                  <a:pt x="714701" y="225514"/>
                </a:cubicBezTo>
                <a:cubicBezTo>
                  <a:pt x="713554" y="225112"/>
                  <a:pt x="712750" y="224567"/>
                  <a:pt x="712292" y="223879"/>
                </a:cubicBezTo>
                <a:cubicBezTo>
                  <a:pt x="711833" y="223191"/>
                  <a:pt x="711603" y="222388"/>
                  <a:pt x="711603" y="221470"/>
                </a:cubicBezTo>
                <a:lnTo>
                  <a:pt x="711603" y="28393"/>
                </a:lnTo>
                <a:lnTo>
                  <a:pt x="648965" y="28393"/>
                </a:lnTo>
                <a:cubicBezTo>
                  <a:pt x="648047" y="28393"/>
                  <a:pt x="647216" y="28164"/>
                  <a:pt x="646470" y="27705"/>
                </a:cubicBezTo>
                <a:cubicBezTo>
                  <a:pt x="645724" y="27246"/>
                  <a:pt x="645122" y="26529"/>
                  <a:pt x="644663" y="25554"/>
                </a:cubicBezTo>
                <a:cubicBezTo>
                  <a:pt x="644204" y="24579"/>
                  <a:pt x="643831" y="23288"/>
                  <a:pt x="643545" y="21682"/>
                </a:cubicBezTo>
                <a:cubicBezTo>
                  <a:pt x="643258" y="20076"/>
                  <a:pt x="643114" y="18183"/>
                  <a:pt x="643114" y="16003"/>
                </a:cubicBezTo>
                <a:cubicBezTo>
                  <a:pt x="643114" y="13824"/>
                  <a:pt x="643258" y="11902"/>
                  <a:pt x="643545" y="10239"/>
                </a:cubicBezTo>
                <a:cubicBezTo>
                  <a:pt x="643831" y="8575"/>
                  <a:pt x="644204" y="7227"/>
                  <a:pt x="644663" y="6195"/>
                </a:cubicBezTo>
                <a:cubicBezTo>
                  <a:pt x="645122" y="5162"/>
                  <a:pt x="645724" y="4416"/>
                  <a:pt x="646470" y="3958"/>
                </a:cubicBezTo>
                <a:cubicBezTo>
                  <a:pt x="647216" y="3499"/>
                  <a:pt x="648047" y="3269"/>
                  <a:pt x="648965" y="3269"/>
                </a:cubicBezTo>
                <a:close/>
                <a:moveTo>
                  <a:pt x="1166801" y="2753"/>
                </a:moveTo>
                <a:cubicBezTo>
                  <a:pt x="1169464" y="2753"/>
                  <a:pt x="1171764" y="2868"/>
                  <a:pt x="1173701" y="3097"/>
                </a:cubicBezTo>
                <a:cubicBezTo>
                  <a:pt x="1175638" y="3327"/>
                  <a:pt x="1177152" y="3699"/>
                  <a:pt x="1178241" y="4216"/>
                </a:cubicBezTo>
                <a:cubicBezTo>
                  <a:pt x="1179331" y="4732"/>
                  <a:pt x="1180118" y="5334"/>
                  <a:pt x="1180602" y="6023"/>
                </a:cubicBezTo>
                <a:cubicBezTo>
                  <a:pt x="1181086" y="6711"/>
                  <a:pt x="1181328" y="7457"/>
                  <a:pt x="1181328" y="8260"/>
                </a:cubicBezTo>
                <a:lnTo>
                  <a:pt x="1181328" y="213726"/>
                </a:lnTo>
                <a:cubicBezTo>
                  <a:pt x="1181328" y="216021"/>
                  <a:pt x="1180943" y="217971"/>
                  <a:pt x="1180172" y="219577"/>
                </a:cubicBezTo>
                <a:cubicBezTo>
                  <a:pt x="1179401" y="221183"/>
                  <a:pt x="1178393" y="222502"/>
                  <a:pt x="1177147" y="223535"/>
                </a:cubicBezTo>
                <a:cubicBezTo>
                  <a:pt x="1175901" y="224567"/>
                  <a:pt x="1174507" y="225313"/>
                  <a:pt x="1172965" y="225772"/>
                </a:cubicBezTo>
                <a:cubicBezTo>
                  <a:pt x="1171422" y="226231"/>
                  <a:pt x="1169879" y="226460"/>
                  <a:pt x="1168336" y="226460"/>
                </a:cubicBezTo>
                <a:lnTo>
                  <a:pt x="1158549" y="226460"/>
                </a:lnTo>
                <a:cubicBezTo>
                  <a:pt x="1155464" y="226460"/>
                  <a:pt x="1152764" y="226145"/>
                  <a:pt x="1150450" y="225514"/>
                </a:cubicBezTo>
                <a:cubicBezTo>
                  <a:pt x="1148136" y="224883"/>
                  <a:pt x="1145941" y="223736"/>
                  <a:pt x="1143865" y="222072"/>
                </a:cubicBezTo>
                <a:cubicBezTo>
                  <a:pt x="1141789" y="220409"/>
                  <a:pt x="1139713" y="218143"/>
                  <a:pt x="1137637" y="215275"/>
                </a:cubicBezTo>
                <a:cubicBezTo>
                  <a:pt x="1135560" y="212407"/>
                  <a:pt x="1133357" y="208736"/>
                  <a:pt x="1131026" y="204262"/>
                </a:cubicBezTo>
                <a:lnTo>
                  <a:pt x="1063097" y="77609"/>
                </a:lnTo>
                <a:cubicBezTo>
                  <a:pt x="1059546" y="71070"/>
                  <a:pt x="1055966" y="64215"/>
                  <a:pt x="1052359" y="57045"/>
                </a:cubicBezTo>
                <a:cubicBezTo>
                  <a:pt x="1048751" y="49875"/>
                  <a:pt x="1045394" y="42906"/>
                  <a:pt x="1042285" y="36137"/>
                </a:cubicBezTo>
                <a:lnTo>
                  <a:pt x="1041941" y="36137"/>
                </a:lnTo>
                <a:cubicBezTo>
                  <a:pt x="1042171" y="44397"/>
                  <a:pt x="1042343" y="52829"/>
                  <a:pt x="1042457" y="61433"/>
                </a:cubicBezTo>
                <a:cubicBezTo>
                  <a:pt x="1042572" y="70037"/>
                  <a:pt x="1042630" y="78584"/>
                  <a:pt x="1042630" y="87073"/>
                </a:cubicBezTo>
                <a:lnTo>
                  <a:pt x="1042630" y="221470"/>
                </a:lnTo>
                <a:cubicBezTo>
                  <a:pt x="1042630" y="222273"/>
                  <a:pt x="1042388" y="223047"/>
                  <a:pt x="1041904" y="223793"/>
                </a:cubicBezTo>
                <a:cubicBezTo>
                  <a:pt x="1041420" y="224539"/>
                  <a:pt x="1040603" y="225112"/>
                  <a:pt x="1039453" y="225514"/>
                </a:cubicBezTo>
                <a:cubicBezTo>
                  <a:pt x="1038303" y="225915"/>
                  <a:pt x="1036790" y="226260"/>
                  <a:pt x="1034913" y="226546"/>
                </a:cubicBezTo>
                <a:cubicBezTo>
                  <a:pt x="1033036" y="226833"/>
                  <a:pt x="1030645" y="226977"/>
                  <a:pt x="1027739" y="226977"/>
                </a:cubicBezTo>
                <a:cubicBezTo>
                  <a:pt x="1024833" y="226977"/>
                  <a:pt x="1022443" y="226833"/>
                  <a:pt x="1020567" y="226546"/>
                </a:cubicBezTo>
                <a:cubicBezTo>
                  <a:pt x="1018691" y="226260"/>
                  <a:pt x="1017208" y="225915"/>
                  <a:pt x="1016118" y="225514"/>
                </a:cubicBezTo>
                <a:cubicBezTo>
                  <a:pt x="1015028" y="225112"/>
                  <a:pt x="1014241" y="224539"/>
                  <a:pt x="1013757" y="223793"/>
                </a:cubicBezTo>
                <a:cubicBezTo>
                  <a:pt x="1013273" y="223047"/>
                  <a:pt x="1013031" y="222273"/>
                  <a:pt x="1013031" y="221470"/>
                </a:cubicBezTo>
                <a:lnTo>
                  <a:pt x="1013031" y="16003"/>
                </a:lnTo>
                <a:cubicBezTo>
                  <a:pt x="1013031" y="11415"/>
                  <a:pt x="1014334" y="8145"/>
                  <a:pt x="1016940" y="6195"/>
                </a:cubicBezTo>
                <a:cubicBezTo>
                  <a:pt x="1019545" y="4244"/>
                  <a:pt x="1022387" y="3269"/>
                  <a:pt x="1025464" y="3269"/>
                </a:cubicBezTo>
                <a:lnTo>
                  <a:pt x="1040030" y="3269"/>
                </a:lnTo>
                <a:cubicBezTo>
                  <a:pt x="1043462" y="3269"/>
                  <a:pt x="1046333" y="3556"/>
                  <a:pt x="1048643" y="4130"/>
                </a:cubicBezTo>
                <a:cubicBezTo>
                  <a:pt x="1050953" y="4703"/>
                  <a:pt x="1053025" y="5650"/>
                  <a:pt x="1054860" y="6969"/>
                </a:cubicBezTo>
                <a:cubicBezTo>
                  <a:pt x="1056694" y="8288"/>
                  <a:pt x="1058470" y="10124"/>
                  <a:pt x="1060187" y="12476"/>
                </a:cubicBezTo>
                <a:cubicBezTo>
                  <a:pt x="1061905" y="14827"/>
                  <a:pt x="1063706" y="17782"/>
                  <a:pt x="1065592" y="21338"/>
                </a:cubicBezTo>
                <a:lnTo>
                  <a:pt x="1117814" y="119081"/>
                </a:lnTo>
                <a:cubicBezTo>
                  <a:pt x="1121029" y="125046"/>
                  <a:pt x="1124134" y="130868"/>
                  <a:pt x="1127128" y="136547"/>
                </a:cubicBezTo>
                <a:cubicBezTo>
                  <a:pt x="1130121" y="142226"/>
                  <a:pt x="1133004" y="147819"/>
                  <a:pt x="1135776" y="153325"/>
                </a:cubicBezTo>
                <a:cubicBezTo>
                  <a:pt x="1138548" y="158832"/>
                  <a:pt x="1141292" y="164252"/>
                  <a:pt x="1144008" y="169587"/>
                </a:cubicBezTo>
                <a:cubicBezTo>
                  <a:pt x="1146723" y="174922"/>
                  <a:pt x="1149412" y="180285"/>
                  <a:pt x="1152074" y="185677"/>
                </a:cubicBezTo>
                <a:lnTo>
                  <a:pt x="1152246" y="185677"/>
                </a:lnTo>
                <a:cubicBezTo>
                  <a:pt x="1152017" y="176614"/>
                  <a:pt x="1151873" y="167178"/>
                  <a:pt x="1151816" y="157369"/>
                </a:cubicBezTo>
                <a:cubicBezTo>
                  <a:pt x="1151759" y="147560"/>
                  <a:pt x="1151730" y="138125"/>
                  <a:pt x="1151730" y="129062"/>
                </a:cubicBezTo>
                <a:lnTo>
                  <a:pt x="1151730" y="8260"/>
                </a:lnTo>
                <a:cubicBezTo>
                  <a:pt x="1151730" y="7457"/>
                  <a:pt x="1151972" y="6711"/>
                  <a:pt x="1152456" y="6023"/>
                </a:cubicBezTo>
                <a:cubicBezTo>
                  <a:pt x="1152940" y="5334"/>
                  <a:pt x="1153757" y="4732"/>
                  <a:pt x="1154907" y="4216"/>
                </a:cubicBezTo>
                <a:cubicBezTo>
                  <a:pt x="1156057" y="3699"/>
                  <a:pt x="1157570" y="3327"/>
                  <a:pt x="1159447" y="3097"/>
                </a:cubicBezTo>
                <a:cubicBezTo>
                  <a:pt x="1161324" y="2868"/>
                  <a:pt x="1163775" y="2753"/>
                  <a:pt x="1166801" y="2753"/>
                </a:cubicBezTo>
                <a:close/>
                <a:moveTo>
                  <a:pt x="595301" y="2753"/>
                </a:moveTo>
                <a:cubicBezTo>
                  <a:pt x="597964" y="2753"/>
                  <a:pt x="600264" y="2868"/>
                  <a:pt x="602201" y="3097"/>
                </a:cubicBezTo>
                <a:cubicBezTo>
                  <a:pt x="604138" y="3327"/>
                  <a:pt x="605651" y="3699"/>
                  <a:pt x="606741" y="4216"/>
                </a:cubicBezTo>
                <a:cubicBezTo>
                  <a:pt x="607831" y="4732"/>
                  <a:pt x="608618" y="5334"/>
                  <a:pt x="609102" y="6023"/>
                </a:cubicBezTo>
                <a:cubicBezTo>
                  <a:pt x="609586" y="6711"/>
                  <a:pt x="609828" y="7457"/>
                  <a:pt x="609828" y="8260"/>
                </a:cubicBezTo>
                <a:lnTo>
                  <a:pt x="609828" y="213726"/>
                </a:lnTo>
                <a:cubicBezTo>
                  <a:pt x="609828" y="216021"/>
                  <a:pt x="609443" y="217971"/>
                  <a:pt x="608672" y="219577"/>
                </a:cubicBezTo>
                <a:cubicBezTo>
                  <a:pt x="607901" y="221183"/>
                  <a:pt x="606893" y="222502"/>
                  <a:pt x="605647" y="223535"/>
                </a:cubicBezTo>
                <a:cubicBezTo>
                  <a:pt x="604401" y="224567"/>
                  <a:pt x="603007" y="225313"/>
                  <a:pt x="601465" y="225772"/>
                </a:cubicBezTo>
                <a:cubicBezTo>
                  <a:pt x="599922" y="226231"/>
                  <a:pt x="598379" y="226460"/>
                  <a:pt x="596836" y="226460"/>
                </a:cubicBezTo>
                <a:lnTo>
                  <a:pt x="587049" y="226460"/>
                </a:lnTo>
                <a:cubicBezTo>
                  <a:pt x="583964" y="226460"/>
                  <a:pt x="581264" y="226145"/>
                  <a:pt x="578950" y="225514"/>
                </a:cubicBezTo>
                <a:cubicBezTo>
                  <a:pt x="576636" y="224883"/>
                  <a:pt x="574441" y="223736"/>
                  <a:pt x="572365" y="222072"/>
                </a:cubicBezTo>
                <a:cubicBezTo>
                  <a:pt x="570289" y="220409"/>
                  <a:pt x="568213" y="218143"/>
                  <a:pt x="566137" y="215275"/>
                </a:cubicBezTo>
                <a:cubicBezTo>
                  <a:pt x="564060" y="212407"/>
                  <a:pt x="561856" y="208736"/>
                  <a:pt x="559526" y="204262"/>
                </a:cubicBezTo>
                <a:lnTo>
                  <a:pt x="491597" y="77609"/>
                </a:lnTo>
                <a:cubicBezTo>
                  <a:pt x="488046" y="71070"/>
                  <a:pt x="484466" y="64215"/>
                  <a:pt x="480859" y="57045"/>
                </a:cubicBezTo>
                <a:cubicBezTo>
                  <a:pt x="477251" y="49875"/>
                  <a:pt x="473894" y="42906"/>
                  <a:pt x="470785" y="36137"/>
                </a:cubicBezTo>
                <a:lnTo>
                  <a:pt x="470441" y="36137"/>
                </a:lnTo>
                <a:cubicBezTo>
                  <a:pt x="470671" y="44397"/>
                  <a:pt x="470843" y="52829"/>
                  <a:pt x="470957" y="61433"/>
                </a:cubicBezTo>
                <a:cubicBezTo>
                  <a:pt x="471072" y="70037"/>
                  <a:pt x="471130" y="78584"/>
                  <a:pt x="471130" y="87073"/>
                </a:cubicBezTo>
                <a:lnTo>
                  <a:pt x="471130" y="221470"/>
                </a:lnTo>
                <a:cubicBezTo>
                  <a:pt x="471130" y="222273"/>
                  <a:pt x="470888" y="223047"/>
                  <a:pt x="470404" y="223793"/>
                </a:cubicBezTo>
                <a:cubicBezTo>
                  <a:pt x="469920" y="224539"/>
                  <a:pt x="469103" y="225112"/>
                  <a:pt x="467953" y="225514"/>
                </a:cubicBezTo>
                <a:cubicBezTo>
                  <a:pt x="466803" y="225915"/>
                  <a:pt x="465290" y="226260"/>
                  <a:pt x="463413" y="226546"/>
                </a:cubicBezTo>
                <a:cubicBezTo>
                  <a:pt x="461536" y="226833"/>
                  <a:pt x="459145" y="226977"/>
                  <a:pt x="456239" y="226977"/>
                </a:cubicBezTo>
                <a:cubicBezTo>
                  <a:pt x="453333" y="226977"/>
                  <a:pt x="450943" y="226833"/>
                  <a:pt x="449067" y="226546"/>
                </a:cubicBezTo>
                <a:cubicBezTo>
                  <a:pt x="447191" y="226260"/>
                  <a:pt x="445708" y="225915"/>
                  <a:pt x="444618" y="225514"/>
                </a:cubicBezTo>
                <a:cubicBezTo>
                  <a:pt x="443528" y="225112"/>
                  <a:pt x="442741" y="224539"/>
                  <a:pt x="442257" y="223793"/>
                </a:cubicBezTo>
                <a:cubicBezTo>
                  <a:pt x="441773" y="223047"/>
                  <a:pt x="441531" y="222273"/>
                  <a:pt x="441531" y="221470"/>
                </a:cubicBezTo>
                <a:lnTo>
                  <a:pt x="441531" y="16003"/>
                </a:lnTo>
                <a:cubicBezTo>
                  <a:pt x="441531" y="11415"/>
                  <a:pt x="442834" y="8145"/>
                  <a:pt x="445440" y="6195"/>
                </a:cubicBezTo>
                <a:cubicBezTo>
                  <a:pt x="448045" y="4244"/>
                  <a:pt x="450887" y="3269"/>
                  <a:pt x="453964" y="3269"/>
                </a:cubicBezTo>
                <a:lnTo>
                  <a:pt x="468530" y="3269"/>
                </a:lnTo>
                <a:cubicBezTo>
                  <a:pt x="471962" y="3269"/>
                  <a:pt x="474833" y="3556"/>
                  <a:pt x="477143" y="4130"/>
                </a:cubicBezTo>
                <a:cubicBezTo>
                  <a:pt x="479453" y="4703"/>
                  <a:pt x="481525" y="5650"/>
                  <a:pt x="483359" y="6969"/>
                </a:cubicBezTo>
                <a:cubicBezTo>
                  <a:pt x="485194" y="8288"/>
                  <a:pt x="486970" y="10124"/>
                  <a:pt x="488687" y="12476"/>
                </a:cubicBezTo>
                <a:cubicBezTo>
                  <a:pt x="490405" y="14827"/>
                  <a:pt x="492206" y="17782"/>
                  <a:pt x="494092" y="21338"/>
                </a:cubicBezTo>
                <a:lnTo>
                  <a:pt x="546314" y="119081"/>
                </a:lnTo>
                <a:cubicBezTo>
                  <a:pt x="549529" y="125046"/>
                  <a:pt x="552634" y="130868"/>
                  <a:pt x="555627" y="136547"/>
                </a:cubicBezTo>
                <a:cubicBezTo>
                  <a:pt x="558621" y="142226"/>
                  <a:pt x="561504" y="147819"/>
                  <a:pt x="564276" y="153325"/>
                </a:cubicBezTo>
                <a:cubicBezTo>
                  <a:pt x="567048" y="158832"/>
                  <a:pt x="569792" y="164252"/>
                  <a:pt x="572508" y="169587"/>
                </a:cubicBezTo>
                <a:cubicBezTo>
                  <a:pt x="575223" y="174922"/>
                  <a:pt x="577912" y="180285"/>
                  <a:pt x="580574" y="185677"/>
                </a:cubicBezTo>
                <a:lnTo>
                  <a:pt x="580746" y="185677"/>
                </a:lnTo>
                <a:cubicBezTo>
                  <a:pt x="580517" y="176614"/>
                  <a:pt x="580373" y="167178"/>
                  <a:pt x="580316" y="157369"/>
                </a:cubicBezTo>
                <a:cubicBezTo>
                  <a:pt x="580259" y="147560"/>
                  <a:pt x="580230" y="138125"/>
                  <a:pt x="580230" y="129062"/>
                </a:cubicBezTo>
                <a:lnTo>
                  <a:pt x="580230" y="8260"/>
                </a:lnTo>
                <a:cubicBezTo>
                  <a:pt x="580230" y="7457"/>
                  <a:pt x="580472" y="6711"/>
                  <a:pt x="580956" y="6023"/>
                </a:cubicBezTo>
                <a:cubicBezTo>
                  <a:pt x="581440" y="5334"/>
                  <a:pt x="582257" y="4732"/>
                  <a:pt x="583407" y="4216"/>
                </a:cubicBezTo>
                <a:cubicBezTo>
                  <a:pt x="584557" y="3699"/>
                  <a:pt x="586070" y="3327"/>
                  <a:pt x="587947" y="3097"/>
                </a:cubicBezTo>
                <a:cubicBezTo>
                  <a:pt x="589824" y="2868"/>
                  <a:pt x="592275" y="2753"/>
                  <a:pt x="595301" y="2753"/>
                </a:cubicBezTo>
                <a:close/>
                <a:moveTo>
                  <a:pt x="97915" y="516"/>
                </a:moveTo>
                <a:cubicBezTo>
                  <a:pt x="104340" y="516"/>
                  <a:pt x="110592" y="1118"/>
                  <a:pt x="116672" y="2323"/>
                </a:cubicBezTo>
                <a:cubicBezTo>
                  <a:pt x="122752" y="3527"/>
                  <a:pt x="128374" y="5047"/>
                  <a:pt x="133536" y="6883"/>
                </a:cubicBezTo>
                <a:cubicBezTo>
                  <a:pt x="138699" y="8719"/>
                  <a:pt x="143288" y="10841"/>
                  <a:pt x="147303" y="13250"/>
                </a:cubicBezTo>
                <a:cubicBezTo>
                  <a:pt x="151318" y="15659"/>
                  <a:pt x="154100" y="17638"/>
                  <a:pt x="155649" y="19187"/>
                </a:cubicBezTo>
                <a:cubicBezTo>
                  <a:pt x="157198" y="20736"/>
                  <a:pt x="158201" y="21912"/>
                  <a:pt x="158660" y="22715"/>
                </a:cubicBezTo>
                <a:cubicBezTo>
                  <a:pt x="159119" y="23518"/>
                  <a:pt x="159492" y="24464"/>
                  <a:pt x="159779" y="25554"/>
                </a:cubicBezTo>
                <a:cubicBezTo>
                  <a:pt x="160066" y="26644"/>
                  <a:pt x="160295" y="27934"/>
                  <a:pt x="160467" y="29426"/>
                </a:cubicBezTo>
                <a:cubicBezTo>
                  <a:pt x="160639" y="30917"/>
                  <a:pt x="160725" y="32695"/>
                  <a:pt x="160725" y="34760"/>
                </a:cubicBezTo>
                <a:cubicBezTo>
                  <a:pt x="160725" y="37055"/>
                  <a:pt x="160610" y="39005"/>
                  <a:pt x="160380" y="40611"/>
                </a:cubicBezTo>
                <a:cubicBezTo>
                  <a:pt x="160149" y="42217"/>
                  <a:pt x="159803" y="43565"/>
                  <a:pt x="159342" y="44655"/>
                </a:cubicBezTo>
                <a:cubicBezTo>
                  <a:pt x="158880" y="45745"/>
                  <a:pt x="158332" y="46548"/>
                  <a:pt x="157698" y="47064"/>
                </a:cubicBezTo>
                <a:cubicBezTo>
                  <a:pt x="157063" y="47581"/>
                  <a:pt x="156284" y="47839"/>
                  <a:pt x="155361" y="47839"/>
                </a:cubicBezTo>
                <a:cubicBezTo>
                  <a:pt x="153748" y="47839"/>
                  <a:pt x="151499" y="46720"/>
                  <a:pt x="148615" y="44483"/>
                </a:cubicBezTo>
                <a:cubicBezTo>
                  <a:pt x="145731" y="42246"/>
                  <a:pt x="142011" y="39779"/>
                  <a:pt x="137455" y="37084"/>
                </a:cubicBezTo>
                <a:cubicBezTo>
                  <a:pt x="132899" y="34388"/>
                  <a:pt x="127364" y="31921"/>
                  <a:pt x="120848" y="29684"/>
                </a:cubicBezTo>
                <a:cubicBezTo>
                  <a:pt x="114332" y="27447"/>
                  <a:pt x="106518" y="26328"/>
                  <a:pt x="97407" y="26328"/>
                </a:cubicBezTo>
                <a:cubicBezTo>
                  <a:pt x="87487" y="26328"/>
                  <a:pt x="78462" y="28307"/>
                  <a:pt x="70331" y="32265"/>
                </a:cubicBezTo>
                <a:cubicBezTo>
                  <a:pt x="62200" y="36223"/>
                  <a:pt x="55251" y="42045"/>
                  <a:pt x="49485" y="49732"/>
                </a:cubicBezTo>
                <a:cubicBezTo>
                  <a:pt x="43718" y="57418"/>
                  <a:pt x="39249" y="66796"/>
                  <a:pt x="36077" y="77867"/>
                </a:cubicBezTo>
                <a:cubicBezTo>
                  <a:pt x="32905" y="88938"/>
                  <a:pt x="31319" y="101586"/>
                  <a:pt x="31319" y="115811"/>
                </a:cubicBezTo>
                <a:cubicBezTo>
                  <a:pt x="31319" y="129922"/>
                  <a:pt x="32847" y="142398"/>
                  <a:pt x="35904" y="153239"/>
                </a:cubicBezTo>
                <a:cubicBezTo>
                  <a:pt x="38960" y="164080"/>
                  <a:pt x="43343" y="173143"/>
                  <a:pt x="49052" y="180428"/>
                </a:cubicBezTo>
                <a:cubicBezTo>
                  <a:pt x="54761" y="187713"/>
                  <a:pt x="61767" y="193220"/>
                  <a:pt x="70071" y="196948"/>
                </a:cubicBezTo>
                <a:cubicBezTo>
                  <a:pt x="78375" y="200677"/>
                  <a:pt x="87775" y="202541"/>
                  <a:pt x="98270" y="202541"/>
                </a:cubicBezTo>
                <a:cubicBezTo>
                  <a:pt x="107150" y="202541"/>
                  <a:pt x="114906" y="201451"/>
                  <a:pt x="121537" y="199271"/>
                </a:cubicBezTo>
                <a:cubicBezTo>
                  <a:pt x="128169" y="197092"/>
                  <a:pt x="133820" y="194654"/>
                  <a:pt x="138490" y="191958"/>
                </a:cubicBezTo>
                <a:cubicBezTo>
                  <a:pt x="143161" y="189262"/>
                  <a:pt x="146995" y="186824"/>
                  <a:pt x="149994" y="184644"/>
                </a:cubicBezTo>
                <a:cubicBezTo>
                  <a:pt x="152993" y="182465"/>
                  <a:pt x="155358" y="181375"/>
                  <a:pt x="157087" y="181375"/>
                </a:cubicBezTo>
                <a:cubicBezTo>
                  <a:pt x="157896" y="181375"/>
                  <a:pt x="158588" y="181547"/>
                  <a:pt x="159164" y="181891"/>
                </a:cubicBezTo>
                <a:cubicBezTo>
                  <a:pt x="159741" y="182235"/>
                  <a:pt x="160202" y="182895"/>
                  <a:pt x="160548" y="183870"/>
                </a:cubicBezTo>
                <a:cubicBezTo>
                  <a:pt x="160894" y="184845"/>
                  <a:pt x="161153" y="186193"/>
                  <a:pt x="161326" y="187914"/>
                </a:cubicBezTo>
                <a:cubicBezTo>
                  <a:pt x="161499" y="189635"/>
                  <a:pt x="161586" y="191814"/>
                  <a:pt x="161586" y="194453"/>
                </a:cubicBezTo>
                <a:cubicBezTo>
                  <a:pt x="161586" y="196289"/>
                  <a:pt x="161528" y="197895"/>
                  <a:pt x="161414" y="199271"/>
                </a:cubicBezTo>
                <a:cubicBezTo>
                  <a:pt x="161299" y="200648"/>
                  <a:pt x="161098" y="201853"/>
                  <a:pt x="160811" y="202885"/>
                </a:cubicBezTo>
                <a:cubicBezTo>
                  <a:pt x="160525" y="203918"/>
                  <a:pt x="160152" y="204835"/>
                  <a:pt x="159693" y="205638"/>
                </a:cubicBezTo>
                <a:cubicBezTo>
                  <a:pt x="159234" y="206441"/>
                  <a:pt x="158431" y="207417"/>
                  <a:pt x="157284" y="208564"/>
                </a:cubicBezTo>
                <a:cubicBezTo>
                  <a:pt x="156136" y="209711"/>
                  <a:pt x="153727" y="211460"/>
                  <a:pt x="150056" y="213812"/>
                </a:cubicBezTo>
                <a:cubicBezTo>
                  <a:pt x="146385" y="216164"/>
                  <a:pt x="141825" y="218458"/>
                  <a:pt x="136376" y="220696"/>
                </a:cubicBezTo>
                <a:cubicBezTo>
                  <a:pt x="130926" y="222933"/>
                  <a:pt x="124674" y="224826"/>
                  <a:pt x="117619" y="226374"/>
                </a:cubicBezTo>
                <a:cubicBezTo>
                  <a:pt x="110563" y="227923"/>
                  <a:pt x="102848" y="228697"/>
                  <a:pt x="94473" y="228697"/>
                </a:cubicBezTo>
                <a:cubicBezTo>
                  <a:pt x="80019" y="228697"/>
                  <a:pt x="66969" y="226288"/>
                  <a:pt x="55325" y="221470"/>
                </a:cubicBezTo>
                <a:cubicBezTo>
                  <a:pt x="43680" y="216652"/>
                  <a:pt x="33757" y="209539"/>
                  <a:pt x="25554" y="200132"/>
                </a:cubicBezTo>
                <a:cubicBezTo>
                  <a:pt x="17352" y="190725"/>
                  <a:pt x="11042" y="179109"/>
                  <a:pt x="6625" y="165285"/>
                </a:cubicBezTo>
                <a:cubicBezTo>
                  <a:pt x="2209" y="151461"/>
                  <a:pt x="0" y="135543"/>
                  <a:pt x="0" y="117532"/>
                </a:cubicBezTo>
                <a:cubicBezTo>
                  <a:pt x="0" y="99062"/>
                  <a:pt x="2381" y="82599"/>
                  <a:pt x="7142" y="68144"/>
                </a:cubicBezTo>
                <a:cubicBezTo>
                  <a:pt x="11903" y="53689"/>
                  <a:pt x="18585" y="41443"/>
                  <a:pt x="27189" y="31405"/>
                </a:cubicBezTo>
                <a:cubicBezTo>
                  <a:pt x="35793" y="21367"/>
                  <a:pt x="46090" y="13709"/>
                  <a:pt x="58078" y="8432"/>
                </a:cubicBezTo>
                <a:cubicBezTo>
                  <a:pt x="70066" y="3155"/>
                  <a:pt x="83345" y="516"/>
                  <a:pt x="97915" y="516"/>
                </a:cubicBezTo>
                <a:close/>
                <a:moveTo>
                  <a:pt x="1468836" y="0"/>
                </a:moveTo>
                <a:cubicBezTo>
                  <a:pt x="1473769" y="0"/>
                  <a:pt x="1478731" y="430"/>
                  <a:pt x="1483721" y="1290"/>
                </a:cubicBezTo>
                <a:cubicBezTo>
                  <a:pt x="1488712" y="2151"/>
                  <a:pt x="1493415" y="3298"/>
                  <a:pt x="1497832" y="4732"/>
                </a:cubicBezTo>
                <a:cubicBezTo>
                  <a:pt x="1502249" y="6166"/>
                  <a:pt x="1506178" y="7772"/>
                  <a:pt x="1509620" y="9550"/>
                </a:cubicBezTo>
                <a:cubicBezTo>
                  <a:pt x="1513061" y="11328"/>
                  <a:pt x="1515327" y="12762"/>
                  <a:pt x="1516417" y="13852"/>
                </a:cubicBezTo>
                <a:cubicBezTo>
                  <a:pt x="1517507" y="14942"/>
                  <a:pt x="1518224" y="15803"/>
                  <a:pt x="1518568" y="16434"/>
                </a:cubicBezTo>
                <a:cubicBezTo>
                  <a:pt x="1518912" y="17065"/>
                  <a:pt x="1519199" y="17868"/>
                  <a:pt x="1519428" y="18843"/>
                </a:cubicBezTo>
                <a:cubicBezTo>
                  <a:pt x="1519658" y="19818"/>
                  <a:pt x="1519830" y="20994"/>
                  <a:pt x="1519945" y="22370"/>
                </a:cubicBezTo>
                <a:cubicBezTo>
                  <a:pt x="1520059" y="23747"/>
                  <a:pt x="1520117" y="25525"/>
                  <a:pt x="1520117" y="27705"/>
                </a:cubicBezTo>
                <a:cubicBezTo>
                  <a:pt x="1520117" y="29770"/>
                  <a:pt x="1520031" y="31606"/>
                  <a:pt x="1519859" y="33212"/>
                </a:cubicBezTo>
                <a:cubicBezTo>
                  <a:pt x="1519687" y="34818"/>
                  <a:pt x="1519428" y="36166"/>
                  <a:pt x="1519084" y="37256"/>
                </a:cubicBezTo>
                <a:cubicBezTo>
                  <a:pt x="1518740" y="38345"/>
                  <a:pt x="1518252" y="39148"/>
                  <a:pt x="1517622" y="39665"/>
                </a:cubicBezTo>
                <a:cubicBezTo>
                  <a:pt x="1516991" y="40181"/>
                  <a:pt x="1516274" y="40439"/>
                  <a:pt x="1515471" y="40439"/>
                </a:cubicBezTo>
                <a:cubicBezTo>
                  <a:pt x="1514209" y="40439"/>
                  <a:pt x="1512230" y="39636"/>
                  <a:pt x="1509534" y="38030"/>
                </a:cubicBezTo>
                <a:cubicBezTo>
                  <a:pt x="1506838" y="36424"/>
                  <a:pt x="1503539" y="34617"/>
                  <a:pt x="1499639" y="32609"/>
                </a:cubicBezTo>
                <a:cubicBezTo>
                  <a:pt x="1495738" y="30602"/>
                  <a:pt x="1491121" y="28766"/>
                  <a:pt x="1485786" y="27103"/>
                </a:cubicBezTo>
                <a:cubicBezTo>
                  <a:pt x="1480452" y="25439"/>
                  <a:pt x="1474457" y="24608"/>
                  <a:pt x="1467804" y="24608"/>
                </a:cubicBezTo>
                <a:cubicBezTo>
                  <a:pt x="1461609" y="24608"/>
                  <a:pt x="1456217" y="25439"/>
                  <a:pt x="1451628" y="27103"/>
                </a:cubicBezTo>
                <a:cubicBezTo>
                  <a:pt x="1447039" y="28766"/>
                  <a:pt x="1443253" y="30975"/>
                  <a:pt x="1440270" y="33728"/>
                </a:cubicBezTo>
                <a:cubicBezTo>
                  <a:pt x="1437288" y="36481"/>
                  <a:pt x="1435051" y="39751"/>
                  <a:pt x="1433559" y="43537"/>
                </a:cubicBezTo>
                <a:cubicBezTo>
                  <a:pt x="1432068" y="47322"/>
                  <a:pt x="1431322" y="51338"/>
                  <a:pt x="1431322" y="55582"/>
                </a:cubicBezTo>
                <a:cubicBezTo>
                  <a:pt x="1431322" y="61777"/>
                  <a:pt x="1432756" y="67112"/>
                  <a:pt x="1435624" y="71586"/>
                </a:cubicBezTo>
                <a:cubicBezTo>
                  <a:pt x="1438492" y="76060"/>
                  <a:pt x="1442307" y="80018"/>
                  <a:pt x="1447068" y="83460"/>
                </a:cubicBezTo>
                <a:cubicBezTo>
                  <a:pt x="1451829" y="86901"/>
                  <a:pt x="1457249" y="90056"/>
                  <a:pt x="1463330" y="92924"/>
                </a:cubicBezTo>
                <a:cubicBezTo>
                  <a:pt x="1469410" y="95792"/>
                  <a:pt x="1475605" y="98689"/>
                  <a:pt x="1481914" y="101614"/>
                </a:cubicBezTo>
                <a:cubicBezTo>
                  <a:pt x="1488224" y="104540"/>
                  <a:pt x="1494419" y="107752"/>
                  <a:pt x="1500499" y="111251"/>
                </a:cubicBezTo>
                <a:cubicBezTo>
                  <a:pt x="1506580" y="114750"/>
                  <a:pt x="1512000" y="118880"/>
                  <a:pt x="1516761" y="123641"/>
                </a:cubicBezTo>
                <a:cubicBezTo>
                  <a:pt x="1521522" y="128402"/>
                  <a:pt x="1525365" y="134023"/>
                  <a:pt x="1528291" y="140505"/>
                </a:cubicBezTo>
                <a:cubicBezTo>
                  <a:pt x="1531216" y="146987"/>
                  <a:pt x="1532679" y="154645"/>
                  <a:pt x="1532679" y="163478"/>
                </a:cubicBezTo>
                <a:cubicBezTo>
                  <a:pt x="1532679" y="173918"/>
                  <a:pt x="1530757" y="183210"/>
                  <a:pt x="1526914" y="191355"/>
                </a:cubicBezTo>
                <a:cubicBezTo>
                  <a:pt x="1523071" y="199501"/>
                  <a:pt x="1517736" y="206413"/>
                  <a:pt x="1510910" y="212091"/>
                </a:cubicBezTo>
                <a:cubicBezTo>
                  <a:pt x="1504084" y="217770"/>
                  <a:pt x="1496054" y="222044"/>
                  <a:pt x="1486819" y="224912"/>
                </a:cubicBezTo>
                <a:cubicBezTo>
                  <a:pt x="1477584" y="227780"/>
                  <a:pt x="1467632" y="229214"/>
                  <a:pt x="1456962" y="229214"/>
                </a:cubicBezTo>
                <a:cubicBezTo>
                  <a:pt x="1449506" y="229214"/>
                  <a:pt x="1442594" y="228583"/>
                  <a:pt x="1436227" y="227321"/>
                </a:cubicBezTo>
                <a:cubicBezTo>
                  <a:pt x="1429859" y="226059"/>
                  <a:pt x="1424181" y="224510"/>
                  <a:pt x="1419190" y="222675"/>
                </a:cubicBezTo>
                <a:cubicBezTo>
                  <a:pt x="1414200" y="220839"/>
                  <a:pt x="1410013" y="218946"/>
                  <a:pt x="1406628" y="216996"/>
                </a:cubicBezTo>
                <a:cubicBezTo>
                  <a:pt x="1403244" y="215046"/>
                  <a:pt x="1400892" y="213382"/>
                  <a:pt x="1399573" y="212005"/>
                </a:cubicBezTo>
                <a:cubicBezTo>
                  <a:pt x="1398254" y="210629"/>
                  <a:pt x="1397278" y="208879"/>
                  <a:pt x="1396648" y="206757"/>
                </a:cubicBezTo>
                <a:cubicBezTo>
                  <a:pt x="1396017" y="204635"/>
                  <a:pt x="1395701" y="201795"/>
                  <a:pt x="1395701" y="198239"/>
                </a:cubicBezTo>
                <a:cubicBezTo>
                  <a:pt x="1395701" y="195715"/>
                  <a:pt x="1395816" y="193621"/>
                  <a:pt x="1396045" y="191958"/>
                </a:cubicBezTo>
                <a:cubicBezTo>
                  <a:pt x="1396275" y="190294"/>
                  <a:pt x="1396619" y="188946"/>
                  <a:pt x="1397078" y="187914"/>
                </a:cubicBezTo>
                <a:cubicBezTo>
                  <a:pt x="1397537" y="186881"/>
                  <a:pt x="1398110" y="186164"/>
                  <a:pt x="1398799" y="185763"/>
                </a:cubicBezTo>
                <a:cubicBezTo>
                  <a:pt x="1399487" y="185361"/>
                  <a:pt x="1400290" y="185161"/>
                  <a:pt x="1401208" y="185161"/>
                </a:cubicBezTo>
                <a:cubicBezTo>
                  <a:pt x="1402814" y="185161"/>
                  <a:pt x="1405080" y="186136"/>
                  <a:pt x="1408005" y="188086"/>
                </a:cubicBezTo>
                <a:cubicBezTo>
                  <a:pt x="1410930" y="190036"/>
                  <a:pt x="1414688" y="192159"/>
                  <a:pt x="1419276" y="194453"/>
                </a:cubicBezTo>
                <a:cubicBezTo>
                  <a:pt x="1423865" y="196747"/>
                  <a:pt x="1429401" y="198898"/>
                  <a:pt x="1435882" y="200906"/>
                </a:cubicBezTo>
                <a:cubicBezTo>
                  <a:pt x="1442364" y="202914"/>
                  <a:pt x="1449850" y="203918"/>
                  <a:pt x="1458339" y="203918"/>
                </a:cubicBezTo>
                <a:cubicBezTo>
                  <a:pt x="1464764" y="203918"/>
                  <a:pt x="1470643" y="203057"/>
                  <a:pt x="1475978" y="201336"/>
                </a:cubicBezTo>
                <a:cubicBezTo>
                  <a:pt x="1481312" y="199615"/>
                  <a:pt x="1485901" y="197178"/>
                  <a:pt x="1489744" y="194023"/>
                </a:cubicBezTo>
                <a:cubicBezTo>
                  <a:pt x="1493587" y="190868"/>
                  <a:pt x="1496541" y="186996"/>
                  <a:pt x="1498606" y="182407"/>
                </a:cubicBezTo>
                <a:cubicBezTo>
                  <a:pt x="1500671" y="177818"/>
                  <a:pt x="1501704" y="172598"/>
                  <a:pt x="1501704" y="166748"/>
                </a:cubicBezTo>
                <a:cubicBezTo>
                  <a:pt x="1501704" y="160438"/>
                  <a:pt x="1500270" y="155046"/>
                  <a:pt x="1497402" y="150572"/>
                </a:cubicBezTo>
                <a:cubicBezTo>
                  <a:pt x="1494534" y="146098"/>
                  <a:pt x="1490748" y="142169"/>
                  <a:pt x="1486044" y="138784"/>
                </a:cubicBezTo>
                <a:cubicBezTo>
                  <a:pt x="1481341" y="135400"/>
                  <a:pt x="1475978" y="132303"/>
                  <a:pt x="1469955" y="129492"/>
                </a:cubicBezTo>
                <a:cubicBezTo>
                  <a:pt x="1463932" y="126681"/>
                  <a:pt x="1457765" y="123813"/>
                  <a:pt x="1451456" y="120888"/>
                </a:cubicBezTo>
                <a:cubicBezTo>
                  <a:pt x="1445146" y="117962"/>
                  <a:pt x="1439008" y="114721"/>
                  <a:pt x="1433043" y="111165"/>
                </a:cubicBezTo>
                <a:cubicBezTo>
                  <a:pt x="1427078" y="107609"/>
                  <a:pt x="1421743" y="103421"/>
                  <a:pt x="1417039" y="98603"/>
                </a:cubicBezTo>
                <a:cubicBezTo>
                  <a:pt x="1412336" y="93785"/>
                  <a:pt x="1408521" y="88135"/>
                  <a:pt x="1405596" y="81653"/>
                </a:cubicBezTo>
                <a:cubicBezTo>
                  <a:pt x="1402670" y="75171"/>
                  <a:pt x="1401208" y="67399"/>
                  <a:pt x="1401208" y="58336"/>
                </a:cubicBezTo>
                <a:cubicBezTo>
                  <a:pt x="1401208" y="49043"/>
                  <a:pt x="1402900" y="40755"/>
                  <a:pt x="1406284" y="33470"/>
                </a:cubicBezTo>
                <a:cubicBezTo>
                  <a:pt x="1409668" y="26185"/>
                  <a:pt x="1414372" y="20076"/>
                  <a:pt x="1420395" y="15143"/>
                </a:cubicBezTo>
                <a:cubicBezTo>
                  <a:pt x="1426418" y="10210"/>
                  <a:pt x="1433588" y="6453"/>
                  <a:pt x="1441905" y="3872"/>
                </a:cubicBezTo>
                <a:cubicBezTo>
                  <a:pt x="1450223" y="1290"/>
                  <a:pt x="1459200" y="0"/>
                  <a:pt x="1468836" y="0"/>
                </a:cubicBezTo>
                <a:close/>
                <a:moveTo>
                  <a:pt x="292717" y="0"/>
                </a:moveTo>
                <a:cubicBezTo>
                  <a:pt x="309122" y="0"/>
                  <a:pt x="323405" y="2466"/>
                  <a:pt x="335566" y="7399"/>
                </a:cubicBezTo>
                <a:cubicBezTo>
                  <a:pt x="347726" y="12332"/>
                  <a:pt x="357850" y="19531"/>
                  <a:pt x="365938" y="28996"/>
                </a:cubicBezTo>
                <a:cubicBezTo>
                  <a:pt x="374026" y="38460"/>
                  <a:pt x="380049" y="50162"/>
                  <a:pt x="384007" y="64100"/>
                </a:cubicBezTo>
                <a:cubicBezTo>
                  <a:pt x="387965" y="78039"/>
                  <a:pt x="389944" y="94014"/>
                  <a:pt x="389944" y="112025"/>
                </a:cubicBezTo>
                <a:cubicBezTo>
                  <a:pt x="389944" y="130037"/>
                  <a:pt x="387821" y="146270"/>
                  <a:pt x="383577" y="160725"/>
                </a:cubicBezTo>
                <a:cubicBezTo>
                  <a:pt x="379332" y="175180"/>
                  <a:pt x="372994" y="187484"/>
                  <a:pt x="364562" y="197636"/>
                </a:cubicBezTo>
                <a:cubicBezTo>
                  <a:pt x="356130" y="207789"/>
                  <a:pt x="345547" y="215590"/>
                  <a:pt x="332812" y="221040"/>
                </a:cubicBezTo>
                <a:cubicBezTo>
                  <a:pt x="320078" y="226489"/>
                  <a:pt x="305222" y="229214"/>
                  <a:pt x="288243" y="229214"/>
                </a:cubicBezTo>
                <a:cubicBezTo>
                  <a:pt x="271494" y="229214"/>
                  <a:pt x="257010" y="226718"/>
                  <a:pt x="244792" y="221728"/>
                </a:cubicBezTo>
                <a:cubicBezTo>
                  <a:pt x="232574" y="216738"/>
                  <a:pt x="222479" y="209482"/>
                  <a:pt x="214506" y="199960"/>
                </a:cubicBezTo>
                <a:cubicBezTo>
                  <a:pt x="206533" y="190438"/>
                  <a:pt x="200596" y="178621"/>
                  <a:pt x="196695" y="164511"/>
                </a:cubicBezTo>
                <a:cubicBezTo>
                  <a:pt x="192795" y="150400"/>
                  <a:pt x="190844" y="134167"/>
                  <a:pt x="190844" y="115811"/>
                </a:cubicBezTo>
                <a:cubicBezTo>
                  <a:pt x="190844" y="98259"/>
                  <a:pt x="192967" y="82313"/>
                  <a:pt x="197211" y="67972"/>
                </a:cubicBezTo>
                <a:cubicBezTo>
                  <a:pt x="201456" y="53632"/>
                  <a:pt x="207823" y="41443"/>
                  <a:pt x="216313" y="31405"/>
                </a:cubicBezTo>
                <a:cubicBezTo>
                  <a:pt x="224802" y="21367"/>
                  <a:pt x="235414" y="13623"/>
                  <a:pt x="248148" y="8174"/>
                </a:cubicBezTo>
                <a:cubicBezTo>
                  <a:pt x="260882" y="2724"/>
                  <a:pt x="275738" y="0"/>
                  <a:pt x="292717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  <a:prstDash val="sysDot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marR="0" lvl="0" indent="-228600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en-GB" altLang="zh-CN" sz="2800" b="0" i="0" u="none" strike="noStrike" cap="none" spc="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lt"/>
                <a:cs typeface="MiSans Normal" panose="00000500000000000000" charset="-122"/>
                <a:sym typeface="+mn-ea"/>
              </a:defRPr>
            </a:lvl1pPr>
            <a:lvl2pPr marL="685800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kumimoji="0" lang="zh-CN" altLang="en-US" sz="1600" b="0" i="0" u="none" strike="noStrike" cap="none" spc="150" normalizeH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cs typeface="MiSans Normal" panose="00000500000000000000" charset="-122"/>
              </a:defRPr>
            </a:lvl2pPr>
            <a:lvl3pPr marL="1143000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cap="none" spc="150" normalizeH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cs typeface="MiSans Normal" panose="00000500000000000000" charset="-122"/>
              </a:defRPr>
            </a:lvl3pPr>
            <a:lvl4pPr marL="1600200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cap="none" spc="150" normalizeH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cs typeface="MiSans Normal" panose="00000500000000000000" charset="-122"/>
              </a:defRPr>
            </a:lvl4pPr>
            <a:lvl5pPr marL="2057400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cap="none" spc="150" normalizeH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cs typeface="MiSans Normal" panose="00000500000000000000" charset="-122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zh-CN" altLang="en-US">
              <a:cs typeface="宋体" panose="02010600030101010101" pitchFamily="2" charset="-122"/>
            </a:endParaRPr>
          </a:p>
        </p:txBody>
      </p:sp>
      <p:sp>
        <p:nvSpPr>
          <p:cNvPr id="40" name="标题 5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835025" y="603885"/>
            <a:ext cx="2002790" cy="122301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lIns="91440" tIns="45720" rIns="91440" bIns="45720" rtlCol="0" anchor="t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6000" b="0" i="0" u="none" strike="noStrike" kern="1200" cap="none" spc="0" normalizeH="0" baseline="0" noProof="1" dirty="0" smtClean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lt"/>
                <a:cs typeface="MiSans Normal" panose="00000500000000000000" charset="-122"/>
                <a:sym typeface="+mn-ea"/>
              </a:defRPr>
            </a:lvl1pPr>
          </a:lstStyle>
          <a:p>
            <a:r>
              <a:rPr lang="zh-CN" altLang="en-US" dirty="0">
                <a:latin typeface="汉仪雅酷黑 85W" panose="020B0904020202020204" charset="-122"/>
                <a:ea typeface="汉仪雅酷黑 85W" panose="020B0904020202020204" charset="-122"/>
                <a:cs typeface="宋体" panose="02010600030101010101" pitchFamily="2" charset="-122"/>
              </a:rPr>
              <a:t>目录</a:t>
            </a:r>
          </a:p>
        </p:txBody>
      </p:sp>
      <p:sp>
        <p:nvSpPr>
          <p:cNvPr id="31" name="序号"/>
          <p:cNvSpPr txBox="1"/>
          <p:nvPr>
            <p:custDataLst>
              <p:tags r:id="rId4"/>
            </p:custDataLst>
          </p:nvPr>
        </p:nvSpPr>
        <p:spPr>
          <a:xfrm>
            <a:off x="10464800" y="1322389"/>
            <a:ext cx="728345" cy="88995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1600" dirty="0">
                <a:solidFill>
                  <a:schemeClr val="accent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01.</a:t>
            </a:r>
          </a:p>
        </p:txBody>
      </p:sp>
      <p:sp>
        <p:nvSpPr>
          <p:cNvPr id="32" name="标题"/>
          <p:cNvSpPr txBox="1"/>
          <p:nvPr>
            <p:custDataLst>
              <p:tags r:id="rId5"/>
            </p:custDataLst>
          </p:nvPr>
        </p:nvSpPr>
        <p:spPr>
          <a:xfrm>
            <a:off x="6049010" y="752794"/>
            <a:ext cx="4274819" cy="88995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宋体" panose="02010600030101010101" pitchFamily="2" charset="-122"/>
                <a:sym typeface="+mn-ea"/>
              </a:rPr>
              <a:t>热身准备</a:t>
            </a:r>
          </a:p>
        </p:txBody>
      </p:sp>
      <p:cxnSp>
        <p:nvCxnSpPr>
          <p:cNvPr id="34" name="直接连接符 33"/>
          <p:cNvCxnSpPr/>
          <p:nvPr>
            <p:custDataLst>
              <p:tags r:id="rId6"/>
            </p:custDataLst>
          </p:nvPr>
        </p:nvCxnSpPr>
        <p:spPr>
          <a:xfrm>
            <a:off x="6049010" y="2463800"/>
            <a:ext cx="4907280" cy="0"/>
          </a:xfrm>
          <a:prstGeom prst="line">
            <a:avLst/>
          </a:prstGeom>
          <a:ln w="9525">
            <a:gradFill>
              <a:gsLst>
                <a:gs pos="1500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序号"/>
          <p:cNvSpPr txBox="1"/>
          <p:nvPr>
            <p:custDataLst>
              <p:tags r:id="rId7"/>
            </p:custDataLst>
          </p:nvPr>
        </p:nvSpPr>
        <p:spPr>
          <a:xfrm>
            <a:off x="10464800" y="2516717"/>
            <a:ext cx="728345" cy="88995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1600" dirty="0">
                <a:solidFill>
                  <a:schemeClr val="accent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02.</a:t>
            </a:r>
          </a:p>
        </p:txBody>
      </p:sp>
      <p:sp>
        <p:nvSpPr>
          <p:cNvPr id="38" name="标题"/>
          <p:cNvSpPr txBox="1"/>
          <p:nvPr>
            <p:custDataLst>
              <p:tags r:id="rId8"/>
            </p:custDataLst>
          </p:nvPr>
        </p:nvSpPr>
        <p:spPr>
          <a:xfrm>
            <a:off x="6010276" y="2075657"/>
            <a:ext cx="4274819" cy="88995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宋体" panose="02010600030101010101" pitchFamily="2" charset="-122"/>
                <a:sym typeface="+mn-ea"/>
              </a:rPr>
              <a:t>项目实施</a:t>
            </a:r>
          </a:p>
        </p:txBody>
      </p:sp>
      <p:cxnSp>
        <p:nvCxnSpPr>
          <p:cNvPr id="39" name="直接连接符 38"/>
          <p:cNvCxnSpPr/>
          <p:nvPr>
            <p:custDataLst>
              <p:tags r:id="rId9"/>
            </p:custDataLst>
          </p:nvPr>
        </p:nvCxnSpPr>
        <p:spPr>
          <a:xfrm>
            <a:off x="6049010" y="3658128"/>
            <a:ext cx="4907280" cy="0"/>
          </a:xfrm>
          <a:prstGeom prst="line">
            <a:avLst/>
          </a:prstGeom>
          <a:ln w="9525">
            <a:gradFill>
              <a:gsLst>
                <a:gs pos="1500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序号"/>
          <p:cNvSpPr txBox="1"/>
          <p:nvPr>
            <p:custDataLst>
              <p:tags r:id="rId10"/>
            </p:custDataLst>
          </p:nvPr>
        </p:nvSpPr>
        <p:spPr>
          <a:xfrm>
            <a:off x="10464800" y="3711045"/>
            <a:ext cx="728345" cy="88995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1600" dirty="0">
                <a:solidFill>
                  <a:schemeClr val="accent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03.</a:t>
            </a:r>
          </a:p>
        </p:txBody>
      </p:sp>
      <p:sp>
        <p:nvSpPr>
          <p:cNvPr id="42" name="标题"/>
          <p:cNvSpPr txBox="1"/>
          <p:nvPr>
            <p:custDataLst>
              <p:tags r:id="rId11"/>
            </p:custDataLst>
          </p:nvPr>
        </p:nvSpPr>
        <p:spPr>
          <a:xfrm>
            <a:off x="6071235" y="3406880"/>
            <a:ext cx="4274819" cy="88995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宋体" panose="02010600030101010101" pitchFamily="2" charset="-122"/>
                <a:sym typeface="+mn-ea"/>
              </a:rPr>
              <a:t>素养提升</a:t>
            </a:r>
          </a:p>
        </p:txBody>
      </p:sp>
      <p:cxnSp>
        <p:nvCxnSpPr>
          <p:cNvPr id="43" name="直接连接符 42"/>
          <p:cNvCxnSpPr/>
          <p:nvPr>
            <p:custDataLst>
              <p:tags r:id="rId12"/>
            </p:custDataLst>
          </p:nvPr>
        </p:nvCxnSpPr>
        <p:spPr>
          <a:xfrm>
            <a:off x="6049010" y="4852456"/>
            <a:ext cx="4907280" cy="0"/>
          </a:xfrm>
          <a:prstGeom prst="line">
            <a:avLst/>
          </a:prstGeom>
          <a:ln w="9525">
            <a:gradFill>
              <a:gsLst>
                <a:gs pos="1500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序号"/>
          <p:cNvSpPr txBox="1"/>
          <p:nvPr>
            <p:custDataLst>
              <p:tags r:id="rId13"/>
            </p:custDataLst>
          </p:nvPr>
        </p:nvSpPr>
        <p:spPr>
          <a:xfrm>
            <a:off x="10464800" y="4905374"/>
            <a:ext cx="728345" cy="88995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1600" dirty="0">
                <a:solidFill>
                  <a:schemeClr val="accent1"/>
                </a:solidFill>
                <a:latin typeface="+mn-ea"/>
                <a:ea typeface="+mn-ea"/>
                <a:cs typeface="宋体" panose="02010600030101010101" pitchFamily="2" charset="-122"/>
                <a:sym typeface="+mn-ea"/>
              </a:rPr>
              <a:t>04.</a:t>
            </a:r>
          </a:p>
        </p:txBody>
      </p:sp>
      <p:sp>
        <p:nvSpPr>
          <p:cNvPr id="45" name="标题"/>
          <p:cNvSpPr txBox="1"/>
          <p:nvPr>
            <p:custDataLst>
              <p:tags r:id="rId14"/>
            </p:custDataLst>
          </p:nvPr>
        </p:nvSpPr>
        <p:spPr>
          <a:xfrm>
            <a:off x="6049010" y="4743449"/>
            <a:ext cx="4274819" cy="88995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宋体" panose="02010600030101010101" pitchFamily="2" charset="-122"/>
                <a:sym typeface="+mn-ea"/>
              </a:rPr>
              <a:t>拓展评价</a:t>
            </a:r>
          </a:p>
        </p:txBody>
      </p:sp>
      <p:sp>
        <p:nvSpPr>
          <p:cNvPr id="46" name="标题"/>
          <p:cNvSpPr txBox="1"/>
          <p:nvPr>
            <p:custDataLst>
              <p:tags r:id="rId15"/>
            </p:custDataLst>
          </p:nvPr>
        </p:nvSpPr>
        <p:spPr>
          <a:xfrm>
            <a:off x="6125350" y="1630045"/>
            <a:ext cx="4552950" cy="88963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 fontScale="92500" lnSpcReduction="10000"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1800" dirty="0">
                <a:solidFill>
                  <a:srgbClr val="3484A2"/>
                </a:solidFill>
                <a:cs typeface="宋体" panose="02010600030101010101" pitchFamily="2" charset="-122"/>
                <a:sym typeface="+mn-ea"/>
              </a:rPr>
              <a:t>了解账号和密码</a:t>
            </a: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1800" dirty="0">
                <a:solidFill>
                  <a:srgbClr val="3484A2"/>
                </a:solidFill>
                <a:cs typeface="宋体" panose="02010600030101010101" pitchFamily="2" charset="-122"/>
                <a:sym typeface="+mn-ea"/>
              </a:rPr>
              <a:t>登录安全分析</a:t>
            </a: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1800" dirty="0">
                <a:solidFill>
                  <a:srgbClr val="3484A2"/>
                </a:solidFill>
                <a:cs typeface="宋体" panose="02010600030101010101" pitchFamily="2" charset="-122"/>
                <a:sym typeface="+mn-ea"/>
              </a:rPr>
              <a:t>实施安全方案</a:t>
            </a:r>
          </a:p>
        </p:txBody>
      </p:sp>
      <p:sp>
        <p:nvSpPr>
          <p:cNvPr id="47" name="标题"/>
          <p:cNvSpPr txBox="1"/>
          <p:nvPr>
            <p:custDataLst>
              <p:tags r:id="rId16"/>
            </p:custDataLst>
          </p:nvPr>
        </p:nvSpPr>
        <p:spPr>
          <a:xfrm>
            <a:off x="6009958" y="3962742"/>
            <a:ext cx="4309427" cy="88963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1800" dirty="0">
                <a:solidFill>
                  <a:srgbClr val="3484A2"/>
                </a:solidFill>
                <a:cs typeface="宋体" panose="02010600030101010101" pitchFamily="2" charset="-122"/>
                <a:sym typeface="+mn-ea"/>
              </a:rPr>
              <a:t>网络身份验证</a:t>
            </a: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1800" dirty="0">
                <a:solidFill>
                  <a:srgbClr val="3484A2"/>
                </a:solidFill>
                <a:cs typeface="宋体" panose="02010600030101010101" pitchFamily="2" charset="-122"/>
                <a:sym typeface="+mn-ea"/>
              </a:rPr>
              <a:t>列举网络身份验证信息保护</a:t>
            </a:r>
          </a:p>
        </p:txBody>
      </p:sp>
      <p:sp>
        <p:nvSpPr>
          <p:cNvPr id="49" name="标题"/>
          <p:cNvSpPr txBox="1"/>
          <p:nvPr>
            <p:custDataLst>
              <p:tags r:id="rId17"/>
            </p:custDataLst>
          </p:nvPr>
        </p:nvSpPr>
        <p:spPr>
          <a:xfrm>
            <a:off x="6100763" y="2759555"/>
            <a:ext cx="4519929" cy="88963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1800" dirty="0">
                <a:solidFill>
                  <a:srgbClr val="3484A2"/>
                </a:solidFill>
                <a:cs typeface="宋体" panose="02010600030101010101" pitchFamily="2" charset="-122"/>
                <a:sym typeface="+mn-ea"/>
              </a:rPr>
              <a:t>探究设计强密码</a:t>
            </a: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1800" dirty="0">
                <a:solidFill>
                  <a:srgbClr val="3484A2"/>
                </a:solidFill>
                <a:cs typeface="宋体" panose="02010600030101010101" pitchFamily="2" charset="-122"/>
                <a:sym typeface="+mn-ea"/>
              </a:rPr>
              <a:t>设计和管理密码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104900" y="2075815"/>
            <a:ext cx="3352800" cy="3352800"/>
            <a:chOff x="1740" y="3269"/>
            <a:chExt cx="5280" cy="5280"/>
          </a:xfrm>
        </p:grpSpPr>
        <p:pic>
          <p:nvPicPr>
            <p:cNvPr id="5" name="图片 4" descr="C:/Users/lenovo/Desktop/QQ图片20250115110008.pngQQ图片20250115110008"/>
            <p:cNvPicPr>
              <a:picLocks noChangeAspect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>
            <a:xfrm>
              <a:off x="1740" y="3269"/>
              <a:ext cx="5280" cy="5280"/>
            </a:xfrm>
            <a:prstGeom prst="rect">
              <a:avLst/>
            </a:prstGeom>
          </p:spPr>
        </p:pic>
        <p:pic>
          <p:nvPicPr>
            <p:cNvPr id="4" name="图片 3" descr="电脑安全"/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3980" y="5559"/>
              <a:ext cx="1015" cy="101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>
            <p:custDataLst>
              <p:tags r:id="rId1"/>
            </p:custDataLst>
          </p:nvPr>
        </p:nvSpPr>
        <p:spPr>
          <a:xfrm>
            <a:off x="4262120" y="1479550"/>
            <a:ext cx="30099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bg1">
                    <a:alpha val="8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热身准备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851530" y="642510"/>
            <a:ext cx="670525" cy="540033"/>
          </a:xfrm>
          <a:prstGeom prst="rect">
            <a:avLst/>
          </a:prstGeom>
        </p:spPr>
      </p:pic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2571943" y="2559938"/>
            <a:ext cx="1130095" cy="1629029"/>
            <a:chOff x="1132852" y="1215112"/>
            <a:chExt cx="1248082" cy="1799107"/>
          </a:xfrm>
        </p:grpSpPr>
        <p:sp>
          <p:nvSpPr>
            <p:cNvPr id="11" name="Oval 2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132852" y="1215112"/>
              <a:ext cx="1248082" cy="1248251"/>
            </a:xfrm>
            <a:prstGeom prst="ellipse">
              <a:avLst/>
            </a:prstGeom>
            <a:solidFill>
              <a:srgbClr val="3484A2"/>
            </a:solidFill>
            <a:ln w="14288" cap="flat">
              <a:noFill/>
              <a:prstDash val="solid"/>
              <a:miter lim="800000"/>
            </a:ln>
            <a:effectLst/>
          </p:spPr>
          <p:txBody>
            <a:bodyPr vert="horz" wrap="square" lIns="68589" tIns="34295" rIns="68589" bIns="3429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任意多边形 11"/>
            <p:cNvSpPr/>
            <p:nvPr>
              <p:custDataLst>
                <p:tags r:id="rId15"/>
              </p:custDataLst>
            </p:nvPr>
          </p:nvSpPr>
          <p:spPr bwMode="auto">
            <a:xfrm>
              <a:off x="1265187" y="1356556"/>
              <a:ext cx="991889" cy="1657663"/>
            </a:xfrm>
            <a:custGeom>
              <a:avLst/>
              <a:gdLst>
                <a:gd name="connsiteX0" fmla="*/ 643732 w 1287464"/>
                <a:gd name="connsiteY0" fmla="*/ 0 h 2151341"/>
                <a:gd name="connsiteX1" fmla="*/ 1287464 w 1287464"/>
                <a:gd name="connsiteY1" fmla="*/ 646113 h 2151341"/>
                <a:gd name="connsiteX2" fmla="*/ 1003649 w 1287464"/>
                <a:gd name="connsiteY2" fmla="*/ 1181880 h 2151341"/>
                <a:gd name="connsiteX3" fmla="*/ 982663 w 1287464"/>
                <a:gd name="connsiteY3" fmla="*/ 1193313 h 2151341"/>
                <a:gd name="connsiteX4" fmla="*/ 982663 w 1287464"/>
                <a:gd name="connsiteY4" fmla="*/ 1459191 h 2151341"/>
                <a:gd name="connsiteX5" fmla="*/ 1204913 w 1287464"/>
                <a:gd name="connsiteY5" fmla="*/ 1459191 h 2151341"/>
                <a:gd name="connsiteX6" fmla="*/ 646113 w 1287464"/>
                <a:gd name="connsiteY6" fmla="*/ 2151341 h 2151341"/>
                <a:gd name="connsiteX7" fmla="*/ 85725 w 1287464"/>
                <a:gd name="connsiteY7" fmla="*/ 1459191 h 2151341"/>
                <a:gd name="connsiteX8" fmla="*/ 303213 w 1287464"/>
                <a:gd name="connsiteY8" fmla="*/ 1459191 h 2151341"/>
                <a:gd name="connsiteX9" fmla="*/ 303213 w 1287464"/>
                <a:gd name="connsiteY9" fmla="*/ 1192447 h 2151341"/>
                <a:gd name="connsiteX10" fmla="*/ 283816 w 1287464"/>
                <a:gd name="connsiteY10" fmla="*/ 1181880 h 2151341"/>
                <a:gd name="connsiteX11" fmla="*/ 0 w 1287464"/>
                <a:gd name="connsiteY11" fmla="*/ 646113 h 2151341"/>
                <a:gd name="connsiteX12" fmla="*/ 643732 w 1287464"/>
                <a:gd name="connsiteY12" fmla="*/ 0 h 215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464" h="2151341">
                  <a:moveTo>
                    <a:pt x="643732" y="0"/>
                  </a:moveTo>
                  <a:cubicBezTo>
                    <a:pt x="999255" y="0"/>
                    <a:pt x="1287464" y="289275"/>
                    <a:pt x="1287464" y="646113"/>
                  </a:cubicBezTo>
                  <a:cubicBezTo>
                    <a:pt x="1287464" y="869137"/>
                    <a:pt x="1174882" y="1065769"/>
                    <a:pt x="1003649" y="1181880"/>
                  </a:cubicBezTo>
                  <a:lnTo>
                    <a:pt x="982663" y="1193313"/>
                  </a:lnTo>
                  <a:lnTo>
                    <a:pt x="982663" y="1459191"/>
                  </a:lnTo>
                  <a:lnTo>
                    <a:pt x="1204913" y="1459191"/>
                  </a:lnTo>
                  <a:lnTo>
                    <a:pt x="646113" y="2151341"/>
                  </a:lnTo>
                  <a:lnTo>
                    <a:pt x="85725" y="1459191"/>
                  </a:lnTo>
                  <a:lnTo>
                    <a:pt x="303213" y="1459191"/>
                  </a:lnTo>
                  <a:lnTo>
                    <a:pt x="303213" y="1192447"/>
                  </a:lnTo>
                  <a:lnTo>
                    <a:pt x="283816" y="1181880"/>
                  </a:lnTo>
                  <a:cubicBezTo>
                    <a:pt x="112582" y="1065769"/>
                    <a:pt x="0" y="869137"/>
                    <a:pt x="0" y="646113"/>
                  </a:cubicBezTo>
                  <a:cubicBezTo>
                    <a:pt x="0" y="289275"/>
                    <a:pt x="288209" y="0"/>
                    <a:pt x="643732" y="0"/>
                  </a:cubicBezTo>
                  <a:close/>
                </a:path>
              </a:pathLst>
            </a:custGeom>
            <a:solidFill>
              <a:srgbClr val="F0F0F0"/>
            </a:soli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8900000" scaled="0"/>
                <a:tileRect/>
              </a:gradFill>
              <a:prstDash val="solid"/>
              <a:miter lim="800000"/>
            </a:ln>
            <a:effectLst>
              <a:outerShdw blurRad="2286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lIns="68589" tIns="34295" rIns="68589" bIns="34295"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" name="文本框 22"/>
            <p:cNvSpPr txBox="1"/>
            <p:nvPr>
              <p:custDataLst>
                <p:tags r:id="rId16"/>
              </p:custDataLst>
            </p:nvPr>
          </p:nvSpPr>
          <p:spPr>
            <a:xfrm>
              <a:off x="1401828" y="1503219"/>
              <a:ext cx="759279" cy="700202"/>
            </a:xfrm>
            <a:prstGeom prst="rect">
              <a:avLst/>
            </a:prstGeom>
            <a:noFill/>
          </p:spPr>
          <p:txBody>
            <a:bodyPr wrap="square" lIns="68589" tIns="34295" rIns="68589" bIns="34295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01</a:t>
              </a:r>
            </a:p>
          </p:txBody>
        </p:sp>
      </p:grpSp>
      <p:grpSp>
        <p:nvGrpSpPr>
          <p:cNvPr id="14" name="组合 13"/>
          <p:cNvGrpSpPr/>
          <p:nvPr>
            <p:custDataLst>
              <p:tags r:id="rId3"/>
            </p:custDataLst>
          </p:nvPr>
        </p:nvGrpSpPr>
        <p:grpSpPr>
          <a:xfrm>
            <a:off x="5170193" y="2630455"/>
            <a:ext cx="1130095" cy="1629029"/>
            <a:chOff x="4791477" y="1215112"/>
            <a:chExt cx="1248082" cy="1799107"/>
          </a:xfrm>
        </p:grpSpPr>
        <p:sp>
          <p:nvSpPr>
            <p:cNvPr id="15" name="Oval 2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791477" y="1215112"/>
              <a:ext cx="1248082" cy="1248251"/>
            </a:xfrm>
            <a:prstGeom prst="ellipse">
              <a:avLst/>
            </a:prstGeom>
            <a:solidFill>
              <a:srgbClr val="0068B6"/>
            </a:solidFill>
            <a:ln w="14288" cap="flat">
              <a:noFill/>
              <a:prstDash val="solid"/>
              <a:miter lim="800000"/>
            </a:ln>
            <a:effectLst/>
          </p:spPr>
          <p:txBody>
            <a:bodyPr vert="horz" wrap="square" lIns="68589" tIns="34295" rIns="68589" bIns="3429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任意多边形 15"/>
            <p:cNvSpPr/>
            <p:nvPr>
              <p:custDataLst>
                <p:tags r:id="rId12"/>
              </p:custDataLst>
            </p:nvPr>
          </p:nvSpPr>
          <p:spPr bwMode="auto">
            <a:xfrm>
              <a:off x="4923812" y="1356556"/>
              <a:ext cx="991889" cy="1657663"/>
            </a:xfrm>
            <a:custGeom>
              <a:avLst/>
              <a:gdLst>
                <a:gd name="connsiteX0" fmla="*/ 643732 w 1287464"/>
                <a:gd name="connsiteY0" fmla="*/ 0 h 2151341"/>
                <a:gd name="connsiteX1" fmla="*/ 1287464 w 1287464"/>
                <a:gd name="connsiteY1" fmla="*/ 646113 h 2151341"/>
                <a:gd name="connsiteX2" fmla="*/ 1003649 w 1287464"/>
                <a:gd name="connsiteY2" fmla="*/ 1181880 h 2151341"/>
                <a:gd name="connsiteX3" fmla="*/ 982663 w 1287464"/>
                <a:gd name="connsiteY3" fmla="*/ 1193313 h 2151341"/>
                <a:gd name="connsiteX4" fmla="*/ 982663 w 1287464"/>
                <a:gd name="connsiteY4" fmla="*/ 1459191 h 2151341"/>
                <a:gd name="connsiteX5" fmla="*/ 1204913 w 1287464"/>
                <a:gd name="connsiteY5" fmla="*/ 1459191 h 2151341"/>
                <a:gd name="connsiteX6" fmla="*/ 646113 w 1287464"/>
                <a:gd name="connsiteY6" fmla="*/ 2151341 h 2151341"/>
                <a:gd name="connsiteX7" fmla="*/ 85725 w 1287464"/>
                <a:gd name="connsiteY7" fmla="*/ 1459191 h 2151341"/>
                <a:gd name="connsiteX8" fmla="*/ 303213 w 1287464"/>
                <a:gd name="connsiteY8" fmla="*/ 1459191 h 2151341"/>
                <a:gd name="connsiteX9" fmla="*/ 303213 w 1287464"/>
                <a:gd name="connsiteY9" fmla="*/ 1192447 h 2151341"/>
                <a:gd name="connsiteX10" fmla="*/ 283816 w 1287464"/>
                <a:gd name="connsiteY10" fmla="*/ 1181880 h 2151341"/>
                <a:gd name="connsiteX11" fmla="*/ 0 w 1287464"/>
                <a:gd name="connsiteY11" fmla="*/ 646113 h 2151341"/>
                <a:gd name="connsiteX12" fmla="*/ 643732 w 1287464"/>
                <a:gd name="connsiteY12" fmla="*/ 0 h 215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464" h="2151341">
                  <a:moveTo>
                    <a:pt x="643732" y="0"/>
                  </a:moveTo>
                  <a:cubicBezTo>
                    <a:pt x="999255" y="0"/>
                    <a:pt x="1287464" y="289275"/>
                    <a:pt x="1287464" y="646113"/>
                  </a:cubicBezTo>
                  <a:cubicBezTo>
                    <a:pt x="1287464" y="869137"/>
                    <a:pt x="1174882" y="1065769"/>
                    <a:pt x="1003649" y="1181880"/>
                  </a:cubicBezTo>
                  <a:lnTo>
                    <a:pt x="982663" y="1193313"/>
                  </a:lnTo>
                  <a:lnTo>
                    <a:pt x="982663" y="1459191"/>
                  </a:lnTo>
                  <a:lnTo>
                    <a:pt x="1204913" y="1459191"/>
                  </a:lnTo>
                  <a:lnTo>
                    <a:pt x="646113" y="2151341"/>
                  </a:lnTo>
                  <a:lnTo>
                    <a:pt x="85725" y="1459191"/>
                  </a:lnTo>
                  <a:lnTo>
                    <a:pt x="303213" y="1459191"/>
                  </a:lnTo>
                  <a:lnTo>
                    <a:pt x="303213" y="1192447"/>
                  </a:lnTo>
                  <a:lnTo>
                    <a:pt x="283816" y="1181880"/>
                  </a:lnTo>
                  <a:cubicBezTo>
                    <a:pt x="112582" y="1065769"/>
                    <a:pt x="0" y="869137"/>
                    <a:pt x="0" y="646113"/>
                  </a:cubicBezTo>
                  <a:cubicBezTo>
                    <a:pt x="0" y="289275"/>
                    <a:pt x="288209" y="0"/>
                    <a:pt x="643732" y="0"/>
                  </a:cubicBezTo>
                  <a:close/>
                </a:path>
              </a:pathLst>
            </a:custGeom>
            <a:solidFill>
              <a:srgbClr val="F0F0F0"/>
            </a:soli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8900000" scaled="0"/>
                <a:tileRect/>
              </a:gradFill>
              <a:prstDash val="solid"/>
              <a:miter lim="800000"/>
            </a:ln>
            <a:effectLst>
              <a:outerShdw blurRad="2286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lIns="68589" tIns="34295" rIns="68589" bIns="34295"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7" name="文本框 24"/>
            <p:cNvSpPr txBox="1"/>
            <p:nvPr>
              <p:custDataLst>
                <p:tags r:id="rId13"/>
              </p:custDataLst>
            </p:nvPr>
          </p:nvSpPr>
          <p:spPr>
            <a:xfrm>
              <a:off x="5057757" y="1503219"/>
              <a:ext cx="759279" cy="700202"/>
            </a:xfrm>
            <a:prstGeom prst="rect">
              <a:avLst/>
            </a:prstGeom>
            <a:noFill/>
          </p:spPr>
          <p:txBody>
            <a:bodyPr wrap="square" lIns="68589" tIns="34295" rIns="68589" bIns="34295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02</a:t>
              </a:r>
            </a:p>
          </p:txBody>
        </p:sp>
      </p:grpSp>
      <p:sp>
        <p:nvSpPr>
          <p:cNvPr id="5" name="MH_Text_1"/>
          <p:cNvSpPr/>
          <p:nvPr>
            <p:custDataLst>
              <p:tags r:id="rId4"/>
            </p:custDataLst>
          </p:nvPr>
        </p:nvSpPr>
        <p:spPr>
          <a:xfrm>
            <a:off x="2343961" y="4352118"/>
            <a:ext cx="1702075" cy="29053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19989" tIns="0" rIns="119989" bIns="0" rtlCol="0" anchor="t">
            <a:noAutofit/>
          </a:bodyPr>
          <a:lstStyle/>
          <a:p>
            <a:pPr algn="ctr"/>
            <a:r>
              <a:rPr lang="zh-CN" altLang="en-US" sz="240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了解账号和密码</a:t>
            </a:r>
            <a:endParaRPr lang="zh-CN" altLang="en-US" sz="240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MH_Text_1"/>
          <p:cNvSpPr/>
          <p:nvPr>
            <p:custDataLst>
              <p:tags r:id="rId5"/>
            </p:custDataLst>
          </p:nvPr>
        </p:nvSpPr>
        <p:spPr>
          <a:xfrm>
            <a:off x="4952178" y="4352118"/>
            <a:ext cx="1702075" cy="29053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19989" tIns="0" rIns="119989" bIns="0" rtlCol="0" anchor="t">
            <a:noAutofit/>
          </a:bodyPr>
          <a:lstStyle/>
          <a:p>
            <a:pPr algn="ctr"/>
            <a:r>
              <a:rPr lang="zh-CN" altLang="en-US" sz="240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登录安全分析</a:t>
            </a:r>
            <a:endParaRPr lang="zh-CN" altLang="en-US" sz="240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>
            <p:custDataLst>
              <p:tags r:id="rId6"/>
            </p:custDataLst>
          </p:nvPr>
        </p:nvGrpSpPr>
        <p:grpSpPr>
          <a:xfrm>
            <a:off x="7670823" y="2659665"/>
            <a:ext cx="1130095" cy="1629029"/>
            <a:chOff x="4791477" y="1215112"/>
            <a:chExt cx="1248082" cy="1799107"/>
          </a:xfrm>
        </p:grpSpPr>
        <p:sp>
          <p:nvSpPr>
            <p:cNvPr id="7" name="Oval 2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791477" y="1215112"/>
              <a:ext cx="1248082" cy="1248251"/>
            </a:xfrm>
            <a:prstGeom prst="ellipse">
              <a:avLst/>
            </a:prstGeom>
            <a:solidFill>
              <a:srgbClr val="0068B6"/>
            </a:solidFill>
            <a:ln w="14288" cap="flat">
              <a:noFill/>
              <a:prstDash val="solid"/>
              <a:miter lim="800000"/>
            </a:ln>
            <a:effectLst/>
          </p:spPr>
          <p:txBody>
            <a:bodyPr vert="horz" wrap="square" lIns="68589" tIns="34295" rIns="68589" bIns="3429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任意多边形 17"/>
            <p:cNvSpPr/>
            <p:nvPr>
              <p:custDataLst>
                <p:tags r:id="rId9"/>
              </p:custDataLst>
            </p:nvPr>
          </p:nvSpPr>
          <p:spPr bwMode="auto">
            <a:xfrm>
              <a:off x="4923812" y="1356556"/>
              <a:ext cx="991889" cy="1657663"/>
            </a:xfrm>
            <a:custGeom>
              <a:avLst/>
              <a:gdLst>
                <a:gd name="connsiteX0" fmla="*/ 643732 w 1287464"/>
                <a:gd name="connsiteY0" fmla="*/ 0 h 2151341"/>
                <a:gd name="connsiteX1" fmla="*/ 1287464 w 1287464"/>
                <a:gd name="connsiteY1" fmla="*/ 646113 h 2151341"/>
                <a:gd name="connsiteX2" fmla="*/ 1003649 w 1287464"/>
                <a:gd name="connsiteY2" fmla="*/ 1181880 h 2151341"/>
                <a:gd name="connsiteX3" fmla="*/ 982663 w 1287464"/>
                <a:gd name="connsiteY3" fmla="*/ 1193313 h 2151341"/>
                <a:gd name="connsiteX4" fmla="*/ 982663 w 1287464"/>
                <a:gd name="connsiteY4" fmla="*/ 1459191 h 2151341"/>
                <a:gd name="connsiteX5" fmla="*/ 1204913 w 1287464"/>
                <a:gd name="connsiteY5" fmla="*/ 1459191 h 2151341"/>
                <a:gd name="connsiteX6" fmla="*/ 646113 w 1287464"/>
                <a:gd name="connsiteY6" fmla="*/ 2151341 h 2151341"/>
                <a:gd name="connsiteX7" fmla="*/ 85725 w 1287464"/>
                <a:gd name="connsiteY7" fmla="*/ 1459191 h 2151341"/>
                <a:gd name="connsiteX8" fmla="*/ 303213 w 1287464"/>
                <a:gd name="connsiteY8" fmla="*/ 1459191 h 2151341"/>
                <a:gd name="connsiteX9" fmla="*/ 303213 w 1287464"/>
                <a:gd name="connsiteY9" fmla="*/ 1192447 h 2151341"/>
                <a:gd name="connsiteX10" fmla="*/ 283816 w 1287464"/>
                <a:gd name="connsiteY10" fmla="*/ 1181880 h 2151341"/>
                <a:gd name="connsiteX11" fmla="*/ 0 w 1287464"/>
                <a:gd name="connsiteY11" fmla="*/ 646113 h 2151341"/>
                <a:gd name="connsiteX12" fmla="*/ 643732 w 1287464"/>
                <a:gd name="connsiteY12" fmla="*/ 0 h 215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464" h="2151341">
                  <a:moveTo>
                    <a:pt x="643732" y="0"/>
                  </a:moveTo>
                  <a:cubicBezTo>
                    <a:pt x="999255" y="0"/>
                    <a:pt x="1287464" y="289275"/>
                    <a:pt x="1287464" y="646113"/>
                  </a:cubicBezTo>
                  <a:cubicBezTo>
                    <a:pt x="1287464" y="869137"/>
                    <a:pt x="1174882" y="1065769"/>
                    <a:pt x="1003649" y="1181880"/>
                  </a:cubicBezTo>
                  <a:lnTo>
                    <a:pt x="982663" y="1193313"/>
                  </a:lnTo>
                  <a:lnTo>
                    <a:pt x="982663" y="1459191"/>
                  </a:lnTo>
                  <a:lnTo>
                    <a:pt x="1204913" y="1459191"/>
                  </a:lnTo>
                  <a:lnTo>
                    <a:pt x="646113" y="2151341"/>
                  </a:lnTo>
                  <a:lnTo>
                    <a:pt x="85725" y="1459191"/>
                  </a:lnTo>
                  <a:lnTo>
                    <a:pt x="303213" y="1459191"/>
                  </a:lnTo>
                  <a:lnTo>
                    <a:pt x="303213" y="1192447"/>
                  </a:lnTo>
                  <a:lnTo>
                    <a:pt x="283816" y="1181880"/>
                  </a:lnTo>
                  <a:cubicBezTo>
                    <a:pt x="112582" y="1065769"/>
                    <a:pt x="0" y="869137"/>
                    <a:pt x="0" y="646113"/>
                  </a:cubicBezTo>
                  <a:cubicBezTo>
                    <a:pt x="0" y="289275"/>
                    <a:pt x="288209" y="0"/>
                    <a:pt x="643732" y="0"/>
                  </a:cubicBezTo>
                  <a:close/>
                </a:path>
              </a:pathLst>
            </a:custGeom>
            <a:solidFill>
              <a:srgbClr val="F0F0F0"/>
            </a:soli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8900000" scaled="0"/>
                <a:tileRect/>
              </a:gradFill>
              <a:prstDash val="solid"/>
              <a:miter lim="800000"/>
            </a:ln>
            <a:effectLst>
              <a:outerShdw blurRad="2286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lIns="68589" tIns="34295" rIns="68589" bIns="34295"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9" name="文本框 24"/>
            <p:cNvSpPr txBox="1"/>
            <p:nvPr>
              <p:custDataLst>
                <p:tags r:id="rId10"/>
              </p:custDataLst>
            </p:nvPr>
          </p:nvSpPr>
          <p:spPr>
            <a:xfrm>
              <a:off x="4969608" y="1460567"/>
              <a:ext cx="925011" cy="750388"/>
            </a:xfrm>
            <a:prstGeom prst="rect">
              <a:avLst/>
            </a:prstGeom>
            <a:noFill/>
          </p:spPr>
          <p:txBody>
            <a:bodyPr wrap="square" lIns="68589" tIns="34295" rIns="68589" bIns="34295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03</a:t>
              </a:r>
            </a:p>
          </p:txBody>
        </p:sp>
      </p:grpSp>
      <p:sp>
        <p:nvSpPr>
          <p:cNvPr id="20" name="MH_Text_1"/>
          <p:cNvSpPr/>
          <p:nvPr>
            <p:custDataLst>
              <p:tags r:id="rId7"/>
            </p:custDataLst>
          </p:nvPr>
        </p:nvSpPr>
        <p:spPr>
          <a:xfrm>
            <a:off x="7452808" y="4381328"/>
            <a:ext cx="1702075" cy="29053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19989" tIns="0" rIns="119989" bIns="0" rtlCol="0" anchor="t">
            <a:noAutofit/>
          </a:bodyPr>
          <a:lstStyle/>
          <a:p>
            <a:pPr algn="ctr"/>
            <a:r>
              <a:rPr lang="zh-CN" altLang="en-US" sz="240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实施安全方案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9526905" y="4206875"/>
            <a:ext cx="2187575" cy="2187575"/>
            <a:chOff x="1740" y="3269"/>
            <a:chExt cx="5280" cy="5280"/>
          </a:xfrm>
        </p:grpSpPr>
        <p:pic>
          <p:nvPicPr>
            <p:cNvPr id="9" name="图片 8" descr="C:/Users/lenovo/Desktop/QQ图片20250115110008.pngQQ图片20250115110008"/>
            <p:cNvPicPr>
              <a:picLocks noChangeAspect="1"/>
            </p:cNvPicPr>
            <p:nvPr/>
          </p:nvPicPr>
          <p:blipFill>
            <a:blip r:embed="rId20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1740" y="3269"/>
              <a:ext cx="5280" cy="5280"/>
            </a:xfrm>
            <a:prstGeom prst="rect">
              <a:avLst/>
            </a:prstGeom>
          </p:spPr>
        </p:pic>
        <p:pic>
          <p:nvPicPr>
            <p:cNvPr id="21" name="图片 20" descr="电脑安全"/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3980" y="5559"/>
              <a:ext cx="1015" cy="1015"/>
            </a:xfrm>
            <a:prstGeom prst="rect">
              <a:avLst/>
            </a:prstGeom>
          </p:spPr>
        </p:pic>
      </p:grpSp>
      <p:sp>
        <p:nvSpPr>
          <p:cNvPr id="22" name="文本框 21"/>
          <p:cNvSpPr txBox="1"/>
          <p:nvPr/>
        </p:nvSpPr>
        <p:spPr>
          <a:xfrm>
            <a:off x="540500" y="796670"/>
            <a:ext cx="526966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项目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  </a:t>
            </a: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保护登录账号的安全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65600" y="981710"/>
            <a:ext cx="5229284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了解账号和密码</a:t>
            </a:r>
          </a:p>
        </p:txBody>
      </p:sp>
      <p:sp>
        <p:nvSpPr>
          <p:cNvPr id="4" name="矩形 3"/>
          <p:cNvSpPr/>
          <p:nvPr/>
        </p:nvSpPr>
        <p:spPr>
          <a:xfrm>
            <a:off x="1550068" y="1504930"/>
            <a:ext cx="9104356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14985" fontAlgn="auto">
              <a:lnSpc>
                <a:spcPct val="150000"/>
              </a:lnSpc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大家在登录互联网应用平台时，一般需要身份验证。当验证成功后，才能进行登录，请结合经验对下图中的选项进行连线匹配，了解账号、密码的作用和保密性要求。</a:t>
            </a:r>
          </a:p>
        </p:txBody>
      </p:sp>
      <p:pic>
        <p:nvPicPr>
          <p:cNvPr id="3" name="图片 3" descr="QQ截图202412091532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655" y="3429635"/>
            <a:ext cx="4835525" cy="20472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 descr="机器人学士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06245" y="3666490"/>
            <a:ext cx="2445385" cy="2445385"/>
          </a:xfrm>
          <a:prstGeom prst="rect">
            <a:avLst/>
          </a:prstGeom>
        </p:spPr>
      </p:pic>
      <p:pic>
        <p:nvPicPr>
          <p:cNvPr id="8" name="图片 7" descr="天线塔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1885" y="866140"/>
            <a:ext cx="788670" cy="7886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35693" y="975824"/>
            <a:ext cx="4834339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登录安全分析</a:t>
            </a:r>
          </a:p>
        </p:txBody>
      </p:sp>
      <p:sp>
        <p:nvSpPr>
          <p:cNvPr id="4" name="矩形 3"/>
          <p:cNvSpPr/>
          <p:nvPr/>
        </p:nvSpPr>
        <p:spPr>
          <a:xfrm>
            <a:off x="1417955" y="1388745"/>
            <a:ext cx="9068435" cy="150876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514350" fontAlgn="auto">
              <a:lnSpc>
                <a:spcPct val="15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李明爷爷在使用网络平台时，如果对身份验证信息保护不当，会出现安全问题。请各组讨论分析下表中问题产生的原因，并提出相应的建议。</a:t>
            </a:r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1474470" y="3028950"/>
          <a:ext cx="7861935" cy="2899410"/>
        </p:xfrm>
        <a:graphic>
          <a:graphicData uri="http://schemas.openxmlformats.org/drawingml/2006/table">
            <a:tbl>
              <a:tblPr firstRow="1">
                <a:tableStyleId>{8529F7DE-5C5D-4C40-A29E-A593AAB76886}</a:tableStyleId>
              </a:tblPr>
              <a:tblGrid>
                <a:gridCol w="2620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0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06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6470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000"/>
                        <a:t>安全问题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000"/>
                        <a:t>思考产生原因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000"/>
                        <a:t>提出建议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6470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000"/>
                        <a:t>密码被猜到或破解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000"/>
                        <a:t>密码过于简单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20000"/>
                        </a:lnSpc>
                        <a:buNone/>
                      </a:pPr>
                      <a:endParaRPr lang="zh-CN" alt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6470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000"/>
                        <a:t>身份验证信息被偷窥或泄露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20000"/>
                        </a:lnSpc>
                        <a:buNone/>
                      </a:pPr>
                      <a:endParaRPr lang="zh-CN" alt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20000"/>
                        </a:lnSpc>
                        <a:buNone/>
                      </a:pPr>
                      <a:endParaRPr lang="zh-CN" alt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图片 2" descr="机器人学士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36405" y="3914140"/>
            <a:ext cx="2280285" cy="2280285"/>
          </a:xfrm>
          <a:prstGeom prst="rect">
            <a:avLst/>
          </a:prstGeom>
        </p:spPr>
      </p:pic>
      <p:pic>
        <p:nvPicPr>
          <p:cNvPr id="8" name="图片 7" descr="天线塔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1885" y="866140"/>
            <a:ext cx="788670" cy="7886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35693" y="975824"/>
            <a:ext cx="4834339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实施安全方案</a:t>
            </a:r>
          </a:p>
        </p:txBody>
      </p:sp>
      <p:sp>
        <p:nvSpPr>
          <p:cNvPr id="4" name="矩形 3"/>
          <p:cNvSpPr/>
          <p:nvPr/>
        </p:nvSpPr>
        <p:spPr>
          <a:xfrm>
            <a:off x="1426845" y="2544445"/>
            <a:ext cx="8936355" cy="150876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514350" fontAlgn="auto">
              <a:lnSpc>
                <a:spcPct val="150000"/>
              </a:lnSpc>
            </a:pPr>
            <a:r>
              <a:rPr lang="zh-CN" altLang="en-US" sz="3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思考：请小组成员归纳总结，保护登录账号的安全实施方案。</a:t>
            </a:r>
          </a:p>
        </p:txBody>
      </p:sp>
      <p:pic>
        <p:nvPicPr>
          <p:cNvPr id="3" name="图片 2" descr="机器人学士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47785" y="3548380"/>
            <a:ext cx="2668905" cy="2668905"/>
          </a:xfrm>
          <a:prstGeom prst="rect">
            <a:avLst/>
          </a:prstGeom>
        </p:spPr>
      </p:pic>
      <p:pic>
        <p:nvPicPr>
          <p:cNvPr id="8" name="图片 7" descr="天线塔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1885" y="866140"/>
            <a:ext cx="788670" cy="7886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763770" y="1548130"/>
            <a:ext cx="30435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bg1">
                    <a:alpha val="8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项目实施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851530" y="642510"/>
            <a:ext cx="670525" cy="540033"/>
          </a:xfrm>
          <a:prstGeom prst="rect">
            <a:avLst/>
          </a:prstGeom>
        </p:spPr>
      </p:pic>
      <p:sp>
        <p:nvSpPr>
          <p:cNvPr id="3" name="Rectangle 21"/>
          <p:cNvSpPr>
            <a:spLocks noChangeArrowheads="1"/>
          </p:cNvSpPr>
          <p:nvPr/>
        </p:nvSpPr>
        <p:spPr bwMode="auto">
          <a:xfrm>
            <a:off x="2627086" y="322326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2656205" y="3002915"/>
          <a:ext cx="10810875" cy="2490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4" imgW="5924550" imgH="1206500" progId="Word.Picture.8">
                  <p:embed/>
                </p:oleObj>
              </mc:Choice>
              <mc:Fallback>
                <p:oleObj name="Picture" r:id="rId4" imgW="5924550" imgH="1206500" progId="Word.Picture.8">
                  <p:embed/>
                  <p:pic>
                    <p:nvPicPr>
                      <p:cNvPr id="0" name="图片 102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6205" y="3002915"/>
                        <a:ext cx="10810875" cy="24904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组合 5"/>
          <p:cNvGrpSpPr/>
          <p:nvPr/>
        </p:nvGrpSpPr>
        <p:grpSpPr>
          <a:xfrm>
            <a:off x="8333105" y="3048635"/>
            <a:ext cx="3352800" cy="3352800"/>
            <a:chOff x="1740" y="3269"/>
            <a:chExt cx="5280" cy="5280"/>
          </a:xfrm>
        </p:grpSpPr>
        <p:pic>
          <p:nvPicPr>
            <p:cNvPr id="7" name="图片 6" descr="C:/Users/lenovo/Desktop/QQ图片20250115110008.pngQQ图片20250115110008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1740" y="3269"/>
              <a:ext cx="5280" cy="5280"/>
            </a:xfrm>
            <a:prstGeom prst="rect">
              <a:avLst/>
            </a:prstGeom>
          </p:spPr>
        </p:pic>
        <p:pic>
          <p:nvPicPr>
            <p:cNvPr id="9" name="图片 8" descr="电脑安全"/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980" y="5559"/>
              <a:ext cx="1015" cy="1015"/>
            </a:xfrm>
            <a:prstGeom prst="rect">
              <a:avLst/>
            </a:prstGeom>
          </p:spPr>
        </p:pic>
      </p:grpSp>
      <p:sp>
        <p:nvSpPr>
          <p:cNvPr id="16" name="文本框 15"/>
          <p:cNvSpPr txBox="1"/>
          <p:nvPr/>
        </p:nvSpPr>
        <p:spPr>
          <a:xfrm>
            <a:off x="417310" y="717930"/>
            <a:ext cx="526966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项目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 </a:t>
            </a: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保护登录账号的安全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zVhMWFhMzE0ZDdlZTk1MzUxMjZmOTAzZDU5NWY5NjkifQ=="/>
  <p:tag name="RESOURCE_RECORD_KEY" val="{&quot;10&quot;:[20154051,20154053,21565447,20103689,20154061,21557405,21549221,21557337,50049319,21551580,20153762,20230119,50033246,50031954],&quot;29&quot;:[50000031,50000076]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2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2_1"/>
  <p:tag name="KSO_WM_DIAGRAM_VERSION" val="3"/>
  <p:tag name="KSO_WM_DIAGRAM_MAX_ITEMCNT" val="6"/>
  <p:tag name="KSO_WM_DIAGRAM_MIN_ITEMCNT" val="2"/>
  <p:tag name="KSO_WM_DIAGRAM_VIRTUALLY_FRAME" val="{&quot;height&quot;:437.36921477550595,&quot;left&quot;:465.5,&quot;top&quot;:54.375118110236215,&quot;width&quot;:428.5999212598424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0290_4*l_h_i*1_3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3_1"/>
  <p:tag name="KSO_WM_DIAGRAM_VERSION" val="3"/>
  <p:tag name="KSO_WM_DIAGRAM_MAX_ITEMCNT" val="6"/>
  <p:tag name="KSO_WM_DIAGRAM_MIN_ITEMCNT" val="2"/>
  <p:tag name="KSO_WM_DIAGRAM_VIRTUALLY_FRAME" val="{&quot;height&quot;:437.36921477550595,&quot;left&quot;:465.5,&quot;top&quot;:54.375118110236215,&quot;width&quot;:428.59992125984246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.15000000596046448,&quot;transparency&quot;:0},{&quot;brightness&quot;:0,&quot;colorType&quot;:1,&quot;foreColorIndex&quot;:14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COLOR_TRICK" val="1"/>
  <p:tag name="KSO_WM_DIAGRAM_COLOR_TEXT_CAN_REMOVE" val="n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3_2"/>
  <p:tag name="KSO_WM_UNIT_ID" val="custom20230290_4*l_h_i*1_3_2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UNIT_TEXT_FILL_FORE_SCHEMECOLOR_INDEX_BRIGHTNESS" val="0"/>
  <p:tag name="KSO_WM_UNIT_TEXT_FILL_FORE_SCHEMECOLOR_INDEX" val="6"/>
  <p:tag name="KSO_WM_UNIT_TEXT_FILL_TYPE" val="1"/>
  <p:tag name="KSO_WM_DIAGRAM_GROUP_CODE" val="l1-1"/>
  <p:tag name="KSO_WM_DIAGRAM_VERSION" val="3"/>
  <p:tag name="KSO_WM_DIAGRAM_MAX_ITEMCNT" val="6"/>
  <p:tag name="KSO_WM_DIAGRAM_MIN_ITEMCNT" val="2"/>
  <p:tag name="KSO_WM_DIAGRAM_VIRTUALLY_FRAME" val="{&quot;height&quot;:437.36921477550595,&quot;left&quot;:465.5,&quot;top&quot;:54.375118110236215,&quot;width&quot;:428.5999212598424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03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3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3_1"/>
  <p:tag name="KSO_WM_DIAGRAM_VERSION" val="3"/>
  <p:tag name="KSO_WM_DIAGRAM_MAX_ITEMCNT" val="6"/>
  <p:tag name="KSO_WM_DIAGRAM_MIN_ITEMCNT" val="2"/>
  <p:tag name="KSO_WM_DIAGRAM_VIRTUALLY_FRAME" val="{&quot;height&quot;:437.36921477550595,&quot;left&quot;:465.5,&quot;top&quot;:54.375118110236215,&quot;width&quot;:428.5999212598424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0290_4*l_h_i*1_4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4_1"/>
  <p:tag name="KSO_WM_DIAGRAM_VERSION" val="3"/>
  <p:tag name="KSO_WM_DIAGRAM_MAX_ITEMCNT" val="6"/>
  <p:tag name="KSO_WM_DIAGRAM_MIN_ITEMCNT" val="2"/>
  <p:tag name="KSO_WM_DIAGRAM_VIRTUALLY_FRAME" val="{&quot;height&quot;:437.36921477550595,&quot;left&quot;:465.5,&quot;top&quot;:54.375118110236215,&quot;width&quot;:428.59992125984246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.15000000596046448,&quot;transparency&quot;:0},{&quot;brightness&quot;:0,&quot;colorType&quot;:1,&quot;foreColorIndex&quot;:14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COLOR_TRICK" val="1"/>
  <p:tag name="KSO_WM_DIAGRAM_COLOR_TEXT_CAN_REMOVE" val="n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4_2"/>
  <p:tag name="KSO_WM_UNIT_ID" val="custom20230290_4*l_h_i*1_4_2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UNIT_TEXT_FILL_FORE_SCHEMECOLOR_INDEX_BRIGHTNESS" val="0"/>
  <p:tag name="KSO_WM_UNIT_TEXT_FILL_FORE_SCHEMECOLOR_INDEX" val="6"/>
  <p:tag name="KSO_WM_UNIT_TEXT_FILL_TYPE" val="1"/>
  <p:tag name="KSO_WM_DIAGRAM_GROUP_CODE" val="l1-1"/>
  <p:tag name="KSO_WM_DIAGRAM_VERSION" val="3"/>
  <p:tag name="KSO_WM_DIAGRAM_MAX_ITEMCNT" val="6"/>
  <p:tag name="KSO_WM_DIAGRAM_MIN_ITEMCNT" val="2"/>
  <p:tag name="KSO_WM_DIAGRAM_VIRTUALLY_FRAME" val="{&quot;height&quot;:437.36921477550595,&quot;left&quot;:465.5,&quot;top&quot;:54.375118110236215,&quot;width&quot;:428.5999212598424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04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4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4_1"/>
  <p:tag name="KSO_WM_DIAGRAM_VERSION" val="3"/>
  <p:tag name="KSO_WM_DIAGRAM_MAX_ITEMCNT" val="6"/>
  <p:tag name="KSO_WM_DIAGRAM_MIN_ITEMCNT" val="2"/>
  <p:tag name="KSO_WM_DIAGRAM_VIRTUALLY_FRAME" val="{&quot;height&quot;:437.36921477550595,&quot;left&quot;:465.5,&quot;top&quot;:54.375118110236215,&quot;width&quot;:428.5999212598424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1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1_1"/>
  <p:tag name="KSO_WM_DIAGRAM_VERSION" val="3"/>
  <p:tag name="KSO_WM_DIAGRAM_MAX_ITEMCNT" val="6"/>
  <p:tag name="KSO_WM_DIAGRAM_MIN_ITEMCNT" val="2"/>
  <p:tag name="KSO_WM_DIAGRAM_VIRTUALLY_FRAME" val="{&quot;height&quot;:437.36921477550595,&quot;left&quot;:465.5,&quot;top&quot;:54.375118110236215,&quot;width&quot;:428.5999212598424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1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1_1"/>
  <p:tag name="KSO_WM_DIAGRAM_VERSION" val="3"/>
  <p:tag name="KSO_WM_DIAGRAM_MAX_ITEMCNT" val="6"/>
  <p:tag name="KSO_WM_DIAGRAM_MIN_ITEMCNT" val="2"/>
  <p:tag name="KSO_WM_DIAGRAM_VIRTUALLY_FRAME" val="{&quot;height&quot;:437.36921477550595,&quot;left&quot;:465.5,&quot;top&quot;:54.375118110236215,&quot;width&quot;:428.5999212598424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1_1"/>
  <p:tag name="KSO_WM_TEMPLATE_CATEGORY" val="custom"/>
  <p:tag name="KSO_WM_TEMPLATE_INDEX" val="20230290"/>
  <p:tag name="KSO_WM_UNIT_LAYERLEVEL" val="1_1_1"/>
  <p:tag name="KSO_WM_TAG_VERSION" val="3.0"/>
  <p:tag name="KSO_WM_DIAGRAM_GROUP_CODE" val="l1-1"/>
  <p:tag name="KSO_WM_UNIT_VALUE" val="26"/>
  <p:tag name="KSO_WM_UNIT_TYPE" val="l_h_a"/>
  <p:tag name="KSO_WM_UNIT_ID" val="custom20230290_4*l_h_a*1_1_1"/>
  <p:tag name="KSO_WM_DIAGRAM_VERSION" val="3"/>
  <p:tag name="KSO_WM_DIAGRAM_MAX_ITEMCNT" val="6"/>
  <p:tag name="KSO_WM_DIAGRAM_MIN_ITEMCNT" val="2"/>
  <p:tag name="KSO_WM_DIAGRAM_VIRTUALLY_FRAME" val="{&quot;height&quot;:423.0386657714844,&quot;left&quot;:460.95,&quot;top&quot;:68.7056671142578,&quot;width&quot;:483.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9.0631496062992,&quot;left&quot;:165.141968503937,&quot;top&quot;:116.5,&quot;width&quot;:458.98393700787403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0.8807086614173,&quot;left&quot;:165.141968503937,&quot;top&quot;:116.5,&quot;width&quot;:651.6934645669292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0.8807086614173,&quot;left&quot;:165.141968503937,&quot;top&quot;:116.5,&quot;width&quot;:651.6934645669292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  <p:tag name="KSO_WM_DIAGRAM_VIRTUALLY_FRAME" val="{&quot;height&quot;:320.8807086614173,&quot;left&quot;:165.141968503937,&quot;top&quot;:116.5,&quot;width&quot;:651.6934645669292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  <p:tag name="KSO_WM_DIAGRAM_VIRTUALLY_FRAME" val="{&quot;height&quot;:320.8807086614173,&quot;left&quot;:165.141968503937,&quot;top&quot;:116.5,&quot;width&quot;:651.6934645669292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0.8807086614173,&quot;left&quot;:165.141968503937,&quot;top&quot;:116.5,&quot;width&quot;:651.6934645669292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  <p:tag name="KSO_WM_DIAGRAM_VIRTUALLY_FRAME" val="{&quot;height&quot;:320.8807086614173,&quot;left&quot;:165.141968503937,&quot;top&quot;:116.5,&quot;width&quot;:651.6934645669292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0.8807086614173,&quot;left&quot;:165.141968503937,&quot;top&quot;:116.5,&quot;width&quot;:651.6934645669292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0.8807086614173,&quot;left&quot;:165.141968503937,&quot;top&quot;:116.5,&quot;width&quot;:651.6934645669292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0.8807086614173,&quot;left&quot;:165.141968503937,&quot;top&quot;:116.5,&quot;width&quot;:651.6934645669292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3"/>
  <p:tag name="KSO_WM_UNIT_LAYERLEVEL" val="1"/>
  <p:tag name="KSO_WM_TAG_VERSION" val="3.0"/>
  <p:tag name="KSO_WM_UNIT_TYPE" val="i"/>
  <p:tag name="KSO_WM_UNIT_INDEX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0.8807086614173,&quot;left&quot;:165.141968503937,&quot;top&quot;:116.5,&quot;width&quot;:651.6934645669292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0.8807086614173,&quot;left&quot;:165.141968503937,&quot;top&quot;:116.5,&quot;width&quot;:651.6934645669292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0.8807086614173,&quot;left&quot;:165.141968503937,&quot;top&quot;:116.5,&quot;width&quot;:651.6934645669292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0.8807086614173,&quot;left&quot;:165.141968503937,&quot;top&quot;:116.5,&quot;width&quot;:651.6934645669292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0.8807086614173,&quot;left&quot;:165.141968503937,&quot;top&quot;:116.5,&quot;width&quot;:651.6934645669292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0.8807086614173,&quot;left&quot;:165.141968503937,&quot;top&quot;:116.5,&quot;width&quot;:651.6934645669292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619*228"/>
  <p:tag name="TABLE_ENDDRAG_RECT" val="116*225*619*22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638*322"/>
  <p:tag name="TABLE_ENDDRAG_RECT" val="241*148*638*32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0.61314960629926,&quot;left&quot;:207.86889763779527,&quot;top&quot;:124.95,&quot;width&quot;:416.25700787401576}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0.61314960629926,&quot;left&quot;:207.86889763779527,&quot;top&quot;:124.95,&quot;width&quot;:416.2570078740157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5"/>
  <p:tag name="KSO_WM_UNIT_LAYERLEVEL" val="1"/>
  <p:tag name="KSO_WM_TAG_VERSION" val="3.0"/>
  <p:tag name="KSO_WM_BEAUTIFY_FLAG" val="#wm#"/>
  <p:tag name="KSO_WM_UNIT_TYPE" val="i"/>
  <p:tag name="KSO_WM_UNIT_INDEX" val="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0.61314960629926,&quot;left&quot;:207.86889763779527,&quot;top&quot;:124.95,&quot;width&quot;:416.25700787401576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  <p:tag name="KSO_WM_DIAGRAM_VIRTUALLY_FRAME" val="{&quot;height&quot;:240.61314960629926,&quot;left&quot;:207.86889763779527,&quot;top&quot;:124.95,&quot;width&quot;:416.25700787401576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  <p:tag name="KSO_WM_DIAGRAM_VIRTUALLY_FRAME" val="{&quot;height&quot;:240.61314960629926,&quot;left&quot;:207.86889763779527,&quot;top&quot;:124.95,&quot;width&quot;:416.25700787401576}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0.61314960629926,&quot;left&quot;:207.86889763779527,&quot;top&quot;:124.95,&quot;width&quot;:416.25700787401576}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0.61314960629926,&quot;left&quot;:207.86889763779527,&quot;top&quot;:124.95,&quot;width&quot;:416.25700787401576}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0.61314960629926,&quot;left&quot;:207.86889763779527,&quot;top&quot;:124.95,&quot;width&quot;:416.25700787401576}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0.61314960629926,&quot;left&quot;:207.86889763779527,&quot;top&quot;:124.95,&quot;width&quot;:416.25700787401576}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0.61314960629926,&quot;left&quot;:207.86889763779527,&quot;top&quot;:124.95,&quot;width&quot;:416.25700787401576}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0.61314960629926,&quot;left&quot;:207.86889763779527,&quot;top&quot;:124.95,&quot;width&quot;:416.25700787401576}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96.86700787401577,&quot;left&quot;:203.46897637795277,&quot;top&quot;:206.71685039370078,&quot;width&quot;:539.7622834645668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1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290_4*a*1"/>
  <p:tag name="KSO_WM_TEMPLATE_CATEGORY" val="custom"/>
  <p:tag name="KSO_WM_TEMPLATE_INDEX" val="20230290"/>
  <p:tag name="KSO_WM_UNIT_LAYERLEVEL" val="1"/>
  <p:tag name="KSO_WM_TAG_VERSION" val="3.0"/>
  <p:tag name="KSO_WM_BEAUTIFY_FLAG" val="#wm#"/>
  <p:tag name="KSO_WM_DIAGRAM_GROUP_CODE" val="l1-1"/>
  <p:tag name="KSO_WM_UNIT_PRESET_TEXT" val="目录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96.86700787401577,&quot;left&quot;:203.46897637795277,&quot;top&quot;:206.71685039370078,&quot;width&quot;:539.7622834645668}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  <p:tag name="KSO_WM_DIAGRAM_VIRTUALLY_FRAME" val="{&quot;height&quot;:196.86700787401577,&quot;left&quot;:203.46897637795277,&quot;top&quot;:206.71685039370078,&quot;width&quot;:539.7622834645668}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  <p:tag name="KSO_WM_DIAGRAM_VIRTUALLY_FRAME" val="{&quot;height&quot;:196.86700787401577,&quot;left&quot;:203.46897637795277,&quot;top&quot;:206.71685039370078,&quot;width&quot;:539.7622834645668}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96.86700787401577,&quot;left&quot;:203.46897637795277,&quot;top&quot;:206.71685039370078,&quot;width&quot;:539.7622834645668}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96.86700787401577,&quot;left&quot;:203.46897637795277,&quot;top&quot;:206.71685039370078,&quot;width&quot;:539.7622834645668}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96.86700787401577,&quot;left&quot;:203.46897637795277,&quot;top&quot;:206.71685039370078,&quot;width&quot;:539.7622834645668}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  <p:tag name="KSO_WM_DIAGRAM_VIRTUALLY_FRAME" val="{&quot;height&quot;:196.86700787401577,&quot;left&quot;:203.46897637795277,&quot;top&quot;:206.71685039370078,&quot;width&quot;:539.7622834645668}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96.86700787401577,&quot;left&quot;:203.46897637795277,&quot;top&quot;:206.71685039370078,&quot;width&quot;:539.7622834645668}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96.86700787401577,&quot;left&quot;:203.46897637795277,&quot;top&quot;:206.71685039370078,&quot;width&quot;:539.7622834645668}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96.86700787401577,&quot;left&quot;:203.46897637795277,&quot;top&quot;:206.71685039370078,&quot;width&quot;:539.7622834645668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1_1"/>
  <p:tag name="KSO_WM_UNIT_ID" val="custom20230290_4*l_h_i*1_1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UNIT_TEXT_FILL_FORE_SCHEMECOLOR_INDEX_BRIGHTNESS" val="0"/>
  <p:tag name="KSO_WM_UNIT_TEXT_FILL_FORE_SCHEMECOLOR_INDEX" val="6"/>
  <p:tag name="KSO_WM_UNIT_TEXT_FILL_TYPE" val="1"/>
  <p:tag name="KSO_WM_DIAGRAM_GROUP_CODE" val="l1-1"/>
  <p:tag name="KSO_WM_DIAGRAM_VERSION" val="3"/>
  <p:tag name="KSO_WM_DIAGRAM_MAX_ITEMCNT" val="6"/>
  <p:tag name="KSO_WM_DIAGRAM_MIN_ITEMCNT" val="2"/>
  <p:tag name="KSO_WM_DIAGRAM_VIRTUALLY_FRAME" val="{&quot;height&quot;:437.36921477550595,&quot;left&quot;:465.5,&quot;top&quot;:54.375118110236215,&quot;width&quot;:428.5999212598424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01.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96.86700787401577,&quot;left&quot;:203.46897637795277,&quot;top&quot;:206.71685039370078,&quot;width&quot;:539.7622834645668}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96.86700787401577,&quot;left&quot;:203.46897637795277,&quot;top&quot;:206.71685039370078,&quot;width&quot;:539.7622834645668}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96.86700787401577,&quot;left&quot;:203.46897637795277,&quot;top&quot;:206.71685039370078,&quot;width&quot;:539.7622834645668}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96.86700787401577,&quot;left&quot;:203.46897637795277,&quot;top&quot;:206.71685039370078,&quot;width&quot;:539.7622834645668}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96.86700787401577,&quot;left&quot;:203.46897637795277,&quot;top&quot;:206.71685039370078,&quot;width&quot;:539.7622834645668}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96.86700787401577,&quot;left&quot;:203.46897637795277,&quot;top&quot;:206.71685039370078,&quot;width&quot;:539.7622834645668}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739*282"/>
  <p:tag name="TABLE_ENDDRAG_RECT" val="144*210*739*28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717*365"/>
  <p:tag name="TABLE_ENDDRAG_RECT" val="102*101*717*36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1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1_1"/>
  <p:tag name="KSO_WM_DIAGRAM_VERSION" val="3"/>
  <p:tag name="KSO_WM_DIAGRAM_MAX_ITEMCNT" val="6"/>
  <p:tag name="KSO_WM_DIAGRAM_MIN_ITEMCNT" val="2"/>
  <p:tag name="KSO_WM_DIAGRAM_VIRTUALLY_FRAME" val="{&quot;height&quot;:437.36921477550595,&quot;left&quot;:465.5,&quot;top&quot;:54.375118110236215,&quot;width&quot;:428.5999212598424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0290_4*l_h_i*1_2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2_1"/>
  <p:tag name="KSO_WM_DIAGRAM_VERSION" val="3"/>
  <p:tag name="KSO_WM_DIAGRAM_MAX_ITEMCNT" val="6"/>
  <p:tag name="KSO_WM_DIAGRAM_MIN_ITEMCNT" val="2"/>
  <p:tag name="KSO_WM_DIAGRAM_VIRTUALLY_FRAME" val="{&quot;height&quot;:437.36921477550595,&quot;left&quot;:465.5,&quot;top&quot;:54.375118110236215,&quot;width&quot;:428.59992125984246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.15000000596046448,&quot;transparency&quot;:0},{&quot;brightness&quot;:0,&quot;colorType&quot;:1,&quot;foreColorIndex&quot;:14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COLOR_TRICK" val="1"/>
  <p:tag name="KSO_WM_DIAGRAM_COLOR_TEXT_CAN_REMOVE" val="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2_2"/>
  <p:tag name="KSO_WM_UNIT_ID" val="custom20230290_4*l_h_i*1_2_2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UNIT_TEXT_FILL_FORE_SCHEMECOLOR_INDEX_BRIGHTNESS" val="0"/>
  <p:tag name="KSO_WM_UNIT_TEXT_FILL_FORE_SCHEMECOLOR_INDEX" val="6"/>
  <p:tag name="KSO_WM_UNIT_TEXT_FILL_TYPE" val="1"/>
  <p:tag name="KSO_WM_DIAGRAM_GROUP_CODE" val="l1-1"/>
  <p:tag name="KSO_WM_DIAGRAM_VERSION" val="3"/>
  <p:tag name="KSO_WM_DIAGRAM_MAX_ITEMCNT" val="6"/>
  <p:tag name="KSO_WM_DIAGRAM_MIN_ITEMCNT" val="2"/>
  <p:tag name="KSO_WM_DIAGRAM_VIRTUALLY_FRAME" val="{&quot;height&quot;:437.36921477550595,&quot;left&quot;:465.5,&quot;top&quot;:54.375118110236215,&quot;width&quot;:428.5999212598424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02."/>
</p:tagLst>
</file>

<file path=ppt/theme/theme1.xml><?xml version="1.0" encoding="utf-8"?>
<a:theme xmlns:a="http://schemas.openxmlformats.org/drawingml/2006/main" name="Office 主题">
  <a:themeElements>
    <a:clrScheme name="绿色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ont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1146</Words>
  <Application>Microsoft Office PowerPoint</Application>
  <PresentationFormat>宽屏</PresentationFormat>
  <Paragraphs>172</Paragraphs>
  <Slides>23</Slides>
  <Notes>23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41" baseType="lpstr">
      <vt:lpstr>楷体</vt:lpstr>
      <vt:lpstr>宋体</vt:lpstr>
      <vt:lpstr>方正姚体简体</vt:lpstr>
      <vt:lpstr>华文琥珀</vt:lpstr>
      <vt:lpstr>Wingdings</vt:lpstr>
      <vt:lpstr>方正水柱简体</vt:lpstr>
      <vt:lpstr>Arial</vt:lpstr>
      <vt:lpstr>方正小标宋简体</vt:lpstr>
      <vt:lpstr>Calibri</vt:lpstr>
      <vt:lpstr>Times New Roman</vt:lpstr>
      <vt:lpstr>方正正准黑简体</vt:lpstr>
      <vt:lpstr>微软雅黑</vt:lpstr>
      <vt:lpstr>Impact</vt:lpstr>
      <vt:lpstr>等线</vt:lpstr>
      <vt:lpstr>汉仪雅酷黑 85W</vt:lpstr>
      <vt:lpstr>Office 主题</vt:lpstr>
      <vt:lpstr>Picture</vt:lpstr>
      <vt:lpstr>Microsoft Word 97 - 2003 Document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7下3单元项目2</dc:title>
  <dc:creator>Administrator</dc:creator>
  <cp:keywords>安徽初中信息科技</cp:keywords>
  <cp:lastModifiedBy>Administrator</cp:lastModifiedBy>
  <cp:revision>350</cp:revision>
  <dcterms:created xsi:type="dcterms:W3CDTF">2021-03-10T08:28:00Z</dcterms:created>
  <dcterms:modified xsi:type="dcterms:W3CDTF">2025-02-08T01:00:58Z</dcterms:modified>
  <cp:category>互联网应用与创新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515A43326C134CA8AFC9594EC15F664B_13</vt:lpwstr>
  </property>
</Properties>
</file>