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7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Lst>
  <p:sldSz cx="12192000" cy="6858000"/>
  <p:notesSz cx="6858000" cy="9144000"/>
  <p:custDataLst>
    <p:tags r:id="rId8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5" d="100"/>
          <a:sy n="85" d="100"/>
        </p:scale>
        <p:origin x="3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B83F2-E8B1-48D9-B19A-64A7B5FEC90E}" type="datetimeFigureOut">
              <a:rPr lang="zh-CN" altLang="en-US" smtClean="0"/>
              <a:t>2020/10/13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041E0-2EA5-498D-AFF2-82A9E04E4B6C}" type="slidenum">
              <a:rPr lang="zh-CN" altLang="en-US" smtClean="0"/>
              <a:t>‹#›</a:t>
            </a:fld>
            <a:endParaRPr lang="zh-CN" altLang="en-US"/>
          </a:p>
        </p:txBody>
      </p:sp>
    </p:spTree>
    <p:extLst>
      <p:ext uri="{BB962C8B-B14F-4D97-AF65-F5344CB8AC3E}">
        <p14:creationId xmlns:p14="http://schemas.microsoft.com/office/powerpoint/2010/main" val="3418149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28086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8474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5892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50190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7464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127987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72927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224927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98243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571261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7481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97381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702296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308169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72703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58815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412834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4047004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724613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64240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822018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06257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874604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931242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822334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042310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35124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4029302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2477929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527768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3043548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4123541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303823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54626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192219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3379845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1575343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1095799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3270541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2347014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11596837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28451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3878252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294746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147722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1927096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2764821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15627255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92990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4047789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p14="http://schemas.microsoft.com/office/powerpoint/2010/main" val="1135335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4084961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4272104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3877845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444011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2281885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3023065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p14="http://schemas.microsoft.com/office/powerpoint/2010/main" val="20928909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p14="http://schemas.microsoft.com/office/powerpoint/2010/main" val="3661321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63</a:t>
            </a:fld>
            <a:endParaRPr lang="zh-CN" altLang="en-US">
              <a:solidFill>
                <a:prstClr val="black"/>
              </a:solidFill>
            </a:endParaRPr>
          </a:p>
        </p:txBody>
      </p:sp>
    </p:spTree>
    <p:extLst>
      <p:ext uri="{BB962C8B-B14F-4D97-AF65-F5344CB8AC3E}">
        <p14:creationId xmlns:p14="http://schemas.microsoft.com/office/powerpoint/2010/main" val="1298833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2953770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40357524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66</a:t>
            </a:fld>
            <a:endParaRPr lang="zh-CN" altLang="en-US">
              <a:solidFill>
                <a:prstClr val="black"/>
              </a:solidFill>
            </a:endParaRPr>
          </a:p>
        </p:txBody>
      </p:sp>
    </p:spTree>
    <p:extLst>
      <p:ext uri="{BB962C8B-B14F-4D97-AF65-F5344CB8AC3E}">
        <p14:creationId xmlns:p14="http://schemas.microsoft.com/office/powerpoint/2010/main" val="40369220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67</a:t>
            </a:fld>
            <a:endParaRPr lang="zh-CN" altLang="en-US">
              <a:solidFill>
                <a:prstClr val="black"/>
              </a:solidFill>
            </a:endParaRPr>
          </a:p>
        </p:txBody>
      </p:sp>
    </p:spTree>
    <p:extLst>
      <p:ext uri="{BB962C8B-B14F-4D97-AF65-F5344CB8AC3E}">
        <p14:creationId xmlns:p14="http://schemas.microsoft.com/office/powerpoint/2010/main" val="2572417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68</a:t>
            </a:fld>
            <a:endParaRPr lang="zh-CN" altLang="en-US">
              <a:solidFill>
                <a:prstClr val="black"/>
              </a:solidFill>
            </a:endParaRPr>
          </a:p>
        </p:txBody>
      </p:sp>
    </p:spTree>
    <p:extLst>
      <p:ext uri="{BB962C8B-B14F-4D97-AF65-F5344CB8AC3E}">
        <p14:creationId xmlns:p14="http://schemas.microsoft.com/office/powerpoint/2010/main" val="16679896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69</a:t>
            </a:fld>
            <a:endParaRPr lang="zh-CN" altLang="en-US">
              <a:solidFill>
                <a:prstClr val="black"/>
              </a:solidFill>
            </a:endParaRPr>
          </a:p>
        </p:txBody>
      </p:sp>
    </p:spTree>
    <p:extLst>
      <p:ext uri="{BB962C8B-B14F-4D97-AF65-F5344CB8AC3E}">
        <p14:creationId xmlns:p14="http://schemas.microsoft.com/office/powerpoint/2010/main" val="102228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137367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70</a:t>
            </a:fld>
            <a:endParaRPr lang="zh-CN" altLang="en-US">
              <a:solidFill>
                <a:prstClr val="black"/>
              </a:solidFill>
            </a:endParaRPr>
          </a:p>
        </p:txBody>
      </p:sp>
    </p:spTree>
    <p:extLst>
      <p:ext uri="{BB962C8B-B14F-4D97-AF65-F5344CB8AC3E}">
        <p14:creationId xmlns:p14="http://schemas.microsoft.com/office/powerpoint/2010/main" val="13322656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71</a:t>
            </a:fld>
            <a:endParaRPr lang="zh-CN" altLang="en-US">
              <a:solidFill>
                <a:prstClr val="black"/>
              </a:solidFill>
            </a:endParaRPr>
          </a:p>
        </p:txBody>
      </p:sp>
    </p:spTree>
    <p:extLst>
      <p:ext uri="{BB962C8B-B14F-4D97-AF65-F5344CB8AC3E}">
        <p14:creationId xmlns:p14="http://schemas.microsoft.com/office/powerpoint/2010/main" val="6940163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72</a:t>
            </a:fld>
            <a:endParaRPr lang="zh-CN" altLang="en-US">
              <a:solidFill>
                <a:prstClr val="black"/>
              </a:solidFill>
            </a:endParaRPr>
          </a:p>
        </p:txBody>
      </p:sp>
    </p:spTree>
    <p:extLst>
      <p:ext uri="{BB962C8B-B14F-4D97-AF65-F5344CB8AC3E}">
        <p14:creationId xmlns:p14="http://schemas.microsoft.com/office/powerpoint/2010/main" val="2129311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73</a:t>
            </a:fld>
            <a:endParaRPr lang="zh-CN" altLang="en-US">
              <a:solidFill>
                <a:prstClr val="black"/>
              </a:solidFill>
            </a:endParaRPr>
          </a:p>
        </p:txBody>
      </p:sp>
    </p:spTree>
    <p:extLst>
      <p:ext uri="{BB962C8B-B14F-4D97-AF65-F5344CB8AC3E}">
        <p14:creationId xmlns:p14="http://schemas.microsoft.com/office/powerpoint/2010/main" val="17574340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74</a:t>
            </a:fld>
            <a:endParaRPr lang="zh-CN" altLang="en-US">
              <a:solidFill>
                <a:prstClr val="black"/>
              </a:solidFill>
            </a:endParaRPr>
          </a:p>
        </p:txBody>
      </p:sp>
    </p:spTree>
    <p:extLst>
      <p:ext uri="{BB962C8B-B14F-4D97-AF65-F5344CB8AC3E}">
        <p14:creationId xmlns:p14="http://schemas.microsoft.com/office/powerpoint/2010/main" val="16187858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75</a:t>
            </a:fld>
            <a:endParaRPr lang="zh-CN" altLang="en-US">
              <a:solidFill>
                <a:prstClr val="black"/>
              </a:solidFill>
            </a:endParaRPr>
          </a:p>
        </p:txBody>
      </p:sp>
    </p:spTree>
    <p:extLst>
      <p:ext uri="{BB962C8B-B14F-4D97-AF65-F5344CB8AC3E}">
        <p14:creationId xmlns:p14="http://schemas.microsoft.com/office/powerpoint/2010/main" val="2437237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76</a:t>
            </a:fld>
            <a:endParaRPr lang="zh-CN" altLang="en-US">
              <a:solidFill>
                <a:prstClr val="black"/>
              </a:solidFill>
            </a:endParaRPr>
          </a:p>
        </p:txBody>
      </p:sp>
    </p:spTree>
    <p:extLst>
      <p:ext uri="{BB962C8B-B14F-4D97-AF65-F5344CB8AC3E}">
        <p14:creationId xmlns:p14="http://schemas.microsoft.com/office/powerpoint/2010/main" val="426402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238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51669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37927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357740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3940437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8318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56342" y="440687"/>
            <a:ext cx="1047017" cy="8474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45031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6570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5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4944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31A8091-7EE4-41B5-8137-A62B04FCA6E6}" type="datetimeFigureOut">
              <a:rPr lang="zh-CN" altLang="en-US" smtClean="0">
                <a:solidFill>
                  <a:srgbClr val="000000">
                    <a:tint val="75000"/>
                  </a:srgbClr>
                </a:solidFill>
              </a:rPr>
              <a:pPr/>
              <a:t>2020/10/13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478AA5FA-60D0-45B3-9A54-CD9302FF9B70}"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060264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1A8091-7EE4-41B5-8137-A62B04FCA6E6}" type="datetimeFigureOut">
              <a:rPr lang="zh-CN" altLang="en-US" smtClean="0">
                <a:solidFill>
                  <a:srgbClr val="000000">
                    <a:tint val="75000"/>
                  </a:srgbClr>
                </a:solidFill>
              </a:rPr>
              <a:pPr/>
              <a:t>2020/10/13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478AA5FA-60D0-45B3-9A54-CD9302FF9B70}"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935117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1A8091-7EE4-41B5-8137-A62B04FCA6E6}" type="datetimeFigureOut">
              <a:rPr lang="zh-CN" altLang="en-US" smtClean="0">
                <a:solidFill>
                  <a:srgbClr val="000000">
                    <a:tint val="75000"/>
                  </a:srgbClr>
                </a:solidFill>
              </a:rPr>
              <a:pPr/>
              <a:t>2020/10/13</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478AA5FA-60D0-45B3-9A54-CD9302FF9B70}"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286749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37068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1A8091-7EE4-41B5-8137-A62B04FCA6E6}" type="datetimeFigureOut">
              <a:rPr lang="zh-CN" altLang="en-US" smtClean="0">
                <a:solidFill>
                  <a:srgbClr val="000000">
                    <a:tint val="75000"/>
                  </a:srgbClr>
                </a:solidFill>
              </a:rPr>
              <a:pPr/>
              <a:t>2020/10/13</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478AA5FA-60D0-45B3-9A54-CD9302FF9B70}"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935422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31A8091-7EE4-41B5-8137-A62B04FCA6E6}" type="datetimeFigureOut">
              <a:rPr lang="zh-CN" altLang="en-US" smtClean="0">
                <a:solidFill>
                  <a:srgbClr val="000000">
                    <a:tint val="75000"/>
                  </a:srgbClr>
                </a:solidFill>
              </a:rPr>
              <a:pPr/>
              <a:t>2020/10/13</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478AA5FA-60D0-45B3-9A54-CD9302FF9B70}"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590255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31A8091-7EE4-41B5-8137-A62B04FCA6E6}" type="datetimeFigureOut">
              <a:rPr lang="zh-CN" altLang="en-US" smtClean="0">
                <a:solidFill>
                  <a:srgbClr val="000000">
                    <a:tint val="75000"/>
                  </a:srgbClr>
                </a:solidFill>
              </a:rPr>
              <a:pPr/>
              <a:t>2020/10/13</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478AA5FA-60D0-45B3-9A54-CD9302FF9B70}"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30389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15" name="TextBox 14"/>
          <p:cNvSpPr txBox="1"/>
          <p:nvPr userDrawn="1"/>
        </p:nvSpPr>
        <p:spPr>
          <a:xfrm>
            <a:off x="4175787" y="545671"/>
            <a:ext cx="3840427" cy="748988"/>
          </a:xfrm>
          <a:prstGeom prst="rect">
            <a:avLst/>
          </a:prstGeom>
          <a:noFill/>
        </p:spPr>
        <p:txBody>
          <a:bodyPr wrap="square" rtlCol="0">
            <a:spAutoFit/>
          </a:bodyPr>
          <a:lstStyle/>
          <a:p>
            <a:pPr algn="ctr"/>
            <a:r>
              <a:rPr lang="zh-CN" altLang="en-US" sz="2800" dirty="0">
                <a:solidFill>
                  <a:srgbClr val="B5B5B5"/>
                </a:solidFill>
              </a:rPr>
              <a:t>单击输入标题</a:t>
            </a:r>
            <a:endParaRPr lang="en-US" altLang="zh-CN" sz="2800" dirty="0">
              <a:solidFill>
                <a:srgbClr val="B5B5B5"/>
              </a:solidFill>
            </a:endParaRPr>
          </a:p>
          <a:p>
            <a:pPr algn="ctr"/>
            <a:r>
              <a:rPr lang="zh-CN" altLang="en-US" sz="1467" dirty="0">
                <a:solidFill>
                  <a:srgbClr val="000000">
                    <a:lumMod val="65000"/>
                    <a:lumOff val="35000"/>
                  </a:srgbClr>
                </a:solidFill>
              </a:rPr>
              <a:t>单击此处添加副标题或详细文本描述</a:t>
            </a:r>
          </a:p>
        </p:txBody>
      </p:sp>
      <p:sp>
        <p:nvSpPr>
          <p:cNvPr id="16" name="TextBox 15"/>
          <p:cNvSpPr txBox="1"/>
          <p:nvPr userDrawn="1"/>
        </p:nvSpPr>
        <p:spPr>
          <a:xfrm>
            <a:off x="4175787" y="6117299"/>
            <a:ext cx="3840427" cy="420756"/>
          </a:xfrm>
          <a:prstGeom prst="rect">
            <a:avLst/>
          </a:prstGeom>
          <a:noFill/>
        </p:spPr>
        <p:txBody>
          <a:bodyPr wrap="square" rtlCol="0">
            <a:spAutoFit/>
          </a:bodyPr>
          <a:lstStyle/>
          <a:p>
            <a:pPr algn="ctr"/>
            <a:r>
              <a:rPr lang="en-US" altLang="zh-CN" sz="1067" dirty="0">
                <a:solidFill>
                  <a:srgbClr val="B5B5B5"/>
                </a:solidFill>
              </a:rPr>
              <a:t>www.</a:t>
            </a:r>
            <a:r>
              <a:rPr lang="zh-CN" altLang="en-US" sz="1067" dirty="0">
                <a:solidFill>
                  <a:srgbClr val="B5B5B5"/>
                </a:solidFill>
              </a:rPr>
              <a:t>企业网站</a:t>
            </a:r>
            <a:r>
              <a:rPr lang="en-US" altLang="zh-CN" sz="1067" dirty="0">
                <a:solidFill>
                  <a:srgbClr val="B5B5B5"/>
                </a:solidFill>
              </a:rPr>
              <a:t>.com</a:t>
            </a:r>
          </a:p>
          <a:p>
            <a:pPr algn="ctr"/>
            <a:r>
              <a:rPr lang="zh-CN" altLang="en-US" sz="1067" dirty="0">
                <a:solidFill>
                  <a:srgbClr val="000000">
                    <a:lumMod val="65000"/>
                    <a:lumOff val="35000"/>
                  </a:srgbClr>
                </a:solidFill>
              </a:rPr>
              <a:t>企业名称</a:t>
            </a:r>
            <a:r>
              <a:rPr lang="en-US" altLang="zh-CN" sz="1067" dirty="0">
                <a:solidFill>
                  <a:srgbClr val="000000">
                    <a:lumMod val="65000"/>
                    <a:lumOff val="35000"/>
                  </a:srgbClr>
                </a:solidFill>
              </a:rPr>
              <a:t>/</a:t>
            </a:r>
            <a:r>
              <a:rPr lang="zh-CN" altLang="en-US" sz="1067" dirty="0">
                <a:solidFill>
                  <a:srgbClr val="000000">
                    <a:lumMod val="65000"/>
                    <a:lumOff val="35000"/>
                  </a:srgbClr>
                </a:solidFill>
              </a:rPr>
              <a:t>宣传口号</a:t>
            </a:r>
            <a:r>
              <a:rPr lang="en-US" altLang="zh-CN" sz="1067" dirty="0">
                <a:solidFill>
                  <a:srgbClr val="000000">
                    <a:lumMod val="65000"/>
                    <a:lumOff val="35000"/>
                  </a:srgbClr>
                </a:solidFill>
              </a:rPr>
              <a:t>/</a:t>
            </a:r>
            <a:r>
              <a:rPr lang="zh-CN" altLang="en-US" sz="1067" dirty="0">
                <a:solidFill>
                  <a:srgbClr val="000000">
                    <a:lumMod val="65000"/>
                    <a:lumOff val="35000"/>
                  </a:srgbClr>
                </a:solidFill>
              </a:rPr>
              <a:t>企业标题</a:t>
            </a:r>
          </a:p>
        </p:txBody>
      </p:sp>
      <p:grpSp>
        <p:nvGrpSpPr>
          <p:cNvPr id="17" name="组合 16"/>
          <p:cNvGrpSpPr/>
          <p:nvPr userDrawn="1"/>
        </p:nvGrpSpPr>
        <p:grpSpPr>
          <a:xfrm>
            <a:off x="4559830" y="452670"/>
            <a:ext cx="328621" cy="512380"/>
            <a:chOff x="3579019" y="293633"/>
            <a:chExt cx="361957" cy="564356"/>
          </a:xfrm>
        </p:grpSpPr>
        <p:sp>
          <p:nvSpPr>
            <p:cNvPr id="18" name="任意多边形 17"/>
            <p:cNvSpPr/>
            <p:nvPr/>
          </p:nvSpPr>
          <p:spPr>
            <a:xfrm>
              <a:off x="3579019" y="433388"/>
              <a:ext cx="230981" cy="376237"/>
            </a:xfrm>
            <a:custGeom>
              <a:avLst/>
              <a:gdLst>
                <a:gd name="connsiteX0" fmla="*/ 0 w 230981"/>
                <a:gd name="connsiteY0" fmla="*/ 0 h 376237"/>
                <a:gd name="connsiteX1" fmla="*/ 230981 w 230981"/>
                <a:gd name="connsiteY1" fmla="*/ 376237 h 376237"/>
              </a:gdLst>
              <a:ahLst/>
              <a:cxnLst>
                <a:cxn ang="0">
                  <a:pos x="connsiteX0" y="connsiteY0"/>
                </a:cxn>
                <a:cxn ang="0">
                  <a:pos x="connsiteX1" y="connsiteY1"/>
                </a:cxn>
              </a:cxnLst>
              <a:rect l="l" t="t" r="r" b="b"/>
              <a:pathLst>
                <a:path w="230981" h="376237">
                  <a:moveTo>
                    <a:pt x="0" y="0"/>
                  </a:moveTo>
                  <a:lnTo>
                    <a:pt x="230981" y="376237"/>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19" name="任意多边形 18"/>
            <p:cNvSpPr/>
            <p:nvPr/>
          </p:nvSpPr>
          <p:spPr>
            <a:xfrm>
              <a:off x="3661175" y="481752"/>
              <a:ext cx="230981" cy="376237"/>
            </a:xfrm>
            <a:custGeom>
              <a:avLst/>
              <a:gdLst>
                <a:gd name="connsiteX0" fmla="*/ 0 w 230981"/>
                <a:gd name="connsiteY0" fmla="*/ 0 h 376237"/>
                <a:gd name="connsiteX1" fmla="*/ 230981 w 230981"/>
                <a:gd name="connsiteY1" fmla="*/ 376237 h 376237"/>
              </a:gdLst>
              <a:ahLst/>
              <a:cxnLst>
                <a:cxn ang="0">
                  <a:pos x="connsiteX0" y="connsiteY0"/>
                </a:cxn>
                <a:cxn ang="0">
                  <a:pos x="connsiteX1" y="connsiteY1"/>
                </a:cxn>
              </a:cxnLst>
              <a:rect l="l" t="t" r="r" b="b"/>
              <a:pathLst>
                <a:path w="230981" h="376237">
                  <a:moveTo>
                    <a:pt x="0" y="0"/>
                  </a:moveTo>
                  <a:lnTo>
                    <a:pt x="230981" y="376237"/>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20" name="任意多边形 19"/>
            <p:cNvSpPr/>
            <p:nvPr/>
          </p:nvSpPr>
          <p:spPr>
            <a:xfrm>
              <a:off x="3594504" y="293633"/>
              <a:ext cx="230981" cy="376237"/>
            </a:xfrm>
            <a:custGeom>
              <a:avLst/>
              <a:gdLst>
                <a:gd name="connsiteX0" fmla="*/ 0 w 230981"/>
                <a:gd name="connsiteY0" fmla="*/ 0 h 376237"/>
                <a:gd name="connsiteX1" fmla="*/ 230981 w 230981"/>
                <a:gd name="connsiteY1" fmla="*/ 376237 h 376237"/>
              </a:gdLst>
              <a:ahLst/>
              <a:cxnLst>
                <a:cxn ang="0">
                  <a:pos x="connsiteX0" y="connsiteY0"/>
                </a:cxn>
                <a:cxn ang="0">
                  <a:pos x="connsiteX1" y="connsiteY1"/>
                </a:cxn>
              </a:cxnLst>
              <a:rect l="l" t="t" r="r" b="b"/>
              <a:pathLst>
                <a:path w="230981" h="376237">
                  <a:moveTo>
                    <a:pt x="0" y="0"/>
                  </a:moveTo>
                  <a:lnTo>
                    <a:pt x="230981" y="376237"/>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21" name="任意多边形 20"/>
            <p:cNvSpPr/>
            <p:nvPr/>
          </p:nvSpPr>
          <p:spPr>
            <a:xfrm>
              <a:off x="3795720" y="507901"/>
              <a:ext cx="145256" cy="235743"/>
            </a:xfrm>
            <a:custGeom>
              <a:avLst/>
              <a:gdLst>
                <a:gd name="connsiteX0" fmla="*/ 0 w 230981"/>
                <a:gd name="connsiteY0" fmla="*/ 0 h 376237"/>
                <a:gd name="connsiteX1" fmla="*/ 230981 w 230981"/>
                <a:gd name="connsiteY1" fmla="*/ 376237 h 376237"/>
                <a:gd name="connsiteX0-1" fmla="*/ 0 w 145256"/>
                <a:gd name="connsiteY0-2" fmla="*/ 0 h 235743"/>
                <a:gd name="connsiteX1-3" fmla="*/ 145256 w 145256"/>
                <a:gd name="connsiteY1-4" fmla="*/ 235743 h 235743"/>
              </a:gdLst>
              <a:ahLst/>
              <a:cxnLst>
                <a:cxn ang="0">
                  <a:pos x="connsiteX0-1" y="connsiteY0-2"/>
                </a:cxn>
                <a:cxn ang="0">
                  <a:pos x="connsiteX1-3" y="connsiteY1-4"/>
                </a:cxn>
              </a:cxnLst>
              <a:rect l="l" t="t" r="r" b="b"/>
              <a:pathLst>
                <a:path w="145256" h="235743">
                  <a:moveTo>
                    <a:pt x="0" y="0"/>
                  </a:moveTo>
                  <a:lnTo>
                    <a:pt x="145256" y="235743"/>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grpSp>
      <p:grpSp>
        <p:nvGrpSpPr>
          <p:cNvPr id="22" name="组合 21"/>
          <p:cNvGrpSpPr/>
          <p:nvPr userDrawn="1"/>
        </p:nvGrpSpPr>
        <p:grpSpPr>
          <a:xfrm flipH="1">
            <a:off x="7303550" y="452670"/>
            <a:ext cx="328621" cy="512380"/>
            <a:chOff x="3579019" y="293633"/>
            <a:chExt cx="361957" cy="564356"/>
          </a:xfrm>
        </p:grpSpPr>
        <p:sp>
          <p:nvSpPr>
            <p:cNvPr id="23" name="任意多边形 22"/>
            <p:cNvSpPr/>
            <p:nvPr/>
          </p:nvSpPr>
          <p:spPr>
            <a:xfrm>
              <a:off x="3579019" y="433388"/>
              <a:ext cx="230981" cy="376237"/>
            </a:xfrm>
            <a:custGeom>
              <a:avLst/>
              <a:gdLst>
                <a:gd name="connsiteX0" fmla="*/ 0 w 230981"/>
                <a:gd name="connsiteY0" fmla="*/ 0 h 376237"/>
                <a:gd name="connsiteX1" fmla="*/ 230981 w 230981"/>
                <a:gd name="connsiteY1" fmla="*/ 376237 h 376237"/>
              </a:gdLst>
              <a:ahLst/>
              <a:cxnLst>
                <a:cxn ang="0">
                  <a:pos x="connsiteX0" y="connsiteY0"/>
                </a:cxn>
                <a:cxn ang="0">
                  <a:pos x="connsiteX1" y="connsiteY1"/>
                </a:cxn>
              </a:cxnLst>
              <a:rect l="l" t="t" r="r" b="b"/>
              <a:pathLst>
                <a:path w="230981" h="376237">
                  <a:moveTo>
                    <a:pt x="0" y="0"/>
                  </a:moveTo>
                  <a:lnTo>
                    <a:pt x="230981" y="376237"/>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24" name="任意多边形 23"/>
            <p:cNvSpPr/>
            <p:nvPr/>
          </p:nvSpPr>
          <p:spPr>
            <a:xfrm>
              <a:off x="3661175" y="481752"/>
              <a:ext cx="230981" cy="376237"/>
            </a:xfrm>
            <a:custGeom>
              <a:avLst/>
              <a:gdLst>
                <a:gd name="connsiteX0" fmla="*/ 0 w 230981"/>
                <a:gd name="connsiteY0" fmla="*/ 0 h 376237"/>
                <a:gd name="connsiteX1" fmla="*/ 230981 w 230981"/>
                <a:gd name="connsiteY1" fmla="*/ 376237 h 376237"/>
              </a:gdLst>
              <a:ahLst/>
              <a:cxnLst>
                <a:cxn ang="0">
                  <a:pos x="connsiteX0" y="connsiteY0"/>
                </a:cxn>
                <a:cxn ang="0">
                  <a:pos x="connsiteX1" y="connsiteY1"/>
                </a:cxn>
              </a:cxnLst>
              <a:rect l="l" t="t" r="r" b="b"/>
              <a:pathLst>
                <a:path w="230981" h="376237">
                  <a:moveTo>
                    <a:pt x="0" y="0"/>
                  </a:moveTo>
                  <a:lnTo>
                    <a:pt x="230981" y="376237"/>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25" name="任意多边形 24"/>
            <p:cNvSpPr/>
            <p:nvPr/>
          </p:nvSpPr>
          <p:spPr>
            <a:xfrm>
              <a:off x="3594504" y="293633"/>
              <a:ext cx="230981" cy="376237"/>
            </a:xfrm>
            <a:custGeom>
              <a:avLst/>
              <a:gdLst>
                <a:gd name="connsiteX0" fmla="*/ 0 w 230981"/>
                <a:gd name="connsiteY0" fmla="*/ 0 h 376237"/>
                <a:gd name="connsiteX1" fmla="*/ 230981 w 230981"/>
                <a:gd name="connsiteY1" fmla="*/ 376237 h 376237"/>
              </a:gdLst>
              <a:ahLst/>
              <a:cxnLst>
                <a:cxn ang="0">
                  <a:pos x="connsiteX0" y="connsiteY0"/>
                </a:cxn>
                <a:cxn ang="0">
                  <a:pos x="connsiteX1" y="connsiteY1"/>
                </a:cxn>
              </a:cxnLst>
              <a:rect l="l" t="t" r="r" b="b"/>
              <a:pathLst>
                <a:path w="230981" h="376237">
                  <a:moveTo>
                    <a:pt x="0" y="0"/>
                  </a:moveTo>
                  <a:lnTo>
                    <a:pt x="230981" y="376237"/>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26" name="任意多边形 25"/>
            <p:cNvSpPr/>
            <p:nvPr/>
          </p:nvSpPr>
          <p:spPr>
            <a:xfrm>
              <a:off x="3795720" y="507901"/>
              <a:ext cx="145256" cy="235743"/>
            </a:xfrm>
            <a:custGeom>
              <a:avLst/>
              <a:gdLst>
                <a:gd name="connsiteX0" fmla="*/ 0 w 230981"/>
                <a:gd name="connsiteY0" fmla="*/ 0 h 376237"/>
                <a:gd name="connsiteX1" fmla="*/ 230981 w 230981"/>
                <a:gd name="connsiteY1" fmla="*/ 376237 h 376237"/>
                <a:gd name="connsiteX0-1" fmla="*/ 0 w 145256"/>
                <a:gd name="connsiteY0-2" fmla="*/ 0 h 235743"/>
                <a:gd name="connsiteX1-3" fmla="*/ 145256 w 145256"/>
                <a:gd name="connsiteY1-4" fmla="*/ 235743 h 235743"/>
              </a:gdLst>
              <a:ahLst/>
              <a:cxnLst>
                <a:cxn ang="0">
                  <a:pos x="connsiteX0-1" y="connsiteY0-2"/>
                </a:cxn>
                <a:cxn ang="0">
                  <a:pos x="connsiteX1-3" y="connsiteY1-4"/>
                </a:cxn>
              </a:cxnLst>
              <a:rect l="l" t="t" r="r" b="b"/>
              <a:pathLst>
                <a:path w="145256" h="235743">
                  <a:moveTo>
                    <a:pt x="0" y="0"/>
                  </a:moveTo>
                  <a:lnTo>
                    <a:pt x="145256" y="235743"/>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grpSp>
      <p:cxnSp>
        <p:nvCxnSpPr>
          <p:cNvPr id="27" name="直接连接符 26"/>
          <p:cNvCxnSpPr/>
          <p:nvPr userDrawn="1"/>
        </p:nvCxnSpPr>
        <p:spPr>
          <a:xfrm flipH="1">
            <a:off x="701578" y="921140"/>
            <a:ext cx="418687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7303550" y="921140"/>
            <a:ext cx="418687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701579" y="6332808"/>
            <a:ext cx="443431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7056107" y="6332808"/>
            <a:ext cx="443432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25570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8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88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88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88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88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88000">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2" fill="hold" nodeType="afterEffect" p14:presetBounceEnd="88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88000">
                                          <p:cBhvr additive="base">
                                            <p:cTn id="16" dur="500" fill="hold"/>
                                            <p:tgtEl>
                                              <p:spTgt spid="22"/>
                                            </p:tgtEl>
                                            <p:attrNameLst>
                                              <p:attrName>ppt_x</p:attrName>
                                            </p:attrNameLst>
                                          </p:cBhvr>
                                          <p:tavLst>
                                            <p:tav tm="0">
                                              <p:val>
                                                <p:strVal val="0-#ppt_w/2"/>
                                              </p:val>
                                            </p:tav>
                                            <p:tav tm="100000">
                                              <p:val>
                                                <p:strVal val="#ppt_x"/>
                                              </p:val>
                                            </p:tav>
                                          </p:tavLst>
                                        </p:anim>
                                        <p:anim calcmode="lin" valueType="num" p14:bounceEnd="88000">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14:presetBounceEnd="88000">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14:bounceEnd="88000">
                                          <p:cBhvr additive="base">
                                            <p:cTn id="20" dur="500" fill="hold"/>
                                            <p:tgtEl>
                                              <p:spTgt spid="17"/>
                                            </p:tgtEl>
                                            <p:attrNameLst>
                                              <p:attrName>ppt_x</p:attrName>
                                            </p:attrNameLst>
                                          </p:cBhvr>
                                          <p:tavLst>
                                            <p:tav tm="0">
                                              <p:val>
                                                <p:strVal val="1+#ppt_w/2"/>
                                              </p:val>
                                            </p:tav>
                                            <p:tav tm="100000">
                                              <p:val>
                                                <p:strVal val="#ppt_x"/>
                                              </p:val>
                                            </p:tav>
                                          </p:tavLst>
                                        </p:anim>
                                        <p:anim calcmode="lin" valueType="num" p14:bounceEnd="88000">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2"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par>
                                    <p:cTn id="29" presetID="22" presetClass="entr" presetSubtype="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par>
                                    <p:cTn id="32" presetID="22" presetClass="entr" presetSubtype="8"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0-#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2"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par>
                                    <p:cTn id="29" presetID="22" presetClass="entr" presetSubtype="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par>
                                    <p:cTn id="32" presetID="22" presetClass="entr" presetSubtype="8"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180176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152853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35817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196594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3299495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1109410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381667D-3335-44CD-9905-632D10ED4E21}"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119148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1667D-3335-44CD-9905-632D10ED4E21}" type="datetimeFigureOut">
              <a:rPr lang="zh-CN" altLang="en-US" smtClean="0"/>
              <a:t>2020/10/13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30CEF-C22A-424D-936A-F08C82B6299A}" type="slidenum">
              <a:rPr lang="zh-CN" altLang="en-US" smtClean="0"/>
              <a:t>‹#›</a:t>
            </a:fld>
            <a:endParaRPr lang="zh-CN" altLang="en-US"/>
          </a:p>
        </p:txBody>
      </p:sp>
    </p:spTree>
    <p:extLst>
      <p:ext uri="{BB962C8B-B14F-4D97-AF65-F5344CB8AC3E}">
        <p14:creationId xmlns:p14="http://schemas.microsoft.com/office/powerpoint/2010/main" val="2560153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31A8091-7EE4-41B5-8137-A62B04FCA6E6}" type="datetimeFigureOut">
              <a:rPr lang="zh-CN" altLang="en-US" smtClean="0">
                <a:solidFill>
                  <a:srgbClr val="000000">
                    <a:tint val="75000"/>
                  </a:srgbClr>
                </a:solidFill>
              </a:rPr>
              <a:pPr/>
              <a:t>2020/10/13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8AA5FA-60D0-45B3-9A54-CD9302FF9B70}"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7" name="图片 6"/>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84869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17.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5.jpe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17.jpeg"/><Relationship Id="rId10" Type="http://schemas.openxmlformats.org/officeDocument/2006/relationships/image" Target="../media/image37.jpeg"/><Relationship Id="rId4" Type="http://schemas.openxmlformats.org/officeDocument/2006/relationships/image" Target="../media/image33.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7.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17.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17.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7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96.jpeg"/><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7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jpeg"/><Relationship Id="rId7"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76.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5.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832"/>
            <a:ext cx="12192000" cy="6870832"/>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23466" y="4250058"/>
            <a:ext cx="5545068" cy="533956"/>
          </a:xfrm>
          <a:prstGeom prst="roundRect">
            <a:avLst/>
          </a:prstGeom>
        </p:spPr>
      </p:pic>
      <p:pic>
        <p:nvPicPr>
          <p:cNvPr id="14" name="纯音乐 - 情书 - loveletter to you">
            <a:hlinkClick r:id="" action="ppaction://media"/>
            <a:extLst>
              <a:ext uri="{FF2B5EF4-FFF2-40B4-BE49-F238E27FC236}">
                <a16:creationId xmlns:a16="http://schemas.microsoft.com/office/drawing/2014/main" xmlns="" id="{A0C08F42-0CE5-49E4-BBAA-33E7AD257264}"/>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7"/>
          <a:stretch>
            <a:fillRect/>
          </a:stretch>
        </p:blipFill>
        <p:spPr>
          <a:xfrm>
            <a:off x="6056972" y="-1134003"/>
            <a:ext cx="812800" cy="812800"/>
          </a:xfrm>
          <a:prstGeom prst="rect">
            <a:avLst/>
          </a:prstGeom>
        </p:spPr>
      </p:pic>
      <p:grpSp>
        <p:nvGrpSpPr>
          <p:cNvPr id="21" name="组合 20"/>
          <p:cNvGrpSpPr/>
          <p:nvPr/>
        </p:nvGrpSpPr>
        <p:grpSpPr>
          <a:xfrm>
            <a:off x="2869281" y="2017156"/>
            <a:ext cx="6686648" cy="2276412"/>
            <a:chOff x="2676678" y="1512867"/>
            <a:chExt cx="5014986" cy="1707309"/>
          </a:xfrm>
        </p:grpSpPr>
        <p:sp>
          <p:nvSpPr>
            <p:cNvPr id="13" name="TextBox 32">
              <a:hlinkClick r:id="" action="ppaction://hlinkshowjump?jump=nextslide"/>
            </p:cNvPr>
            <p:cNvSpPr txBox="1">
              <a:spLocks noChangeArrowheads="1"/>
            </p:cNvSpPr>
            <p:nvPr/>
          </p:nvSpPr>
          <p:spPr bwMode="auto">
            <a:xfrm>
              <a:off x="2676678" y="2042931"/>
              <a:ext cx="4947508"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zh-CN" altLang="en-US" sz="9600" b="1" spc="400" dirty="0">
                  <a:solidFill>
                    <a:srgbClr val="C00000"/>
                  </a:solidFill>
                  <a:latin typeface="方正综艺简体" panose="02010601030101010101" pitchFamily="2" charset="-122"/>
                  <a:ea typeface="方正综艺简体" panose="02010601030101010101" pitchFamily="2" charset="-122"/>
                </a:rPr>
                <a:t>网络安全法</a:t>
              </a:r>
            </a:p>
          </p:txBody>
        </p:sp>
        <p:sp>
          <p:nvSpPr>
            <p:cNvPr id="16" name="TextBox 32">
              <a:hlinkClick r:id="" action="ppaction://hlinkshowjump?jump=nextslide"/>
            </p:cNvPr>
            <p:cNvSpPr txBox="1">
              <a:spLocks noChangeArrowheads="1"/>
            </p:cNvSpPr>
            <p:nvPr/>
          </p:nvSpPr>
          <p:spPr bwMode="auto">
            <a:xfrm>
              <a:off x="3661391" y="1512867"/>
              <a:ext cx="4030273" cy="56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nSpc>
                  <a:spcPct val="114000"/>
                </a:lnSpc>
              </a:pPr>
              <a:r>
                <a:rPr lang="zh-CN" altLang="en-US" sz="3733" b="1" spc="400" dirty="0">
                  <a:solidFill>
                    <a:srgbClr val="000000"/>
                  </a:solidFill>
                  <a:latin typeface="方正综艺简体" panose="02010601030101010101" pitchFamily="2" charset="-122"/>
                  <a:ea typeface="方正综艺简体" panose="02010601030101010101" pitchFamily="2" charset="-122"/>
                </a:rPr>
                <a:t>中华人民共和国</a:t>
              </a:r>
              <a:endParaRPr lang="en-US" altLang="zh-CN" sz="3733" b="1" spc="400" dirty="0">
                <a:solidFill>
                  <a:srgbClr val="000000"/>
                </a:solidFill>
                <a:latin typeface="方正综艺简体" panose="02010601030101010101" pitchFamily="2" charset="-122"/>
                <a:ea typeface="方正综艺简体" panose="02010601030101010101" pitchFamily="2" charset="-122"/>
              </a:endParaRPr>
            </a:p>
          </p:txBody>
        </p:sp>
      </p:grpSp>
      <p:pic>
        <p:nvPicPr>
          <p:cNvPr id="40" name="图片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2002" y="642627"/>
            <a:ext cx="1087997" cy="1183741"/>
          </a:xfrm>
          <a:prstGeom prst="rect">
            <a:avLst/>
          </a:prstGeom>
          <a:effectLst>
            <a:outerShdw blurRad="50800" dist="38100" dir="2700000" algn="tl" rotWithShape="0">
              <a:prstClr val="black">
                <a:alpha val="40000"/>
              </a:prstClr>
            </a:outerShdw>
          </a:effectLst>
        </p:spPr>
      </p:pic>
      <p:pic>
        <p:nvPicPr>
          <p:cNvPr id="44" name="图片 43" descr="1"/>
          <p:cNvPicPr>
            <a:picLocks noChangeAspect="1"/>
          </p:cNvPicPr>
          <p:nvPr/>
        </p:nvPicPr>
        <p:blipFill>
          <a:blip r:embed="rId9"/>
          <a:stretch>
            <a:fillRect/>
          </a:stretch>
        </p:blipFill>
        <p:spPr>
          <a:xfrm>
            <a:off x="1" y="3948439"/>
            <a:ext cx="3773871" cy="2923147"/>
          </a:xfrm>
          <a:prstGeom prst="rect">
            <a:avLst/>
          </a:prstGeom>
          <a:effectLst>
            <a:outerShdw blurRad="50800" dist="38100" dir="2700000" algn="tl" rotWithShape="0">
              <a:prstClr val="black">
                <a:alpha val="40000"/>
              </a:prstClr>
            </a:outerShdw>
          </a:effectLst>
        </p:spPr>
      </p:pic>
      <p:sp>
        <p:nvSpPr>
          <p:cNvPr id="24" name="圆角矩形 23"/>
          <p:cNvSpPr>
            <a:spLocks noChangeArrowheads="1"/>
          </p:cNvSpPr>
          <p:nvPr/>
        </p:nvSpPr>
        <p:spPr bwMode="auto">
          <a:xfrm>
            <a:off x="2877870" y="4250057"/>
            <a:ext cx="6436260" cy="545216"/>
          </a:xfrm>
          <a:prstGeom prst="roundRect">
            <a:avLst/>
          </a:prstGeom>
          <a:noFill/>
          <a:ln w="9525">
            <a:no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CN" altLang="en-US" sz="2400" b="1" spc="400" dirty="0">
                <a:solidFill>
                  <a:srgbClr val="FFFFFF"/>
                </a:solidFill>
              </a:rPr>
              <a:t>网络安全为人民  网络安全靠人民</a:t>
            </a:r>
          </a:p>
        </p:txBody>
      </p:sp>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264352" y="3774536"/>
            <a:ext cx="2482187" cy="29077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94610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remove" display="0">
                  <p:stCondLst>
                    <p:cond delay="indefinite"/>
                  </p:stCondLst>
                  <p:endCondLst>
                    <p:cond evt="onStopAudio" delay="0">
                      <p:tgtEl>
                        <p:sldTgt/>
                      </p:tgtEl>
                    </p:cond>
                  </p:endCondLst>
                </p:cTn>
                <p:tgtEl>
                  <p:spTgt spid="14"/>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简介</a:t>
            </a:r>
          </a:p>
        </p:txBody>
      </p:sp>
      <p:grpSp>
        <p:nvGrpSpPr>
          <p:cNvPr id="7" name="组合 6"/>
          <p:cNvGrpSpPr/>
          <p:nvPr/>
        </p:nvGrpSpPr>
        <p:grpSpPr>
          <a:xfrm>
            <a:off x="1295467" y="1316765"/>
            <a:ext cx="4731699" cy="576064"/>
            <a:chOff x="792000" y="1063411"/>
            <a:chExt cx="3548774" cy="432048"/>
          </a:xfrm>
        </p:grpSpPr>
        <p:grpSp>
          <p:nvGrpSpPr>
            <p:cNvPr id="5" name="组合 4"/>
            <p:cNvGrpSpPr/>
            <p:nvPr/>
          </p:nvGrpSpPr>
          <p:grpSpPr>
            <a:xfrm>
              <a:off x="792000" y="1063411"/>
              <a:ext cx="3548774" cy="432048"/>
              <a:chOff x="792000" y="1063411"/>
              <a:chExt cx="3548774" cy="432048"/>
            </a:xfrm>
          </p:grpSpPr>
          <p:sp>
            <p:nvSpPr>
              <p:cNvPr id="17" name="矩形 16"/>
              <p:cNvSpPr/>
              <p:nvPr/>
            </p:nvSpPr>
            <p:spPr>
              <a:xfrm>
                <a:off x="792000" y="1063411"/>
                <a:ext cx="3312368"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sym typeface="+mn-lt"/>
                </a:endParaRPr>
              </a:p>
            </p:txBody>
          </p:sp>
          <p:sp>
            <p:nvSpPr>
              <p:cNvPr id="4" name="椭圆 3"/>
              <p:cNvSpPr/>
              <p:nvPr/>
            </p:nvSpPr>
            <p:spPr>
              <a:xfrm>
                <a:off x="3908726"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endParaRPr>
              </a:p>
            </p:txBody>
          </p:sp>
        </p:grpSp>
        <p:sp>
          <p:nvSpPr>
            <p:cNvPr id="15" name="文本框 14"/>
            <p:cNvSpPr txBox="1"/>
            <p:nvPr/>
          </p:nvSpPr>
          <p:spPr>
            <a:xfrm>
              <a:off x="920702" y="1106286"/>
              <a:ext cx="3255674" cy="34624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dirty="0">
                  <a:solidFill>
                    <a:srgbClr val="FFFFFF"/>
                  </a:solidFill>
                  <a:sym typeface="+mn-lt"/>
                </a:rPr>
                <a:t>《</a:t>
              </a:r>
              <a:r>
                <a:rPr lang="zh-CN" altLang="en-US" sz="2400" dirty="0">
                  <a:solidFill>
                    <a:srgbClr val="FFFFFF"/>
                  </a:solidFill>
                  <a:sym typeface="+mn-lt"/>
                </a:rPr>
                <a:t>网络安全法</a:t>
              </a:r>
              <a:r>
                <a:rPr lang="en-US" altLang="zh-CN" sz="2400" dirty="0">
                  <a:solidFill>
                    <a:srgbClr val="FFFFFF"/>
                  </a:solidFill>
                  <a:sym typeface="+mn-lt"/>
                </a:rPr>
                <a:t>》</a:t>
              </a:r>
              <a:r>
                <a:rPr lang="zh-CN" altLang="en-US" sz="2400" dirty="0">
                  <a:solidFill>
                    <a:srgbClr val="FFFFFF"/>
                  </a:solidFill>
                  <a:sym typeface="+mn-lt"/>
                </a:rPr>
                <a:t>影响及重要性</a:t>
              </a:r>
            </a:p>
          </p:txBody>
        </p:sp>
      </p:grpSp>
      <p:sp>
        <p:nvSpPr>
          <p:cNvPr id="16" name="TextBox 70"/>
          <p:cNvSpPr txBox="1"/>
          <p:nvPr/>
        </p:nvSpPr>
        <p:spPr>
          <a:xfrm>
            <a:off x="1295467" y="1988602"/>
            <a:ext cx="9601067" cy="1077411"/>
          </a:xfrm>
          <a:prstGeom prst="rect">
            <a:avLst/>
          </a:prstGeom>
          <a:noFill/>
        </p:spPr>
        <p:txBody>
          <a:bodyPr wrap="square" lIns="0" tIns="0" rIns="0" bIns="0" rtlCol="0">
            <a:spAutoFit/>
          </a:bodyPr>
          <a:lstStyle/>
          <a:p>
            <a:pPr>
              <a:lnSpc>
                <a:spcPct val="125000"/>
              </a:lnSpc>
              <a:buClr>
                <a:srgbClr val="C00000"/>
              </a:buClr>
            </a:pPr>
            <a:r>
              <a:rPr lang="zh-CN" altLang="en-US" sz="1867" dirty="0">
                <a:solidFill>
                  <a:srgbClr val="000000"/>
                </a:solidFill>
              </a:rPr>
              <a:t>       当前，网络和信息技术迅猛发展、已经深度融入我国经济社会的各个方面，极大地改变和影响人们的社会活动和生活方式、在促进技术创新、经济房展、文化繁荣、社会进步的同时，网络安全问题也日益凸显。</a:t>
            </a:r>
          </a:p>
        </p:txBody>
      </p:sp>
      <p:sp>
        <p:nvSpPr>
          <p:cNvPr id="18" name="矩形 17"/>
          <p:cNvSpPr/>
          <p:nvPr/>
        </p:nvSpPr>
        <p:spPr bwMode="auto">
          <a:xfrm>
            <a:off x="2222269" y="3140969"/>
            <a:ext cx="8674265" cy="1438377"/>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9" name="右箭头 18"/>
          <p:cNvSpPr/>
          <p:nvPr/>
        </p:nvSpPr>
        <p:spPr bwMode="auto">
          <a:xfrm>
            <a:off x="2351585" y="3673175"/>
            <a:ext cx="466473" cy="37396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600" b="1">
              <a:solidFill>
                <a:srgbClr val="FFFFFF"/>
              </a:solidFill>
            </a:endParaRPr>
          </a:p>
        </p:txBody>
      </p:sp>
      <p:sp>
        <p:nvSpPr>
          <p:cNvPr id="20" name="矩形 19"/>
          <p:cNvSpPr/>
          <p:nvPr/>
        </p:nvSpPr>
        <p:spPr bwMode="auto">
          <a:xfrm>
            <a:off x="1295467" y="3140969"/>
            <a:ext cx="1210160" cy="1438377"/>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endParaRPr>
          </a:p>
        </p:txBody>
      </p:sp>
      <p:sp>
        <p:nvSpPr>
          <p:cNvPr id="21" name="TextBox 19"/>
          <p:cNvSpPr txBox="1"/>
          <p:nvPr/>
        </p:nvSpPr>
        <p:spPr>
          <a:xfrm>
            <a:off x="1295467" y="3634454"/>
            <a:ext cx="1210160" cy="420564"/>
          </a:xfrm>
          <a:prstGeom prst="rect">
            <a:avLst/>
          </a:prstGeom>
          <a:noFill/>
        </p:spPr>
        <p:txBody>
          <a:bodyPr wrap="square" rtlCol="0">
            <a:spAutoFit/>
          </a:bodyPr>
          <a:lstStyle/>
          <a:p>
            <a:pPr algn="ctr"/>
            <a:r>
              <a:rPr lang="zh-CN" altLang="en-US" sz="2133" b="1" dirty="0">
                <a:solidFill>
                  <a:srgbClr val="FFFFFF"/>
                </a:solidFill>
              </a:rPr>
              <a:t>对个人</a:t>
            </a:r>
          </a:p>
        </p:txBody>
      </p:sp>
      <p:sp>
        <p:nvSpPr>
          <p:cNvPr id="22" name="TextBox 20"/>
          <p:cNvSpPr txBox="1"/>
          <p:nvPr/>
        </p:nvSpPr>
        <p:spPr>
          <a:xfrm>
            <a:off x="2735627" y="3157401"/>
            <a:ext cx="8194212" cy="1374800"/>
          </a:xfrm>
          <a:prstGeom prst="rect">
            <a:avLst/>
          </a:prstGeom>
          <a:noFill/>
        </p:spPr>
        <p:txBody>
          <a:bodyPr wrap="square" rtlCol="0">
            <a:spAutoFit/>
          </a:bodyPr>
          <a:lstStyle/>
          <a:p>
            <a:pPr>
              <a:lnSpc>
                <a:spcPct val="125000"/>
              </a:lnSpc>
            </a:pPr>
            <a:r>
              <a:rPr lang="zh-CN" altLang="en-US" sz="1867" b="1" dirty="0">
                <a:solidFill>
                  <a:srgbClr val="C00000"/>
                </a:solidFill>
              </a:rPr>
              <a:t>从源头杜绝个人信息泄露，违法必究</a:t>
            </a:r>
          </a:p>
          <a:p>
            <a:pPr>
              <a:lnSpc>
                <a:spcPct val="125000"/>
              </a:lnSpc>
            </a:pPr>
            <a:r>
              <a:rPr lang="en-US" altLang="zh-CN" sz="1600" dirty="0">
                <a:solidFill>
                  <a:srgbClr val="000000"/>
                </a:solidFill>
              </a:rPr>
              <a:t>《</a:t>
            </a:r>
            <a:r>
              <a:rPr lang="zh-CN" altLang="en-US" sz="1600" dirty="0">
                <a:solidFill>
                  <a:srgbClr val="000000"/>
                </a:solidFill>
              </a:rPr>
              <a:t>网络安全法</a:t>
            </a:r>
            <a:r>
              <a:rPr lang="en-US" altLang="zh-CN" sz="1600" dirty="0">
                <a:solidFill>
                  <a:srgbClr val="000000"/>
                </a:solidFill>
              </a:rPr>
              <a:t>》</a:t>
            </a:r>
            <a:r>
              <a:rPr lang="zh-CN" altLang="en-US" sz="1600" dirty="0">
                <a:solidFill>
                  <a:srgbClr val="000000"/>
                </a:solidFill>
              </a:rPr>
              <a:t>进一步完善了个人信息保护规则，可从源头杜绝个人信息泄露，如规定网络运营者收集、使用个人信息，应当遵循合法、正当、必要的原则，公开收集、使用规则，明示收集、使用信息的目的、方式和范围，并经被收集者同意。</a:t>
            </a:r>
          </a:p>
        </p:txBody>
      </p:sp>
      <p:sp>
        <p:nvSpPr>
          <p:cNvPr id="24" name="矩形 23"/>
          <p:cNvSpPr/>
          <p:nvPr/>
        </p:nvSpPr>
        <p:spPr bwMode="auto">
          <a:xfrm>
            <a:off x="2222269" y="4774933"/>
            <a:ext cx="8674265" cy="1438377"/>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25" name="右箭头 24"/>
          <p:cNvSpPr/>
          <p:nvPr/>
        </p:nvSpPr>
        <p:spPr bwMode="auto">
          <a:xfrm>
            <a:off x="2351585" y="5307139"/>
            <a:ext cx="466473" cy="37396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600" b="1">
              <a:solidFill>
                <a:srgbClr val="FFFFFF"/>
              </a:solidFill>
            </a:endParaRPr>
          </a:p>
        </p:txBody>
      </p:sp>
      <p:sp>
        <p:nvSpPr>
          <p:cNvPr id="26" name="矩形 25"/>
          <p:cNvSpPr/>
          <p:nvPr/>
        </p:nvSpPr>
        <p:spPr bwMode="auto">
          <a:xfrm>
            <a:off x="1295467" y="4774933"/>
            <a:ext cx="1210160" cy="1438377"/>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endParaRPr>
          </a:p>
        </p:txBody>
      </p:sp>
      <p:sp>
        <p:nvSpPr>
          <p:cNvPr id="27" name="TextBox 19"/>
          <p:cNvSpPr txBox="1"/>
          <p:nvPr/>
        </p:nvSpPr>
        <p:spPr>
          <a:xfrm>
            <a:off x="1295467" y="5268418"/>
            <a:ext cx="1210160" cy="420564"/>
          </a:xfrm>
          <a:prstGeom prst="rect">
            <a:avLst/>
          </a:prstGeom>
          <a:noFill/>
        </p:spPr>
        <p:txBody>
          <a:bodyPr wrap="square" rtlCol="0">
            <a:spAutoFit/>
          </a:bodyPr>
          <a:lstStyle/>
          <a:p>
            <a:pPr algn="ctr"/>
            <a:r>
              <a:rPr lang="zh-CN" altLang="en-US" sz="2133" b="1" dirty="0">
                <a:solidFill>
                  <a:srgbClr val="FFFFFF"/>
                </a:solidFill>
              </a:rPr>
              <a:t>对企业</a:t>
            </a:r>
          </a:p>
        </p:txBody>
      </p:sp>
      <p:sp>
        <p:nvSpPr>
          <p:cNvPr id="28" name="TextBox 20"/>
          <p:cNvSpPr txBox="1"/>
          <p:nvPr/>
        </p:nvSpPr>
        <p:spPr>
          <a:xfrm>
            <a:off x="2735627" y="4791365"/>
            <a:ext cx="8194212" cy="1374800"/>
          </a:xfrm>
          <a:prstGeom prst="rect">
            <a:avLst/>
          </a:prstGeom>
          <a:noFill/>
        </p:spPr>
        <p:txBody>
          <a:bodyPr wrap="square" rtlCol="0">
            <a:spAutoFit/>
          </a:bodyPr>
          <a:lstStyle/>
          <a:p>
            <a:pPr>
              <a:lnSpc>
                <a:spcPct val="125000"/>
              </a:lnSpc>
            </a:pPr>
            <a:r>
              <a:rPr lang="zh-CN" altLang="en-US" sz="1867" b="1" dirty="0">
                <a:solidFill>
                  <a:srgbClr val="C00000"/>
                </a:solidFill>
              </a:rPr>
              <a:t>网络安全产业将迎发展，这些机会要抓住</a:t>
            </a:r>
            <a:endParaRPr lang="en-US" altLang="zh-CN" sz="1867" b="1" dirty="0">
              <a:solidFill>
                <a:srgbClr val="C00000"/>
              </a:solidFill>
            </a:endParaRPr>
          </a:p>
          <a:p>
            <a:pPr>
              <a:lnSpc>
                <a:spcPct val="125000"/>
              </a:lnSpc>
            </a:pPr>
            <a:r>
              <a:rPr lang="en-US" altLang="zh-CN" sz="1600" dirty="0">
                <a:solidFill>
                  <a:srgbClr val="000000"/>
                </a:solidFill>
              </a:rPr>
              <a:t>《</a:t>
            </a:r>
            <a:r>
              <a:rPr lang="zh-CN" altLang="en-US" sz="1600" dirty="0">
                <a:solidFill>
                  <a:srgbClr val="000000"/>
                </a:solidFill>
              </a:rPr>
              <a:t>网络安全法</a:t>
            </a:r>
            <a:r>
              <a:rPr lang="en-US" altLang="zh-CN" sz="1600" dirty="0">
                <a:solidFill>
                  <a:srgbClr val="000000"/>
                </a:solidFill>
              </a:rPr>
              <a:t>》</a:t>
            </a:r>
            <a:r>
              <a:rPr lang="zh-CN" altLang="en-US" sz="1600" dirty="0">
                <a:solidFill>
                  <a:srgbClr val="000000"/>
                </a:solidFill>
              </a:rPr>
              <a:t>在规范一般企业网络安全义务的基础上，特别针对三类企业，即网络运营者，比如通信运营商等；网络产品、服务的提供者，比如网购平台等；关键信息基础设施运营者，比如电力公司、股票交易中心等做了强制性的义务规范内容。</a:t>
            </a:r>
          </a:p>
        </p:txBody>
      </p:sp>
    </p:spTree>
    <p:extLst>
      <p:ext uri="{BB962C8B-B14F-4D97-AF65-F5344CB8AC3E}">
        <p14:creationId xmlns:p14="http://schemas.microsoft.com/office/powerpoint/2010/main" val="30489234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down)">
                                      <p:cBhvr>
                                        <p:cTn id="12" dur="500"/>
                                        <p:tgtEl>
                                          <p:spTgt spid="16"/>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3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 calcmode="lin" valueType="num">
                                      <p:cBhvr>
                                        <p:cTn id="23" dur="500" fill="hold"/>
                                        <p:tgtEl>
                                          <p:spTgt spid="21"/>
                                        </p:tgtEl>
                                        <p:attrNameLst>
                                          <p:attrName>style.rotation</p:attrName>
                                        </p:attrNameLst>
                                      </p:cBhvr>
                                      <p:tavLst>
                                        <p:tav tm="0">
                                          <p:val>
                                            <p:fltVal val="90"/>
                                          </p:val>
                                        </p:tav>
                                        <p:tav tm="100000">
                                          <p:val>
                                            <p:fltVal val="0"/>
                                          </p:val>
                                        </p:tav>
                                      </p:tavLst>
                                    </p:anim>
                                    <p:animEffect transition="in" filter="fade">
                                      <p:cBhvr>
                                        <p:cTn id="24" dur="500"/>
                                        <p:tgtEl>
                                          <p:spTgt spid="21"/>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3500"/>
                            </p:stCondLst>
                            <p:childTnLst>
                              <p:par>
                                <p:cTn id="38" presetID="2" presetClass="entr" presetSubtype="8"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31"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 calcmode="lin" valueType="num">
                                      <p:cBhvr>
                                        <p:cTn id="47" dur="500" fill="hold"/>
                                        <p:tgtEl>
                                          <p:spTgt spid="27"/>
                                        </p:tgtEl>
                                        <p:attrNameLst>
                                          <p:attrName>style.rotation</p:attrName>
                                        </p:attrNameLst>
                                      </p:cBhvr>
                                      <p:tavLst>
                                        <p:tav tm="0">
                                          <p:val>
                                            <p:fltVal val="90"/>
                                          </p:val>
                                        </p:tav>
                                        <p:tav tm="100000">
                                          <p:val>
                                            <p:fltVal val="0"/>
                                          </p:val>
                                        </p:tav>
                                      </p:tavLst>
                                    </p:anim>
                                    <p:animEffect transition="in" filter="fade">
                                      <p:cBhvr>
                                        <p:cTn id="48" dur="500"/>
                                        <p:tgtEl>
                                          <p:spTgt spid="27"/>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ldLvl="0" animBg="1"/>
      <p:bldP spid="19" grpId="0" animBg="1"/>
      <p:bldP spid="20" grpId="0" bldLvl="0" animBg="1"/>
      <p:bldP spid="21" grpId="0"/>
      <p:bldP spid="22" grpId="0"/>
      <p:bldP spid="24" grpId="0" bldLvl="0" animBg="1"/>
      <p:bldP spid="25" grpId="0" animBg="1"/>
      <p:bldP spid="26" grpId="0" bldLvl="0" animBg="1"/>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
          <p:cNvPicPr>
            <a:picLocks noChangeAspect="1"/>
          </p:cNvPicPr>
          <p:nvPr/>
        </p:nvPicPr>
        <p:blipFill>
          <a:blip r:embed="rId3"/>
          <a:stretch>
            <a:fillRect/>
          </a:stretch>
        </p:blipFill>
        <p:spPr>
          <a:xfrm>
            <a:off x="-134153" y="3904571"/>
            <a:ext cx="4021908" cy="3115271"/>
          </a:xfrm>
          <a:prstGeom prst="rect">
            <a:avLst/>
          </a:prstGeom>
        </p:spPr>
      </p:pic>
      <p:sp>
        <p:nvSpPr>
          <p:cNvPr id="11" name="TextBox 32">
            <a:hlinkClick r:id="" action="ppaction://hlinkshowjump?jump=nextslide"/>
          </p:cNvPr>
          <p:cNvSpPr txBox="1">
            <a:spLocks noChangeArrowheads="1"/>
          </p:cNvSpPr>
          <p:nvPr/>
        </p:nvSpPr>
        <p:spPr bwMode="auto">
          <a:xfrm>
            <a:off x="4772561" y="139282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rgbClr val="C00000"/>
                </a:solidFill>
                <a:latin typeface="方正综艺简体" panose="02010601030101010101" pitchFamily="2" charset="-122"/>
                <a:ea typeface="方正综艺简体" panose="02010601030101010101" pitchFamily="2" charset="-122"/>
              </a:rPr>
              <a:t>第二章</a:t>
            </a:r>
            <a:endParaRPr lang="en-US" altLang="zh-CN" sz="6400" b="1" dirty="0">
              <a:solidFill>
                <a:srgbClr val="C00000"/>
              </a:solidFill>
              <a:latin typeface="方正综艺简体" panose="02010601030101010101" pitchFamily="2" charset="-122"/>
              <a:ea typeface="方正综艺简体" panose="02010601030101010101" pitchFamily="2" charset="-122"/>
            </a:endParaRPr>
          </a:p>
        </p:txBody>
      </p:sp>
      <p:sp>
        <p:nvSpPr>
          <p:cNvPr id="12" name="TextBox 32">
            <a:hlinkClick r:id="" action="ppaction://hlinkshowjump?jump=nextslide"/>
          </p:cNvPr>
          <p:cNvSpPr txBox="1">
            <a:spLocks noChangeArrowheads="1"/>
          </p:cNvSpPr>
          <p:nvPr/>
        </p:nvSpPr>
        <p:spPr bwMode="auto">
          <a:xfrm>
            <a:off x="1004312" y="2500824"/>
            <a:ext cx="10183373" cy="24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r>
              <a:rPr lang="zh-CN" altLang="en-US"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网络安全法</a:t>
            </a:r>
            <a:r>
              <a:rPr lang="en-US" altLang="zh-CN"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p>
          <a:p>
            <a:pPr algn="ctr"/>
            <a:r>
              <a:rPr lang="zh-CN" altLang="en-US"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政策全文</a:t>
            </a:r>
          </a:p>
        </p:txBody>
      </p:sp>
    </p:spTree>
    <p:extLst>
      <p:ext uri="{BB962C8B-B14F-4D97-AF65-F5344CB8AC3E}">
        <p14:creationId xmlns:p14="http://schemas.microsoft.com/office/powerpoint/2010/main" val="10852146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12013" y="65275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政策全文</a:t>
            </a:r>
          </a:p>
        </p:txBody>
      </p:sp>
      <p:grpSp>
        <p:nvGrpSpPr>
          <p:cNvPr id="7" name="组合 6"/>
          <p:cNvGrpSpPr/>
          <p:nvPr/>
        </p:nvGrpSpPr>
        <p:grpSpPr>
          <a:xfrm>
            <a:off x="1295467" y="1316765"/>
            <a:ext cx="4512501" cy="576064"/>
            <a:chOff x="792000" y="1063411"/>
            <a:chExt cx="3384376" cy="432048"/>
          </a:xfrm>
        </p:grpSpPr>
        <p:grpSp>
          <p:nvGrpSpPr>
            <p:cNvPr id="5" name="组合 4"/>
            <p:cNvGrpSpPr/>
            <p:nvPr/>
          </p:nvGrpSpPr>
          <p:grpSpPr>
            <a:xfrm>
              <a:off x="792000" y="1063411"/>
              <a:ext cx="3240360" cy="432048"/>
              <a:chOff x="792000" y="1063411"/>
              <a:chExt cx="3240360" cy="432048"/>
            </a:xfrm>
          </p:grpSpPr>
          <p:sp>
            <p:nvSpPr>
              <p:cNvPr id="17" name="矩形 16"/>
              <p:cNvSpPr/>
              <p:nvPr/>
            </p:nvSpPr>
            <p:spPr>
              <a:xfrm>
                <a:off x="792000" y="1063411"/>
                <a:ext cx="3024336"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sym typeface="+mn-lt"/>
                </a:endParaRPr>
              </a:p>
            </p:txBody>
          </p:sp>
          <p:sp>
            <p:nvSpPr>
              <p:cNvPr id="4" name="椭圆 3"/>
              <p:cNvSpPr/>
              <p:nvPr/>
            </p:nvSpPr>
            <p:spPr>
              <a:xfrm>
                <a:off x="3600312"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endParaRPr>
              </a:p>
            </p:txBody>
          </p:sp>
        </p:grpSp>
        <p:sp>
          <p:nvSpPr>
            <p:cNvPr id="15" name="文本框 14"/>
            <p:cNvSpPr txBox="1"/>
            <p:nvPr/>
          </p:nvSpPr>
          <p:spPr>
            <a:xfrm>
              <a:off x="920702" y="1106286"/>
              <a:ext cx="3255674" cy="34624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dirty="0">
                  <a:solidFill>
                    <a:srgbClr val="FFFFFF"/>
                  </a:solidFill>
                  <a:sym typeface="+mn-lt"/>
                </a:rPr>
                <a:t>《</a:t>
              </a:r>
              <a:r>
                <a:rPr lang="zh-CN" altLang="en-US" sz="2400" dirty="0">
                  <a:solidFill>
                    <a:srgbClr val="FFFFFF"/>
                  </a:solidFill>
                  <a:sym typeface="+mn-lt"/>
                </a:rPr>
                <a:t>网络安全法</a:t>
              </a:r>
              <a:r>
                <a:rPr lang="en-US" altLang="zh-CN" sz="2400" dirty="0">
                  <a:solidFill>
                    <a:srgbClr val="FFFFFF"/>
                  </a:solidFill>
                  <a:sym typeface="+mn-lt"/>
                </a:rPr>
                <a:t>》</a:t>
              </a:r>
              <a:r>
                <a:rPr lang="zh-CN" altLang="en-US" sz="2400" dirty="0">
                  <a:solidFill>
                    <a:srgbClr val="FFFFFF"/>
                  </a:solidFill>
                  <a:sym typeface="+mn-lt"/>
                </a:rPr>
                <a:t>的基本架构</a:t>
              </a:r>
            </a:p>
          </p:txBody>
        </p:sp>
      </p:grpSp>
      <p:sp>
        <p:nvSpPr>
          <p:cNvPr id="23" name="圆角矩形 22"/>
          <p:cNvSpPr/>
          <p:nvPr/>
        </p:nvSpPr>
        <p:spPr>
          <a:xfrm>
            <a:off x="3328799" y="3968317"/>
            <a:ext cx="1113111" cy="1106513"/>
          </a:xfrm>
          <a:prstGeom prst="roundRect">
            <a:avLst>
              <a:gd name="adj" fmla="val 50000"/>
            </a:avLst>
          </a:prstGeom>
          <a:no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dirty="0">
                <a:solidFill>
                  <a:srgbClr val="0070C0"/>
                </a:solidFill>
              </a:rPr>
              <a:t>+</a:t>
            </a:r>
            <a:endParaRPr lang="zh-CN" altLang="en-US" sz="8800" dirty="0">
              <a:solidFill>
                <a:srgbClr val="0070C0"/>
              </a:solidFill>
            </a:endParaRPr>
          </a:p>
        </p:txBody>
      </p:sp>
      <p:sp>
        <p:nvSpPr>
          <p:cNvPr id="29" name="圆角矩形 28"/>
          <p:cNvSpPr/>
          <p:nvPr/>
        </p:nvSpPr>
        <p:spPr>
          <a:xfrm>
            <a:off x="1324418" y="3959890"/>
            <a:ext cx="1419287" cy="1131484"/>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FFFF"/>
                </a:solidFill>
                <a:cs typeface="+mn-ea"/>
              </a:rPr>
              <a:t>总则</a:t>
            </a:r>
          </a:p>
        </p:txBody>
      </p:sp>
      <p:sp>
        <p:nvSpPr>
          <p:cNvPr id="30" name="圆角矩形 29"/>
          <p:cNvSpPr/>
          <p:nvPr/>
        </p:nvSpPr>
        <p:spPr>
          <a:xfrm>
            <a:off x="4196174" y="2660916"/>
            <a:ext cx="3799655" cy="852921"/>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FFFFFF"/>
                </a:solidFill>
                <a:cs typeface="+mn-ea"/>
              </a:rPr>
              <a:t>9800</a:t>
            </a:r>
            <a:r>
              <a:rPr lang="zh-CN" altLang="en-US" sz="2400" dirty="0">
                <a:solidFill>
                  <a:srgbClr val="FFFFFF"/>
                </a:solidFill>
                <a:cs typeface="+mn-ea"/>
              </a:rPr>
              <a:t>余字</a:t>
            </a:r>
          </a:p>
        </p:txBody>
      </p:sp>
      <p:sp>
        <p:nvSpPr>
          <p:cNvPr id="31" name="圆角矩形 30"/>
          <p:cNvSpPr/>
          <p:nvPr/>
        </p:nvSpPr>
        <p:spPr>
          <a:xfrm>
            <a:off x="4952904" y="3971206"/>
            <a:ext cx="1466288" cy="1149025"/>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FFFFFF"/>
                </a:solidFill>
                <a:cs typeface="+mn-ea"/>
              </a:rPr>
              <a:t>6</a:t>
            </a:r>
            <a:r>
              <a:rPr lang="zh-CN" altLang="en-US" sz="2400" dirty="0">
                <a:solidFill>
                  <a:srgbClr val="FFFFFF"/>
                </a:solidFill>
                <a:cs typeface="+mn-ea"/>
              </a:rPr>
              <a:t>章</a:t>
            </a:r>
          </a:p>
        </p:txBody>
      </p:sp>
      <p:sp>
        <p:nvSpPr>
          <p:cNvPr id="32" name="圆角矩形 31"/>
          <p:cNvSpPr/>
          <p:nvPr/>
        </p:nvSpPr>
        <p:spPr>
          <a:xfrm>
            <a:off x="6969487" y="3971206"/>
            <a:ext cx="1063355" cy="1057052"/>
          </a:xfrm>
          <a:prstGeom prst="roundRect">
            <a:avLst>
              <a:gd name="adj" fmla="val 50000"/>
            </a:avLst>
          </a:prstGeom>
          <a:no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dirty="0">
                <a:solidFill>
                  <a:srgbClr val="0070C0"/>
                </a:solidFill>
              </a:rPr>
              <a:t>=</a:t>
            </a:r>
            <a:endParaRPr lang="zh-CN" altLang="en-US" sz="8800" dirty="0">
              <a:solidFill>
                <a:srgbClr val="0070C0"/>
              </a:solidFill>
            </a:endParaRPr>
          </a:p>
        </p:txBody>
      </p:sp>
      <p:sp>
        <p:nvSpPr>
          <p:cNvPr id="33" name="圆角矩形 32"/>
          <p:cNvSpPr/>
          <p:nvPr/>
        </p:nvSpPr>
        <p:spPr>
          <a:xfrm>
            <a:off x="8592278" y="3966980"/>
            <a:ext cx="2195213" cy="1149025"/>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FFFFFF"/>
                </a:solidFill>
                <a:cs typeface="+mn-ea"/>
              </a:rPr>
              <a:t>79</a:t>
            </a:r>
            <a:r>
              <a:rPr lang="zh-CN" altLang="en-US" sz="2400" dirty="0">
                <a:solidFill>
                  <a:srgbClr val="FFFFFF"/>
                </a:solidFill>
                <a:cs typeface="+mn-ea"/>
              </a:rPr>
              <a:t>条</a:t>
            </a:r>
          </a:p>
        </p:txBody>
      </p:sp>
    </p:spTree>
    <p:extLst>
      <p:ext uri="{BB962C8B-B14F-4D97-AF65-F5344CB8AC3E}">
        <p14:creationId xmlns:p14="http://schemas.microsoft.com/office/powerpoint/2010/main" val="39474634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47292" y="71015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政策全文</a:t>
            </a:r>
          </a:p>
        </p:txBody>
      </p:sp>
      <p:grpSp>
        <p:nvGrpSpPr>
          <p:cNvPr id="9" name="组合 8"/>
          <p:cNvGrpSpPr/>
          <p:nvPr/>
        </p:nvGrpSpPr>
        <p:grpSpPr>
          <a:xfrm>
            <a:off x="1487488" y="1700810"/>
            <a:ext cx="3026192" cy="4025614"/>
            <a:chOff x="6132239" y="1220645"/>
            <a:chExt cx="2269644" cy="3019210"/>
          </a:xfrm>
        </p:grpSpPr>
        <p:grpSp>
          <p:nvGrpSpPr>
            <p:cNvPr id="10" name="组合 9"/>
            <p:cNvGrpSpPr/>
            <p:nvPr/>
          </p:nvGrpSpPr>
          <p:grpSpPr>
            <a:xfrm>
              <a:off x="6132239" y="1220645"/>
              <a:ext cx="2269644" cy="3019210"/>
              <a:chOff x="323274" y="1796641"/>
              <a:chExt cx="1800455" cy="2395068"/>
            </a:xfrm>
          </p:grpSpPr>
          <p:sp>
            <p:nvSpPr>
              <p:cNvPr id="12" name="矩形 11"/>
              <p:cNvSpPr/>
              <p:nvPr/>
            </p:nvSpPr>
            <p:spPr>
              <a:xfrm>
                <a:off x="323274" y="1796641"/>
                <a:ext cx="1800455" cy="2395068"/>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13" name="矩形 12"/>
              <p:cNvSpPr/>
              <p:nvPr/>
            </p:nvSpPr>
            <p:spPr>
              <a:xfrm>
                <a:off x="411587" y="3188973"/>
                <a:ext cx="1623829" cy="640975"/>
              </a:xfrm>
              <a:prstGeom prst="rect">
                <a:avLst/>
              </a:prstGeom>
            </p:spPr>
            <p:txBody>
              <a:bodyPr wrap="square">
                <a:spAutoFit/>
              </a:bodyPr>
              <a:lstStyle/>
              <a:p>
                <a:pPr algn="ctr">
                  <a:lnSpc>
                    <a:spcPct val="120000"/>
                  </a:lnSpc>
                </a:pPr>
                <a:r>
                  <a:rPr lang="zh-CN" altLang="en-US" sz="2667" b="1" dirty="0">
                    <a:solidFill>
                      <a:srgbClr val="C00000"/>
                    </a:solidFill>
                  </a:rPr>
                  <a:t>中华人民共和国网络安全法</a:t>
                </a:r>
                <a:endParaRPr lang="en-US" altLang="zh-CN" sz="3200" b="1" dirty="0">
                  <a:solidFill>
                    <a:srgbClr val="C00000"/>
                  </a:solidFill>
                </a:endParaRPr>
              </a:p>
            </p:txBody>
          </p:sp>
        </p:grpSp>
        <p:pic>
          <p:nvPicPr>
            <p:cNvPr id="11" name="图片 80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86666" y="1575558"/>
              <a:ext cx="960790" cy="104534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组合 33"/>
          <p:cNvGrpSpPr/>
          <p:nvPr/>
        </p:nvGrpSpPr>
        <p:grpSpPr>
          <a:xfrm>
            <a:off x="9936427" y="1700809"/>
            <a:ext cx="672000" cy="4025615"/>
            <a:chOff x="8008219" y="1347613"/>
            <a:chExt cx="393662" cy="3019211"/>
          </a:xfrm>
        </p:grpSpPr>
        <p:sp>
          <p:nvSpPr>
            <p:cNvPr id="35" name="圆角矩形 34"/>
            <p:cNvSpPr/>
            <p:nvPr/>
          </p:nvSpPr>
          <p:spPr>
            <a:xfrm>
              <a:off x="8008219" y="1347613"/>
              <a:ext cx="393662" cy="79208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FFFFFF"/>
                  </a:solidFill>
                </a:rPr>
                <a:t>第七章</a:t>
              </a:r>
            </a:p>
          </p:txBody>
        </p:sp>
        <p:sp>
          <p:nvSpPr>
            <p:cNvPr id="36" name="圆角矩形 35"/>
            <p:cNvSpPr/>
            <p:nvPr/>
          </p:nvSpPr>
          <p:spPr>
            <a:xfrm>
              <a:off x="8008219" y="2211710"/>
              <a:ext cx="393662" cy="2155114"/>
            </a:xfrm>
            <a:prstGeom prst="roundRect">
              <a:avLst/>
            </a:prstGeom>
            <a:noFill/>
            <a:ln w="9525">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000000"/>
                  </a:solidFill>
                </a:rPr>
                <a:t>附</a:t>
              </a:r>
              <a:endParaRPr lang="en-US" altLang="zh-CN" sz="2133" b="1" dirty="0">
                <a:solidFill>
                  <a:srgbClr val="000000"/>
                </a:solidFill>
              </a:endParaRPr>
            </a:p>
            <a:p>
              <a:pPr algn="ctr"/>
              <a:endParaRPr lang="en-US" altLang="zh-CN" sz="2133" b="1" dirty="0">
                <a:solidFill>
                  <a:srgbClr val="000000"/>
                </a:solidFill>
              </a:endParaRPr>
            </a:p>
            <a:p>
              <a:pPr algn="ctr"/>
              <a:r>
                <a:rPr lang="zh-CN" altLang="en-US" sz="2133" b="1" dirty="0">
                  <a:solidFill>
                    <a:srgbClr val="000000"/>
                  </a:solidFill>
                </a:rPr>
                <a:t>则</a:t>
              </a:r>
            </a:p>
          </p:txBody>
        </p:sp>
      </p:grpSp>
      <p:grpSp>
        <p:nvGrpSpPr>
          <p:cNvPr id="14" name="组合 13"/>
          <p:cNvGrpSpPr/>
          <p:nvPr/>
        </p:nvGrpSpPr>
        <p:grpSpPr>
          <a:xfrm>
            <a:off x="4810703" y="1700810"/>
            <a:ext cx="672000" cy="4025613"/>
            <a:chOff x="3044910" y="1347614"/>
            <a:chExt cx="393662" cy="3019210"/>
          </a:xfrm>
        </p:grpSpPr>
        <p:sp>
          <p:nvSpPr>
            <p:cNvPr id="16" name="圆角矩形 15"/>
            <p:cNvSpPr/>
            <p:nvPr/>
          </p:nvSpPr>
          <p:spPr>
            <a:xfrm>
              <a:off x="3044910" y="2211710"/>
              <a:ext cx="393662" cy="2155114"/>
            </a:xfrm>
            <a:prstGeom prst="roundRect">
              <a:avLst/>
            </a:prstGeom>
            <a:noFill/>
            <a:ln w="9525">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000000"/>
                  </a:solidFill>
                </a:rPr>
                <a:t>总</a:t>
              </a:r>
              <a:endParaRPr lang="en-US" altLang="zh-CN" sz="2133" b="1" dirty="0">
                <a:solidFill>
                  <a:srgbClr val="000000"/>
                </a:solidFill>
              </a:endParaRPr>
            </a:p>
            <a:p>
              <a:pPr algn="ctr"/>
              <a:endParaRPr lang="en-US" altLang="zh-CN" sz="2133" b="1" dirty="0">
                <a:solidFill>
                  <a:srgbClr val="000000"/>
                </a:solidFill>
              </a:endParaRPr>
            </a:p>
            <a:p>
              <a:pPr algn="ctr"/>
              <a:r>
                <a:rPr lang="zh-CN" altLang="en-US" sz="2133" b="1" dirty="0">
                  <a:solidFill>
                    <a:srgbClr val="000000"/>
                  </a:solidFill>
                </a:rPr>
                <a:t>则</a:t>
              </a:r>
            </a:p>
          </p:txBody>
        </p:sp>
        <p:sp>
          <p:nvSpPr>
            <p:cNvPr id="18" name="圆角矩形 17"/>
            <p:cNvSpPr/>
            <p:nvPr/>
          </p:nvSpPr>
          <p:spPr>
            <a:xfrm>
              <a:off x="3044910" y="1347614"/>
              <a:ext cx="393662" cy="792088"/>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FFFFFF"/>
                  </a:solidFill>
                </a:rPr>
                <a:t>第一章</a:t>
              </a:r>
            </a:p>
          </p:txBody>
        </p:sp>
      </p:grpSp>
      <p:grpSp>
        <p:nvGrpSpPr>
          <p:cNvPr id="19" name="组合 18"/>
          <p:cNvGrpSpPr/>
          <p:nvPr/>
        </p:nvGrpSpPr>
        <p:grpSpPr>
          <a:xfrm>
            <a:off x="5664991" y="1700810"/>
            <a:ext cx="672000" cy="4025613"/>
            <a:chOff x="3541241" y="1347614"/>
            <a:chExt cx="393662" cy="3019210"/>
          </a:xfrm>
        </p:grpSpPr>
        <p:sp>
          <p:nvSpPr>
            <p:cNvPr id="20" name="圆角矩形 19"/>
            <p:cNvSpPr/>
            <p:nvPr/>
          </p:nvSpPr>
          <p:spPr>
            <a:xfrm>
              <a:off x="3541241" y="1347614"/>
              <a:ext cx="393662" cy="792088"/>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FFFFFF"/>
                  </a:solidFill>
                </a:rPr>
                <a:t>第二章</a:t>
              </a:r>
            </a:p>
          </p:txBody>
        </p:sp>
        <p:sp>
          <p:nvSpPr>
            <p:cNvPr id="21" name="圆角矩形 20"/>
            <p:cNvSpPr/>
            <p:nvPr/>
          </p:nvSpPr>
          <p:spPr>
            <a:xfrm>
              <a:off x="3541241" y="2211710"/>
              <a:ext cx="393662" cy="2155114"/>
            </a:xfrm>
            <a:prstGeom prst="roundRect">
              <a:avLst/>
            </a:prstGeom>
            <a:noFill/>
            <a:ln w="9525">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CN" altLang="en-US" sz="2133" b="1" dirty="0">
                  <a:solidFill>
                    <a:srgbClr val="000000"/>
                  </a:solidFill>
                </a:rPr>
                <a:t>网络安全支持与促进</a:t>
              </a:r>
            </a:p>
          </p:txBody>
        </p:sp>
      </p:grpSp>
      <p:grpSp>
        <p:nvGrpSpPr>
          <p:cNvPr id="22" name="组合 21"/>
          <p:cNvGrpSpPr/>
          <p:nvPr/>
        </p:nvGrpSpPr>
        <p:grpSpPr>
          <a:xfrm>
            <a:off x="6519279" y="1700810"/>
            <a:ext cx="672000" cy="4025613"/>
            <a:chOff x="4037572" y="1347614"/>
            <a:chExt cx="393662" cy="3019210"/>
          </a:xfrm>
        </p:grpSpPr>
        <p:sp>
          <p:nvSpPr>
            <p:cNvPr id="23" name="圆角矩形 22"/>
            <p:cNvSpPr/>
            <p:nvPr/>
          </p:nvSpPr>
          <p:spPr>
            <a:xfrm>
              <a:off x="4037572" y="1347614"/>
              <a:ext cx="393662" cy="792088"/>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FFFFFF"/>
                  </a:solidFill>
                </a:rPr>
                <a:t>第三章</a:t>
              </a:r>
            </a:p>
          </p:txBody>
        </p:sp>
        <p:sp>
          <p:nvSpPr>
            <p:cNvPr id="24" name="圆角矩形 23"/>
            <p:cNvSpPr/>
            <p:nvPr/>
          </p:nvSpPr>
          <p:spPr>
            <a:xfrm>
              <a:off x="4037572" y="2211710"/>
              <a:ext cx="393662" cy="2155114"/>
            </a:xfrm>
            <a:prstGeom prst="roundRect">
              <a:avLst/>
            </a:prstGeom>
            <a:noFill/>
            <a:ln w="9525">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ysClr val="windowText" lastClr="000000"/>
                  </a:solidFill>
                </a:rPr>
                <a:t>网络运行安全</a:t>
              </a:r>
            </a:p>
          </p:txBody>
        </p:sp>
      </p:grpSp>
      <p:grpSp>
        <p:nvGrpSpPr>
          <p:cNvPr id="25" name="组合 24"/>
          <p:cNvGrpSpPr/>
          <p:nvPr/>
        </p:nvGrpSpPr>
        <p:grpSpPr>
          <a:xfrm>
            <a:off x="7373567" y="1700810"/>
            <a:ext cx="672000" cy="4025613"/>
            <a:chOff x="4533903" y="1347614"/>
            <a:chExt cx="393662" cy="3019210"/>
          </a:xfrm>
        </p:grpSpPr>
        <p:sp>
          <p:nvSpPr>
            <p:cNvPr id="26" name="圆角矩形 25"/>
            <p:cNvSpPr/>
            <p:nvPr/>
          </p:nvSpPr>
          <p:spPr>
            <a:xfrm>
              <a:off x="4533903" y="1347614"/>
              <a:ext cx="393662" cy="792088"/>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FFFFFF"/>
                  </a:solidFill>
                </a:rPr>
                <a:t>第四章</a:t>
              </a:r>
            </a:p>
          </p:txBody>
        </p:sp>
        <p:sp>
          <p:nvSpPr>
            <p:cNvPr id="27" name="圆角矩形 26"/>
            <p:cNvSpPr/>
            <p:nvPr/>
          </p:nvSpPr>
          <p:spPr>
            <a:xfrm>
              <a:off x="4533903" y="2211710"/>
              <a:ext cx="393662" cy="2155114"/>
            </a:xfrm>
            <a:prstGeom prst="roundRect">
              <a:avLst/>
            </a:prstGeom>
            <a:noFill/>
            <a:ln w="9525">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ysClr val="windowText" lastClr="000000"/>
                  </a:solidFill>
                </a:rPr>
                <a:t>网络信息安全</a:t>
              </a:r>
            </a:p>
          </p:txBody>
        </p:sp>
      </p:grpSp>
      <p:grpSp>
        <p:nvGrpSpPr>
          <p:cNvPr id="28" name="组合 27"/>
          <p:cNvGrpSpPr/>
          <p:nvPr/>
        </p:nvGrpSpPr>
        <p:grpSpPr>
          <a:xfrm>
            <a:off x="8227855" y="1700810"/>
            <a:ext cx="672000" cy="4025613"/>
            <a:chOff x="5030234" y="1347614"/>
            <a:chExt cx="393662" cy="3019210"/>
          </a:xfrm>
        </p:grpSpPr>
        <p:sp>
          <p:nvSpPr>
            <p:cNvPr id="29" name="圆角矩形 28"/>
            <p:cNvSpPr/>
            <p:nvPr/>
          </p:nvSpPr>
          <p:spPr>
            <a:xfrm>
              <a:off x="5030234" y="1347614"/>
              <a:ext cx="393662" cy="792088"/>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FFFFFF"/>
                  </a:solidFill>
                </a:rPr>
                <a:t>第五章</a:t>
              </a:r>
            </a:p>
          </p:txBody>
        </p:sp>
        <p:sp>
          <p:nvSpPr>
            <p:cNvPr id="30" name="圆角矩形 29"/>
            <p:cNvSpPr/>
            <p:nvPr/>
          </p:nvSpPr>
          <p:spPr>
            <a:xfrm>
              <a:off x="5030234" y="2211710"/>
              <a:ext cx="393662" cy="2155114"/>
            </a:xfrm>
            <a:prstGeom prst="roundRect">
              <a:avLst/>
            </a:prstGeom>
            <a:noFill/>
            <a:ln w="9525">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CN" altLang="en-US" sz="2133" b="1" dirty="0">
                  <a:solidFill>
                    <a:sysClr val="windowText" lastClr="000000"/>
                  </a:solidFill>
                </a:rPr>
                <a:t>监测预警与应急处置</a:t>
              </a:r>
            </a:p>
          </p:txBody>
        </p:sp>
      </p:grpSp>
      <p:grpSp>
        <p:nvGrpSpPr>
          <p:cNvPr id="31" name="组合 30"/>
          <p:cNvGrpSpPr/>
          <p:nvPr/>
        </p:nvGrpSpPr>
        <p:grpSpPr>
          <a:xfrm>
            <a:off x="9082143" y="1700810"/>
            <a:ext cx="672000" cy="4025613"/>
            <a:chOff x="5526565" y="1347614"/>
            <a:chExt cx="393662" cy="3019210"/>
          </a:xfrm>
        </p:grpSpPr>
        <p:sp>
          <p:nvSpPr>
            <p:cNvPr id="32" name="圆角矩形 31"/>
            <p:cNvSpPr/>
            <p:nvPr/>
          </p:nvSpPr>
          <p:spPr>
            <a:xfrm>
              <a:off x="5526565" y="1347614"/>
              <a:ext cx="393662" cy="792088"/>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FFFFFF"/>
                  </a:solidFill>
                </a:rPr>
                <a:t>第六章</a:t>
              </a:r>
            </a:p>
          </p:txBody>
        </p:sp>
        <p:sp>
          <p:nvSpPr>
            <p:cNvPr id="33" name="圆角矩形 32"/>
            <p:cNvSpPr/>
            <p:nvPr/>
          </p:nvSpPr>
          <p:spPr>
            <a:xfrm>
              <a:off x="5526565" y="2211710"/>
              <a:ext cx="393662" cy="2155114"/>
            </a:xfrm>
            <a:prstGeom prst="roundRect">
              <a:avLst/>
            </a:prstGeom>
            <a:noFill/>
            <a:ln w="9525">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ysClr val="windowText" lastClr="000000"/>
                  </a:solidFill>
                </a:rPr>
                <a:t>法律责任</a:t>
              </a:r>
            </a:p>
          </p:txBody>
        </p:sp>
      </p:grpSp>
    </p:spTree>
    <p:extLst>
      <p:ext uri="{BB962C8B-B14F-4D97-AF65-F5344CB8AC3E}">
        <p14:creationId xmlns:p14="http://schemas.microsoft.com/office/powerpoint/2010/main" val="380003833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3500"/>
                            </p:stCondLst>
                            <p:childTnLst>
                              <p:par>
                                <p:cTn id="31" presetID="22" presetClass="entr" presetSubtype="1"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4000"/>
                            </p:stCondLst>
                            <p:childTnLst>
                              <p:par>
                                <p:cTn id="35" presetID="22" presetClass="entr" presetSubtype="1"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633"/>
            <a:ext cx="12192000" cy="6999028"/>
          </a:xfrm>
          <a:prstGeom prst="rect">
            <a:avLst/>
          </a:prstGeom>
        </p:spPr>
      </p:pic>
      <p:sp>
        <p:nvSpPr>
          <p:cNvPr id="12" name="TextBox 32">
            <a:hlinkClick r:id="" action="ppaction://hlinkshowjump?jump=nextslide"/>
          </p:cNvPr>
          <p:cNvSpPr txBox="1">
            <a:spLocks noChangeArrowheads="1"/>
          </p:cNvSpPr>
          <p:nvPr/>
        </p:nvSpPr>
        <p:spPr bwMode="auto">
          <a:xfrm>
            <a:off x="1004312" y="2421872"/>
            <a:ext cx="1018337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8000"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总 则</a:t>
            </a:r>
          </a:p>
        </p:txBody>
      </p:sp>
      <p:sp>
        <p:nvSpPr>
          <p:cNvPr id="9" name="TextBox 4">
            <a:extLst>
              <a:ext uri="{FF2B5EF4-FFF2-40B4-BE49-F238E27FC236}">
                <a16:creationId xmlns:a16="http://schemas.microsoft.com/office/drawing/2014/main" xmlns="" id="{868EAAE3-BC4B-4852-9662-09BD72344E9A}"/>
              </a:ext>
            </a:extLst>
          </p:cNvPr>
          <p:cNvSpPr txBox="1"/>
          <p:nvPr/>
        </p:nvSpPr>
        <p:spPr>
          <a:xfrm>
            <a:off x="2452597" y="3776089"/>
            <a:ext cx="7286807" cy="492443"/>
          </a:xfrm>
          <a:prstGeom prst="rect">
            <a:avLst/>
          </a:prstGeom>
          <a:noFill/>
        </p:spPr>
        <p:txBody>
          <a:bodyPr wrap="square" lIns="0" tIns="0" rIns="0" bIns="0" rtlCol="0">
            <a:spAutoFit/>
            <a:scene3d>
              <a:camera prst="orthographicFront">
                <a:rot lat="0" lon="0" rev="0"/>
              </a:camera>
              <a:lightRig rig="threePt" dir="t"/>
            </a:scene3d>
          </a:bodyPr>
          <a:lstStyle/>
          <a:p>
            <a:pPr algn="ctr"/>
            <a:r>
              <a:rPr lang="en-US" altLang="zh-CN" sz="3200" b="1" dirty="0">
                <a:ln w="0">
                  <a:noFill/>
                </a:ln>
                <a:solidFill>
                  <a:srgbClr val="C00000"/>
                </a:solidFill>
              </a:rPr>
              <a:t>《</a:t>
            </a:r>
            <a:r>
              <a:rPr lang="zh-CN" altLang="en-US" sz="3200" b="1" dirty="0">
                <a:ln w="0">
                  <a:noFill/>
                </a:ln>
                <a:solidFill>
                  <a:srgbClr val="C00000"/>
                </a:solidFill>
              </a:rPr>
              <a:t>中华人民共和国网络安全法</a:t>
            </a:r>
            <a:r>
              <a:rPr lang="en-US" altLang="zh-CN" sz="3200" b="1" dirty="0">
                <a:ln w="0">
                  <a:noFill/>
                </a:ln>
                <a:solidFill>
                  <a:srgbClr val="C00000"/>
                </a:solidFill>
              </a:rPr>
              <a:t>》</a:t>
            </a:r>
            <a:endParaRPr lang="zh-CN" altLang="en-US" sz="3200" b="1" dirty="0">
              <a:ln w="0">
                <a:noFill/>
              </a:ln>
              <a:solidFill>
                <a:srgbClr val="C00000"/>
              </a:solidFill>
            </a:endParaRPr>
          </a:p>
        </p:txBody>
      </p:sp>
      <p:sp>
        <p:nvSpPr>
          <p:cNvPr id="4" name="圆角矩形 3"/>
          <p:cNvSpPr/>
          <p:nvPr/>
        </p:nvSpPr>
        <p:spPr>
          <a:xfrm>
            <a:off x="5471929" y="1190035"/>
            <a:ext cx="1248139" cy="113995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rgbClr val="FFFFFF"/>
                </a:solidFill>
              </a:rPr>
              <a:t>01</a:t>
            </a:r>
            <a:endParaRPr lang="zh-CN" altLang="en-US" sz="5333" b="1" dirty="0">
              <a:solidFill>
                <a:srgbClr val="FFFFFF"/>
              </a:solidFill>
            </a:endParaRPr>
          </a:p>
        </p:txBody>
      </p:sp>
    </p:spTree>
    <p:extLst>
      <p:ext uri="{BB962C8B-B14F-4D97-AF65-F5344CB8AC3E}">
        <p14:creationId xmlns:p14="http://schemas.microsoft.com/office/powerpoint/2010/main" val="217384616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总则</a:t>
            </a:r>
          </a:p>
        </p:txBody>
      </p:sp>
      <p:sp>
        <p:nvSpPr>
          <p:cNvPr id="37" name="矩形 36"/>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第一条 </a:t>
            </a:r>
            <a:r>
              <a:rPr lang="en-US" altLang="zh-CN" sz="2133" b="1" dirty="0">
                <a:solidFill>
                  <a:srgbClr val="C00000"/>
                </a:solidFill>
              </a:rPr>
              <a:t>】</a:t>
            </a:r>
            <a:r>
              <a:rPr lang="zh-CN" altLang="en-US" sz="1867" dirty="0">
                <a:solidFill>
                  <a:srgbClr val="000000"/>
                </a:solidFill>
              </a:rPr>
              <a:t>为了保障网络安全，维护网络空间主权和国家安全、社会公共利益，保护公民、法人和其他组织的合法权益，促进经济社会信息化健康发展，制定本法。</a:t>
            </a:r>
          </a:p>
        </p:txBody>
      </p:sp>
      <p:cxnSp>
        <p:nvCxnSpPr>
          <p:cNvPr id="38" name="直接连接符 37"/>
          <p:cNvCxnSpPr/>
          <p:nvPr/>
        </p:nvCxnSpPr>
        <p:spPr>
          <a:xfrm>
            <a:off x="1296000" y="2276872"/>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1296000" y="2454345"/>
            <a:ext cx="9696544"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第二条 </a:t>
            </a:r>
            <a:r>
              <a:rPr lang="en-US" altLang="zh-CN" sz="2133" b="1" dirty="0">
                <a:solidFill>
                  <a:srgbClr val="C00000"/>
                </a:solidFill>
              </a:rPr>
              <a:t>】</a:t>
            </a:r>
            <a:r>
              <a:rPr lang="zh-CN" altLang="en-US" sz="1867" dirty="0">
                <a:solidFill>
                  <a:srgbClr val="000000"/>
                </a:solidFill>
              </a:rPr>
              <a:t>在中华人民共和国境内建设、运营、维护和使用网络，以及网络安全的监督管理，适用本法。</a:t>
            </a:r>
            <a:endParaRPr lang="zh-CN" altLang="en-US" sz="1867" b="1" dirty="0">
              <a:solidFill>
                <a:srgbClr val="E20000"/>
              </a:solidFill>
            </a:endParaRPr>
          </a:p>
        </p:txBody>
      </p:sp>
      <p:cxnSp>
        <p:nvCxnSpPr>
          <p:cNvPr id="40" name="直接连接符 39"/>
          <p:cNvCxnSpPr/>
          <p:nvPr/>
        </p:nvCxnSpPr>
        <p:spPr>
          <a:xfrm>
            <a:off x="1296000" y="3429000"/>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296000" y="3594998"/>
            <a:ext cx="9696544"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第三条 </a:t>
            </a:r>
            <a:r>
              <a:rPr lang="en-US" altLang="zh-CN" sz="2133" b="1" dirty="0">
                <a:solidFill>
                  <a:srgbClr val="C00000"/>
                </a:solidFill>
              </a:rPr>
              <a:t>】</a:t>
            </a:r>
            <a:r>
              <a:rPr lang="zh-CN" altLang="en-US" sz="1867" dirty="0">
                <a:solidFill>
                  <a:srgbClr val="000000"/>
                </a:solidFill>
              </a:rPr>
              <a:t>国家坚持网络安全与信息化发展并重，遵循积极利用、科学发展、依法管理、确保安全的方针，推进网络基础设施建设和互联互通，鼓励网络技术创新和应用，支持培养网络安全人才，建立健全网络安全保障体系，提高网络安全保护能力。</a:t>
            </a:r>
          </a:p>
        </p:txBody>
      </p:sp>
      <p:cxnSp>
        <p:nvCxnSpPr>
          <p:cNvPr id="42" name="直接连接符 41"/>
          <p:cNvCxnSpPr/>
          <p:nvPr/>
        </p:nvCxnSpPr>
        <p:spPr>
          <a:xfrm>
            <a:off x="1296000" y="4965171"/>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1296000" y="4985573"/>
            <a:ext cx="9600000" cy="1015727"/>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第四条 </a:t>
            </a:r>
            <a:r>
              <a:rPr lang="en-US" altLang="zh-CN" sz="2133" b="1" dirty="0">
                <a:solidFill>
                  <a:srgbClr val="C00000"/>
                </a:solidFill>
              </a:rPr>
              <a:t>】</a:t>
            </a:r>
            <a:r>
              <a:rPr lang="zh-CN" altLang="en-US" sz="1867" dirty="0">
                <a:solidFill>
                  <a:srgbClr val="000000"/>
                </a:solidFill>
              </a:rPr>
              <a:t>国家制定并不断完善网络安全战略，明确保障网络安全的基本要求和主要目标，提出重点领域的网络安全政策、工作任务和措施。</a:t>
            </a:r>
          </a:p>
        </p:txBody>
      </p:sp>
    </p:spTree>
    <p:extLst>
      <p:ext uri="{BB962C8B-B14F-4D97-AF65-F5344CB8AC3E}">
        <p14:creationId xmlns:p14="http://schemas.microsoft.com/office/powerpoint/2010/main" val="24541782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barn(inVertical)">
                                      <p:cBhvr>
                                        <p:cTn id="11" dur="500"/>
                                        <p:tgtEl>
                                          <p:spTgt spid="3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8112224" y="1352812"/>
            <a:ext cx="2795355" cy="2452321"/>
          </a:xfrm>
          <a:prstGeom prst="rect">
            <a:avLst/>
          </a:prstGeom>
        </p:spPr>
      </p:pic>
      <p:cxnSp>
        <p:nvCxnSpPr>
          <p:cNvPr id="38" name="直接连接符 37"/>
          <p:cNvCxnSpPr/>
          <p:nvPr/>
        </p:nvCxnSpPr>
        <p:spPr>
          <a:xfrm>
            <a:off x="1296000" y="3948383"/>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1296000" y="1553179"/>
            <a:ext cx="6624203" cy="1877758"/>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第五条 </a:t>
            </a:r>
            <a:r>
              <a:rPr lang="en-US" altLang="zh-CN" sz="2133" b="1" dirty="0">
                <a:solidFill>
                  <a:srgbClr val="C00000"/>
                </a:solidFill>
              </a:rPr>
              <a:t>】</a:t>
            </a:r>
            <a:r>
              <a:rPr lang="zh-CN" altLang="en-US" sz="1867" dirty="0">
                <a:solidFill>
                  <a:srgbClr val="000000"/>
                </a:solidFill>
              </a:rPr>
              <a:t>国家采取措施，监测、防御、处置来源于中华人民共和国境内外的网络安全风险和威胁，保护关键信息基础设施免受攻击、侵入、干扰和破坏，依法惩治网络违法犯罪活动，维护网络空间安全和秩序。</a:t>
            </a:r>
          </a:p>
        </p:txBody>
      </p:sp>
      <p:sp>
        <p:nvSpPr>
          <p:cNvPr id="9" name="矩形 8"/>
          <p:cNvSpPr/>
          <p:nvPr/>
        </p:nvSpPr>
        <p:spPr>
          <a:xfrm>
            <a:off x="1296000" y="4145469"/>
            <a:ext cx="9600000" cy="1446743"/>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第六条 </a:t>
            </a:r>
            <a:r>
              <a:rPr lang="en-US" altLang="zh-CN" sz="2133" b="1" dirty="0">
                <a:solidFill>
                  <a:srgbClr val="C00000"/>
                </a:solidFill>
              </a:rPr>
              <a:t>】</a:t>
            </a:r>
            <a:r>
              <a:rPr lang="zh-CN" altLang="en-US" sz="1867" dirty="0">
                <a:solidFill>
                  <a:srgbClr val="000000"/>
                </a:solidFill>
              </a:rPr>
              <a:t>国家倡导诚实守信、健康文明的网络行为，推动传播社会主义核心价值观，采取措施提高全社会的网络安全意识和水平，形成全社会共同参与促进网络安全的良好环境。</a:t>
            </a:r>
          </a:p>
        </p:txBody>
      </p:sp>
      <p:sp>
        <p:nvSpPr>
          <p:cNvPr id="7"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总则</a:t>
            </a:r>
          </a:p>
        </p:txBody>
      </p:sp>
    </p:spTree>
    <p:extLst>
      <p:ext uri="{BB962C8B-B14F-4D97-AF65-F5344CB8AC3E}">
        <p14:creationId xmlns:p14="http://schemas.microsoft.com/office/powerpoint/2010/main" val="10380972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接连接符 37"/>
          <p:cNvCxnSpPr/>
          <p:nvPr/>
        </p:nvCxnSpPr>
        <p:spPr>
          <a:xfrm>
            <a:off x="1296000" y="2660915"/>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1316766"/>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第七条 </a:t>
            </a:r>
            <a:r>
              <a:rPr lang="en-US" altLang="zh-CN" sz="2133" b="1" dirty="0">
                <a:solidFill>
                  <a:srgbClr val="C00000"/>
                </a:solidFill>
              </a:rPr>
              <a:t>】</a:t>
            </a:r>
            <a:r>
              <a:rPr lang="zh-CN" altLang="en-US" sz="1867" dirty="0">
                <a:solidFill>
                  <a:srgbClr val="000000"/>
                </a:solidFill>
              </a:rPr>
              <a:t>国家积极开展网络空间治理、网络技术研发和标准制定、打击网络违法犯罪等方面的国际交流与合作，推动构建和平、安全、开放、合作的网络空间，建立多边、民主、透明的网络治理体系。</a:t>
            </a:r>
          </a:p>
        </p:txBody>
      </p:sp>
      <p:sp>
        <p:nvSpPr>
          <p:cNvPr id="9" name="矩形 8"/>
          <p:cNvSpPr/>
          <p:nvPr/>
        </p:nvSpPr>
        <p:spPr>
          <a:xfrm>
            <a:off x="1296000" y="2777103"/>
            <a:ext cx="9600000" cy="214219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第八条 </a:t>
            </a:r>
            <a:r>
              <a:rPr lang="en-US" altLang="zh-CN" sz="2133" b="1" dirty="0">
                <a:solidFill>
                  <a:srgbClr val="C00000"/>
                </a:solidFill>
              </a:rPr>
              <a:t>】</a:t>
            </a:r>
            <a:r>
              <a:rPr lang="zh-CN" altLang="en-US" sz="1867" dirty="0">
                <a:solidFill>
                  <a:srgbClr val="000000"/>
                </a:solidFill>
              </a:rPr>
              <a:t>国家网信部门负责统筹协调网络安全工作和相关监督管理工作。国务院电信主管部门、公安部门和其他有关机关依照本法和有关法律、行政法规的规定，在各自职责范围内负责网络安全保护和监督管理工作。</a:t>
            </a:r>
            <a:endParaRPr lang="en-US" altLang="zh-CN" sz="1867" dirty="0">
              <a:solidFill>
                <a:srgbClr val="000000"/>
              </a:solidFill>
            </a:endParaRPr>
          </a:p>
          <a:p>
            <a:pPr>
              <a:lnSpc>
                <a:spcPct val="135000"/>
              </a:lnSpc>
            </a:pPr>
            <a:r>
              <a:rPr lang="zh-CN" altLang="en-US" sz="2133" dirty="0">
                <a:solidFill>
                  <a:srgbClr val="000000"/>
                </a:solidFill>
              </a:rPr>
              <a:t>       </a:t>
            </a:r>
            <a:r>
              <a:rPr lang="zh-CN" altLang="en-US" sz="1867" b="1" dirty="0">
                <a:solidFill>
                  <a:srgbClr val="C00000"/>
                </a:solidFill>
              </a:rPr>
              <a:t>县级以上地方人民政府有关部门的网络安全保护和监督管理职责，按照国家有关规定确定。</a:t>
            </a:r>
          </a:p>
        </p:txBody>
      </p:sp>
      <p:cxnSp>
        <p:nvCxnSpPr>
          <p:cNvPr id="10" name="直接连接符 9"/>
          <p:cNvCxnSpPr/>
          <p:nvPr/>
        </p:nvCxnSpPr>
        <p:spPr>
          <a:xfrm>
            <a:off x="1296000" y="4981245"/>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96000" y="5050560"/>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第九条 </a:t>
            </a:r>
            <a:r>
              <a:rPr lang="en-US" altLang="zh-CN" sz="2133" b="1" dirty="0">
                <a:solidFill>
                  <a:srgbClr val="C00000"/>
                </a:solidFill>
              </a:rPr>
              <a:t>】</a:t>
            </a:r>
            <a:r>
              <a:rPr lang="zh-CN" altLang="en-US" sz="1867" dirty="0">
                <a:solidFill>
                  <a:srgbClr val="000000"/>
                </a:solidFill>
              </a:rPr>
              <a:t>网络运营者开展经营和服务活动，必须遵守法律、行政法规，尊重社会公德，遵守商业道德，诚实信用，履行网络安全保护义务，接受政府和社会的监督，承担社会责任。</a:t>
            </a:r>
          </a:p>
        </p:txBody>
      </p:sp>
      <p:sp>
        <p:nvSpPr>
          <p:cNvPr id="12"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总则</a:t>
            </a:r>
          </a:p>
        </p:txBody>
      </p:sp>
    </p:spTree>
    <p:extLst>
      <p:ext uri="{BB962C8B-B14F-4D97-AF65-F5344CB8AC3E}">
        <p14:creationId xmlns:p14="http://schemas.microsoft.com/office/powerpoint/2010/main" val="314137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barn(inVertical)">
                                      <p:cBhvr>
                                        <p:cTn id="11" dur="500"/>
                                        <p:tgtEl>
                                          <p:spTgt spid="3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296000" y="1412777"/>
            <a:ext cx="9600000" cy="1446743"/>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第十条 </a:t>
            </a:r>
            <a:r>
              <a:rPr lang="en-US" altLang="zh-CN" sz="2133" b="1" dirty="0">
                <a:solidFill>
                  <a:srgbClr val="C00000"/>
                </a:solidFill>
              </a:rPr>
              <a:t>】</a:t>
            </a:r>
            <a:r>
              <a:rPr lang="zh-CN" altLang="en-US" sz="1867" dirty="0">
                <a:solidFill>
                  <a:srgbClr val="000000"/>
                </a:solidFill>
              </a:rPr>
              <a:t>建设、运营网络或者通过网络提供服务，应当依照法律、行政法规的规定和国家标准的强制性要求，采取技术措施和其他必要措施，保障网络安全、稳定运行，有效应对网络安全事件，防范网络违法犯罪活动，维护网络数据的完整性、保密性和可用性。</a:t>
            </a:r>
          </a:p>
        </p:txBody>
      </p:sp>
      <p:cxnSp>
        <p:nvCxnSpPr>
          <p:cNvPr id="38" name="直接连接符 37"/>
          <p:cNvCxnSpPr/>
          <p:nvPr/>
        </p:nvCxnSpPr>
        <p:spPr>
          <a:xfrm>
            <a:off x="1296000" y="4435949"/>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4768377"/>
            <a:ext cx="9600000" cy="1015727"/>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第十一条 </a:t>
            </a:r>
            <a:r>
              <a:rPr lang="en-US" altLang="zh-CN" sz="2133" b="1" dirty="0">
                <a:solidFill>
                  <a:srgbClr val="C00000"/>
                </a:solidFill>
              </a:rPr>
              <a:t>】</a:t>
            </a:r>
            <a:r>
              <a:rPr lang="zh-CN" altLang="en-US" sz="1867" dirty="0">
                <a:solidFill>
                  <a:srgbClr val="000000"/>
                </a:solidFill>
              </a:rPr>
              <a:t>网络相关行业组织按照章程，加强行业自律，制定网络安全行为规范，指导会员加强网络安全保护，提高网络安全保护水平，促进行业健康发展。</a:t>
            </a:r>
          </a:p>
        </p:txBody>
      </p:sp>
      <p:sp>
        <p:nvSpPr>
          <p:cNvPr id="13" name="矩形 12"/>
          <p:cNvSpPr/>
          <p:nvPr/>
        </p:nvSpPr>
        <p:spPr>
          <a:xfrm>
            <a:off x="1296000" y="2934233"/>
            <a:ext cx="4704523" cy="480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FFFFFF"/>
                </a:solidFill>
              </a:rPr>
              <a:t>有效应对网络安全事件</a:t>
            </a:r>
          </a:p>
        </p:txBody>
      </p:sp>
      <p:sp>
        <p:nvSpPr>
          <p:cNvPr id="15" name="矩形 14"/>
          <p:cNvSpPr/>
          <p:nvPr/>
        </p:nvSpPr>
        <p:spPr>
          <a:xfrm>
            <a:off x="6190393" y="2934233"/>
            <a:ext cx="4704523" cy="480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FFFFFF"/>
                </a:solidFill>
              </a:rPr>
              <a:t>防范网络违法犯罪活动</a:t>
            </a:r>
          </a:p>
        </p:txBody>
      </p:sp>
      <p:sp>
        <p:nvSpPr>
          <p:cNvPr id="16" name="矩形 15"/>
          <p:cNvSpPr/>
          <p:nvPr/>
        </p:nvSpPr>
        <p:spPr>
          <a:xfrm>
            <a:off x="1295999" y="3525064"/>
            <a:ext cx="9598916" cy="48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FFFFFF"/>
                </a:solidFill>
              </a:rPr>
              <a:t>维护网络数据的完整性、保密性和可用性</a:t>
            </a:r>
          </a:p>
        </p:txBody>
      </p:sp>
      <p:sp>
        <p:nvSpPr>
          <p:cNvPr id="9"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5"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总则</a:t>
            </a:r>
          </a:p>
        </p:txBody>
      </p:sp>
    </p:spTree>
    <p:extLst>
      <p:ext uri="{BB962C8B-B14F-4D97-AF65-F5344CB8AC3E}">
        <p14:creationId xmlns:p14="http://schemas.microsoft.com/office/powerpoint/2010/main" val="289365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P spid="13"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296000" y="1316766"/>
            <a:ext cx="9600000" cy="1015727"/>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第十二条 </a:t>
            </a:r>
            <a:r>
              <a:rPr lang="en-US" altLang="zh-CN" sz="2133" b="1" dirty="0">
                <a:solidFill>
                  <a:srgbClr val="C00000"/>
                </a:solidFill>
              </a:rPr>
              <a:t>】</a:t>
            </a:r>
            <a:r>
              <a:rPr lang="zh-CN" altLang="en-US" sz="1867" dirty="0">
                <a:solidFill>
                  <a:srgbClr val="000000"/>
                </a:solidFill>
              </a:rPr>
              <a:t>国家保护公民、法人和其他组织依法使用网络的权利，促进网络接入普及，提升网络服务水平，为社会提供安全、便利的网络服务，保障网络信息依法有序自由流动。</a:t>
            </a:r>
          </a:p>
        </p:txBody>
      </p:sp>
      <p:sp>
        <p:nvSpPr>
          <p:cNvPr id="9" name="矩形 8"/>
          <p:cNvSpPr/>
          <p:nvPr/>
        </p:nvSpPr>
        <p:spPr>
          <a:xfrm>
            <a:off x="1295466" y="3176829"/>
            <a:ext cx="3360375"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不得危害网络安全</a:t>
            </a:r>
          </a:p>
        </p:txBody>
      </p:sp>
      <p:sp>
        <p:nvSpPr>
          <p:cNvPr id="10" name="矩形 9"/>
          <p:cNvSpPr/>
          <p:nvPr/>
        </p:nvSpPr>
        <p:spPr>
          <a:xfrm>
            <a:off x="1295466" y="2456669"/>
            <a:ext cx="9599857" cy="576064"/>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2133" b="1" dirty="0">
                <a:solidFill>
                  <a:srgbClr val="FFFFFF"/>
                </a:solidFill>
                <a:cs typeface="+mn-ea"/>
                <a:sym typeface="+mn-lt"/>
              </a:rPr>
              <a:t>任何个人和组织使用网络应当遵守宪法法律，遵守公共秩序，尊重社会公德</a:t>
            </a:r>
          </a:p>
        </p:txBody>
      </p:sp>
      <p:sp>
        <p:nvSpPr>
          <p:cNvPr id="11" name="矩形 10"/>
          <p:cNvSpPr/>
          <p:nvPr/>
        </p:nvSpPr>
        <p:spPr>
          <a:xfrm>
            <a:off x="4751851" y="3176829"/>
            <a:ext cx="6143472"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不得利用网络从事危害国家安全、荣誉和利益</a:t>
            </a:r>
          </a:p>
        </p:txBody>
      </p:sp>
      <p:sp>
        <p:nvSpPr>
          <p:cNvPr id="12" name="矩形 11"/>
          <p:cNvSpPr/>
          <p:nvPr/>
        </p:nvSpPr>
        <p:spPr>
          <a:xfrm>
            <a:off x="1295466" y="3743941"/>
            <a:ext cx="5088567"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煽动颠覆国家政权、推翻社会主义制度</a:t>
            </a:r>
          </a:p>
        </p:txBody>
      </p:sp>
      <p:sp>
        <p:nvSpPr>
          <p:cNvPr id="14" name="矩形 13"/>
          <p:cNvSpPr/>
          <p:nvPr/>
        </p:nvSpPr>
        <p:spPr>
          <a:xfrm>
            <a:off x="6480043" y="3743941"/>
            <a:ext cx="4415280"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煽动分裂国家、破坏国家统一</a:t>
            </a:r>
          </a:p>
        </p:txBody>
      </p:sp>
      <p:sp>
        <p:nvSpPr>
          <p:cNvPr id="17" name="矩形 16"/>
          <p:cNvSpPr/>
          <p:nvPr/>
        </p:nvSpPr>
        <p:spPr>
          <a:xfrm>
            <a:off x="1295466" y="4311053"/>
            <a:ext cx="3072343"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宣扬恐怖主义、极端主义</a:t>
            </a:r>
          </a:p>
        </p:txBody>
      </p:sp>
      <p:sp>
        <p:nvSpPr>
          <p:cNvPr id="18" name="矩形 17"/>
          <p:cNvSpPr/>
          <p:nvPr/>
        </p:nvSpPr>
        <p:spPr>
          <a:xfrm>
            <a:off x="4463819" y="4311053"/>
            <a:ext cx="2976331"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宣扬民族仇恨、民族歧视</a:t>
            </a:r>
          </a:p>
        </p:txBody>
      </p:sp>
      <p:sp>
        <p:nvSpPr>
          <p:cNvPr id="21" name="矩形 20"/>
          <p:cNvSpPr/>
          <p:nvPr/>
        </p:nvSpPr>
        <p:spPr>
          <a:xfrm>
            <a:off x="7536160" y="4311053"/>
            <a:ext cx="3359163"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传播暴力、淫秽色情信息</a:t>
            </a:r>
          </a:p>
        </p:txBody>
      </p:sp>
      <p:sp>
        <p:nvSpPr>
          <p:cNvPr id="22" name="矩形 21"/>
          <p:cNvSpPr/>
          <p:nvPr/>
        </p:nvSpPr>
        <p:spPr>
          <a:xfrm>
            <a:off x="1295466" y="4878165"/>
            <a:ext cx="9599857"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编造、传播虚假信息扰乱经济秩序和社会秩序</a:t>
            </a:r>
          </a:p>
        </p:txBody>
      </p:sp>
      <p:sp>
        <p:nvSpPr>
          <p:cNvPr id="23" name="矩形 22"/>
          <p:cNvSpPr/>
          <p:nvPr/>
        </p:nvSpPr>
        <p:spPr>
          <a:xfrm>
            <a:off x="1295466" y="5445277"/>
            <a:ext cx="9599857" cy="480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以及侵害他人名誉、隐私、知识产权和其他合法权益等活动</a:t>
            </a:r>
          </a:p>
        </p:txBody>
      </p:sp>
      <p:grpSp>
        <p:nvGrpSpPr>
          <p:cNvPr id="4" name="组合 3"/>
          <p:cNvGrpSpPr/>
          <p:nvPr/>
        </p:nvGrpSpPr>
        <p:grpSpPr>
          <a:xfrm>
            <a:off x="3935760" y="3766400"/>
            <a:ext cx="4320480" cy="1678824"/>
            <a:chOff x="2951820" y="2742622"/>
            <a:chExt cx="3240360" cy="1259118"/>
          </a:xfrm>
        </p:grpSpPr>
        <p:sp>
          <p:nvSpPr>
            <p:cNvPr id="3" name="圆角矩形 2"/>
            <p:cNvSpPr/>
            <p:nvPr/>
          </p:nvSpPr>
          <p:spPr>
            <a:xfrm>
              <a:off x="2951820" y="2742622"/>
              <a:ext cx="3240360" cy="1259118"/>
            </a:xfrm>
            <a:prstGeom prst="roundRect">
              <a:avLst/>
            </a:prstGeom>
            <a:solidFill>
              <a:srgbClr val="FFFFFF">
                <a:alpha val="50196"/>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24" name="文本框 5"/>
            <p:cNvSpPr txBox="1"/>
            <p:nvPr/>
          </p:nvSpPr>
          <p:spPr>
            <a:xfrm>
              <a:off x="3346748" y="2986812"/>
              <a:ext cx="2450504" cy="746407"/>
            </a:xfrm>
            <a:prstGeom prst="rect">
              <a:avLst/>
            </a:prstGeom>
            <a:noFill/>
          </p:spPr>
          <p:txBody>
            <a:bodyPr wrap="square" lIns="91440" tIns="45720" rIns="91440" bIns="45720" rtlCol="0">
              <a:spAutoFit/>
            </a:bodyPr>
            <a:lstStyle/>
            <a:p>
              <a:pPr algn="ctr"/>
              <a:r>
                <a:rPr lang="zh-CN" altLang="en-US" sz="5867" b="1" spc="800" dirty="0">
                  <a:solidFill>
                    <a:srgbClr val="C00000"/>
                  </a:solidFill>
                </a:rPr>
                <a:t>不允许</a:t>
              </a:r>
            </a:p>
          </p:txBody>
        </p:sp>
      </p:grpSp>
      <p:sp>
        <p:nvSpPr>
          <p:cNvPr id="19"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总则</a:t>
            </a:r>
          </a:p>
        </p:txBody>
      </p:sp>
    </p:spTree>
    <p:extLst>
      <p:ext uri="{BB962C8B-B14F-4D97-AF65-F5344CB8AC3E}">
        <p14:creationId xmlns:p14="http://schemas.microsoft.com/office/powerpoint/2010/main" val="24284066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down)">
                                      <p:cBhvr>
                                        <p:cTn id="18" dur="500"/>
                                        <p:tgtEl>
                                          <p:spTgt spid="9"/>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down)">
                                      <p:cBhvr>
                                        <p:cTn id="23" dur="500"/>
                                        <p:tgtEl>
                                          <p:spTgt spid="11"/>
                                        </p:tgtEl>
                                      </p:cBhvr>
                                    </p:animEffect>
                                  </p:childTnLst>
                                </p:cTn>
                              </p:par>
                            </p:childTnLst>
                          </p:cTn>
                        </p:par>
                        <p:par>
                          <p:cTn id="24" fill="hold">
                            <p:stCondLst>
                              <p:cond delay="2000"/>
                            </p:stCondLst>
                            <p:childTnLst>
                              <p:par>
                                <p:cTn id="25" presetID="1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down)">
                                      <p:cBhvr>
                                        <p:cTn id="28" dur="500"/>
                                        <p:tgtEl>
                                          <p:spTgt spid="12"/>
                                        </p:tgtEl>
                                      </p:cBhvr>
                                    </p:animEffect>
                                  </p:childTnLst>
                                </p:cTn>
                              </p:par>
                            </p:childTnLst>
                          </p:cTn>
                        </p:par>
                        <p:par>
                          <p:cTn id="29" fill="hold">
                            <p:stCondLst>
                              <p:cond delay="2500"/>
                            </p:stCondLst>
                            <p:childTnLst>
                              <p:par>
                                <p:cTn id="30" presetID="1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down)">
                                      <p:cBhvr>
                                        <p:cTn id="33" dur="500"/>
                                        <p:tgtEl>
                                          <p:spTgt spid="14"/>
                                        </p:tgtEl>
                                      </p:cBhvr>
                                    </p:animEffect>
                                  </p:childTnLst>
                                </p:cTn>
                              </p:par>
                            </p:childTnLst>
                          </p:cTn>
                        </p:par>
                        <p:par>
                          <p:cTn id="34" fill="hold">
                            <p:stCondLst>
                              <p:cond delay="3000"/>
                            </p:stCondLst>
                            <p:childTnLst>
                              <p:par>
                                <p:cTn id="35" presetID="12" presetClass="entr" presetSubtype="1"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down)">
                                      <p:cBhvr>
                                        <p:cTn id="38" dur="500"/>
                                        <p:tgtEl>
                                          <p:spTgt spid="17"/>
                                        </p:tgtEl>
                                      </p:cBhvr>
                                    </p:animEffect>
                                  </p:childTnLst>
                                </p:cTn>
                              </p:par>
                            </p:childTnLst>
                          </p:cTn>
                        </p:par>
                        <p:par>
                          <p:cTn id="39" fill="hold">
                            <p:stCondLst>
                              <p:cond delay="3500"/>
                            </p:stCondLst>
                            <p:childTnLst>
                              <p:par>
                                <p:cTn id="40" presetID="12" presetClass="entr" presetSubtype="1"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p:tgtEl>
                                          <p:spTgt spid="18"/>
                                        </p:tgtEl>
                                        <p:attrNameLst>
                                          <p:attrName>ppt_y</p:attrName>
                                        </p:attrNameLst>
                                      </p:cBhvr>
                                      <p:tavLst>
                                        <p:tav tm="0">
                                          <p:val>
                                            <p:strVal val="#ppt_y-#ppt_h*1.125000"/>
                                          </p:val>
                                        </p:tav>
                                        <p:tav tm="100000">
                                          <p:val>
                                            <p:strVal val="#ppt_y"/>
                                          </p:val>
                                        </p:tav>
                                      </p:tavLst>
                                    </p:anim>
                                    <p:animEffect transition="in" filter="wipe(down)">
                                      <p:cBhvr>
                                        <p:cTn id="43" dur="500"/>
                                        <p:tgtEl>
                                          <p:spTgt spid="18"/>
                                        </p:tgtEl>
                                      </p:cBhvr>
                                    </p:animEffect>
                                  </p:childTnLst>
                                </p:cTn>
                              </p:par>
                            </p:childTnLst>
                          </p:cTn>
                        </p:par>
                        <p:par>
                          <p:cTn id="44" fill="hold">
                            <p:stCondLst>
                              <p:cond delay="4000"/>
                            </p:stCondLst>
                            <p:childTnLst>
                              <p:par>
                                <p:cTn id="45" presetID="12" presetClass="entr" presetSubtype="1"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down)">
                                      <p:cBhvr>
                                        <p:cTn id="48" dur="500"/>
                                        <p:tgtEl>
                                          <p:spTgt spid="21"/>
                                        </p:tgtEl>
                                      </p:cBhvr>
                                    </p:animEffect>
                                  </p:childTnLst>
                                </p:cTn>
                              </p:par>
                            </p:childTnLst>
                          </p:cTn>
                        </p:par>
                        <p:par>
                          <p:cTn id="49" fill="hold">
                            <p:stCondLst>
                              <p:cond delay="4500"/>
                            </p:stCondLst>
                            <p:childTnLst>
                              <p:par>
                                <p:cTn id="50" presetID="12" presetClass="entr" presetSubtype="1"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p:tgtEl>
                                          <p:spTgt spid="22"/>
                                        </p:tgtEl>
                                        <p:attrNameLst>
                                          <p:attrName>ppt_y</p:attrName>
                                        </p:attrNameLst>
                                      </p:cBhvr>
                                      <p:tavLst>
                                        <p:tav tm="0">
                                          <p:val>
                                            <p:strVal val="#ppt_y-#ppt_h*1.125000"/>
                                          </p:val>
                                        </p:tav>
                                        <p:tav tm="100000">
                                          <p:val>
                                            <p:strVal val="#ppt_y"/>
                                          </p:val>
                                        </p:tav>
                                      </p:tavLst>
                                    </p:anim>
                                    <p:animEffect transition="in" filter="wipe(down)">
                                      <p:cBhvr>
                                        <p:cTn id="53" dur="500"/>
                                        <p:tgtEl>
                                          <p:spTgt spid="22"/>
                                        </p:tgtEl>
                                      </p:cBhvr>
                                    </p:animEffect>
                                  </p:childTnLst>
                                </p:cTn>
                              </p:par>
                            </p:childTnLst>
                          </p:cTn>
                        </p:par>
                        <p:par>
                          <p:cTn id="54" fill="hold">
                            <p:stCondLst>
                              <p:cond delay="5000"/>
                            </p:stCondLst>
                            <p:childTnLst>
                              <p:par>
                                <p:cTn id="55" presetID="12" presetClass="entr" presetSubtype="1"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p:tgtEl>
                                          <p:spTgt spid="23"/>
                                        </p:tgtEl>
                                        <p:attrNameLst>
                                          <p:attrName>ppt_y</p:attrName>
                                        </p:attrNameLst>
                                      </p:cBhvr>
                                      <p:tavLst>
                                        <p:tav tm="0">
                                          <p:val>
                                            <p:strVal val="#ppt_y-#ppt_h*1.125000"/>
                                          </p:val>
                                        </p:tav>
                                        <p:tav tm="100000">
                                          <p:val>
                                            <p:strVal val="#ppt_y"/>
                                          </p:val>
                                        </p:tav>
                                      </p:tavLst>
                                    </p:anim>
                                    <p:animEffect transition="in" filter="wipe(down)">
                                      <p:cBhvr>
                                        <p:cTn id="58" dur="500"/>
                                        <p:tgtEl>
                                          <p:spTgt spid="23"/>
                                        </p:tgtEl>
                                      </p:cBhvr>
                                    </p:animEffect>
                                  </p:childTnLst>
                                </p:cTn>
                              </p:par>
                            </p:childTnLst>
                          </p:cTn>
                        </p:par>
                        <p:par>
                          <p:cTn id="59" fill="hold">
                            <p:stCondLst>
                              <p:cond delay="5500"/>
                            </p:stCondLst>
                            <p:childTnLst>
                              <p:par>
                                <p:cTn id="60" presetID="53" presetClass="entr" presetSubtype="16"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childTnLst>
                          </p:cTn>
                        </p:par>
                        <p:par>
                          <p:cTn id="65" fill="hold">
                            <p:stCondLst>
                              <p:cond delay="6000"/>
                            </p:stCondLst>
                            <p:childTnLst>
                              <p:par>
                                <p:cTn id="66" presetID="26" presetClass="emph" presetSubtype="0" fill="hold" nodeType="afterEffect">
                                  <p:stCondLst>
                                    <p:cond delay="0"/>
                                  </p:stCondLst>
                                  <p:childTnLst>
                                    <p:animEffect transition="out" filter="fade">
                                      <p:cBhvr>
                                        <p:cTn id="67" dur="500" tmFilter="0, 0; .2, .5; .8, .5; 1, 0"/>
                                        <p:tgtEl>
                                          <p:spTgt spid="4"/>
                                        </p:tgtEl>
                                      </p:cBhvr>
                                    </p:animEffect>
                                    <p:animScale>
                                      <p:cBhvr>
                                        <p:cTn id="6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animBg="1"/>
      <p:bldP spid="10" grpId="0" animBg="1"/>
      <p:bldP spid="11" grpId="0" animBg="1"/>
      <p:bldP spid="12" grpId="0" animBg="1"/>
      <p:bldP spid="14" grpId="0" animBg="1"/>
      <p:bldP spid="17" grpId="0" animBg="1"/>
      <p:bldP spid="18"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descr="1"/>
          <p:cNvPicPr>
            <a:picLocks noChangeAspect="1"/>
          </p:cNvPicPr>
          <p:nvPr/>
        </p:nvPicPr>
        <p:blipFill>
          <a:blip r:embed="rId3"/>
          <a:stretch>
            <a:fillRect/>
          </a:stretch>
        </p:blipFill>
        <p:spPr>
          <a:xfrm>
            <a:off x="-134153" y="4096695"/>
            <a:ext cx="3773871" cy="2923147"/>
          </a:xfrm>
          <a:prstGeom prst="rect">
            <a:avLst/>
          </a:prstGeom>
        </p:spPr>
      </p:pic>
      <p:sp>
        <p:nvSpPr>
          <p:cNvPr id="73" name="TextBox 32">
            <a:hlinkClick r:id="" action="ppaction://hlinkshowjump?jump=nextslide"/>
          </p:cNvPr>
          <p:cNvSpPr txBox="1">
            <a:spLocks noChangeArrowheads="1"/>
          </p:cNvSpPr>
          <p:nvPr/>
        </p:nvSpPr>
        <p:spPr bwMode="auto">
          <a:xfrm>
            <a:off x="601192" y="1704154"/>
            <a:ext cx="24753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7200" b="1" dirty="0">
                <a:solidFill>
                  <a:srgbClr val="C00000"/>
                </a:solidFill>
                <a:latin typeface="方正综艺简体" panose="02010601030101010101" pitchFamily="2" charset="-122"/>
                <a:ea typeface="方正综艺简体" panose="02010601030101010101" pitchFamily="2" charset="-122"/>
              </a:rPr>
              <a:t>目 录</a:t>
            </a:r>
          </a:p>
        </p:txBody>
      </p:sp>
      <p:sp>
        <p:nvSpPr>
          <p:cNvPr id="84" name="Rectangle 6"/>
          <p:cNvSpPr>
            <a:spLocks noChangeArrowheads="1"/>
          </p:cNvSpPr>
          <p:nvPr/>
        </p:nvSpPr>
        <p:spPr bwMode="auto">
          <a:xfrm>
            <a:off x="4511400" y="1260999"/>
            <a:ext cx="4117605" cy="546527"/>
          </a:xfrm>
          <a:prstGeom prst="snip1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2667" b="1" dirty="0">
                <a:solidFill>
                  <a:srgbClr val="FFFFFF"/>
                </a:solidFill>
              </a:rPr>
              <a:t>《</a:t>
            </a:r>
            <a:r>
              <a:rPr lang="zh-CN" altLang="en-US" sz="2667" b="1" dirty="0">
                <a:solidFill>
                  <a:srgbClr val="FFFFFF"/>
                </a:solidFill>
              </a:rPr>
              <a:t>网络安全法</a:t>
            </a:r>
            <a:r>
              <a:rPr lang="en-US" altLang="zh-CN" sz="2667" b="1" dirty="0">
                <a:solidFill>
                  <a:srgbClr val="FFFFFF"/>
                </a:solidFill>
              </a:rPr>
              <a:t>》</a:t>
            </a:r>
            <a:r>
              <a:rPr lang="zh-CN" altLang="en-US" sz="2667" b="1" dirty="0">
                <a:solidFill>
                  <a:srgbClr val="FFFFFF"/>
                </a:solidFill>
              </a:rPr>
              <a:t>简介</a:t>
            </a:r>
          </a:p>
        </p:txBody>
      </p:sp>
      <p:sp>
        <p:nvSpPr>
          <p:cNvPr id="80" name="矩形 79"/>
          <p:cNvSpPr>
            <a:spLocks noChangeArrowheads="1"/>
          </p:cNvSpPr>
          <p:nvPr/>
        </p:nvSpPr>
        <p:spPr bwMode="auto">
          <a:xfrm>
            <a:off x="3256232" y="1239148"/>
            <a:ext cx="717437" cy="576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rgbClr val="FFFFFF"/>
                </a:solidFill>
              </a:rPr>
              <a:t>01</a:t>
            </a:r>
            <a:endParaRPr lang="zh-CN" altLang="en-US" sz="2667" b="1" dirty="0">
              <a:solidFill>
                <a:srgbClr val="FFFFFF"/>
              </a:solidFill>
            </a:endParaRPr>
          </a:p>
        </p:txBody>
      </p:sp>
      <p:sp>
        <p:nvSpPr>
          <p:cNvPr id="89" name="Rectangle 6"/>
          <p:cNvSpPr>
            <a:spLocks noChangeArrowheads="1"/>
          </p:cNvSpPr>
          <p:nvPr/>
        </p:nvSpPr>
        <p:spPr bwMode="auto">
          <a:xfrm>
            <a:off x="4516587" y="2315779"/>
            <a:ext cx="4120731" cy="546527"/>
          </a:xfrm>
          <a:prstGeom prst="snip1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2667" b="1" dirty="0">
                <a:solidFill>
                  <a:srgbClr val="FFFFFF"/>
                </a:solidFill>
              </a:rPr>
              <a:t>《</a:t>
            </a:r>
            <a:r>
              <a:rPr lang="zh-CN" altLang="en-US" sz="2667" b="1" dirty="0">
                <a:solidFill>
                  <a:srgbClr val="FFFFFF"/>
                </a:solidFill>
              </a:rPr>
              <a:t>网络安全法</a:t>
            </a:r>
            <a:r>
              <a:rPr lang="en-US" altLang="zh-CN" sz="2667" b="1" dirty="0">
                <a:solidFill>
                  <a:srgbClr val="FFFFFF"/>
                </a:solidFill>
              </a:rPr>
              <a:t>》</a:t>
            </a:r>
            <a:r>
              <a:rPr lang="zh-CN" altLang="en-US" sz="2667" b="1" dirty="0">
                <a:solidFill>
                  <a:srgbClr val="FFFFFF"/>
                </a:solidFill>
              </a:rPr>
              <a:t>政策全文</a:t>
            </a:r>
          </a:p>
        </p:txBody>
      </p:sp>
      <p:sp>
        <p:nvSpPr>
          <p:cNvPr id="87" name="矩形 86"/>
          <p:cNvSpPr>
            <a:spLocks noChangeArrowheads="1"/>
          </p:cNvSpPr>
          <p:nvPr/>
        </p:nvSpPr>
        <p:spPr bwMode="auto">
          <a:xfrm>
            <a:off x="3256233" y="2227463"/>
            <a:ext cx="717439" cy="576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rgbClr val="FFFFFF"/>
                </a:solidFill>
              </a:rPr>
              <a:t>02</a:t>
            </a:r>
            <a:endParaRPr lang="zh-CN" altLang="en-US" sz="2667" b="1" dirty="0">
              <a:solidFill>
                <a:srgbClr val="FFFFFF"/>
              </a:solidFill>
            </a:endParaRPr>
          </a:p>
        </p:txBody>
      </p:sp>
      <p:grpSp>
        <p:nvGrpSpPr>
          <p:cNvPr id="91" name="组合 90"/>
          <p:cNvGrpSpPr>
            <a:grpSpLocks/>
          </p:cNvGrpSpPr>
          <p:nvPr/>
        </p:nvGrpSpPr>
        <p:grpSpPr bwMode="auto">
          <a:xfrm>
            <a:off x="4486267" y="3332953"/>
            <a:ext cx="4173191" cy="502766"/>
            <a:chOff x="-327982" y="0"/>
            <a:chExt cx="4529202" cy="427351"/>
          </a:xfrm>
          <a:blipFill dpi="0" rotWithShape="1">
            <a:blip r:embed="rId7" cstate="print">
              <a:extLst>
                <a:ext uri="{28A0092B-C50C-407E-A947-70E740481C1C}">
                  <a14:useLocalDpi xmlns:a14="http://schemas.microsoft.com/office/drawing/2010/main" val="0"/>
                </a:ext>
              </a:extLst>
            </a:blip>
            <a:srcRect/>
            <a:stretch>
              <a:fillRect/>
            </a:stretch>
          </a:blipFill>
        </p:grpSpPr>
        <p:sp>
          <p:nvSpPr>
            <p:cNvPr id="93" name="剪去单角的矩形 92"/>
            <p:cNvSpPr>
              <a:spLocks noChangeArrowheads="1"/>
            </p:cNvSpPr>
            <p:nvPr/>
          </p:nvSpPr>
          <p:spPr bwMode="auto">
            <a:xfrm>
              <a:off x="-271047" y="0"/>
              <a:ext cx="4472267" cy="388595"/>
            </a:xfrm>
            <a:prstGeom prst="snip1Rect">
              <a:avLst/>
            </a:prstGeom>
            <a:grpFill/>
            <a:ln w="9525">
              <a:solidFill>
                <a:srgbClr val="0070C0"/>
              </a:solidFill>
              <a:miter lim="800000"/>
              <a:headEnd/>
              <a:tailEnd/>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endParaRPr lang="zh-CN" altLang="en-US" sz="2133" b="1">
                <a:solidFill>
                  <a:srgbClr val="000000"/>
                </a:solidFill>
                <a:latin typeface="Arial" panose="020B0604020202020204" pitchFamily="34" charset="0"/>
              </a:endParaRPr>
            </a:p>
          </p:txBody>
        </p:sp>
        <p:sp>
          <p:nvSpPr>
            <p:cNvPr id="94" name="Rectangle 6"/>
            <p:cNvSpPr>
              <a:spLocks noChangeArrowheads="1"/>
            </p:cNvSpPr>
            <p:nvPr/>
          </p:nvSpPr>
          <p:spPr bwMode="auto">
            <a:xfrm>
              <a:off x="-327982" y="0"/>
              <a:ext cx="4472267" cy="427351"/>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2667" b="1" dirty="0">
                  <a:solidFill>
                    <a:srgbClr val="FFFFFF"/>
                  </a:solidFill>
                </a:rPr>
                <a:t>《</a:t>
              </a:r>
              <a:r>
                <a:rPr lang="zh-CN" altLang="en-US" sz="2667" b="1" dirty="0">
                  <a:solidFill>
                    <a:srgbClr val="FFFFFF"/>
                  </a:solidFill>
                </a:rPr>
                <a:t>网络安全法</a:t>
              </a:r>
              <a:r>
                <a:rPr lang="en-US" altLang="zh-CN" sz="2667" b="1" dirty="0">
                  <a:solidFill>
                    <a:srgbClr val="FFFFFF"/>
                  </a:solidFill>
                </a:rPr>
                <a:t>》</a:t>
              </a:r>
              <a:r>
                <a:rPr lang="zh-CN" altLang="en-US" sz="2667" b="1" dirty="0">
                  <a:solidFill>
                    <a:srgbClr val="FFFFFF"/>
                  </a:solidFill>
                </a:rPr>
                <a:t>重点解读</a:t>
              </a:r>
            </a:p>
          </p:txBody>
        </p:sp>
      </p:grpSp>
      <p:sp>
        <p:nvSpPr>
          <p:cNvPr id="92" name="矩形 91"/>
          <p:cNvSpPr>
            <a:spLocks noChangeArrowheads="1"/>
          </p:cNvSpPr>
          <p:nvPr/>
        </p:nvSpPr>
        <p:spPr bwMode="auto">
          <a:xfrm>
            <a:off x="3256232" y="3269040"/>
            <a:ext cx="717440" cy="576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rgbClr val="FFFFFF"/>
                </a:solidFill>
              </a:rPr>
              <a:t>03</a:t>
            </a:r>
            <a:endParaRPr lang="zh-CN" altLang="en-US" sz="2667" b="1" dirty="0">
              <a:solidFill>
                <a:srgbClr val="FFFFFF"/>
              </a:solidFill>
            </a:endParaRPr>
          </a:p>
        </p:txBody>
      </p:sp>
      <p:grpSp>
        <p:nvGrpSpPr>
          <p:cNvPr id="96" name="组合 95"/>
          <p:cNvGrpSpPr>
            <a:grpSpLocks/>
          </p:cNvGrpSpPr>
          <p:nvPr/>
        </p:nvGrpSpPr>
        <p:grpSpPr bwMode="auto">
          <a:xfrm>
            <a:off x="4546945" y="4274726"/>
            <a:ext cx="4120731" cy="515798"/>
            <a:chOff x="-271047" y="0"/>
            <a:chExt cx="4472267" cy="438428"/>
          </a:xfrm>
          <a:blipFill dpi="0" rotWithShape="1">
            <a:blip r:embed="rId7" cstate="print">
              <a:extLst>
                <a:ext uri="{28A0092B-C50C-407E-A947-70E740481C1C}">
                  <a14:useLocalDpi xmlns:a14="http://schemas.microsoft.com/office/drawing/2010/main" val="0"/>
                </a:ext>
              </a:extLst>
            </a:blip>
            <a:srcRect/>
            <a:stretch>
              <a:fillRect/>
            </a:stretch>
          </a:blipFill>
        </p:grpSpPr>
        <p:sp>
          <p:nvSpPr>
            <p:cNvPr id="98" name="剪去单角的矩形 97"/>
            <p:cNvSpPr>
              <a:spLocks noChangeArrowheads="1"/>
            </p:cNvSpPr>
            <p:nvPr/>
          </p:nvSpPr>
          <p:spPr bwMode="auto">
            <a:xfrm>
              <a:off x="-271047" y="0"/>
              <a:ext cx="4472267" cy="388595"/>
            </a:xfrm>
            <a:prstGeom prst="snip1Rect">
              <a:avLst/>
            </a:prstGeom>
            <a:grpFill/>
            <a:ln w="9525">
              <a:solidFill>
                <a:srgbClr val="0070C0"/>
              </a:solidFill>
              <a:miter lim="800000"/>
              <a:headEnd/>
              <a:tailEnd/>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endParaRPr lang="zh-CN" altLang="en-US" sz="2133" b="1">
                <a:solidFill>
                  <a:srgbClr val="000000"/>
                </a:solidFill>
                <a:latin typeface="Arial" panose="020B0604020202020204" pitchFamily="34" charset="0"/>
              </a:endParaRPr>
            </a:p>
          </p:txBody>
        </p:sp>
        <p:sp>
          <p:nvSpPr>
            <p:cNvPr id="99" name="Rectangle 6"/>
            <p:cNvSpPr>
              <a:spLocks noChangeArrowheads="1"/>
            </p:cNvSpPr>
            <p:nvPr/>
          </p:nvSpPr>
          <p:spPr bwMode="auto">
            <a:xfrm>
              <a:off x="-171162" y="11077"/>
              <a:ext cx="3807702" cy="427351"/>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2667" b="1" dirty="0">
                  <a:solidFill>
                    <a:srgbClr val="FFFFFF"/>
                  </a:solidFill>
                </a:rPr>
                <a:t>网络安全基本知识</a:t>
              </a:r>
            </a:p>
          </p:txBody>
        </p:sp>
      </p:grpSp>
      <p:sp>
        <p:nvSpPr>
          <p:cNvPr id="97" name="矩形 96"/>
          <p:cNvSpPr>
            <a:spLocks noChangeArrowheads="1"/>
          </p:cNvSpPr>
          <p:nvPr/>
        </p:nvSpPr>
        <p:spPr bwMode="auto">
          <a:xfrm>
            <a:off x="3262027" y="4245956"/>
            <a:ext cx="737725" cy="5760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9525">
            <a:solidFill>
              <a:srgbClr val="0070C0"/>
            </a:solid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rgbClr val="FFFFFF"/>
                </a:solidFill>
              </a:rPr>
              <a:t>04</a:t>
            </a:r>
            <a:endParaRPr lang="zh-CN" altLang="en-US" sz="2667" b="1" dirty="0">
              <a:solidFill>
                <a:srgbClr val="FFFFFF"/>
              </a:solidFill>
            </a:endParaRPr>
          </a:p>
        </p:txBody>
      </p:sp>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709813" y="3793583"/>
            <a:ext cx="2482187" cy="29077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377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p:cTn id="11" dur="500" fill="hold"/>
                                        <p:tgtEl>
                                          <p:spTgt spid="73"/>
                                        </p:tgtEl>
                                        <p:attrNameLst>
                                          <p:attrName>ppt_w</p:attrName>
                                        </p:attrNameLst>
                                      </p:cBhvr>
                                      <p:tavLst>
                                        <p:tav tm="0">
                                          <p:val>
                                            <p:fltVal val="0"/>
                                          </p:val>
                                        </p:tav>
                                        <p:tav tm="100000">
                                          <p:val>
                                            <p:strVal val="#ppt_w"/>
                                          </p:val>
                                        </p:tav>
                                      </p:tavLst>
                                    </p:anim>
                                    <p:anim calcmode="lin" valueType="num">
                                      <p:cBhvr>
                                        <p:cTn id="12" dur="500" fill="hold"/>
                                        <p:tgtEl>
                                          <p:spTgt spid="73"/>
                                        </p:tgtEl>
                                        <p:attrNameLst>
                                          <p:attrName>ppt_h</p:attrName>
                                        </p:attrNameLst>
                                      </p:cBhvr>
                                      <p:tavLst>
                                        <p:tav tm="0">
                                          <p:val>
                                            <p:fltVal val="0"/>
                                          </p:val>
                                        </p:tav>
                                        <p:tav tm="100000">
                                          <p:val>
                                            <p:strVal val="#ppt_h"/>
                                          </p:val>
                                        </p:tav>
                                      </p:tavLst>
                                    </p:anim>
                                    <p:animEffect transition="in" filter="fade">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296000" y="1653963"/>
            <a:ext cx="6912235" cy="1446743"/>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第十三条 </a:t>
            </a:r>
            <a:r>
              <a:rPr lang="en-US" altLang="zh-CN" sz="2133" b="1" dirty="0">
                <a:solidFill>
                  <a:srgbClr val="C00000"/>
                </a:solidFill>
              </a:rPr>
              <a:t>】</a:t>
            </a:r>
            <a:r>
              <a:rPr lang="zh-CN" altLang="en-US" sz="1867" dirty="0">
                <a:solidFill>
                  <a:srgbClr val="000000"/>
                </a:solidFill>
              </a:rPr>
              <a:t>国家支持研究开发有利于未成年人健康成长的网络产品和服务，依法惩治利用网络从事危害未成年人身心健康的活动，为未成年人提供安全、健康的网络环境。</a:t>
            </a:r>
          </a:p>
        </p:txBody>
      </p:sp>
      <p:cxnSp>
        <p:nvCxnSpPr>
          <p:cNvPr id="19" name="直接连接符 18"/>
          <p:cNvCxnSpPr/>
          <p:nvPr/>
        </p:nvCxnSpPr>
        <p:spPr>
          <a:xfrm>
            <a:off x="1296000" y="3670187"/>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296000" y="3906603"/>
            <a:ext cx="9600000" cy="1877758"/>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第十四条 </a:t>
            </a:r>
            <a:r>
              <a:rPr lang="en-US" altLang="zh-CN" sz="2133" b="1" dirty="0">
                <a:solidFill>
                  <a:srgbClr val="C00000"/>
                </a:solidFill>
              </a:rPr>
              <a:t>】</a:t>
            </a:r>
            <a:r>
              <a:rPr lang="zh-CN" altLang="en-US" sz="1867" dirty="0">
                <a:solidFill>
                  <a:srgbClr val="000000"/>
                </a:solidFill>
              </a:rPr>
              <a:t>任何个人和组织有权对危害网络安全的行为向网信、电信、公安等部门举报。收到举报的部门应当及时依法作出处理；不属于本部门职责的，应当及时移送有权处理的部门。</a:t>
            </a:r>
          </a:p>
          <a:p>
            <a:pPr>
              <a:lnSpc>
                <a:spcPct val="150000"/>
              </a:lnSpc>
            </a:pPr>
            <a:r>
              <a:rPr lang="zh-CN" altLang="en-US" sz="1867" dirty="0">
                <a:solidFill>
                  <a:srgbClr val="000000"/>
                </a:solidFill>
              </a:rPr>
              <a:t>       </a:t>
            </a:r>
            <a:r>
              <a:rPr lang="zh-CN" altLang="en-US" sz="1867" b="1" dirty="0">
                <a:solidFill>
                  <a:srgbClr val="C00000"/>
                </a:solidFill>
              </a:rPr>
              <a:t>有关部门应当对举报人的相关信息予以保密，保护举报人的合法权益。</a:t>
            </a:r>
          </a:p>
        </p:txBody>
      </p:sp>
      <p:pic>
        <p:nvPicPr>
          <p:cNvPr id="2" name="图片 1"/>
          <p:cNvPicPr>
            <a:picLocks noChangeAspect="1"/>
          </p:cNvPicPr>
          <p:nvPr/>
        </p:nvPicPr>
        <p:blipFill>
          <a:blip r:embed="rId3"/>
          <a:stretch>
            <a:fillRect/>
          </a:stretch>
        </p:blipFill>
        <p:spPr>
          <a:xfrm>
            <a:off x="8392361" y="1461942"/>
            <a:ext cx="2503640" cy="1920213"/>
          </a:xfrm>
          <a:prstGeom prst="rect">
            <a:avLst/>
          </a:prstGeom>
        </p:spPr>
      </p:pic>
      <p:sp>
        <p:nvSpPr>
          <p:cNvPr id="7"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总则</a:t>
            </a:r>
          </a:p>
        </p:txBody>
      </p:sp>
    </p:spTree>
    <p:extLst>
      <p:ext uri="{BB962C8B-B14F-4D97-AF65-F5344CB8AC3E}">
        <p14:creationId xmlns:p14="http://schemas.microsoft.com/office/powerpoint/2010/main" val="41825578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633"/>
            <a:ext cx="12192000" cy="6999028"/>
          </a:xfrm>
          <a:prstGeom prst="rect">
            <a:avLst/>
          </a:prstGeom>
        </p:spPr>
      </p:pic>
      <p:sp>
        <p:nvSpPr>
          <p:cNvPr id="12" name="TextBox 32">
            <a:hlinkClick r:id="" action="ppaction://hlinkshowjump?jump=nextslide"/>
          </p:cNvPr>
          <p:cNvSpPr txBox="1">
            <a:spLocks noChangeArrowheads="1"/>
          </p:cNvSpPr>
          <p:nvPr/>
        </p:nvSpPr>
        <p:spPr bwMode="auto">
          <a:xfrm>
            <a:off x="1004312" y="2471568"/>
            <a:ext cx="1018337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5867"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网络安全支持与促进</a:t>
            </a:r>
          </a:p>
        </p:txBody>
      </p:sp>
      <p:sp>
        <p:nvSpPr>
          <p:cNvPr id="9" name="TextBox 4">
            <a:extLst>
              <a:ext uri="{FF2B5EF4-FFF2-40B4-BE49-F238E27FC236}">
                <a16:creationId xmlns:a16="http://schemas.microsoft.com/office/drawing/2014/main" xmlns="" id="{868EAAE3-BC4B-4852-9662-09BD72344E9A}"/>
              </a:ext>
            </a:extLst>
          </p:cNvPr>
          <p:cNvSpPr txBox="1"/>
          <p:nvPr/>
        </p:nvSpPr>
        <p:spPr>
          <a:xfrm>
            <a:off x="2452597" y="3687691"/>
            <a:ext cx="7286807" cy="574453"/>
          </a:xfrm>
          <a:prstGeom prst="rect">
            <a:avLst/>
          </a:prstGeom>
          <a:noFill/>
        </p:spPr>
        <p:txBody>
          <a:bodyPr wrap="square" lIns="0" tIns="0" rIns="0" bIns="0" rtlCol="0">
            <a:spAutoFit/>
            <a:scene3d>
              <a:camera prst="orthographicFront">
                <a:rot lat="0" lon="0" rev="0"/>
              </a:camera>
              <a:lightRig rig="threePt" dir="t"/>
            </a:scene3d>
          </a:bodyPr>
          <a:lstStyle/>
          <a:p>
            <a:pPr algn="ctr"/>
            <a:r>
              <a:rPr lang="en-US" altLang="zh-CN" sz="3733" b="1" dirty="0">
                <a:ln w="0">
                  <a:noFill/>
                </a:ln>
                <a:solidFill>
                  <a:srgbClr val="C00000"/>
                </a:solidFill>
              </a:rPr>
              <a:t>《</a:t>
            </a:r>
            <a:r>
              <a:rPr lang="zh-CN" altLang="en-US" sz="3733" b="1" dirty="0">
                <a:ln w="0">
                  <a:noFill/>
                </a:ln>
                <a:solidFill>
                  <a:srgbClr val="C00000"/>
                </a:solidFill>
              </a:rPr>
              <a:t>中华人民共和国网络安全法</a:t>
            </a:r>
            <a:r>
              <a:rPr lang="en-US" altLang="zh-CN" sz="3733" b="1" dirty="0">
                <a:ln w="0">
                  <a:noFill/>
                </a:ln>
                <a:solidFill>
                  <a:srgbClr val="C00000"/>
                </a:solidFill>
              </a:rPr>
              <a:t>》</a:t>
            </a:r>
            <a:endParaRPr lang="zh-CN" altLang="en-US" sz="3733" b="1" dirty="0">
              <a:ln w="0">
                <a:noFill/>
              </a:ln>
              <a:solidFill>
                <a:srgbClr val="C00000"/>
              </a:solidFill>
            </a:endParaRPr>
          </a:p>
        </p:txBody>
      </p:sp>
      <p:sp>
        <p:nvSpPr>
          <p:cNvPr id="5" name="圆角矩形 4"/>
          <p:cNvSpPr/>
          <p:nvPr/>
        </p:nvSpPr>
        <p:spPr>
          <a:xfrm>
            <a:off x="5471929" y="1141409"/>
            <a:ext cx="1248139" cy="113995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rgbClr val="FFFFFF"/>
                </a:solidFill>
              </a:rPr>
              <a:t>02</a:t>
            </a:r>
            <a:endParaRPr lang="zh-CN" altLang="en-US" sz="5333" b="1" dirty="0">
              <a:solidFill>
                <a:srgbClr val="FFFFFF"/>
              </a:solidFill>
            </a:endParaRPr>
          </a:p>
        </p:txBody>
      </p:sp>
    </p:spTree>
    <p:extLst>
      <p:ext uri="{BB962C8B-B14F-4D97-AF65-F5344CB8AC3E}">
        <p14:creationId xmlns:p14="http://schemas.microsoft.com/office/powerpoint/2010/main" val="2763052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网络安全支持与促进</a:t>
            </a:r>
          </a:p>
        </p:txBody>
      </p:sp>
      <p:sp>
        <p:nvSpPr>
          <p:cNvPr id="7" name="矩形 6"/>
          <p:cNvSpPr/>
          <p:nvPr/>
        </p:nvSpPr>
        <p:spPr>
          <a:xfrm>
            <a:off x="1296000" y="1316765"/>
            <a:ext cx="9600000" cy="12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FFFFFF"/>
                </a:solidFill>
              </a:rPr>
              <a:t>【</a:t>
            </a:r>
            <a:r>
              <a:rPr lang="zh-CN" altLang="en-US" sz="2133" b="1" dirty="0">
                <a:solidFill>
                  <a:srgbClr val="FFFFFF"/>
                </a:solidFill>
              </a:rPr>
              <a:t>第十五条</a:t>
            </a:r>
            <a:r>
              <a:rPr lang="en-US" altLang="zh-CN" sz="2133" b="1" dirty="0">
                <a:solidFill>
                  <a:srgbClr val="FFFFFF"/>
                </a:solidFill>
              </a:rPr>
              <a:t>】</a:t>
            </a:r>
            <a:r>
              <a:rPr lang="zh-CN" altLang="en-US" sz="1600" dirty="0">
                <a:solidFill>
                  <a:srgbClr val="FFFFFF"/>
                </a:solidFill>
              </a:rPr>
              <a:t>国家建立和完善网络安全标准体系。国务院标准化行政主管部门和国务院其他有关部门根据各自的职责，组织制定并适时修订有关网络安全管理以及网络产品、服务和运行安全的国家标准、行业标准。</a:t>
            </a:r>
          </a:p>
        </p:txBody>
      </p:sp>
      <p:grpSp>
        <p:nvGrpSpPr>
          <p:cNvPr id="9" name="组合 8"/>
          <p:cNvGrpSpPr/>
          <p:nvPr/>
        </p:nvGrpSpPr>
        <p:grpSpPr>
          <a:xfrm>
            <a:off x="1296000" y="2509158"/>
            <a:ext cx="9600000" cy="888246"/>
            <a:chOff x="972000" y="1563638"/>
            <a:chExt cx="7200000" cy="666184"/>
          </a:xfrm>
        </p:grpSpPr>
        <p:sp>
          <p:nvSpPr>
            <p:cNvPr id="10" name="矩形 9"/>
            <p:cNvSpPr/>
            <p:nvPr/>
          </p:nvSpPr>
          <p:spPr>
            <a:xfrm>
              <a:off x="972000" y="1563638"/>
              <a:ext cx="7200000" cy="666184"/>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rgbClr val="000000"/>
                </a:solidFill>
              </a:endParaRPr>
            </a:p>
          </p:txBody>
        </p:sp>
        <p:sp>
          <p:nvSpPr>
            <p:cNvPr id="11" name="矩形 10"/>
            <p:cNvSpPr/>
            <p:nvPr/>
          </p:nvSpPr>
          <p:spPr>
            <a:xfrm>
              <a:off x="1079612" y="1592801"/>
              <a:ext cx="6984776" cy="607955"/>
            </a:xfrm>
            <a:prstGeom prst="rect">
              <a:avLst/>
            </a:prstGeom>
          </p:spPr>
          <p:txBody>
            <a:bodyPr wrap="square" lIns="91440" tIns="45720" rIns="91440" bIns="45720">
              <a:spAutoFit/>
            </a:bodyPr>
            <a:lstStyle/>
            <a:p>
              <a:pPr fontAlgn="base">
                <a:lnSpc>
                  <a:spcPct val="125000"/>
                </a:lnSpc>
                <a:buClr>
                  <a:srgbClr val="E20000"/>
                </a:buClr>
              </a:pPr>
              <a:r>
                <a:rPr lang="zh-CN" altLang="en-US" sz="1867" dirty="0">
                  <a:solidFill>
                    <a:srgbClr val="000000"/>
                  </a:solidFill>
                </a:rPr>
                <a:t>     国家支持企业、研究机构、高等学校、网络相关行业组织参与网络安全国家标准、行业标准的制定。</a:t>
              </a:r>
            </a:p>
          </p:txBody>
        </p:sp>
      </p:grpSp>
      <p:sp>
        <p:nvSpPr>
          <p:cNvPr id="12" name="矩形 11"/>
          <p:cNvSpPr/>
          <p:nvPr/>
        </p:nvSpPr>
        <p:spPr>
          <a:xfrm>
            <a:off x="1296000" y="3516340"/>
            <a:ext cx="9600000" cy="1536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FFFFFF"/>
                </a:solidFill>
              </a:rPr>
              <a:t>【</a:t>
            </a:r>
            <a:r>
              <a:rPr lang="zh-CN" altLang="en-US" sz="2133" b="1" dirty="0">
                <a:solidFill>
                  <a:srgbClr val="FFFFFF"/>
                </a:solidFill>
              </a:rPr>
              <a:t>第十六条</a:t>
            </a:r>
            <a:r>
              <a:rPr lang="en-US" altLang="zh-CN" sz="2133" b="1" dirty="0">
                <a:solidFill>
                  <a:srgbClr val="FFFFFF"/>
                </a:solidFill>
              </a:rPr>
              <a:t>】</a:t>
            </a:r>
            <a:r>
              <a:rPr lang="zh-CN" altLang="en-US" sz="1600" dirty="0">
                <a:solidFill>
                  <a:srgbClr val="FFFFFF"/>
                </a:solidFill>
              </a:rPr>
              <a:t>国务院和省、自治区、直辖市人民政府应当统筹规划，加大投入，扶持重点网络安全技术产业和项目，支持网络安全技术的研究开发和应用，推广安全可信的网络产品和服务，保护网络技术知识产权，支持企业、研究机构和高等学校等参与国家网络安全技术创新项目。</a:t>
            </a:r>
          </a:p>
        </p:txBody>
      </p:sp>
      <p:sp>
        <p:nvSpPr>
          <p:cNvPr id="16" name="矩形 15"/>
          <p:cNvSpPr/>
          <p:nvPr/>
        </p:nvSpPr>
        <p:spPr>
          <a:xfrm>
            <a:off x="1296000" y="5148522"/>
            <a:ext cx="9600000" cy="80838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FFFFFF"/>
                </a:solidFill>
              </a:rPr>
              <a:t>【</a:t>
            </a:r>
            <a:r>
              <a:rPr lang="zh-CN" altLang="en-US" sz="2133" b="1" dirty="0">
                <a:solidFill>
                  <a:srgbClr val="FFFFFF"/>
                </a:solidFill>
              </a:rPr>
              <a:t>第十七条</a:t>
            </a:r>
            <a:r>
              <a:rPr lang="en-US" altLang="zh-CN" sz="2133" b="1" dirty="0">
                <a:solidFill>
                  <a:srgbClr val="FFFFFF"/>
                </a:solidFill>
              </a:rPr>
              <a:t>】</a:t>
            </a:r>
            <a:r>
              <a:rPr lang="zh-CN" altLang="en-US" sz="1600" dirty="0">
                <a:solidFill>
                  <a:srgbClr val="FFFFFF"/>
                </a:solidFill>
              </a:rPr>
              <a:t>国家推进网络安全社会化服务体系建设，鼓励有关企业、机构开展网络安全认证、检测和风险评估等安全服务。</a:t>
            </a:r>
          </a:p>
        </p:txBody>
      </p:sp>
    </p:spTree>
    <p:extLst>
      <p:ext uri="{BB962C8B-B14F-4D97-AF65-F5344CB8AC3E}">
        <p14:creationId xmlns:p14="http://schemas.microsoft.com/office/powerpoint/2010/main" val="182849629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down)">
                                      <p:cBhvr>
                                        <p:cTn id="14" dur="500"/>
                                        <p:tgtEl>
                                          <p:spTgt spid="9"/>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00793" y="67795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网络安全支持与促进</a:t>
            </a:r>
          </a:p>
        </p:txBody>
      </p:sp>
      <p:sp>
        <p:nvSpPr>
          <p:cNvPr id="7" name="矩形 6"/>
          <p:cNvSpPr/>
          <p:nvPr/>
        </p:nvSpPr>
        <p:spPr>
          <a:xfrm>
            <a:off x="1296000" y="1479318"/>
            <a:ext cx="9600000" cy="893565"/>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FFFFFF"/>
                </a:solidFill>
              </a:rPr>
              <a:t>【</a:t>
            </a:r>
            <a:r>
              <a:rPr lang="zh-CN" altLang="en-US" sz="2133" b="1" dirty="0">
                <a:solidFill>
                  <a:srgbClr val="FFFFFF"/>
                </a:solidFill>
              </a:rPr>
              <a:t>第十八条</a:t>
            </a:r>
            <a:r>
              <a:rPr lang="en-US" altLang="zh-CN" sz="2133" b="1" dirty="0">
                <a:solidFill>
                  <a:srgbClr val="FFFFFF"/>
                </a:solidFill>
              </a:rPr>
              <a:t>】</a:t>
            </a:r>
            <a:r>
              <a:rPr lang="zh-CN" altLang="en-US" sz="1867" dirty="0">
                <a:solidFill>
                  <a:srgbClr val="FFFFFF"/>
                </a:solidFill>
              </a:rPr>
              <a:t>国家鼓励开发网络数据安全保护和利用技术，促进公共数据资源开放，推动技术创新和经济社会发展。</a:t>
            </a:r>
          </a:p>
        </p:txBody>
      </p:sp>
      <p:grpSp>
        <p:nvGrpSpPr>
          <p:cNvPr id="9" name="组合 8"/>
          <p:cNvGrpSpPr/>
          <p:nvPr/>
        </p:nvGrpSpPr>
        <p:grpSpPr>
          <a:xfrm>
            <a:off x="1296000" y="2379473"/>
            <a:ext cx="9600000" cy="569475"/>
            <a:chOff x="972000" y="1563638"/>
            <a:chExt cx="7200000" cy="427106"/>
          </a:xfrm>
        </p:grpSpPr>
        <p:sp>
          <p:nvSpPr>
            <p:cNvPr id="10" name="矩形 9"/>
            <p:cNvSpPr/>
            <p:nvPr/>
          </p:nvSpPr>
          <p:spPr>
            <a:xfrm>
              <a:off x="972000" y="1563638"/>
              <a:ext cx="7200000" cy="427106"/>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rgbClr val="000000"/>
                </a:solidFill>
              </a:endParaRPr>
            </a:p>
          </p:txBody>
        </p:sp>
        <p:sp>
          <p:nvSpPr>
            <p:cNvPr id="11" name="矩形 10"/>
            <p:cNvSpPr/>
            <p:nvPr/>
          </p:nvSpPr>
          <p:spPr>
            <a:xfrm>
              <a:off x="1079612" y="1592801"/>
              <a:ext cx="6984776" cy="338602"/>
            </a:xfrm>
            <a:prstGeom prst="rect">
              <a:avLst/>
            </a:prstGeom>
          </p:spPr>
          <p:txBody>
            <a:bodyPr wrap="square" lIns="91440" tIns="45720" rIns="91440" bIns="45720">
              <a:spAutoFit/>
            </a:bodyPr>
            <a:lstStyle/>
            <a:p>
              <a:pPr fontAlgn="base">
                <a:lnSpc>
                  <a:spcPct val="125000"/>
                </a:lnSpc>
                <a:buClr>
                  <a:srgbClr val="E20000"/>
                </a:buClr>
              </a:pPr>
              <a:r>
                <a:rPr lang="zh-CN" altLang="en-US" sz="1867" dirty="0">
                  <a:solidFill>
                    <a:srgbClr val="000000"/>
                  </a:solidFill>
                </a:rPr>
                <a:t>     国家支持创新网络安全管理方式，运用网络新技术，提升网络安全保护水平。</a:t>
              </a:r>
            </a:p>
          </p:txBody>
        </p:sp>
      </p:grpSp>
      <p:sp>
        <p:nvSpPr>
          <p:cNvPr id="13" name="矩形 12"/>
          <p:cNvSpPr/>
          <p:nvPr/>
        </p:nvSpPr>
        <p:spPr>
          <a:xfrm>
            <a:off x="1296000" y="3207510"/>
            <a:ext cx="9600000" cy="893565"/>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FFFFFF"/>
                </a:solidFill>
              </a:rPr>
              <a:t>【</a:t>
            </a:r>
            <a:r>
              <a:rPr lang="zh-CN" altLang="en-US" sz="2133" b="1" dirty="0">
                <a:solidFill>
                  <a:srgbClr val="FFFFFF"/>
                </a:solidFill>
              </a:rPr>
              <a:t>第十九条</a:t>
            </a:r>
            <a:r>
              <a:rPr lang="en-US" altLang="zh-CN" sz="2133" b="1" dirty="0">
                <a:solidFill>
                  <a:srgbClr val="FFFFFF"/>
                </a:solidFill>
              </a:rPr>
              <a:t>】</a:t>
            </a:r>
            <a:r>
              <a:rPr lang="zh-CN" altLang="en-US" sz="1867" dirty="0">
                <a:solidFill>
                  <a:srgbClr val="FFFFFF"/>
                </a:solidFill>
              </a:rPr>
              <a:t>各级人民政府及其有关部门应当组织开展经常性的网络安全宣传教育，并指导、督促有关单位做好网络安全宣传教育工作。</a:t>
            </a:r>
          </a:p>
        </p:txBody>
      </p:sp>
      <p:grpSp>
        <p:nvGrpSpPr>
          <p:cNvPr id="14" name="组合 13"/>
          <p:cNvGrpSpPr/>
          <p:nvPr/>
        </p:nvGrpSpPr>
        <p:grpSpPr>
          <a:xfrm>
            <a:off x="1296000" y="4107664"/>
            <a:ext cx="9600000" cy="569475"/>
            <a:chOff x="972000" y="1563638"/>
            <a:chExt cx="7200000" cy="427106"/>
          </a:xfrm>
        </p:grpSpPr>
        <p:sp>
          <p:nvSpPr>
            <p:cNvPr id="15" name="矩形 14"/>
            <p:cNvSpPr/>
            <p:nvPr/>
          </p:nvSpPr>
          <p:spPr>
            <a:xfrm>
              <a:off x="972000" y="1563638"/>
              <a:ext cx="7200000" cy="427106"/>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rgbClr val="000000"/>
                </a:solidFill>
              </a:endParaRPr>
            </a:p>
          </p:txBody>
        </p:sp>
        <p:sp>
          <p:nvSpPr>
            <p:cNvPr id="17" name="矩形 16"/>
            <p:cNvSpPr/>
            <p:nvPr/>
          </p:nvSpPr>
          <p:spPr>
            <a:xfrm>
              <a:off x="1079612" y="1592801"/>
              <a:ext cx="6984776" cy="338602"/>
            </a:xfrm>
            <a:prstGeom prst="rect">
              <a:avLst/>
            </a:prstGeom>
          </p:spPr>
          <p:txBody>
            <a:bodyPr wrap="square" lIns="91440" tIns="45720" rIns="91440" bIns="45720">
              <a:spAutoFit/>
            </a:bodyPr>
            <a:lstStyle/>
            <a:p>
              <a:pPr fontAlgn="base">
                <a:lnSpc>
                  <a:spcPct val="125000"/>
                </a:lnSpc>
                <a:buClr>
                  <a:srgbClr val="E20000"/>
                </a:buClr>
              </a:pPr>
              <a:r>
                <a:rPr lang="zh-CN" altLang="en-US" sz="1867" dirty="0">
                  <a:solidFill>
                    <a:srgbClr val="000000"/>
                  </a:solidFill>
                </a:rPr>
                <a:t>     大众传播媒介应当有针对性地面向社会进行网络安全宣传教育。</a:t>
              </a:r>
            </a:p>
          </p:txBody>
        </p:sp>
      </p:grpSp>
      <p:sp>
        <p:nvSpPr>
          <p:cNvPr id="18" name="矩形 17"/>
          <p:cNvSpPr/>
          <p:nvPr/>
        </p:nvSpPr>
        <p:spPr>
          <a:xfrm>
            <a:off x="1296000" y="4965171"/>
            <a:ext cx="9600000" cy="893565"/>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FFFFFF"/>
                </a:solidFill>
              </a:rPr>
              <a:t>【</a:t>
            </a:r>
            <a:r>
              <a:rPr lang="zh-CN" altLang="en-US" sz="2133" b="1" dirty="0">
                <a:solidFill>
                  <a:srgbClr val="FFFFFF"/>
                </a:solidFill>
              </a:rPr>
              <a:t>第二十条</a:t>
            </a:r>
            <a:r>
              <a:rPr lang="en-US" altLang="zh-CN" sz="2133" b="1" dirty="0">
                <a:solidFill>
                  <a:srgbClr val="FFFFFF"/>
                </a:solidFill>
              </a:rPr>
              <a:t>】</a:t>
            </a:r>
            <a:r>
              <a:rPr lang="zh-CN" altLang="en-US" sz="1867" dirty="0">
                <a:solidFill>
                  <a:srgbClr val="FFFFFF"/>
                </a:solidFill>
              </a:rPr>
              <a:t>国家支持企业和高等学校、职业学校等教育培训机构开展网络安全相关教育与培训，采取多种方式培养网络安全人才，促进网络安全人才交流。</a:t>
            </a:r>
          </a:p>
        </p:txBody>
      </p:sp>
    </p:spTree>
    <p:extLst>
      <p:ext uri="{BB962C8B-B14F-4D97-AF65-F5344CB8AC3E}">
        <p14:creationId xmlns:p14="http://schemas.microsoft.com/office/powerpoint/2010/main" val="11418799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down)">
                                      <p:cBhvr>
                                        <p:cTn id="14" dur="500"/>
                                        <p:tgtEl>
                                          <p:spTgt spid="9"/>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down)">
                                      <p:cBhvr>
                                        <p:cTn id="25" dur="500"/>
                                        <p:tgtEl>
                                          <p:spTgt spid="14"/>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633"/>
            <a:ext cx="12192000" cy="6999028"/>
          </a:xfrm>
          <a:prstGeom prst="rect">
            <a:avLst/>
          </a:prstGeom>
        </p:spPr>
      </p:pic>
      <p:sp>
        <p:nvSpPr>
          <p:cNvPr id="12" name="TextBox 32">
            <a:hlinkClick r:id="" action="ppaction://hlinkshowjump?jump=nextslide"/>
          </p:cNvPr>
          <p:cNvSpPr txBox="1">
            <a:spLocks noChangeArrowheads="1"/>
          </p:cNvSpPr>
          <p:nvPr/>
        </p:nvSpPr>
        <p:spPr bwMode="auto">
          <a:xfrm>
            <a:off x="1004312" y="2471569"/>
            <a:ext cx="1018337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8000"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网络运行安全</a:t>
            </a:r>
          </a:p>
        </p:txBody>
      </p:sp>
      <p:sp>
        <p:nvSpPr>
          <p:cNvPr id="9" name="TextBox 4">
            <a:extLst>
              <a:ext uri="{FF2B5EF4-FFF2-40B4-BE49-F238E27FC236}">
                <a16:creationId xmlns:a16="http://schemas.microsoft.com/office/drawing/2014/main" xmlns="" id="{868EAAE3-BC4B-4852-9662-09BD72344E9A}"/>
              </a:ext>
            </a:extLst>
          </p:cNvPr>
          <p:cNvSpPr txBox="1"/>
          <p:nvPr/>
        </p:nvSpPr>
        <p:spPr>
          <a:xfrm>
            <a:off x="2543606" y="3825785"/>
            <a:ext cx="7286807" cy="574453"/>
          </a:xfrm>
          <a:prstGeom prst="rect">
            <a:avLst/>
          </a:prstGeom>
          <a:noFill/>
        </p:spPr>
        <p:txBody>
          <a:bodyPr wrap="square" lIns="0" tIns="0" rIns="0" bIns="0" rtlCol="0">
            <a:spAutoFit/>
            <a:scene3d>
              <a:camera prst="orthographicFront">
                <a:rot lat="0" lon="0" rev="0"/>
              </a:camera>
              <a:lightRig rig="threePt" dir="t"/>
            </a:scene3d>
          </a:bodyPr>
          <a:lstStyle/>
          <a:p>
            <a:pPr algn="ctr"/>
            <a:r>
              <a:rPr lang="en-US" altLang="zh-CN" sz="3733" b="1" dirty="0">
                <a:ln w="0">
                  <a:noFill/>
                </a:ln>
                <a:solidFill>
                  <a:srgbClr val="C00000"/>
                </a:solidFill>
              </a:rPr>
              <a:t>《</a:t>
            </a:r>
            <a:r>
              <a:rPr lang="zh-CN" altLang="en-US" sz="3733" b="1" dirty="0">
                <a:ln w="0">
                  <a:noFill/>
                </a:ln>
                <a:solidFill>
                  <a:srgbClr val="C00000"/>
                </a:solidFill>
              </a:rPr>
              <a:t>中华人民共和国网络安全法</a:t>
            </a:r>
            <a:r>
              <a:rPr lang="en-US" altLang="zh-CN" sz="3733" b="1" dirty="0">
                <a:ln w="0">
                  <a:noFill/>
                </a:ln>
                <a:solidFill>
                  <a:srgbClr val="C00000"/>
                </a:solidFill>
              </a:rPr>
              <a:t>》</a:t>
            </a:r>
            <a:endParaRPr lang="zh-CN" altLang="en-US" sz="3733" b="1" dirty="0">
              <a:ln w="0">
                <a:noFill/>
              </a:ln>
              <a:solidFill>
                <a:srgbClr val="C00000"/>
              </a:solidFill>
            </a:endParaRPr>
          </a:p>
        </p:txBody>
      </p:sp>
      <p:sp>
        <p:nvSpPr>
          <p:cNvPr id="5" name="圆角矩形 4"/>
          <p:cNvSpPr/>
          <p:nvPr/>
        </p:nvSpPr>
        <p:spPr>
          <a:xfrm>
            <a:off x="5471929" y="1141409"/>
            <a:ext cx="1248139" cy="113995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rgbClr val="FFFFFF"/>
                </a:solidFill>
              </a:rPr>
              <a:t>03</a:t>
            </a:r>
            <a:endParaRPr lang="zh-CN" altLang="en-US" sz="5333" b="1" dirty="0">
              <a:solidFill>
                <a:srgbClr val="FFFFFF"/>
              </a:solidFill>
            </a:endParaRPr>
          </a:p>
        </p:txBody>
      </p:sp>
    </p:spTree>
    <p:extLst>
      <p:ext uri="{BB962C8B-B14F-4D97-AF65-F5344CB8AC3E}">
        <p14:creationId xmlns:p14="http://schemas.microsoft.com/office/powerpoint/2010/main" val="24222430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60080" y="67373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一般规定</a:t>
            </a:r>
          </a:p>
        </p:txBody>
      </p:sp>
      <p:sp>
        <p:nvSpPr>
          <p:cNvPr id="13" name="Freeform 9"/>
          <p:cNvSpPr>
            <a:spLocks/>
          </p:cNvSpPr>
          <p:nvPr/>
        </p:nvSpPr>
        <p:spPr bwMode="auto">
          <a:xfrm>
            <a:off x="1460080" y="1377088"/>
            <a:ext cx="2043632"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14" name="Freeform 10"/>
          <p:cNvSpPr>
            <a:spLocks/>
          </p:cNvSpPr>
          <p:nvPr/>
        </p:nvSpPr>
        <p:spPr bwMode="auto">
          <a:xfrm>
            <a:off x="1268067" y="1377087"/>
            <a:ext cx="2235645"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15" name="TextBox 18"/>
          <p:cNvSpPr txBox="1"/>
          <p:nvPr/>
        </p:nvSpPr>
        <p:spPr>
          <a:xfrm>
            <a:off x="1745271" y="1394971"/>
            <a:ext cx="1281120" cy="420564"/>
          </a:xfrm>
          <a:prstGeom prst="rect">
            <a:avLst/>
          </a:prstGeom>
          <a:noFill/>
        </p:spPr>
        <p:txBody>
          <a:bodyPr wrap="none" rtlCol="0">
            <a:spAutoFit/>
          </a:bodyPr>
          <a:lstStyle/>
          <a:p>
            <a:r>
              <a:rPr lang="zh-CN" altLang="en-US" sz="2133" b="1" dirty="0">
                <a:solidFill>
                  <a:srgbClr val="FFFFFF"/>
                </a:solidFill>
                <a:cs typeface="+mn-ea"/>
                <a:sym typeface="+mn-lt"/>
              </a:rPr>
              <a:t>一般规定</a:t>
            </a:r>
          </a:p>
        </p:txBody>
      </p:sp>
      <p:sp>
        <p:nvSpPr>
          <p:cNvPr id="17" name="矩形 16"/>
          <p:cNvSpPr/>
          <p:nvPr/>
        </p:nvSpPr>
        <p:spPr>
          <a:xfrm>
            <a:off x="1296000" y="2037046"/>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第二十一条 </a:t>
            </a:r>
            <a:r>
              <a:rPr lang="en-US" altLang="zh-CN" sz="2133" b="1" dirty="0">
                <a:solidFill>
                  <a:srgbClr val="C00000"/>
                </a:solidFill>
              </a:rPr>
              <a:t>】</a:t>
            </a:r>
            <a:r>
              <a:rPr lang="zh-CN" altLang="en-US" sz="1867" dirty="0">
                <a:solidFill>
                  <a:srgbClr val="000000"/>
                </a:solidFill>
              </a:rPr>
              <a:t>国家实行网络安全等级保护制度。网络运营者应当按照网络安全等级保护制度的要求，履行下列安全保护义务，保障网络免受干扰、破坏或者未经授权的访问，防止网络数据泄露或者被窃取、篡改：</a:t>
            </a:r>
          </a:p>
        </p:txBody>
      </p:sp>
      <p:grpSp>
        <p:nvGrpSpPr>
          <p:cNvPr id="19" name="组合 18"/>
          <p:cNvGrpSpPr/>
          <p:nvPr/>
        </p:nvGrpSpPr>
        <p:grpSpPr>
          <a:xfrm>
            <a:off x="1300957" y="3361600"/>
            <a:ext cx="9595044" cy="480000"/>
            <a:chOff x="794012" y="1744439"/>
            <a:chExt cx="7196283" cy="280800"/>
          </a:xfrm>
        </p:grpSpPr>
        <p:sp>
          <p:nvSpPr>
            <p:cNvPr id="20" name="矩形 19"/>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制定内部安全管理制度和操作规程，确定网络安全负责人，落实网络安全保护责任；</a:t>
              </a:r>
            </a:p>
          </p:txBody>
        </p:sp>
        <p:sp>
          <p:nvSpPr>
            <p:cNvPr id="21" name="矩形 20"/>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一</a:t>
              </a:r>
            </a:p>
          </p:txBody>
        </p:sp>
      </p:grpSp>
      <p:grpSp>
        <p:nvGrpSpPr>
          <p:cNvPr id="22" name="组合 21"/>
          <p:cNvGrpSpPr/>
          <p:nvPr/>
        </p:nvGrpSpPr>
        <p:grpSpPr>
          <a:xfrm>
            <a:off x="1300957" y="3906527"/>
            <a:ext cx="9595044" cy="480000"/>
            <a:chOff x="794012" y="1744439"/>
            <a:chExt cx="7196283" cy="280800"/>
          </a:xfrm>
        </p:grpSpPr>
        <p:sp>
          <p:nvSpPr>
            <p:cNvPr id="23" name="矩形 22"/>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采取防范计算机病毒和网络攻击、网络侵入等危害网络安全行为的技术措施；</a:t>
              </a:r>
            </a:p>
          </p:txBody>
        </p:sp>
        <p:sp>
          <p:nvSpPr>
            <p:cNvPr id="24" name="矩形 23"/>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二</a:t>
              </a:r>
            </a:p>
          </p:txBody>
        </p:sp>
      </p:grpSp>
      <p:grpSp>
        <p:nvGrpSpPr>
          <p:cNvPr id="32" name="组合 31"/>
          <p:cNvGrpSpPr/>
          <p:nvPr/>
        </p:nvGrpSpPr>
        <p:grpSpPr>
          <a:xfrm>
            <a:off x="1300957" y="4451453"/>
            <a:ext cx="9595044" cy="672000"/>
            <a:chOff x="794012" y="1744439"/>
            <a:chExt cx="7196283" cy="280800"/>
          </a:xfrm>
        </p:grpSpPr>
        <p:sp>
          <p:nvSpPr>
            <p:cNvPr id="33" name="矩形 32"/>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采取监测、记录网络运行状态、网络安全事件的技术措施，并按照规定留存相关的网络日志不少于六个月；</a:t>
              </a:r>
            </a:p>
          </p:txBody>
        </p:sp>
        <p:sp>
          <p:nvSpPr>
            <p:cNvPr id="34" name="矩形 33"/>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三</a:t>
              </a:r>
            </a:p>
          </p:txBody>
        </p:sp>
      </p:grpSp>
      <p:grpSp>
        <p:nvGrpSpPr>
          <p:cNvPr id="35" name="组合 34"/>
          <p:cNvGrpSpPr/>
          <p:nvPr/>
        </p:nvGrpSpPr>
        <p:grpSpPr>
          <a:xfrm>
            <a:off x="1300957" y="5188381"/>
            <a:ext cx="9595044" cy="480000"/>
            <a:chOff x="794012" y="1744439"/>
            <a:chExt cx="7196283" cy="280800"/>
          </a:xfrm>
        </p:grpSpPr>
        <p:sp>
          <p:nvSpPr>
            <p:cNvPr id="36" name="矩形 35"/>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采取数据分类、重要数据备份和加密等措施；</a:t>
              </a:r>
            </a:p>
          </p:txBody>
        </p:sp>
        <p:sp>
          <p:nvSpPr>
            <p:cNvPr id="37" name="矩形 36"/>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四</a:t>
              </a:r>
            </a:p>
          </p:txBody>
        </p:sp>
      </p:grpSp>
      <p:grpSp>
        <p:nvGrpSpPr>
          <p:cNvPr id="38" name="组合 37"/>
          <p:cNvGrpSpPr/>
          <p:nvPr/>
        </p:nvGrpSpPr>
        <p:grpSpPr>
          <a:xfrm>
            <a:off x="1300957" y="5733309"/>
            <a:ext cx="9595044" cy="480000"/>
            <a:chOff x="794012" y="1744439"/>
            <a:chExt cx="7196283" cy="280800"/>
          </a:xfrm>
        </p:grpSpPr>
        <p:sp>
          <p:nvSpPr>
            <p:cNvPr id="39" name="矩形 38"/>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法律、行政法规规定的其他义务。</a:t>
              </a:r>
            </a:p>
          </p:txBody>
        </p:sp>
        <p:sp>
          <p:nvSpPr>
            <p:cNvPr id="40" name="矩形 39"/>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五</a:t>
              </a:r>
            </a:p>
          </p:txBody>
        </p:sp>
      </p:grpSp>
    </p:spTree>
    <p:extLst>
      <p:ext uri="{BB962C8B-B14F-4D97-AF65-F5344CB8AC3E}">
        <p14:creationId xmlns:p14="http://schemas.microsoft.com/office/powerpoint/2010/main" val="13385549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
                                        <p:tgtEl>
                                          <p:spTgt spid="1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300" fill="hold"/>
                                        <p:tgtEl>
                                          <p:spTgt spid="15"/>
                                        </p:tgtEl>
                                        <p:attrNameLst>
                                          <p:attrName>ppt_w</p:attrName>
                                        </p:attrNameLst>
                                      </p:cBhvr>
                                      <p:tavLst>
                                        <p:tav tm="0">
                                          <p:val>
                                            <p:fltVal val="0"/>
                                          </p:val>
                                        </p:tav>
                                        <p:tav tm="100000">
                                          <p:val>
                                            <p:strVal val="#ppt_w"/>
                                          </p:val>
                                        </p:tav>
                                      </p:tavLst>
                                    </p:anim>
                                    <p:anim calcmode="lin" valueType="num">
                                      <p:cBhvr>
                                        <p:cTn id="16" dur="300" fill="hold"/>
                                        <p:tgtEl>
                                          <p:spTgt spid="15"/>
                                        </p:tgtEl>
                                        <p:attrNameLst>
                                          <p:attrName>ppt_h</p:attrName>
                                        </p:attrNameLst>
                                      </p:cBhvr>
                                      <p:tavLst>
                                        <p:tav tm="0">
                                          <p:val>
                                            <p:fltVal val="0"/>
                                          </p:val>
                                        </p:tav>
                                        <p:tav tm="100000">
                                          <p:val>
                                            <p:strVal val="#ppt_h"/>
                                          </p:val>
                                        </p:tav>
                                      </p:tavLst>
                                    </p:anim>
                                    <p:anim calcmode="lin" valueType="num">
                                      <p:cBhvr>
                                        <p:cTn id="17" dur="300" fill="hold"/>
                                        <p:tgtEl>
                                          <p:spTgt spid="15"/>
                                        </p:tgtEl>
                                        <p:attrNameLst>
                                          <p:attrName>style.rotation</p:attrName>
                                        </p:attrNameLst>
                                      </p:cBhvr>
                                      <p:tavLst>
                                        <p:tav tm="0">
                                          <p:val>
                                            <p:fltVal val="90"/>
                                          </p:val>
                                        </p:tav>
                                        <p:tav tm="100000">
                                          <p:val>
                                            <p:fltVal val="0"/>
                                          </p:val>
                                        </p:tav>
                                      </p:tavLst>
                                    </p:anim>
                                    <p:animEffect transition="in" filter="fade">
                                      <p:cBhvr>
                                        <p:cTn id="18" dur="300"/>
                                        <p:tgtEl>
                                          <p:spTgt spid="1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1600"/>
                            </p:stCondLst>
                            <p:childTnLst>
                              <p:par>
                                <p:cTn id="24" presetID="22" presetClass="entr" presetSubtype="8"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21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2600"/>
                            </p:stCondLst>
                            <p:childTnLst>
                              <p:par>
                                <p:cTn id="32" presetID="22" presetClass="entr" presetSubtype="8"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3100"/>
                            </p:stCondLst>
                            <p:childTnLst>
                              <p:par>
                                <p:cTn id="36" presetID="22" presetClass="entr" presetSubtype="8"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par>
                          <p:cTn id="39" fill="hold">
                            <p:stCondLst>
                              <p:cond delay="3600"/>
                            </p:stCondLst>
                            <p:childTnLst>
                              <p:par>
                                <p:cTn id="40" presetID="22" presetClass="entr" presetSubtype="8"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71805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一般规定</a:t>
            </a:r>
          </a:p>
        </p:txBody>
      </p:sp>
      <p:sp>
        <p:nvSpPr>
          <p:cNvPr id="17" name="矩形 16"/>
          <p:cNvSpPr/>
          <p:nvPr/>
        </p:nvSpPr>
        <p:spPr>
          <a:xfrm>
            <a:off x="1296000" y="1220755"/>
            <a:ext cx="9600000" cy="274774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第二十二条 </a:t>
            </a:r>
            <a:r>
              <a:rPr lang="en-US" altLang="zh-CN" sz="2133" b="1" dirty="0">
                <a:solidFill>
                  <a:srgbClr val="C00000"/>
                </a:solidFill>
              </a:rPr>
              <a:t>】</a:t>
            </a:r>
            <a:r>
              <a:rPr lang="zh-CN" altLang="en-US" sz="1867" dirty="0">
                <a:solidFill>
                  <a:srgbClr val="000000"/>
                </a:solidFill>
              </a:rPr>
              <a:t>网络产品、服务应当符合相关国家标准的强制性要求。网络产品、服务的提供者不得设置恶意程序；发现其网络产品、服务存在安全缺陷、漏洞等风险时，应当立即采取补救措施，按照规定及时告知用户并向有关主管部门报告。</a:t>
            </a:r>
          </a:p>
          <a:p>
            <a:pPr marL="380990" indent="-380990">
              <a:lnSpc>
                <a:spcPct val="125000"/>
              </a:lnSpc>
              <a:buClr>
                <a:srgbClr val="C00000"/>
              </a:buClr>
              <a:buFont typeface="Wingdings" panose="05000000000000000000" pitchFamily="2" charset="2"/>
              <a:buChar char="u"/>
            </a:pPr>
            <a:r>
              <a:rPr lang="zh-CN" altLang="en-US" sz="1867" b="1" dirty="0">
                <a:solidFill>
                  <a:srgbClr val="C00000"/>
                </a:solidFill>
              </a:rPr>
              <a:t>网络产品、服务的提供者应当为其产品、服务持续提供安全维护；在规定或者当事人约定的期限内，不得终止提供安全维护。</a:t>
            </a:r>
          </a:p>
          <a:p>
            <a:pPr marL="380990" indent="-380990">
              <a:lnSpc>
                <a:spcPct val="125000"/>
              </a:lnSpc>
              <a:buClr>
                <a:srgbClr val="C00000"/>
              </a:buClr>
              <a:buFont typeface="Wingdings" panose="05000000000000000000" pitchFamily="2" charset="2"/>
              <a:buChar char="u"/>
            </a:pPr>
            <a:r>
              <a:rPr lang="zh-CN" altLang="en-US" sz="1867" b="1" dirty="0">
                <a:solidFill>
                  <a:srgbClr val="C00000"/>
                </a:solidFill>
              </a:rPr>
              <a:t>网络产品、服务具有收集用户信息功能的，其提供者应当向用户明示并取得同意；涉及用户个人信息的，还应当遵守本法和有关法律、行政法规关于个人信息保护的规定。</a:t>
            </a:r>
          </a:p>
        </p:txBody>
      </p:sp>
      <p:cxnSp>
        <p:nvCxnSpPr>
          <p:cNvPr id="25" name="直接连接符 24"/>
          <p:cNvCxnSpPr/>
          <p:nvPr/>
        </p:nvCxnSpPr>
        <p:spPr>
          <a:xfrm>
            <a:off x="1296000" y="4170351"/>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296000" y="4362373"/>
            <a:ext cx="9600000" cy="1699055"/>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第二十三条 </a:t>
            </a:r>
            <a:r>
              <a:rPr lang="en-US" altLang="zh-CN" sz="2133" b="1" dirty="0">
                <a:solidFill>
                  <a:srgbClr val="C00000"/>
                </a:solidFill>
              </a:rPr>
              <a:t>】</a:t>
            </a:r>
            <a:r>
              <a:rPr lang="zh-CN" altLang="en-US" sz="1867" dirty="0">
                <a:solidFill>
                  <a:srgbClr val="000000"/>
                </a:solidFill>
              </a:rPr>
              <a:t>网络关键设备和网络安全专用产品应当按照相关国家标准的强制性要求，由具备资格的机构安全认证合格或者安全检测符合要求后，方可销售或者提供。国家网信部门会同国务院有关部门制定、公布网络关键设备和网络安全专用产品目录，并推动安全认证和安全检测结果互认，避免重复认证、检测。</a:t>
            </a:r>
          </a:p>
        </p:txBody>
      </p:sp>
    </p:spTree>
    <p:extLst>
      <p:ext uri="{BB962C8B-B14F-4D97-AF65-F5344CB8AC3E}">
        <p14:creationId xmlns:p14="http://schemas.microsoft.com/office/powerpoint/2010/main" val="10488875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78517" y="63916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一般规定</a:t>
            </a:r>
          </a:p>
        </p:txBody>
      </p:sp>
      <p:sp>
        <p:nvSpPr>
          <p:cNvPr id="17" name="矩形 16"/>
          <p:cNvSpPr/>
          <p:nvPr/>
        </p:nvSpPr>
        <p:spPr>
          <a:xfrm>
            <a:off x="1296000" y="1220755"/>
            <a:ext cx="9600000" cy="247478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第二十四条 </a:t>
            </a:r>
            <a:r>
              <a:rPr lang="en-US" altLang="zh-CN" sz="2133" b="1" dirty="0">
                <a:solidFill>
                  <a:srgbClr val="C00000"/>
                </a:solidFill>
              </a:rPr>
              <a:t>】</a:t>
            </a:r>
            <a:r>
              <a:rPr lang="zh-CN" altLang="en-US" sz="1867" dirty="0">
                <a:solidFill>
                  <a:srgbClr val="000000"/>
                </a:solidFill>
              </a:rPr>
              <a:t>网络运营者为用户办理网络接入、域名注册服务，办理固定电话、移动电话等入网手续，或者为用户提供信息发布、即时通讯等服务，在与用户签订协议或者确认提供服务时，应当要求用户提供真实身份信息。用户不提供真实身份信息的，网络运营者不得为其提供相关服务。</a:t>
            </a:r>
          </a:p>
          <a:p>
            <a:pPr>
              <a:lnSpc>
                <a:spcPct val="135000"/>
              </a:lnSpc>
            </a:pPr>
            <a:r>
              <a:rPr lang="zh-CN" altLang="en-US" sz="1867" dirty="0">
                <a:solidFill>
                  <a:srgbClr val="000000"/>
                </a:solidFill>
              </a:rPr>
              <a:t>       </a:t>
            </a:r>
            <a:r>
              <a:rPr lang="zh-CN" altLang="en-US" sz="1867" b="1" dirty="0">
                <a:solidFill>
                  <a:srgbClr val="C00000"/>
                </a:solidFill>
              </a:rPr>
              <a:t>国家实施网络可信身份战略，支持研究开发安全、方便的电子身份认证技术，推动不同电子身份认证之间的互认。</a:t>
            </a:r>
          </a:p>
        </p:txBody>
      </p:sp>
      <p:cxnSp>
        <p:nvCxnSpPr>
          <p:cNvPr id="25" name="直接连接符 24"/>
          <p:cNvCxnSpPr/>
          <p:nvPr/>
        </p:nvCxnSpPr>
        <p:spPr>
          <a:xfrm>
            <a:off x="1296000" y="3813043"/>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296000" y="4197086"/>
            <a:ext cx="6624203" cy="1699055"/>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第二十五条 </a:t>
            </a:r>
            <a:r>
              <a:rPr lang="en-US" altLang="zh-CN" sz="2133" b="1" dirty="0">
                <a:solidFill>
                  <a:srgbClr val="C00000"/>
                </a:solidFill>
              </a:rPr>
              <a:t>】</a:t>
            </a:r>
            <a:r>
              <a:rPr lang="zh-CN" altLang="en-US" sz="1867" dirty="0">
                <a:solidFill>
                  <a:srgbClr val="000000"/>
                </a:solidFill>
              </a:rPr>
              <a:t>网络运营者应当制定网络安全事件应急预案，及时处置系统漏洞、计算机病毒、网络攻击、网络侵入等安全风险；在发生危害网络安全的事件时，立即启动应急预案，采取相应的补救措施，并按照规定向有关主管部门报告。</a:t>
            </a:r>
          </a:p>
        </p:txBody>
      </p:sp>
      <p:pic>
        <p:nvPicPr>
          <p:cNvPr id="2" name="图片 1"/>
          <p:cNvPicPr>
            <a:picLocks noChangeAspect="1"/>
          </p:cNvPicPr>
          <p:nvPr/>
        </p:nvPicPr>
        <p:blipFill>
          <a:blip r:embed="rId4"/>
          <a:stretch>
            <a:fillRect/>
          </a:stretch>
        </p:blipFill>
        <p:spPr>
          <a:xfrm>
            <a:off x="8002738" y="4078067"/>
            <a:ext cx="2893263" cy="1936963"/>
          </a:xfrm>
          <a:prstGeom prst="rect">
            <a:avLst/>
          </a:prstGeom>
        </p:spPr>
      </p:pic>
    </p:spTree>
    <p:extLst>
      <p:ext uri="{BB962C8B-B14F-4D97-AF65-F5344CB8AC3E}">
        <p14:creationId xmlns:p14="http://schemas.microsoft.com/office/powerpoint/2010/main" val="313233492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9674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一般规定</a:t>
            </a:r>
          </a:p>
        </p:txBody>
      </p:sp>
      <p:sp>
        <p:nvSpPr>
          <p:cNvPr id="17" name="矩形 16"/>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第二十六条 </a:t>
            </a:r>
            <a:r>
              <a:rPr lang="en-US" altLang="zh-CN" sz="2133" b="1" dirty="0">
                <a:solidFill>
                  <a:srgbClr val="C00000"/>
                </a:solidFill>
              </a:rPr>
              <a:t>】</a:t>
            </a:r>
            <a:r>
              <a:rPr lang="zh-CN" altLang="en-US" sz="1867" dirty="0">
                <a:solidFill>
                  <a:srgbClr val="000000"/>
                </a:solidFill>
              </a:rPr>
              <a:t>开展网络安全认证、检测、风险评估等活动，向社会发布系统漏洞、计算机病毒、网络攻击、网络侵入等网络安全信息，应当遵守国家有关规定。</a:t>
            </a:r>
          </a:p>
        </p:txBody>
      </p:sp>
      <p:cxnSp>
        <p:nvCxnSpPr>
          <p:cNvPr id="25" name="直接连接符 24"/>
          <p:cNvCxnSpPr/>
          <p:nvPr/>
        </p:nvCxnSpPr>
        <p:spPr>
          <a:xfrm>
            <a:off x="1296000" y="2372883"/>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2488116"/>
            <a:ext cx="9600000" cy="535468"/>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第二十七条 </a:t>
            </a:r>
            <a:r>
              <a:rPr lang="en-US" altLang="zh-CN" sz="2133" b="1" dirty="0">
                <a:solidFill>
                  <a:srgbClr val="C00000"/>
                </a:solidFill>
              </a:rPr>
              <a:t>】</a:t>
            </a:r>
            <a:r>
              <a:rPr lang="zh-CN" altLang="en-US" sz="1867" dirty="0">
                <a:solidFill>
                  <a:srgbClr val="000000"/>
                </a:solidFill>
              </a:rPr>
              <a:t>任何个人和组织</a:t>
            </a:r>
          </a:p>
        </p:txBody>
      </p:sp>
      <p:grpSp>
        <p:nvGrpSpPr>
          <p:cNvPr id="9" name="组合 8"/>
          <p:cNvGrpSpPr/>
          <p:nvPr/>
        </p:nvGrpSpPr>
        <p:grpSpPr>
          <a:xfrm>
            <a:off x="1296000" y="3140968"/>
            <a:ext cx="2687803" cy="2880320"/>
            <a:chOff x="794012" y="2715765"/>
            <a:chExt cx="1041684" cy="2160240"/>
          </a:xfrm>
        </p:grpSpPr>
        <p:sp>
          <p:nvSpPr>
            <p:cNvPr id="10" name="矩形 9"/>
            <p:cNvSpPr/>
            <p:nvPr/>
          </p:nvSpPr>
          <p:spPr>
            <a:xfrm>
              <a:off x="794012" y="2715765"/>
              <a:ext cx="1041684" cy="34151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一</a:t>
              </a:r>
            </a:p>
          </p:txBody>
        </p:sp>
        <p:sp>
          <p:nvSpPr>
            <p:cNvPr id="11" name="矩形 10"/>
            <p:cNvSpPr/>
            <p:nvPr/>
          </p:nvSpPr>
          <p:spPr>
            <a:xfrm>
              <a:off x="794012" y="3072820"/>
              <a:ext cx="1041684" cy="180318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5000"/>
                </a:lnSpc>
              </a:pPr>
              <a:r>
                <a:rPr lang="zh-CN" altLang="en-US" sz="1867" dirty="0">
                  <a:solidFill>
                    <a:srgbClr val="000000"/>
                  </a:solidFill>
                  <a:cs typeface="+mn-ea"/>
                  <a:sym typeface="+mn-lt"/>
                </a:rPr>
                <a:t>不得从事非法侵入他人网络、干扰他人网络正常功能、窃取网络数据等危害网络安全的活动</a:t>
              </a:r>
            </a:p>
          </p:txBody>
        </p:sp>
      </p:grpSp>
      <p:grpSp>
        <p:nvGrpSpPr>
          <p:cNvPr id="12" name="组合 11"/>
          <p:cNvGrpSpPr/>
          <p:nvPr/>
        </p:nvGrpSpPr>
        <p:grpSpPr>
          <a:xfrm>
            <a:off x="4175539" y="3140968"/>
            <a:ext cx="3360373" cy="2880320"/>
            <a:chOff x="794012" y="2715765"/>
            <a:chExt cx="1041684" cy="2160240"/>
          </a:xfrm>
        </p:grpSpPr>
        <p:sp>
          <p:nvSpPr>
            <p:cNvPr id="13" name="矩形 12"/>
            <p:cNvSpPr/>
            <p:nvPr/>
          </p:nvSpPr>
          <p:spPr>
            <a:xfrm>
              <a:off x="794012" y="2715765"/>
              <a:ext cx="1041684" cy="341511"/>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二</a:t>
              </a:r>
            </a:p>
          </p:txBody>
        </p:sp>
        <p:sp>
          <p:nvSpPr>
            <p:cNvPr id="14" name="矩形 13"/>
            <p:cNvSpPr/>
            <p:nvPr/>
          </p:nvSpPr>
          <p:spPr>
            <a:xfrm>
              <a:off x="794012" y="3072820"/>
              <a:ext cx="1041684" cy="180318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5000"/>
                </a:lnSpc>
              </a:pPr>
              <a:r>
                <a:rPr lang="zh-CN" altLang="en-US" sz="1867" dirty="0">
                  <a:solidFill>
                    <a:srgbClr val="000000"/>
                  </a:solidFill>
                  <a:cs typeface="+mn-ea"/>
                  <a:sym typeface="+mn-lt"/>
                </a:rPr>
                <a:t>不得提供专门用于从事侵入网络、干扰网络正常功能及防护措施、窃取网络数据等危害网络安全活动的程序、工具</a:t>
              </a:r>
            </a:p>
          </p:txBody>
        </p:sp>
      </p:grpSp>
      <p:grpSp>
        <p:nvGrpSpPr>
          <p:cNvPr id="15" name="组合 14"/>
          <p:cNvGrpSpPr/>
          <p:nvPr/>
        </p:nvGrpSpPr>
        <p:grpSpPr>
          <a:xfrm>
            <a:off x="7727648" y="3140968"/>
            <a:ext cx="3168352" cy="2880320"/>
            <a:chOff x="794012" y="2715765"/>
            <a:chExt cx="1041684" cy="2160240"/>
          </a:xfrm>
        </p:grpSpPr>
        <p:sp>
          <p:nvSpPr>
            <p:cNvPr id="16" name="矩形 15"/>
            <p:cNvSpPr/>
            <p:nvPr/>
          </p:nvSpPr>
          <p:spPr>
            <a:xfrm>
              <a:off x="794012" y="2715765"/>
              <a:ext cx="1041684" cy="34151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二</a:t>
              </a:r>
            </a:p>
          </p:txBody>
        </p:sp>
        <p:sp>
          <p:nvSpPr>
            <p:cNvPr id="18" name="矩形 17"/>
            <p:cNvSpPr/>
            <p:nvPr/>
          </p:nvSpPr>
          <p:spPr>
            <a:xfrm>
              <a:off x="794012" y="3072820"/>
              <a:ext cx="1041684" cy="180318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5000"/>
                </a:lnSpc>
              </a:pPr>
              <a:r>
                <a:rPr lang="zh-CN" altLang="en-US" sz="1867" dirty="0">
                  <a:solidFill>
                    <a:srgbClr val="000000"/>
                  </a:solidFill>
                  <a:cs typeface="+mn-ea"/>
                  <a:sym typeface="+mn-lt"/>
                </a:rPr>
                <a:t>明知他人从事危害网络安全的活动的，不得为其提供技术支持、广告推广、支付结算等帮助</a:t>
              </a:r>
            </a:p>
          </p:txBody>
        </p:sp>
      </p:grpSp>
    </p:spTree>
    <p:extLst>
      <p:ext uri="{BB962C8B-B14F-4D97-AF65-F5344CB8AC3E}">
        <p14:creationId xmlns:p14="http://schemas.microsoft.com/office/powerpoint/2010/main" val="22847875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par>
                          <p:cTn id="21" fill="hold">
                            <p:stCondLst>
                              <p:cond delay="2000"/>
                            </p:stCondLst>
                            <p:childTnLst>
                              <p:par>
                                <p:cTn id="22" presetID="12" presetClass="entr" presetSubtype="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down)">
                                      <p:cBhvr>
                                        <p:cTn id="25" dur="500"/>
                                        <p:tgtEl>
                                          <p:spTgt spid="12"/>
                                        </p:tgtEl>
                                      </p:cBhvr>
                                    </p:animEffect>
                                  </p:childTnLst>
                                </p:cTn>
                              </p:par>
                            </p:childTnLst>
                          </p:cTn>
                        </p:par>
                        <p:par>
                          <p:cTn id="26" fill="hold">
                            <p:stCondLst>
                              <p:cond delay="2500"/>
                            </p:stCondLst>
                            <p:childTnLst>
                              <p:par>
                                <p:cTn id="27" presetID="1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8519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一般规定</a:t>
            </a:r>
          </a:p>
        </p:txBody>
      </p:sp>
      <p:sp>
        <p:nvSpPr>
          <p:cNvPr id="17" name="矩形 16"/>
          <p:cNvSpPr/>
          <p:nvPr/>
        </p:nvSpPr>
        <p:spPr>
          <a:xfrm>
            <a:off x="1296000" y="1521328"/>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第二十八条 </a:t>
            </a:r>
            <a:r>
              <a:rPr lang="en-US" altLang="zh-CN" sz="2133" b="1" dirty="0">
                <a:solidFill>
                  <a:srgbClr val="C00000"/>
                </a:solidFill>
              </a:rPr>
              <a:t>】</a:t>
            </a:r>
            <a:r>
              <a:rPr lang="zh-CN" altLang="en-US" sz="1867" dirty="0">
                <a:solidFill>
                  <a:srgbClr val="000000"/>
                </a:solidFill>
              </a:rPr>
              <a:t>网络运营者应当为公安机关、国家安全机关依法维护国家安全和侦查犯罪的活动提供技术支持和协助。</a:t>
            </a:r>
          </a:p>
        </p:txBody>
      </p:sp>
      <p:cxnSp>
        <p:nvCxnSpPr>
          <p:cNvPr id="25" name="直接连接符 24"/>
          <p:cNvCxnSpPr/>
          <p:nvPr/>
        </p:nvCxnSpPr>
        <p:spPr>
          <a:xfrm>
            <a:off x="1296000" y="2673456"/>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96000" y="2813976"/>
            <a:ext cx="9600000" cy="1699055"/>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第二十九条 </a:t>
            </a:r>
            <a:r>
              <a:rPr lang="en-US" altLang="zh-CN" sz="2133" b="1" dirty="0">
                <a:solidFill>
                  <a:srgbClr val="C00000"/>
                </a:solidFill>
              </a:rPr>
              <a:t>】</a:t>
            </a:r>
            <a:r>
              <a:rPr lang="zh-CN" altLang="en-US" sz="1867" dirty="0">
                <a:solidFill>
                  <a:srgbClr val="000000"/>
                </a:solidFill>
              </a:rPr>
              <a:t>国家支持网络运营者之间在网络安全信息收集、分析、通报和应急处置等方面进行合作，提高网络运营者的安全保障能力。</a:t>
            </a:r>
          </a:p>
          <a:p>
            <a:pPr>
              <a:lnSpc>
                <a:spcPct val="135000"/>
              </a:lnSpc>
            </a:pPr>
            <a:r>
              <a:rPr lang="zh-CN" altLang="en-US" sz="1867" b="1" dirty="0">
                <a:solidFill>
                  <a:srgbClr val="C00000"/>
                </a:solidFill>
              </a:rPr>
              <a:t>       有关行业组织建立健全本行业的网络安全保护规范和协作机制，加强对网络安全风险的分析评估，定期向会员进行风险警示，支持、协助会员应对网络安全风险。</a:t>
            </a:r>
          </a:p>
        </p:txBody>
      </p:sp>
      <p:cxnSp>
        <p:nvCxnSpPr>
          <p:cNvPr id="20" name="直接连接符 19"/>
          <p:cNvCxnSpPr/>
          <p:nvPr/>
        </p:nvCxnSpPr>
        <p:spPr>
          <a:xfrm>
            <a:off x="1296000" y="4709419"/>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296000" y="4849937"/>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第三十条 </a:t>
            </a:r>
            <a:r>
              <a:rPr lang="en-US" altLang="zh-CN" sz="2133" b="1" dirty="0">
                <a:solidFill>
                  <a:srgbClr val="C00000"/>
                </a:solidFill>
              </a:rPr>
              <a:t>】</a:t>
            </a:r>
            <a:r>
              <a:rPr lang="zh-CN" altLang="en-US" sz="1867" dirty="0">
                <a:solidFill>
                  <a:srgbClr val="000000"/>
                </a:solidFill>
              </a:rPr>
              <a:t>网信部门和有关部门在履行网络安全保护职责中获取的信息，只能用于维护网络安全的需要，不得用于其他用途。</a:t>
            </a:r>
          </a:p>
        </p:txBody>
      </p:sp>
    </p:spTree>
    <p:extLst>
      <p:ext uri="{BB962C8B-B14F-4D97-AF65-F5344CB8AC3E}">
        <p14:creationId xmlns:p14="http://schemas.microsoft.com/office/powerpoint/2010/main" val="16040073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
          <p:cNvPicPr>
            <a:picLocks noChangeAspect="1"/>
          </p:cNvPicPr>
          <p:nvPr/>
        </p:nvPicPr>
        <p:blipFill>
          <a:blip r:embed="rId3"/>
          <a:stretch>
            <a:fillRect/>
          </a:stretch>
        </p:blipFill>
        <p:spPr>
          <a:xfrm>
            <a:off x="-134153" y="3904571"/>
            <a:ext cx="4021908" cy="3115271"/>
          </a:xfrm>
          <a:prstGeom prst="rect">
            <a:avLst/>
          </a:prstGeom>
        </p:spPr>
      </p:pic>
      <p:sp>
        <p:nvSpPr>
          <p:cNvPr id="11" name="TextBox 32">
            <a:hlinkClick r:id="" action="ppaction://hlinkshowjump?jump=nextslide"/>
          </p:cNvPr>
          <p:cNvSpPr txBox="1">
            <a:spLocks noChangeArrowheads="1"/>
          </p:cNvSpPr>
          <p:nvPr/>
        </p:nvSpPr>
        <p:spPr bwMode="auto">
          <a:xfrm>
            <a:off x="4772561" y="139282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rgbClr val="C00000"/>
                </a:solidFill>
                <a:latin typeface="方正综艺简体" panose="02010601030101010101" pitchFamily="2" charset="-122"/>
                <a:ea typeface="方正综艺简体" panose="02010601030101010101" pitchFamily="2" charset="-122"/>
              </a:rPr>
              <a:t>第一章</a:t>
            </a:r>
            <a:endParaRPr lang="en-US" altLang="zh-CN" sz="6400" b="1" dirty="0">
              <a:solidFill>
                <a:srgbClr val="C00000"/>
              </a:solidFill>
              <a:latin typeface="方正综艺简体" panose="02010601030101010101" pitchFamily="2" charset="-122"/>
              <a:ea typeface="方正综艺简体" panose="02010601030101010101" pitchFamily="2" charset="-122"/>
            </a:endParaRPr>
          </a:p>
        </p:txBody>
      </p:sp>
      <p:sp>
        <p:nvSpPr>
          <p:cNvPr id="12" name="TextBox 32">
            <a:hlinkClick r:id="" action="ppaction://hlinkshowjump?jump=nextslide"/>
          </p:cNvPr>
          <p:cNvSpPr txBox="1">
            <a:spLocks noChangeArrowheads="1"/>
          </p:cNvSpPr>
          <p:nvPr/>
        </p:nvSpPr>
        <p:spPr bwMode="auto">
          <a:xfrm>
            <a:off x="1004312" y="2500823"/>
            <a:ext cx="10183373" cy="239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r>
              <a:rPr lang="zh-CN" altLang="en-US"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网络安全法</a:t>
            </a:r>
            <a:r>
              <a:rPr lang="en-US" altLang="zh-CN"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p>
          <a:p>
            <a:pPr algn="ctr"/>
            <a:r>
              <a:rPr lang="zh-CN" altLang="en-US" sz="7200"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简 介</a:t>
            </a:r>
            <a:endParaRPr lang="en-US" altLang="zh-CN" sz="7200"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endParaRPr>
          </a:p>
        </p:txBody>
      </p:sp>
    </p:spTree>
    <p:extLst>
      <p:ext uri="{BB962C8B-B14F-4D97-AF65-F5344CB8AC3E}">
        <p14:creationId xmlns:p14="http://schemas.microsoft.com/office/powerpoint/2010/main" val="30542185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60080" y="682595"/>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关键信息基础设施的运行安全</a:t>
            </a:r>
          </a:p>
        </p:txBody>
      </p:sp>
      <p:sp>
        <p:nvSpPr>
          <p:cNvPr id="13" name="Freeform 9"/>
          <p:cNvSpPr>
            <a:spLocks/>
          </p:cNvSpPr>
          <p:nvPr/>
        </p:nvSpPr>
        <p:spPr bwMode="auto">
          <a:xfrm>
            <a:off x="1460080" y="1377088"/>
            <a:ext cx="425187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14" name="Freeform 10"/>
          <p:cNvSpPr>
            <a:spLocks/>
          </p:cNvSpPr>
          <p:nvPr/>
        </p:nvSpPr>
        <p:spPr bwMode="auto">
          <a:xfrm>
            <a:off x="1268067" y="1377087"/>
            <a:ext cx="4443891"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15" name="TextBox 18"/>
          <p:cNvSpPr txBox="1"/>
          <p:nvPr/>
        </p:nvSpPr>
        <p:spPr>
          <a:xfrm>
            <a:off x="1745271" y="1394971"/>
            <a:ext cx="3748142" cy="420564"/>
          </a:xfrm>
          <a:prstGeom prst="rect">
            <a:avLst/>
          </a:prstGeom>
          <a:noFill/>
        </p:spPr>
        <p:txBody>
          <a:bodyPr wrap="none" rtlCol="0">
            <a:spAutoFit/>
          </a:bodyPr>
          <a:lstStyle/>
          <a:p>
            <a:r>
              <a:rPr lang="zh-CN" altLang="en-US" sz="2133" b="1" dirty="0">
                <a:solidFill>
                  <a:srgbClr val="FFFFFF"/>
                </a:solidFill>
                <a:cs typeface="+mn-ea"/>
                <a:sym typeface="+mn-lt"/>
              </a:rPr>
              <a:t>关键信息基础设施的运行安全</a:t>
            </a:r>
          </a:p>
        </p:txBody>
      </p:sp>
      <p:sp>
        <p:nvSpPr>
          <p:cNvPr id="17" name="矩形 16"/>
          <p:cNvSpPr/>
          <p:nvPr/>
        </p:nvSpPr>
        <p:spPr>
          <a:xfrm>
            <a:off x="1296000" y="2133056"/>
            <a:ext cx="9600000" cy="2086918"/>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第三十一条 </a:t>
            </a:r>
            <a:r>
              <a:rPr lang="en-US" altLang="zh-CN" sz="2133" b="1" dirty="0">
                <a:solidFill>
                  <a:srgbClr val="C00000"/>
                </a:solidFill>
              </a:rPr>
              <a:t>】</a:t>
            </a:r>
            <a:r>
              <a:rPr lang="zh-CN" altLang="en-US" sz="1867" dirty="0">
                <a:solidFill>
                  <a:srgbClr val="000000"/>
                </a:solidFill>
              </a:rPr>
              <a:t>国家对公共通信和信息服务、能源、交通、水利、金融、公共服务、电子政务等重要行业和领域，以及其他一旦遭到破坏、丧失功能或者数据泄露，可能严重危害国家安全、国计民生、公共利益的关键信息基础设施，在网络安全等级保护制度的基础上，实行重点保护。关键信息基础设施的具体范围和安全保护办法由国务院制定。</a:t>
            </a:r>
          </a:p>
          <a:p>
            <a:pPr>
              <a:lnSpc>
                <a:spcPct val="135000"/>
              </a:lnSpc>
            </a:pPr>
            <a:r>
              <a:rPr lang="zh-CN" altLang="en-US" sz="1867" dirty="0">
                <a:solidFill>
                  <a:srgbClr val="000000"/>
                </a:solidFill>
              </a:rPr>
              <a:t>       </a:t>
            </a:r>
            <a:r>
              <a:rPr lang="zh-CN" altLang="en-US" sz="1867" b="1" dirty="0">
                <a:solidFill>
                  <a:srgbClr val="C00000"/>
                </a:solidFill>
              </a:rPr>
              <a:t>国家鼓励关键信息基础设施以外的网络运营者自愿参与关键信息基础设施保护体系。</a:t>
            </a:r>
          </a:p>
        </p:txBody>
      </p:sp>
      <p:cxnSp>
        <p:nvCxnSpPr>
          <p:cNvPr id="25" name="直接连接符 24"/>
          <p:cNvCxnSpPr/>
          <p:nvPr/>
        </p:nvCxnSpPr>
        <p:spPr>
          <a:xfrm>
            <a:off x="1296000" y="4417631"/>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296000" y="4654160"/>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第三十二条 </a:t>
            </a:r>
            <a:r>
              <a:rPr lang="en-US" altLang="zh-CN" sz="2133" b="1" dirty="0">
                <a:solidFill>
                  <a:srgbClr val="C00000"/>
                </a:solidFill>
              </a:rPr>
              <a:t>】</a:t>
            </a:r>
            <a:r>
              <a:rPr lang="zh-CN" altLang="en-US" sz="1867" dirty="0">
                <a:solidFill>
                  <a:srgbClr val="000000"/>
                </a:solidFill>
              </a:rPr>
              <a:t>按照国务院规定的职责分工，负责关键信息基础设施安全保护工作的部门分别编制并组织实施本行业、本领域的关键信息基础设施安全规划，指导和监督关键信息基础设施运行安全保护工作。</a:t>
            </a:r>
          </a:p>
        </p:txBody>
      </p:sp>
    </p:spTree>
    <p:extLst>
      <p:ext uri="{BB962C8B-B14F-4D97-AF65-F5344CB8AC3E}">
        <p14:creationId xmlns:p14="http://schemas.microsoft.com/office/powerpoint/2010/main" val="11555008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
                                        <p:tgtEl>
                                          <p:spTgt spid="1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300" fill="hold"/>
                                        <p:tgtEl>
                                          <p:spTgt spid="15"/>
                                        </p:tgtEl>
                                        <p:attrNameLst>
                                          <p:attrName>ppt_w</p:attrName>
                                        </p:attrNameLst>
                                      </p:cBhvr>
                                      <p:tavLst>
                                        <p:tav tm="0">
                                          <p:val>
                                            <p:fltVal val="0"/>
                                          </p:val>
                                        </p:tav>
                                        <p:tav tm="100000">
                                          <p:val>
                                            <p:strVal val="#ppt_w"/>
                                          </p:val>
                                        </p:tav>
                                      </p:tavLst>
                                    </p:anim>
                                    <p:anim calcmode="lin" valueType="num">
                                      <p:cBhvr>
                                        <p:cTn id="16" dur="300" fill="hold"/>
                                        <p:tgtEl>
                                          <p:spTgt spid="15"/>
                                        </p:tgtEl>
                                        <p:attrNameLst>
                                          <p:attrName>ppt_h</p:attrName>
                                        </p:attrNameLst>
                                      </p:cBhvr>
                                      <p:tavLst>
                                        <p:tav tm="0">
                                          <p:val>
                                            <p:fltVal val="0"/>
                                          </p:val>
                                        </p:tav>
                                        <p:tav tm="100000">
                                          <p:val>
                                            <p:strVal val="#ppt_h"/>
                                          </p:val>
                                        </p:tav>
                                      </p:tavLst>
                                    </p:anim>
                                    <p:anim calcmode="lin" valueType="num">
                                      <p:cBhvr>
                                        <p:cTn id="17" dur="300" fill="hold"/>
                                        <p:tgtEl>
                                          <p:spTgt spid="15"/>
                                        </p:tgtEl>
                                        <p:attrNameLst>
                                          <p:attrName>style.rotation</p:attrName>
                                        </p:attrNameLst>
                                      </p:cBhvr>
                                      <p:tavLst>
                                        <p:tav tm="0">
                                          <p:val>
                                            <p:fltVal val="90"/>
                                          </p:val>
                                        </p:tav>
                                        <p:tav tm="100000">
                                          <p:val>
                                            <p:fltVal val="0"/>
                                          </p:val>
                                        </p:tav>
                                      </p:tavLst>
                                    </p:anim>
                                    <p:animEffect transition="in" filter="fade">
                                      <p:cBhvr>
                                        <p:cTn id="18" dur="300"/>
                                        <p:tgtEl>
                                          <p:spTgt spid="1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1600"/>
                            </p:stCondLst>
                            <p:childTnLst>
                              <p:par>
                                <p:cTn id="24" presetID="16" presetClass="entr" presetSubtype="21"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par>
                          <p:cTn id="27" fill="hold">
                            <p:stCondLst>
                              <p:cond delay="2100"/>
                            </p:stCondLst>
                            <p:childTnLst>
                              <p:par>
                                <p:cTn id="28" presetID="22" presetClass="entr" presetSubtype="8"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670029"/>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关键信息基础设施的运行安全</a:t>
            </a:r>
          </a:p>
        </p:txBody>
      </p:sp>
      <p:sp>
        <p:nvSpPr>
          <p:cNvPr id="17" name="矩形 16"/>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第三十三条 </a:t>
            </a:r>
            <a:r>
              <a:rPr lang="en-US" altLang="zh-CN" sz="2133" b="1" dirty="0">
                <a:solidFill>
                  <a:srgbClr val="C00000"/>
                </a:solidFill>
              </a:rPr>
              <a:t>】</a:t>
            </a:r>
            <a:r>
              <a:rPr lang="zh-CN" altLang="en-US" sz="1867" dirty="0">
                <a:solidFill>
                  <a:srgbClr val="000000"/>
                </a:solidFill>
              </a:rPr>
              <a:t>建设关键信息基础设施应当确保其具有支持业务稳定、持续运行的性能，并保证安全技术措施同步规划、同步建设、同步使用。</a:t>
            </a:r>
          </a:p>
        </p:txBody>
      </p:sp>
      <p:cxnSp>
        <p:nvCxnSpPr>
          <p:cNvPr id="25" name="直接连接符 24"/>
          <p:cNvCxnSpPr/>
          <p:nvPr/>
        </p:nvCxnSpPr>
        <p:spPr>
          <a:xfrm>
            <a:off x="1296000" y="2324677"/>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296000" y="2465196"/>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第三十四条 </a:t>
            </a:r>
            <a:r>
              <a:rPr lang="en-US" altLang="zh-CN" sz="2133" b="1" dirty="0">
                <a:solidFill>
                  <a:srgbClr val="C00000"/>
                </a:solidFill>
              </a:rPr>
              <a:t>】</a:t>
            </a:r>
            <a:r>
              <a:rPr lang="zh-CN" altLang="en-US" sz="1867" dirty="0">
                <a:solidFill>
                  <a:srgbClr val="000000"/>
                </a:solidFill>
              </a:rPr>
              <a:t>除本法第二十一条的规定外，关键信息基础设施的运营者还应当履行下列安全保护义务：</a:t>
            </a:r>
          </a:p>
        </p:txBody>
      </p:sp>
      <p:grpSp>
        <p:nvGrpSpPr>
          <p:cNvPr id="9" name="组合 8"/>
          <p:cNvGrpSpPr/>
          <p:nvPr/>
        </p:nvGrpSpPr>
        <p:grpSpPr>
          <a:xfrm>
            <a:off x="1300957" y="3429000"/>
            <a:ext cx="9595044" cy="672000"/>
            <a:chOff x="794012" y="1744439"/>
            <a:chExt cx="7196283" cy="280800"/>
          </a:xfrm>
        </p:grpSpPr>
        <p:sp>
          <p:nvSpPr>
            <p:cNvPr id="10" name="矩形 9"/>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设置专门安全管理机构和安全管理负责人，并对该负责人和关键岗位的人员进行安全背景审查；</a:t>
              </a:r>
            </a:p>
          </p:txBody>
        </p:sp>
        <p:sp>
          <p:nvSpPr>
            <p:cNvPr id="11" name="矩形 10"/>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一</a:t>
              </a:r>
            </a:p>
          </p:txBody>
        </p:sp>
      </p:grpSp>
      <p:grpSp>
        <p:nvGrpSpPr>
          <p:cNvPr id="12" name="组合 11"/>
          <p:cNvGrpSpPr/>
          <p:nvPr/>
        </p:nvGrpSpPr>
        <p:grpSpPr>
          <a:xfrm>
            <a:off x="1300957" y="4141897"/>
            <a:ext cx="9595044" cy="480000"/>
            <a:chOff x="794012" y="1744439"/>
            <a:chExt cx="7196283" cy="280800"/>
          </a:xfrm>
        </p:grpSpPr>
        <p:sp>
          <p:nvSpPr>
            <p:cNvPr id="16" name="矩形 15"/>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定期对从业人员进行网络安全教育、技术培训和技能考核；</a:t>
              </a:r>
            </a:p>
          </p:txBody>
        </p:sp>
        <p:sp>
          <p:nvSpPr>
            <p:cNvPr id="18" name="矩形 17"/>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二</a:t>
              </a:r>
            </a:p>
          </p:txBody>
        </p:sp>
      </p:grpSp>
      <p:grpSp>
        <p:nvGrpSpPr>
          <p:cNvPr id="19" name="组合 18"/>
          <p:cNvGrpSpPr/>
          <p:nvPr/>
        </p:nvGrpSpPr>
        <p:grpSpPr>
          <a:xfrm>
            <a:off x="1300957" y="4662796"/>
            <a:ext cx="9595044" cy="480000"/>
            <a:chOff x="794012" y="1744439"/>
            <a:chExt cx="7196283" cy="280800"/>
          </a:xfrm>
        </p:grpSpPr>
        <p:sp>
          <p:nvSpPr>
            <p:cNvPr id="20" name="矩形 19"/>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对重要系统和数据库进行容灾备份；</a:t>
              </a:r>
            </a:p>
          </p:txBody>
        </p:sp>
        <p:sp>
          <p:nvSpPr>
            <p:cNvPr id="21" name="矩形 20"/>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三</a:t>
              </a:r>
            </a:p>
          </p:txBody>
        </p:sp>
      </p:grpSp>
      <p:grpSp>
        <p:nvGrpSpPr>
          <p:cNvPr id="22" name="组合 21"/>
          <p:cNvGrpSpPr/>
          <p:nvPr/>
        </p:nvGrpSpPr>
        <p:grpSpPr>
          <a:xfrm>
            <a:off x="1300957" y="5183693"/>
            <a:ext cx="9595044" cy="480000"/>
            <a:chOff x="794012" y="1744439"/>
            <a:chExt cx="7196283" cy="280800"/>
          </a:xfrm>
        </p:grpSpPr>
        <p:sp>
          <p:nvSpPr>
            <p:cNvPr id="23" name="矩形 22"/>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制定网络安全事件应急预案，并定期进行演练；</a:t>
              </a:r>
            </a:p>
          </p:txBody>
        </p:sp>
        <p:sp>
          <p:nvSpPr>
            <p:cNvPr id="24" name="矩形 23"/>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四</a:t>
              </a:r>
            </a:p>
          </p:txBody>
        </p:sp>
      </p:grpSp>
      <p:grpSp>
        <p:nvGrpSpPr>
          <p:cNvPr id="27" name="组合 26"/>
          <p:cNvGrpSpPr/>
          <p:nvPr/>
        </p:nvGrpSpPr>
        <p:grpSpPr>
          <a:xfrm>
            <a:off x="1300957" y="5704592"/>
            <a:ext cx="9595044" cy="480000"/>
            <a:chOff x="794012" y="1744439"/>
            <a:chExt cx="7196283" cy="280800"/>
          </a:xfrm>
        </p:grpSpPr>
        <p:sp>
          <p:nvSpPr>
            <p:cNvPr id="28" name="矩形 27"/>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法律、行政法规规定的其他义务。</a:t>
              </a:r>
            </a:p>
          </p:txBody>
        </p:sp>
        <p:sp>
          <p:nvSpPr>
            <p:cNvPr id="29" name="矩形 28"/>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五</a:t>
              </a:r>
            </a:p>
          </p:txBody>
        </p:sp>
      </p:grpSp>
    </p:spTree>
    <p:extLst>
      <p:ext uri="{BB962C8B-B14F-4D97-AF65-F5344CB8AC3E}">
        <p14:creationId xmlns:p14="http://schemas.microsoft.com/office/powerpoint/2010/main" val="8783456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7354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关键信息基础设施的运行安全</a:t>
            </a:r>
          </a:p>
        </p:txBody>
      </p:sp>
      <p:sp>
        <p:nvSpPr>
          <p:cNvPr id="17" name="矩形 16"/>
          <p:cNvSpPr/>
          <p:nvPr/>
        </p:nvSpPr>
        <p:spPr>
          <a:xfrm>
            <a:off x="1296000" y="1412776"/>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第三十五条 </a:t>
            </a:r>
            <a:r>
              <a:rPr lang="en-US" altLang="zh-CN" sz="2133" b="1" dirty="0">
                <a:solidFill>
                  <a:srgbClr val="C00000"/>
                </a:solidFill>
              </a:rPr>
              <a:t>】</a:t>
            </a:r>
            <a:r>
              <a:rPr lang="zh-CN" altLang="en-US" sz="1867" dirty="0">
                <a:solidFill>
                  <a:srgbClr val="000000"/>
                </a:solidFill>
              </a:rPr>
              <a:t>关键信息基础设施的运营者采购网络产品和服务，可能影响国家安全的，应当通过国家网信部门会同国务院有关部门组织的国家安全审查。</a:t>
            </a:r>
          </a:p>
        </p:txBody>
      </p:sp>
      <p:cxnSp>
        <p:nvCxnSpPr>
          <p:cNvPr id="25" name="直接连接符 24"/>
          <p:cNvCxnSpPr/>
          <p:nvPr/>
        </p:nvCxnSpPr>
        <p:spPr>
          <a:xfrm>
            <a:off x="1296000" y="2577445"/>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296000" y="2813975"/>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第三十六条 </a:t>
            </a:r>
            <a:r>
              <a:rPr lang="en-US" altLang="zh-CN" sz="2133" b="1" dirty="0">
                <a:solidFill>
                  <a:srgbClr val="C00000"/>
                </a:solidFill>
              </a:rPr>
              <a:t>】</a:t>
            </a:r>
            <a:r>
              <a:rPr lang="zh-CN" altLang="en-US" sz="1867" dirty="0">
                <a:solidFill>
                  <a:srgbClr val="000000"/>
                </a:solidFill>
              </a:rPr>
              <a:t>关键信息基础设施的运营者采购网络产品和服务，应当按照规定与提供者签订安全保密协议，明确安全和保密义务与责任。</a:t>
            </a:r>
          </a:p>
        </p:txBody>
      </p:sp>
      <p:cxnSp>
        <p:nvCxnSpPr>
          <p:cNvPr id="30" name="直接连接符 29"/>
          <p:cNvCxnSpPr/>
          <p:nvPr/>
        </p:nvCxnSpPr>
        <p:spPr>
          <a:xfrm>
            <a:off x="1296000" y="3933821"/>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296000" y="4170351"/>
            <a:ext cx="9600000" cy="1699055"/>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第三十七条 </a:t>
            </a:r>
            <a:r>
              <a:rPr lang="en-US" altLang="zh-CN" sz="2133" b="1" dirty="0">
                <a:solidFill>
                  <a:srgbClr val="C00000"/>
                </a:solidFill>
              </a:rPr>
              <a:t>】</a:t>
            </a:r>
            <a:r>
              <a:rPr lang="zh-CN" altLang="en-US" sz="1867" dirty="0">
                <a:solidFill>
                  <a:srgbClr val="000000"/>
                </a:solidFill>
              </a:rPr>
              <a:t>关键信息基础设施的运营者在中华人民共和国境内运营中收集和产生的个人信息和重要数据应当在境内存储。因业务需要，确需向境外提供的，应当按照国家网信部门会同国务院有关部门制定的办法进行安全评估；法律、行政法规另有规定的，依照其规定。</a:t>
            </a:r>
          </a:p>
        </p:txBody>
      </p:sp>
    </p:spTree>
    <p:extLst>
      <p:ext uri="{BB962C8B-B14F-4D97-AF65-F5344CB8AC3E}">
        <p14:creationId xmlns:p14="http://schemas.microsoft.com/office/powerpoint/2010/main" val="30327088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7354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网络运行安全</a:t>
            </a:r>
            <a:r>
              <a:rPr lang="en-US" altLang="zh-CN" sz="2667" dirty="0"/>
              <a:t>——</a:t>
            </a:r>
            <a:r>
              <a:rPr lang="zh-CN" altLang="en-US" sz="2667" dirty="0"/>
              <a:t>关键信息基础设施的运行安全</a:t>
            </a:r>
          </a:p>
        </p:txBody>
      </p:sp>
      <p:sp>
        <p:nvSpPr>
          <p:cNvPr id="17" name="矩形 16"/>
          <p:cNvSpPr/>
          <p:nvPr/>
        </p:nvSpPr>
        <p:spPr>
          <a:xfrm>
            <a:off x="1296000" y="1316766"/>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第三十八条 </a:t>
            </a:r>
            <a:r>
              <a:rPr lang="en-US" altLang="zh-CN" sz="2133" b="1" dirty="0">
                <a:solidFill>
                  <a:srgbClr val="C00000"/>
                </a:solidFill>
              </a:rPr>
              <a:t>】</a:t>
            </a:r>
            <a:r>
              <a:rPr lang="zh-CN" altLang="en-US" sz="1867" dirty="0">
                <a:solidFill>
                  <a:srgbClr val="000000"/>
                </a:solidFill>
              </a:rPr>
              <a:t>关键信息基础设施的运营者应当自行或者委托网络安全服务机构对其网络的安全性和可能存在的风险每年至少进行一次检测评估，并将检测评估情况和改进措施报送相关负责关键信息基础设施安全保护工作的部门。</a:t>
            </a:r>
          </a:p>
        </p:txBody>
      </p:sp>
      <p:cxnSp>
        <p:nvCxnSpPr>
          <p:cNvPr id="25" name="直接连接符 24"/>
          <p:cNvCxnSpPr/>
          <p:nvPr/>
        </p:nvCxnSpPr>
        <p:spPr>
          <a:xfrm>
            <a:off x="1296000" y="2756925"/>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296000" y="2897444"/>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第三十九条 </a:t>
            </a:r>
            <a:r>
              <a:rPr lang="en-US" altLang="zh-CN" sz="2133" b="1" dirty="0">
                <a:solidFill>
                  <a:srgbClr val="C00000"/>
                </a:solidFill>
              </a:rPr>
              <a:t>】</a:t>
            </a:r>
            <a:r>
              <a:rPr lang="zh-CN" altLang="en-US" sz="1867" dirty="0">
                <a:solidFill>
                  <a:srgbClr val="000000"/>
                </a:solidFill>
              </a:rPr>
              <a:t>国家网信部门应当统筹协调有关部门对关键信息基础设施的安全保护采取下列措施：</a:t>
            </a:r>
          </a:p>
        </p:txBody>
      </p:sp>
      <p:grpSp>
        <p:nvGrpSpPr>
          <p:cNvPr id="30" name="组合 29"/>
          <p:cNvGrpSpPr/>
          <p:nvPr/>
        </p:nvGrpSpPr>
        <p:grpSpPr>
          <a:xfrm>
            <a:off x="1296000" y="3820774"/>
            <a:ext cx="2687765" cy="2296525"/>
            <a:chOff x="794012" y="2715765"/>
            <a:chExt cx="1041684" cy="1722394"/>
          </a:xfrm>
        </p:grpSpPr>
        <p:sp>
          <p:nvSpPr>
            <p:cNvPr id="31" name="矩形 30"/>
            <p:cNvSpPr/>
            <p:nvPr/>
          </p:nvSpPr>
          <p:spPr>
            <a:xfrm>
              <a:off x="794012" y="2715765"/>
              <a:ext cx="1041684" cy="34151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一</a:t>
              </a:r>
            </a:p>
          </p:txBody>
        </p:sp>
        <p:sp>
          <p:nvSpPr>
            <p:cNvPr id="32" name="矩形 31"/>
            <p:cNvSpPr/>
            <p:nvPr/>
          </p:nvSpPr>
          <p:spPr>
            <a:xfrm>
              <a:off x="794012" y="3072820"/>
              <a:ext cx="1041684" cy="136533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rgbClr val="000000"/>
                  </a:solidFill>
                  <a:cs typeface="+mn-ea"/>
                  <a:sym typeface="+mn-lt"/>
                </a:rPr>
                <a:t>对关键信息基础设施的安全风险进行抽查检测，提出改进措施，必要时可以委托网络安全服务机构对网络存在的安全风险进行检测评估；</a:t>
              </a:r>
            </a:p>
          </p:txBody>
        </p:sp>
      </p:grpSp>
      <p:grpSp>
        <p:nvGrpSpPr>
          <p:cNvPr id="39" name="组合 38"/>
          <p:cNvGrpSpPr/>
          <p:nvPr/>
        </p:nvGrpSpPr>
        <p:grpSpPr>
          <a:xfrm>
            <a:off x="4129990" y="3820774"/>
            <a:ext cx="2325375" cy="2296525"/>
            <a:chOff x="794012" y="2715765"/>
            <a:chExt cx="1041684" cy="1722394"/>
          </a:xfrm>
        </p:grpSpPr>
        <p:sp>
          <p:nvSpPr>
            <p:cNvPr id="40" name="矩形 39"/>
            <p:cNvSpPr/>
            <p:nvPr/>
          </p:nvSpPr>
          <p:spPr>
            <a:xfrm>
              <a:off x="794012" y="2715765"/>
              <a:ext cx="1041684" cy="341511"/>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二</a:t>
              </a:r>
            </a:p>
          </p:txBody>
        </p:sp>
        <p:sp>
          <p:nvSpPr>
            <p:cNvPr id="41" name="矩形 40"/>
            <p:cNvSpPr/>
            <p:nvPr/>
          </p:nvSpPr>
          <p:spPr>
            <a:xfrm>
              <a:off x="794012" y="3072820"/>
              <a:ext cx="1041684" cy="136533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rgbClr val="000000"/>
                  </a:solidFill>
                  <a:cs typeface="+mn-ea"/>
                  <a:sym typeface="+mn-lt"/>
                </a:rPr>
                <a:t>定期组织关键信息基础设施的运营者进行网络安全应急演练，提高应对网络安全事件的水平和协同配合能力；</a:t>
              </a:r>
            </a:p>
          </p:txBody>
        </p:sp>
      </p:grpSp>
      <p:grpSp>
        <p:nvGrpSpPr>
          <p:cNvPr id="42" name="组合 41"/>
          <p:cNvGrpSpPr/>
          <p:nvPr/>
        </p:nvGrpSpPr>
        <p:grpSpPr>
          <a:xfrm>
            <a:off x="6601588" y="3820774"/>
            <a:ext cx="2328000" cy="2296525"/>
            <a:chOff x="794012" y="2715765"/>
            <a:chExt cx="1041684" cy="1722394"/>
          </a:xfrm>
        </p:grpSpPr>
        <p:sp>
          <p:nvSpPr>
            <p:cNvPr id="43" name="矩形 42"/>
            <p:cNvSpPr/>
            <p:nvPr/>
          </p:nvSpPr>
          <p:spPr>
            <a:xfrm>
              <a:off x="794012" y="2715765"/>
              <a:ext cx="1041684" cy="34151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三</a:t>
              </a:r>
            </a:p>
          </p:txBody>
        </p:sp>
        <p:sp>
          <p:nvSpPr>
            <p:cNvPr id="44" name="矩形 43"/>
            <p:cNvSpPr/>
            <p:nvPr/>
          </p:nvSpPr>
          <p:spPr>
            <a:xfrm>
              <a:off x="794012" y="3072820"/>
              <a:ext cx="1041684" cy="136533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rgbClr val="000000"/>
                  </a:solidFill>
                  <a:cs typeface="+mn-ea"/>
                  <a:sym typeface="+mn-lt"/>
                </a:rPr>
                <a:t>促进有关部门、关键信息基础设施的运营者以及有关研究机构、网络安全服务机构等之间的网络安全信息共享；</a:t>
              </a:r>
            </a:p>
          </p:txBody>
        </p:sp>
      </p:grpSp>
      <p:grpSp>
        <p:nvGrpSpPr>
          <p:cNvPr id="45" name="组合 44"/>
          <p:cNvGrpSpPr/>
          <p:nvPr/>
        </p:nvGrpSpPr>
        <p:grpSpPr>
          <a:xfrm>
            <a:off x="9075811" y="3820774"/>
            <a:ext cx="1820189" cy="2296525"/>
            <a:chOff x="794012" y="2715765"/>
            <a:chExt cx="1041684" cy="1722394"/>
          </a:xfrm>
        </p:grpSpPr>
        <p:sp>
          <p:nvSpPr>
            <p:cNvPr id="46" name="矩形 45"/>
            <p:cNvSpPr/>
            <p:nvPr/>
          </p:nvSpPr>
          <p:spPr>
            <a:xfrm>
              <a:off x="794012" y="2715765"/>
              <a:ext cx="1041684" cy="341511"/>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四</a:t>
              </a:r>
            </a:p>
          </p:txBody>
        </p:sp>
        <p:sp>
          <p:nvSpPr>
            <p:cNvPr id="47" name="矩形 46"/>
            <p:cNvSpPr/>
            <p:nvPr/>
          </p:nvSpPr>
          <p:spPr>
            <a:xfrm>
              <a:off x="794012" y="3072820"/>
              <a:ext cx="1041684" cy="136533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rgbClr val="000000"/>
                  </a:solidFill>
                  <a:cs typeface="+mn-ea"/>
                  <a:sym typeface="+mn-lt"/>
                </a:rPr>
                <a:t>对网络安全事件的应急处置与网络功能的恢复等，提供技术支持和协助。</a:t>
              </a:r>
            </a:p>
          </p:txBody>
        </p:sp>
      </p:grpSp>
    </p:spTree>
    <p:extLst>
      <p:ext uri="{BB962C8B-B14F-4D97-AF65-F5344CB8AC3E}">
        <p14:creationId xmlns:p14="http://schemas.microsoft.com/office/powerpoint/2010/main" val="162479628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down)">
                                      <p:cBhvr>
                                        <p:cTn id="20" dur="500"/>
                                        <p:tgtEl>
                                          <p:spTgt spid="30"/>
                                        </p:tgtEl>
                                      </p:cBhvr>
                                    </p:animEffect>
                                  </p:childTnLst>
                                </p:cTn>
                              </p:par>
                            </p:childTnLst>
                          </p:cTn>
                        </p:par>
                        <p:par>
                          <p:cTn id="21" fill="hold">
                            <p:stCondLst>
                              <p:cond delay="2000"/>
                            </p:stCondLst>
                            <p:childTnLst>
                              <p:par>
                                <p:cTn id="22" presetID="12" presetClass="entr" presetSubtype="1"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p:tgtEl>
                                          <p:spTgt spid="39"/>
                                        </p:tgtEl>
                                        <p:attrNameLst>
                                          <p:attrName>ppt_y</p:attrName>
                                        </p:attrNameLst>
                                      </p:cBhvr>
                                      <p:tavLst>
                                        <p:tav tm="0">
                                          <p:val>
                                            <p:strVal val="#ppt_y-#ppt_h*1.125000"/>
                                          </p:val>
                                        </p:tav>
                                        <p:tav tm="100000">
                                          <p:val>
                                            <p:strVal val="#ppt_y"/>
                                          </p:val>
                                        </p:tav>
                                      </p:tavLst>
                                    </p:anim>
                                    <p:animEffect transition="in" filter="wipe(down)">
                                      <p:cBhvr>
                                        <p:cTn id="25" dur="500"/>
                                        <p:tgtEl>
                                          <p:spTgt spid="39"/>
                                        </p:tgtEl>
                                      </p:cBhvr>
                                    </p:animEffect>
                                  </p:childTnLst>
                                </p:cTn>
                              </p:par>
                            </p:childTnLst>
                          </p:cTn>
                        </p:par>
                        <p:par>
                          <p:cTn id="26" fill="hold">
                            <p:stCondLst>
                              <p:cond delay="2500"/>
                            </p:stCondLst>
                            <p:childTnLst>
                              <p:par>
                                <p:cTn id="27" presetID="12" presetClass="entr" presetSubtype="1"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p:tgtEl>
                                          <p:spTgt spid="42"/>
                                        </p:tgtEl>
                                        <p:attrNameLst>
                                          <p:attrName>ppt_y</p:attrName>
                                        </p:attrNameLst>
                                      </p:cBhvr>
                                      <p:tavLst>
                                        <p:tav tm="0">
                                          <p:val>
                                            <p:strVal val="#ppt_y-#ppt_h*1.125000"/>
                                          </p:val>
                                        </p:tav>
                                        <p:tav tm="100000">
                                          <p:val>
                                            <p:strVal val="#ppt_y"/>
                                          </p:val>
                                        </p:tav>
                                      </p:tavLst>
                                    </p:anim>
                                    <p:animEffect transition="in" filter="wipe(down)">
                                      <p:cBhvr>
                                        <p:cTn id="30" dur="500"/>
                                        <p:tgtEl>
                                          <p:spTgt spid="42"/>
                                        </p:tgtEl>
                                      </p:cBhvr>
                                    </p:animEffect>
                                  </p:childTnLst>
                                </p:cTn>
                              </p:par>
                            </p:childTnLst>
                          </p:cTn>
                        </p:par>
                        <p:par>
                          <p:cTn id="31" fill="hold">
                            <p:stCondLst>
                              <p:cond delay="3000"/>
                            </p:stCondLst>
                            <p:childTnLst>
                              <p:par>
                                <p:cTn id="32" presetID="1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p:tgtEl>
                                          <p:spTgt spid="45"/>
                                        </p:tgtEl>
                                        <p:attrNameLst>
                                          <p:attrName>ppt_y</p:attrName>
                                        </p:attrNameLst>
                                      </p:cBhvr>
                                      <p:tavLst>
                                        <p:tav tm="0">
                                          <p:val>
                                            <p:strVal val="#ppt_y-#ppt_h*1.125000"/>
                                          </p:val>
                                        </p:tav>
                                        <p:tav tm="100000">
                                          <p:val>
                                            <p:strVal val="#ppt_y"/>
                                          </p:val>
                                        </p:tav>
                                      </p:tavLst>
                                    </p:anim>
                                    <p:animEffect transition="in" filter="wipe(down)">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633"/>
            <a:ext cx="12192000" cy="6999028"/>
          </a:xfrm>
          <a:prstGeom prst="rect">
            <a:avLst/>
          </a:prstGeom>
        </p:spPr>
      </p:pic>
      <p:sp>
        <p:nvSpPr>
          <p:cNvPr id="12" name="TextBox 32">
            <a:hlinkClick r:id="" action="ppaction://hlinkshowjump?jump=nextslide"/>
          </p:cNvPr>
          <p:cNvSpPr txBox="1">
            <a:spLocks noChangeArrowheads="1"/>
          </p:cNvSpPr>
          <p:nvPr/>
        </p:nvSpPr>
        <p:spPr bwMode="auto">
          <a:xfrm>
            <a:off x="1004312" y="2471569"/>
            <a:ext cx="1018337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8000"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网络信息安全</a:t>
            </a:r>
          </a:p>
        </p:txBody>
      </p:sp>
      <p:sp>
        <p:nvSpPr>
          <p:cNvPr id="9" name="TextBox 4">
            <a:extLst>
              <a:ext uri="{FF2B5EF4-FFF2-40B4-BE49-F238E27FC236}">
                <a16:creationId xmlns:a16="http://schemas.microsoft.com/office/drawing/2014/main" xmlns="" id="{868EAAE3-BC4B-4852-9662-09BD72344E9A}"/>
              </a:ext>
            </a:extLst>
          </p:cNvPr>
          <p:cNvSpPr txBox="1"/>
          <p:nvPr/>
        </p:nvSpPr>
        <p:spPr>
          <a:xfrm>
            <a:off x="2543606" y="3825785"/>
            <a:ext cx="7286807" cy="574453"/>
          </a:xfrm>
          <a:prstGeom prst="rect">
            <a:avLst/>
          </a:prstGeom>
          <a:noFill/>
        </p:spPr>
        <p:txBody>
          <a:bodyPr wrap="square" lIns="0" tIns="0" rIns="0" bIns="0" rtlCol="0">
            <a:spAutoFit/>
            <a:scene3d>
              <a:camera prst="orthographicFront">
                <a:rot lat="0" lon="0" rev="0"/>
              </a:camera>
              <a:lightRig rig="threePt" dir="t"/>
            </a:scene3d>
          </a:bodyPr>
          <a:lstStyle/>
          <a:p>
            <a:pPr algn="ctr"/>
            <a:r>
              <a:rPr lang="en-US" altLang="zh-CN" sz="3733" b="1" dirty="0">
                <a:ln w="0">
                  <a:noFill/>
                </a:ln>
                <a:solidFill>
                  <a:srgbClr val="C00000"/>
                </a:solidFill>
              </a:rPr>
              <a:t>《</a:t>
            </a:r>
            <a:r>
              <a:rPr lang="zh-CN" altLang="en-US" sz="3733" b="1" dirty="0">
                <a:ln w="0">
                  <a:noFill/>
                </a:ln>
                <a:solidFill>
                  <a:srgbClr val="C00000"/>
                </a:solidFill>
              </a:rPr>
              <a:t>中华人民共和国网络安全法</a:t>
            </a:r>
            <a:r>
              <a:rPr lang="en-US" altLang="zh-CN" sz="3733" b="1" dirty="0">
                <a:ln w="0">
                  <a:noFill/>
                </a:ln>
                <a:solidFill>
                  <a:srgbClr val="C00000"/>
                </a:solidFill>
              </a:rPr>
              <a:t>》</a:t>
            </a:r>
            <a:endParaRPr lang="zh-CN" altLang="en-US" sz="3733" b="1" dirty="0">
              <a:ln w="0">
                <a:noFill/>
              </a:ln>
              <a:solidFill>
                <a:srgbClr val="C00000"/>
              </a:solidFill>
            </a:endParaRPr>
          </a:p>
        </p:txBody>
      </p:sp>
      <p:sp>
        <p:nvSpPr>
          <p:cNvPr id="5" name="圆角矩形 4"/>
          <p:cNvSpPr/>
          <p:nvPr/>
        </p:nvSpPr>
        <p:spPr>
          <a:xfrm>
            <a:off x="5471929" y="1141409"/>
            <a:ext cx="1248139" cy="113995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rgbClr val="FFFFFF"/>
                </a:solidFill>
              </a:rPr>
              <a:t>04</a:t>
            </a:r>
            <a:endParaRPr lang="zh-CN" altLang="en-US" sz="5333" b="1" dirty="0">
              <a:solidFill>
                <a:srgbClr val="FFFFFF"/>
              </a:solidFill>
            </a:endParaRPr>
          </a:p>
        </p:txBody>
      </p:sp>
    </p:spTree>
    <p:extLst>
      <p:ext uri="{BB962C8B-B14F-4D97-AF65-F5344CB8AC3E}">
        <p14:creationId xmlns:p14="http://schemas.microsoft.com/office/powerpoint/2010/main" val="8016367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72504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网络信息安全</a:t>
            </a:r>
          </a:p>
        </p:txBody>
      </p:sp>
      <p:sp>
        <p:nvSpPr>
          <p:cNvPr id="18" name="矩形 17"/>
          <p:cNvSpPr/>
          <p:nvPr/>
        </p:nvSpPr>
        <p:spPr bwMode="auto">
          <a:xfrm>
            <a:off x="2222804" y="1551304"/>
            <a:ext cx="8673197" cy="14400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9" name="右箭头 18"/>
          <p:cNvSpPr/>
          <p:nvPr/>
        </p:nvSpPr>
        <p:spPr bwMode="auto">
          <a:xfrm>
            <a:off x="2881021" y="2084323"/>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0" name="矩形 19"/>
          <p:cNvSpPr/>
          <p:nvPr/>
        </p:nvSpPr>
        <p:spPr bwMode="auto">
          <a:xfrm>
            <a:off x="1296000" y="1551304"/>
            <a:ext cx="1676944" cy="144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1" name="TextBox 19"/>
          <p:cNvSpPr txBox="1"/>
          <p:nvPr/>
        </p:nvSpPr>
        <p:spPr>
          <a:xfrm>
            <a:off x="1305825" y="2045602"/>
            <a:ext cx="1666791" cy="420564"/>
          </a:xfrm>
          <a:prstGeom prst="rect">
            <a:avLst/>
          </a:prstGeom>
          <a:noFill/>
        </p:spPr>
        <p:txBody>
          <a:bodyPr wrap="square" rtlCol="0">
            <a:spAutoFit/>
          </a:bodyPr>
          <a:lstStyle/>
          <a:p>
            <a:pPr algn="ctr"/>
            <a:r>
              <a:rPr lang="zh-CN" altLang="en-US" sz="2133" b="1" dirty="0">
                <a:solidFill>
                  <a:srgbClr val="FFFFFF"/>
                </a:solidFill>
              </a:rPr>
              <a:t>第四十条</a:t>
            </a:r>
          </a:p>
        </p:txBody>
      </p:sp>
      <p:sp>
        <p:nvSpPr>
          <p:cNvPr id="22" name="TextBox 20"/>
          <p:cNvSpPr txBox="1"/>
          <p:nvPr/>
        </p:nvSpPr>
        <p:spPr>
          <a:xfrm>
            <a:off x="3356988" y="1867092"/>
            <a:ext cx="7539013" cy="810607"/>
          </a:xfrm>
          <a:prstGeom prst="rect">
            <a:avLst/>
          </a:prstGeom>
          <a:noFill/>
        </p:spPr>
        <p:txBody>
          <a:bodyPr wrap="square" rtlCol="0">
            <a:spAutoFit/>
          </a:bodyPr>
          <a:lstStyle/>
          <a:p>
            <a:pPr>
              <a:lnSpc>
                <a:spcPct val="125000"/>
              </a:lnSpc>
            </a:pPr>
            <a:r>
              <a:rPr lang="zh-CN" altLang="en-US" sz="1867" dirty="0">
                <a:solidFill>
                  <a:srgbClr val="000000"/>
                </a:solidFill>
              </a:rPr>
              <a:t>       网络运营者应当对其收集的用户信息严格保密，并建立健全用户信息保护制度。</a:t>
            </a:r>
          </a:p>
        </p:txBody>
      </p:sp>
      <p:sp>
        <p:nvSpPr>
          <p:cNvPr id="24" name="矩形 23"/>
          <p:cNvSpPr/>
          <p:nvPr/>
        </p:nvSpPr>
        <p:spPr bwMode="auto">
          <a:xfrm>
            <a:off x="2222804" y="3285277"/>
            <a:ext cx="8673197" cy="26400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27" name="右箭头 26"/>
          <p:cNvSpPr/>
          <p:nvPr/>
        </p:nvSpPr>
        <p:spPr bwMode="auto">
          <a:xfrm>
            <a:off x="2881021" y="4418296"/>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8" name="矩形 27"/>
          <p:cNvSpPr/>
          <p:nvPr/>
        </p:nvSpPr>
        <p:spPr bwMode="auto">
          <a:xfrm>
            <a:off x="1296000" y="3285277"/>
            <a:ext cx="1676944" cy="264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9" name="TextBox 19"/>
          <p:cNvSpPr txBox="1"/>
          <p:nvPr/>
        </p:nvSpPr>
        <p:spPr>
          <a:xfrm>
            <a:off x="1305825" y="4379576"/>
            <a:ext cx="1666791" cy="420564"/>
          </a:xfrm>
          <a:prstGeom prst="rect">
            <a:avLst/>
          </a:prstGeom>
          <a:noFill/>
        </p:spPr>
        <p:txBody>
          <a:bodyPr wrap="square" rtlCol="0">
            <a:spAutoFit/>
          </a:bodyPr>
          <a:lstStyle/>
          <a:p>
            <a:pPr algn="ctr"/>
            <a:r>
              <a:rPr lang="zh-CN" altLang="en-US" sz="2133" b="1" dirty="0">
                <a:solidFill>
                  <a:srgbClr val="FFFFFF"/>
                </a:solidFill>
              </a:rPr>
              <a:t>第四十一条</a:t>
            </a:r>
          </a:p>
        </p:txBody>
      </p:sp>
      <p:sp>
        <p:nvSpPr>
          <p:cNvPr id="33" name="TextBox 20"/>
          <p:cNvSpPr txBox="1"/>
          <p:nvPr/>
        </p:nvSpPr>
        <p:spPr>
          <a:xfrm>
            <a:off x="3356988" y="3482919"/>
            <a:ext cx="7539013" cy="2247154"/>
          </a:xfrm>
          <a:prstGeom prst="rect">
            <a:avLst/>
          </a:prstGeom>
          <a:noFill/>
        </p:spPr>
        <p:txBody>
          <a:bodyPr wrap="square" rtlCol="0">
            <a:spAutoFit/>
          </a:bodyPr>
          <a:lstStyle/>
          <a:p>
            <a:pPr>
              <a:lnSpc>
                <a:spcPct val="125000"/>
              </a:lnSpc>
            </a:pPr>
            <a:r>
              <a:rPr lang="zh-CN" altLang="en-US" sz="1867" dirty="0">
                <a:solidFill>
                  <a:srgbClr val="000000"/>
                </a:solidFill>
              </a:rPr>
              <a:t>       网络运营者收集、使用个人信息，应当遵循合法、正当、必要的原则，公开收集、使用规则，明示收集、使用信息的目的、方式和范围，并经被收集者同意。</a:t>
            </a:r>
          </a:p>
          <a:p>
            <a:pPr>
              <a:lnSpc>
                <a:spcPct val="125000"/>
              </a:lnSpc>
            </a:pPr>
            <a:r>
              <a:rPr lang="zh-CN" altLang="en-US" sz="1867" b="1" dirty="0">
                <a:solidFill>
                  <a:srgbClr val="C00000"/>
                </a:solidFill>
              </a:rPr>
              <a:t>       网络运营者不得收集与其提供的服务无关的个人信息，不得违反法律、行政法规的规定和双方的约定收集、使用个人信息，并应当依照法律、行政法规的规定和与用户的约定，处理其保存的个人信息。</a:t>
            </a:r>
          </a:p>
        </p:txBody>
      </p:sp>
    </p:spTree>
    <p:extLst>
      <p:ext uri="{BB962C8B-B14F-4D97-AF65-F5344CB8AC3E}">
        <p14:creationId xmlns:p14="http://schemas.microsoft.com/office/powerpoint/2010/main" val="25376681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 calcmode="lin" valueType="num">
                                      <p:cBhvr>
                                        <p:cTn id="14" dur="500" fill="hold"/>
                                        <p:tgtEl>
                                          <p:spTgt spid="21"/>
                                        </p:tgtEl>
                                        <p:attrNameLst>
                                          <p:attrName>style.rotation</p:attrName>
                                        </p:attrNameLst>
                                      </p:cBhvr>
                                      <p:tavLst>
                                        <p:tav tm="0">
                                          <p:val>
                                            <p:fltVal val="90"/>
                                          </p:val>
                                        </p:tav>
                                        <p:tav tm="100000">
                                          <p:val>
                                            <p:fltVal val="0"/>
                                          </p:val>
                                        </p:tav>
                                      </p:tavLst>
                                    </p:anim>
                                    <p:animEffect transition="in" filter="fade">
                                      <p:cBhvr>
                                        <p:cTn id="15" dur="500"/>
                                        <p:tgtEl>
                                          <p:spTgt spid="2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 calcmode="lin" valueType="num">
                                      <p:cBhvr>
                                        <p:cTn id="38" dur="500" fill="hold"/>
                                        <p:tgtEl>
                                          <p:spTgt spid="29"/>
                                        </p:tgtEl>
                                        <p:attrNameLst>
                                          <p:attrName>style.rotation</p:attrName>
                                        </p:attrNameLst>
                                      </p:cBhvr>
                                      <p:tavLst>
                                        <p:tav tm="0">
                                          <p:val>
                                            <p:fltVal val="90"/>
                                          </p:val>
                                        </p:tav>
                                        <p:tav tm="100000">
                                          <p:val>
                                            <p:fltVal val="0"/>
                                          </p:val>
                                        </p:tav>
                                      </p:tavLst>
                                    </p:anim>
                                    <p:animEffect transition="in" filter="fade">
                                      <p:cBhvr>
                                        <p:cTn id="39" dur="500"/>
                                        <p:tgtEl>
                                          <p:spTgt spid="29"/>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animBg="1"/>
      <p:bldP spid="20" grpId="0" bldLvl="0" animBg="1"/>
      <p:bldP spid="21" grpId="0"/>
      <p:bldP spid="22" grpId="0"/>
      <p:bldP spid="24" grpId="0" bldLvl="0" animBg="1"/>
      <p:bldP spid="27" grpId="0" animBg="1"/>
      <p:bldP spid="28" grpId="0" bldLvl="0" animBg="1"/>
      <p:bldP spid="29"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73524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网络信息安全</a:t>
            </a:r>
          </a:p>
        </p:txBody>
      </p:sp>
      <p:sp>
        <p:nvSpPr>
          <p:cNvPr id="18" name="矩形 17"/>
          <p:cNvSpPr/>
          <p:nvPr/>
        </p:nvSpPr>
        <p:spPr bwMode="auto">
          <a:xfrm>
            <a:off x="2222804" y="1412776"/>
            <a:ext cx="8673197" cy="2741792"/>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9" name="右箭头 18"/>
          <p:cNvSpPr/>
          <p:nvPr/>
        </p:nvSpPr>
        <p:spPr bwMode="auto">
          <a:xfrm>
            <a:off x="2881021" y="2596691"/>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0" name="矩形 19"/>
          <p:cNvSpPr/>
          <p:nvPr/>
        </p:nvSpPr>
        <p:spPr bwMode="auto">
          <a:xfrm>
            <a:off x="1296000" y="1412776"/>
            <a:ext cx="1676944" cy="274179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1" name="TextBox 19"/>
          <p:cNvSpPr txBox="1"/>
          <p:nvPr/>
        </p:nvSpPr>
        <p:spPr>
          <a:xfrm>
            <a:off x="1305825" y="2557970"/>
            <a:ext cx="1666791" cy="420564"/>
          </a:xfrm>
          <a:prstGeom prst="rect">
            <a:avLst/>
          </a:prstGeom>
          <a:noFill/>
        </p:spPr>
        <p:txBody>
          <a:bodyPr wrap="square" rtlCol="0">
            <a:spAutoFit/>
          </a:bodyPr>
          <a:lstStyle/>
          <a:p>
            <a:pPr algn="ctr"/>
            <a:r>
              <a:rPr lang="zh-CN" altLang="en-US" sz="2133" b="1" dirty="0">
                <a:solidFill>
                  <a:srgbClr val="FFFFFF"/>
                </a:solidFill>
              </a:rPr>
              <a:t>第四十二条</a:t>
            </a:r>
          </a:p>
        </p:txBody>
      </p:sp>
      <p:sp>
        <p:nvSpPr>
          <p:cNvPr id="22" name="TextBox 20"/>
          <p:cNvSpPr txBox="1"/>
          <p:nvPr/>
        </p:nvSpPr>
        <p:spPr>
          <a:xfrm>
            <a:off x="3356987" y="1465363"/>
            <a:ext cx="7539015" cy="2606291"/>
          </a:xfrm>
          <a:prstGeom prst="rect">
            <a:avLst/>
          </a:prstGeom>
          <a:noFill/>
        </p:spPr>
        <p:txBody>
          <a:bodyPr wrap="square" rtlCol="0">
            <a:spAutoFit/>
          </a:bodyPr>
          <a:lstStyle/>
          <a:p>
            <a:pPr>
              <a:lnSpc>
                <a:spcPct val="125000"/>
              </a:lnSpc>
            </a:pPr>
            <a:r>
              <a:rPr lang="zh-CN" altLang="en-US" sz="1867" dirty="0">
                <a:solidFill>
                  <a:srgbClr val="000000"/>
                </a:solidFill>
              </a:rPr>
              <a:t>       网络运营者不得泄露、篡改、毁损其收集的个人信息；未经被收集者同意，不得向他人提供个人信息。但是，经过处理无法识别特定个人且不能复原的除外。</a:t>
            </a:r>
          </a:p>
          <a:p>
            <a:pPr>
              <a:lnSpc>
                <a:spcPct val="125000"/>
              </a:lnSpc>
            </a:pPr>
            <a:r>
              <a:rPr lang="zh-CN" altLang="en-US" sz="1867" dirty="0">
                <a:solidFill>
                  <a:srgbClr val="000000"/>
                </a:solidFill>
              </a:rPr>
              <a:t>       </a:t>
            </a:r>
            <a:r>
              <a:rPr lang="zh-CN" altLang="en-US" sz="1867" b="1" dirty="0">
                <a:solidFill>
                  <a:srgbClr val="C00000"/>
                </a:solidFill>
              </a:rPr>
              <a:t>网络运营者应当采取技术措施和其他必要措施，确保其收集的个人信息安全，防止信息泄露、毁损、丢失。在发生或者可能发生个人信息泄露、毁损、丢失的情况时，应当立即采取补救措施，按照规定及时告知用户并向有关主管部门报告。</a:t>
            </a:r>
          </a:p>
        </p:txBody>
      </p:sp>
      <p:sp>
        <p:nvSpPr>
          <p:cNvPr id="13" name="矩形 12"/>
          <p:cNvSpPr/>
          <p:nvPr/>
        </p:nvSpPr>
        <p:spPr bwMode="auto">
          <a:xfrm>
            <a:off x="2222804" y="4334485"/>
            <a:ext cx="8673197" cy="1782815"/>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4" name="右箭头 13"/>
          <p:cNvSpPr/>
          <p:nvPr/>
        </p:nvSpPr>
        <p:spPr bwMode="auto">
          <a:xfrm>
            <a:off x="2881021" y="5038909"/>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15" name="矩形 14"/>
          <p:cNvSpPr/>
          <p:nvPr/>
        </p:nvSpPr>
        <p:spPr bwMode="auto">
          <a:xfrm>
            <a:off x="1296000" y="4334485"/>
            <a:ext cx="1676944" cy="178281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16" name="TextBox 19"/>
          <p:cNvSpPr txBox="1"/>
          <p:nvPr/>
        </p:nvSpPr>
        <p:spPr>
          <a:xfrm>
            <a:off x="1305825" y="5000189"/>
            <a:ext cx="1666791" cy="420564"/>
          </a:xfrm>
          <a:prstGeom prst="rect">
            <a:avLst/>
          </a:prstGeom>
          <a:noFill/>
        </p:spPr>
        <p:txBody>
          <a:bodyPr wrap="square" rtlCol="0">
            <a:spAutoFit/>
          </a:bodyPr>
          <a:lstStyle/>
          <a:p>
            <a:pPr algn="ctr"/>
            <a:r>
              <a:rPr lang="zh-CN" altLang="en-US" sz="2133" b="1" dirty="0">
                <a:solidFill>
                  <a:srgbClr val="FFFFFF"/>
                </a:solidFill>
              </a:rPr>
              <a:t>第四十三条</a:t>
            </a:r>
          </a:p>
        </p:txBody>
      </p:sp>
      <p:sp>
        <p:nvSpPr>
          <p:cNvPr id="17" name="TextBox 20"/>
          <p:cNvSpPr txBox="1"/>
          <p:nvPr/>
        </p:nvSpPr>
        <p:spPr>
          <a:xfrm>
            <a:off x="3356987" y="4462606"/>
            <a:ext cx="7539015" cy="1528880"/>
          </a:xfrm>
          <a:prstGeom prst="rect">
            <a:avLst/>
          </a:prstGeom>
          <a:noFill/>
        </p:spPr>
        <p:txBody>
          <a:bodyPr wrap="square" rtlCol="0">
            <a:spAutoFit/>
          </a:bodyPr>
          <a:lstStyle/>
          <a:p>
            <a:pPr>
              <a:lnSpc>
                <a:spcPct val="125000"/>
              </a:lnSpc>
            </a:pPr>
            <a:r>
              <a:rPr lang="zh-CN" altLang="en-US" sz="1867" dirty="0">
                <a:solidFill>
                  <a:srgbClr val="000000"/>
                </a:solidFill>
              </a:rPr>
              <a:t>       个人发现网络运营者违反法律、行政法规的规定或者双方的约定收集、使用其个人信息的，有权要求网络运营者删除其个人信息；发现网络运营者收集、存储的其个人信息有错误的，有权要求网络运营者予以更正。网络运营者应当采取措施予以删除或者更正。</a:t>
            </a:r>
          </a:p>
        </p:txBody>
      </p:sp>
    </p:spTree>
    <p:extLst>
      <p:ext uri="{BB962C8B-B14F-4D97-AF65-F5344CB8AC3E}">
        <p14:creationId xmlns:p14="http://schemas.microsoft.com/office/powerpoint/2010/main" val="371968040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 calcmode="lin" valueType="num">
                                      <p:cBhvr>
                                        <p:cTn id="14" dur="500" fill="hold"/>
                                        <p:tgtEl>
                                          <p:spTgt spid="21"/>
                                        </p:tgtEl>
                                        <p:attrNameLst>
                                          <p:attrName>style.rotation</p:attrName>
                                        </p:attrNameLst>
                                      </p:cBhvr>
                                      <p:tavLst>
                                        <p:tav tm="0">
                                          <p:val>
                                            <p:fltVal val="90"/>
                                          </p:val>
                                        </p:tav>
                                        <p:tav tm="100000">
                                          <p:val>
                                            <p:fltVal val="0"/>
                                          </p:val>
                                        </p:tav>
                                      </p:tavLst>
                                    </p:anim>
                                    <p:animEffect transition="in" filter="fade">
                                      <p:cBhvr>
                                        <p:cTn id="15" dur="500"/>
                                        <p:tgtEl>
                                          <p:spTgt spid="2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90"/>
                                          </p:val>
                                        </p:tav>
                                        <p:tav tm="100000">
                                          <p:val>
                                            <p:fltVal val="0"/>
                                          </p:val>
                                        </p:tav>
                                      </p:tavLst>
                                    </p:anim>
                                    <p:animEffect transition="in" filter="fade">
                                      <p:cBhvr>
                                        <p:cTn id="39" dur="500"/>
                                        <p:tgtEl>
                                          <p:spTgt spid="16"/>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animBg="1"/>
      <p:bldP spid="20" grpId="0" bldLvl="0" animBg="1"/>
      <p:bldP spid="21" grpId="0"/>
      <p:bldP spid="22" grpId="0"/>
      <p:bldP spid="13" grpId="0" bldLvl="0" animBg="1"/>
      <p:bldP spid="14" grpId="0" animBg="1"/>
      <p:bldP spid="15" grpId="0" bldLvl="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70469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网络信息安全</a:t>
            </a:r>
          </a:p>
        </p:txBody>
      </p:sp>
      <p:sp>
        <p:nvSpPr>
          <p:cNvPr id="18" name="矩形 17"/>
          <p:cNvSpPr/>
          <p:nvPr/>
        </p:nvSpPr>
        <p:spPr bwMode="auto">
          <a:xfrm>
            <a:off x="2222804" y="1430541"/>
            <a:ext cx="8673197" cy="11520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9" name="右箭头 18"/>
          <p:cNvSpPr/>
          <p:nvPr/>
        </p:nvSpPr>
        <p:spPr bwMode="auto">
          <a:xfrm>
            <a:off x="2881021" y="1819560"/>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0" name="矩形 19"/>
          <p:cNvSpPr/>
          <p:nvPr/>
        </p:nvSpPr>
        <p:spPr bwMode="auto">
          <a:xfrm>
            <a:off x="1296000" y="1430541"/>
            <a:ext cx="1676944" cy="115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1" name="TextBox 19"/>
          <p:cNvSpPr txBox="1"/>
          <p:nvPr/>
        </p:nvSpPr>
        <p:spPr>
          <a:xfrm>
            <a:off x="1305825" y="1780840"/>
            <a:ext cx="1666791" cy="420564"/>
          </a:xfrm>
          <a:prstGeom prst="rect">
            <a:avLst/>
          </a:prstGeom>
          <a:noFill/>
        </p:spPr>
        <p:txBody>
          <a:bodyPr wrap="square" rtlCol="0">
            <a:spAutoFit/>
          </a:bodyPr>
          <a:lstStyle/>
          <a:p>
            <a:pPr algn="ctr"/>
            <a:r>
              <a:rPr lang="zh-CN" altLang="en-US" sz="2133" b="1" dirty="0">
                <a:solidFill>
                  <a:srgbClr val="FFFFFF"/>
                </a:solidFill>
              </a:rPr>
              <a:t>第四十四条</a:t>
            </a:r>
          </a:p>
        </p:txBody>
      </p:sp>
      <p:sp>
        <p:nvSpPr>
          <p:cNvPr id="22" name="TextBox 20"/>
          <p:cNvSpPr txBox="1"/>
          <p:nvPr/>
        </p:nvSpPr>
        <p:spPr>
          <a:xfrm>
            <a:off x="3356987" y="1602328"/>
            <a:ext cx="7539015" cy="810607"/>
          </a:xfrm>
          <a:prstGeom prst="rect">
            <a:avLst/>
          </a:prstGeom>
          <a:noFill/>
        </p:spPr>
        <p:txBody>
          <a:bodyPr wrap="square" rtlCol="0">
            <a:spAutoFit/>
          </a:bodyPr>
          <a:lstStyle/>
          <a:p>
            <a:pPr>
              <a:lnSpc>
                <a:spcPct val="125000"/>
              </a:lnSpc>
            </a:pPr>
            <a:r>
              <a:rPr lang="zh-CN" altLang="en-US" sz="1867" dirty="0">
                <a:solidFill>
                  <a:srgbClr val="000000"/>
                </a:solidFill>
              </a:rPr>
              <a:t>       任何个人和组织不得窃取或者以其他非法方式获取个人信息，不得非法出售或者非法向他人提供个人信息。</a:t>
            </a:r>
          </a:p>
        </p:txBody>
      </p:sp>
      <p:sp>
        <p:nvSpPr>
          <p:cNvPr id="13" name="矩形 12"/>
          <p:cNvSpPr/>
          <p:nvPr/>
        </p:nvSpPr>
        <p:spPr bwMode="auto">
          <a:xfrm>
            <a:off x="2222804" y="2757075"/>
            <a:ext cx="8673197" cy="13440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4" name="右箭头 13"/>
          <p:cNvSpPr/>
          <p:nvPr/>
        </p:nvSpPr>
        <p:spPr bwMode="auto">
          <a:xfrm>
            <a:off x="2881021" y="3242093"/>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15" name="矩形 14"/>
          <p:cNvSpPr/>
          <p:nvPr/>
        </p:nvSpPr>
        <p:spPr bwMode="auto">
          <a:xfrm>
            <a:off x="1296000" y="2757075"/>
            <a:ext cx="1676944" cy="1344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16" name="TextBox 19"/>
          <p:cNvSpPr txBox="1"/>
          <p:nvPr/>
        </p:nvSpPr>
        <p:spPr>
          <a:xfrm>
            <a:off x="1305825" y="3203373"/>
            <a:ext cx="1666791" cy="420564"/>
          </a:xfrm>
          <a:prstGeom prst="rect">
            <a:avLst/>
          </a:prstGeom>
          <a:noFill/>
        </p:spPr>
        <p:txBody>
          <a:bodyPr wrap="square" rtlCol="0">
            <a:spAutoFit/>
          </a:bodyPr>
          <a:lstStyle/>
          <a:p>
            <a:pPr algn="ctr"/>
            <a:r>
              <a:rPr lang="zh-CN" altLang="en-US" sz="2133" b="1" dirty="0">
                <a:solidFill>
                  <a:srgbClr val="FFFFFF"/>
                </a:solidFill>
              </a:rPr>
              <a:t>第四十五条</a:t>
            </a:r>
          </a:p>
        </p:txBody>
      </p:sp>
      <p:sp>
        <p:nvSpPr>
          <p:cNvPr id="17" name="TextBox 20"/>
          <p:cNvSpPr txBox="1"/>
          <p:nvPr/>
        </p:nvSpPr>
        <p:spPr>
          <a:xfrm>
            <a:off x="3356987" y="2845325"/>
            <a:ext cx="7539015" cy="1169744"/>
          </a:xfrm>
          <a:prstGeom prst="rect">
            <a:avLst/>
          </a:prstGeom>
          <a:noFill/>
        </p:spPr>
        <p:txBody>
          <a:bodyPr wrap="square" rtlCol="0">
            <a:spAutoFit/>
          </a:bodyPr>
          <a:lstStyle/>
          <a:p>
            <a:pPr>
              <a:lnSpc>
                <a:spcPct val="125000"/>
              </a:lnSpc>
            </a:pPr>
            <a:r>
              <a:rPr lang="zh-CN" altLang="en-US" sz="1867" dirty="0">
                <a:solidFill>
                  <a:srgbClr val="000000"/>
                </a:solidFill>
              </a:rPr>
              <a:t>       依法负有网络安全监督管理职责的部门及其工作人员，必须对在履行职责中知悉的个人信息、隐私和商业秘密严格保密，不得泄露、出售或者非法向他人提供。</a:t>
            </a:r>
          </a:p>
        </p:txBody>
      </p:sp>
      <p:sp>
        <p:nvSpPr>
          <p:cNvPr id="23" name="矩形 22"/>
          <p:cNvSpPr/>
          <p:nvPr/>
        </p:nvSpPr>
        <p:spPr bwMode="auto">
          <a:xfrm>
            <a:off x="2222804" y="4245277"/>
            <a:ext cx="8673197" cy="16800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25" name="右箭头 24"/>
          <p:cNvSpPr/>
          <p:nvPr/>
        </p:nvSpPr>
        <p:spPr bwMode="auto">
          <a:xfrm>
            <a:off x="2881021" y="4898296"/>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6" name="矩形 25"/>
          <p:cNvSpPr/>
          <p:nvPr/>
        </p:nvSpPr>
        <p:spPr bwMode="auto">
          <a:xfrm>
            <a:off x="1296000" y="4245277"/>
            <a:ext cx="1676944" cy="16800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30" name="TextBox 19"/>
          <p:cNvSpPr txBox="1"/>
          <p:nvPr/>
        </p:nvSpPr>
        <p:spPr>
          <a:xfrm>
            <a:off x="1305825" y="4859576"/>
            <a:ext cx="1666791" cy="420564"/>
          </a:xfrm>
          <a:prstGeom prst="rect">
            <a:avLst/>
          </a:prstGeom>
          <a:noFill/>
        </p:spPr>
        <p:txBody>
          <a:bodyPr wrap="square" rtlCol="0">
            <a:spAutoFit/>
          </a:bodyPr>
          <a:lstStyle/>
          <a:p>
            <a:pPr algn="ctr"/>
            <a:r>
              <a:rPr lang="zh-CN" altLang="en-US" sz="2133" b="1" dirty="0">
                <a:solidFill>
                  <a:srgbClr val="FFFFFF"/>
                </a:solidFill>
              </a:rPr>
              <a:t>第四十六条</a:t>
            </a:r>
          </a:p>
        </p:txBody>
      </p:sp>
      <p:sp>
        <p:nvSpPr>
          <p:cNvPr id="31" name="TextBox 20"/>
          <p:cNvSpPr txBox="1"/>
          <p:nvPr/>
        </p:nvSpPr>
        <p:spPr>
          <a:xfrm>
            <a:off x="3356987" y="4321993"/>
            <a:ext cx="7539015" cy="1528880"/>
          </a:xfrm>
          <a:prstGeom prst="rect">
            <a:avLst/>
          </a:prstGeom>
          <a:noFill/>
        </p:spPr>
        <p:txBody>
          <a:bodyPr wrap="square" rtlCol="0">
            <a:spAutoFit/>
          </a:bodyPr>
          <a:lstStyle/>
          <a:p>
            <a:pPr>
              <a:lnSpc>
                <a:spcPct val="125000"/>
              </a:lnSpc>
            </a:pPr>
            <a:r>
              <a:rPr lang="zh-CN" altLang="en-US" sz="1867" dirty="0">
                <a:solidFill>
                  <a:srgbClr val="000000"/>
                </a:solidFill>
              </a:rPr>
              <a:t>       任何个人和组织应当对其使用网络的行为负责，不得设立用于实施诈骗，传授犯罪方法，制作或者销售违禁物品、管制物品等违法犯罪活动的网站、通讯群组，不得利用网络发布涉及实施诈骗，制作或者销售违禁物品、管制物品以及其他违法犯罪活动的信息。</a:t>
            </a:r>
          </a:p>
        </p:txBody>
      </p:sp>
    </p:spTree>
    <p:extLst>
      <p:ext uri="{BB962C8B-B14F-4D97-AF65-F5344CB8AC3E}">
        <p14:creationId xmlns:p14="http://schemas.microsoft.com/office/powerpoint/2010/main" val="22652117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 calcmode="lin" valueType="num">
                                      <p:cBhvr>
                                        <p:cTn id="14" dur="500" fill="hold"/>
                                        <p:tgtEl>
                                          <p:spTgt spid="21"/>
                                        </p:tgtEl>
                                        <p:attrNameLst>
                                          <p:attrName>style.rotation</p:attrName>
                                        </p:attrNameLst>
                                      </p:cBhvr>
                                      <p:tavLst>
                                        <p:tav tm="0">
                                          <p:val>
                                            <p:fltVal val="90"/>
                                          </p:val>
                                        </p:tav>
                                        <p:tav tm="100000">
                                          <p:val>
                                            <p:fltVal val="0"/>
                                          </p:val>
                                        </p:tav>
                                      </p:tavLst>
                                    </p:anim>
                                    <p:animEffect transition="in" filter="fade">
                                      <p:cBhvr>
                                        <p:cTn id="15" dur="500"/>
                                        <p:tgtEl>
                                          <p:spTgt spid="2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90"/>
                                          </p:val>
                                        </p:tav>
                                        <p:tav tm="100000">
                                          <p:val>
                                            <p:fltVal val="0"/>
                                          </p:val>
                                        </p:tav>
                                      </p:tavLst>
                                    </p:anim>
                                    <p:animEffect transition="in" filter="fade">
                                      <p:cBhvr>
                                        <p:cTn id="39" dur="500"/>
                                        <p:tgtEl>
                                          <p:spTgt spid="16"/>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par>
                          <p:cTn id="52" fill="hold">
                            <p:stCondLst>
                              <p:cond delay="5000"/>
                            </p:stCondLst>
                            <p:childTnLst>
                              <p:par>
                                <p:cTn id="53" presetID="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0-#ppt_w/2"/>
                                          </p:val>
                                        </p:tav>
                                        <p:tav tm="100000">
                                          <p:val>
                                            <p:strVal val="#ppt_x"/>
                                          </p:val>
                                        </p:tav>
                                      </p:tavLst>
                                    </p:anim>
                                    <p:anim calcmode="lin" valueType="num">
                                      <p:cBhvr additive="base">
                                        <p:cTn id="56" dur="500" fill="hold"/>
                                        <p:tgtEl>
                                          <p:spTgt spid="26"/>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31"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 calcmode="lin" valueType="num">
                                      <p:cBhvr>
                                        <p:cTn id="62" dur="500" fill="hold"/>
                                        <p:tgtEl>
                                          <p:spTgt spid="30"/>
                                        </p:tgtEl>
                                        <p:attrNameLst>
                                          <p:attrName>style.rotation</p:attrName>
                                        </p:attrNameLst>
                                      </p:cBhvr>
                                      <p:tavLst>
                                        <p:tav tm="0">
                                          <p:val>
                                            <p:fltVal val="90"/>
                                          </p:val>
                                        </p:tav>
                                        <p:tav tm="100000">
                                          <p:val>
                                            <p:fltVal val="0"/>
                                          </p:val>
                                        </p:tav>
                                      </p:tavLst>
                                    </p:anim>
                                    <p:animEffect transition="in" filter="fade">
                                      <p:cBhvr>
                                        <p:cTn id="63" dur="500"/>
                                        <p:tgtEl>
                                          <p:spTgt spid="30"/>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6500"/>
                            </p:stCondLst>
                            <p:childTnLst>
                              <p:par>
                                <p:cTn id="69" presetID="22" presetClass="entr" presetSubtype="8"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animBg="1"/>
      <p:bldP spid="20" grpId="0" bldLvl="0" animBg="1"/>
      <p:bldP spid="21" grpId="0"/>
      <p:bldP spid="22" grpId="0"/>
      <p:bldP spid="13" grpId="0" bldLvl="0" animBg="1"/>
      <p:bldP spid="14" grpId="0" animBg="1"/>
      <p:bldP spid="15" grpId="0" bldLvl="0" animBg="1"/>
      <p:bldP spid="16" grpId="0"/>
      <p:bldP spid="17" grpId="0"/>
      <p:bldP spid="23" grpId="0" bldLvl="0" animBg="1"/>
      <p:bldP spid="25" grpId="0" animBg="1"/>
      <p:bldP spid="26" grpId="0" bldLvl="0" animBg="1"/>
      <p:bldP spid="30"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6534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网络信息安全</a:t>
            </a:r>
          </a:p>
        </p:txBody>
      </p:sp>
      <p:sp>
        <p:nvSpPr>
          <p:cNvPr id="18" name="矩形 17"/>
          <p:cNvSpPr/>
          <p:nvPr/>
        </p:nvSpPr>
        <p:spPr bwMode="auto">
          <a:xfrm>
            <a:off x="2222804" y="1571099"/>
            <a:ext cx="8673197" cy="19200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9" name="右箭头 18"/>
          <p:cNvSpPr/>
          <p:nvPr/>
        </p:nvSpPr>
        <p:spPr bwMode="auto">
          <a:xfrm>
            <a:off x="2881021" y="2344117"/>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0" name="矩形 19"/>
          <p:cNvSpPr/>
          <p:nvPr/>
        </p:nvSpPr>
        <p:spPr bwMode="auto">
          <a:xfrm>
            <a:off x="1296000" y="1571099"/>
            <a:ext cx="1676944" cy="192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1" name="TextBox 19"/>
          <p:cNvSpPr txBox="1"/>
          <p:nvPr/>
        </p:nvSpPr>
        <p:spPr>
          <a:xfrm>
            <a:off x="1305825" y="2305397"/>
            <a:ext cx="1666791" cy="420564"/>
          </a:xfrm>
          <a:prstGeom prst="rect">
            <a:avLst/>
          </a:prstGeom>
          <a:noFill/>
        </p:spPr>
        <p:txBody>
          <a:bodyPr wrap="square" rtlCol="0">
            <a:spAutoFit/>
          </a:bodyPr>
          <a:lstStyle/>
          <a:p>
            <a:pPr algn="ctr"/>
            <a:r>
              <a:rPr lang="zh-CN" altLang="en-US" sz="2133" b="1" dirty="0">
                <a:solidFill>
                  <a:srgbClr val="FFFFFF"/>
                </a:solidFill>
              </a:rPr>
              <a:t>第四十七条</a:t>
            </a:r>
          </a:p>
        </p:txBody>
      </p:sp>
      <p:sp>
        <p:nvSpPr>
          <p:cNvPr id="22" name="TextBox 20"/>
          <p:cNvSpPr txBox="1"/>
          <p:nvPr/>
        </p:nvSpPr>
        <p:spPr>
          <a:xfrm>
            <a:off x="3356987" y="1751399"/>
            <a:ext cx="7539015" cy="1169744"/>
          </a:xfrm>
          <a:prstGeom prst="rect">
            <a:avLst/>
          </a:prstGeom>
          <a:noFill/>
        </p:spPr>
        <p:txBody>
          <a:bodyPr wrap="square" rtlCol="0">
            <a:spAutoFit/>
          </a:bodyPr>
          <a:lstStyle/>
          <a:p>
            <a:pPr>
              <a:lnSpc>
                <a:spcPct val="125000"/>
              </a:lnSpc>
            </a:pPr>
            <a:r>
              <a:rPr lang="zh-CN" altLang="en-US" sz="1867" dirty="0">
                <a:solidFill>
                  <a:srgbClr val="000000"/>
                </a:solidFill>
              </a:rPr>
              <a:t>       网络运营者应当加强对其用户发布的信息的管理，发现法律、行政法规禁止发布或者传输的信息的，应当立即停止传输该信息，采取消除等处置措施，防止信息扩散，保存有关记录，并向有关主管部门报告。</a:t>
            </a:r>
          </a:p>
        </p:txBody>
      </p:sp>
      <p:sp>
        <p:nvSpPr>
          <p:cNvPr id="24" name="矩形 23"/>
          <p:cNvSpPr/>
          <p:nvPr/>
        </p:nvSpPr>
        <p:spPr bwMode="auto">
          <a:xfrm>
            <a:off x="2222804" y="3643784"/>
            <a:ext cx="8673197" cy="2185483"/>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27" name="右箭头 26"/>
          <p:cNvSpPr/>
          <p:nvPr/>
        </p:nvSpPr>
        <p:spPr bwMode="auto">
          <a:xfrm>
            <a:off x="2881021" y="4549544"/>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8" name="矩形 27"/>
          <p:cNvSpPr/>
          <p:nvPr/>
        </p:nvSpPr>
        <p:spPr bwMode="auto">
          <a:xfrm>
            <a:off x="1296000" y="3643784"/>
            <a:ext cx="1676944" cy="218548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9" name="TextBox 19"/>
          <p:cNvSpPr txBox="1"/>
          <p:nvPr/>
        </p:nvSpPr>
        <p:spPr>
          <a:xfrm>
            <a:off x="1305825" y="4510824"/>
            <a:ext cx="1666791" cy="420564"/>
          </a:xfrm>
          <a:prstGeom prst="rect">
            <a:avLst/>
          </a:prstGeom>
          <a:noFill/>
        </p:spPr>
        <p:txBody>
          <a:bodyPr wrap="square" rtlCol="0">
            <a:spAutoFit/>
          </a:bodyPr>
          <a:lstStyle/>
          <a:p>
            <a:pPr algn="ctr"/>
            <a:r>
              <a:rPr lang="zh-CN" altLang="en-US" sz="2133" b="1" dirty="0">
                <a:solidFill>
                  <a:srgbClr val="FFFFFF"/>
                </a:solidFill>
              </a:rPr>
              <a:t>第四十八条</a:t>
            </a:r>
          </a:p>
        </p:txBody>
      </p:sp>
      <p:sp>
        <p:nvSpPr>
          <p:cNvPr id="32" name="TextBox 20"/>
          <p:cNvSpPr txBox="1"/>
          <p:nvPr/>
        </p:nvSpPr>
        <p:spPr>
          <a:xfrm>
            <a:off x="3356987" y="3793705"/>
            <a:ext cx="7539015" cy="1888017"/>
          </a:xfrm>
          <a:prstGeom prst="rect">
            <a:avLst/>
          </a:prstGeom>
          <a:noFill/>
        </p:spPr>
        <p:txBody>
          <a:bodyPr wrap="square" rtlCol="0">
            <a:spAutoFit/>
          </a:bodyPr>
          <a:lstStyle/>
          <a:p>
            <a:pPr>
              <a:lnSpc>
                <a:spcPct val="125000"/>
              </a:lnSpc>
            </a:pPr>
            <a:r>
              <a:rPr lang="zh-CN" altLang="en-US" sz="1867" dirty="0">
                <a:solidFill>
                  <a:srgbClr val="000000"/>
                </a:solidFill>
              </a:rPr>
              <a:t>       任何个人和组织发送的电子信息、提供的应用软件，不得设置恶意程序，不得含有法律、行政法规禁止发布或者传输的信息。</a:t>
            </a:r>
          </a:p>
          <a:p>
            <a:pPr>
              <a:lnSpc>
                <a:spcPct val="125000"/>
              </a:lnSpc>
            </a:pPr>
            <a:r>
              <a:rPr lang="zh-CN" altLang="en-US" sz="1867" dirty="0">
                <a:solidFill>
                  <a:srgbClr val="000000"/>
                </a:solidFill>
              </a:rPr>
              <a:t>       </a:t>
            </a:r>
            <a:r>
              <a:rPr lang="zh-CN" altLang="en-US" sz="1867" b="1" dirty="0">
                <a:solidFill>
                  <a:srgbClr val="C00000"/>
                </a:solidFill>
              </a:rPr>
              <a:t>电子信息发送服务提供者和应用软件下载服务提供者，应当履行安全管理义务，知道其用户有前款规定行为的，应当停止提供服务，采取消除等处置措施，保存有关记录，并向有关主管部门报告。</a:t>
            </a:r>
          </a:p>
        </p:txBody>
      </p:sp>
    </p:spTree>
    <p:extLst>
      <p:ext uri="{BB962C8B-B14F-4D97-AF65-F5344CB8AC3E}">
        <p14:creationId xmlns:p14="http://schemas.microsoft.com/office/powerpoint/2010/main" val="31157469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 calcmode="lin" valueType="num">
                                      <p:cBhvr>
                                        <p:cTn id="14" dur="500" fill="hold"/>
                                        <p:tgtEl>
                                          <p:spTgt spid="21"/>
                                        </p:tgtEl>
                                        <p:attrNameLst>
                                          <p:attrName>style.rotation</p:attrName>
                                        </p:attrNameLst>
                                      </p:cBhvr>
                                      <p:tavLst>
                                        <p:tav tm="0">
                                          <p:val>
                                            <p:fltVal val="90"/>
                                          </p:val>
                                        </p:tav>
                                        <p:tav tm="100000">
                                          <p:val>
                                            <p:fltVal val="0"/>
                                          </p:val>
                                        </p:tav>
                                      </p:tavLst>
                                    </p:anim>
                                    <p:animEffect transition="in" filter="fade">
                                      <p:cBhvr>
                                        <p:cTn id="15" dur="500"/>
                                        <p:tgtEl>
                                          <p:spTgt spid="2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 calcmode="lin" valueType="num">
                                      <p:cBhvr>
                                        <p:cTn id="38" dur="500" fill="hold"/>
                                        <p:tgtEl>
                                          <p:spTgt spid="29"/>
                                        </p:tgtEl>
                                        <p:attrNameLst>
                                          <p:attrName>style.rotation</p:attrName>
                                        </p:attrNameLst>
                                      </p:cBhvr>
                                      <p:tavLst>
                                        <p:tav tm="0">
                                          <p:val>
                                            <p:fltVal val="90"/>
                                          </p:val>
                                        </p:tav>
                                        <p:tav tm="100000">
                                          <p:val>
                                            <p:fltVal val="0"/>
                                          </p:val>
                                        </p:tav>
                                      </p:tavLst>
                                    </p:anim>
                                    <p:animEffect transition="in" filter="fade">
                                      <p:cBhvr>
                                        <p:cTn id="39" dur="500"/>
                                        <p:tgtEl>
                                          <p:spTgt spid="29"/>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animBg="1"/>
      <p:bldP spid="20" grpId="0" bldLvl="0" animBg="1"/>
      <p:bldP spid="21" grpId="0"/>
      <p:bldP spid="22" grpId="0"/>
      <p:bldP spid="24" grpId="0" bldLvl="0" animBg="1"/>
      <p:bldP spid="27" grpId="0" animBg="1"/>
      <p:bldP spid="28" grpId="0" bldLvl="0" animBg="1"/>
      <p:bldP spid="29"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70164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网络信息安全</a:t>
            </a:r>
          </a:p>
        </p:txBody>
      </p:sp>
      <p:sp>
        <p:nvSpPr>
          <p:cNvPr id="18" name="矩形 17"/>
          <p:cNvSpPr/>
          <p:nvPr/>
        </p:nvSpPr>
        <p:spPr bwMode="auto">
          <a:xfrm>
            <a:off x="2222804" y="1571099"/>
            <a:ext cx="8673197" cy="1761891"/>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19" name="右箭头 18"/>
          <p:cNvSpPr/>
          <p:nvPr/>
        </p:nvSpPr>
        <p:spPr bwMode="auto">
          <a:xfrm>
            <a:off x="2881021" y="2265063"/>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0" name="矩形 19"/>
          <p:cNvSpPr/>
          <p:nvPr/>
        </p:nvSpPr>
        <p:spPr bwMode="auto">
          <a:xfrm>
            <a:off x="1296000" y="1571099"/>
            <a:ext cx="1676944" cy="176189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1" name="TextBox 19"/>
          <p:cNvSpPr txBox="1"/>
          <p:nvPr/>
        </p:nvSpPr>
        <p:spPr>
          <a:xfrm>
            <a:off x="1305825" y="2226342"/>
            <a:ext cx="1666791" cy="420564"/>
          </a:xfrm>
          <a:prstGeom prst="rect">
            <a:avLst/>
          </a:prstGeom>
          <a:noFill/>
        </p:spPr>
        <p:txBody>
          <a:bodyPr wrap="square" rtlCol="0">
            <a:spAutoFit/>
          </a:bodyPr>
          <a:lstStyle/>
          <a:p>
            <a:pPr algn="ctr"/>
            <a:r>
              <a:rPr lang="zh-CN" altLang="en-US" sz="2133" b="1" dirty="0">
                <a:solidFill>
                  <a:srgbClr val="FFFFFF"/>
                </a:solidFill>
              </a:rPr>
              <a:t>第四十九条</a:t>
            </a:r>
          </a:p>
        </p:txBody>
      </p:sp>
      <p:sp>
        <p:nvSpPr>
          <p:cNvPr id="22" name="TextBox 20"/>
          <p:cNvSpPr txBox="1"/>
          <p:nvPr/>
        </p:nvSpPr>
        <p:spPr>
          <a:xfrm>
            <a:off x="3356987" y="1672345"/>
            <a:ext cx="7539015" cy="1528880"/>
          </a:xfrm>
          <a:prstGeom prst="rect">
            <a:avLst/>
          </a:prstGeom>
          <a:noFill/>
        </p:spPr>
        <p:txBody>
          <a:bodyPr wrap="square" rtlCol="0">
            <a:spAutoFit/>
          </a:bodyPr>
          <a:lstStyle/>
          <a:p>
            <a:pPr>
              <a:lnSpc>
                <a:spcPct val="125000"/>
              </a:lnSpc>
            </a:pPr>
            <a:r>
              <a:rPr lang="zh-CN" altLang="en-US" sz="1867" dirty="0">
                <a:solidFill>
                  <a:srgbClr val="000000"/>
                </a:solidFill>
              </a:rPr>
              <a:t>       网络运营者应当建立网络信息安全投诉、举报制度，公布投诉、举报方式等信息，及时受理并处理有关网络信息安全的投诉和举报。</a:t>
            </a:r>
          </a:p>
          <a:p>
            <a:pPr>
              <a:lnSpc>
                <a:spcPct val="125000"/>
              </a:lnSpc>
            </a:pPr>
            <a:r>
              <a:rPr lang="zh-CN" altLang="en-US" sz="1867" dirty="0">
                <a:solidFill>
                  <a:srgbClr val="000000"/>
                </a:solidFill>
              </a:rPr>
              <a:t>       </a:t>
            </a:r>
            <a:r>
              <a:rPr lang="zh-CN" altLang="en-US" sz="1867" b="1" dirty="0">
                <a:solidFill>
                  <a:srgbClr val="C00000"/>
                </a:solidFill>
              </a:rPr>
              <a:t>网络运营者对网信部门和有关部门依法实施的监督检查，应当予以配合。</a:t>
            </a:r>
          </a:p>
        </p:txBody>
      </p:sp>
      <p:sp>
        <p:nvSpPr>
          <p:cNvPr id="24" name="矩形 23"/>
          <p:cNvSpPr/>
          <p:nvPr/>
        </p:nvSpPr>
        <p:spPr bwMode="auto">
          <a:xfrm>
            <a:off x="2222804" y="3547773"/>
            <a:ext cx="8673197" cy="2185483"/>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rgbClr val="000000"/>
              </a:solidFill>
            </a:endParaRPr>
          </a:p>
        </p:txBody>
      </p:sp>
      <p:sp>
        <p:nvSpPr>
          <p:cNvPr id="27" name="右箭头 26"/>
          <p:cNvSpPr/>
          <p:nvPr/>
        </p:nvSpPr>
        <p:spPr bwMode="auto">
          <a:xfrm>
            <a:off x="2881021" y="4453533"/>
            <a:ext cx="466473" cy="373963"/>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a:solidFill>
                <a:srgbClr val="000000"/>
              </a:solidFill>
              <a:latin typeface="Arial" pitchFamily="34" charset="0"/>
              <a:ea typeface="宋体" pitchFamily="2" charset="-122"/>
            </a:endParaRPr>
          </a:p>
        </p:txBody>
      </p:sp>
      <p:sp>
        <p:nvSpPr>
          <p:cNvPr id="28" name="矩形 27"/>
          <p:cNvSpPr/>
          <p:nvPr/>
        </p:nvSpPr>
        <p:spPr bwMode="auto">
          <a:xfrm>
            <a:off x="1296000" y="3547773"/>
            <a:ext cx="1676944" cy="218548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29" name="TextBox 19"/>
          <p:cNvSpPr txBox="1"/>
          <p:nvPr/>
        </p:nvSpPr>
        <p:spPr>
          <a:xfrm>
            <a:off x="1305825" y="4414813"/>
            <a:ext cx="1666791" cy="420564"/>
          </a:xfrm>
          <a:prstGeom prst="rect">
            <a:avLst/>
          </a:prstGeom>
          <a:noFill/>
        </p:spPr>
        <p:txBody>
          <a:bodyPr wrap="square" rtlCol="0">
            <a:spAutoFit/>
          </a:bodyPr>
          <a:lstStyle/>
          <a:p>
            <a:pPr algn="ctr"/>
            <a:r>
              <a:rPr lang="zh-CN" altLang="en-US" sz="2133" b="1" dirty="0">
                <a:solidFill>
                  <a:srgbClr val="FFFFFF"/>
                </a:solidFill>
              </a:rPr>
              <a:t>第五十条</a:t>
            </a:r>
          </a:p>
        </p:txBody>
      </p:sp>
      <p:sp>
        <p:nvSpPr>
          <p:cNvPr id="32" name="TextBox 20"/>
          <p:cNvSpPr txBox="1"/>
          <p:nvPr/>
        </p:nvSpPr>
        <p:spPr>
          <a:xfrm>
            <a:off x="3356987" y="3697694"/>
            <a:ext cx="7539015" cy="1888017"/>
          </a:xfrm>
          <a:prstGeom prst="rect">
            <a:avLst/>
          </a:prstGeom>
          <a:noFill/>
        </p:spPr>
        <p:txBody>
          <a:bodyPr wrap="square" rtlCol="0">
            <a:spAutoFit/>
          </a:bodyPr>
          <a:lstStyle/>
          <a:p>
            <a:pPr>
              <a:lnSpc>
                <a:spcPct val="125000"/>
              </a:lnSpc>
            </a:pPr>
            <a:r>
              <a:rPr lang="zh-CN" altLang="en-US" sz="1867" dirty="0">
                <a:solidFill>
                  <a:srgbClr val="000000"/>
                </a:solidFill>
              </a:rPr>
              <a:t>       国家网信部门和有关部门依法履行网络信息安全监督管理职责，发现法律、行政法规禁止发布或者传输的信息的，应当要求网络运营者停止传输，采取消除等处置措施，保存有关记录；对来源于中华人民共和国境外的上述信息，应当通知有关机构采取技术措施和其他必要措施阻断传播。</a:t>
            </a:r>
          </a:p>
        </p:txBody>
      </p:sp>
    </p:spTree>
    <p:extLst>
      <p:ext uri="{BB962C8B-B14F-4D97-AF65-F5344CB8AC3E}">
        <p14:creationId xmlns:p14="http://schemas.microsoft.com/office/powerpoint/2010/main" val="369609453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 calcmode="lin" valueType="num">
                                      <p:cBhvr>
                                        <p:cTn id="14" dur="500" fill="hold"/>
                                        <p:tgtEl>
                                          <p:spTgt spid="21"/>
                                        </p:tgtEl>
                                        <p:attrNameLst>
                                          <p:attrName>style.rotation</p:attrName>
                                        </p:attrNameLst>
                                      </p:cBhvr>
                                      <p:tavLst>
                                        <p:tav tm="0">
                                          <p:val>
                                            <p:fltVal val="90"/>
                                          </p:val>
                                        </p:tav>
                                        <p:tav tm="100000">
                                          <p:val>
                                            <p:fltVal val="0"/>
                                          </p:val>
                                        </p:tav>
                                      </p:tavLst>
                                    </p:anim>
                                    <p:animEffect transition="in" filter="fade">
                                      <p:cBhvr>
                                        <p:cTn id="15" dur="500"/>
                                        <p:tgtEl>
                                          <p:spTgt spid="2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 calcmode="lin" valueType="num">
                                      <p:cBhvr>
                                        <p:cTn id="38" dur="500" fill="hold"/>
                                        <p:tgtEl>
                                          <p:spTgt spid="29"/>
                                        </p:tgtEl>
                                        <p:attrNameLst>
                                          <p:attrName>style.rotation</p:attrName>
                                        </p:attrNameLst>
                                      </p:cBhvr>
                                      <p:tavLst>
                                        <p:tav tm="0">
                                          <p:val>
                                            <p:fltVal val="90"/>
                                          </p:val>
                                        </p:tav>
                                        <p:tav tm="100000">
                                          <p:val>
                                            <p:fltVal val="0"/>
                                          </p:val>
                                        </p:tav>
                                      </p:tavLst>
                                    </p:anim>
                                    <p:animEffect transition="in" filter="fade">
                                      <p:cBhvr>
                                        <p:cTn id="39" dur="500"/>
                                        <p:tgtEl>
                                          <p:spTgt spid="29"/>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animBg="1"/>
      <p:bldP spid="20" grpId="0" bldLvl="0" animBg="1"/>
      <p:bldP spid="21" grpId="0"/>
      <p:bldP spid="22" grpId="0"/>
      <p:bldP spid="24" grpId="0" bldLvl="0" animBg="1"/>
      <p:bldP spid="27" grpId="0" animBg="1"/>
      <p:bldP spid="28" grpId="0" bldLvl="0" animBg="1"/>
      <p:bldP spid="29"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295467" y="683469"/>
            <a:ext cx="4320480" cy="502766"/>
          </a:xfrm>
          <a:prstGeom prst="rect">
            <a:avLst/>
          </a:prstGeom>
          <a:noFill/>
        </p:spPr>
        <p:txBody>
          <a:bodyPr wrap="square" lIns="91440" tIns="45720" rIns="91440" bIns="45720" rtlCol="0">
            <a:spAutoFit/>
          </a:bodyPr>
          <a:lstStyle/>
          <a:p>
            <a:r>
              <a:rPr lang="en-US" altLang="zh-CN" sz="2667" b="1" kern="0" dirty="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r>
              <a:rPr lang="zh-CN" altLang="en-US" sz="2667" b="1" kern="0" dirty="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网络安全法</a:t>
            </a:r>
            <a:r>
              <a:rPr lang="en-US" altLang="zh-CN" sz="2667" b="1" kern="0" dirty="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r>
              <a:rPr lang="zh-CN" altLang="en-US" sz="2667" b="1" kern="0" dirty="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简介</a:t>
            </a:r>
          </a:p>
        </p:txBody>
      </p:sp>
      <p:sp>
        <p:nvSpPr>
          <p:cNvPr id="10" name="TextBox 70"/>
          <p:cNvSpPr txBox="1"/>
          <p:nvPr/>
        </p:nvSpPr>
        <p:spPr>
          <a:xfrm>
            <a:off x="4847861" y="2372883"/>
            <a:ext cx="5856651" cy="2954270"/>
          </a:xfrm>
          <a:prstGeom prst="rect">
            <a:avLst/>
          </a:prstGeom>
          <a:noFill/>
        </p:spPr>
        <p:txBody>
          <a:bodyPr wrap="square" lIns="0" tIns="0" rIns="0" bIns="0" rtlCol="0">
            <a:spAutoFit/>
          </a:bodyPr>
          <a:lstStyle/>
          <a:p>
            <a:pPr>
              <a:lnSpc>
                <a:spcPct val="150000"/>
              </a:lnSpc>
              <a:buClr>
                <a:srgbClr val="C00000"/>
              </a:buClr>
            </a:pPr>
            <a:r>
              <a:rPr lang="en-US" altLang="zh-CN" sz="2133" dirty="0">
                <a:solidFill>
                  <a:srgbClr val="000000"/>
                </a:solidFill>
              </a:rPr>
              <a:t>       《</a:t>
            </a:r>
            <a:r>
              <a:rPr lang="zh-CN" altLang="en-US" sz="2133" dirty="0">
                <a:solidFill>
                  <a:srgbClr val="000000"/>
                </a:solidFill>
              </a:rPr>
              <a:t>中华人民共和国网络安全法</a:t>
            </a:r>
            <a:r>
              <a:rPr lang="en-US" altLang="zh-CN" sz="2133" dirty="0">
                <a:solidFill>
                  <a:srgbClr val="000000"/>
                </a:solidFill>
              </a:rPr>
              <a:t>》</a:t>
            </a:r>
            <a:r>
              <a:rPr lang="zh-CN" altLang="en-US" sz="2133" dirty="0">
                <a:solidFill>
                  <a:srgbClr val="000000"/>
                </a:solidFill>
              </a:rPr>
              <a:t>是</a:t>
            </a:r>
            <a:r>
              <a:rPr lang="zh-CN" altLang="en-US" sz="2133" b="1" dirty="0">
                <a:solidFill>
                  <a:srgbClr val="C00000"/>
                </a:solidFill>
              </a:rPr>
              <a:t>为保障网络安全，维护网络空间主权和国家安全、社会公共利益，保护公民、法人和其他组织的合法权益，促进经济社会信息化健康发展制定。</a:t>
            </a:r>
            <a:r>
              <a:rPr lang="zh-CN" altLang="en-US" sz="2133" dirty="0">
                <a:solidFill>
                  <a:srgbClr val="000000"/>
                </a:solidFill>
              </a:rPr>
              <a:t>由全国人民代表大会常务委员会于</a:t>
            </a:r>
            <a:r>
              <a:rPr lang="en-US" altLang="zh-CN" sz="2133" dirty="0">
                <a:solidFill>
                  <a:srgbClr val="000000"/>
                </a:solidFill>
              </a:rPr>
              <a:t>2016</a:t>
            </a:r>
            <a:r>
              <a:rPr lang="zh-CN" altLang="en-US" sz="2133" dirty="0">
                <a:solidFill>
                  <a:srgbClr val="000000"/>
                </a:solidFill>
              </a:rPr>
              <a:t>年</a:t>
            </a:r>
            <a:r>
              <a:rPr lang="en-US" altLang="zh-CN" sz="2133" dirty="0">
                <a:solidFill>
                  <a:srgbClr val="000000"/>
                </a:solidFill>
              </a:rPr>
              <a:t>11</a:t>
            </a:r>
            <a:r>
              <a:rPr lang="zh-CN" altLang="en-US" sz="2133" dirty="0">
                <a:solidFill>
                  <a:srgbClr val="000000"/>
                </a:solidFill>
              </a:rPr>
              <a:t>月</a:t>
            </a:r>
            <a:r>
              <a:rPr lang="en-US" altLang="zh-CN" sz="2133" dirty="0">
                <a:solidFill>
                  <a:srgbClr val="000000"/>
                </a:solidFill>
              </a:rPr>
              <a:t>7</a:t>
            </a:r>
            <a:r>
              <a:rPr lang="zh-CN" altLang="en-US" sz="2133" dirty="0">
                <a:solidFill>
                  <a:srgbClr val="000000"/>
                </a:solidFill>
              </a:rPr>
              <a:t>日发布，自</a:t>
            </a:r>
            <a:r>
              <a:rPr lang="en-US" altLang="zh-CN" sz="2133" dirty="0">
                <a:solidFill>
                  <a:srgbClr val="000000"/>
                </a:solidFill>
              </a:rPr>
              <a:t>2017</a:t>
            </a:r>
            <a:r>
              <a:rPr lang="zh-CN" altLang="en-US" sz="2133" dirty="0">
                <a:solidFill>
                  <a:srgbClr val="000000"/>
                </a:solidFill>
              </a:rPr>
              <a:t>年</a:t>
            </a:r>
            <a:r>
              <a:rPr lang="en-US" altLang="zh-CN" sz="2133" dirty="0">
                <a:solidFill>
                  <a:srgbClr val="000000"/>
                </a:solidFill>
              </a:rPr>
              <a:t>6</a:t>
            </a:r>
            <a:r>
              <a:rPr lang="zh-CN" altLang="en-US" sz="2133" dirty="0">
                <a:solidFill>
                  <a:srgbClr val="000000"/>
                </a:solidFill>
              </a:rPr>
              <a:t>月</a:t>
            </a:r>
            <a:r>
              <a:rPr lang="en-US" altLang="zh-CN" sz="2133" dirty="0">
                <a:solidFill>
                  <a:srgbClr val="000000"/>
                </a:solidFill>
              </a:rPr>
              <a:t>1</a:t>
            </a:r>
            <a:r>
              <a:rPr lang="zh-CN" altLang="en-US" sz="2133" dirty="0">
                <a:solidFill>
                  <a:srgbClr val="000000"/>
                </a:solidFill>
              </a:rPr>
              <a:t>日起施行。</a:t>
            </a:r>
          </a:p>
        </p:txBody>
      </p:sp>
      <p:grpSp>
        <p:nvGrpSpPr>
          <p:cNvPr id="9" name="组合 8"/>
          <p:cNvGrpSpPr/>
          <p:nvPr/>
        </p:nvGrpSpPr>
        <p:grpSpPr>
          <a:xfrm>
            <a:off x="1295467" y="1316765"/>
            <a:ext cx="3178851" cy="576064"/>
            <a:chOff x="792000" y="1063411"/>
            <a:chExt cx="2384138" cy="432048"/>
          </a:xfrm>
        </p:grpSpPr>
        <p:grpSp>
          <p:nvGrpSpPr>
            <p:cNvPr id="11" name="组合 10"/>
            <p:cNvGrpSpPr/>
            <p:nvPr/>
          </p:nvGrpSpPr>
          <p:grpSpPr>
            <a:xfrm>
              <a:off x="792000" y="1063411"/>
              <a:ext cx="2384138" cy="432048"/>
              <a:chOff x="792000" y="1063411"/>
              <a:chExt cx="2384138" cy="432048"/>
            </a:xfrm>
          </p:grpSpPr>
          <p:sp>
            <p:nvSpPr>
              <p:cNvPr id="13" name="矩形 12"/>
              <p:cNvSpPr/>
              <p:nvPr/>
            </p:nvSpPr>
            <p:spPr>
              <a:xfrm>
                <a:off x="792000" y="1063411"/>
                <a:ext cx="2168114"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sym typeface="+mn-lt"/>
                </a:endParaRPr>
              </a:p>
            </p:txBody>
          </p:sp>
          <p:sp>
            <p:nvSpPr>
              <p:cNvPr id="14" name="椭圆 13"/>
              <p:cNvSpPr/>
              <p:nvPr/>
            </p:nvSpPr>
            <p:spPr>
              <a:xfrm>
                <a:off x="2744090"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grpSp>
        <p:sp>
          <p:nvSpPr>
            <p:cNvPr id="12" name="文本框 11"/>
            <p:cNvSpPr txBox="1"/>
            <p:nvPr/>
          </p:nvSpPr>
          <p:spPr>
            <a:xfrm>
              <a:off x="920702" y="1106286"/>
              <a:ext cx="2039412" cy="346249"/>
            </a:xfrm>
            <a:prstGeom prst="rect">
              <a:avLst/>
            </a:prstGeom>
            <a:noFill/>
          </p:spPr>
          <p:txBody>
            <a:bodyPr wrap="square" lIns="91440" tIns="45720" rIns="91440" bIns="45720" rtlCol="0">
              <a:spAutoFit/>
            </a:bodyPr>
            <a:lstStyle>
              <a:defPPr>
                <a:defRPr lang="zh-CN"/>
              </a:defPPr>
              <a:lvl1pPr>
                <a:defRPr sz="2000" b="1">
                  <a:solidFill>
                    <a:srgbClr val="CC0000"/>
                  </a:solidFill>
                </a:defRPr>
              </a:lvl1pPr>
            </a:lstStyle>
            <a:p>
              <a:r>
                <a:rPr lang="zh-CN" altLang="en-US" sz="2400" dirty="0">
                  <a:solidFill>
                    <a:srgbClr val="FFFFFF"/>
                  </a:solidFill>
                  <a:cs typeface="+mn-ea"/>
                  <a:sym typeface="+mn-lt"/>
                </a:rPr>
                <a:t>什么是网络安全法</a:t>
              </a:r>
            </a:p>
          </p:txBody>
        </p:sp>
      </p:gr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806" y="2180862"/>
            <a:ext cx="2570141" cy="3680756"/>
          </a:xfrm>
          <a:prstGeom prst="rect">
            <a:avLst/>
          </a:prstGeom>
          <a:effectLst>
            <a:glow rad="63500">
              <a:schemeClr val="accent1">
                <a:satMod val="175000"/>
                <a:alpha val="40000"/>
              </a:schemeClr>
            </a:glow>
          </a:effectLst>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6342" y="440687"/>
            <a:ext cx="1047017" cy="8474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43258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633"/>
            <a:ext cx="12192000" cy="6999028"/>
          </a:xfrm>
          <a:prstGeom prst="rect">
            <a:avLst/>
          </a:prstGeom>
        </p:spPr>
      </p:pic>
      <p:sp>
        <p:nvSpPr>
          <p:cNvPr id="12" name="TextBox 32">
            <a:hlinkClick r:id="" action="ppaction://hlinkshowjump?jump=nextslide"/>
          </p:cNvPr>
          <p:cNvSpPr txBox="1">
            <a:spLocks noChangeArrowheads="1"/>
          </p:cNvSpPr>
          <p:nvPr/>
        </p:nvSpPr>
        <p:spPr bwMode="auto">
          <a:xfrm>
            <a:off x="1095322" y="2684115"/>
            <a:ext cx="1018337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5867"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监测预警与应急处置</a:t>
            </a:r>
          </a:p>
        </p:txBody>
      </p:sp>
      <p:sp>
        <p:nvSpPr>
          <p:cNvPr id="9" name="TextBox 4">
            <a:extLst>
              <a:ext uri="{FF2B5EF4-FFF2-40B4-BE49-F238E27FC236}">
                <a16:creationId xmlns:a16="http://schemas.microsoft.com/office/drawing/2014/main" xmlns="" id="{868EAAE3-BC4B-4852-9662-09BD72344E9A}"/>
              </a:ext>
            </a:extLst>
          </p:cNvPr>
          <p:cNvSpPr txBox="1"/>
          <p:nvPr/>
        </p:nvSpPr>
        <p:spPr>
          <a:xfrm>
            <a:off x="2543605" y="3825525"/>
            <a:ext cx="7286807" cy="574453"/>
          </a:xfrm>
          <a:prstGeom prst="rect">
            <a:avLst/>
          </a:prstGeom>
          <a:noFill/>
        </p:spPr>
        <p:txBody>
          <a:bodyPr wrap="square" lIns="0" tIns="0" rIns="0" bIns="0" rtlCol="0">
            <a:spAutoFit/>
            <a:scene3d>
              <a:camera prst="orthographicFront">
                <a:rot lat="0" lon="0" rev="0"/>
              </a:camera>
              <a:lightRig rig="threePt" dir="t"/>
            </a:scene3d>
          </a:bodyPr>
          <a:lstStyle/>
          <a:p>
            <a:pPr algn="ctr"/>
            <a:r>
              <a:rPr lang="en-US" altLang="zh-CN" sz="3733" b="1" dirty="0">
                <a:ln w="0">
                  <a:noFill/>
                </a:ln>
                <a:solidFill>
                  <a:srgbClr val="C00000"/>
                </a:solidFill>
              </a:rPr>
              <a:t>《</a:t>
            </a:r>
            <a:r>
              <a:rPr lang="zh-CN" altLang="en-US" sz="3733" b="1" dirty="0">
                <a:ln w="0">
                  <a:noFill/>
                </a:ln>
                <a:solidFill>
                  <a:srgbClr val="C00000"/>
                </a:solidFill>
              </a:rPr>
              <a:t>中华人民共和国网络安全法</a:t>
            </a:r>
            <a:r>
              <a:rPr lang="en-US" altLang="zh-CN" sz="3733" b="1" dirty="0">
                <a:ln w="0">
                  <a:noFill/>
                </a:ln>
                <a:solidFill>
                  <a:srgbClr val="C00000"/>
                </a:solidFill>
              </a:rPr>
              <a:t>》</a:t>
            </a:r>
            <a:endParaRPr lang="zh-CN" altLang="en-US" sz="3733" b="1" dirty="0">
              <a:ln w="0">
                <a:noFill/>
              </a:ln>
              <a:solidFill>
                <a:srgbClr val="C00000"/>
              </a:solidFill>
            </a:endParaRPr>
          </a:p>
        </p:txBody>
      </p:sp>
      <p:sp>
        <p:nvSpPr>
          <p:cNvPr id="5" name="圆角矩形 4"/>
          <p:cNvSpPr/>
          <p:nvPr/>
        </p:nvSpPr>
        <p:spPr>
          <a:xfrm>
            <a:off x="5471929" y="1141409"/>
            <a:ext cx="1248139" cy="113995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rgbClr val="FFFFFF"/>
                </a:solidFill>
              </a:rPr>
              <a:t>05</a:t>
            </a:r>
            <a:endParaRPr lang="zh-CN" altLang="en-US" sz="5333" b="1" dirty="0">
              <a:solidFill>
                <a:srgbClr val="FFFFFF"/>
              </a:solidFill>
            </a:endParaRPr>
          </a:p>
        </p:txBody>
      </p:sp>
    </p:spTree>
    <p:extLst>
      <p:ext uri="{BB962C8B-B14F-4D97-AF65-F5344CB8AC3E}">
        <p14:creationId xmlns:p14="http://schemas.microsoft.com/office/powerpoint/2010/main" val="29386790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67354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监测预警与应急处置</a:t>
            </a:r>
          </a:p>
        </p:txBody>
      </p:sp>
      <p:sp>
        <p:nvSpPr>
          <p:cNvPr id="17" name="矩形 16"/>
          <p:cNvSpPr/>
          <p:nvPr/>
        </p:nvSpPr>
        <p:spPr>
          <a:xfrm>
            <a:off x="1296000" y="1316765"/>
            <a:ext cx="9600000" cy="1220912"/>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第五十一条 </a:t>
            </a:r>
            <a:r>
              <a:rPr lang="en-US" altLang="zh-CN" sz="2133" b="1" dirty="0">
                <a:solidFill>
                  <a:srgbClr val="C00000"/>
                </a:solidFill>
              </a:rPr>
              <a:t>】</a:t>
            </a:r>
            <a:r>
              <a:rPr lang="zh-CN" altLang="en-US" sz="1867" dirty="0">
                <a:solidFill>
                  <a:srgbClr val="000000"/>
                </a:solidFill>
              </a:rPr>
              <a:t>国家建立网络安全监测预警和信息通报制度。国家网信部门应当统筹协调有关部门加强网络安全信息收集、分析和通报工作，按照规定统一发布网络安全监测预警信息。</a:t>
            </a:r>
          </a:p>
        </p:txBody>
      </p:sp>
      <p:cxnSp>
        <p:nvCxnSpPr>
          <p:cNvPr id="25" name="直接连接符 24"/>
          <p:cNvCxnSpPr/>
          <p:nvPr/>
        </p:nvCxnSpPr>
        <p:spPr>
          <a:xfrm>
            <a:off x="1296000" y="2660915"/>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296000" y="2801433"/>
            <a:ext cx="9600000" cy="861774"/>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第五十二条 </a:t>
            </a:r>
            <a:r>
              <a:rPr lang="en-US" altLang="zh-CN" sz="2133" b="1" dirty="0">
                <a:solidFill>
                  <a:srgbClr val="C00000"/>
                </a:solidFill>
              </a:rPr>
              <a:t>】</a:t>
            </a:r>
            <a:r>
              <a:rPr lang="zh-CN" altLang="en-US" sz="1867" dirty="0">
                <a:solidFill>
                  <a:srgbClr val="000000"/>
                </a:solidFill>
              </a:rPr>
              <a:t>负责关键信息基础设施安全保护工作的部门，应当建立健全本行业、本领域的网络安全监测预警和信息通报制度，并按照规定报送网络安全监测预警信息。</a:t>
            </a:r>
          </a:p>
        </p:txBody>
      </p:sp>
      <p:cxnSp>
        <p:nvCxnSpPr>
          <p:cNvPr id="18" name="直接连接符 17"/>
          <p:cNvCxnSpPr/>
          <p:nvPr/>
        </p:nvCxnSpPr>
        <p:spPr>
          <a:xfrm>
            <a:off x="1296000" y="3770896"/>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96000" y="3911415"/>
            <a:ext cx="9600000" cy="2298321"/>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第五十三条 </a:t>
            </a:r>
            <a:r>
              <a:rPr lang="en-US" altLang="zh-CN" sz="2133" b="1" dirty="0">
                <a:solidFill>
                  <a:srgbClr val="C00000"/>
                </a:solidFill>
              </a:rPr>
              <a:t>】</a:t>
            </a:r>
            <a:r>
              <a:rPr lang="zh-CN" altLang="en-US" sz="1867" dirty="0">
                <a:solidFill>
                  <a:srgbClr val="000000"/>
                </a:solidFill>
              </a:rPr>
              <a:t>国家网信部门协调有关部门建立健全网络安全风险评估和应急工作机制，制定网络安全事件应急预案，并定期组织演练。</a:t>
            </a:r>
          </a:p>
          <a:p>
            <a:pPr marL="380990" indent="-380990">
              <a:lnSpc>
                <a:spcPct val="125000"/>
              </a:lnSpc>
              <a:buFont typeface="Wingdings" panose="05000000000000000000" pitchFamily="2" charset="2"/>
              <a:buChar char="u"/>
            </a:pPr>
            <a:r>
              <a:rPr lang="zh-CN" altLang="en-US" sz="1867" b="1" dirty="0">
                <a:solidFill>
                  <a:srgbClr val="C00000"/>
                </a:solidFill>
              </a:rPr>
              <a:t>负责关键信息基础设施安全保护工作的部门应当制定本行业、本领域的网络安全事件应急预案，并定期组织演练。</a:t>
            </a:r>
          </a:p>
          <a:p>
            <a:pPr marL="380990" indent="-380990">
              <a:lnSpc>
                <a:spcPct val="125000"/>
              </a:lnSpc>
              <a:buFont typeface="Wingdings" panose="05000000000000000000" pitchFamily="2" charset="2"/>
              <a:buChar char="u"/>
            </a:pPr>
            <a:r>
              <a:rPr lang="zh-CN" altLang="en-US" sz="1867" b="1" dirty="0">
                <a:solidFill>
                  <a:srgbClr val="C00000"/>
                </a:solidFill>
              </a:rPr>
              <a:t>网络安全事件应急预案应当按照事件发生后的危害程度、影响范围等因素对网络安全事件进行分级，并规定相应的应急处置措施。</a:t>
            </a:r>
          </a:p>
        </p:txBody>
      </p:sp>
    </p:spTree>
    <p:extLst>
      <p:ext uri="{BB962C8B-B14F-4D97-AF65-F5344CB8AC3E}">
        <p14:creationId xmlns:p14="http://schemas.microsoft.com/office/powerpoint/2010/main" val="194340571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69677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监测预警与应急处置</a:t>
            </a:r>
          </a:p>
        </p:txBody>
      </p:sp>
      <p:sp>
        <p:nvSpPr>
          <p:cNvPr id="17" name="矩形 16"/>
          <p:cNvSpPr/>
          <p:nvPr/>
        </p:nvSpPr>
        <p:spPr>
          <a:xfrm>
            <a:off x="1296000" y="1412776"/>
            <a:ext cx="9600000" cy="861774"/>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第五十四条 </a:t>
            </a:r>
            <a:r>
              <a:rPr lang="en-US" altLang="zh-CN" sz="2133" b="1" dirty="0">
                <a:solidFill>
                  <a:srgbClr val="C00000"/>
                </a:solidFill>
              </a:rPr>
              <a:t>】</a:t>
            </a:r>
            <a:r>
              <a:rPr lang="zh-CN" altLang="en-US" sz="1867" dirty="0">
                <a:solidFill>
                  <a:srgbClr val="000000"/>
                </a:solidFill>
              </a:rPr>
              <a:t>网络安全事件发生的风险增大时，省级以上人民政府有关部门应当按照规定的权限和程序，并根据网络安全风险的特点和可能造成的危害，采取下列措施：</a:t>
            </a:r>
          </a:p>
        </p:txBody>
      </p:sp>
      <p:grpSp>
        <p:nvGrpSpPr>
          <p:cNvPr id="9" name="组合 8"/>
          <p:cNvGrpSpPr/>
          <p:nvPr/>
        </p:nvGrpSpPr>
        <p:grpSpPr>
          <a:xfrm>
            <a:off x="1300957" y="2337785"/>
            <a:ext cx="9595044" cy="480000"/>
            <a:chOff x="794012" y="1744439"/>
            <a:chExt cx="7196283" cy="280800"/>
          </a:xfrm>
        </p:grpSpPr>
        <p:sp>
          <p:nvSpPr>
            <p:cNvPr id="10" name="矩形 9"/>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要求有关部门、机构和人员及时收集、报告有关信息，加强对网络安全风险的监测；</a:t>
              </a:r>
            </a:p>
          </p:txBody>
        </p:sp>
        <p:sp>
          <p:nvSpPr>
            <p:cNvPr id="11" name="矩形 10"/>
            <p:cNvSpPr/>
            <p:nvPr/>
          </p:nvSpPr>
          <p:spPr bwMode="auto">
            <a:xfrm>
              <a:off x="794012" y="1744439"/>
              <a:ext cx="360000" cy="2808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rPr>
                <a:t>一</a:t>
              </a:r>
            </a:p>
          </p:txBody>
        </p:sp>
      </p:grpSp>
      <p:grpSp>
        <p:nvGrpSpPr>
          <p:cNvPr id="12" name="组合 11"/>
          <p:cNvGrpSpPr/>
          <p:nvPr/>
        </p:nvGrpSpPr>
        <p:grpSpPr>
          <a:xfrm>
            <a:off x="1300957" y="2891237"/>
            <a:ext cx="9595044" cy="672000"/>
            <a:chOff x="794012" y="1744439"/>
            <a:chExt cx="7196283" cy="280800"/>
          </a:xfrm>
        </p:grpSpPr>
        <p:sp>
          <p:nvSpPr>
            <p:cNvPr id="13" name="矩形 12"/>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组织有关部门、机构和专业人员，对网络安全风险信息进行分析评估，预测事件发生的可能性、影响范围和危害程度；</a:t>
              </a:r>
            </a:p>
          </p:txBody>
        </p:sp>
        <p:sp>
          <p:nvSpPr>
            <p:cNvPr id="14" name="矩形 13"/>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二</a:t>
              </a:r>
            </a:p>
          </p:txBody>
        </p:sp>
      </p:grpSp>
      <p:grpSp>
        <p:nvGrpSpPr>
          <p:cNvPr id="15" name="组合 14"/>
          <p:cNvGrpSpPr/>
          <p:nvPr/>
        </p:nvGrpSpPr>
        <p:grpSpPr>
          <a:xfrm>
            <a:off x="1300957" y="3636688"/>
            <a:ext cx="9595044" cy="480000"/>
            <a:chOff x="794012" y="1744439"/>
            <a:chExt cx="7196283" cy="280800"/>
          </a:xfrm>
        </p:grpSpPr>
        <p:sp>
          <p:nvSpPr>
            <p:cNvPr id="16" name="矩形 15"/>
            <p:cNvSpPr/>
            <p:nvPr/>
          </p:nvSpPr>
          <p:spPr bwMode="auto">
            <a:xfrm>
              <a:off x="1154012" y="1744439"/>
              <a:ext cx="68362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向社会发布网络安全风险预警，发布避免、减轻危害的措施。</a:t>
              </a:r>
            </a:p>
          </p:txBody>
        </p:sp>
        <p:sp>
          <p:nvSpPr>
            <p:cNvPr id="20" name="矩形 19"/>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三</a:t>
              </a:r>
            </a:p>
          </p:txBody>
        </p:sp>
      </p:grpSp>
      <p:cxnSp>
        <p:nvCxnSpPr>
          <p:cNvPr id="21" name="直接连接符 20"/>
          <p:cNvCxnSpPr/>
          <p:nvPr/>
        </p:nvCxnSpPr>
        <p:spPr>
          <a:xfrm>
            <a:off x="1296000" y="4404720"/>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296000" y="4545240"/>
            <a:ext cx="9600000" cy="1220912"/>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第五十五条 </a:t>
            </a:r>
            <a:r>
              <a:rPr lang="en-US" altLang="zh-CN" sz="2133" b="1" dirty="0">
                <a:solidFill>
                  <a:srgbClr val="C00000"/>
                </a:solidFill>
              </a:rPr>
              <a:t>】</a:t>
            </a:r>
            <a:r>
              <a:rPr lang="zh-CN" altLang="en-US" sz="1867" dirty="0">
                <a:solidFill>
                  <a:srgbClr val="000000"/>
                </a:solidFill>
              </a:rPr>
              <a:t>发生网络安全事件，应当立即启动网络安全事件应急预案，对网络安全事件进行调查和评估，要求网络运营者采取技术措施和其他必要措施，消除安全隐患，防止危害扩大，并及时向社会发布与公众有关的警示信息。</a:t>
            </a:r>
          </a:p>
        </p:txBody>
      </p:sp>
    </p:spTree>
    <p:extLst>
      <p:ext uri="{BB962C8B-B14F-4D97-AF65-F5344CB8AC3E}">
        <p14:creationId xmlns:p14="http://schemas.microsoft.com/office/powerpoint/2010/main" val="7481408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70404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监测预警与应急处置</a:t>
            </a:r>
          </a:p>
        </p:txBody>
      </p:sp>
      <p:sp>
        <p:nvSpPr>
          <p:cNvPr id="17" name="矩形 16"/>
          <p:cNvSpPr/>
          <p:nvPr/>
        </p:nvSpPr>
        <p:spPr>
          <a:xfrm>
            <a:off x="1296000" y="1412776"/>
            <a:ext cx="9600000" cy="1580048"/>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第五十六条 </a:t>
            </a:r>
            <a:r>
              <a:rPr lang="en-US" altLang="zh-CN" sz="2133" b="1" dirty="0">
                <a:solidFill>
                  <a:srgbClr val="C00000"/>
                </a:solidFill>
              </a:rPr>
              <a:t>】</a:t>
            </a:r>
            <a:r>
              <a:rPr lang="zh-CN" altLang="en-US" sz="1867" dirty="0">
                <a:solidFill>
                  <a:srgbClr val="000000"/>
                </a:solidFill>
              </a:rPr>
              <a:t>省级以上人民政府有关部门在履行网络安全监督管理职责中，发现网络存在较大安全风险或者发生安全事件的，可以按照规定的权限和程序对该网络的运营者的法定代表人或者主要负责人进行约谈。网络运营者应当按照要求采取措施，进行整改，消除隐患。</a:t>
            </a:r>
          </a:p>
        </p:txBody>
      </p:sp>
      <p:cxnSp>
        <p:nvCxnSpPr>
          <p:cNvPr id="21" name="直接连接符 20"/>
          <p:cNvCxnSpPr/>
          <p:nvPr/>
        </p:nvCxnSpPr>
        <p:spPr>
          <a:xfrm>
            <a:off x="1296000" y="3165899"/>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296000" y="3306417"/>
            <a:ext cx="9600000" cy="1220912"/>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第五十七条 </a:t>
            </a:r>
            <a:r>
              <a:rPr lang="en-US" altLang="zh-CN" sz="2133" b="1" dirty="0">
                <a:solidFill>
                  <a:srgbClr val="C00000"/>
                </a:solidFill>
              </a:rPr>
              <a:t>】</a:t>
            </a:r>
            <a:r>
              <a:rPr lang="zh-CN" altLang="en-US" sz="1867" dirty="0">
                <a:solidFill>
                  <a:srgbClr val="000000"/>
                </a:solidFill>
              </a:rPr>
              <a:t>因网络安全事件，发生突发事件或者生产安全事故的，应当依照</a:t>
            </a:r>
            <a:r>
              <a:rPr lang="en-US" altLang="zh-CN" sz="1867" dirty="0">
                <a:solidFill>
                  <a:srgbClr val="000000"/>
                </a:solidFill>
              </a:rPr>
              <a:t>《</a:t>
            </a:r>
            <a:r>
              <a:rPr lang="zh-CN" altLang="en-US" sz="1867" dirty="0">
                <a:solidFill>
                  <a:srgbClr val="000000"/>
                </a:solidFill>
              </a:rPr>
              <a:t>中华人民共和国突发事件应对法</a:t>
            </a:r>
            <a:r>
              <a:rPr lang="en-US" altLang="zh-CN" sz="1867" dirty="0">
                <a:solidFill>
                  <a:srgbClr val="000000"/>
                </a:solidFill>
              </a:rPr>
              <a:t>》</a:t>
            </a:r>
            <a:r>
              <a:rPr lang="zh-CN" altLang="en-US" sz="1867" dirty="0">
                <a:solidFill>
                  <a:srgbClr val="000000"/>
                </a:solidFill>
              </a:rPr>
              <a:t>、</a:t>
            </a:r>
            <a:r>
              <a:rPr lang="en-US" altLang="zh-CN" sz="1867" dirty="0">
                <a:solidFill>
                  <a:srgbClr val="000000"/>
                </a:solidFill>
              </a:rPr>
              <a:t>《</a:t>
            </a:r>
            <a:r>
              <a:rPr lang="zh-CN" altLang="en-US" sz="1867" dirty="0">
                <a:solidFill>
                  <a:srgbClr val="000000"/>
                </a:solidFill>
              </a:rPr>
              <a:t>中华人民共和国安全生产法</a:t>
            </a:r>
            <a:r>
              <a:rPr lang="en-US" altLang="zh-CN" sz="1867" dirty="0">
                <a:solidFill>
                  <a:srgbClr val="000000"/>
                </a:solidFill>
              </a:rPr>
              <a:t>》</a:t>
            </a:r>
            <a:r>
              <a:rPr lang="zh-CN" altLang="en-US" sz="1867" dirty="0">
                <a:solidFill>
                  <a:srgbClr val="000000"/>
                </a:solidFill>
              </a:rPr>
              <a:t>等有关法律、行政法规的规定处置。</a:t>
            </a:r>
          </a:p>
        </p:txBody>
      </p:sp>
      <p:cxnSp>
        <p:nvCxnSpPr>
          <p:cNvPr id="18" name="直接连接符 17"/>
          <p:cNvCxnSpPr/>
          <p:nvPr/>
        </p:nvCxnSpPr>
        <p:spPr>
          <a:xfrm>
            <a:off x="1296000" y="4763792"/>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96000" y="4904311"/>
            <a:ext cx="9600000" cy="861774"/>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第五十八条 </a:t>
            </a:r>
            <a:r>
              <a:rPr lang="en-US" altLang="zh-CN" sz="2133" b="1" dirty="0">
                <a:solidFill>
                  <a:srgbClr val="C00000"/>
                </a:solidFill>
              </a:rPr>
              <a:t>】</a:t>
            </a:r>
            <a:r>
              <a:rPr lang="zh-CN" altLang="en-US" sz="1867" dirty="0">
                <a:solidFill>
                  <a:srgbClr val="000000"/>
                </a:solidFill>
              </a:rPr>
              <a:t>因维护国家安全和社会公共秩序，处置重大突发社会安全事件的需要，经国务院决定或者批准，可以在特定区域对网络通信采取限制等临时措施。</a:t>
            </a:r>
          </a:p>
        </p:txBody>
      </p:sp>
    </p:spTree>
    <p:extLst>
      <p:ext uri="{BB962C8B-B14F-4D97-AF65-F5344CB8AC3E}">
        <p14:creationId xmlns:p14="http://schemas.microsoft.com/office/powerpoint/2010/main" val="27621189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633"/>
            <a:ext cx="12192000" cy="6999028"/>
          </a:xfrm>
          <a:prstGeom prst="rect">
            <a:avLst/>
          </a:prstGeom>
        </p:spPr>
      </p:pic>
      <p:sp>
        <p:nvSpPr>
          <p:cNvPr id="12" name="TextBox 32">
            <a:hlinkClick r:id="" action="ppaction://hlinkshowjump?jump=nextslide"/>
          </p:cNvPr>
          <p:cNvSpPr txBox="1">
            <a:spLocks noChangeArrowheads="1"/>
          </p:cNvSpPr>
          <p:nvPr/>
        </p:nvSpPr>
        <p:spPr bwMode="auto">
          <a:xfrm>
            <a:off x="1004312" y="2482998"/>
            <a:ext cx="101833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8800"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法律责任</a:t>
            </a:r>
          </a:p>
        </p:txBody>
      </p:sp>
      <p:sp>
        <p:nvSpPr>
          <p:cNvPr id="9" name="TextBox 4">
            <a:extLst>
              <a:ext uri="{FF2B5EF4-FFF2-40B4-BE49-F238E27FC236}">
                <a16:creationId xmlns:a16="http://schemas.microsoft.com/office/drawing/2014/main" xmlns="" id="{868EAAE3-BC4B-4852-9662-09BD72344E9A}"/>
              </a:ext>
            </a:extLst>
          </p:cNvPr>
          <p:cNvSpPr txBox="1"/>
          <p:nvPr/>
        </p:nvSpPr>
        <p:spPr>
          <a:xfrm>
            <a:off x="2452597" y="4005065"/>
            <a:ext cx="7286807" cy="492443"/>
          </a:xfrm>
          <a:prstGeom prst="rect">
            <a:avLst/>
          </a:prstGeom>
          <a:noFill/>
        </p:spPr>
        <p:txBody>
          <a:bodyPr wrap="square" lIns="0" tIns="0" rIns="0" bIns="0" rtlCol="0">
            <a:spAutoFit/>
            <a:scene3d>
              <a:camera prst="orthographicFront">
                <a:rot lat="0" lon="0" rev="0"/>
              </a:camera>
              <a:lightRig rig="threePt" dir="t"/>
            </a:scene3d>
          </a:bodyPr>
          <a:lstStyle/>
          <a:p>
            <a:pPr algn="ctr"/>
            <a:r>
              <a:rPr lang="en-US" altLang="zh-CN" sz="3200" b="1" dirty="0">
                <a:ln w="0">
                  <a:noFill/>
                </a:ln>
                <a:solidFill>
                  <a:srgbClr val="C00000"/>
                </a:solidFill>
              </a:rPr>
              <a:t>《</a:t>
            </a:r>
            <a:r>
              <a:rPr lang="zh-CN" altLang="en-US" sz="3200" b="1" dirty="0">
                <a:ln w="0">
                  <a:noFill/>
                </a:ln>
                <a:solidFill>
                  <a:srgbClr val="C00000"/>
                </a:solidFill>
              </a:rPr>
              <a:t>中华人民共和国网络安全法</a:t>
            </a:r>
            <a:r>
              <a:rPr lang="en-US" altLang="zh-CN" sz="3200" b="1" dirty="0">
                <a:ln w="0">
                  <a:noFill/>
                </a:ln>
                <a:solidFill>
                  <a:srgbClr val="C00000"/>
                </a:solidFill>
              </a:rPr>
              <a:t>》</a:t>
            </a:r>
            <a:endParaRPr lang="zh-CN" altLang="en-US" sz="3200" b="1" dirty="0">
              <a:ln w="0">
                <a:noFill/>
              </a:ln>
              <a:solidFill>
                <a:srgbClr val="C00000"/>
              </a:solidFill>
            </a:endParaRPr>
          </a:p>
        </p:txBody>
      </p:sp>
      <p:sp>
        <p:nvSpPr>
          <p:cNvPr id="5" name="圆角矩形 4"/>
          <p:cNvSpPr/>
          <p:nvPr/>
        </p:nvSpPr>
        <p:spPr>
          <a:xfrm>
            <a:off x="5471929" y="1141409"/>
            <a:ext cx="1248139" cy="113995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rgbClr val="FFFFFF"/>
                </a:solidFill>
              </a:rPr>
              <a:t>06</a:t>
            </a:r>
            <a:endParaRPr lang="zh-CN" altLang="en-US" sz="5333" b="1" dirty="0">
              <a:solidFill>
                <a:srgbClr val="FFFFFF"/>
              </a:solidFill>
            </a:endParaRPr>
          </a:p>
        </p:txBody>
      </p:sp>
    </p:spTree>
    <p:extLst>
      <p:ext uri="{BB962C8B-B14F-4D97-AF65-F5344CB8AC3E}">
        <p14:creationId xmlns:p14="http://schemas.microsoft.com/office/powerpoint/2010/main" val="6278929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0816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7" name="矩形 16"/>
          <p:cNvSpPr/>
          <p:nvPr/>
        </p:nvSpPr>
        <p:spPr>
          <a:xfrm>
            <a:off x="1296000" y="1412777"/>
            <a:ext cx="9600000" cy="1220912"/>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第五十九条 </a:t>
            </a:r>
            <a:r>
              <a:rPr lang="en-US" altLang="zh-CN" sz="2133" b="1" dirty="0">
                <a:solidFill>
                  <a:srgbClr val="C00000"/>
                </a:solidFill>
              </a:rPr>
              <a:t>】</a:t>
            </a:r>
            <a:r>
              <a:rPr lang="zh-CN" altLang="en-US" sz="1867" dirty="0">
                <a:solidFill>
                  <a:srgbClr val="000000"/>
                </a:solidFill>
              </a:rPr>
              <a:t>网络运营者不履行本法第二十一条、第二十五条规定的网络安全保护义务的，由有关主管部门责令改正，给予警告；拒不改正或者导致危害网络安全等后果的，处一万元以上十万元以下罚款，对直接负责的主管人员处五千元以上五万元以下罚款。</a:t>
            </a:r>
          </a:p>
        </p:txBody>
      </p:sp>
      <p:sp>
        <p:nvSpPr>
          <p:cNvPr id="9" name="矩形 8"/>
          <p:cNvSpPr/>
          <p:nvPr/>
        </p:nvSpPr>
        <p:spPr>
          <a:xfrm>
            <a:off x="1295466" y="2797870"/>
            <a:ext cx="9599857" cy="1020228"/>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sym typeface="+mn-lt"/>
              </a:rPr>
              <a:t>关键信息基础设施的运营者不履行本法第三十三条、第三十四条、第三十六条、第三十八条规定的网络安全保护义务的，</a:t>
            </a:r>
          </a:p>
        </p:txBody>
      </p:sp>
      <p:sp>
        <p:nvSpPr>
          <p:cNvPr id="10" name="矩形 9"/>
          <p:cNvSpPr/>
          <p:nvPr/>
        </p:nvSpPr>
        <p:spPr>
          <a:xfrm>
            <a:off x="1295466" y="4293095"/>
            <a:ext cx="9599857" cy="576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由有关主管部门责令改正，给予警告</a:t>
            </a:r>
          </a:p>
        </p:txBody>
      </p:sp>
      <p:sp>
        <p:nvSpPr>
          <p:cNvPr id="11" name="矩形 10"/>
          <p:cNvSpPr/>
          <p:nvPr/>
        </p:nvSpPr>
        <p:spPr>
          <a:xfrm>
            <a:off x="1295466" y="4970226"/>
            <a:ext cx="9599857" cy="859041"/>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rgbClr val="000000"/>
                </a:solidFill>
                <a:cs typeface="+mn-ea"/>
                <a:sym typeface="+mn-lt"/>
              </a:rPr>
              <a:t>拒不改正或者导致危害网络安全等后果的，处十万元以上一百万元以下罚款，对直接负责的主管人员处一万元以上十万元以下罚款。</a:t>
            </a:r>
          </a:p>
        </p:txBody>
      </p:sp>
      <p:sp>
        <p:nvSpPr>
          <p:cNvPr id="2" name="燕尾形 1"/>
          <p:cNvSpPr/>
          <p:nvPr/>
        </p:nvSpPr>
        <p:spPr>
          <a:xfrm rot="5400000">
            <a:off x="5951985" y="3818123"/>
            <a:ext cx="288033" cy="48000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0000"/>
              </a:solidFill>
            </a:endParaRPr>
          </a:p>
        </p:txBody>
      </p:sp>
    </p:spTree>
    <p:extLst>
      <p:ext uri="{BB962C8B-B14F-4D97-AF65-F5344CB8AC3E}">
        <p14:creationId xmlns:p14="http://schemas.microsoft.com/office/powerpoint/2010/main" val="37431817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500"/>
                            </p:stCondLst>
                            <p:childTnLst>
                              <p:par>
                                <p:cTn id="19" presetID="12"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down)">
                                      <p:cBhvr>
                                        <p:cTn id="22" dur="500"/>
                                        <p:tgtEl>
                                          <p:spTgt spid="10"/>
                                        </p:tgtEl>
                                      </p:cBhvr>
                                    </p:animEffect>
                                  </p:childTnLst>
                                </p:cTn>
                              </p:par>
                            </p:childTnLst>
                          </p:cTn>
                        </p:par>
                        <p:par>
                          <p:cTn id="23" fill="hold">
                            <p:stCondLst>
                              <p:cond delay="2000"/>
                            </p:stCondLst>
                            <p:childTnLst>
                              <p:par>
                                <p:cTn id="24" presetID="1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P spid="10" grpId="0" animBg="1"/>
      <p:bldP spid="11"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296000" y="68353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7" name="矩形 16"/>
          <p:cNvSpPr/>
          <p:nvPr/>
        </p:nvSpPr>
        <p:spPr>
          <a:xfrm>
            <a:off x="1296000" y="1412776"/>
            <a:ext cx="9600000" cy="1877758"/>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第六十条 </a:t>
            </a:r>
            <a:r>
              <a:rPr lang="en-US" altLang="zh-CN" sz="2133" b="1" dirty="0">
                <a:solidFill>
                  <a:srgbClr val="C00000"/>
                </a:solidFill>
              </a:rPr>
              <a:t>】</a:t>
            </a:r>
            <a:r>
              <a:rPr lang="zh-CN" altLang="en-US" sz="1867" dirty="0">
                <a:solidFill>
                  <a:srgbClr val="000000"/>
                </a:solidFill>
              </a:rPr>
              <a:t>违反本法第二十二条第一款、第二款和第四十八条第一款规定，有下列行为之一的，由有关主管部门责令改正，给予警告；拒不改正或者导致危害网络安全等后果的，处五万元以上五十万元以下罚款，对直接负责的主管人员处一万元以上十万元以下罚款：</a:t>
            </a:r>
          </a:p>
        </p:txBody>
      </p:sp>
      <p:sp>
        <p:nvSpPr>
          <p:cNvPr id="12" name="椭圆 11"/>
          <p:cNvSpPr/>
          <p:nvPr/>
        </p:nvSpPr>
        <p:spPr>
          <a:xfrm>
            <a:off x="1300339" y="3332336"/>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1</a:t>
            </a:r>
            <a:endParaRPr lang="zh-CN" altLang="en-US" sz="1867" b="1" dirty="0">
              <a:solidFill>
                <a:srgbClr val="FFFFFF"/>
              </a:solidFill>
            </a:endParaRPr>
          </a:p>
        </p:txBody>
      </p:sp>
      <p:sp>
        <p:nvSpPr>
          <p:cNvPr id="13" name="矩形 12"/>
          <p:cNvSpPr/>
          <p:nvPr/>
        </p:nvSpPr>
        <p:spPr>
          <a:xfrm>
            <a:off x="1930800" y="3293383"/>
            <a:ext cx="8965200" cy="523348"/>
          </a:xfrm>
          <a:prstGeom prst="rect">
            <a:avLst/>
          </a:prstGeom>
        </p:spPr>
        <p:txBody>
          <a:bodyPr wrap="square" lIns="91440" tIns="45720" rIns="91440" bIns="45720">
            <a:spAutoFit/>
          </a:bodyPr>
          <a:lstStyle/>
          <a:p>
            <a:pPr>
              <a:lnSpc>
                <a:spcPct val="150000"/>
              </a:lnSpc>
            </a:pPr>
            <a:r>
              <a:rPr lang="zh-CN" altLang="en-US" sz="1867" dirty="0">
                <a:solidFill>
                  <a:srgbClr val="000000"/>
                </a:solidFill>
              </a:rPr>
              <a:t>设置恶意程序的；</a:t>
            </a:r>
          </a:p>
        </p:txBody>
      </p:sp>
      <p:sp>
        <p:nvSpPr>
          <p:cNvPr id="14" name="椭圆 13"/>
          <p:cNvSpPr/>
          <p:nvPr/>
        </p:nvSpPr>
        <p:spPr>
          <a:xfrm>
            <a:off x="1300339" y="4105424"/>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2</a:t>
            </a:r>
            <a:endParaRPr lang="zh-CN" altLang="en-US" sz="1867" b="1" dirty="0">
              <a:solidFill>
                <a:srgbClr val="FFFFFF"/>
              </a:solidFill>
            </a:endParaRPr>
          </a:p>
        </p:txBody>
      </p:sp>
      <p:sp>
        <p:nvSpPr>
          <p:cNvPr id="15" name="矩形 14"/>
          <p:cNvSpPr/>
          <p:nvPr/>
        </p:nvSpPr>
        <p:spPr>
          <a:xfrm>
            <a:off x="1930800" y="3956601"/>
            <a:ext cx="8965200" cy="810607"/>
          </a:xfrm>
          <a:prstGeom prst="rect">
            <a:avLst/>
          </a:prstGeom>
        </p:spPr>
        <p:txBody>
          <a:bodyPr wrap="square" lIns="91440" tIns="45720" rIns="91440" bIns="45720">
            <a:spAutoFit/>
          </a:bodyPr>
          <a:lstStyle/>
          <a:p>
            <a:pPr>
              <a:lnSpc>
                <a:spcPct val="125000"/>
              </a:lnSpc>
            </a:pPr>
            <a:r>
              <a:rPr lang="zh-CN" altLang="en-US" sz="1867" dirty="0">
                <a:solidFill>
                  <a:srgbClr val="000000"/>
                </a:solidFill>
              </a:rPr>
              <a:t>对其产品、服务存在的安全缺陷、漏洞等风险未立即采取补救措施，或者未按照规定及时告知用户并向有关主管部门报告的；</a:t>
            </a:r>
          </a:p>
        </p:txBody>
      </p:sp>
      <p:sp>
        <p:nvSpPr>
          <p:cNvPr id="16" name="椭圆 15"/>
          <p:cNvSpPr/>
          <p:nvPr/>
        </p:nvSpPr>
        <p:spPr>
          <a:xfrm>
            <a:off x="1300339" y="4869213"/>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3</a:t>
            </a:r>
            <a:endParaRPr lang="zh-CN" altLang="en-US" sz="1867" b="1" dirty="0">
              <a:solidFill>
                <a:srgbClr val="FFFFFF"/>
              </a:solidFill>
            </a:endParaRPr>
          </a:p>
        </p:txBody>
      </p:sp>
      <p:sp>
        <p:nvSpPr>
          <p:cNvPr id="18" name="矩形 17"/>
          <p:cNvSpPr/>
          <p:nvPr/>
        </p:nvSpPr>
        <p:spPr>
          <a:xfrm>
            <a:off x="1930800" y="4830261"/>
            <a:ext cx="8965200" cy="523348"/>
          </a:xfrm>
          <a:prstGeom prst="rect">
            <a:avLst/>
          </a:prstGeom>
        </p:spPr>
        <p:txBody>
          <a:bodyPr wrap="square" lIns="91440" tIns="45720" rIns="91440" bIns="45720">
            <a:spAutoFit/>
          </a:bodyPr>
          <a:lstStyle/>
          <a:p>
            <a:pPr>
              <a:lnSpc>
                <a:spcPct val="150000"/>
              </a:lnSpc>
            </a:pPr>
            <a:r>
              <a:rPr lang="zh-CN" altLang="en-US" sz="1867" dirty="0">
                <a:solidFill>
                  <a:srgbClr val="000000"/>
                </a:solidFill>
              </a:rPr>
              <a:t>擅自终止为其产品、服务提供安全维护的。</a:t>
            </a:r>
          </a:p>
        </p:txBody>
      </p:sp>
    </p:spTree>
    <p:extLst>
      <p:ext uri="{BB962C8B-B14F-4D97-AF65-F5344CB8AC3E}">
        <p14:creationId xmlns:p14="http://schemas.microsoft.com/office/powerpoint/2010/main" val="9161275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13" grpId="0"/>
      <p:bldP spid="14" grpId="0" animBg="1"/>
      <p:bldP spid="15" grpId="0"/>
      <p:bldP spid="16" grpId="0" animBg="1"/>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37763" y="72122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1296000" y="1412776"/>
            <a:ext cx="9600000" cy="1939185"/>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第六十一条 </a:t>
            </a:r>
            <a:r>
              <a:rPr lang="en-US" altLang="zh-CN" sz="2133" b="1" dirty="0">
                <a:solidFill>
                  <a:srgbClr val="C00000"/>
                </a:solidFill>
              </a:rPr>
              <a:t>】</a:t>
            </a:r>
            <a:r>
              <a:rPr lang="zh-CN" altLang="en-US" sz="1867" dirty="0">
                <a:solidFill>
                  <a:srgbClr val="000000"/>
                </a:solidFill>
              </a:rPr>
              <a:t>网络运营者违反本法第二十四条第一款规定，未要求用户提供真实身份信息，或者对不提供真实身份信息的用户提供相关服务的，由有关主管部门责令改正；拒不改正或者情节严重的，处五万元以上五十万元以下罚款，并可以由有关主管部门责令暂停相关业务、停业整顿、关闭网站、吊销相关业务许可证或者吊销营业执照，对直接负责的主管人员和其他直接责任人员处一万元以上十万元以下罚款。</a:t>
            </a:r>
          </a:p>
        </p:txBody>
      </p:sp>
      <p:cxnSp>
        <p:nvCxnSpPr>
          <p:cNvPr id="11" name="直接连接符 10"/>
          <p:cNvCxnSpPr/>
          <p:nvPr/>
        </p:nvCxnSpPr>
        <p:spPr>
          <a:xfrm>
            <a:off x="1296000" y="3507795"/>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96000" y="3648314"/>
            <a:ext cx="9600000" cy="2298321"/>
          </a:xfrm>
          <a:prstGeom prst="rect">
            <a:avLst/>
          </a:prstGeom>
        </p:spPr>
        <p:txBody>
          <a:bodyPr wrap="square" lIns="91440" tIns="45720" rIns="91440" bIns="45720">
            <a:spAutoFit/>
          </a:bodyPr>
          <a:lstStyle/>
          <a:p>
            <a:pPr>
              <a:lnSpc>
                <a:spcPct val="125000"/>
              </a:lnSpc>
            </a:pPr>
            <a:r>
              <a:rPr lang="en-US" altLang="zh-CN" sz="2133" b="1" dirty="0">
                <a:solidFill>
                  <a:srgbClr val="C00000"/>
                </a:solidFill>
              </a:rPr>
              <a:t>【</a:t>
            </a:r>
            <a:r>
              <a:rPr lang="zh-CN" altLang="en-US" sz="2133" b="1" dirty="0">
                <a:solidFill>
                  <a:srgbClr val="C00000"/>
                </a:solidFill>
              </a:rPr>
              <a:t>第六十二条 </a:t>
            </a:r>
            <a:r>
              <a:rPr lang="en-US" altLang="zh-CN" sz="2133" b="1" dirty="0">
                <a:solidFill>
                  <a:srgbClr val="C00000"/>
                </a:solidFill>
              </a:rPr>
              <a:t>】</a:t>
            </a:r>
            <a:r>
              <a:rPr lang="zh-CN" altLang="en-US" sz="1867" dirty="0">
                <a:solidFill>
                  <a:srgbClr val="000000"/>
                </a:solidFill>
              </a:rPr>
              <a:t>违反本法第二十六条规定，开展网络安全认证、检测、风险评估等活动，或者向社会发布系统漏洞、计算机病毒、网络攻击、网络侵入等网络安全信息的，由有关主管部门责令改正，给予警告；拒不改正或者情节严重的，处一万元以上十万元以下罚款，并可以由有关主管部门责令暂停相关业务、停业整顿、关闭网站、吊销相关业务许可证或者吊销营业执照，对直接负责的主管人员和其他直接责任人员处五千元以上五万元以下罚款。</a:t>
            </a:r>
          </a:p>
        </p:txBody>
      </p:sp>
    </p:spTree>
    <p:extLst>
      <p:ext uri="{BB962C8B-B14F-4D97-AF65-F5344CB8AC3E}">
        <p14:creationId xmlns:p14="http://schemas.microsoft.com/office/powerpoint/2010/main" val="33435537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4469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1296000" y="1412776"/>
            <a:ext cx="9600000" cy="4586897"/>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第六十三条 </a:t>
            </a:r>
            <a:r>
              <a:rPr lang="en-US" altLang="zh-CN" sz="2133" b="1" dirty="0">
                <a:solidFill>
                  <a:srgbClr val="C00000"/>
                </a:solidFill>
              </a:rPr>
              <a:t>】</a:t>
            </a:r>
            <a:r>
              <a:rPr lang="zh-CN" altLang="en-US" sz="1867" dirty="0">
                <a:solidFill>
                  <a:srgbClr val="000000"/>
                </a:solidFill>
              </a:rPr>
              <a:t>违反本法第二十七条规定，从事危害网络安全的活动，或者提供专门用于从事危害网络安全活动的程序、工具，或者为他人从事危害网络安全的活动提供技术支持、广告推广、支付结算等帮助，尚不构成犯罪的，由公安机关没收违法所得，处五日以下拘留，可以并处五万元以上五十万元以下罚款；情节较重的，处五日以上十五日以下拘留，可以并处十万元以上一百万元以下罚款。</a:t>
            </a:r>
            <a:endParaRPr lang="en-US" altLang="zh-CN" sz="1867" dirty="0">
              <a:solidFill>
                <a:srgbClr val="000000"/>
              </a:solidFill>
            </a:endParaRPr>
          </a:p>
          <a:p>
            <a:pPr>
              <a:lnSpc>
                <a:spcPct val="150000"/>
              </a:lnSpc>
            </a:pPr>
            <a:endParaRPr lang="zh-CN" altLang="en-US" sz="533" dirty="0">
              <a:solidFill>
                <a:srgbClr val="000000"/>
              </a:solidFill>
            </a:endParaRPr>
          </a:p>
          <a:p>
            <a:pPr marL="380990" indent="-380990">
              <a:lnSpc>
                <a:spcPct val="150000"/>
              </a:lnSpc>
              <a:buFont typeface="Wingdings" panose="05000000000000000000" pitchFamily="2" charset="2"/>
              <a:buChar char="u"/>
            </a:pPr>
            <a:r>
              <a:rPr lang="zh-CN" altLang="en-US" sz="1867" b="1" dirty="0">
                <a:solidFill>
                  <a:srgbClr val="C00000"/>
                </a:solidFill>
              </a:rPr>
              <a:t>单位有前款行为的，由公安机关没收违法所得，处十万元以上一百万元以下罚款，并对直接负责的主管人员和其他直接责任人员依照前款规定处罚。</a:t>
            </a:r>
          </a:p>
          <a:p>
            <a:pPr marL="380990" indent="-380990">
              <a:lnSpc>
                <a:spcPct val="150000"/>
              </a:lnSpc>
              <a:buFont typeface="Wingdings" panose="05000000000000000000" pitchFamily="2" charset="2"/>
              <a:buChar char="u"/>
            </a:pPr>
            <a:r>
              <a:rPr lang="zh-CN" altLang="en-US" sz="1867" b="1" dirty="0">
                <a:solidFill>
                  <a:srgbClr val="C00000"/>
                </a:solidFill>
              </a:rPr>
              <a:t>违反本法第二十七条规定，受到治安管理处罚的人员，五年内不得从事网络安全管理和网络运营关键岗位的工作；受到刑事处罚的人员，终身不得从事网络安全管理和网络运营关键岗位的工作。</a:t>
            </a:r>
          </a:p>
        </p:txBody>
      </p:sp>
    </p:spTree>
    <p:extLst>
      <p:ext uri="{BB962C8B-B14F-4D97-AF65-F5344CB8AC3E}">
        <p14:creationId xmlns:p14="http://schemas.microsoft.com/office/powerpoint/2010/main" val="21762752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4469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1296000" y="1412776"/>
            <a:ext cx="9600000" cy="4032835"/>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第六十四条 </a:t>
            </a:r>
            <a:r>
              <a:rPr lang="en-US" altLang="zh-CN" sz="2133" b="1" dirty="0">
                <a:solidFill>
                  <a:srgbClr val="C00000"/>
                </a:solidFill>
              </a:rPr>
              <a:t>】</a:t>
            </a:r>
            <a:r>
              <a:rPr lang="zh-CN" altLang="en-US" sz="1867" dirty="0">
                <a:solidFill>
                  <a:srgbClr val="000000"/>
                </a:solidFill>
              </a:rPr>
              <a:t>网络运营者、网络产品或者服务的提供者违反本法第二十二条第三款、第四十一条至第四十三条规定，侵害个人信息依法得到保护的权利的，由有关主管部门责令改正，可以根据情节单处或者并处警告、没收违法所得、处违法所得一倍以上十倍以下罚款，没有违法所得的，处一百万元以下罚款，对直接负责的主管人员和其他直接责任人员处一万元以上十万元以下罚款；情节严重的，并可以责令暂停相关业务、停业整顿、关闭网站、吊销相关业务许可证或者吊销营业执照。</a:t>
            </a:r>
          </a:p>
          <a:p>
            <a:pPr>
              <a:lnSpc>
                <a:spcPct val="150000"/>
              </a:lnSpc>
            </a:pPr>
            <a:r>
              <a:rPr lang="zh-CN" altLang="en-US" sz="1867" dirty="0">
                <a:solidFill>
                  <a:srgbClr val="000000"/>
                </a:solidFill>
              </a:rPr>
              <a:t>       </a:t>
            </a:r>
            <a:r>
              <a:rPr lang="zh-CN" altLang="en-US" sz="1867" b="1" dirty="0">
                <a:solidFill>
                  <a:srgbClr val="C00000"/>
                </a:solidFill>
              </a:rPr>
              <a:t>违反本法第四十四条规定，窃取或者以其他非法方式获取、非法出售或者非法向他人提供个人信息，尚不构成犯罪的，由公安机关没收违法所得，并处违法所得一倍以上十倍以下罚款，没有违法所得的，处一百万元以下罚款。</a:t>
            </a:r>
          </a:p>
        </p:txBody>
      </p:sp>
    </p:spTree>
    <p:extLst>
      <p:ext uri="{BB962C8B-B14F-4D97-AF65-F5344CB8AC3E}">
        <p14:creationId xmlns:p14="http://schemas.microsoft.com/office/powerpoint/2010/main" val="184282872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295467" y="70588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简介</a:t>
            </a:r>
          </a:p>
        </p:txBody>
      </p:sp>
      <p:grpSp>
        <p:nvGrpSpPr>
          <p:cNvPr id="7" name="组合 6"/>
          <p:cNvGrpSpPr/>
          <p:nvPr/>
        </p:nvGrpSpPr>
        <p:grpSpPr>
          <a:xfrm>
            <a:off x="1118599" y="1316765"/>
            <a:ext cx="4209316" cy="576064"/>
            <a:chOff x="659349" y="1063411"/>
            <a:chExt cx="3156987" cy="432048"/>
          </a:xfrm>
        </p:grpSpPr>
        <p:grpSp>
          <p:nvGrpSpPr>
            <p:cNvPr id="5" name="组合 4"/>
            <p:cNvGrpSpPr/>
            <p:nvPr/>
          </p:nvGrpSpPr>
          <p:grpSpPr>
            <a:xfrm>
              <a:off x="792000" y="1063411"/>
              <a:ext cx="3024336" cy="432048"/>
              <a:chOff x="792000" y="1063411"/>
              <a:chExt cx="3024336" cy="432048"/>
            </a:xfrm>
          </p:grpSpPr>
          <p:sp>
            <p:nvSpPr>
              <p:cNvPr id="17" name="矩形 16"/>
              <p:cNvSpPr/>
              <p:nvPr/>
            </p:nvSpPr>
            <p:spPr>
              <a:xfrm>
                <a:off x="792000" y="1063411"/>
                <a:ext cx="2808312"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sym typeface="+mn-lt"/>
                </a:endParaRPr>
              </a:p>
            </p:txBody>
          </p:sp>
          <p:sp>
            <p:nvSpPr>
              <p:cNvPr id="4" name="椭圆 3"/>
              <p:cNvSpPr/>
              <p:nvPr/>
            </p:nvSpPr>
            <p:spPr>
              <a:xfrm>
                <a:off x="3384288"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endParaRPr>
              </a:p>
            </p:txBody>
          </p:sp>
        </p:grpSp>
        <p:sp>
          <p:nvSpPr>
            <p:cNvPr id="15" name="文本框 14"/>
            <p:cNvSpPr txBox="1"/>
            <p:nvPr/>
          </p:nvSpPr>
          <p:spPr>
            <a:xfrm>
              <a:off x="659349" y="1115064"/>
              <a:ext cx="2967642" cy="346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b="1" dirty="0">
                  <a:solidFill>
                    <a:srgbClr val="FFFFFF"/>
                  </a:solidFill>
                  <a:sym typeface="+mn-lt"/>
                </a:rPr>
                <a:t>《</a:t>
              </a:r>
              <a:r>
                <a:rPr lang="zh-CN" altLang="en-US" sz="2400" b="1" dirty="0">
                  <a:solidFill>
                    <a:srgbClr val="FFFFFF"/>
                  </a:solidFill>
                  <a:sym typeface="+mn-lt"/>
                </a:rPr>
                <a:t>网络安全法</a:t>
              </a:r>
              <a:r>
                <a:rPr lang="en-US" altLang="zh-CN" sz="2400" b="1" dirty="0">
                  <a:solidFill>
                    <a:srgbClr val="FFFFFF"/>
                  </a:solidFill>
                  <a:sym typeface="+mn-lt"/>
                </a:rPr>
                <a:t>》</a:t>
              </a:r>
              <a:r>
                <a:rPr lang="zh-CN" altLang="en-US" sz="2400" b="1" dirty="0">
                  <a:solidFill>
                    <a:srgbClr val="FFFFFF"/>
                  </a:solidFill>
                  <a:sym typeface="+mn-lt"/>
                </a:rPr>
                <a:t>审议流程</a:t>
              </a:r>
            </a:p>
          </p:txBody>
        </p:sp>
      </p:grpSp>
      <p:sp>
        <p:nvSpPr>
          <p:cNvPr id="59" name="Freeform 5"/>
          <p:cNvSpPr>
            <a:spLocks/>
          </p:cNvSpPr>
          <p:nvPr/>
        </p:nvSpPr>
        <p:spPr bwMode="auto">
          <a:xfrm>
            <a:off x="2053242" y="2122162"/>
            <a:ext cx="7403132" cy="3611095"/>
          </a:xfrm>
          <a:custGeom>
            <a:avLst/>
            <a:gdLst>
              <a:gd name="T0" fmla="*/ 0 w 1411"/>
              <a:gd name="T1" fmla="*/ 0 h 687"/>
              <a:gd name="T2" fmla="*/ 743 w 1411"/>
              <a:gd name="T3" fmla="*/ 161 h 687"/>
              <a:gd name="T4" fmla="*/ 421 w 1411"/>
              <a:gd name="T5" fmla="*/ 420 h 687"/>
              <a:gd name="T6" fmla="*/ 1247 w 1411"/>
              <a:gd name="T7" fmla="*/ 595 h 687"/>
              <a:gd name="T8" fmla="*/ 1272 w 1411"/>
              <a:gd name="T9" fmla="*/ 569 h 687"/>
              <a:gd name="T10" fmla="*/ 1411 w 1411"/>
              <a:gd name="T11" fmla="*/ 637 h 687"/>
              <a:gd name="T12" fmla="*/ 1155 w 1411"/>
              <a:gd name="T13" fmla="*/ 687 h 687"/>
              <a:gd name="T14" fmla="*/ 1177 w 1411"/>
              <a:gd name="T15" fmla="*/ 661 h 687"/>
              <a:gd name="T16" fmla="*/ 341 w 1411"/>
              <a:gd name="T17" fmla="*/ 423 h 687"/>
              <a:gd name="T18" fmla="*/ 710 w 1411"/>
              <a:gd name="T19" fmla="*/ 161 h 687"/>
              <a:gd name="T20" fmla="*/ 0 w 1411"/>
              <a:gd name="T21"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1" h="687">
                <a:moveTo>
                  <a:pt x="0" y="0"/>
                </a:moveTo>
                <a:cubicBezTo>
                  <a:pt x="0" y="0"/>
                  <a:pt x="701" y="20"/>
                  <a:pt x="743" y="161"/>
                </a:cubicBezTo>
                <a:cubicBezTo>
                  <a:pt x="771" y="258"/>
                  <a:pt x="400" y="321"/>
                  <a:pt x="421" y="420"/>
                </a:cubicBezTo>
                <a:cubicBezTo>
                  <a:pt x="464" y="626"/>
                  <a:pt x="1247" y="595"/>
                  <a:pt x="1247" y="595"/>
                </a:cubicBezTo>
                <a:cubicBezTo>
                  <a:pt x="1272" y="569"/>
                  <a:pt x="1272" y="569"/>
                  <a:pt x="1272" y="569"/>
                </a:cubicBezTo>
                <a:cubicBezTo>
                  <a:pt x="1411" y="637"/>
                  <a:pt x="1411" y="637"/>
                  <a:pt x="1411" y="637"/>
                </a:cubicBezTo>
                <a:cubicBezTo>
                  <a:pt x="1155" y="687"/>
                  <a:pt x="1155" y="687"/>
                  <a:pt x="1155" y="687"/>
                </a:cubicBezTo>
                <a:cubicBezTo>
                  <a:pt x="1177" y="661"/>
                  <a:pt x="1177" y="661"/>
                  <a:pt x="1177" y="661"/>
                </a:cubicBezTo>
                <a:cubicBezTo>
                  <a:pt x="1177" y="661"/>
                  <a:pt x="344" y="640"/>
                  <a:pt x="341" y="423"/>
                </a:cubicBezTo>
                <a:cubicBezTo>
                  <a:pt x="340" y="306"/>
                  <a:pt x="710" y="272"/>
                  <a:pt x="710" y="161"/>
                </a:cubicBezTo>
                <a:cubicBezTo>
                  <a:pt x="681" y="37"/>
                  <a:pt x="0" y="0"/>
                  <a:pt x="0" y="0"/>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txBody>
          <a:bodyPr vert="horz" wrap="square" lIns="121920" tIns="60960" rIns="121920" bIns="60960" numCol="1" anchor="t" anchorCtr="0" compatLnSpc="1">
            <a:prstTxWarp prst="textNoShape">
              <a:avLst/>
            </a:prstTxWarp>
          </a:bodyPr>
          <a:lstStyle/>
          <a:p>
            <a:endParaRPr lang="zh-CN" altLang="en-US" sz="2400">
              <a:solidFill>
                <a:srgbClr val="000000"/>
              </a:solidFill>
            </a:endParaRPr>
          </a:p>
        </p:txBody>
      </p:sp>
      <p:grpSp>
        <p:nvGrpSpPr>
          <p:cNvPr id="60" name="组合 59"/>
          <p:cNvGrpSpPr/>
          <p:nvPr/>
        </p:nvGrpSpPr>
        <p:grpSpPr>
          <a:xfrm>
            <a:off x="2225842" y="2102482"/>
            <a:ext cx="697668" cy="1069909"/>
            <a:chOff x="1669381" y="1051650"/>
            <a:chExt cx="773823" cy="1186698"/>
          </a:xfrm>
          <a:solidFill>
            <a:srgbClr val="0070C0"/>
          </a:solidFill>
        </p:grpSpPr>
        <p:sp>
          <p:nvSpPr>
            <p:cNvPr id="61" name="Freeform 9"/>
            <p:cNvSpPr>
              <a:spLocks/>
            </p:cNvSpPr>
            <p:nvPr/>
          </p:nvSpPr>
          <p:spPr bwMode="auto">
            <a:xfrm>
              <a:off x="1669381" y="1051650"/>
              <a:ext cx="754021" cy="1186698"/>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rgbClr val="FFFFFF"/>
                </a:solidFill>
              </a:endParaRPr>
            </a:p>
          </p:txBody>
        </p:sp>
        <p:sp>
          <p:nvSpPr>
            <p:cNvPr id="62" name="文本框 5"/>
            <p:cNvSpPr txBox="1"/>
            <p:nvPr/>
          </p:nvSpPr>
          <p:spPr>
            <a:xfrm>
              <a:off x="1689183" y="1134929"/>
              <a:ext cx="754021" cy="421098"/>
            </a:xfrm>
            <a:prstGeom prst="rect">
              <a:avLst/>
            </a:prstGeom>
            <a:noFill/>
          </p:spPr>
          <p:txBody>
            <a:bodyPr wrap="square" lIns="91440" tIns="45720" rIns="91440" bIns="45720" rtlCol="0">
              <a:spAutoFit/>
            </a:bodyPr>
            <a:lstStyle/>
            <a:p>
              <a:pPr algn="ctr"/>
              <a:r>
                <a:rPr lang="zh-CN" altLang="en-US" sz="1867" b="1" dirty="0">
                  <a:solidFill>
                    <a:srgbClr val="FFFFFF"/>
                  </a:solidFill>
                </a:rPr>
                <a:t>一</a:t>
              </a:r>
            </a:p>
          </p:txBody>
        </p:sp>
      </p:grpSp>
      <p:grpSp>
        <p:nvGrpSpPr>
          <p:cNvPr id="63" name="组合 62"/>
          <p:cNvGrpSpPr/>
          <p:nvPr/>
        </p:nvGrpSpPr>
        <p:grpSpPr>
          <a:xfrm>
            <a:off x="5680462" y="2177564"/>
            <a:ext cx="884828" cy="1392565"/>
            <a:chOff x="4190134" y="1212291"/>
            <a:chExt cx="860070" cy="1353601"/>
          </a:xfrm>
          <a:solidFill>
            <a:srgbClr val="0070C0"/>
          </a:solidFill>
        </p:grpSpPr>
        <p:sp>
          <p:nvSpPr>
            <p:cNvPr id="64" name="Freeform 9"/>
            <p:cNvSpPr>
              <a:spLocks/>
            </p:cNvSpPr>
            <p:nvPr/>
          </p:nvSpPr>
          <p:spPr bwMode="auto">
            <a:xfrm>
              <a:off x="4190134" y="1212291"/>
              <a:ext cx="860070" cy="1353601"/>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rgbClr val="FFFFFF"/>
                </a:solidFill>
              </a:endParaRPr>
            </a:p>
          </p:txBody>
        </p:sp>
        <p:sp>
          <p:nvSpPr>
            <p:cNvPr id="65" name="文本框 5"/>
            <p:cNvSpPr txBox="1"/>
            <p:nvPr/>
          </p:nvSpPr>
          <p:spPr>
            <a:xfrm>
              <a:off x="4296183" y="1336398"/>
              <a:ext cx="754021" cy="369033"/>
            </a:xfrm>
            <a:prstGeom prst="rect">
              <a:avLst/>
            </a:prstGeom>
            <a:noFill/>
            <a:ln>
              <a:noFill/>
            </a:ln>
          </p:spPr>
          <p:txBody>
            <a:bodyPr wrap="square" lIns="91440" tIns="45720" rIns="91440" bIns="45720" rtlCol="0">
              <a:spAutoFit/>
            </a:bodyPr>
            <a:lstStyle/>
            <a:p>
              <a:pPr algn="ctr"/>
              <a:r>
                <a:rPr lang="zh-CN" altLang="en-US" sz="1867" dirty="0">
                  <a:solidFill>
                    <a:srgbClr val="FFFFFF"/>
                  </a:solidFill>
                </a:rPr>
                <a:t>二</a:t>
              </a:r>
            </a:p>
          </p:txBody>
        </p:sp>
      </p:grpSp>
      <p:grpSp>
        <p:nvGrpSpPr>
          <p:cNvPr id="66" name="组合 65"/>
          <p:cNvGrpSpPr/>
          <p:nvPr/>
        </p:nvGrpSpPr>
        <p:grpSpPr>
          <a:xfrm>
            <a:off x="3573919" y="4020154"/>
            <a:ext cx="890272" cy="1401133"/>
            <a:chOff x="2770653" y="2888619"/>
            <a:chExt cx="931168" cy="1465497"/>
          </a:xfrm>
          <a:solidFill>
            <a:srgbClr val="0070C0"/>
          </a:solidFill>
        </p:grpSpPr>
        <p:sp>
          <p:nvSpPr>
            <p:cNvPr id="67" name="Freeform 9"/>
            <p:cNvSpPr>
              <a:spLocks/>
            </p:cNvSpPr>
            <p:nvPr/>
          </p:nvSpPr>
          <p:spPr bwMode="auto">
            <a:xfrm>
              <a:off x="2770653" y="2888619"/>
              <a:ext cx="931168" cy="1465497"/>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rgbClr val="FFFFFF"/>
                </a:solidFill>
              </a:endParaRPr>
            </a:p>
          </p:txBody>
        </p:sp>
        <p:sp>
          <p:nvSpPr>
            <p:cNvPr id="68" name="文本框 5"/>
            <p:cNvSpPr txBox="1"/>
            <p:nvPr/>
          </p:nvSpPr>
          <p:spPr>
            <a:xfrm>
              <a:off x="2893108" y="2966605"/>
              <a:ext cx="754021" cy="439883"/>
            </a:xfrm>
            <a:prstGeom prst="rect">
              <a:avLst/>
            </a:prstGeom>
            <a:noFill/>
          </p:spPr>
          <p:txBody>
            <a:bodyPr wrap="square" lIns="91440" tIns="45720" rIns="91440" bIns="45720" rtlCol="0">
              <a:spAutoFit/>
            </a:bodyPr>
            <a:lstStyle/>
            <a:p>
              <a:pPr algn="ctr"/>
              <a:r>
                <a:rPr lang="zh-CN" altLang="en-US" sz="2133" b="1" dirty="0">
                  <a:solidFill>
                    <a:srgbClr val="FFFFFF"/>
                  </a:solidFill>
                </a:rPr>
                <a:t>三</a:t>
              </a:r>
              <a:endParaRPr lang="zh-CN" altLang="en-US" sz="2000" b="1" dirty="0">
                <a:solidFill>
                  <a:srgbClr val="FFFFFF"/>
                </a:solidFill>
              </a:endParaRPr>
            </a:p>
          </p:txBody>
        </p:sp>
      </p:grpSp>
      <p:grpSp>
        <p:nvGrpSpPr>
          <p:cNvPr id="69" name="组合 68"/>
          <p:cNvGrpSpPr/>
          <p:nvPr/>
        </p:nvGrpSpPr>
        <p:grpSpPr>
          <a:xfrm>
            <a:off x="5773070" y="4718295"/>
            <a:ext cx="943212" cy="1484451"/>
            <a:chOff x="5016278" y="3109533"/>
            <a:chExt cx="1003881" cy="1579934"/>
          </a:xfrm>
          <a:solidFill>
            <a:srgbClr val="C00000"/>
          </a:solidFill>
        </p:grpSpPr>
        <p:sp>
          <p:nvSpPr>
            <p:cNvPr id="70" name="Freeform 9"/>
            <p:cNvSpPr>
              <a:spLocks/>
            </p:cNvSpPr>
            <p:nvPr/>
          </p:nvSpPr>
          <p:spPr bwMode="auto">
            <a:xfrm>
              <a:off x="5016278" y="3109533"/>
              <a:ext cx="1003881" cy="1579934"/>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rgbClr val="FFFFFF"/>
                </a:solidFill>
              </a:endParaRPr>
            </a:p>
          </p:txBody>
        </p:sp>
        <p:sp>
          <p:nvSpPr>
            <p:cNvPr id="71" name="文本框 5"/>
            <p:cNvSpPr txBox="1"/>
            <p:nvPr/>
          </p:nvSpPr>
          <p:spPr>
            <a:xfrm>
              <a:off x="5218261" y="3221645"/>
              <a:ext cx="754021" cy="447616"/>
            </a:xfrm>
            <a:prstGeom prst="rect">
              <a:avLst/>
            </a:prstGeom>
            <a:grpFill/>
          </p:spPr>
          <p:txBody>
            <a:bodyPr wrap="square" lIns="91440" tIns="45720" rIns="91440" bIns="45720" rtlCol="0">
              <a:spAutoFit/>
            </a:bodyPr>
            <a:lstStyle/>
            <a:p>
              <a:pPr algn="ctr"/>
              <a:r>
                <a:rPr lang="zh-CN" altLang="en-US" sz="2133" b="1" dirty="0">
                  <a:solidFill>
                    <a:srgbClr val="FFFFFF"/>
                  </a:solidFill>
                </a:rPr>
                <a:t>四</a:t>
              </a:r>
            </a:p>
          </p:txBody>
        </p:sp>
      </p:grpSp>
      <p:sp>
        <p:nvSpPr>
          <p:cNvPr id="72" name="矩形 71"/>
          <p:cNvSpPr/>
          <p:nvPr/>
        </p:nvSpPr>
        <p:spPr>
          <a:xfrm>
            <a:off x="2466387" y="2781087"/>
            <a:ext cx="2396453" cy="1126655"/>
          </a:xfrm>
          <a:prstGeom prst="rect">
            <a:avLst/>
          </a:prstGeom>
        </p:spPr>
        <p:txBody>
          <a:bodyPr wrap="square" lIns="91440" tIns="45720" rIns="91440" bIns="45720">
            <a:spAutoFit/>
          </a:bodyPr>
          <a:lstStyle/>
          <a:p>
            <a:pPr>
              <a:lnSpc>
                <a:spcPct val="120000"/>
              </a:lnSpc>
            </a:pPr>
            <a:r>
              <a:rPr lang="en-US" altLang="zh-CN" sz="1867" b="1" dirty="0">
                <a:solidFill>
                  <a:srgbClr val="C00000"/>
                </a:solidFill>
              </a:rPr>
              <a:t>2013</a:t>
            </a:r>
            <a:r>
              <a:rPr lang="zh-CN" altLang="en-US" sz="1867" b="1" dirty="0">
                <a:solidFill>
                  <a:srgbClr val="C00000"/>
                </a:solidFill>
              </a:rPr>
              <a:t>年</a:t>
            </a:r>
            <a:r>
              <a:rPr lang="en-US" altLang="zh-CN" sz="1867" b="1" dirty="0">
                <a:solidFill>
                  <a:srgbClr val="C00000"/>
                </a:solidFill>
              </a:rPr>
              <a:t>10</a:t>
            </a:r>
            <a:r>
              <a:rPr lang="zh-CN" altLang="en-US" sz="1867" b="1" dirty="0">
                <a:solidFill>
                  <a:srgbClr val="C00000"/>
                </a:solidFill>
              </a:rPr>
              <a:t>月，</a:t>
            </a:r>
            <a:endParaRPr lang="en-US" altLang="zh-CN" sz="1867" b="1" dirty="0">
              <a:solidFill>
                <a:srgbClr val="C00000"/>
              </a:solidFill>
            </a:endParaRPr>
          </a:p>
          <a:p>
            <a:pPr>
              <a:lnSpc>
                <a:spcPct val="120000"/>
              </a:lnSpc>
            </a:pPr>
            <a:r>
              <a:rPr lang="zh-CN" altLang="en-US" sz="1867" dirty="0">
                <a:solidFill>
                  <a:srgbClr val="000000"/>
                </a:solidFill>
              </a:rPr>
              <a:t>列入十二届全国人大立法规划。</a:t>
            </a:r>
            <a:endParaRPr lang="zh-CN" altLang="en-US" sz="1733" dirty="0">
              <a:solidFill>
                <a:srgbClr val="000000"/>
              </a:solidFill>
            </a:endParaRPr>
          </a:p>
        </p:txBody>
      </p:sp>
      <p:sp>
        <p:nvSpPr>
          <p:cNvPr id="73" name="矩形 72"/>
          <p:cNvSpPr/>
          <p:nvPr/>
        </p:nvSpPr>
        <p:spPr>
          <a:xfrm>
            <a:off x="6576053" y="2144437"/>
            <a:ext cx="4704523" cy="2160976"/>
          </a:xfrm>
          <a:prstGeom prst="rect">
            <a:avLst/>
          </a:prstGeom>
        </p:spPr>
        <p:txBody>
          <a:bodyPr wrap="square" lIns="91440" tIns="45720" rIns="91440" bIns="45720">
            <a:spAutoFit/>
          </a:bodyPr>
          <a:lstStyle/>
          <a:p>
            <a:pPr>
              <a:lnSpc>
                <a:spcPct val="120000"/>
              </a:lnSpc>
            </a:pPr>
            <a:r>
              <a:rPr lang="en-US" altLang="zh-CN" sz="1867" b="1" dirty="0">
                <a:solidFill>
                  <a:srgbClr val="C00000"/>
                </a:solidFill>
              </a:rPr>
              <a:t>2014</a:t>
            </a:r>
            <a:r>
              <a:rPr lang="zh-CN" altLang="en-US" sz="1867" b="1" dirty="0">
                <a:solidFill>
                  <a:srgbClr val="C00000"/>
                </a:solidFill>
              </a:rPr>
              <a:t>年</a:t>
            </a:r>
            <a:r>
              <a:rPr lang="en-US" altLang="zh-CN" sz="1867" b="1" dirty="0">
                <a:solidFill>
                  <a:srgbClr val="C00000"/>
                </a:solidFill>
              </a:rPr>
              <a:t>—2016</a:t>
            </a:r>
            <a:r>
              <a:rPr lang="zh-CN" altLang="en-US" sz="1867" b="1" dirty="0">
                <a:solidFill>
                  <a:srgbClr val="C00000"/>
                </a:solidFill>
              </a:rPr>
              <a:t>年，</a:t>
            </a:r>
            <a:r>
              <a:rPr lang="zh-CN" altLang="en-US" sz="1867" dirty="0">
                <a:solidFill>
                  <a:srgbClr val="000000"/>
                </a:solidFill>
              </a:rPr>
              <a:t>开展调查研究，掌握各方面立法需求；确定立法思路，起草草案大纲；拟订主要制度初步方案征求有关部门的意见；起草草案初稿征求有关部门专家的意见；对草案初稿进行修改形成征求意见稿</a:t>
            </a:r>
            <a:r>
              <a:rPr lang="en-US" altLang="zh-CN" sz="1867" dirty="0">
                <a:solidFill>
                  <a:srgbClr val="000000"/>
                </a:solidFill>
              </a:rPr>
              <a:t>;</a:t>
            </a:r>
            <a:r>
              <a:rPr lang="zh-CN" altLang="en-US" sz="1867" dirty="0">
                <a:solidFill>
                  <a:srgbClr val="000000"/>
                </a:solidFill>
              </a:rPr>
              <a:t>进一步征求意见，形成草案。</a:t>
            </a:r>
          </a:p>
        </p:txBody>
      </p:sp>
      <p:sp>
        <p:nvSpPr>
          <p:cNvPr id="74" name="矩形 73"/>
          <p:cNvSpPr/>
          <p:nvPr/>
        </p:nvSpPr>
        <p:spPr>
          <a:xfrm>
            <a:off x="1081700" y="4678768"/>
            <a:ext cx="2396453" cy="781881"/>
          </a:xfrm>
          <a:prstGeom prst="rect">
            <a:avLst/>
          </a:prstGeom>
        </p:spPr>
        <p:txBody>
          <a:bodyPr wrap="square" lIns="91440" tIns="45720" rIns="91440" bIns="45720">
            <a:spAutoFit/>
          </a:bodyPr>
          <a:lstStyle/>
          <a:p>
            <a:pPr algn="r">
              <a:lnSpc>
                <a:spcPct val="120000"/>
              </a:lnSpc>
            </a:pPr>
            <a:r>
              <a:rPr lang="en-US" altLang="zh-CN" sz="1867" b="1" dirty="0">
                <a:solidFill>
                  <a:srgbClr val="C00000"/>
                </a:solidFill>
              </a:rPr>
              <a:t>2016</a:t>
            </a:r>
            <a:r>
              <a:rPr lang="zh-CN" altLang="en-US" sz="1867" b="1" dirty="0">
                <a:solidFill>
                  <a:srgbClr val="C00000"/>
                </a:solidFill>
              </a:rPr>
              <a:t>年</a:t>
            </a:r>
            <a:r>
              <a:rPr lang="en-US" altLang="zh-CN" sz="1867" b="1" dirty="0">
                <a:solidFill>
                  <a:srgbClr val="C00000"/>
                </a:solidFill>
              </a:rPr>
              <a:t>11</a:t>
            </a:r>
            <a:r>
              <a:rPr lang="zh-CN" altLang="en-US" sz="1867" b="1" dirty="0">
                <a:solidFill>
                  <a:srgbClr val="C00000"/>
                </a:solidFill>
              </a:rPr>
              <a:t>月</a:t>
            </a:r>
            <a:r>
              <a:rPr lang="en-US" altLang="zh-CN" sz="1867" b="1" dirty="0">
                <a:solidFill>
                  <a:srgbClr val="C00000"/>
                </a:solidFill>
              </a:rPr>
              <a:t>7</a:t>
            </a:r>
            <a:r>
              <a:rPr lang="zh-CN" altLang="en-US" sz="1867" b="1" dirty="0">
                <a:solidFill>
                  <a:srgbClr val="C00000"/>
                </a:solidFill>
              </a:rPr>
              <a:t>日</a:t>
            </a:r>
            <a:endParaRPr lang="en-US" altLang="zh-CN" sz="1867" b="1" dirty="0">
              <a:solidFill>
                <a:srgbClr val="C00000"/>
              </a:solidFill>
            </a:endParaRPr>
          </a:p>
          <a:p>
            <a:pPr algn="r">
              <a:lnSpc>
                <a:spcPct val="120000"/>
              </a:lnSpc>
            </a:pPr>
            <a:r>
              <a:rPr lang="zh-CN" altLang="en-US" sz="1867" dirty="0">
                <a:solidFill>
                  <a:srgbClr val="000000"/>
                </a:solidFill>
              </a:rPr>
              <a:t>表决通过</a:t>
            </a:r>
            <a:endParaRPr lang="zh-CN" altLang="en-US" sz="1733" dirty="0">
              <a:solidFill>
                <a:srgbClr val="000000"/>
              </a:solidFill>
            </a:endParaRPr>
          </a:p>
        </p:txBody>
      </p:sp>
      <p:sp>
        <p:nvSpPr>
          <p:cNvPr id="75" name="矩形 74"/>
          <p:cNvSpPr/>
          <p:nvPr/>
        </p:nvSpPr>
        <p:spPr>
          <a:xfrm>
            <a:off x="6870687" y="4865008"/>
            <a:ext cx="3939687" cy="437107"/>
          </a:xfrm>
          <a:prstGeom prst="rect">
            <a:avLst/>
          </a:prstGeom>
        </p:spPr>
        <p:txBody>
          <a:bodyPr wrap="square" lIns="91440" tIns="45720" rIns="91440" bIns="45720">
            <a:spAutoFit/>
          </a:bodyPr>
          <a:lstStyle/>
          <a:p>
            <a:pPr>
              <a:lnSpc>
                <a:spcPct val="120000"/>
              </a:lnSpc>
            </a:pPr>
            <a:r>
              <a:rPr lang="en-US" altLang="zh-CN" sz="1867" b="1" dirty="0">
                <a:solidFill>
                  <a:srgbClr val="C00000"/>
                </a:solidFill>
              </a:rPr>
              <a:t>2017</a:t>
            </a:r>
            <a:r>
              <a:rPr lang="zh-CN" altLang="en-US" sz="1867" b="1" dirty="0">
                <a:solidFill>
                  <a:srgbClr val="C00000"/>
                </a:solidFill>
              </a:rPr>
              <a:t>年</a:t>
            </a:r>
            <a:r>
              <a:rPr lang="en-US" altLang="zh-CN" sz="1867" b="1" dirty="0">
                <a:solidFill>
                  <a:srgbClr val="C00000"/>
                </a:solidFill>
              </a:rPr>
              <a:t>6</a:t>
            </a:r>
            <a:r>
              <a:rPr lang="zh-CN" altLang="en-US" sz="1867" b="1" dirty="0">
                <a:solidFill>
                  <a:srgbClr val="C00000"/>
                </a:solidFill>
              </a:rPr>
              <a:t>月</a:t>
            </a:r>
            <a:r>
              <a:rPr lang="en-US" altLang="zh-CN" sz="1867" b="1" dirty="0">
                <a:solidFill>
                  <a:srgbClr val="C00000"/>
                </a:solidFill>
              </a:rPr>
              <a:t>1</a:t>
            </a:r>
            <a:r>
              <a:rPr lang="zh-CN" altLang="en-US" sz="1867" b="1" dirty="0">
                <a:solidFill>
                  <a:srgbClr val="C00000"/>
                </a:solidFill>
              </a:rPr>
              <a:t>日，</a:t>
            </a:r>
            <a:r>
              <a:rPr lang="zh-CN" altLang="en-US" sz="1867" dirty="0">
                <a:solidFill>
                  <a:srgbClr val="000000"/>
                </a:solidFill>
              </a:rPr>
              <a:t>正式施行。</a:t>
            </a:r>
            <a:endParaRPr lang="zh-CN" altLang="en-US" sz="1733" dirty="0">
              <a:solidFill>
                <a:srgbClr val="000000"/>
              </a:solidFill>
            </a:endParaRPr>
          </a:p>
        </p:txBody>
      </p:sp>
    </p:spTree>
    <p:extLst>
      <p:ext uri="{BB962C8B-B14F-4D97-AF65-F5344CB8AC3E}">
        <p14:creationId xmlns:p14="http://schemas.microsoft.com/office/powerpoint/2010/main" val="800537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strips(downRight)">
                                      <p:cBhvr>
                                        <p:cTn id="11" dur="500"/>
                                        <p:tgtEl>
                                          <p:spTgt spid="5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type="lt">
                                    <p:tmPct val="30000"/>
                                  </p:iterate>
                                  <p:childTnLst>
                                    <p:set>
                                      <p:cBhvr>
                                        <p:cTn id="18" dur="1" fill="hold">
                                          <p:stCondLst>
                                            <p:cond delay="0"/>
                                          </p:stCondLst>
                                        </p:cTn>
                                        <p:tgtEl>
                                          <p:spTgt spid="72"/>
                                        </p:tgtEl>
                                        <p:attrNameLst>
                                          <p:attrName>style.visibility</p:attrName>
                                        </p:attrNameLst>
                                      </p:cBhvr>
                                      <p:to>
                                        <p:strVal val="visible"/>
                                      </p:to>
                                    </p:set>
                                    <p:animEffect transition="in" filter="wipe(left)">
                                      <p:cBhvr>
                                        <p:cTn id="19" dur="100"/>
                                        <p:tgtEl>
                                          <p:spTgt spid="72"/>
                                        </p:tgtEl>
                                      </p:cBhvr>
                                    </p:animEffect>
                                  </p:childTnLst>
                                </p:cTn>
                              </p:par>
                            </p:childTnLst>
                          </p:cTn>
                        </p:par>
                        <p:par>
                          <p:cTn id="20" fill="hold">
                            <p:stCondLst>
                              <p:cond delay="2260"/>
                            </p:stCondLst>
                            <p:childTnLst>
                              <p:par>
                                <p:cTn id="21" presetID="22" presetClass="entr" presetSubtype="4"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down)">
                                      <p:cBhvr>
                                        <p:cTn id="23" dur="500"/>
                                        <p:tgtEl>
                                          <p:spTgt spid="63"/>
                                        </p:tgtEl>
                                      </p:cBhvr>
                                    </p:animEffect>
                                  </p:childTnLst>
                                </p:cTn>
                              </p:par>
                            </p:childTnLst>
                          </p:cTn>
                        </p:par>
                        <p:par>
                          <p:cTn id="24" fill="hold">
                            <p:stCondLst>
                              <p:cond delay="2760"/>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73"/>
                                        </p:tgtEl>
                                        <p:attrNameLst>
                                          <p:attrName>style.visibility</p:attrName>
                                        </p:attrNameLst>
                                      </p:cBhvr>
                                      <p:to>
                                        <p:strVal val="visible"/>
                                      </p:to>
                                    </p:set>
                                    <p:animEffect transition="in" filter="wipe(left)">
                                      <p:cBhvr>
                                        <p:cTn id="27" dur="100"/>
                                        <p:tgtEl>
                                          <p:spTgt spid="73"/>
                                        </p:tgtEl>
                                      </p:cBhvr>
                                    </p:animEffect>
                                  </p:childTnLst>
                                </p:cTn>
                              </p:par>
                            </p:childTnLst>
                          </p:cTn>
                        </p:par>
                        <p:par>
                          <p:cTn id="28" fill="hold">
                            <p:stCondLst>
                              <p:cond delay="6160"/>
                            </p:stCondLst>
                            <p:childTnLst>
                              <p:par>
                                <p:cTn id="29" presetID="22" presetClass="entr" presetSubtype="4"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par>
                          <p:cTn id="32" fill="hold">
                            <p:stCondLst>
                              <p:cond delay="6660"/>
                            </p:stCondLst>
                            <p:childTnLst>
                              <p:par>
                                <p:cTn id="33" presetID="22" presetClass="entr" presetSubtype="8" fill="hold" grpId="0" nodeType="afterEffect">
                                  <p:stCondLst>
                                    <p:cond delay="0"/>
                                  </p:stCondLst>
                                  <p:iterate type="lt">
                                    <p:tmPct val="30000"/>
                                  </p:iterate>
                                  <p:childTnLst>
                                    <p:set>
                                      <p:cBhvr>
                                        <p:cTn id="34" dur="1" fill="hold">
                                          <p:stCondLst>
                                            <p:cond delay="0"/>
                                          </p:stCondLst>
                                        </p:cTn>
                                        <p:tgtEl>
                                          <p:spTgt spid="74"/>
                                        </p:tgtEl>
                                        <p:attrNameLst>
                                          <p:attrName>style.visibility</p:attrName>
                                        </p:attrNameLst>
                                      </p:cBhvr>
                                      <p:to>
                                        <p:strVal val="visible"/>
                                      </p:to>
                                    </p:set>
                                    <p:animEffect transition="in" filter="wipe(left)">
                                      <p:cBhvr>
                                        <p:cTn id="35" dur="100"/>
                                        <p:tgtEl>
                                          <p:spTgt spid="74"/>
                                        </p:tgtEl>
                                      </p:cBhvr>
                                    </p:animEffect>
                                  </p:childTnLst>
                                </p:cTn>
                              </p:par>
                            </p:childTnLst>
                          </p:cTn>
                        </p:par>
                        <p:par>
                          <p:cTn id="36" fill="hold">
                            <p:stCondLst>
                              <p:cond delay="7150"/>
                            </p:stCondLst>
                            <p:childTnLst>
                              <p:par>
                                <p:cTn id="37" presetID="22" presetClass="entr" presetSubtype="4" fill="hold"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down)">
                                      <p:cBhvr>
                                        <p:cTn id="39" dur="500"/>
                                        <p:tgtEl>
                                          <p:spTgt spid="69"/>
                                        </p:tgtEl>
                                      </p:cBhvr>
                                    </p:animEffect>
                                  </p:childTnLst>
                                </p:cTn>
                              </p:par>
                            </p:childTnLst>
                          </p:cTn>
                        </p:par>
                        <p:par>
                          <p:cTn id="40" fill="hold">
                            <p:stCondLst>
                              <p:cond delay="7650"/>
                            </p:stCondLst>
                            <p:childTnLst>
                              <p:par>
                                <p:cTn id="41" presetID="22" presetClass="entr" presetSubtype="8" fill="hold" grpId="0" nodeType="afterEffect">
                                  <p:stCondLst>
                                    <p:cond delay="0"/>
                                  </p:stCondLst>
                                  <p:iterate type="lt">
                                    <p:tmPct val="30000"/>
                                  </p:iterate>
                                  <p:childTnLst>
                                    <p:set>
                                      <p:cBhvr>
                                        <p:cTn id="42" dur="1" fill="hold">
                                          <p:stCondLst>
                                            <p:cond delay="0"/>
                                          </p:stCondLst>
                                        </p:cTn>
                                        <p:tgtEl>
                                          <p:spTgt spid="75"/>
                                        </p:tgtEl>
                                        <p:attrNameLst>
                                          <p:attrName>style.visibility</p:attrName>
                                        </p:attrNameLst>
                                      </p:cBhvr>
                                      <p:to>
                                        <p:strVal val="visible"/>
                                      </p:to>
                                    </p:set>
                                    <p:animEffect transition="in" filter="wipe(left)">
                                      <p:cBhvr>
                                        <p:cTn id="43" dur="1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2" grpId="0"/>
      <p:bldP spid="73" grpId="0"/>
      <p:bldP spid="74" grpId="0"/>
      <p:bldP spid="7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87488" y="64171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1296000" y="1412776"/>
            <a:ext cx="9600000" cy="1877758"/>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第六十五条 </a:t>
            </a:r>
            <a:r>
              <a:rPr lang="en-US" altLang="zh-CN" sz="2133" b="1" dirty="0">
                <a:solidFill>
                  <a:srgbClr val="C00000"/>
                </a:solidFill>
              </a:rPr>
              <a:t>】</a:t>
            </a:r>
            <a:r>
              <a:rPr lang="zh-CN" altLang="en-US" sz="1867" dirty="0">
                <a:solidFill>
                  <a:srgbClr val="000000"/>
                </a:solidFill>
              </a:rPr>
              <a:t>关键信息基础设施的运营者违反本法第三十五条规定，使用未经安全审查或者安全审查未通过的网络产品或者服务的，由有关主管部门责令停止使用，处采购金额一倍以上十倍以下罚款；对直接负责的主管人员和其他直接责任人员处一万元以上十万元以下罚款。</a:t>
            </a:r>
          </a:p>
        </p:txBody>
      </p:sp>
      <p:cxnSp>
        <p:nvCxnSpPr>
          <p:cNvPr id="11" name="直接连接符 10"/>
          <p:cNvCxnSpPr/>
          <p:nvPr/>
        </p:nvCxnSpPr>
        <p:spPr>
          <a:xfrm>
            <a:off x="1296000" y="3507795"/>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96000" y="3648313"/>
            <a:ext cx="9600000" cy="2308774"/>
          </a:xfrm>
          <a:prstGeom prst="rect">
            <a:avLst/>
          </a:prstGeom>
        </p:spPr>
        <p:txBody>
          <a:bodyPr wrap="square" lIns="91440" tIns="45720" rIns="91440" bIns="45720">
            <a:spAutoFit/>
          </a:bodyPr>
          <a:lstStyle/>
          <a:p>
            <a:pPr>
              <a:lnSpc>
                <a:spcPct val="150000"/>
              </a:lnSpc>
            </a:pPr>
            <a:r>
              <a:rPr lang="en-US" altLang="zh-CN" sz="2133" b="1" dirty="0">
                <a:solidFill>
                  <a:srgbClr val="C00000"/>
                </a:solidFill>
              </a:rPr>
              <a:t>【</a:t>
            </a:r>
            <a:r>
              <a:rPr lang="zh-CN" altLang="en-US" sz="2133" b="1" dirty="0">
                <a:solidFill>
                  <a:srgbClr val="C00000"/>
                </a:solidFill>
              </a:rPr>
              <a:t>第六十六条 </a:t>
            </a:r>
            <a:r>
              <a:rPr lang="en-US" altLang="zh-CN" sz="2133" b="1" dirty="0">
                <a:solidFill>
                  <a:srgbClr val="C00000"/>
                </a:solidFill>
              </a:rPr>
              <a:t>】</a:t>
            </a:r>
            <a:r>
              <a:rPr lang="zh-CN" altLang="en-US" sz="1867" dirty="0">
                <a:solidFill>
                  <a:srgbClr val="000000"/>
                </a:solidFill>
              </a:rPr>
              <a:t>关键信息基础设施的运营者违反本法第三十七条规定，在境外存储网络数据，或者向境外提供网络数据的，由有关主管部门责令改正，给予警告，没收违法所得，处五万元以上五十万元以下罚款，并可以责令暂停相关业务、停业整顿、关闭网站、吊销相关业务许可证或者吊销营业执照；对直接负责的主管人员和其他直接责任人员处一万元以上十万元以下罚款。</a:t>
            </a:r>
          </a:p>
        </p:txBody>
      </p:sp>
    </p:spTree>
    <p:extLst>
      <p:ext uri="{BB962C8B-B14F-4D97-AF65-F5344CB8AC3E}">
        <p14:creationId xmlns:p14="http://schemas.microsoft.com/office/powerpoint/2010/main" val="9988030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22688" y="71805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1296000" y="1220755"/>
            <a:ext cx="9600000" cy="2431691"/>
          </a:xfrm>
          <a:prstGeom prst="rect">
            <a:avLst/>
          </a:prstGeom>
        </p:spPr>
        <p:txBody>
          <a:bodyPr wrap="square" lIns="91440" tIns="45720" rIns="91440" bIns="45720">
            <a:spAutoFit/>
          </a:bodyPr>
          <a:lstStyle/>
          <a:p>
            <a:pPr>
              <a:lnSpc>
                <a:spcPct val="114000"/>
              </a:lnSpc>
            </a:pPr>
            <a:r>
              <a:rPr lang="en-US" altLang="zh-CN" sz="2133" b="1" dirty="0">
                <a:solidFill>
                  <a:srgbClr val="C00000"/>
                </a:solidFill>
              </a:rPr>
              <a:t>【</a:t>
            </a:r>
            <a:r>
              <a:rPr lang="zh-CN" altLang="en-US" sz="2133" b="1" dirty="0">
                <a:solidFill>
                  <a:srgbClr val="C00000"/>
                </a:solidFill>
              </a:rPr>
              <a:t>第六十七条 </a:t>
            </a:r>
            <a:r>
              <a:rPr lang="en-US" altLang="zh-CN" sz="2133" b="1" dirty="0">
                <a:solidFill>
                  <a:srgbClr val="C00000"/>
                </a:solidFill>
              </a:rPr>
              <a:t>】</a:t>
            </a:r>
            <a:r>
              <a:rPr lang="zh-CN" altLang="en-US" sz="1867" dirty="0">
                <a:solidFill>
                  <a:srgbClr val="000000"/>
                </a:solidFill>
              </a:rPr>
              <a:t>违反本法第四十六条规定，设立用于实施违法犯罪活动的网站、通讯群组，或者利用网络发布涉及实施违法犯罪活动的信息，尚不构成犯罪的，由公安机关处五日以下拘留，可以并处一万元以上十万元以下罚款；情节较重的，处五日以上十五日以下拘留，可以并处五万元以上五十万元以下罚款。关闭用于实施违法犯罪活动的网站、通讯群组。</a:t>
            </a:r>
          </a:p>
          <a:p>
            <a:pPr>
              <a:lnSpc>
                <a:spcPct val="114000"/>
              </a:lnSpc>
            </a:pPr>
            <a:r>
              <a:rPr lang="zh-CN" altLang="en-US" sz="1867" dirty="0">
                <a:solidFill>
                  <a:srgbClr val="000000"/>
                </a:solidFill>
              </a:rPr>
              <a:t>       </a:t>
            </a:r>
            <a:r>
              <a:rPr lang="zh-CN" altLang="en-US" sz="1867" b="1" dirty="0">
                <a:solidFill>
                  <a:srgbClr val="C00000"/>
                </a:solidFill>
              </a:rPr>
              <a:t>单位有前款行为的，由公安机关处十万元以上五十万元以下罚款，并对直接负责的主管人员和其他直接责任人员依照前款规定处罚。</a:t>
            </a:r>
          </a:p>
        </p:txBody>
      </p:sp>
      <p:cxnSp>
        <p:nvCxnSpPr>
          <p:cNvPr id="11" name="直接连接符 10"/>
          <p:cNvCxnSpPr/>
          <p:nvPr/>
        </p:nvCxnSpPr>
        <p:spPr>
          <a:xfrm>
            <a:off x="1296000" y="3717032"/>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96000" y="3857551"/>
            <a:ext cx="9600000" cy="2431691"/>
          </a:xfrm>
          <a:prstGeom prst="rect">
            <a:avLst/>
          </a:prstGeom>
        </p:spPr>
        <p:txBody>
          <a:bodyPr wrap="square" lIns="91440" tIns="45720" rIns="91440" bIns="45720">
            <a:spAutoFit/>
          </a:bodyPr>
          <a:lstStyle/>
          <a:p>
            <a:pPr>
              <a:lnSpc>
                <a:spcPct val="114000"/>
              </a:lnSpc>
            </a:pPr>
            <a:r>
              <a:rPr lang="en-US" altLang="zh-CN" sz="2133" b="1" dirty="0">
                <a:solidFill>
                  <a:srgbClr val="C00000"/>
                </a:solidFill>
              </a:rPr>
              <a:t>【</a:t>
            </a:r>
            <a:r>
              <a:rPr lang="zh-CN" altLang="en-US" sz="2133" b="1" dirty="0">
                <a:solidFill>
                  <a:srgbClr val="C00000"/>
                </a:solidFill>
              </a:rPr>
              <a:t>第六十八条 </a:t>
            </a:r>
            <a:r>
              <a:rPr lang="en-US" altLang="zh-CN" sz="2133" b="1" dirty="0">
                <a:solidFill>
                  <a:srgbClr val="C00000"/>
                </a:solidFill>
              </a:rPr>
              <a:t>】</a:t>
            </a:r>
            <a:r>
              <a:rPr lang="zh-CN" altLang="en-US" sz="1867" dirty="0">
                <a:solidFill>
                  <a:srgbClr val="000000"/>
                </a:solidFill>
              </a:rPr>
              <a:t>网络运营者违反本法第四十七条规定，对法律、行政法规禁止发布或者传输的信息未停止传输、采取消除等处置措施、保存有关记录的，由有关主管部门责令改正，给予警告，没收违法所得；拒不改正或者情节严重的，处十万元以上五十万元以下罚款，并可以责令暂停相关业务、停业整顿、关闭网站、吊销相关业务许可证或者吊销营业执照，对直接负责的主管人员和其他直接责任人员处一万元以上十万元以下罚款。</a:t>
            </a:r>
          </a:p>
          <a:p>
            <a:pPr>
              <a:lnSpc>
                <a:spcPct val="114000"/>
              </a:lnSpc>
            </a:pPr>
            <a:r>
              <a:rPr lang="zh-CN" altLang="en-US" sz="1867" b="1" dirty="0">
                <a:solidFill>
                  <a:srgbClr val="C00000"/>
                </a:solidFill>
              </a:rPr>
              <a:t>       电子信息发送服务提供者、应用软件下载服务提供者，不履行本法第四十八条第二款规定的安全管理义务的，依照前款规定处罚。</a:t>
            </a:r>
          </a:p>
        </p:txBody>
      </p:sp>
    </p:spTree>
    <p:extLst>
      <p:ext uri="{BB962C8B-B14F-4D97-AF65-F5344CB8AC3E}">
        <p14:creationId xmlns:p14="http://schemas.microsoft.com/office/powerpoint/2010/main" val="8799689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1296000" y="1316766"/>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第六十九条 </a:t>
            </a:r>
            <a:r>
              <a:rPr lang="en-US" altLang="zh-CN" sz="2133" b="1" dirty="0">
                <a:solidFill>
                  <a:srgbClr val="C00000"/>
                </a:solidFill>
              </a:rPr>
              <a:t>】</a:t>
            </a:r>
            <a:r>
              <a:rPr lang="zh-CN" altLang="en-US" sz="1867" dirty="0">
                <a:solidFill>
                  <a:srgbClr val="000000"/>
                </a:solidFill>
              </a:rPr>
              <a:t>网络运营者违反本法规定，有下列行为之一的，由有关主管部门责令改正；拒不改正或者情节严重的，处五万元以上五十万元以下罚款，对直接负责的主管人员和其他直接责任人员，处一万元以上十万元以下罚款：</a:t>
            </a:r>
          </a:p>
        </p:txBody>
      </p:sp>
      <p:grpSp>
        <p:nvGrpSpPr>
          <p:cNvPr id="6" name="组合 5"/>
          <p:cNvGrpSpPr/>
          <p:nvPr/>
        </p:nvGrpSpPr>
        <p:grpSpPr>
          <a:xfrm>
            <a:off x="1296000" y="2660915"/>
            <a:ext cx="4127677" cy="1728192"/>
            <a:chOff x="794012" y="2715765"/>
            <a:chExt cx="1041684" cy="1296144"/>
          </a:xfrm>
        </p:grpSpPr>
        <p:sp>
          <p:nvSpPr>
            <p:cNvPr id="7" name="矩形 6"/>
            <p:cNvSpPr/>
            <p:nvPr/>
          </p:nvSpPr>
          <p:spPr>
            <a:xfrm>
              <a:off x="794012" y="2715765"/>
              <a:ext cx="1041684" cy="341511"/>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一</a:t>
              </a:r>
            </a:p>
          </p:txBody>
        </p:sp>
        <p:sp>
          <p:nvSpPr>
            <p:cNvPr id="9" name="矩形 8"/>
            <p:cNvSpPr/>
            <p:nvPr/>
          </p:nvSpPr>
          <p:spPr>
            <a:xfrm>
              <a:off x="794012" y="3072820"/>
              <a:ext cx="1041684" cy="93908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867" dirty="0">
                  <a:solidFill>
                    <a:srgbClr val="000000"/>
                  </a:solidFill>
                  <a:cs typeface="+mn-ea"/>
                  <a:sym typeface="+mn-lt"/>
                </a:rPr>
                <a:t>不按照有关部门的要求对法律、行政法规禁止发布或者传输的信息，采取停止传输、消除等处置措施的；</a:t>
              </a:r>
            </a:p>
          </p:txBody>
        </p:sp>
      </p:grpSp>
      <p:grpSp>
        <p:nvGrpSpPr>
          <p:cNvPr id="12" name="组合 11"/>
          <p:cNvGrpSpPr/>
          <p:nvPr/>
        </p:nvGrpSpPr>
        <p:grpSpPr>
          <a:xfrm>
            <a:off x="5615947" y="2660915"/>
            <a:ext cx="2688051" cy="1728192"/>
            <a:chOff x="794012" y="2715765"/>
            <a:chExt cx="1041684" cy="1296144"/>
          </a:xfrm>
        </p:grpSpPr>
        <p:sp>
          <p:nvSpPr>
            <p:cNvPr id="13" name="矩形 12"/>
            <p:cNvSpPr/>
            <p:nvPr/>
          </p:nvSpPr>
          <p:spPr>
            <a:xfrm>
              <a:off x="794012" y="2715765"/>
              <a:ext cx="1041684" cy="341511"/>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二</a:t>
              </a:r>
            </a:p>
          </p:txBody>
        </p:sp>
        <p:sp>
          <p:nvSpPr>
            <p:cNvPr id="14" name="矩形 13"/>
            <p:cNvSpPr/>
            <p:nvPr/>
          </p:nvSpPr>
          <p:spPr>
            <a:xfrm>
              <a:off x="794012" y="3072820"/>
              <a:ext cx="1041684" cy="93908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867" dirty="0">
                  <a:solidFill>
                    <a:srgbClr val="000000"/>
                  </a:solidFill>
                  <a:cs typeface="+mn-ea"/>
                  <a:sym typeface="+mn-lt"/>
                </a:rPr>
                <a:t>拒绝、阻碍有关部门依法实施的监督检查的；</a:t>
              </a:r>
            </a:p>
          </p:txBody>
        </p:sp>
      </p:grpSp>
      <p:grpSp>
        <p:nvGrpSpPr>
          <p:cNvPr id="15" name="组合 14"/>
          <p:cNvGrpSpPr/>
          <p:nvPr/>
        </p:nvGrpSpPr>
        <p:grpSpPr>
          <a:xfrm>
            <a:off x="8496267" y="2660915"/>
            <a:ext cx="2399733" cy="1728192"/>
            <a:chOff x="794012" y="2715765"/>
            <a:chExt cx="1041684" cy="1296144"/>
          </a:xfrm>
        </p:grpSpPr>
        <p:sp>
          <p:nvSpPr>
            <p:cNvPr id="16" name="矩形 15"/>
            <p:cNvSpPr/>
            <p:nvPr/>
          </p:nvSpPr>
          <p:spPr>
            <a:xfrm>
              <a:off x="794012" y="2715765"/>
              <a:ext cx="1041684" cy="341511"/>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FFFFFF"/>
                  </a:solidFill>
                  <a:cs typeface="+mn-ea"/>
                  <a:sym typeface="+mn-lt"/>
                </a:rPr>
                <a:t>二</a:t>
              </a:r>
            </a:p>
          </p:txBody>
        </p:sp>
        <p:sp>
          <p:nvSpPr>
            <p:cNvPr id="17" name="矩形 16"/>
            <p:cNvSpPr/>
            <p:nvPr/>
          </p:nvSpPr>
          <p:spPr>
            <a:xfrm>
              <a:off x="794012" y="3072820"/>
              <a:ext cx="1041684" cy="93908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867" dirty="0">
                  <a:solidFill>
                    <a:srgbClr val="000000"/>
                  </a:solidFill>
                  <a:cs typeface="+mn-ea"/>
                  <a:sym typeface="+mn-lt"/>
                </a:rPr>
                <a:t>拒不向公安机关、国家安全机关提供技术支持和协助的。</a:t>
              </a:r>
            </a:p>
          </p:txBody>
        </p:sp>
      </p:grpSp>
      <p:cxnSp>
        <p:nvCxnSpPr>
          <p:cNvPr id="18" name="直接连接符 17"/>
          <p:cNvCxnSpPr/>
          <p:nvPr/>
        </p:nvCxnSpPr>
        <p:spPr>
          <a:xfrm>
            <a:off x="1296000" y="4581128"/>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296000" y="4760851"/>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第七十条 </a:t>
            </a:r>
            <a:r>
              <a:rPr lang="en-US" altLang="zh-CN" sz="2133" b="1" dirty="0">
                <a:solidFill>
                  <a:srgbClr val="C00000"/>
                </a:solidFill>
              </a:rPr>
              <a:t>】</a:t>
            </a:r>
            <a:r>
              <a:rPr lang="zh-CN" altLang="en-US" sz="1867" dirty="0">
                <a:solidFill>
                  <a:srgbClr val="000000"/>
                </a:solidFill>
              </a:rPr>
              <a:t>发布或者传输本法第十二条第二款和其他法律、行政法规禁止发布或者传输的信息的，依照有关法律、行政法规的规定处罚。</a:t>
            </a:r>
          </a:p>
        </p:txBody>
      </p:sp>
    </p:spTree>
    <p:extLst>
      <p:ext uri="{BB962C8B-B14F-4D97-AF65-F5344CB8AC3E}">
        <p14:creationId xmlns:p14="http://schemas.microsoft.com/office/powerpoint/2010/main" val="40606629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childTnLst>
                          </p:cTn>
                        </p:par>
                        <p:par>
                          <p:cTn id="13" fill="hold">
                            <p:stCondLst>
                              <p:cond delay="1000"/>
                            </p:stCondLst>
                            <p:childTnLst>
                              <p:par>
                                <p:cTn id="14" presetID="1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down)">
                                      <p:cBhvr>
                                        <p:cTn id="17" dur="500"/>
                                        <p:tgtEl>
                                          <p:spTgt spid="12"/>
                                        </p:tgtEl>
                                      </p:cBhvr>
                                    </p:animEffect>
                                  </p:childTnLst>
                                </p:cTn>
                              </p:par>
                            </p:childTnLst>
                          </p:cTn>
                        </p:par>
                        <p:par>
                          <p:cTn id="18" fill="hold">
                            <p:stCondLst>
                              <p:cond delay="1500"/>
                            </p:stCondLst>
                            <p:childTnLst>
                              <p:par>
                                <p:cTn id="19" presetID="1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down)">
                                      <p:cBhvr>
                                        <p:cTn id="22" dur="500"/>
                                        <p:tgtEl>
                                          <p:spTgt spid="15"/>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72035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第七十一条 </a:t>
            </a:r>
            <a:r>
              <a:rPr lang="en-US" altLang="zh-CN" sz="2133" b="1" dirty="0">
                <a:solidFill>
                  <a:srgbClr val="C00000"/>
                </a:solidFill>
              </a:rPr>
              <a:t>】</a:t>
            </a:r>
            <a:r>
              <a:rPr lang="zh-CN" altLang="en-US" sz="1867" dirty="0">
                <a:solidFill>
                  <a:srgbClr val="000000"/>
                </a:solidFill>
              </a:rPr>
              <a:t>有本法规定的违法行为的，依照有关法律、行政法规的规定记入信用档案，并予以公示。</a:t>
            </a:r>
          </a:p>
        </p:txBody>
      </p:sp>
      <p:cxnSp>
        <p:nvCxnSpPr>
          <p:cNvPr id="18" name="直接连接符 17"/>
          <p:cNvCxnSpPr/>
          <p:nvPr/>
        </p:nvCxnSpPr>
        <p:spPr>
          <a:xfrm>
            <a:off x="1296000" y="2333199"/>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296000" y="2424615"/>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第七十二条 </a:t>
            </a:r>
            <a:r>
              <a:rPr lang="en-US" altLang="zh-CN" sz="2133" b="1" dirty="0">
                <a:solidFill>
                  <a:srgbClr val="C00000"/>
                </a:solidFill>
              </a:rPr>
              <a:t>】</a:t>
            </a:r>
            <a:r>
              <a:rPr lang="zh-CN" altLang="en-US" sz="1867" dirty="0">
                <a:solidFill>
                  <a:srgbClr val="000000"/>
                </a:solidFill>
              </a:rPr>
              <a:t>国家机关政务网络的运营者不履行本法规定的网络安全保护义务的，由其上级机关或者有关机关责令改正；对直接负责的主管人员和其他直接责任人员依法给予处分。</a:t>
            </a:r>
          </a:p>
        </p:txBody>
      </p:sp>
      <p:cxnSp>
        <p:nvCxnSpPr>
          <p:cNvPr id="19" name="直接连接符 18"/>
          <p:cNvCxnSpPr/>
          <p:nvPr/>
        </p:nvCxnSpPr>
        <p:spPr>
          <a:xfrm>
            <a:off x="1296000" y="3883157"/>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296000" y="3974574"/>
            <a:ext cx="9600000" cy="2086918"/>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第七十三条 </a:t>
            </a:r>
            <a:r>
              <a:rPr lang="en-US" altLang="zh-CN" sz="2133" b="1" dirty="0">
                <a:solidFill>
                  <a:srgbClr val="C00000"/>
                </a:solidFill>
              </a:rPr>
              <a:t>】</a:t>
            </a:r>
            <a:r>
              <a:rPr lang="zh-CN" altLang="en-US" sz="1867" dirty="0">
                <a:solidFill>
                  <a:srgbClr val="000000"/>
                </a:solidFill>
              </a:rPr>
              <a:t>网信部门和有关部门违反本法第三十条规定，将在履行网络安全保护职责中获取的信息用于其他用途的，对直接负责的主管人员和其他直接责任人员依法给予处分。</a:t>
            </a:r>
          </a:p>
          <a:p>
            <a:pPr>
              <a:lnSpc>
                <a:spcPct val="135000"/>
              </a:lnSpc>
            </a:pPr>
            <a:r>
              <a:rPr lang="zh-CN" altLang="en-US" sz="1867" dirty="0">
                <a:solidFill>
                  <a:srgbClr val="000000"/>
                </a:solidFill>
              </a:rPr>
              <a:t>       </a:t>
            </a:r>
            <a:r>
              <a:rPr lang="zh-CN" altLang="en-US" sz="1867" b="1" dirty="0">
                <a:solidFill>
                  <a:srgbClr val="C00000"/>
                </a:solidFill>
              </a:rPr>
              <a:t>网信部门和有关部门的工作人员玩忽职守、滥用职权、徇私舞弊，尚不构成犯罪的，依法给予处分。</a:t>
            </a:r>
          </a:p>
        </p:txBody>
      </p:sp>
    </p:spTree>
    <p:extLst>
      <p:ext uri="{BB962C8B-B14F-4D97-AF65-F5344CB8AC3E}">
        <p14:creationId xmlns:p14="http://schemas.microsoft.com/office/powerpoint/2010/main" val="23375287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74266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法律责任</a:t>
            </a:r>
          </a:p>
        </p:txBody>
      </p:sp>
      <p:sp>
        <p:nvSpPr>
          <p:cNvPr id="10" name="矩形 9"/>
          <p:cNvSpPr/>
          <p:nvPr/>
        </p:nvSpPr>
        <p:spPr>
          <a:xfrm>
            <a:off x="3983765" y="1902907"/>
            <a:ext cx="6912235" cy="1699055"/>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第七十四条 </a:t>
            </a:r>
            <a:r>
              <a:rPr lang="en-US" altLang="zh-CN" sz="2133" b="1" dirty="0">
                <a:solidFill>
                  <a:srgbClr val="C00000"/>
                </a:solidFill>
              </a:rPr>
              <a:t>】</a:t>
            </a:r>
            <a:r>
              <a:rPr lang="zh-CN" altLang="en-US" sz="1867" dirty="0">
                <a:solidFill>
                  <a:srgbClr val="000000"/>
                </a:solidFill>
              </a:rPr>
              <a:t>违反本法规定，给他人造成损害的，依法承担民事责任。</a:t>
            </a:r>
          </a:p>
          <a:p>
            <a:pPr>
              <a:lnSpc>
                <a:spcPct val="135000"/>
              </a:lnSpc>
            </a:pPr>
            <a:r>
              <a:rPr lang="zh-CN" altLang="en-US" sz="1867" dirty="0">
                <a:solidFill>
                  <a:srgbClr val="000000"/>
                </a:solidFill>
              </a:rPr>
              <a:t>       </a:t>
            </a:r>
            <a:r>
              <a:rPr lang="zh-CN" altLang="en-US" sz="1867" b="1" dirty="0">
                <a:solidFill>
                  <a:srgbClr val="C00000"/>
                </a:solidFill>
              </a:rPr>
              <a:t>违反本法规定，构成违反治安管理行为的，依法给予治安管理处罚；构成犯罪的，依法追究刑事责任。</a:t>
            </a:r>
          </a:p>
        </p:txBody>
      </p:sp>
      <p:cxnSp>
        <p:nvCxnSpPr>
          <p:cNvPr id="18" name="直接连接符 17"/>
          <p:cNvCxnSpPr/>
          <p:nvPr/>
        </p:nvCxnSpPr>
        <p:spPr>
          <a:xfrm>
            <a:off x="1296000" y="4167820"/>
            <a:ext cx="960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296000" y="4451258"/>
            <a:ext cx="9600000" cy="1311193"/>
          </a:xfrm>
          <a:prstGeom prst="rect">
            <a:avLst/>
          </a:prstGeom>
        </p:spPr>
        <p:txBody>
          <a:bodyPr wrap="square" lIns="91440" tIns="45720" rIns="91440" bIns="45720">
            <a:spAutoFit/>
          </a:bodyPr>
          <a:lstStyle/>
          <a:p>
            <a:pPr>
              <a:lnSpc>
                <a:spcPct val="135000"/>
              </a:lnSpc>
            </a:pPr>
            <a:r>
              <a:rPr lang="en-US" altLang="zh-CN" sz="2133" b="1" dirty="0">
                <a:solidFill>
                  <a:srgbClr val="C00000"/>
                </a:solidFill>
              </a:rPr>
              <a:t>【</a:t>
            </a:r>
            <a:r>
              <a:rPr lang="zh-CN" altLang="en-US" sz="2133" b="1" dirty="0">
                <a:solidFill>
                  <a:srgbClr val="C00000"/>
                </a:solidFill>
              </a:rPr>
              <a:t>第七十五条 </a:t>
            </a:r>
            <a:r>
              <a:rPr lang="en-US" altLang="zh-CN" sz="2133" b="1" dirty="0">
                <a:solidFill>
                  <a:srgbClr val="C00000"/>
                </a:solidFill>
              </a:rPr>
              <a:t>】</a:t>
            </a:r>
            <a:r>
              <a:rPr lang="zh-CN" altLang="en-US" sz="1867" dirty="0">
                <a:solidFill>
                  <a:srgbClr val="000000"/>
                </a:solidFill>
              </a:rPr>
              <a:t>境外的机构、组织、个人从事攻击、侵入、干扰、破坏等危害中华人民共和国的关键信息基础设施的活动，造成严重后果的，依法追究法律责任；国务院公安部门和有关部门并可以决定对该机构、组织、个人采取冻结财产或者其他必要的制裁措施。</a:t>
            </a:r>
          </a:p>
        </p:txBody>
      </p:sp>
      <p:pic>
        <p:nvPicPr>
          <p:cNvPr id="2" name="图片 1"/>
          <p:cNvPicPr>
            <a:picLocks noChangeAspect="1"/>
          </p:cNvPicPr>
          <p:nvPr/>
        </p:nvPicPr>
        <p:blipFill>
          <a:blip r:embed="rId4"/>
          <a:stretch>
            <a:fillRect/>
          </a:stretch>
        </p:blipFill>
        <p:spPr>
          <a:xfrm>
            <a:off x="1296000" y="1508787"/>
            <a:ext cx="2495744" cy="2487168"/>
          </a:xfrm>
          <a:prstGeom prst="rect">
            <a:avLst/>
          </a:prstGeom>
        </p:spPr>
      </p:pic>
    </p:spTree>
    <p:extLst>
      <p:ext uri="{BB962C8B-B14F-4D97-AF65-F5344CB8AC3E}">
        <p14:creationId xmlns:p14="http://schemas.microsoft.com/office/powerpoint/2010/main" val="16217700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633"/>
            <a:ext cx="12192000" cy="6999028"/>
          </a:xfrm>
          <a:prstGeom prst="rect">
            <a:avLst/>
          </a:prstGeom>
        </p:spPr>
      </p:pic>
      <p:sp>
        <p:nvSpPr>
          <p:cNvPr id="12" name="TextBox 32">
            <a:hlinkClick r:id="" action="ppaction://hlinkshowjump?jump=nextslide"/>
          </p:cNvPr>
          <p:cNvSpPr txBox="1">
            <a:spLocks noChangeArrowheads="1"/>
          </p:cNvSpPr>
          <p:nvPr/>
        </p:nvSpPr>
        <p:spPr bwMode="auto">
          <a:xfrm>
            <a:off x="1004312" y="2482998"/>
            <a:ext cx="101833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8800"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附则</a:t>
            </a:r>
          </a:p>
        </p:txBody>
      </p:sp>
      <p:sp>
        <p:nvSpPr>
          <p:cNvPr id="9" name="TextBox 4">
            <a:extLst>
              <a:ext uri="{FF2B5EF4-FFF2-40B4-BE49-F238E27FC236}">
                <a16:creationId xmlns:a16="http://schemas.microsoft.com/office/drawing/2014/main" xmlns="" id="{868EAAE3-BC4B-4852-9662-09BD72344E9A}"/>
              </a:ext>
            </a:extLst>
          </p:cNvPr>
          <p:cNvSpPr txBox="1"/>
          <p:nvPr/>
        </p:nvSpPr>
        <p:spPr>
          <a:xfrm>
            <a:off x="2452597" y="4005065"/>
            <a:ext cx="7286807" cy="492443"/>
          </a:xfrm>
          <a:prstGeom prst="rect">
            <a:avLst/>
          </a:prstGeom>
          <a:noFill/>
        </p:spPr>
        <p:txBody>
          <a:bodyPr wrap="square" lIns="0" tIns="0" rIns="0" bIns="0" rtlCol="0">
            <a:spAutoFit/>
            <a:scene3d>
              <a:camera prst="orthographicFront">
                <a:rot lat="0" lon="0" rev="0"/>
              </a:camera>
              <a:lightRig rig="threePt" dir="t"/>
            </a:scene3d>
          </a:bodyPr>
          <a:lstStyle/>
          <a:p>
            <a:pPr algn="ctr"/>
            <a:r>
              <a:rPr lang="en-US" altLang="zh-CN" sz="3200" b="1" dirty="0">
                <a:ln w="0">
                  <a:noFill/>
                </a:ln>
                <a:solidFill>
                  <a:srgbClr val="C00000"/>
                </a:solidFill>
              </a:rPr>
              <a:t>《</a:t>
            </a:r>
            <a:r>
              <a:rPr lang="zh-CN" altLang="en-US" sz="3200" b="1" dirty="0">
                <a:ln w="0">
                  <a:noFill/>
                </a:ln>
                <a:solidFill>
                  <a:srgbClr val="C00000"/>
                </a:solidFill>
              </a:rPr>
              <a:t>中华人民共和国网络安全法</a:t>
            </a:r>
            <a:r>
              <a:rPr lang="en-US" altLang="zh-CN" sz="3200" b="1" dirty="0">
                <a:ln w="0">
                  <a:noFill/>
                </a:ln>
                <a:solidFill>
                  <a:srgbClr val="C00000"/>
                </a:solidFill>
              </a:rPr>
              <a:t>》</a:t>
            </a:r>
            <a:endParaRPr lang="zh-CN" altLang="en-US" sz="3200" b="1" dirty="0">
              <a:ln w="0">
                <a:noFill/>
              </a:ln>
              <a:solidFill>
                <a:srgbClr val="C00000"/>
              </a:solidFill>
            </a:endParaRPr>
          </a:p>
        </p:txBody>
      </p:sp>
      <p:sp>
        <p:nvSpPr>
          <p:cNvPr id="5" name="圆角矩形 4"/>
          <p:cNvSpPr/>
          <p:nvPr/>
        </p:nvSpPr>
        <p:spPr>
          <a:xfrm>
            <a:off x="5471929" y="1141409"/>
            <a:ext cx="1248139" cy="113995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rgbClr val="FFFFFF"/>
                </a:solidFill>
              </a:rPr>
              <a:t>07</a:t>
            </a:r>
            <a:endParaRPr lang="zh-CN" altLang="en-US" sz="5333" b="1" dirty="0">
              <a:solidFill>
                <a:srgbClr val="FFFFFF"/>
              </a:solidFill>
            </a:endParaRPr>
          </a:p>
        </p:txBody>
      </p:sp>
    </p:spTree>
    <p:extLst>
      <p:ext uri="{BB962C8B-B14F-4D97-AF65-F5344CB8AC3E}">
        <p14:creationId xmlns:p14="http://schemas.microsoft.com/office/powerpoint/2010/main" val="16005938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536005" y="67441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附则</a:t>
            </a:r>
          </a:p>
        </p:txBody>
      </p:sp>
      <p:sp>
        <p:nvSpPr>
          <p:cNvPr id="7" name="矩形 6"/>
          <p:cNvSpPr/>
          <p:nvPr/>
        </p:nvSpPr>
        <p:spPr>
          <a:xfrm>
            <a:off x="1296000" y="1297097"/>
            <a:ext cx="9600000" cy="72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rPr>
              <a:t>【</a:t>
            </a:r>
            <a:r>
              <a:rPr lang="zh-CN" altLang="en-US" sz="2400" b="1" dirty="0">
                <a:solidFill>
                  <a:srgbClr val="FFFFFF"/>
                </a:solidFill>
              </a:rPr>
              <a:t>第七十六条</a:t>
            </a:r>
            <a:r>
              <a:rPr lang="en-US" altLang="zh-CN" sz="2400" b="1" dirty="0">
                <a:solidFill>
                  <a:srgbClr val="FFFFFF"/>
                </a:solidFill>
              </a:rPr>
              <a:t>】</a:t>
            </a:r>
            <a:r>
              <a:rPr lang="zh-CN" altLang="en-US" sz="2400" b="1" dirty="0">
                <a:solidFill>
                  <a:srgbClr val="FFFFFF"/>
                </a:solidFill>
              </a:rPr>
              <a:t>本法下列用语的含义：</a:t>
            </a:r>
          </a:p>
        </p:txBody>
      </p:sp>
      <p:sp>
        <p:nvSpPr>
          <p:cNvPr id="11" name="矩形 10"/>
          <p:cNvSpPr/>
          <p:nvPr/>
        </p:nvSpPr>
        <p:spPr>
          <a:xfrm>
            <a:off x="1296000" y="2017097"/>
            <a:ext cx="9600000" cy="4302024"/>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rgbClr val="000000"/>
              </a:solidFill>
            </a:endParaRPr>
          </a:p>
        </p:txBody>
      </p:sp>
      <p:sp>
        <p:nvSpPr>
          <p:cNvPr id="22" name="椭圆 21"/>
          <p:cNvSpPr/>
          <p:nvPr/>
        </p:nvSpPr>
        <p:spPr>
          <a:xfrm>
            <a:off x="1487488" y="2257056"/>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1</a:t>
            </a:r>
            <a:endParaRPr lang="zh-CN" altLang="en-US" sz="1867" b="1" dirty="0">
              <a:solidFill>
                <a:srgbClr val="FFFFFF"/>
              </a:solidFill>
            </a:endParaRPr>
          </a:p>
        </p:txBody>
      </p:sp>
      <p:sp>
        <p:nvSpPr>
          <p:cNvPr id="23" name="矩形 22"/>
          <p:cNvSpPr/>
          <p:nvPr/>
        </p:nvSpPr>
        <p:spPr>
          <a:xfrm>
            <a:off x="2117949" y="2135889"/>
            <a:ext cx="8778051" cy="747384"/>
          </a:xfrm>
          <a:prstGeom prst="rect">
            <a:avLst/>
          </a:prstGeom>
        </p:spPr>
        <p:txBody>
          <a:bodyPr wrap="square" lIns="91440" tIns="45720" rIns="91440" bIns="45720">
            <a:spAutoFit/>
          </a:bodyPr>
          <a:lstStyle/>
          <a:p>
            <a:pPr>
              <a:lnSpc>
                <a:spcPct val="114000"/>
              </a:lnSpc>
            </a:pPr>
            <a:r>
              <a:rPr lang="zh-CN" altLang="en-US" sz="1867" dirty="0">
                <a:solidFill>
                  <a:srgbClr val="000000"/>
                </a:solidFill>
              </a:rPr>
              <a:t>网络，是指由计算机或者其他信息终端及相关设备组成的按照一定的规则和程序对信息进行收集、存储、传输、交换、处理的系统。</a:t>
            </a:r>
          </a:p>
        </p:txBody>
      </p:sp>
      <p:sp>
        <p:nvSpPr>
          <p:cNvPr id="28" name="椭圆 27"/>
          <p:cNvSpPr/>
          <p:nvPr/>
        </p:nvSpPr>
        <p:spPr>
          <a:xfrm>
            <a:off x="1487488" y="3182464"/>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2</a:t>
            </a:r>
            <a:endParaRPr lang="zh-CN" altLang="en-US" sz="1867" b="1" dirty="0">
              <a:solidFill>
                <a:srgbClr val="FFFFFF"/>
              </a:solidFill>
            </a:endParaRPr>
          </a:p>
        </p:txBody>
      </p:sp>
      <p:sp>
        <p:nvSpPr>
          <p:cNvPr id="29" name="矩形 28"/>
          <p:cNvSpPr/>
          <p:nvPr/>
        </p:nvSpPr>
        <p:spPr>
          <a:xfrm>
            <a:off x="2117949" y="2897577"/>
            <a:ext cx="8778051" cy="1074910"/>
          </a:xfrm>
          <a:prstGeom prst="rect">
            <a:avLst/>
          </a:prstGeom>
        </p:spPr>
        <p:txBody>
          <a:bodyPr wrap="square" lIns="91440" tIns="45720" rIns="91440" bIns="45720">
            <a:spAutoFit/>
          </a:bodyPr>
          <a:lstStyle/>
          <a:p>
            <a:pPr>
              <a:lnSpc>
                <a:spcPct val="114000"/>
              </a:lnSpc>
            </a:pPr>
            <a:r>
              <a:rPr lang="zh-CN" altLang="en-US" sz="1867" dirty="0">
                <a:solidFill>
                  <a:srgbClr val="000000"/>
                </a:solidFill>
              </a:rPr>
              <a:t>网络安全，是指通过采取必要措施，防范对网络的攻击、侵入、干扰、破坏和非法使用以及意外事故，使网络处于稳定可靠运行的状态，以及保障网络数据的完整性、保密性、可用性的能力。</a:t>
            </a:r>
          </a:p>
        </p:txBody>
      </p:sp>
      <p:sp>
        <p:nvSpPr>
          <p:cNvPr id="30" name="椭圆 29"/>
          <p:cNvSpPr/>
          <p:nvPr/>
        </p:nvSpPr>
        <p:spPr>
          <a:xfrm>
            <a:off x="1487488" y="3981600"/>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3</a:t>
            </a:r>
            <a:endParaRPr lang="zh-CN" altLang="en-US" sz="1867" b="1" dirty="0">
              <a:solidFill>
                <a:srgbClr val="FFFFFF"/>
              </a:solidFill>
            </a:endParaRPr>
          </a:p>
        </p:txBody>
      </p:sp>
      <p:sp>
        <p:nvSpPr>
          <p:cNvPr id="31" name="矩形 30"/>
          <p:cNvSpPr/>
          <p:nvPr/>
        </p:nvSpPr>
        <p:spPr>
          <a:xfrm>
            <a:off x="2117949" y="4024154"/>
            <a:ext cx="8778051" cy="419859"/>
          </a:xfrm>
          <a:prstGeom prst="rect">
            <a:avLst/>
          </a:prstGeom>
        </p:spPr>
        <p:txBody>
          <a:bodyPr wrap="square" lIns="91440" tIns="45720" rIns="91440" bIns="45720">
            <a:spAutoFit/>
          </a:bodyPr>
          <a:lstStyle/>
          <a:p>
            <a:pPr>
              <a:lnSpc>
                <a:spcPct val="114000"/>
              </a:lnSpc>
            </a:pPr>
            <a:r>
              <a:rPr lang="zh-CN" altLang="en-US" sz="1867" dirty="0">
                <a:solidFill>
                  <a:srgbClr val="000000"/>
                </a:solidFill>
              </a:rPr>
              <a:t>网络运营者，是指网络的所有者、管理者和网络服务提供者。</a:t>
            </a:r>
          </a:p>
        </p:txBody>
      </p:sp>
      <p:sp>
        <p:nvSpPr>
          <p:cNvPr id="32" name="椭圆 31"/>
          <p:cNvSpPr/>
          <p:nvPr/>
        </p:nvSpPr>
        <p:spPr>
          <a:xfrm>
            <a:off x="1487488" y="4644889"/>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4</a:t>
            </a:r>
            <a:endParaRPr lang="zh-CN" altLang="en-US" sz="1867" b="1" dirty="0">
              <a:solidFill>
                <a:srgbClr val="FFFFFF"/>
              </a:solidFill>
            </a:endParaRPr>
          </a:p>
        </p:txBody>
      </p:sp>
      <p:sp>
        <p:nvSpPr>
          <p:cNvPr id="33" name="矩形 32"/>
          <p:cNvSpPr/>
          <p:nvPr/>
        </p:nvSpPr>
        <p:spPr>
          <a:xfrm>
            <a:off x="2117949" y="4687443"/>
            <a:ext cx="8778051" cy="419859"/>
          </a:xfrm>
          <a:prstGeom prst="rect">
            <a:avLst/>
          </a:prstGeom>
        </p:spPr>
        <p:txBody>
          <a:bodyPr wrap="square" lIns="91440" tIns="45720" rIns="91440" bIns="45720">
            <a:spAutoFit/>
          </a:bodyPr>
          <a:lstStyle/>
          <a:p>
            <a:pPr>
              <a:lnSpc>
                <a:spcPct val="114000"/>
              </a:lnSpc>
            </a:pPr>
            <a:r>
              <a:rPr lang="zh-CN" altLang="en-US" sz="1867" dirty="0">
                <a:solidFill>
                  <a:srgbClr val="000000"/>
                </a:solidFill>
              </a:rPr>
              <a:t>网络数据，是指通过网络收集、存储、传输、处理和产生的各种电子数据。</a:t>
            </a:r>
          </a:p>
        </p:txBody>
      </p:sp>
      <p:sp>
        <p:nvSpPr>
          <p:cNvPr id="34" name="椭圆 33"/>
          <p:cNvSpPr/>
          <p:nvPr/>
        </p:nvSpPr>
        <p:spPr>
          <a:xfrm>
            <a:off x="1487488" y="5425769"/>
            <a:ext cx="480000" cy="4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FFFF"/>
                </a:solidFill>
              </a:rPr>
              <a:t>5</a:t>
            </a:r>
            <a:endParaRPr lang="zh-CN" altLang="en-US" sz="1867" b="1" dirty="0">
              <a:solidFill>
                <a:srgbClr val="FFFFFF"/>
              </a:solidFill>
            </a:endParaRPr>
          </a:p>
        </p:txBody>
      </p:sp>
      <p:sp>
        <p:nvSpPr>
          <p:cNvPr id="35" name="矩形 34"/>
          <p:cNvSpPr/>
          <p:nvPr/>
        </p:nvSpPr>
        <p:spPr>
          <a:xfrm>
            <a:off x="2117949" y="5140883"/>
            <a:ext cx="8778051" cy="1074910"/>
          </a:xfrm>
          <a:prstGeom prst="rect">
            <a:avLst/>
          </a:prstGeom>
        </p:spPr>
        <p:txBody>
          <a:bodyPr wrap="square" lIns="91440" tIns="45720" rIns="91440" bIns="45720">
            <a:spAutoFit/>
          </a:bodyPr>
          <a:lstStyle/>
          <a:p>
            <a:pPr>
              <a:lnSpc>
                <a:spcPct val="114000"/>
              </a:lnSpc>
            </a:pPr>
            <a:r>
              <a:rPr lang="zh-CN" altLang="en-US" sz="1867" dirty="0">
                <a:solidFill>
                  <a:srgbClr val="000000"/>
                </a:solidFill>
              </a:rPr>
              <a:t>个人信息，是指以电子或者其他方式记录的能够单独或者与其他信息结合识别自然人个人身份的各种信息，包括但不限于自然人的姓名、出生日期、身份证件号码、个人生物识别信息、住址、电话号码等。</a:t>
            </a:r>
          </a:p>
        </p:txBody>
      </p:sp>
    </p:spTree>
    <p:extLst>
      <p:ext uri="{BB962C8B-B14F-4D97-AF65-F5344CB8AC3E}">
        <p14:creationId xmlns:p14="http://schemas.microsoft.com/office/powerpoint/2010/main" val="18730299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5500"/>
                            </p:stCondLst>
                            <p:childTnLst>
                              <p:par>
                                <p:cTn id="57" presetID="22" presetClass="entr" presetSubtype="8"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500"/>
                                        <p:tgtEl>
                                          <p:spTgt spid="35"/>
                                        </p:tgtEl>
                                      </p:cBhvr>
                                    </p:animEffect>
                                  </p:childTnLst>
                                </p:cTn>
                              </p:par>
                            </p:childTnLst>
                          </p:cTn>
                        </p:par>
                        <p:par>
                          <p:cTn id="60" fill="hold">
                            <p:stCondLst>
                              <p:cond delay="6000"/>
                            </p:stCondLst>
                            <p:childTnLst>
                              <p:par>
                                <p:cTn id="61" presetID="12" presetClass="entr" presetSubtype="1"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p:tgtEl>
                                          <p:spTgt spid="11"/>
                                        </p:tgtEl>
                                        <p:attrNameLst>
                                          <p:attrName>ppt_y</p:attrName>
                                        </p:attrNameLst>
                                      </p:cBhvr>
                                      <p:tavLst>
                                        <p:tav tm="0">
                                          <p:val>
                                            <p:strVal val="#ppt_y-#ppt_h*1.125000"/>
                                          </p:val>
                                        </p:tav>
                                        <p:tav tm="100000">
                                          <p:val>
                                            <p:strVal val="#ppt_y"/>
                                          </p:val>
                                        </p:tav>
                                      </p:tavLst>
                                    </p:anim>
                                    <p:animEffect transition="in" filter="wipe(down)">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2" grpId="0" animBg="1"/>
      <p:bldP spid="23" grpId="0"/>
      <p:bldP spid="28" grpId="0" animBg="1"/>
      <p:bldP spid="29" grpId="0"/>
      <p:bldP spid="30" grpId="0" animBg="1"/>
      <p:bldP spid="31" grpId="0"/>
      <p:bldP spid="32" grpId="0" animBg="1"/>
      <p:bldP spid="33" grpId="0"/>
      <p:bldP spid="34" grpId="0" animBg="1"/>
      <p:bldP spid="3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附    则</a:t>
            </a:r>
          </a:p>
        </p:txBody>
      </p:sp>
      <p:sp>
        <p:nvSpPr>
          <p:cNvPr id="19" name="矩形 18"/>
          <p:cNvSpPr/>
          <p:nvPr/>
        </p:nvSpPr>
        <p:spPr>
          <a:xfrm>
            <a:off x="1296000" y="4101075"/>
            <a:ext cx="9600000" cy="72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FFFFFF"/>
                </a:solidFill>
              </a:rPr>
              <a:t>【</a:t>
            </a:r>
            <a:r>
              <a:rPr lang="zh-CN" altLang="en-US" sz="2400" b="1" dirty="0">
                <a:solidFill>
                  <a:srgbClr val="FFFFFF"/>
                </a:solidFill>
              </a:rPr>
              <a:t>第七十八条</a:t>
            </a:r>
            <a:r>
              <a:rPr lang="en-US" altLang="zh-CN" sz="2400" b="1" dirty="0">
                <a:solidFill>
                  <a:srgbClr val="FFFFFF"/>
                </a:solidFill>
              </a:rPr>
              <a:t>】</a:t>
            </a:r>
            <a:r>
              <a:rPr lang="zh-CN" altLang="en-US" sz="2400" b="1" dirty="0">
                <a:solidFill>
                  <a:srgbClr val="FFFFFF"/>
                </a:solidFill>
              </a:rPr>
              <a:t>军事网络的安全保护，由中央军事委员会另行规定。</a:t>
            </a:r>
          </a:p>
        </p:txBody>
      </p:sp>
      <p:sp>
        <p:nvSpPr>
          <p:cNvPr id="25" name="矩形 24"/>
          <p:cNvSpPr/>
          <p:nvPr/>
        </p:nvSpPr>
        <p:spPr>
          <a:xfrm>
            <a:off x="1296000" y="4965224"/>
            <a:ext cx="9600000" cy="72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FFFFFF"/>
                </a:solidFill>
              </a:rPr>
              <a:t>【</a:t>
            </a:r>
            <a:r>
              <a:rPr lang="zh-CN" altLang="en-US" sz="2400" b="1" dirty="0">
                <a:solidFill>
                  <a:srgbClr val="FFFFFF"/>
                </a:solidFill>
              </a:rPr>
              <a:t>第七十九条</a:t>
            </a:r>
            <a:r>
              <a:rPr lang="en-US" altLang="zh-CN" sz="2400" b="1" dirty="0">
                <a:solidFill>
                  <a:srgbClr val="FFFFFF"/>
                </a:solidFill>
              </a:rPr>
              <a:t>】</a:t>
            </a:r>
            <a:r>
              <a:rPr lang="zh-CN" altLang="en-US" sz="2400" b="1" dirty="0">
                <a:solidFill>
                  <a:srgbClr val="FFFFFF"/>
                </a:solidFill>
              </a:rPr>
              <a:t>本法自</a:t>
            </a:r>
            <a:r>
              <a:rPr lang="en-US" altLang="zh-CN" sz="2400" b="1" dirty="0">
                <a:solidFill>
                  <a:srgbClr val="FFFFFF"/>
                </a:solidFill>
              </a:rPr>
              <a:t>2017</a:t>
            </a:r>
            <a:r>
              <a:rPr lang="zh-CN" altLang="en-US" sz="2400" b="1" dirty="0">
                <a:solidFill>
                  <a:srgbClr val="FFFFFF"/>
                </a:solidFill>
              </a:rPr>
              <a:t>年</a:t>
            </a:r>
            <a:r>
              <a:rPr lang="en-US" altLang="zh-CN" sz="2400" b="1" dirty="0">
                <a:solidFill>
                  <a:srgbClr val="FFFFFF"/>
                </a:solidFill>
              </a:rPr>
              <a:t>6</a:t>
            </a:r>
            <a:r>
              <a:rPr lang="zh-CN" altLang="en-US" sz="2400" b="1" dirty="0">
                <a:solidFill>
                  <a:srgbClr val="FFFFFF"/>
                </a:solidFill>
              </a:rPr>
              <a:t>月</a:t>
            </a:r>
            <a:r>
              <a:rPr lang="en-US" altLang="zh-CN" sz="2400" b="1" dirty="0">
                <a:solidFill>
                  <a:srgbClr val="FFFFFF"/>
                </a:solidFill>
              </a:rPr>
              <a:t>1</a:t>
            </a:r>
            <a:r>
              <a:rPr lang="zh-CN" altLang="en-US" sz="2400" b="1" dirty="0">
                <a:solidFill>
                  <a:srgbClr val="FFFFFF"/>
                </a:solidFill>
              </a:rPr>
              <a:t>日起施行。</a:t>
            </a:r>
          </a:p>
        </p:txBody>
      </p:sp>
      <p:grpSp>
        <p:nvGrpSpPr>
          <p:cNvPr id="3" name="组合 2"/>
          <p:cNvGrpSpPr/>
          <p:nvPr/>
        </p:nvGrpSpPr>
        <p:grpSpPr>
          <a:xfrm>
            <a:off x="1296000" y="1547763"/>
            <a:ext cx="9600000" cy="2448139"/>
            <a:chOff x="972000" y="1059582"/>
            <a:chExt cx="7200000" cy="1836104"/>
          </a:xfrm>
        </p:grpSpPr>
        <p:sp>
          <p:nvSpPr>
            <p:cNvPr id="15" name="矩形 14"/>
            <p:cNvSpPr/>
            <p:nvPr/>
          </p:nvSpPr>
          <p:spPr>
            <a:xfrm>
              <a:off x="972000" y="1059582"/>
              <a:ext cx="7200000" cy="1836104"/>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b="1" dirty="0">
                <a:solidFill>
                  <a:srgbClr val="FFFFFF"/>
                </a:solidFill>
              </a:endParaRPr>
            </a:p>
          </p:txBody>
        </p:sp>
        <p:pic>
          <p:nvPicPr>
            <p:cNvPr id="2" name="图片 1"/>
            <p:cNvPicPr>
              <a:picLocks noChangeAspect="1"/>
            </p:cNvPicPr>
            <p:nvPr/>
          </p:nvPicPr>
          <p:blipFill>
            <a:blip r:embed="rId6"/>
            <a:stretch>
              <a:fillRect/>
            </a:stretch>
          </p:blipFill>
          <p:spPr>
            <a:xfrm>
              <a:off x="5516374" y="1233763"/>
              <a:ext cx="2376264" cy="1631892"/>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pic>
      </p:grpSp>
      <p:sp>
        <p:nvSpPr>
          <p:cNvPr id="4" name="矩形 3"/>
          <p:cNvSpPr/>
          <p:nvPr/>
        </p:nvSpPr>
        <p:spPr>
          <a:xfrm>
            <a:off x="1416229" y="1786947"/>
            <a:ext cx="5255835" cy="1938992"/>
          </a:xfrm>
          <a:prstGeom prst="rect">
            <a:avLst/>
          </a:prstGeom>
        </p:spPr>
        <p:txBody>
          <a:bodyPr wrap="square">
            <a:spAutoFit/>
          </a:bodyPr>
          <a:lstStyle/>
          <a:p>
            <a:r>
              <a:rPr lang="en-US" altLang="zh-CN" sz="2400" b="1" dirty="0">
                <a:solidFill>
                  <a:srgbClr val="FFFFFF"/>
                </a:solidFill>
              </a:rPr>
              <a:t>【</a:t>
            </a:r>
            <a:r>
              <a:rPr lang="zh-CN" altLang="en-US" sz="2400" b="1" dirty="0">
                <a:solidFill>
                  <a:srgbClr val="FFFFFF"/>
                </a:solidFill>
              </a:rPr>
              <a:t>第七十七条</a:t>
            </a:r>
            <a:r>
              <a:rPr lang="en-US" altLang="zh-CN" sz="2400" b="1" dirty="0">
                <a:solidFill>
                  <a:srgbClr val="FFFFFF"/>
                </a:solidFill>
              </a:rPr>
              <a:t>】</a:t>
            </a:r>
            <a:r>
              <a:rPr lang="zh-CN" altLang="en-US" sz="2400" b="1" dirty="0">
                <a:solidFill>
                  <a:srgbClr val="FFFFFF"/>
                </a:solidFill>
              </a:rPr>
              <a:t>存储、处理涉及国家秘密信息的网络</a:t>
            </a:r>
          </a:p>
          <a:p>
            <a:r>
              <a:rPr lang="zh-CN" altLang="en-US" sz="2400" b="1" dirty="0">
                <a:solidFill>
                  <a:srgbClr val="FFFFFF"/>
                </a:solidFill>
              </a:rPr>
              <a:t>的运行安全保护，除应当遵守本法外，还应当遵守保密</a:t>
            </a:r>
          </a:p>
          <a:p>
            <a:r>
              <a:rPr lang="zh-CN" altLang="en-US" sz="2400" b="1" dirty="0">
                <a:solidFill>
                  <a:srgbClr val="FFFFFF"/>
                </a:solidFill>
              </a:rPr>
              <a:t>法律、行政法规的规定。</a:t>
            </a:r>
          </a:p>
        </p:txBody>
      </p:sp>
    </p:spTree>
    <p:extLst>
      <p:ext uri="{BB962C8B-B14F-4D97-AF65-F5344CB8AC3E}">
        <p14:creationId xmlns:p14="http://schemas.microsoft.com/office/powerpoint/2010/main" val="3875740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
          <p:cNvPicPr>
            <a:picLocks noChangeAspect="1"/>
          </p:cNvPicPr>
          <p:nvPr/>
        </p:nvPicPr>
        <p:blipFill>
          <a:blip r:embed="rId3"/>
          <a:stretch>
            <a:fillRect/>
          </a:stretch>
        </p:blipFill>
        <p:spPr>
          <a:xfrm>
            <a:off x="-134153" y="3904571"/>
            <a:ext cx="4021908" cy="3115271"/>
          </a:xfrm>
          <a:prstGeom prst="rect">
            <a:avLst/>
          </a:prstGeom>
        </p:spPr>
      </p:pic>
      <p:sp>
        <p:nvSpPr>
          <p:cNvPr id="11" name="TextBox 32">
            <a:hlinkClick r:id="" action="ppaction://hlinkshowjump?jump=nextslide"/>
          </p:cNvPr>
          <p:cNvSpPr txBox="1">
            <a:spLocks noChangeArrowheads="1"/>
          </p:cNvSpPr>
          <p:nvPr/>
        </p:nvSpPr>
        <p:spPr bwMode="auto">
          <a:xfrm>
            <a:off x="4772561" y="139282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rgbClr val="C00000"/>
                </a:solidFill>
                <a:latin typeface="方正综艺简体" panose="02010601030101010101" pitchFamily="2" charset="-122"/>
                <a:ea typeface="方正综艺简体" panose="02010601030101010101" pitchFamily="2" charset="-122"/>
              </a:rPr>
              <a:t>第三章</a:t>
            </a:r>
            <a:endParaRPr lang="en-US" altLang="zh-CN" sz="6400" b="1" dirty="0">
              <a:solidFill>
                <a:srgbClr val="C00000"/>
              </a:solidFill>
              <a:latin typeface="方正综艺简体" panose="02010601030101010101" pitchFamily="2" charset="-122"/>
              <a:ea typeface="方正综艺简体" panose="02010601030101010101" pitchFamily="2" charset="-122"/>
            </a:endParaRPr>
          </a:p>
        </p:txBody>
      </p:sp>
      <p:sp>
        <p:nvSpPr>
          <p:cNvPr id="12" name="TextBox 32">
            <a:hlinkClick r:id="" action="ppaction://hlinkshowjump?jump=nextslide"/>
          </p:cNvPr>
          <p:cNvSpPr txBox="1">
            <a:spLocks noChangeArrowheads="1"/>
          </p:cNvSpPr>
          <p:nvPr/>
        </p:nvSpPr>
        <p:spPr bwMode="auto">
          <a:xfrm>
            <a:off x="1004312" y="2500823"/>
            <a:ext cx="10183373" cy="366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r>
              <a:rPr lang="zh-CN" altLang="en-US"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网络安全法</a:t>
            </a:r>
            <a:r>
              <a:rPr lang="en-US" altLang="zh-CN"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a:t>
            </a:r>
          </a:p>
          <a:p>
            <a:pPr algn="ctr"/>
            <a:r>
              <a:rPr lang="zh-CN" altLang="en-US"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重点解读</a:t>
            </a:r>
          </a:p>
          <a:p>
            <a:pPr algn="ctr"/>
            <a:endParaRPr lang="zh-CN" altLang="en-US"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endParaRPr>
          </a:p>
        </p:txBody>
      </p:sp>
    </p:spTree>
    <p:extLst>
      <p:ext uri="{BB962C8B-B14F-4D97-AF65-F5344CB8AC3E}">
        <p14:creationId xmlns:p14="http://schemas.microsoft.com/office/powerpoint/2010/main" val="18168636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22527" y="68439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25" name="Rectangle 19">
            <a:extLst>
              <a:ext uri="{FF2B5EF4-FFF2-40B4-BE49-F238E27FC236}">
                <a16:creationId xmlns:a16="http://schemas.microsoft.com/office/drawing/2014/main" xmlns="" id="{02AE2DE1-B937-45B6-BD49-8DE93997B266}"/>
              </a:ext>
            </a:extLst>
          </p:cNvPr>
          <p:cNvSpPr>
            <a:spLocks noChangeArrowheads="1"/>
          </p:cNvSpPr>
          <p:nvPr/>
        </p:nvSpPr>
        <p:spPr bwMode="auto">
          <a:xfrm>
            <a:off x="815414" y="4506810"/>
            <a:ext cx="3718175" cy="800027"/>
          </a:xfrm>
          <a:prstGeom prst="rect">
            <a:avLst/>
          </a:prstGeom>
          <a:noFill/>
          <a:ln w="9525">
            <a:noFill/>
            <a:miter lim="800000"/>
            <a:headEnd/>
            <a:tailEnd/>
          </a:ln>
        </p:spPr>
        <p:txBody>
          <a:bodyPr wrap="square" lIns="0" tIns="0" rIns="0" bIns="0">
            <a:spAutoFit/>
          </a:bodyPr>
          <a:lstStyle/>
          <a:p>
            <a:pPr algn="r"/>
            <a:r>
              <a:rPr lang="zh-CN" altLang="en-US" sz="1733" dirty="0">
                <a:solidFill>
                  <a:srgbClr val="000000"/>
                </a:solidFill>
              </a:rPr>
              <a:t>进一步完善了网络运营者收集、使用个人信息的规则及其保护个人信息安全的义务与责任</a:t>
            </a:r>
          </a:p>
        </p:txBody>
      </p:sp>
      <p:sp>
        <p:nvSpPr>
          <p:cNvPr id="26" name="Rectangle 21">
            <a:extLst>
              <a:ext uri="{FF2B5EF4-FFF2-40B4-BE49-F238E27FC236}">
                <a16:creationId xmlns:a16="http://schemas.microsoft.com/office/drawing/2014/main" xmlns="" id="{89C6CBE3-9A24-4348-91F2-FBE58F5031CC}"/>
              </a:ext>
            </a:extLst>
          </p:cNvPr>
          <p:cNvSpPr>
            <a:spLocks noChangeArrowheads="1"/>
          </p:cNvSpPr>
          <p:nvPr/>
        </p:nvSpPr>
        <p:spPr bwMode="auto">
          <a:xfrm>
            <a:off x="911425" y="1947261"/>
            <a:ext cx="3563535" cy="533351"/>
          </a:xfrm>
          <a:prstGeom prst="rect">
            <a:avLst/>
          </a:prstGeom>
          <a:noFill/>
          <a:ln w="9525">
            <a:noFill/>
            <a:miter lim="800000"/>
            <a:headEnd/>
            <a:tailEnd/>
          </a:ln>
        </p:spPr>
        <p:txBody>
          <a:bodyPr wrap="square" lIns="0" tIns="0" rIns="0" bIns="0">
            <a:spAutoFit/>
          </a:bodyPr>
          <a:lstStyle/>
          <a:p>
            <a:pPr algn="r"/>
            <a:r>
              <a:rPr lang="zh-CN" altLang="en-US" sz="1733" dirty="0">
                <a:solidFill>
                  <a:srgbClr val="000000"/>
                </a:solidFill>
              </a:rPr>
              <a:t>对支持、促进网络安全发展的措施作了规定</a:t>
            </a:r>
          </a:p>
        </p:txBody>
      </p:sp>
      <p:sp>
        <p:nvSpPr>
          <p:cNvPr id="27" name="Rectangle 23">
            <a:extLst>
              <a:ext uri="{FF2B5EF4-FFF2-40B4-BE49-F238E27FC236}">
                <a16:creationId xmlns:a16="http://schemas.microsoft.com/office/drawing/2014/main" xmlns="" id="{4E849E28-1C10-45CA-AE4C-F7B2520A2985}"/>
              </a:ext>
            </a:extLst>
          </p:cNvPr>
          <p:cNvSpPr>
            <a:spLocks noChangeArrowheads="1"/>
          </p:cNvSpPr>
          <p:nvPr/>
        </p:nvSpPr>
        <p:spPr bwMode="auto">
          <a:xfrm>
            <a:off x="911425" y="3225353"/>
            <a:ext cx="3143676" cy="533351"/>
          </a:xfrm>
          <a:prstGeom prst="rect">
            <a:avLst/>
          </a:prstGeom>
          <a:noFill/>
          <a:ln w="9525">
            <a:noFill/>
            <a:miter lim="800000"/>
            <a:headEnd/>
            <a:tailEnd/>
          </a:ln>
        </p:spPr>
        <p:txBody>
          <a:bodyPr wrap="square" lIns="0" tIns="0" rIns="0" bIns="0">
            <a:spAutoFit/>
          </a:bodyPr>
          <a:lstStyle/>
          <a:p>
            <a:pPr algn="r"/>
            <a:r>
              <a:rPr lang="zh-CN" altLang="en-US" sz="1733" dirty="0">
                <a:solidFill>
                  <a:srgbClr val="000000"/>
                </a:solidFill>
              </a:rPr>
              <a:t>明确建立国家统一的监测预警、信息通报和应急处置制度和体系</a:t>
            </a:r>
          </a:p>
        </p:txBody>
      </p:sp>
      <p:sp>
        <p:nvSpPr>
          <p:cNvPr id="36" name="Rectangle 25">
            <a:extLst>
              <a:ext uri="{FF2B5EF4-FFF2-40B4-BE49-F238E27FC236}">
                <a16:creationId xmlns:a16="http://schemas.microsoft.com/office/drawing/2014/main" xmlns="" id="{D28D0197-F35A-4EA2-8606-24E17B6536AE}"/>
              </a:ext>
            </a:extLst>
          </p:cNvPr>
          <p:cNvSpPr>
            <a:spLocks noChangeArrowheads="1"/>
          </p:cNvSpPr>
          <p:nvPr/>
        </p:nvSpPr>
        <p:spPr bwMode="auto">
          <a:xfrm>
            <a:off x="2744029" y="5487809"/>
            <a:ext cx="6696464" cy="533351"/>
          </a:xfrm>
          <a:prstGeom prst="rect">
            <a:avLst/>
          </a:prstGeom>
          <a:noFill/>
          <a:ln w="9525">
            <a:noFill/>
            <a:miter lim="800000"/>
            <a:headEnd/>
            <a:tailEnd/>
          </a:ln>
        </p:spPr>
        <p:txBody>
          <a:bodyPr wrap="square" lIns="0" tIns="0" rIns="0" bIns="0">
            <a:spAutoFit/>
          </a:bodyPr>
          <a:lstStyle/>
          <a:p>
            <a:pPr algn="ctr"/>
            <a:r>
              <a:rPr lang="zh-CN" altLang="en-US" sz="1733" dirty="0">
                <a:solidFill>
                  <a:srgbClr val="000000"/>
                </a:solidFill>
              </a:rPr>
              <a:t>确定网络实名制，并明确了网络运营者对公安机关、国际安全机关维护网络安全和侦查犯罪的活动提供技术支持和协助的义务</a:t>
            </a:r>
          </a:p>
        </p:txBody>
      </p:sp>
      <p:sp>
        <p:nvSpPr>
          <p:cNvPr id="37" name="Rectangle 40">
            <a:extLst>
              <a:ext uri="{FF2B5EF4-FFF2-40B4-BE49-F238E27FC236}">
                <a16:creationId xmlns:a16="http://schemas.microsoft.com/office/drawing/2014/main" xmlns="" id="{8E22FB11-F4A7-4F1C-9397-F3435CEC3726}"/>
              </a:ext>
            </a:extLst>
          </p:cNvPr>
          <p:cNvSpPr>
            <a:spLocks noChangeArrowheads="1"/>
          </p:cNvSpPr>
          <p:nvPr/>
        </p:nvSpPr>
        <p:spPr bwMode="auto">
          <a:xfrm>
            <a:off x="7717042" y="4506810"/>
            <a:ext cx="3467521" cy="800027"/>
          </a:xfrm>
          <a:prstGeom prst="rect">
            <a:avLst/>
          </a:prstGeom>
          <a:noFill/>
          <a:ln w="9525">
            <a:noFill/>
            <a:miter lim="800000"/>
            <a:headEnd/>
            <a:tailEnd/>
          </a:ln>
        </p:spPr>
        <p:txBody>
          <a:bodyPr wrap="square" lIns="0" tIns="0" rIns="0" bIns="0">
            <a:spAutoFit/>
          </a:bodyPr>
          <a:lstStyle/>
          <a:p>
            <a:r>
              <a:rPr lang="zh-CN" altLang="en-US" sz="1733" dirty="0">
                <a:solidFill>
                  <a:srgbClr val="000000"/>
                </a:solidFill>
              </a:rPr>
              <a:t>明确了国家网信部门对网络安全工作的统筹协调职责和相关监督管理职责</a:t>
            </a:r>
          </a:p>
        </p:txBody>
      </p:sp>
      <p:sp>
        <p:nvSpPr>
          <p:cNvPr id="38" name="Rectangle 42">
            <a:extLst>
              <a:ext uri="{FF2B5EF4-FFF2-40B4-BE49-F238E27FC236}">
                <a16:creationId xmlns:a16="http://schemas.microsoft.com/office/drawing/2014/main" xmlns="" id="{341E0F21-76CC-4601-BC9A-B389A1C03B0A}"/>
              </a:ext>
            </a:extLst>
          </p:cNvPr>
          <p:cNvSpPr>
            <a:spLocks noChangeArrowheads="1"/>
          </p:cNvSpPr>
          <p:nvPr/>
        </p:nvSpPr>
        <p:spPr bwMode="auto">
          <a:xfrm>
            <a:off x="4197493" y="1375153"/>
            <a:ext cx="3789536" cy="266676"/>
          </a:xfrm>
          <a:prstGeom prst="rect">
            <a:avLst/>
          </a:prstGeom>
          <a:noFill/>
          <a:ln w="9525">
            <a:noFill/>
            <a:miter lim="800000"/>
            <a:headEnd/>
            <a:tailEnd/>
          </a:ln>
        </p:spPr>
        <p:txBody>
          <a:bodyPr wrap="square" lIns="0" tIns="0" rIns="0" bIns="0">
            <a:spAutoFit/>
          </a:bodyPr>
          <a:lstStyle/>
          <a:p>
            <a:pPr algn="ctr"/>
            <a:r>
              <a:rPr lang="zh-CN" altLang="en-US" sz="1733" dirty="0">
                <a:solidFill>
                  <a:srgbClr val="000000"/>
                </a:solidFill>
              </a:rPr>
              <a:t>将信息安全等级保护制度上升为法律</a:t>
            </a:r>
          </a:p>
        </p:txBody>
      </p:sp>
      <p:sp>
        <p:nvSpPr>
          <p:cNvPr id="39" name="Rectangle 44">
            <a:extLst>
              <a:ext uri="{FF2B5EF4-FFF2-40B4-BE49-F238E27FC236}">
                <a16:creationId xmlns:a16="http://schemas.microsoft.com/office/drawing/2014/main" xmlns="" id="{FE4D857C-F490-4A51-9FCA-92CB7AEA72F7}"/>
              </a:ext>
            </a:extLst>
          </p:cNvPr>
          <p:cNvSpPr>
            <a:spLocks noChangeArrowheads="1"/>
          </p:cNvSpPr>
          <p:nvPr/>
        </p:nvSpPr>
        <p:spPr bwMode="auto">
          <a:xfrm>
            <a:off x="7717043" y="1948199"/>
            <a:ext cx="3467523" cy="533351"/>
          </a:xfrm>
          <a:prstGeom prst="rect">
            <a:avLst/>
          </a:prstGeom>
          <a:noFill/>
          <a:ln w="9525">
            <a:noFill/>
            <a:miter lim="800000"/>
            <a:headEnd/>
            <a:tailEnd/>
          </a:ln>
        </p:spPr>
        <p:txBody>
          <a:bodyPr wrap="square" lIns="0" tIns="0" rIns="0" bIns="0">
            <a:spAutoFit/>
          </a:bodyPr>
          <a:lstStyle/>
          <a:p>
            <a:r>
              <a:rPr lang="zh-CN" altLang="en-US" sz="1733" dirty="0">
                <a:solidFill>
                  <a:srgbClr val="000000"/>
                </a:solidFill>
              </a:rPr>
              <a:t>明确了网络产品和服务提供者的安全义务和个人信息保护义务</a:t>
            </a:r>
          </a:p>
        </p:txBody>
      </p:sp>
      <p:sp>
        <p:nvSpPr>
          <p:cNvPr id="40" name="Rectangle 46">
            <a:extLst>
              <a:ext uri="{FF2B5EF4-FFF2-40B4-BE49-F238E27FC236}">
                <a16:creationId xmlns:a16="http://schemas.microsoft.com/office/drawing/2014/main" xmlns="" id="{02027C0D-8596-4809-A8D7-69FE022BCEA9}"/>
              </a:ext>
            </a:extLst>
          </p:cNvPr>
          <p:cNvSpPr>
            <a:spLocks noChangeArrowheads="1"/>
          </p:cNvSpPr>
          <p:nvPr/>
        </p:nvSpPr>
        <p:spPr bwMode="auto">
          <a:xfrm>
            <a:off x="8177420" y="3091983"/>
            <a:ext cx="3007145" cy="800027"/>
          </a:xfrm>
          <a:prstGeom prst="rect">
            <a:avLst/>
          </a:prstGeom>
          <a:noFill/>
          <a:ln w="9525">
            <a:noFill/>
            <a:miter lim="800000"/>
            <a:headEnd/>
            <a:tailEnd/>
          </a:ln>
        </p:spPr>
        <p:txBody>
          <a:bodyPr wrap="square" lIns="0" tIns="0" rIns="0" bIns="0">
            <a:spAutoFit/>
          </a:bodyPr>
          <a:lstStyle/>
          <a:p>
            <a:r>
              <a:rPr lang="zh-CN" altLang="en-US" sz="1733" dirty="0">
                <a:solidFill>
                  <a:srgbClr val="000000"/>
                </a:solidFill>
              </a:rPr>
              <a:t>明确了关键信息基础设施的范围和关键信息基础设施保护制度的主要内容</a:t>
            </a:r>
          </a:p>
        </p:txBody>
      </p:sp>
      <p:sp>
        <p:nvSpPr>
          <p:cNvPr id="41" name="矩形 40">
            <a:extLst>
              <a:ext uri="{FF2B5EF4-FFF2-40B4-BE49-F238E27FC236}">
                <a16:creationId xmlns:a16="http://schemas.microsoft.com/office/drawing/2014/main" xmlns="" id="{D0EC62E6-BC26-4F49-8991-219A89E353F4}"/>
              </a:ext>
            </a:extLst>
          </p:cNvPr>
          <p:cNvSpPr/>
          <p:nvPr/>
        </p:nvSpPr>
        <p:spPr>
          <a:xfrm>
            <a:off x="4837233" y="3061206"/>
            <a:ext cx="2510056" cy="830997"/>
          </a:xfrm>
          <a:prstGeom prst="rect">
            <a:avLst/>
          </a:prstGeom>
        </p:spPr>
        <p:txBody>
          <a:bodyPr wrap="square">
            <a:spAutoFit/>
          </a:bodyPr>
          <a:lstStyle/>
          <a:p>
            <a:pPr algn="ctr"/>
            <a:r>
              <a:rPr lang="en-US" altLang="zh-CN" sz="2400" b="1" dirty="0">
                <a:solidFill>
                  <a:srgbClr val="C00000"/>
                </a:solidFill>
              </a:rPr>
              <a:t>《</a:t>
            </a:r>
            <a:r>
              <a:rPr lang="zh-CN" altLang="en-US" sz="2400" b="1" dirty="0">
                <a:solidFill>
                  <a:srgbClr val="C00000"/>
                </a:solidFill>
              </a:rPr>
              <a:t>网络安全法</a:t>
            </a:r>
            <a:r>
              <a:rPr lang="en-US" altLang="zh-CN" sz="2400" b="1" dirty="0">
                <a:solidFill>
                  <a:srgbClr val="C00000"/>
                </a:solidFill>
              </a:rPr>
              <a:t>》</a:t>
            </a:r>
          </a:p>
          <a:p>
            <a:pPr algn="ctr"/>
            <a:r>
              <a:rPr lang="zh-CN" altLang="en-US" sz="2400" b="1" dirty="0">
                <a:solidFill>
                  <a:srgbClr val="C00000"/>
                </a:solidFill>
              </a:rPr>
              <a:t>八大亮点</a:t>
            </a:r>
          </a:p>
        </p:txBody>
      </p:sp>
      <p:grpSp>
        <p:nvGrpSpPr>
          <p:cNvPr id="14" name="组合 13"/>
          <p:cNvGrpSpPr/>
          <p:nvPr/>
        </p:nvGrpSpPr>
        <p:grpSpPr>
          <a:xfrm>
            <a:off x="4407030" y="1801700"/>
            <a:ext cx="3377942" cy="3380784"/>
            <a:chOff x="3094426" y="1347614"/>
            <a:chExt cx="2949538" cy="2952019"/>
          </a:xfrm>
        </p:grpSpPr>
        <p:grpSp>
          <p:nvGrpSpPr>
            <p:cNvPr id="3" name="组合 2"/>
            <p:cNvGrpSpPr/>
            <p:nvPr/>
          </p:nvGrpSpPr>
          <p:grpSpPr>
            <a:xfrm>
              <a:off x="3976972" y="1347614"/>
              <a:ext cx="1184447" cy="533498"/>
              <a:chOff x="3976972" y="1347614"/>
              <a:chExt cx="1184447" cy="533498"/>
            </a:xfrm>
          </p:grpSpPr>
          <p:sp>
            <p:nvSpPr>
              <p:cNvPr id="15" name="Freeform 32">
                <a:extLst>
                  <a:ext uri="{FF2B5EF4-FFF2-40B4-BE49-F238E27FC236}">
                    <a16:creationId xmlns:a16="http://schemas.microsoft.com/office/drawing/2014/main" xmlns="" id="{31A6426D-5B7C-4209-955C-0796595E3ACC}"/>
                  </a:ext>
                </a:extLst>
              </p:cNvPr>
              <p:cNvSpPr>
                <a:spLocks/>
              </p:cNvSpPr>
              <p:nvPr/>
            </p:nvSpPr>
            <p:spPr bwMode="auto">
              <a:xfrm>
                <a:off x="3976972" y="1347614"/>
                <a:ext cx="1184447" cy="533498"/>
              </a:xfrm>
              <a:custGeom>
                <a:avLst/>
                <a:gdLst>
                  <a:gd name="T0" fmla="*/ 0 w 2666"/>
                  <a:gd name="T1" fmla="*/ 0 h 1200"/>
                  <a:gd name="T2" fmla="*/ 1333 w 2666"/>
                  <a:gd name="T3" fmla="*/ 0 h 1200"/>
                  <a:gd name="T4" fmla="*/ 2666 w 2666"/>
                  <a:gd name="T5" fmla="*/ 0 h 1200"/>
                  <a:gd name="T6" fmla="*/ 2169 w 2666"/>
                  <a:gd name="T7" fmla="*/ 1200 h 1200"/>
                  <a:gd name="T8" fmla="*/ 497 w 2666"/>
                  <a:gd name="T9" fmla="*/ 1200 h 1200"/>
                  <a:gd name="T10" fmla="*/ 0 w 2666"/>
                  <a:gd name="T11" fmla="*/ 0 h 1200"/>
                </a:gdLst>
                <a:ahLst/>
                <a:cxnLst>
                  <a:cxn ang="0">
                    <a:pos x="T0" y="T1"/>
                  </a:cxn>
                  <a:cxn ang="0">
                    <a:pos x="T2" y="T3"/>
                  </a:cxn>
                  <a:cxn ang="0">
                    <a:pos x="T4" y="T5"/>
                  </a:cxn>
                  <a:cxn ang="0">
                    <a:pos x="T6" y="T7"/>
                  </a:cxn>
                  <a:cxn ang="0">
                    <a:pos x="T8" y="T9"/>
                  </a:cxn>
                  <a:cxn ang="0">
                    <a:pos x="T10" y="T11"/>
                  </a:cxn>
                </a:cxnLst>
                <a:rect l="0" t="0" r="r" b="b"/>
                <a:pathLst>
                  <a:path w="2666" h="1200">
                    <a:moveTo>
                      <a:pt x="0" y="0"/>
                    </a:moveTo>
                    <a:lnTo>
                      <a:pt x="1333" y="0"/>
                    </a:lnTo>
                    <a:lnTo>
                      <a:pt x="2666" y="0"/>
                    </a:lnTo>
                    <a:lnTo>
                      <a:pt x="2169" y="1200"/>
                    </a:lnTo>
                    <a:lnTo>
                      <a:pt x="497" y="1200"/>
                    </a:lnTo>
                    <a:lnTo>
                      <a:pt x="0" y="0"/>
                    </a:lnTo>
                    <a:close/>
                  </a:path>
                </a:pathLst>
              </a:custGeom>
              <a:solidFill>
                <a:srgbClr val="00B0F0"/>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a:solidFill>
                    <a:srgbClr val="000000"/>
                  </a:solidFill>
                  <a:cs typeface="+mn-ea"/>
                </a:endParaRPr>
              </a:p>
            </p:txBody>
          </p:sp>
          <p:sp>
            <p:nvSpPr>
              <p:cNvPr id="42" name="TextBox 67">
                <a:extLst>
                  <a:ext uri="{FF2B5EF4-FFF2-40B4-BE49-F238E27FC236}">
                    <a16:creationId xmlns:a16="http://schemas.microsoft.com/office/drawing/2014/main" xmlns="" id="{DFF37C7C-248F-4C58-B978-AD973E44426E}"/>
                  </a:ext>
                </a:extLst>
              </p:cNvPr>
              <p:cNvSpPr txBox="1"/>
              <p:nvPr/>
            </p:nvSpPr>
            <p:spPr>
              <a:xfrm>
                <a:off x="4374269" y="1436317"/>
                <a:ext cx="400596" cy="367227"/>
              </a:xfrm>
              <a:prstGeom prst="rect">
                <a:avLst/>
              </a:prstGeom>
              <a:noFill/>
            </p:spPr>
            <p:txBody>
              <a:bodyPr wrap="none" rtlCol="0">
                <a:spAutoFit/>
              </a:bodyPr>
              <a:lstStyle/>
              <a:p>
                <a:r>
                  <a:rPr lang="zh-CN" altLang="en-US" sz="2133" b="1" dirty="0">
                    <a:solidFill>
                      <a:srgbClr val="FFFFFF"/>
                    </a:solidFill>
                  </a:rPr>
                  <a:t>一</a:t>
                </a:r>
              </a:p>
            </p:txBody>
          </p:sp>
        </p:grpSp>
        <p:grpSp>
          <p:nvGrpSpPr>
            <p:cNvPr id="4" name="组合 3"/>
            <p:cNvGrpSpPr/>
            <p:nvPr/>
          </p:nvGrpSpPr>
          <p:grpSpPr>
            <a:xfrm>
              <a:off x="4972006" y="1360848"/>
              <a:ext cx="1058723" cy="1059551"/>
              <a:chOff x="4972006" y="1360848"/>
              <a:chExt cx="1058723" cy="1059551"/>
            </a:xfrm>
          </p:grpSpPr>
          <p:sp>
            <p:nvSpPr>
              <p:cNvPr id="16" name="Freeform 33">
                <a:extLst>
                  <a:ext uri="{FF2B5EF4-FFF2-40B4-BE49-F238E27FC236}">
                    <a16:creationId xmlns:a16="http://schemas.microsoft.com/office/drawing/2014/main" xmlns="" id="{6C544599-E200-43E1-A8AB-E04846D71FBB}"/>
                  </a:ext>
                </a:extLst>
              </p:cNvPr>
              <p:cNvSpPr>
                <a:spLocks/>
              </p:cNvSpPr>
              <p:nvPr/>
            </p:nvSpPr>
            <p:spPr bwMode="auto">
              <a:xfrm>
                <a:off x="4972006" y="1360848"/>
                <a:ext cx="1058723" cy="1059551"/>
              </a:xfrm>
              <a:custGeom>
                <a:avLst/>
                <a:gdLst>
                  <a:gd name="T0" fmla="*/ 497 w 2383"/>
                  <a:gd name="T1" fmla="*/ 0 h 2382"/>
                  <a:gd name="T2" fmla="*/ 1440 w 2383"/>
                  <a:gd name="T3" fmla="*/ 943 h 2382"/>
                  <a:gd name="T4" fmla="*/ 2383 w 2383"/>
                  <a:gd name="T5" fmla="*/ 1885 h 2382"/>
                  <a:gd name="T6" fmla="*/ 1183 w 2383"/>
                  <a:gd name="T7" fmla="*/ 2382 h 2382"/>
                  <a:gd name="T8" fmla="*/ 0 w 2383"/>
                  <a:gd name="T9" fmla="*/ 1200 h 2382"/>
                  <a:gd name="T10" fmla="*/ 497 w 2383"/>
                  <a:gd name="T11" fmla="*/ 0 h 2382"/>
                </a:gdLst>
                <a:ahLst/>
                <a:cxnLst>
                  <a:cxn ang="0">
                    <a:pos x="T0" y="T1"/>
                  </a:cxn>
                  <a:cxn ang="0">
                    <a:pos x="T2" y="T3"/>
                  </a:cxn>
                  <a:cxn ang="0">
                    <a:pos x="T4" y="T5"/>
                  </a:cxn>
                  <a:cxn ang="0">
                    <a:pos x="T6" y="T7"/>
                  </a:cxn>
                  <a:cxn ang="0">
                    <a:pos x="T8" y="T9"/>
                  </a:cxn>
                  <a:cxn ang="0">
                    <a:pos x="T10" y="T11"/>
                  </a:cxn>
                </a:cxnLst>
                <a:rect l="0" t="0" r="r" b="b"/>
                <a:pathLst>
                  <a:path w="2383" h="2382">
                    <a:moveTo>
                      <a:pt x="497" y="0"/>
                    </a:moveTo>
                    <a:lnTo>
                      <a:pt x="1440" y="943"/>
                    </a:lnTo>
                    <a:lnTo>
                      <a:pt x="2383" y="1885"/>
                    </a:lnTo>
                    <a:lnTo>
                      <a:pt x="1183" y="2382"/>
                    </a:lnTo>
                    <a:lnTo>
                      <a:pt x="0" y="1200"/>
                    </a:lnTo>
                    <a:lnTo>
                      <a:pt x="497" y="0"/>
                    </a:lnTo>
                    <a:close/>
                  </a:path>
                </a:pathLst>
              </a:custGeom>
              <a:solidFill>
                <a:srgbClr val="0070C0"/>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a:solidFill>
                    <a:srgbClr val="A0A0A0"/>
                  </a:solidFill>
                  <a:cs typeface="+mn-ea"/>
                </a:endParaRPr>
              </a:p>
            </p:txBody>
          </p:sp>
          <p:sp>
            <p:nvSpPr>
              <p:cNvPr id="43" name="TextBox 69">
                <a:extLst>
                  <a:ext uri="{FF2B5EF4-FFF2-40B4-BE49-F238E27FC236}">
                    <a16:creationId xmlns:a16="http://schemas.microsoft.com/office/drawing/2014/main" xmlns="" id="{F5BF9B3C-CB0C-4324-AD59-99BEB3A99373}"/>
                  </a:ext>
                </a:extLst>
              </p:cNvPr>
              <p:cNvSpPr txBox="1"/>
              <p:nvPr/>
            </p:nvSpPr>
            <p:spPr>
              <a:xfrm>
                <a:off x="5220072" y="1782430"/>
                <a:ext cx="400596" cy="367226"/>
              </a:xfrm>
              <a:prstGeom prst="rect">
                <a:avLst/>
              </a:prstGeom>
              <a:noFill/>
            </p:spPr>
            <p:txBody>
              <a:bodyPr wrap="none" rtlCol="0">
                <a:spAutoFit/>
              </a:bodyPr>
              <a:lstStyle/>
              <a:p>
                <a:r>
                  <a:rPr lang="zh-CN" altLang="en-US" sz="2133" b="1" dirty="0">
                    <a:solidFill>
                      <a:srgbClr val="FFFFFF"/>
                    </a:solidFill>
                  </a:rPr>
                  <a:t>二</a:t>
                </a:r>
              </a:p>
            </p:txBody>
          </p:sp>
        </p:grpSp>
        <p:grpSp>
          <p:nvGrpSpPr>
            <p:cNvPr id="5" name="组合 4"/>
            <p:cNvGrpSpPr/>
            <p:nvPr/>
          </p:nvGrpSpPr>
          <p:grpSpPr>
            <a:xfrm>
              <a:off x="5510466" y="2230160"/>
              <a:ext cx="533498" cy="1186101"/>
              <a:chOff x="5510466" y="2230160"/>
              <a:chExt cx="533498" cy="1186101"/>
            </a:xfrm>
          </p:grpSpPr>
          <p:sp>
            <p:nvSpPr>
              <p:cNvPr id="24" name="Freeform 39">
                <a:extLst>
                  <a:ext uri="{FF2B5EF4-FFF2-40B4-BE49-F238E27FC236}">
                    <a16:creationId xmlns:a16="http://schemas.microsoft.com/office/drawing/2014/main" xmlns="" id="{AA2BED91-C885-413C-95D8-86877D3732E3}"/>
                  </a:ext>
                </a:extLst>
              </p:cNvPr>
              <p:cNvSpPr>
                <a:spLocks/>
              </p:cNvSpPr>
              <p:nvPr/>
            </p:nvSpPr>
            <p:spPr bwMode="auto">
              <a:xfrm>
                <a:off x="5510466" y="2230160"/>
                <a:ext cx="533498" cy="1186101"/>
              </a:xfrm>
              <a:custGeom>
                <a:avLst/>
                <a:gdLst>
                  <a:gd name="T0" fmla="*/ 0 w 1200"/>
                  <a:gd name="T1" fmla="*/ 2169 h 2666"/>
                  <a:gd name="T2" fmla="*/ 0 w 1200"/>
                  <a:gd name="T3" fmla="*/ 497 h 2666"/>
                  <a:gd name="T4" fmla="*/ 1200 w 1200"/>
                  <a:gd name="T5" fmla="*/ 0 h 2666"/>
                  <a:gd name="T6" fmla="*/ 1200 w 1200"/>
                  <a:gd name="T7" fmla="*/ 1333 h 2666"/>
                  <a:gd name="T8" fmla="*/ 1200 w 1200"/>
                  <a:gd name="T9" fmla="*/ 2666 h 2666"/>
                  <a:gd name="T10" fmla="*/ 0 w 1200"/>
                  <a:gd name="T11" fmla="*/ 2169 h 2666"/>
                </a:gdLst>
                <a:ahLst/>
                <a:cxnLst>
                  <a:cxn ang="0">
                    <a:pos x="T0" y="T1"/>
                  </a:cxn>
                  <a:cxn ang="0">
                    <a:pos x="T2" y="T3"/>
                  </a:cxn>
                  <a:cxn ang="0">
                    <a:pos x="T4" y="T5"/>
                  </a:cxn>
                  <a:cxn ang="0">
                    <a:pos x="T6" y="T7"/>
                  </a:cxn>
                  <a:cxn ang="0">
                    <a:pos x="T8" y="T9"/>
                  </a:cxn>
                  <a:cxn ang="0">
                    <a:pos x="T10" y="T11"/>
                  </a:cxn>
                </a:cxnLst>
                <a:rect l="0" t="0" r="r" b="b"/>
                <a:pathLst>
                  <a:path w="1200" h="2666">
                    <a:moveTo>
                      <a:pt x="0" y="2169"/>
                    </a:moveTo>
                    <a:lnTo>
                      <a:pt x="0" y="497"/>
                    </a:lnTo>
                    <a:lnTo>
                      <a:pt x="1200" y="0"/>
                    </a:lnTo>
                    <a:lnTo>
                      <a:pt x="1200" y="1333"/>
                    </a:lnTo>
                    <a:lnTo>
                      <a:pt x="1200" y="2666"/>
                    </a:lnTo>
                    <a:lnTo>
                      <a:pt x="0" y="2169"/>
                    </a:lnTo>
                    <a:close/>
                  </a:path>
                </a:pathLst>
              </a:custGeom>
              <a:solidFill>
                <a:srgbClr val="00B0F0"/>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a:solidFill>
                    <a:srgbClr val="000000"/>
                  </a:solidFill>
                  <a:cs typeface="+mn-ea"/>
                </a:endParaRPr>
              </a:p>
            </p:txBody>
          </p:sp>
          <p:sp>
            <p:nvSpPr>
              <p:cNvPr id="44" name="TextBox 70">
                <a:extLst>
                  <a:ext uri="{FF2B5EF4-FFF2-40B4-BE49-F238E27FC236}">
                    <a16:creationId xmlns:a16="http://schemas.microsoft.com/office/drawing/2014/main" xmlns="" id="{504306F3-A0C3-46AD-917E-70875574567F}"/>
                  </a:ext>
                </a:extLst>
              </p:cNvPr>
              <p:cNvSpPr txBox="1"/>
              <p:nvPr/>
            </p:nvSpPr>
            <p:spPr>
              <a:xfrm>
                <a:off x="5593981" y="2651303"/>
                <a:ext cx="400596" cy="367226"/>
              </a:xfrm>
              <a:prstGeom prst="rect">
                <a:avLst/>
              </a:prstGeom>
              <a:noFill/>
            </p:spPr>
            <p:txBody>
              <a:bodyPr wrap="none" rtlCol="0">
                <a:spAutoFit/>
              </a:bodyPr>
              <a:lstStyle/>
              <a:p>
                <a:r>
                  <a:rPr lang="zh-CN" altLang="en-US" sz="2133" b="1" dirty="0">
                    <a:solidFill>
                      <a:srgbClr val="FFFFFF"/>
                    </a:solidFill>
                  </a:rPr>
                  <a:t>三</a:t>
                </a:r>
              </a:p>
            </p:txBody>
          </p:sp>
        </p:grpSp>
        <p:grpSp>
          <p:nvGrpSpPr>
            <p:cNvPr id="6" name="组合 5"/>
            <p:cNvGrpSpPr/>
            <p:nvPr/>
          </p:nvGrpSpPr>
          <p:grpSpPr>
            <a:xfrm>
              <a:off x="4972006" y="3226848"/>
              <a:ext cx="1058723" cy="1059551"/>
              <a:chOff x="4972006" y="3226848"/>
              <a:chExt cx="1058723" cy="1059551"/>
            </a:xfrm>
          </p:grpSpPr>
          <p:sp>
            <p:nvSpPr>
              <p:cNvPr id="21" name="Freeform 38">
                <a:extLst>
                  <a:ext uri="{FF2B5EF4-FFF2-40B4-BE49-F238E27FC236}">
                    <a16:creationId xmlns:a16="http://schemas.microsoft.com/office/drawing/2014/main" xmlns="" id="{8A3511B5-7E5A-4973-8763-48E12B97A04F}"/>
                  </a:ext>
                </a:extLst>
              </p:cNvPr>
              <p:cNvSpPr>
                <a:spLocks/>
              </p:cNvSpPr>
              <p:nvPr/>
            </p:nvSpPr>
            <p:spPr bwMode="auto">
              <a:xfrm>
                <a:off x="4972006" y="3226848"/>
                <a:ext cx="1058723" cy="1059551"/>
              </a:xfrm>
              <a:custGeom>
                <a:avLst/>
                <a:gdLst>
                  <a:gd name="T0" fmla="*/ 0 w 2383"/>
                  <a:gd name="T1" fmla="*/ 1183 h 2383"/>
                  <a:gd name="T2" fmla="*/ 1183 w 2383"/>
                  <a:gd name="T3" fmla="*/ 0 h 2383"/>
                  <a:gd name="T4" fmla="*/ 2383 w 2383"/>
                  <a:gd name="T5" fmla="*/ 497 h 2383"/>
                  <a:gd name="T6" fmla="*/ 1440 w 2383"/>
                  <a:gd name="T7" fmla="*/ 1440 h 2383"/>
                  <a:gd name="T8" fmla="*/ 498 w 2383"/>
                  <a:gd name="T9" fmla="*/ 2383 h 2383"/>
                  <a:gd name="T10" fmla="*/ 0 w 2383"/>
                  <a:gd name="T11" fmla="*/ 1183 h 2383"/>
                </a:gdLst>
                <a:ahLst/>
                <a:cxnLst>
                  <a:cxn ang="0">
                    <a:pos x="T0" y="T1"/>
                  </a:cxn>
                  <a:cxn ang="0">
                    <a:pos x="T2" y="T3"/>
                  </a:cxn>
                  <a:cxn ang="0">
                    <a:pos x="T4" y="T5"/>
                  </a:cxn>
                  <a:cxn ang="0">
                    <a:pos x="T6" y="T7"/>
                  </a:cxn>
                  <a:cxn ang="0">
                    <a:pos x="T8" y="T9"/>
                  </a:cxn>
                  <a:cxn ang="0">
                    <a:pos x="T10" y="T11"/>
                  </a:cxn>
                </a:cxnLst>
                <a:rect l="0" t="0" r="r" b="b"/>
                <a:pathLst>
                  <a:path w="2383" h="2383">
                    <a:moveTo>
                      <a:pt x="0" y="1183"/>
                    </a:moveTo>
                    <a:lnTo>
                      <a:pt x="1183" y="0"/>
                    </a:lnTo>
                    <a:lnTo>
                      <a:pt x="2383" y="497"/>
                    </a:lnTo>
                    <a:lnTo>
                      <a:pt x="1440" y="1440"/>
                    </a:lnTo>
                    <a:lnTo>
                      <a:pt x="498" y="2383"/>
                    </a:lnTo>
                    <a:lnTo>
                      <a:pt x="0" y="1183"/>
                    </a:lnTo>
                    <a:close/>
                  </a:path>
                </a:pathLst>
              </a:custGeom>
              <a:solidFill>
                <a:srgbClr val="0070C0"/>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a:solidFill>
                    <a:srgbClr val="A0A0A0"/>
                  </a:solidFill>
                  <a:cs typeface="+mn-ea"/>
                </a:endParaRPr>
              </a:p>
            </p:txBody>
          </p:sp>
          <p:sp>
            <p:nvSpPr>
              <p:cNvPr id="45" name="TextBox 71">
                <a:extLst>
                  <a:ext uri="{FF2B5EF4-FFF2-40B4-BE49-F238E27FC236}">
                    <a16:creationId xmlns:a16="http://schemas.microsoft.com/office/drawing/2014/main" xmlns="" id="{612368C5-ECA3-45B9-A988-5BCE8C79EB48}"/>
                  </a:ext>
                </a:extLst>
              </p:cNvPr>
              <p:cNvSpPr txBox="1"/>
              <p:nvPr/>
            </p:nvSpPr>
            <p:spPr>
              <a:xfrm>
                <a:off x="5220072" y="3505474"/>
                <a:ext cx="400596" cy="367226"/>
              </a:xfrm>
              <a:prstGeom prst="rect">
                <a:avLst/>
              </a:prstGeom>
              <a:noFill/>
            </p:spPr>
            <p:txBody>
              <a:bodyPr wrap="none" rtlCol="0">
                <a:spAutoFit/>
              </a:bodyPr>
              <a:lstStyle/>
              <a:p>
                <a:r>
                  <a:rPr lang="zh-CN" altLang="en-US" sz="2133" b="1" dirty="0">
                    <a:solidFill>
                      <a:srgbClr val="FFFFFF"/>
                    </a:solidFill>
                  </a:rPr>
                  <a:t>四</a:t>
                </a:r>
              </a:p>
            </p:txBody>
          </p:sp>
        </p:grpSp>
        <p:grpSp>
          <p:nvGrpSpPr>
            <p:cNvPr id="9" name="组合 8"/>
            <p:cNvGrpSpPr/>
            <p:nvPr/>
          </p:nvGrpSpPr>
          <p:grpSpPr>
            <a:xfrm>
              <a:off x="3976972" y="3765308"/>
              <a:ext cx="1184447" cy="534325"/>
              <a:chOff x="3976972" y="3765308"/>
              <a:chExt cx="1184447" cy="534325"/>
            </a:xfrm>
          </p:grpSpPr>
          <p:sp>
            <p:nvSpPr>
              <p:cNvPr id="20" name="Freeform 37">
                <a:extLst>
                  <a:ext uri="{FF2B5EF4-FFF2-40B4-BE49-F238E27FC236}">
                    <a16:creationId xmlns:a16="http://schemas.microsoft.com/office/drawing/2014/main" xmlns="" id="{364EB17C-F2DB-4E4B-AEAB-2BB4AFB03F8A}"/>
                  </a:ext>
                </a:extLst>
              </p:cNvPr>
              <p:cNvSpPr>
                <a:spLocks/>
              </p:cNvSpPr>
              <p:nvPr/>
            </p:nvSpPr>
            <p:spPr bwMode="auto">
              <a:xfrm>
                <a:off x="3976972" y="3765308"/>
                <a:ext cx="1184447" cy="534325"/>
              </a:xfrm>
              <a:custGeom>
                <a:avLst/>
                <a:gdLst>
                  <a:gd name="T0" fmla="*/ 497 w 2666"/>
                  <a:gd name="T1" fmla="*/ 0 h 1200"/>
                  <a:gd name="T2" fmla="*/ 2169 w 2666"/>
                  <a:gd name="T3" fmla="*/ 0 h 1200"/>
                  <a:gd name="T4" fmla="*/ 2666 w 2666"/>
                  <a:gd name="T5" fmla="*/ 1200 h 1200"/>
                  <a:gd name="T6" fmla="*/ 1333 w 2666"/>
                  <a:gd name="T7" fmla="*/ 1200 h 1200"/>
                  <a:gd name="T8" fmla="*/ 0 w 2666"/>
                  <a:gd name="T9" fmla="*/ 1200 h 1200"/>
                  <a:gd name="T10" fmla="*/ 497 w 2666"/>
                  <a:gd name="T11" fmla="*/ 0 h 1200"/>
                </a:gdLst>
                <a:ahLst/>
                <a:cxnLst>
                  <a:cxn ang="0">
                    <a:pos x="T0" y="T1"/>
                  </a:cxn>
                  <a:cxn ang="0">
                    <a:pos x="T2" y="T3"/>
                  </a:cxn>
                  <a:cxn ang="0">
                    <a:pos x="T4" y="T5"/>
                  </a:cxn>
                  <a:cxn ang="0">
                    <a:pos x="T6" y="T7"/>
                  </a:cxn>
                  <a:cxn ang="0">
                    <a:pos x="T8" y="T9"/>
                  </a:cxn>
                  <a:cxn ang="0">
                    <a:pos x="T10" y="T11"/>
                  </a:cxn>
                </a:cxnLst>
                <a:rect l="0" t="0" r="r" b="b"/>
                <a:pathLst>
                  <a:path w="2666" h="1200">
                    <a:moveTo>
                      <a:pt x="497" y="0"/>
                    </a:moveTo>
                    <a:lnTo>
                      <a:pt x="2169" y="0"/>
                    </a:lnTo>
                    <a:lnTo>
                      <a:pt x="2666" y="1200"/>
                    </a:lnTo>
                    <a:lnTo>
                      <a:pt x="1333" y="1200"/>
                    </a:lnTo>
                    <a:lnTo>
                      <a:pt x="0" y="1200"/>
                    </a:lnTo>
                    <a:lnTo>
                      <a:pt x="497" y="0"/>
                    </a:lnTo>
                    <a:close/>
                  </a:path>
                </a:pathLst>
              </a:custGeom>
              <a:solidFill>
                <a:srgbClr val="00B0F0"/>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a:solidFill>
                    <a:srgbClr val="000000"/>
                  </a:solidFill>
                  <a:cs typeface="+mn-ea"/>
                </a:endParaRPr>
              </a:p>
            </p:txBody>
          </p:sp>
          <p:sp>
            <p:nvSpPr>
              <p:cNvPr id="46" name="TextBox 72">
                <a:extLst>
                  <a:ext uri="{FF2B5EF4-FFF2-40B4-BE49-F238E27FC236}">
                    <a16:creationId xmlns:a16="http://schemas.microsoft.com/office/drawing/2014/main" xmlns="" id="{09DB3B78-DFA0-40C8-B8A7-BCFB1EAC57EF}"/>
                  </a:ext>
                </a:extLst>
              </p:cNvPr>
              <p:cNvSpPr txBox="1"/>
              <p:nvPr/>
            </p:nvSpPr>
            <p:spPr>
              <a:xfrm>
                <a:off x="4374269" y="3869677"/>
                <a:ext cx="400596" cy="367226"/>
              </a:xfrm>
              <a:prstGeom prst="rect">
                <a:avLst/>
              </a:prstGeom>
              <a:noFill/>
            </p:spPr>
            <p:txBody>
              <a:bodyPr wrap="none" rtlCol="0">
                <a:spAutoFit/>
              </a:bodyPr>
              <a:lstStyle/>
              <a:p>
                <a:r>
                  <a:rPr lang="zh-CN" altLang="en-US" sz="2133" b="1" dirty="0">
                    <a:solidFill>
                      <a:srgbClr val="FFFFFF"/>
                    </a:solidFill>
                  </a:rPr>
                  <a:t>五</a:t>
                </a:r>
              </a:p>
            </p:txBody>
          </p:sp>
        </p:grpSp>
        <p:grpSp>
          <p:nvGrpSpPr>
            <p:cNvPr id="10" name="组合 9"/>
            <p:cNvGrpSpPr/>
            <p:nvPr/>
          </p:nvGrpSpPr>
          <p:grpSpPr>
            <a:xfrm>
              <a:off x="3107661" y="3226848"/>
              <a:ext cx="1058723" cy="1059551"/>
              <a:chOff x="3107661" y="3226848"/>
              <a:chExt cx="1058723" cy="1059551"/>
            </a:xfrm>
          </p:grpSpPr>
          <p:sp>
            <p:nvSpPr>
              <p:cNvPr id="19" name="Freeform 36">
                <a:extLst>
                  <a:ext uri="{FF2B5EF4-FFF2-40B4-BE49-F238E27FC236}">
                    <a16:creationId xmlns:a16="http://schemas.microsoft.com/office/drawing/2014/main" xmlns="" id="{2247DDB7-004B-41B9-B260-6E590470566F}"/>
                  </a:ext>
                </a:extLst>
              </p:cNvPr>
              <p:cNvSpPr>
                <a:spLocks/>
              </p:cNvSpPr>
              <p:nvPr/>
            </p:nvSpPr>
            <p:spPr bwMode="auto">
              <a:xfrm>
                <a:off x="3107661" y="3226848"/>
                <a:ext cx="1058723" cy="1059551"/>
              </a:xfrm>
              <a:custGeom>
                <a:avLst/>
                <a:gdLst>
                  <a:gd name="T0" fmla="*/ 1200 w 2382"/>
                  <a:gd name="T1" fmla="*/ 0 h 2383"/>
                  <a:gd name="T2" fmla="*/ 2382 w 2382"/>
                  <a:gd name="T3" fmla="*/ 1183 h 2383"/>
                  <a:gd name="T4" fmla="*/ 1885 w 2382"/>
                  <a:gd name="T5" fmla="*/ 2383 h 2383"/>
                  <a:gd name="T6" fmla="*/ 943 w 2382"/>
                  <a:gd name="T7" fmla="*/ 1440 h 2383"/>
                  <a:gd name="T8" fmla="*/ 0 w 2382"/>
                  <a:gd name="T9" fmla="*/ 497 h 2383"/>
                  <a:gd name="T10" fmla="*/ 1200 w 2382"/>
                  <a:gd name="T11" fmla="*/ 0 h 2383"/>
                </a:gdLst>
                <a:ahLst/>
                <a:cxnLst>
                  <a:cxn ang="0">
                    <a:pos x="T0" y="T1"/>
                  </a:cxn>
                  <a:cxn ang="0">
                    <a:pos x="T2" y="T3"/>
                  </a:cxn>
                  <a:cxn ang="0">
                    <a:pos x="T4" y="T5"/>
                  </a:cxn>
                  <a:cxn ang="0">
                    <a:pos x="T6" y="T7"/>
                  </a:cxn>
                  <a:cxn ang="0">
                    <a:pos x="T8" y="T9"/>
                  </a:cxn>
                  <a:cxn ang="0">
                    <a:pos x="T10" y="T11"/>
                  </a:cxn>
                </a:cxnLst>
                <a:rect l="0" t="0" r="r" b="b"/>
                <a:pathLst>
                  <a:path w="2382" h="2383">
                    <a:moveTo>
                      <a:pt x="1200" y="0"/>
                    </a:moveTo>
                    <a:lnTo>
                      <a:pt x="2382" y="1183"/>
                    </a:lnTo>
                    <a:lnTo>
                      <a:pt x="1885" y="2383"/>
                    </a:lnTo>
                    <a:lnTo>
                      <a:pt x="943" y="1440"/>
                    </a:lnTo>
                    <a:lnTo>
                      <a:pt x="0" y="497"/>
                    </a:lnTo>
                    <a:lnTo>
                      <a:pt x="1200" y="0"/>
                    </a:lnTo>
                    <a:close/>
                  </a:path>
                </a:pathLst>
              </a:custGeom>
              <a:solidFill>
                <a:srgbClr val="0070C0"/>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a:solidFill>
                    <a:srgbClr val="A0A0A0"/>
                  </a:solidFill>
                  <a:cs typeface="+mn-ea"/>
                </a:endParaRPr>
              </a:p>
            </p:txBody>
          </p:sp>
          <p:sp>
            <p:nvSpPr>
              <p:cNvPr id="47" name="TextBox 73">
                <a:extLst>
                  <a:ext uri="{FF2B5EF4-FFF2-40B4-BE49-F238E27FC236}">
                    <a16:creationId xmlns:a16="http://schemas.microsoft.com/office/drawing/2014/main" xmlns="" id="{633CF333-3DA4-494E-81E4-0B39E385DA9A}"/>
                  </a:ext>
                </a:extLst>
              </p:cNvPr>
              <p:cNvSpPr txBox="1"/>
              <p:nvPr/>
            </p:nvSpPr>
            <p:spPr>
              <a:xfrm>
                <a:off x="3534899" y="3520176"/>
                <a:ext cx="400596" cy="367226"/>
              </a:xfrm>
              <a:prstGeom prst="rect">
                <a:avLst/>
              </a:prstGeom>
              <a:noFill/>
            </p:spPr>
            <p:txBody>
              <a:bodyPr wrap="none" rtlCol="0">
                <a:spAutoFit/>
              </a:bodyPr>
              <a:lstStyle/>
              <a:p>
                <a:r>
                  <a:rPr lang="zh-CN" altLang="en-US" sz="2133" b="1" dirty="0">
                    <a:solidFill>
                      <a:srgbClr val="FFFFFF"/>
                    </a:solidFill>
                  </a:rPr>
                  <a:t>六</a:t>
                </a:r>
              </a:p>
            </p:txBody>
          </p:sp>
        </p:grpSp>
        <p:grpSp>
          <p:nvGrpSpPr>
            <p:cNvPr id="12" name="组合 11"/>
            <p:cNvGrpSpPr/>
            <p:nvPr/>
          </p:nvGrpSpPr>
          <p:grpSpPr>
            <a:xfrm>
              <a:off x="3094426" y="2230160"/>
              <a:ext cx="533498" cy="1186101"/>
              <a:chOff x="3094426" y="2230160"/>
              <a:chExt cx="533498" cy="1186101"/>
            </a:xfrm>
          </p:grpSpPr>
          <p:sp>
            <p:nvSpPr>
              <p:cNvPr id="18" name="Freeform 35">
                <a:extLst>
                  <a:ext uri="{FF2B5EF4-FFF2-40B4-BE49-F238E27FC236}">
                    <a16:creationId xmlns:a16="http://schemas.microsoft.com/office/drawing/2014/main" xmlns="" id="{79FCAC3B-4787-477E-979E-9DF0BAA59432}"/>
                  </a:ext>
                </a:extLst>
              </p:cNvPr>
              <p:cNvSpPr>
                <a:spLocks/>
              </p:cNvSpPr>
              <p:nvPr/>
            </p:nvSpPr>
            <p:spPr bwMode="auto">
              <a:xfrm>
                <a:off x="3094426" y="2230160"/>
                <a:ext cx="533498" cy="1186101"/>
              </a:xfrm>
              <a:custGeom>
                <a:avLst/>
                <a:gdLst>
                  <a:gd name="T0" fmla="*/ 1200 w 1200"/>
                  <a:gd name="T1" fmla="*/ 497 h 2666"/>
                  <a:gd name="T2" fmla="*/ 1200 w 1200"/>
                  <a:gd name="T3" fmla="*/ 2169 h 2666"/>
                  <a:gd name="T4" fmla="*/ 0 w 1200"/>
                  <a:gd name="T5" fmla="*/ 2666 h 2666"/>
                  <a:gd name="T6" fmla="*/ 0 w 1200"/>
                  <a:gd name="T7" fmla="*/ 1333 h 2666"/>
                  <a:gd name="T8" fmla="*/ 0 w 1200"/>
                  <a:gd name="T9" fmla="*/ 0 h 2666"/>
                  <a:gd name="T10" fmla="*/ 1200 w 1200"/>
                  <a:gd name="T11" fmla="*/ 497 h 2666"/>
                </a:gdLst>
                <a:ahLst/>
                <a:cxnLst>
                  <a:cxn ang="0">
                    <a:pos x="T0" y="T1"/>
                  </a:cxn>
                  <a:cxn ang="0">
                    <a:pos x="T2" y="T3"/>
                  </a:cxn>
                  <a:cxn ang="0">
                    <a:pos x="T4" y="T5"/>
                  </a:cxn>
                  <a:cxn ang="0">
                    <a:pos x="T6" y="T7"/>
                  </a:cxn>
                  <a:cxn ang="0">
                    <a:pos x="T8" y="T9"/>
                  </a:cxn>
                  <a:cxn ang="0">
                    <a:pos x="T10" y="T11"/>
                  </a:cxn>
                </a:cxnLst>
                <a:rect l="0" t="0" r="r" b="b"/>
                <a:pathLst>
                  <a:path w="1200" h="2666">
                    <a:moveTo>
                      <a:pt x="1200" y="497"/>
                    </a:moveTo>
                    <a:lnTo>
                      <a:pt x="1200" y="2169"/>
                    </a:lnTo>
                    <a:lnTo>
                      <a:pt x="0" y="2666"/>
                    </a:lnTo>
                    <a:lnTo>
                      <a:pt x="0" y="1333"/>
                    </a:lnTo>
                    <a:lnTo>
                      <a:pt x="0" y="0"/>
                    </a:lnTo>
                    <a:lnTo>
                      <a:pt x="1200" y="497"/>
                    </a:lnTo>
                    <a:close/>
                  </a:path>
                </a:pathLst>
              </a:custGeom>
              <a:solidFill>
                <a:srgbClr val="00B0F0"/>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a:solidFill>
                    <a:srgbClr val="000000"/>
                  </a:solidFill>
                  <a:cs typeface="+mn-ea"/>
                </a:endParaRPr>
              </a:p>
            </p:txBody>
          </p:sp>
          <p:sp>
            <p:nvSpPr>
              <p:cNvPr id="48" name="TextBox 74">
                <a:extLst>
                  <a:ext uri="{FF2B5EF4-FFF2-40B4-BE49-F238E27FC236}">
                    <a16:creationId xmlns:a16="http://schemas.microsoft.com/office/drawing/2014/main" xmlns="" id="{9319998D-388D-4F36-905D-2C12FCD0B837}"/>
                  </a:ext>
                </a:extLst>
              </p:cNvPr>
              <p:cNvSpPr txBox="1"/>
              <p:nvPr/>
            </p:nvSpPr>
            <p:spPr>
              <a:xfrm>
                <a:off x="3169966" y="2651303"/>
                <a:ext cx="400596" cy="367226"/>
              </a:xfrm>
              <a:prstGeom prst="rect">
                <a:avLst/>
              </a:prstGeom>
              <a:noFill/>
            </p:spPr>
            <p:txBody>
              <a:bodyPr wrap="none" rtlCol="0">
                <a:spAutoFit/>
              </a:bodyPr>
              <a:lstStyle/>
              <a:p>
                <a:r>
                  <a:rPr lang="zh-CN" altLang="en-US" sz="2133" b="1" dirty="0">
                    <a:solidFill>
                      <a:srgbClr val="FFFFFF"/>
                    </a:solidFill>
                  </a:rPr>
                  <a:t>七</a:t>
                </a:r>
              </a:p>
            </p:txBody>
          </p:sp>
        </p:grpSp>
        <p:grpSp>
          <p:nvGrpSpPr>
            <p:cNvPr id="13" name="组合 12"/>
            <p:cNvGrpSpPr/>
            <p:nvPr/>
          </p:nvGrpSpPr>
          <p:grpSpPr>
            <a:xfrm>
              <a:off x="3107661" y="1360848"/>
              <a:ext cx="1058723" cy="1059551"/>
              <a:chOff x="3107661" y="1360848"/>
              <a:chExt cx="1058723" cy="1059551"/>
            </a:xfrm>
          </p:grpSpPr>
          <p:sp>
            <p:nvSpPr>
              <p:cNvPr id="17" name="Freeform 34">
                <a:extLst>
                  <a:ext uri="{FF2B5EF4-FFF2-40B4-BE49-F238E27FC236}">
                    <a16:creationId xmlns:a16="http://schemas.microsoft.com/office/drawing/2014/main" xmlns="" id="{E2B6FAA9-B19B-4FAC-B21E-1DC4A66F8B40}"/>
                  </a:ext>
                </a:extLst>
              </p:cNvPr>
              <p:cNvSpPr>
                <a:spLocks/>
              </p:cNvSpPr>
              <p:nvPr/>
            </p:nvSpPr>
            <p:spPr bwMode="auto">
              <a:xfrm>
                <a:off x="3107661" y="1360848"/>
                <a:ext cx="1058723" cy="1059551"/>
              </a:xfrm>
              <a:custGeom>
                <a:avLst/>
                <a:gdLst>
                  <a:gd name="T0" fmla="*/ 2382 w 2382"/>
                  <a:gd name="T1" fmla="*/ 1200 h 2382"/>
                  <a:gd name="T2" fmla="*/ 1200 w 2382"/>
                  <a:gd name="T3" fmla="*/ 2382 h 2382"/>
                  <a:gd name="T4" fmla="*/ 0 w 2382"/>
                  <a:gd name="T5" fmla="*/ 1885 h 2382"/>
                  <a:gd name="T6" fmla="*/ 943 w 2382"/>
                  <a:gd name="T7" fmla="*/ 943 h 2382"/>
                  <a:gd name="T8" fmla="*/ 1885 w 2382"/>
                  <a:gd name="T9" fmla="*/ 0 h 2382"/>
                  <a:gd name="T10" fmla="*/ 2382 w 2382"/>
                  <a:gd name="T11" fmla="*/ 1200 h 2382"/>
                </a:gdLst>
                <a:ahLst/>
                <a:cxnLst>
                  <a:cxn ang="0">
                    <a:pos x="T0" y="T1"/>
                  </a:cxn>
                  <a:cxn ang="0">
                    <a:pos x="T2" y="T3"/>
                  </a:cxn>
                  <a:cxn ang="0">
                    <a:pos x="T4" y="T5"/>
                  </a:cxn>
                  <a:cxn ang="0">
                    <a:pos x="T6" y="T7"/>
                  </a:cxn>
                  <a:cxn ang="0">
                    <a:pos x="T8" y="T9"/>
                  </a:cxn>
                  <a:cxn ang="0">
                    <a:pos x="T10" y="T11"/>
                  </a:cxn>
                </a:cxnLst>
                <a:rect l="0" t="0" r="r" b="b"/>
                <a:pathLst>
                  <a:path w="2382" h="2382">
                    <a:moveTo>
                      <a:pt x="2382" y="1200"/>
                    </a:moveTo>
                    <a:lnTo>
                      <a:pt x="1200" y="2382"/>
                    </a:lnTo>
                    <a:lnTo>
                      <a:pt x="0" y="1885"/>
                    </a:lnTo>
                    <a:lnTo>
                      <a:pt x="943" y="943"/>
                    </a:lnTo>
                    <a:lnTo>
                      <a:pt x="1885" y="0"/>
                    </a:lnTo>
                    <a:lnTo>
                      <a:pt x="2382" y="1200"/>
                    </a:lnTo>
                    <a:close/>
                  </a:path>
                </a:pathLst>
              </a:custGeom>
              <a:solidFill>
                <a:srgbClr val="0070C0"/>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a:solidFill>
                    <a:srgbClr val="A0A0A0"/>
                  </a:solidFill>
                  <a:cs typeface="+mn-ea"/>
                </a:endParaRPr>
              </a:p>
            </p:txBody>
          </p:sp>
          <p:sp>
            <p:nvSpPr>
              <p:cNvPr id="49" name="TextBox 75">
                <a:extLst>
                  <a:ext uri="{FF2B5EF4-FFF2-40B4-BE49-F238E27FC236}">
                    <a16:creationId xmlns:a16="http://schemas.microsoft.com/office/drawing/2014/main" xmlns="" id="{AB470DE8-79C1-40F8-8C1C-A25E84770B39}"/>
                  </a:ext>
                </a:extLst>
              </p:cNvPr>
              <p:cNvSpPr txBox="1"/>
              <p:nvPr/>
            </p:nvSpPr>
            <p:spPr>
              <a:xfrm>
                <a:off x="3534899" y="1799615"/>
                <a:ext cx="400596" cy="367226"/>
              </a:xfrm>
              <a:prstGeom prst="rect">
                <a:avLst/>
              </a:prstGeom>
              <a:noFill/>
            </p:spPr>
            <p:txBody>
              <a:bodyPr wrap="none" rtlCol="0">
                <a:spAutoFit/>
              </a:bodyPr>
              <a:lstStyle/>
              <a:p>
                <a:r>
                  <a:rPr lang="zh-CN" altLang="en-US" sz="2133" b="1" dirty="0">
                    <a:solidFill>
                      <a:srgbClr val="FFFFFF"/>
                    </a:solidFill>
                  </a:rPr>
                  <a:t>八</a:t>
                </a:r>
              </a:p>
            </p:txBody>
          </p:sp>
        </p:grpSp>
      </p:grpSp>
    </p:spTree>
    <p:extLst>
      <p:ext uri="{BB962C8B-B14F-4D97-AF65-F5344CB8AC3E}">
        <p14:creationId xmlns:p14="http://schemas.microsoft.com/office/powerpoint/2010/main" val="76434568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par>
                          <p:cTn id="17" fill="hold">
                            <p:stCondLst>
                              <p:cond delay="1500"/>
                            </p:stCondLst>
                            <p:childTnLst>
                              <p:par>
                                <p:cTn id="18" presetID="26" presetClass="emph" presetSubtype="0" fill="hold" grpId="1" nodeType="afterEffect">
                                  <p:stCondLst>
                                    <p:cond delay="0"/>
                                  </p:stCondLst>
                                  <p:childTnLst>
                                    <p:animEffect transition="out" filter="fade">
                                      <p:cBhvr>
                                        <p:cTn id="19" dur="500" tmFilter="0, 0; .2, .5; .8, .5; 1, 0"/>
                                        <p:tgtEl>
                                          <p:spTgt spid="41"/>
                                        </p:tgtEl>
                                      </p:cBhvr>
                                    </p:animEffect>
                                    <p:animScale>
                                      <p:cBhvr>
                                        <p:cTn id="20" dur="250" autoRev="1" fill="hold"/>
                                        <p:tgtEl>
                                          <p:spTgt spid="41"/>
                                        </p:tgtEl>
                                      </p:cBhvr>
                                      <p:by x="105000" y="105000"/>
                                    </p:animScale>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p:tgtEl>
                                          <p:spTgt spid="38"/>
                                        </p:tgtEl>
                                        <p:attrNameLst>
                                          <p:attrName>ppt_y</p:attrName>
                                        </p:attrNameLst>
                                      </p:cBhvr>
                                      <p:tavLst>
                                        <p:tav tm="0">
                                          <p:val>
                                            <p:strVal val="#ppt_y+#ppt_h*1.125000"/>
                                          </p:val>
                                        </p:tav>
                                        <p:tav tm="100000">
                                          <p:val>
                                            <p:strVal val="#ppt_y"/>
                                          </p:val>
                                        </p:tav>
                                      </p:tavLst>
                                    </p:anim>
                                    <p:animEffect transition="in" filter="wipe(up)">
                                      <p:cBhvr>
                                        <p:cTn id="25" dur="500"/>
                                        <p:tgtEl>
                                          <p:spTgt spid="38"/>
                                        </p:tgtEl>
                                      </p:cBhvr>
                                    </p:animEffect>
                                  </p:childTnLst>
                                </p:cTn>
                              </p:par>
                            </p:childTnLst>
                          </p:cTn>
                        </p:par>
                        <p:par>
                          <p:cTn id="26" fill="hold">
                            <p:stCondLst>
                              <p:cond delay="2500"/>
                            </p:stCondLst>
                            <p:childTnLst>
                              <p:par>
                                <p:cTn id="27" presetID="12" presetClass="entr" presetSubtype="8"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p:tgtEl>
                                          <p:spTgt spid="39"/>
                                        </p:tgtEl>
                                        <p:attrNameLst>
                                          <p:attrName>ppt_x</p:attrName>
                                        </p:attrNameLst>
                                      </p:cBhvr>
                                      <p:tavLst>
                                        <p:tav tm="0">
                                          <p:val>
                                            <p:strVal val="#ppt_x-#ppt_w*1.125000"/>
                                          </p:val>
                                        </p:tav>
                                        <p:tav tm="100000">
                                          <p:val>
                                            <p:strVal val="#ppt_x"/>
                                          </p:val>
                                        </p:tav>
                                      </p:tavLst>
                                    </p:anim>
                                    <p:animEffect transition="in" filter="wipe(right)">
                                      <p:cBhvr>
                                        <p:cTn id="30" dur="500"/>
                                        <p:tgtEl>
                                          <p:spTgt spid="39"/>
                                        </p:tgtEl>
                                      </p:cBhvr>
                                    </p:animEffect>
                                  </p:childTnLst>
                                </p:cTn>
                              </p:par>
                            </p:childTnLst>
                          </p:cTn>
                        </p:par>
                        <p:par>
                          <p:cTn id="31" fill="hold">
                            <p:stCondLst>
                              <p:cond delay="3000"/>
                            </p:stCondLst>
                            <p:childTnLst>
                              <p:par>
                                <p:cTn id="32" presetID="12" presetClass="entr" presetSubtype="8"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p:tgtEl>
                                          <p:spTgt spid="40"/>
                                        </p:tgtEl>
                                        <p:attrNameLst>
                                          <p:attrName>ppt_x</p:attrName>
                                        </p:attrNameLst>
                                      </p:cBhvr>
                                      <p:tavLst>
                                        <p:tav tm="0">
                                          <p:val>
                                            <p:strVal val="#ppt_x-#ppt_w*1.125000"/>
                                          </p:val>
                                        </p:tav>
                                        <p:tav tm="100000">
                                          <p:val>
                                            <p:strVal val="#ppt_x"/>
                                          </p:val>
                                        </p:tav>
                                      </p:tavLst>
                                    </p:anim>
                                    <p:animEffect transition="in" filter="wipe(right)">
                                      <p:cBhvr>
                                        <p:cTn id="35" dur="500"/>
                                        <p:tgtEl>
                                          <p:spTgt spid="40"/>
                                        </p:tgtEl>
                                      </p:cBhvr>
                                    </p:animEffect>
                                  </p:childTnLst>
                                </p:cTn>
                              </p:par>
                            </p:childTnLst>
                          </p:cTn>
                        </p:par>
                        <p:par>
                          <p:cTn id="36" fill="hold">
                            <p:stCondLst>
                              <p:cond delay="3500"/>
                            </p:stCondLst>
                            <p:childTnLst>
                              <p:par>
                                <p:cTn id="37" presetID="1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p:tgtEl>
                                          <p:spTgt spid="37"/>
                                        </p:tgtEl>
                                        <p:attrNameLst>
                                          <p:attrName>ppt_x</p:attrName>
                                        </p:attrNameLst>
                                      </p:cBhvr>
                                      <p:tavLst>
                                        <p:tav tm="0">
                                          <p:val>
                                            <p:strVal val="#ppt_x-#ppt_w*1.125000"/>
                                          </p:val>
                                        </p:tav>
                                        <p:tav tm="100000">
                                          <p:val>
                                            <p:strVal val="#ppt_x"/>
                                          </p:val>
                                        </p:tav>
                                      </p:tavLst>
                                    </p:anim>
                                    <p:animEffect transition="in" filter="wipe(right)">
                                      <p:cBhvr>
                                        <p:cTn id="40" dur="500"/>
                                        <p:tgtEl>
                                          <p:spTgt spid="37"/>
                                        </p:tgtEl>
                                      </p:cBhvr>
                                    </p:animEffect>
                                  </p:childTnLst>
                                </p:cTn>
                              </p:par>
                            </p:childTnLst>
                          </p:cTn>
                        </p:par>
                        <p:par>
                          <p:cTn id="41" fill="hold">
                            <p:stCondLst>
                              <p:cond delay="4000"/>
                            </p:stCondLst>
                            <p:childTnLst>
                              <p:par>
                                <p:cTn id="42" presetID="12" presetClass="entr" presetSubtype="1"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p:tgtEl>
                                          <p:spTgt spid="36"/>
                                        </p:tgtEl>
                                        <p:attrNameLst>
                                          <p:attrName>ppt_y</p:attrName>
                                        </p:attrNameLst>
                                      </p:cBhvr>
                                      <p:tavLst>
                                        <p:tav tm="0">
                                          <p:val>
                                            <p:strVal val="#ppt_y-#ppt_h*1.125000"/>
                                          </p:val>
                                        </p:tav>
                                        <p:tav tm="100000">
                                          <p:val>
                                            <p:strVal val="#ppt_y"/>
                                          </p:val>
                                        </p:tav>
                                      </p:tavLst>
                                    </p:anim>
                                    <p:animEffect transition="in" filter="wipe(down)">
                                      <p:cBhvr>
                                        <p:cTn id="45" dur="500"/>
                                        <p:tgtEl>
                                          <p:spTgt spid="36"/>
                                        </p:tgtEl>
                                      </p:cBhvr>
                                    </p:animEffect>
                                  </p:childTnLst>
                                </p:cTn>
                              </p:par>
                            </p:childTnLst>
                          </p:cTn>
                        </p:par>
                        <p:par>
                          <p:cTn id="46" fill="hold">
                            <p:stCondLst>
                              <p:cond delay="4500"/>
                            </p:stCondLst>
                            <p:childTnLst>
                              <p:par>
                                <p:cTn id="47" presetID="12" presetClass="entr" presetSubtype="2"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p:tgtEl>
                                          <p:spTgt spid="25"/>
                                        </p:tgtEl>
                                        <p:attrNameLst>
                                          <p:attrName>ppt_x</p:attrName>
                                        </p:attrNameLst>
                                      </p:cBhvr>
                                      <p:tavLst>
                                        <p:tav tm="0">
                                          <p:val>
                                            <p:strVal val="#ppt_x+#ppt_w*1.125000"/>
                                          </p:val>
                                        </p:tav>
                                        <p:tav tm="100000">
                                          <p:val>
                                            <p:strVal val="#ppt_x"/>
                                          </p:val>
                                        </p:tav>
                                      </p:tavLst>
                                    </p:anim>
                                    <p:animEffect transition="in" filter="wipe(left)">
                                      <p:cBhvr>
                                        <p:cTn id="50" dur="500"/>
                                        <p:tgtEl>
                                          <p:spTgt spid="25"/>
                                        </p:tgtEl>
                                      </p:cBhvr>
                                    </p:animEffect>
                                  </p:childTnLst>
                                </p:cTn>
                              </p:par>
                            </p:childTnLst>
                          </p:cTn>
                        </p:par>
                        <p:par>
                          <p:cTn id="51" fill="hold">
                            <p:stCondLst>
                              <p:cond delay="5000"/>
                            </p:stCondLst>
                            <p:childTnLst>
                              <p:par>
                                <p:cTn id="52" presetID="12" presetClass="entr" presetSubtype="2"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p:tgtEl>
                                          <p:spTgt spid="27"/>
                                        </p:tgtEl>
                                        <p:attrNameLst>
                                          <p:attrName>ppt_x</p:attrName>
                                        </p:attrNameLst>
                                      </p:cBhvr>
                                      <p:tavLst>
                                        <p:tav tm="0">
                                          <p:val>
                                            <p:strVal val="#ppt_x+#ppt_w*1.125000"/>
                                          </p:val>
                                        </p:tav>
                                        <p:tav tm="100000">
                                          <p:val>
                                            <p:strVal val="#ppt_x"/>
                                          </p:val>
                                        </p:tav>
                                      </p:tavLst>
                                    </p:anim>
                                    <p:animEffect transition="in" filter="wipe(left)">
                                      <p:cBhvr>
                                        <p:cTn id="55" dur="500"/>
                                        <p:tgtEl>
                                          <p:spTgt spid="27"/>
                                        </p:tgtEl>
                                      </p:cBhvr>
                                    </p:animEffect>
                                  </p:childTnLst>
                                </p:cTn>
                              </p:par>
                            </p:childTnLst>
                          </p:cTn>
                        </p:par>
                        <p:par>
                          <p:cTn id="56" fill="hold">
                            <p:stCondLst>
                              <p:cond delay="5500"/>
                            </p:stCondLst>
                            <p:childTnLst>
                              <p:par>
                                <p:cTn id="57" presetID="12" presetClass="entr" presetSubtype="2"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p:tgtEl>
                                          <p:spTgt spid="26"/>
                                        </p:tgtEl>
                                        <p:attrNameLst>
                                          <p:attrName>ppt_x</p:attrName>
                                        </p:attrNameLst>
                                      </p:cBhvr>
                                      <p:tavLst>
                                        <p:tav tm="0">
                                          <p:val>
                                            <p:strVal val="#ppt_x+#ppt_w*1.125000"/>
                                          </p:val>
                                        </p:tav>
                                        <p:tav tm="100000">
                                          <p:val>
                                            <p:strVal val="#ppt_x"/>
                                          </p:val>
                                        </p:tav>
                                      </p:tavLst>
                                    </p:anim>
                                    <p:animEffect transition="in" filter="wipe(left)">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6" grpId="0"/>
      <p:bldP spid="37" grpId="0"/>
      <p:bldP spid="38" grpId="0"/>
      <p:bldP spid="39" grpId="0"/>
      <p:bldP spid="40" grpId="0"/>
      <p:bldP spid="41" grpId="0"/>
      <p:bldP spid="4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88500" y="63758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简介</a:t>
            </a:r>
          </a:p>
        </p:txBody>
      </p:sp>
      <p:sp>
        <p:nvSpPr>
          <p:cNvPr id="10" name="TextBox 70"/>
          <p:cNvSpPr txBox="1"/>
          <p:nvPr/>
        </p:nvSpPr>
        <p:spPr>
          <a:xfrm>
            <a:off x="1295467" y="2070806"/>
            <a:ext cx="9601067" cy="1293046"/>
          </a:xfrm>
          <a:prstGeom prst="rect">
            <a:avLst/>
          </a:prstGeom>
          <a:noFill/>
        </p:spPr>
        <p:txBody>
          <a:bodyPr wrap="square" lIns="0" tIns="0" rIns="0" bIns="0" rtlCol="0">
            <a:spAutoFit/>
          </a:bodyPr>
          <a:lstStyle/>
          <a:p>
            <a:pPr>
              <a:lnSpc>
                <a:spcPct val="150000"/>
              </a:lnSpc>
              <a:buClr>
                <a:srgbClr val="C00000"/>
              </a:buClr>
            </a:pPr>
            <a:r>
              <a:rPr lang="zh-CN" altLang="en-US" sz="1867" dirty="0">
                <a:solidFill>
                  <a:srgbClr val="000000"/>
                </a:solidFill>
              </a:rPr>
              <a:t>       当今社会，随着网络的快速发展，存在的网络安全问题也是接踵而来：网络入侵、网络攻击等非法活动威胁信息安全；非法获取公民信息、侵犯知识产权、损害公民合法利益；宣扬恐怖主义、极端主义，严重危害国家安全和社会公共利益。</a:t>
            </a:r>
          </a:p>
        </p:txBody>
      </p:sp>
      <p:grpSp>
        <p:nvGrpSpPr>
          <p:cNvPr id="7" name="组合 6"/>
          <p:cNvGrpSpPr/>
          <p:nvPr/>
        </p:nvGrpSpPr>
        <p:grpSpPr>
          <a:xfrm>
            <a:off x="1295467" y="1316765"/>
            <a:ext cx="4416491" cy="576064"/>
            <a:chOff x="792000" y="1063411"/>
            <a:chExt cx="3312368" cy="432048"/>
          </a:xfrm>
        </p:grpSpPr>
        <p:grpSp>
          <p:nvGrpSpPr>
            <p:cNvPr id="5" name="组合 4"/>
            <p:cNvGrpSpPr/>
            <p:nvPr/>
          </p:nvGrpSpPr>
          <p:grpSpPr>
            <a:xfrm>
              <a:off x="792000" y="1063411"/>
              <a:ext cx="3312368" cy="432048"/>
              <a:chOff x="792000" y="1063411"/>
              <a:chExt cx="3312368" cy="432048"/>
            </a:xfrm>
          </p:grpSpPr>
          <p:sp>
            <p:nvSpPr>
              <p:cNvPr id="17" name="矩形 16"/>
              <p:cNvSpPr/>
              <p:nvPr/>
            </p:nvSpPr>
            <p:spPr>
              <a:xfrm>
                <a:off x="792000" y="1063411"/>
                <a:ext cx="3096344"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sz="2133" b="1">
                  <a:solidFill>
                    <a:srgbClr val="FFFFFF"/>
                  </a:solidFill>
                  <a:cs typeface="+mn-ea"/>
                  <a:sym typeface="+mn-lt"/>
                </a:endParaRPr>
              </a:p>
            </p:txBody>
          </p:sp>
          <p:sp>
            <p:nvSpPr>
              <p:cNvPr id="4" name="椭圆 3"/>
              <p:cNvSpPr/>
              <p:nvPr/>
            </p:nvSpPr>
            <p:spPr>
              <a:xfrm>
                <a:off x="3672320"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sz="2133" b="1">
                  <a:solidFill>
                    <a:srgbClr val="FFFFFF"/>
                  </a:solidFill>
                  <a:cs typeface="+mn-ea"/>
                </a:endParaRPr>
              </a:p>
            </p:txBody>
          </p:sp>
        </p:grpSp>
        <p:sp>
          <p:nvSpPr>
            <p:cNvPr id="15" name="文本框 14"/>
            <p:cNvSpPr txBox="1"/>
            <p:nvPr/>
          </p:nvSpPr>
          <p:spPr>
            <a:xfrm>
              <a:off x="920702" y="1106286"/>
              <a:ext cx="2967642" cy="3462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25000"/>
                </a:lnSpc>
                <a:defRPr sz="1600" b="1">
                  <a:solidFill>
                    <a:schemeClr val="bg1"/>
                  </a:solidFill>
                  <a:cs typeface="+mn-ea"/>
                </a:defRPr>
              </a:lvl1pPr>
            </a:lstStyle>
            <a:p>
              <a:r>
                <a:rPr lang="en-US" altLang="zh-CN" sz="2133" dirty="0">
                  <a:solidFill>
                    <a:srgbClr val="FFFFFF"/>
                  </a:solidFill>
                  <a:sym typeface="+mn-lt"/>
                </a:rPr>
                <a:t>《</a:t>
              </a:r>
              <a:r>
                <a:rPr lang="zh-CN" altLang="en-US" sz="2133" dirty="0">
                  <a:solidFill>
                    <a:srgbClr val="FFFFFF"/>
                  </a:solidFill>
                  <a:sym typeface="+mn-lt"/>
                </a:rPr>
                <a:t>网络安全法</a:t>
              </a:r>
              <a:r>
                <a:rPr lang="en-US" altLang="zh-CN" sz="2133" dirty="0">
                  <a:solidFill>
                    <a:srgbClr val="FFFFFF"/>
                  </a:solidFill>
                  <a:sym typeface="+mn-lt"/>
                </a:rPr>
                <a:t>》</a:t>
              </a:r>
              <a:r>
                <a:rPr lang="zh-CN" altLang="en-US" sz="2133" dirty="0">
                  <a:solidFill>
                    <a:srgbClr val="FFFFFF"/>
                  </a:solidFill>
                  <a:sym typeface="+mn-lt"/>
                </a:rPr>
                <a:t>立法必要性</a:t>
              </a:r>
            </a:p>
          </p:txBody>
        </p:sp>
      </p:grpSp>
      <p:sp>
        <p:nvSpPr>
          <p:cNvPr id="23" name="矩形 22"/>
          <p:cNvSpPr/>
          <p:nvPr/>
        </p:nvSpPr>
        <p:spPr>
          <a:xfrm>
            <a:off x="2447596" y="3703227"/>
            <a:ext cx="4128457" cy="624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dirty="0">
                <a:solidFill>
                  <a:srgbClr val="000000"/>
                </a:solidFill>
                <a:cs typeface="+mn-ea"/>
                <a:sym typeface="+mn-lt"/>
              </a:rPr>
              <a:t>是维护网络安全的客观需要</a:t>
            </a:r>
          </a:p>
        </p:txBody>
      </p:sp>
      <p:sp>
        <p:nvSpPr>
          <p:cNvPr id="25" name="矩形 24"/>
          <p:cNvSpPr/>
          <p:nvPr/>
        </p:nvSpPr>
        <p:spPr>
          <a:xfrm>
            <a:off x="1295467" y="3703226"/>
            <a:ext cx="1007387" cy="2222052"/>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FFFFFF"/>
                </a:solidFill>
                <a:cs typeface="+mn-ea"/>
                <a:sym typeface="+mn-lt"/>
              </a:rPr>
              <a:t>立法的必要性</a:t>
            </a:r>
          </a:p>
        </p:txBody>
      </p:sp>
      <p:sp>
        <p:nvSpPr>
          <p:cNvPr id="36" name="矩形 35"/>
          <p:cNvSpPr/>
          <p:nvPr/>
        </p:nvSpPr>
        <p:spPr>
          <a:xfrm>
            <a:off x="6766868" y="3703227"/>
            <a:ext cx="4128457" cy="624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dirty="0">
                <a:solidFill>
                  <a:srgbClr val="000000"/>
                </a:solidFill>
                <a:cs typeface="+mn-ea"/>
                <a:sym typeface="+mn-lt"/>
              </a:rPr>
              <a:t>是维护网络安全的客观需要</a:t>
            </a:r>
          </a:p>
        </p:txBody>
      </p:sp>
      <p:sp>
        <p:nvSpPr>
          <p:cNvPr id="37" name="矩形 36"/>
          <p:cNvSpPr/>
          <p:nvPr/>
        </p:nvSpPr>
        <p:spPr>
          <a:xfrm>
            <a:off x="2447596" y="4502251"/>
            <a:ext cx="8447729" cy="624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dirty="0">
                <a:solidFill>
                  <a:srgbClr val="000000"/>
                </a:solidFill>
                <a:cs typeface="+mn-ea"/>
                <a:sym typeface="+mn-lt"/>
              </a:rPr>
              <a:t>是维护广大人民群众切身利益的必然要求</a:t>
            </a:r>
          </a:p>
        </p:txBody>
      </p:sp>
      <p:sp>
        <p:nvSpPr>
          <p:cNvPr id="38" name="矩形 37"/>
          <p:cNvSpPr/>
          <p:nvPr/>
        </p:nvSpPr>
        <p:spPr>
          <a:xfrm>
            <a:off x="2447596" y="5301277"/>
            <a:ext cx="8447729" cy="62400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dirty="0">
                <a:solidFill>
                  <a:srgbClr val="000000"/>
                </a:solidFill>
                <a:cs typeface="+mn-ea"/>
                <a:sym typeface="+mn-lt"/>
              </a:rPr>
              <a:t>是参与互联网国际竞争和国际治理的必然选择</a:t>
            </a:r>
          </a:p>
        </p:txBody>
      </p:sp>
    </p:spTree>
    <p:extLst>
      <p:ext uri="{BB962C8B-B14F-4D97-AF65-F5344CB8AC3E}">
        <p14:creationId xmlns:p14="http://schemas.microsoft.com/office/powerpoint/2010/main" val="37551888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par>
                          <p:cTn id="29" fill="hold">
                            <p:stCondLst>
                              <p:cond delay="3000"/>
                            </p:stCondLst>
                            <p:childTnLst>
                              <p:par>
                                <p:cTn id="30" presetID="14" presetClass="entr" presetSubtype="1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5" grpId="0" animBg="1"/>
      <p:bldP spid="36" grpId="0" animBg="1"/>
      <p:bldP spid="37" grpId="0" animBg="1"/>
      <p:bldP spid="3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cxnSp>
        <p:nvCxnSpPr>
          <p:cNvPr id="50" name="直接连接符 49"/>
          <p:cNvCxnSpPr/>
          <p:nvPr/>
        </p:nvCxnSpPr>
        <p:spPr>
          <a:xfrm>
            <a:off x="6096000" y="1796819"/>
            <a:ext cx="0" cy="4128459"/>
          </a:xfrm>
          <a:prstGeom prst="line">
            <a:avLst/>
          </a:prstGeom>
          <a:ln w="9525">
            <a:solidFill>
              <a:srgbClr val="0070C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矩形标注 50"/>
          <p:cNvSpPr/>
          <p:nvPr/>
        </p:nvSpPr>
        <p:spPr>
          <a:xfrm>
            <a:off x="1056001" y="2228963"/>
            <a:ext cx="4559945" cy="576000"/>
          </a:xfrm>
          <a:prstGeom prst="wedgeRectCallout">
            <a:avLst>
              <a:gd name="adj1" fmla="val 60560"/>
              <a:gd name="adj2" fmla="val 30857"/>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rPr>
              <a:t>不得出售个人信息</a:t>
            </a:r>
            <a:endParaRPr lang="zh-CN" altLang="en-US" sz="2133" b="1" dirty="0">
              <a:solidFill>
                <a:srgbClr val="000000"/>
              </a:solidFill>
            </a:endParaRPr>
          </a:p>
        </p:txBody>
      </p:sp>
      <p:sp>
        <p:nvSpPr>
          <p:cNvPr id="52" name="矩形标注 51"/>
          <p:cNvSpPr/>
          <p:nvPr/>
        </p:nvSpPr>
        <p:spPr>
          <a:xfrm>
            <a:off x="1056001" y="3225760"/>
            <a:ext cx="4559945" cy="576000"/>
          </a:xfrm>
          <a:prstGeom prst="wedgeRectCallout">
            <a:avLst>
              <a:gd name="adj1" fmla="val 59935"/>
              <a:gd name="adj2" fmla="val 49153"/>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rPr>
              <a:t>以法律形式明确“网络实名制”</a:t>
            </a:r>
            <a:endParaRPr lang="zh-CN" altLang="en-US" sz="2133" b="1" dirty="0">
              <a:solidFill>
                <a:srgbClr val="000000"/>
              </a:solidFill>
            </a:endParaRPr>
          </a:p>
        </p:txBody>
      </p:sp>
      <p:sp>
        <p:nvSpPr>
          <p:cNvPr id="53" name="矩形标注 52"/>
          <p:cNvSpPr/>
          <p:nvPr/>
        </p:nvSpPr>
        <p:spPr>
          <a:xfrm>
            <a:off x="6576053" y="2727361"/>
            <a:ext cx="4559947" cy="576000"/>
          </a:xfrm>
          <a:prstGeom prst="wedgeRectCallout">
            <a:avLst>
              <a:gd name="adj1" fmla="val -60825"/>
              <a:gd name="adj2" fmla="val 8095"/>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rPr>
              <a:t>严厉打击网络诈骗</a:t>
            </a:r>
            <a:endParaRPr lang="zh-CN" altLang="en-US" sz="2133" b="1" dirty="0">
              <a:solidFill>
                <a:srgbClr val="000000"/>
              </a:solidFill>
            </a:endParaRPr>
          </a:p>
        </p:txBody>
      </p:sp>
      <p:sp>
        <p:nvSpPr>
          <p:cNvPr id="54" name="矩形标注 53"/>
          <p:cNvSpPr/>
          <p:nvPr/>
        </p:nvSpPr>
        <p:spPr>
          <a:xfrm>
            <a:off x="6576053" y="3724159"/>
            <a:ext cx="4559947" cy="576000"/>
          </a:xfrm>
          <a:prstGeom prst="wedgeRectCallout">
            <a:avLst>
              <a:gd name="adj1" fmla="val -61780"/>
              <a:gd name="adj2" fmla="val 8256"/>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rPr>
              <a:t>重点保护关键信息基础设施</a:t>
            </a:r>
            <a:endParaRPr lang="zh-CN" altLang="en-US" sz="1600" b="1" dirty="0">
              <a:solidFill>
                <a:srgbClr val="000000"/>
              </a:solidFill>
            </a:endParaRPr>
          </a:p>
        </p:txBody>
      </p:sp>
      <p:sp>
        <p:nvSpPr>
          <p:cNvPr id="55" name="圆角矩形 54"/>
          <p:cNvSpPr/>
          <p:nvPr/>
        </p:nvSpPr>
        <p:spPr>
          <a:xfrm>
            <a:off x="3601235" y="1316765"/>
            <a:ext cx="4989532" cy="576000"/>
          </a:xfrm>
          <a:prstGeom prst="roundRect">
            <a:avLst>
              <a:gd name="adj" fmla="val 50000"/>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rPr>
              <a:t>《</a:t>
            </a:r>
            <a:r>
              <a:rPr lang="zh-CN" altLang="en-US" sz="2400" b="1" dirty="0">
                <a:solidFill>
                  <a:srgbClr val="FFFFFF"/>
                </a:solidFill>
              </a:rPr>
              <a:t>网络安全法</a:t>
            </a:r>
            <a:r>
              <a:rPr lang="en-US" altLang="zh-CN" sz="2400" b="1" dirty="0">
                <a:solidFill>
                  <a:srgbClr val="FFFFFF"/>
                </a:solidFill>
              </a:rPr>
              <a:t>》</a:t>
            </a:r>
            <a:r>
              <a:rPr lang="zh-CN" altLang="en-US" sz="2400" b="1" dirty="0">
                <a:solidFill>
                  <a:srgbClr val="FFFFFF"/>
                </a:solidFill>
              </a:rPr>
              <a:t>六大看点</a:t>
            </a:r>
          </a:p>
        </p:txBody>
      </p:sp>
      <p:sp>
        <p:nvSpPr>
          <p:cNvPr id="56" name="矩形标注 55"/>
          <p:cNvSpPr/>
          <p:nvPr/>
        </p:nvSpPr>
        <p:spPr>
          <a:xfrm>
            <a:off x="1056001" y="4222557"/>
            <a:ext cx="4559945" cy="916256"/>
          </a:xfrm>
          <a:prstGeom prst="wedgeRectCallout">
            <a:avLst>
              <a:gd name="adj1" fmla="val 60560"/>
              <a:gd name="adj2" fmla="val 30857"/>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rPr>
              <a:t>惩治攻击破坏我国关键信息基础设施的境外组织和个人</a:t>
            </a:r>
            <a:endParaRPr lang="zh-CN" altLang="en-US" sz="2133" b="1" dirty="0">
              <a:solidFill>
                <a:srgbClr val="000000"/>
              </a:solidFill>
            </a:endParaRPr>
          </a:p>
        </p:txBody>
      </p:sp>
      <p:sp>
        <p:nvSpPr>
          <p:cNvPr id="57" name="矩形标注 56"/>
          <p:cNvSpPr/>
          <p:nvPr/>
        </p:nvSpPr>
        <p:spPr>
          <a:xfrm>
            <a:off x="6576053" y="5061213"/>
            <a:ext cx="4559947" cy="576000"/>
          </a:xfrm>
          <a:prstGeom prst="wedgeRectCallout">
            <a:avLst>
              <a:gd name="adj1" fmla="val -60825"/>
              <a:gd name="adj2" fmla="val 14142"/>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rPr>
              <a:t>重大突发事件可采取“网络通信管制”</a:t>
            </a:r>
            <a:endParaRPr lang="zh-CN" altLang="en-US" sz="2000" b="1" dirty="0">
              <a:solidFill>
                <a:srgbClr val="000000"/>
              </a:solidFill>
            </a:endParaRPr>
          </a:p>
        </p:txBody>
      </p:sp>
    </p:spTree>
    <p:extLst>
      <p:ext uri="{BB962C8B-B14F-4D97-AF65-F5344CB8AC3E}">
        <p14:creationId xmlns:p14="http://schemas.microsoft.com/office/powerpoint/2010/main" val="23286649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right)">
                                      <p:cBhvr>
                                        <p:cTn id="15" dur="500"/>
                                        <p:tgtEl>
                                          <p:spTgt spid="5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right)">
                                      <p:cBhvr>
                                        <p:cTn id="23" dur="500"/>
                                        <p:tgtEl>
                                          <p:spTgt spid="5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right)">
                                      <p:cBhvr>
                                        <p:cTn id="31" dur="500"/>
                                        <p:tgtEl>
                                          <p:spTgt spid="5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274144" y="75136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11" name="矩形 10"/>
          <p:cNvSpPr/>
          <p:nvPr/>
        </p:nvSpPr>
        <p:spPr bwMode="auto">
          <a:xfrm>
            <a:off x="1056000" y="1467835"/>
            <a:ext cx="10080000" cy="4649463"/>
          </a:xfrm>
          <a:prstGeom prst="rect">
            <a:avLst/>
          </a:prstGeom>
          <a:noFill/>
          <a:ln w="9525" cap="flat" cmpd="sng" algn="ctr">
            <a:solidFill>
              <a:srgbClr val="0070C0"/>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a:solidFill>
                <a:srgbClr val="000000"/>
              </a:solidFill>
            </a:endParaRPr>
          </a:p>
        </p:txBody>
      </p:sp>
      <p:sp>
        <p:nvSpPr>
          <p:cNvPr id="12" name="矩形 11"/>
          <p:cNvSpPr/>
          <p:nvPr/>
        </p:nvSpPr>
        <p:spPr>
          <a:xfrm>
            <a:off x="1274144" y="1947890"/>
            <a:ext cx="9643712" cy="2247154"/>
          </a:xfrm>
          <a:prstGeom prst="rect">
            <a:avLst/>
          </a:prstGeom>
          <a:noFill/>
        </p:spPr>
        <p:txBody>
          <a:bodyPr wrap="square" rtlCol="0">
            <a:spAutoFit/>
          </a:bodyPr>
          <a:lstStyle/>
          <a:p>
            <a:pPr>
              <a:lnSpc>
                <a:spcPct val="125000"/>
              </a:lnSpc>
            </a:pPr>
            <a:r>
              <a:rPr lang="zh-CN" altLang="en-US" sz="1867" dirty="0">
                <a:solidFill>
                  <a:srgbClr val="000000"/>
                </a:solidFill>
              </a:rPr>
              <a:t>       根据中国互联网协会发布的</a:t>
            </a:r>
            <a:r>
              <a:rPr lang="en-US" altLang="zh-CN" sz="1867" dirty="0">
                <a:solidFill>
                  <a:srgbClr val="000000"/>
                </a:solidFill>
              </a:rPr>
              <a:t>《</a:t>
            </a:r>
            <a:r>
              <a:rPr lang="zh-CN" altLang="en-US" sz="1867" dirty="0">
                <a:solidFill>
                  <a:srgbClr val="000000"/>
                </a:solidFill>
              </a:rPr>
              <a:t>２０１６中国网民权益保护调查报告</a:t>
            </a:r>
            <a:r>
              <a:rPr lang="en-US" altLang="zh-CN" sz="1867" dirty="0">
                <a:solidFill>
                  <a:srgbClr val="000000"/>
                </a:solidFill>
              </a:rPr>
              <a:t>》</a:t>
            </a:r>
            <a:r>
              <a:rPr lang="zh-CN" altLang="en-US" sz="1867" dirty="0">
                <a:solidFill>
                  <a:srgbClr val="000000"/>
                </a:solidFill>
              </a:rPr>
              <a:t>，８４％的网民曾亲身感受到由于个人信息泄露带来的不良影响。从２０１５年下半年到今年上半年的一年间，我国网民因垃圾信息、诈骗信息、个人信息泄露等遭受的经济损失高达９１５亿元。近年来，警方查获曝光的大量案件显示，公民个人信息的泄露、收集、转卖，已经形成了完整的黑色产业链。</a:t>
            </a:r>
          </a:p>
          <a:p>
            <a:pPr>
              <a:lnSpc>
                <a:spcPct val="125000"/>
              </a:lnSpc>
            </a:pPr>
            <a:r>
              <a:rPr lang="zh-CN" altLang="en-US" sz="1867" dirty="0">
                <a:solidFill>
                  <a:srgbClr val="000000"/>
                </a:solidFill>
              </a:rPr>
              <a:t>       网络安全法作出专门规定：</a:t>
            </a:r>
          </a:p>
        </p:txBody>
      </p:sp>
      <p:sp>
        <p:nvSpPr>
          <p:cNvPr id="13" name="Freeform 6"/>
          <p:cNvSpPr>
            <a:spLocks/>
          </p:cNvSpPr>
          <p:nvPr/>
        </p:nvSpPr>
        <p:spPr bwMode="auto">
          <a:xfrm>
            <a:off x="4084219" y="1316766"/>
            <a:ext cx="4023563"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a:solidFill>
                <a:srgbClr val="000000"/>
              </a:solidFill>
            </a:endParaRPr>
          </a:p>
        </p:txBody>
      </p:sp>
      <p:sp>
        <p:nvSpPr>
          <p:cNvPr id="14" name="Freeform 7"/>
          <p:cNvSpPr>
            <a:spLocks/>
          </p:cNvSpPr>
          <p:nvPr/>
        </p:nvSpPr>
        <p:spPr bwMode="auto">
          <a:xfrm>
            <a:off x="4346869" y="1316768"/>
            <a:ext cx="3498265"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15" name="矩形 14"/>
          <p:cNvSpPr/>
          <p:nvPr/>
        </p:nvSpPr>
        <p:spPr>
          <a:xfrm>
            <a:off x="4539298" y="1353483"/>
            <a:ext cx="3113405" cy="461665"/>
          </a:xfrm>
          <a:prstGeom prst="rect">
            <a:avLst/>
          </a:prstGeom>
        </p:spPr>
        <p:txBody>
          <a:bodyPr wrap="square">
            <a:spAutoFit/>
          </a:bodyPr>
          <a:lstStyle/>
          <a:p>
            <a:pPr algn="ctr"/>
            <a:r>
              <a:rPr lang="zh-CN" altLang="en-US" sz="2400" b="1" dirty="0">
                <a:solidFill>
                  <a:srgbClr val="FFFFFF"/>
                </a:solidFill>
              </a:rPr>
              <a:t>不得出售个人信息</a:t>
            </a:r>
          </a:p>
        </p:txBody>
      </p:sp>
      <p:grpSp>
        <p:nvGrpSpPr>
          <p:cNvPr id="16" name="组合 15"/>
          <p:cNvGrpSpPr/>
          <p:nvPr/>
        </p:nvGrpSpPr>
        <p:grpSpPr>
          <a:xfrm>
            <a:off x="1391478" y="4208783"/>
            <a:ext cx="9409044" cy="480000"/>
            <a:chOff x="794012" y="1744439"/>
            <a:chExt cx="7056783" cy="280800"/>
          </a:xfrm>
        </p:grpSpPr>
        <p:sp>
          <p:nvSpPr>
            <p:cNvPr id="17" name="矩形 16"/>
            <p:cNvSpPr/>
            <p:nvPr/>
          </p:nvSpPr>
          <p:spPr bwMode="auto">
            <a:xfrm>
              <a:off x="1242012" y="1744439"/>
              <a:ext cx="66087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网络产品、服务具有收集用户信息功能的，其提供者应当向用户明示并取得同意</a:t>
              </a:r>
            </a:p>
          </p:txBody>
        </p:sp>
        <p:sp>
          <p:nvSpPr>
            <p:cNvPr id="18" name="矩形 17"/>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一</a:t>
              </a:r>
            </a:p>
          </p:txBody>
        </p:sp>
      </p:grpSp>
      <p:grpSp>
        <p:nvGrpSpPr>
          <p:cNvPr id="19" name="组合 18"/>
          <p:cNvGrpSpPr/>
          <p:nvPr/>
        </p:nvGrpSpPr>
        <p:grpSpPr>
          <a:xfrm>
            <a:off x="1391478" y="4742108"/>
            <a:ext cx="9409044" cy="480000"/>
            <a:chOff x="794012" y="1744439"/>
            <a:chExt cx="7056783" cy="280800"/>
          </a:xfrm>
        </p:grpSpPr>
        <p:sp>
          <p:nvSpPr>
            <p:cNvPr id="20" name="矩形 19"/>
            <p:cNvSpPr/>
            <p:nvPr/>
          </p:nvSpPr>
          <p:spPr bwMode="auto">
            <a:xfrm>
              <a:off x="1242012" y="1744439"/>
              <a:ext cx="66087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网络运营者不得泄露、篡改、毁损其收集的个人信息</a:t>
              </a:r>
            </a:p>
          </p:txBody>
        </p:sp>
        <p:sp>
          <p:nvSpPr>
            <p:cNvPr id="21" name="矩形 20"/>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二</a:t>
              </a:r>
            </a:p>
          </p:txBody>
        </p:sp>
      </p:grpSp>
      <p:grpSp>
        <p:nvGrpSpPr>
          <p:cNvPr id="22" name="组合 21"/>
          <p:cNvGrpSpPr/>
          <p:nvPr/>
        </p:nvGrpSpPr>
        <p:grpSpPr>
          <a:xfrm>
            <a:off x="1391478" y="5275433"/>
            <a:ext cx="9409044" cy="672000"/>
            <a:chOff x="794012" y="1744439"/>
            <a:chExt cx="7056783" cy="280800"/>
          </a:xfrm>
        </p:grpSpPr>
        <p:sp>
          <p:nvSpPr>
            <p:cNvPr id="23" name="矩形 22"/>
            <p:cNvSpPr/>
            <p:nvPr/>
          </p:nvSpPr>
          <p:spPr bwMode="auto">
            <a:xfrm>
              <a:off x="1242012" y="1744439"/>
              <a:ext cx="6608783" cy="280800"/>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rgbClr val="000000"/>
                  </a:solidFill>
                </a:rPr>
                <a:t>任何个人和组织不得窃取或者以其他非法方式获取个人信息，不得非法出售或者非法向他人提供个人信息，并规定了相应法律责任。</a:t>
              </a:r>
            </a:p>
          </p:txBody>
        </p:sp>
        <p:sp>
          <p:nvSpPr>
            <p:cNvPr id="24" name="矩形 23"/>
            <p:cNvSpPr/>
            <p:nvPr/>
          </p:nvSpPr>
          <p:spPr bwMode="auto">
            <a:xfrm>
              <a:off x="794012" y="1744439"/>
              <a:ext cx="360000" cy="2808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FFFFFF"/>
                  </a:solidFill>
                </a:rPr>
                <a:t>三</a:t>
              </a:r>
            </a:p>
          </p:txBody>
        </p:sp>
      </p:grpSp>
    </p:spTree>
    <p:extLst>
      <p:ext uri="{BB962C8B-B14F-4D97-AF65-F5344CB8AC3E}">
        <p14:creationId xmlns:p14="http://schemas.microsoft.com/office/powerpoint/2010/main" val="16401271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00"/>
                                        <p:tgtEl>
                                          <p:spTgt spid="13"/>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400"/>
                                        <p:tgtEl>
                                          <p:spTgt spid="14"/>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150" autoRev="1" fill="hold">
                                          <p:stCondLst>
                                            <p:cond delay="0"/>
                                          </p:stCondLst>
                                        </p:cTn>
                                        <p:tgtEl>
                                          <p:spTgt spid="15"/>
                                        </p:tgtEl>
                                        <p:attrNameLst>
                                          <p:attrName>ppt_w</p:attrName>
                                        </p:attrNameLst>
                                      </p:cBhvr>
                                    </p:anim>
                                    <p:anim by="(#ppt_w*0.50)" calcmode="lin" valueType="num">
                                      <p:cBhvr>
                                        <p:cTn id="26" dur="150" decel="50000" autoRev="1" fill="hold">
                                          <p:stCondLst>
                                            <p:cond delay="0"/>
                                          </p:stCondLst>
                                        </p:cTn>
                                        <p:tgtEl>
                                          <p:spTgt spid="15"/>
                                        </p:tgtEl>
                                        <p:attrNameLst>
                                          <p:attrName>ppt_x</p:attrName>
                                        </p:attrNameLst>
                                      </p:cBhvr>
                                    </p:anim>
                                    <p:anim from="(-#ppt_h/2)" to="(#ppt_y)" calcmode="lin" valueType="num">
                                      <p:cBhvr>
                                        <p:cTn id="27" dur="300" fill="hold">
                                          <p:stCondLst>
                                            <p:cond delay="0"/>
                                          </p:stCondLst>
                                        </p:cTn>
                                        <p:tgtEl>
                                          <p:spTgt spid="15"/>
                                        </p:tgtEl>
                                        <p:attrNameLst>
                                          <p:attrName>ppt_y</p:attrName>
                                        </p:attrNameLst>
                                      </p:cBhvr>
                                    </p:anim>
                                    <p:animRot by="21600000">
                                      <p:cBhvr>
                                        <p:cTn id="28" dur="300" fill="hold">
                                          <p:stCondLst>
                                            <p:cond delay="0"/>
                                          </p:stCondLst>
                                        </p:cTn>
                                        <p:tgtEl>
                                          <p:spTgt spid="15"/>
                                        </p:tgtEl>
                                        <p:attrNameLst>
                                          <p:attrName>r</p:attrName>
                                        </p:attrNameLst>
                                      </p:cBhvr>
                                    </p:animRot>
                                  </p:childTnLst>
                                </p:cTn>
                              </p:par>
                            </p:childTnLst>
                          </p:cTn>
                        </p:par>
                        <p:par>
                          <p:cTn id="29" fill="hold">
                            <p:stCondLst>
                              <p:cond delay="171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par>
                          <p:cTn id="33" fill="hold">
                            <p:stCondLst>
                              <p:cond delay="221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271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3210"/>
                            </p:stCondLst>
                            <p:childTnLst>
                              <p:par>
                                <p:cTn id="42" presetID="22" presetClass="entr" presetSubtype="8"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4"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11" name="矩形 10"/>
          <p:cNvSpPr/>
          <p:nvPr/>
        </p:nvSpPr>
        <p:spPr bwMode="auto">
          <a:xfrm>
            <a:off x="1056000" y="1467835"/>
            <a:ext cx="10080000" cy="4649463"/>
          </a:xfrm>
          <a:prstGeom prst="rect">
            <a:avLst/>
          </a:prstGeom>
          <a:noFill/>
          <a:ln w="9525" cap="flat" cmpd="sng" algn="ctr">
            <a:solidFill>
              <a:srgbClr val="0070C0"/>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a:solidFill>
                <a:srgbClr val="000000"/>
              </a:solidFill>
            </a:endParaRPr>
          </a:p>
        </p:txBody>
      </p:sp>
      <p:sp>
        <p:nvSpPr>
          <p:cNvPr id="12" name="矩形 11"/>
          <p:cNvSpPr/>
          <p:nvPr/>
        </p:nvSpPr>
        <p:spPr>
          <a:xfrm>
            <a:off x="1274144" y="2044390"/>
            <a:ext cx="6742069" cy="3970959"/>
          </a:xfrm>
          <a:prstGeom prst="rect">
            <a:avLst/>
          </a:prstGeom>
          <a:noFill/>
        </p:spPr>
        <p:txBody>
          <a:bodyPr wrap="square" rtlCol="0">
            <a:spAutoFit/>
          </a:bodyPr>
          <a:lstStyle/>
          <a:p>
            <a:pPr>
              <a:lnSpc>
                <a:spcPct val="135000"/>
              </a:lnSpc>
            </a:pPr>
            <a:r>
              <a:rPr lang="zh-CN" altLang="en-US" sz="1867" dirty="0">
                <a:solidFill>
                  <a:srgbClr val="000000"/>
                </a:solidFill>
              </a:rPr>
              <a:t>       个人信息的泄露是网络诈骗泛滥的重要原因。诈骗分子通过非法手段获取个人信息，包括姓名、电话、家庭住址等详细信息后，再实施精准诈骗，令人防不胜防。今年以来舆论关注的山东两名大学生遭电信诈骗死亡案、清华大学教授遭电信诈骗案，都是因为信息泄露之后的精准诈骗造成。</a:t>
            </a:r>
          </a:p>
          <a:p>
            <a:pPr>
              <a:lnSpc>
                <a:spcPct val="135000"/>
              </a:lnSpc>
            </a:pPr>
            <a:r>
              <a:rPr lang="zh-CN" altLang="en-US" sz="1867" dirty="0">
                <a:solidFill>
                  <a:srgbClr val="000000"/>
                </a:solidFill>
              </a:rPr>
              <a:t>       除了严防个人信息泄露，网络安全法针对层出不穷的新型网络诈骗犯罪还规定：任何个人和组织不得设立用于实施诈骗，传授犯罪方法，制作或者销售违禁物品、管制物品等违法犯罪活动的网站、通讯群组，不得利用网络发布与实施诈骗，制作或者销售违禁物品、管制物品以及其他违法犯罪活动的信息。</a:t>
            </a:r>
          </a:p>
        </p:txBody>
      </p:sp>
      <p:sp>
        <p:nvSpPr>
          <p:cNvPr id="13" name="Freeform 6"/>
          <p:cNvSpPr>
            <a:spLocks/>
          </p:cNvSpPr>
          <p:nvPr/>
        </p:nvSpPr>
        <p:spPr bwMode="auto">
          <a:xfrm>
            <a:off x="4084219" y="1316766"/>
            <a:ext cx="4023563"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a:solidFill>
                <a:srgbClr val="000000"/>
              </a:solidFill>
            </a:endParaRPr>
          </a:p>
        </p:txBody>
      </p:sp>
      <p:sp>
        <p:nvSpPr>
          <p:cNvPr id="14" name="Freeform 7"/>
          <p:cNvSpPr>
            <a:spLocks/>
          </p:cNvSpPr>
          <p:nvPr/>
        </p:nvSpPr>
        <p:spPr bwMode="auto">
          <a:xfrm>
            <a:off x="4346869" y="1316768"/>
            <a:ext cx="3498265"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15" name="矩形 14"/>
          <p:cNvSpPr/>
          <p:nvPr/>
        </p:nvSpPr>
        <p:spPr>
          <a:xfrm>
            <a:off x="4539298" y="1353483"/>
            <a:ext cx="3113405" cy="461665"/>
          </a:xfrm>
          <a:prstGeom prst="rect">
            <a:avLst/>
          </a:prstGeom>
        </p:spPr>
        <p:txBody>
          <a:bodyPr wrap="square">
            <a:spAutoFit/>
          </a:bodyPr>
          <a:lstStyle/>
          <a:p>
            <a:pPr algn="ctr"/>
            <a:r>
              <a:rPr lang="zh-CN" altLang="en-US" sz="2400" b="1" dirty="0">
                <a:solidFill>
                  <a:srgbClr val="FFFFFF"/>
                </a:solidFill>
              </a:rPr>
              <a:t>严厉打击网络诈骗</a:t>
            </a:r>
          </a:p>
        </p:txBody>
      </p:sp>
      <p:pic>
        <p:nvPicPr>
          <p:cNvPr id="2" name="图片 1"/>
          <p:cNvPicPr>
            <a:picLocks noChangeAspect="1"/>
          </p:cNvPicPr>
          <p:nvPr/>
        </p:nvPicPr>
        <p:blipFill>
          <a:blip r:embed="rId5"/>
          <a:stretch>
            <a:fillRect/>
          </a:stretch>
        </p:blipFill>
        <p:spPr>
          <a:xfrm>
            <a:off x="8049090" y="2684330"/>
            <a:ext cx="2764471" cy="2681204"/>
          </a:xfrm>
          <a:prstGeom prst="rect">
            <a:avLst/>
          </a:prstGeom>
        </p:spPr>
      </p:pic>
    </p:spTree>
    <p:extLst>
      <p:ext uri="{BB962C8B-B14F-4D97-AF65-F5344CB8AC3E}">
        <p14:creationId xmlns:p14="http://schemas.microsoft.com/office/powerpoint/2010/main" val="1887652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00"/>
                                        <p:tgtEl>
                                          <p:spTgt spid="13"/>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400"/>
                                        <p:tgtEl>
                                          <p:spTgt spid="14"/>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150" autoRev="1" fill="hold">
                                          <p:stCondLst>
                                            <p:cond delay="0"/>
                                          </p:stCondLst>
                                        </p:cTn>
                                        <p:tgtEl>
                                          <p:spTgt spid="15"/>
                                        </p:tgtEl>
                                        <p:attrNameLst>
                                          <p:attrName>ppt_w</p:attrName>
                                        </p:attrNameLst>
                                      </p:cBhvr>
                                    </p:anim>
                                    <p:anim by="(#ppt_w*0.50)" calcmode="lin" valueType="num">
                                      <p:cBhvr>
                                        <p:cTn id="26" dur="150" decel="50000" autoRev="1" fill="hold">
                                          <p:stCondLst>
                                            <p:cond delay="0"/>
                                          </p:stCondLst>
                                        </p:cTn>
                                        <p:tgtEl>
                                          <p:spTgt spid="15"/>
                                        </p:tgtEl>
                                        <p:attrNameLst>
                                          <p:attrName>ppt_x</p:attrName>
                                        </p:attrNameLst>
                                      </p:cBhvr>
                                    </p:anim>
                                    <p:anim from="(-#ppt_h/2)" to="(#ppt_y)" calcmode="lin" valueType="num">
                                      <p:cBhvr>
                                        <p:cTn id="27" dur="300" fill="hold">
                                          <p:stCondLst>
                                            <p:cond delay="0"/>
                                          </p:stCondLst>
                                        </p:cTn>
                                        <p:tgtEl>
                                          <p:spTgt spid="15"/>
                                        </p:tgtEl>
                                        <p:attrNameLst>
                                          <p:attrName>ppt_y</p:attrName>
                                        </p:attrNameLst>
                                      </p:cBhvr>
                                    </p:anim>
                                    <p:animRot by="21600000">
                                      <p:cBhvr>
                                        <p:cTn id="28" dur="300" fill="hold">
                                          <p:stCondLst>
                                            <p:cond delay="0"/>
                                          </p:stCondLst>
                                        </p:cTn>
                                        <p:tgtEl>
                                          <p:spTgt spid="15"/>
                                        </p:tgtEl>
                                        <p:attrNameLst>
                                          <p:attrName>r</p:attrName>
                                        </p:attrNameLst>
                                      </p:cBhvr>
                                    </p:animRot>
                                  </p:childTnLst>
                                </p:cTn>
                              </p:par>
                            </p:childTnLst>
                          </p:cTn>
                        </p:par>
                        <p:par>
                          <p:cTn id="29" fill="hold">
                            <p:stCondLst>
                              <p:cond delay="171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par>
                          <p:cTn id="33" fill="hold">
                            <p:stCondLst>
                              <p:cond delay="2210"/>
                            </p:stCondLst>
                            <p:childTnLst>
                              <p:par>
                                <p:cTn id="34" presetID="53" presetClass="entr" presetSubtype="16"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4"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186187" y="65350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11" name="矩形 10"/>
          <p:cNvSpPr/>
          <p:nvPr/>
        </p:nvSpPr>
        <p:spPr bwMode="auto">
          <a:xfrm>
            <a:off x="1056000" y="1467835"/>
            <a:ext cx="10080000" cy="4649463"/>
          </a:xfrm>
          <a:prstGeom prst="rect">
            <a:avLst/>
          </a:prstGeom>
          <a:noFill/>
          <a:ln w="9525" cap="flat" cmpd="sng" algn="ctr">
            <a:solidFill>
              <a:srgbClr val="0070C0"/>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a:solidFill>
                <a:srgbClr val="000000"/>
              </a:solidFill>
            </a:endParaRPr>
          </a:p>
        </p:txBody>
      </p:sp>
      <p:sp>
        <p:nvSpPr>
          <p:cNvPr id="12" name="矩形 11"/>
          <p:cNvSpPr/>
          <p:nvPr/>
        </p:nvSpPr>
        <p:spPr>
          <a:xfrm>
            <a:off x="4967707" y="2020194"/>
            <a:ext cx="5950148" cy="3970959"/>
          </a:xfrm>
          <a:prstGeom prst="rect">
            <a:avLst/>
          </a:prstGeom>
          <a:noFill/>
        </p:spPr>
        <p:txBody>
          <a:bodyPr wrap="square" rtlCol="0">
            <a:spAutoFit/>
          </a:bodyPr>
          <a:lstStyle/>
          <a:p>
            <a:pPr>
              <a:lnSpc>
                <a:spcPct val="135000"/>
              </a:lnSpc>
            </a:pPr>
            <a:r>
              <a:rPr lang="zh-CN" altLang="en-US" sz="1867" dirty="0">
                <a:solidFill>
                  <a:srgbClr val="000000"/>
                </a:solidFill>
              </a:rPr>
              <a:t>       “垃圾评论”充斥论坛，“一言不合”就恶意辱骂，更有甚者“唯恐天下不乱”传播制造谣言</a:t>
            </a:r>
            <a:r>
              <a:rPr lang="en-US" altLang="zh-CN" sz="1867" dirty="0">
                <a:solidFill>
                  <a:srgbClr val="000000"/>
                </a:solidFill>
              </a:rPr>
              <a:t>……</a:t>
            </a:r>
            <a:r>
              <a:rPr lang="zh-CN" altLang="en-US" sz="1867" dirty="0">
                <a:solidFill>
                  <a:srgbClr val="000000"/>
                </a:solidFill>
              </a:rPr>
              <a:t>一段时间以来，种种乱象充斥着虚拟的网络空间。随着网络实名制概念的提出，有人拍手称快，也有人表示担忧。</a:t>
            </a:r>
          </a:p>
          <a:p>
            <a:pPr>
              <a:lnSpc>
                <a:spcPct val="135000"/>
              </a:lnSpc>
            </a:pPr>
            <a:r>
              <a:rPr lang="zh-CN" altLang="en-US" sz="1867" dirty="0">
                <a:solidFill>
                  <a:srgbClr val="000000"/>
                </a:solidFill>
              </a:rPr>
              <a:t>       网络安全法以法律的形式对“网络实名制”作出规定：网络运营者为用户办理网络接入、域名注册服务，办理固定电话、移动电话等入网手续，或者为用户提供信息发布、即时通讯等服务，应当要求用户提供真实身份信息。用户不提供真实身份信息的，网络运营者不得为其提供相关服务。</a:t>
            </a:r>
          </a:p>
        </p:txBody>
      </p:sp>
      <p:sp>
        <p:nvSpPr>
          <p:cNvPr id="13" name="Freeform 6"/>
          <p:cNvSpPr>
            <a:spLocks/>
          </p:cNvSpPr>
          <p:nvPr/>
        </p:nvSpPr>
        <p:spPr bwMode="auto">
          <a:xfrm>
            <a:off x="2976000" y="1316766"/>
            <a:ext cx="624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a:solidFill>
                <a:srgbClr val="000000"/>
              </a:solidFill>
            </a:endParaRPr>
          </a:p>
        </p:txBody>
      </p:sp>
      <p:sp>
        <p:nvSpPr>
          <p:cNvPr id="14" name="Freeform 7"/>
          <p:cNvSpPr>
            <a:spLocks/>
          </p:cNvSpPr>
          <p:nvPr/>
        </p:nvSpPr>
        <p:spPr bwMode="auto">
          <a:xfrm>
            <a:off x="3456000" y="1316768"/>
            <a:ext cx="5280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15" name="矩形 14"/>
          <p:cNvSpPr/>
          <p:nvPr/>
        </p:nvSpPr>
        <p:spPr>
          <a:xfrm>
            <a:off x="3623901" y="1353483"/>
            <a:ext cx="4944201" cy="461665"/>
          </a:xfrm>
          <a:prstGeom prst="rect">
            <a:avLst/>
          </a:prstGeom>
        </p:spPr>
        <p:txBody>
          <a:bodyPr wrap="square">
            <a:spAutoFit/>
          </a:bodyPr>
          <a:lstStyle/>
          <a:p>
            <a:pPr algn="ctr"/>
            <a:r>
              <a:rPr lang="zh-CN" altLang="en-US" sz="2400" b="1" dirty="0">
                <a:solidFill>
                  <a:srgbClr val="FFFFFF"/>
                </a:solidFill>
              </a:rPr>
              <a:t>以法律形式明确“网络实名制”</a:t>
            </a:r>
          </a:p>
        </p:txBody>
      </p:sp>
      <p:pic>
        <p:nvPicPr>
          <p:cNvPr id="2" name="图片 1"/>
          <p:cNvPicPr>
            <a:picLocks noChangeAspect="1"/>
          </p:cNvPicPr>
          <p:nvPr/>
        </p:nvPicPr>
        <p:blipFill>
          <a:blip r:embed="rId5"/>
          <a:stretch>
            <a:fillRect/>
          </a:stretch>
        </p:blipFill>
        <p:spPr>
          <a:xfrm>
            <a:off x="1360597" y="2340959"/>
            <a:ext cx="3487265" cy="3359564"/>
          </a:xfrm>
          <a:prstGeom prst="rect">
            <a:avLst/>
          </a:prstGeom>
        </p:spPr>
      </p:pic>
    </p:spTree>
    <p:extLst>
      <p:ext uri="{BB962C8B-B14F-4D97-AF65-F5344CB8AC3E}">
        <p14:creationId xmlns:p14="http://schemas.microsoft.com/office/powerpoint/2010/main" val="26172922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00"/>
                                        <p:tgtEl>
                                          <p:spTgt spid="13"/>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400"/>
                                        <p:tgtEl>
                                          <p:spTgt spid="14"/>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150" autoRev="1" fill="hold">
                                          <p:stCondLst>
                                            <p:cond delay="0"/>
                                          </p:stCondLst>
                                        </p:cTn>
                                        <p:tgtEl>
                                          <p:spTgt spid="15"/>
                                        </p:tgtEl>
                                        <p:attrNameLst>
                                          <p:attrName>ppt_w</p:attrName>
                                        </p:attrNameLst>
                                      </p:cBhvr>
                                    </p:anim>
                                    <p:anim by="(#ppt_w*0.50)" calcmode="lin" valueType="num">
                                      <p:cBhvr>
                                        <p:cTn id="26" dur="150" decel="50000" autoRev="1" fill="hold">
                                          <p:stCondLst>
                                            <p:cond delay="0"/>
                                          </p:stCondLst>
                                        </p:cTn>
                                        <p:tgtEl>
                                          <p:spTgt spid="15"/>
                                        </p:tgtEl>
                                        <p:attrNameLst>
                                          <p:attrName>ppt_x</p:attrName>
                                        </p:attrNameLst>
                                      </p:cBhvr>
                                    </p:anim>
                                    <p:anim from="(-#ppt_h/2)" to="(#ppt_y)" calcmode="lin" valueType="num">
                                      <p:cBhvr>
                                        <p:cTn id="27" dur="300" fill="hold">
                                          <p:stCondLst>
                                            <p:cond delay="0"/>
                                          </p:stCondLst>
                                        </p:cTn>
                                        <p:tgtEl>
                                          <p:spTgt spid="15"/>
                                        </p:tgtEl>
                                        <p:attrNameLst>
                                          <p:attrName>ppt_y</p:attrName>
                                        </p:attrNameLst>
                                      </p:cBhvr>
                                    </p:anim>
                                    <p:animRot by="21600000">
                                      <p:cBhvr>
                                        <p:cTn id="28" dur="300" fill="hold">
                                          <p:stCondLst>
                                            <p:cond delay="0"/>
                                          </p:stCondLst>
                                        </p:cTn>
                                        <p:tgtEl>
                                          <p:spTgt spid="15"/>
                                        </p:tgtEl>
                                        <p:attrNameLst>
                                          <p:attrName>r</p:attrName>
                                        </p:attrNameLst>
                                      </p:cBhvr>
                                    </p:animRot>
                                  </p:childTnLst>
                                </p:cTn>
                              </p:par>
                            </p:childTnLst>
                          </p:cTn>
                        </p:par>
                        <p:par>
                          <p:cTn id="29" fill="hold">
                            <p:stCondLst>
                              <p:cond delay="1890"/>
                            </p:stCondLst>
                            <p:childTnLst>
                              <p:par>
                                <p:cTn id="30" presetID="14" presetClass="entr" presetSubtype="1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par>
                          <p:cTn id="33" fill="hold">
                            <p:stCondLst>
                              <p:cond delay="2390"/>
                            </p:stCondLst>
                            <p:childTnLst>
                              <p:par>
                                <p:cTn id="34" presetID="22" presetClass="entr" presetSubtype="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4" grpId="0" animBg="1"/>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295467" y="66922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11" name="矩形 10"/>
          <p:cNvSpPr/>
          <p:nvPr/>
        </p:nvSpPr>
        <p:spPr bwMode="auto">
          <a:xfrm>
            <a:off x="1056000" y="1467835"/>
            <a:ext cx="10080000" cy="4649463"/>
          </a:xfrm>
          <a:prstGeom prst="rect">
            <a:avLst/>
          </a:prstGeom>
          <a:noFill/>
          <a:ln w="9525" cap="flat" cmpd="sng" algn="ctr">
            <a:solidFill>
              <a:srgbClr val="0070C0"/>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a:solidFill>
                <a:srgbClr val="000000"/>
              </a:solidFill>
            </a:endParaRPr>
          </a:p>
        </p:txBody>
      </p:sp>
      <p:sp>
        <p:nvSpPr>
          <p:cNvPr id="12" name="矩形 11"/>
          <p:cNvSpPr/>
          <p:nvPr/>
        </p:nvSpPr>
        <p:spPr>
          <a:xfrm>
            <a:off x="1295467" y="2119959"/>
            <a:ext cx="6025436" cy="3583097"/>
          </a:xfrm>
          <a:prstGeom prst="rect">
            <a:avLst/>
          </a:prstGeom>
          <a:noFill/>
        </p:spPr>
        <p:txBody>
          <a:bodyPr wrap="square" rtlCol="0">
            <a:spAutoFit/>
          </a:bodyPr>
          <a:lstStyle/>
          <a:p>
            <a:pPr>
              <a:lnSpc>
                <a:spcPct val="135000"/>
              </a:lnSpc>
            </a:pPr>
            <a:r>
              <a:rPr lang="zh-CN" altLang="en-US" sz="1867" dirty="0">
                <a:solidFill>
                  <a:srgbClr val="000000"/>
                </a:solidFill>
              </a:rPr>
              <a:t>       “物理隔离”防线可被跨网入侵，电力调配指令可被恶意篡改，金融交易信息可被窃取</a:t>
            </a:r>
            <a:r>
              <a:rPr lang="en-US" altLang="zh-CN" sz="1867" dirty="0">
                <a:solidFill>
                  <a:srgbClr val="000000"/>
                </a:solidFill>
              </a:rPr>
              <a:t>……</a:t>
            </a:r>
            <a:r>
              <a:rPr lang="zh-CN" altLang="en-US" sz="1867" dirty="0">
                <a:solidFill>
                  <a:srgbClr val="000000"/>
                </a:solidFill>
              </a:rPr>
              <a:t>这些信息基础设施的安全隐患，不出问题则已，一出就可能导致交通中断、金融紊乱、电力瘫痪等问题，具有很大的破坏性和杀伤力。</a:t>
            </a:r>
          </a:p>
          <a:p>
            <a:pPr>
              <a:lnSpc>
                <a:spcPct val="135000"/>
              </a:lnSpc>
            </a:pPr>
            <a:r>
              <a:rPr lang="zh-CN" altLang="en-US" sz="1867" dirty="0">
                <a:solidFill>
                  <a:srgbClr val="000000"/>
                </a:solidFill>
              </a:rPr>
              <a:t>       网络安全法专门单列一节，对关键信息基础设施的运行安全进行明确规定，指出国家对公共通信和信息服务、能源、交通、水利、金融、公共服务、电子政务等重要行业和领域的关键信息基础设施实行重点保护。</a:t>
            </a:r>
          </a:p>
        </p:txBody>
      </p:sp>
      <p:sp>
        <p:nvSpPr>
          <p:cNvPr id="13" name="Freeform 6"/>
          <p:cNvSpPr>
            <a:spLocks/>
          </p:cNvSpPr>
          <p:nvPr/>
        </p:nvSpPr>
        <p:spPr bwMode="auto">
          <a:xfrm>
            <a:off x="3336000" y="1316766"/>
            <a:ext cx="552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a:solidFill>
                <a:srgbClr val="000000"/>
              </a:solidFill>
            </a:endParaRPr>
          </a:p>
        </p:txBody>
      </p:sp>
      <p:sp>
        <p:nvSpPr>
          <p:cNvPr id="14" name="Freeform 7"/>
          <p:cNvSpPr>
            <a:spLocks/>
          </p:cNvSpPr>
          <p:nvPr/>
        </p:nvSpPr>
        <p:spPr bwMode="auto">
          <a:xfrm>
            <a:off x="3696000" y="1316768"/>
            <a:ext cx="4800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15" name="矩形 14"/>
          <p:cNvSpPr/>
          <p:nvPr/>
        </p:nvSpPr>
        <p:spPr>
          <a:xfrm>
            <a:off x="3623901" y="1353483"/>
            <a:ext cx="4944201" cy="461665"/>
          </a:xfrm>
          <a:prstGeom prst="rect">
            <a:avLst/>
          </a:prstGeom>
        </p:spPr>
        <p:txBody>
          <a:bodyPr wrap="square">
            <a:spAutoFit/>
          </a:bodyPr>
          <a:lstStyle/>
          <a:p>
            <a:pPr algn="ctr"/>
            <a:r>
              <a:rPr lang="zh-CN" altLang="en-US" sz="2400" b="1" dirty="0">
                <a:solidFill>
                  <a:srgbClr val="FFFFFF"/>
                </a:solidFill>
              </a:rPr>
              <a:t>重点保护关键信息基础设施</a:t>
            </a:r>
          </a:p>
        </p:txBody>
      </p:sp>
      <p:pic>
        <p:nvPicPr>
          <p:cNvPr id="3" name="图片 2"/>
          <p:cNvPicPr>
            <a:picLocks noChangeAspect="1"/>
          </p:cNvPicPr>
          <p:nvPr/>
        </p:nvPicPr>
        <p:blipFill>
          <a:blip r:embed="rId5"/>
          <a:stretch>
            <a:fillRect/>
          </a:stretch>
        </p:blipFill>
        <p:spPr>
          <a:xfrm>
            <a:off x="7320903" y="2260224"/>
            <a:ext cx="3596952" cy="3332769"/>
          </a:xfrm>
          <a:prstGeom prst="rect">
            <a:avLst/>
          </a:prstGeom>
        </p:spPr>
      </p:pic>
    </p:spTree>
    <p:extLst>
      <p:ext uri="{BB962C8B-B14F-4D97-AF65-F5344CB8AC3E}">
        <p14:creationId xmlns:p14="http://schemas.microsoft.com/office/powerpoint/2010/main" val="386103603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00"/>
                                        <p:tgtEl>
                                          <p:spTgt spid="13"/>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400"/>
                                        <p:tgtEl>
                                          <p:spTgt spid="14"/>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150" autoRev="1" fill="hold">
                                          <p:stCondLst>
                                            <p:cond delay="0"/>
                                          </p:stCondLst>
                                        </p:cTn>
                                        <p:tgtEl>
                                          <p:spTgt spid="15"/>
                                        </p:tgtEl>
                                        <p:attrNameLst>
                                          <p:attrName>ppt_w</p:attrName>
                                        </p:attrNameLst>
                                      </p:cBhvr>
                                    </p:anim>
                                    <p:anim by="(#ppt_w*0.50)" calcmode="lin" valueType="num">
                                      <p:cBhvr>
                                        <p:cTn id="26" dur="150" decel="50000" autoRev="1" fill="hold">
                                          <p:stCondLst>
                                            <p:cond delay="0"/>
                                          </p:stCondLst>
                                        </p:cTn>
                                        <p:tgtEl>
                                          <p:spTgt spid="15"/>
                                        </p:tgtEl>
                                        <p:attrNameLst>
                                          <p:attrName>ppt_x</p:attrName>
                                        </p:attrNameLst>
                                      </p:cBhvr>
                                    </p:anim>
                                    <p:anim from="(-#ppt_h/2)" to="(#ppt_y)" calcmode="lin" valueType="num">
                                      <p:cBhvr>
                                        <p:cTn id="27" dur="300" fill="hold">
                                          <p:stCondLst>
                                            <p:cond delay="0"/>
                                          </p:stCondLst>
                                        </p:cTn>
                                        <p:tgtEl>
                                          <p:spTgt spid="15"/>
                                        </p:tgtEl>
                                        <p:attrNameLst>
                                          <p:attrName>ppt_y</p:attrName>
                                        </p:attrNameLst>
                                      </p:cBhvr>
                                    </p:anim>
                                    <p:animRot by="21600000">
                                      <p:cBhvr>
                                        <p:cTn id="28" dur="300" fill="hold">
                                          <p:stCondLst>
                                            <p:cond delay="0"/>
                                          </p:stCondLst>
                                        </p:cTn>
                                        <p:tgtEl>
                                          <p:spTgt spid="15"/>
                                        </p:tgtEl>
                                        <p:attrNameLst>
                                          <p:attrName>r</p:attrName>
                                        </p:attrNameLst>
                                      </p:cBhvr>
                                    </p:animRot>
                                  </p:childTnLst>
                                </p:cTn>
                              </p:par>
                            </p:childTnLst>
                          </p:cTn>
                        </p:par>
                        <p:par>
                          <p:cTn id="29" fill="hold">
                            <p:stCondLst>
                              <p:cond delay="183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par>
                          <p:cTn id="33" fill="hold">
                            <p:stCondLst>
                              <p:cond delay="2330"/>
                            </p:stCondLst>
                            <p:childTnLst>
                              <p:par>
                                <p:cTn id="34" presetID="53" presetClass="entr" presetSubtype="16"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4" grpId="0" animBg="1"/>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199456" y="72253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11" name="矩形 10"/>
          <p:cNvSpPr/>
          <p:nvPr/>
        </p:nvSpPr>
        <p:spPr bwMode="auto">
          <a:xfrm>
            <a:off x="1056000" y="1467835"/>
            <a:ext cx="10080000" cy="4649463"/>
          </a:xfrm>
          <a:prstGeom prst="rect">
            <a:avLst/>
          </a:prstGeom>
          <a:noFill/>
          <a:ln w="9525" cap="flat" cmpd="sng" algn="ctr">
            <a:solidFill>
              <a:srgbClr val="0070C0"/>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a:solidFill>
                <a:srgbClr val="000000"/>
              </a:solidFill>
            </a:endParaRPr>
          </a:p>
        </p:txBody>
      </p:sp>
      <p:sp>
        <p:nvSpPr>
          <p:cNvPr id="12" name="矩形 11"/>
          <p:cNvSpPr/>
          <p:nvPr/>
        </p:nvSpPr>
        <p:spPr>
          <a:xfrm>
            <a:off x="5426904" y="2153594"/>
            <a:ext cx="5490953" cy="3683701"/>
          </a:xfrm>
          <a:prstGeom prst="rect">
            <a:avLst/>
          </a:prstGeom>
          <a:noFill/>
        </p:spPr>
        <p:txBody>
          <a:bodyPr wrap="square" rtlCol="0">
            <a:spAutoFit/>
          </a:bodyPr>
          <a:lstStyle/>
          <a:p>
            <a:pPr>
              <a:lnSpc>
                <a:spcPct val="125000"/>
              </a:lnSpc>
            </a:pPr>
            <a:r>
              <a:rPr lang="zh-CN" altLang="en-US" sz="1867" dirty="0">
                <a:solidFill>
                  <a:srgbClr val="000000"/>
                </a:solidFill>
              </a:rPr>
              <a:t>       ２０１４年国家网信办曾披露数据显示，我国一直是网络攻击的受害国，每个月有１万多个网站被篡改，８０％的政府网站受到过攻击，这些网络攻击主要来自美国。</a:t>
            </a:r>
          </a:p>
          <a:p>
            <a:pPr>
              <a:lnSpc>
                <a:spcPct val="125000"/>
              </a:lnSpc>
            </a:pPr>
            <a:r>
              <a:rPr lang="zh-CN" altLang="en-US" sz="1867" dirty="0">
                <a:solidFill>
                  <a:srgbClr val="000000"/>
                </a:solidFill>
              </a:rPr>
              <a:t>       网络安全法规定，境外的个人或者组织从事攻击、侵入、干扰、破坏等危害中华人民共和国的关键信息基础设施的活动，造成严重后果的，依法追究法律责任；国务院公安部门和有关部门并可以决定对该个人或者组织采取冻结财产或者其他必要的制裁措施。</a:t>
            </a:r>
          </a:p>
        </p:txBody>
      </p:sp>
      <p:sp>
        <p:nvSpPr>
          <p:cNvPr id="13" name="Freeform 6"/>
          <p:cNvSpPr>
            <a:spLocks/>
          </p:cNvSpPr>
          <p:nvPr/>
        </p:nvSpPr>
        <p:spPr bwMode="auto">
          <a:xfrm>
            <a:off x="1656000" y="1316766"/>
            <a:ext cx="888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a:solidFill>
                <a:srgbClr val="000000"/>
              </a:solidFill>
            </a:endParaRPr>
          </a:p>
        </p:txBody>
      </p:sp>
      <p:sp>
        <p:nvSpPr>
          <p:cNvPr id="14" name="Freeform 7"/>
          <p:cNvSpPr>
            <a:spLocks/>
          </p:cNvSpPr>
          <p:nvPr/>
        </p:nvSpPr>
        <p:spPr bwMode="auto">
          <a:xfrm>
            <a:off x="2256000" y="1316768"/>
            <a:ext cx="7680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rgbClr val="0070C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endParaRPr>
          </a:p>
        </p:txBody>
      </p:sp>
      <p:sp>
        <p:nvSpPr>
          <p:cNvPr id="15" name="矩形 14"/>
          <p:cNvSpPr/>
          <p:nvPr/>
        </p:nvSpPr>
        <p:spPr>
          <a:xfrm>
            <a:off x="2256000" y="1353483"/>
            <a:ext cx="7680000" cy="49244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rPr>
              <a:t>惩治攻击破坏我国关键信息基础设施的境外组织和个人</a:t>
            </a:r>
          </a:p>
        </p:txBody>
      </p:sp>
      <p:pic>
        <p:nvPicPr>
          <p:cNvPr id="2" name="图片 1"/>
          <p:cNvPicPr>
            <a:picLocks noChangeAspect="1"/>
          </p:cNvPicPr>
          <p:nvPr/>
        </p:nvPicPr>
        <p:blipFill>
          <a:blip r:embed="rId5"/>
          <a:stretch>
            <a:fillRect/>
          </a:stretch>
        </p:blipFill>
        <p:spPr>
          <a:xfrm>
            <a:off x="1372713" y="2149529"/>
            <a:ext cx="4054191" cy="3637595"/>
          </a:xfrm>
          <a:prstGeom prst="rect">
            <a:avLst/>
          </a:prstGeom>
        </p:spPr>
      </p:pic>
    </p:spTree>
    <p:extLst>
      <p:ext uri="{BB962C8B-B14F-4D97-AF65-F5344CB8AC3E}">
        <p14:creationId xmlns:p14="http://schemas.microsoft.com/office/powerpoint/2010/main" val="39946410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00"/>
                                        <p:tgtEl>
                                          <p:spTgt spid="13"/>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400"/>
                                        <p:tgtEl>
                                          <p:spTgt spid="14"/>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150" autoRev="1" fill="hold">
                                          <p:stCondLst>
                                            <p:cond delay="0"/>
                                          </p:stCondLst>
                                        </p:cTn>
                                        <p:tgtEl>
                                          <p:spTgt spid="15"/>
                                        </p:tgtEl>
                                        <p:attrNameLst>
                                          <p:attrName>ppt_w</p:attrName>
                                        </p:attrNameLst>
                                      </p:cBhvr>
                                    </p:anim>
                                    <p:anim by="(#ppt_w*0.50)" calcmode="lin" valueType="num">
                                      <p:cBhvr>
                                        <p:cTn id="26" dur="150" decel="50000" autoRev="1" fill="hold">
                                          <p:stCondLst>
                                            <p:cond delay="0"/>
                                          </p:stCondLst>
                                        </p:cTn>
                                        <p:tgtEl>
                                          <p:spTgt spid="15"/>
                                        </p:tgtEl>
                                        <p:attrNameLst>
                                          <p:attrName>ppt_x</p:attrName>
                                        </p:attrNameLst>
                                      </p:cBhvr>
                                    </p:anim>
                                    <p:anim from="(-#ppt_h/2)" to="(#ppt_y)" calcmode="lin" valueType="num">
                                      <p:cBhvr>
                                        <p:cTn id="27" dur="300" fill="hold">
                                          <p:stCondLst>
                                            <p:cond delay="0"/>
                                          </p:stCondLst>
                                        </p:cTn>
                                        <p:tgtEl>
                                          <p:spTgt spid="15"/>
                                        </p:tgtEl>
                                        <p:attrNameLst>
                                          <p:attrName>ppt_y</p:attrName>
                                        </p:attrNameLst>
                                      </p:cBhvr>
                                    </p:anim>
                                    <p:animRot by="21600000">
                                      <p:cBhvr>
                                        <p:cTn id="28" dur="300" fill="hold">
                                          <p:stCondLst>
                                            <p:cond delay="0"/>
                                          </p:stCondLst>
                                        </p:cTn>
                                        <p:tgtEl>
                                          <p:spTgt spid="15"/>
                                        </p:tgtEl>
                                        <p:attrNameLst>
                                          <p:attrName>r</p:attrName>
                                        </p:attrNameLst>
                                      </p:cBhvr>
                                    </p:animRot>
                                  </p:childTnLst>
                                </p:cTn>
                              </p:par>
                            </p:childTnLst>
                          </p:cTn>
                        </p:par>
                        <p:par>
                          <p:cTn id="29" fill="hold">
                            <p:stCondLst>
                              <p:cond delay="2190"/>
                            </p:stCondLst>
                            <p:childTnLst>
                              <p:par>
                                <p:cTn id="30" presetID="14" presetClass="entr" presetSubtype="1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par>
                          <p:cTn id="33" fill="hold">
                            <p:stCondLst>
                              <p:cond delay="2690"/>
                            </p:stCondLst>
                            <p:childTnLst>
                              <p:par>
                                <p:cTn id="34" presetID="22" presetClass="entr" presetSubtype="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11" name="矩形 10"/>
          <p:cNvSpPr/>
          <p:nvPr/>
        </p:nvSpPr>
        <p:spPr bwMode="auto">
          <a:xfrm>
            <a:off x="1056000" y="1467835"/>
            <a:ext cx="10080000" cy="4649463"/>
          </a:xfrm>
          <a:prstGeom prst="rect">
            <a:avLst/>
          </a:prstGeom>
          <a:noFill/>
          <a:ln w="9525" cap="flat" cmpd="sng" algn="ctr">
            <a:solidFill>
              <a:srgbClr val="0070C0"/>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a:solidFill>
                <a:srgbClr val="000000"/>
              </a:solidFill>
            </a:endParaRPr>
          </a:p>
        </p:txBody>
      </p:sp>
      <p:sp>
        <p:nvSpPr>
          <p:cNvPr id="12" name="矩形 11"/>
          <p:cNvSpPr/>
          <p:nvPr/>
        </p:nvSpPr>
        <p:spPr>
          <a:xfrm>
            <a:off x="1295468" y="2119959"/>
            <a:ext cx="5624657" cy="3583097"/>
          </a:xfrm>
          <a:prstGeom prst="rect">
            <a:avLst/>
          </a:prstGeom>
          <a:noFill/>
        </p:spPr>
        <p:txBody>
          <a:bodyPr wrap="square" rtlCol="0">
            <a:spAutoFit/>
          </a:bodyPr>
          <a:lstStyle/>
          <a:p>
            <a:pPr>
              <a:lnSpc>
                <a:spcPct val="135000"/>
              </a:lnSpc>
            </a:pPr>
            <a:r>
              <a:rPr lang="zh-CN" altLang="en-US" sz="1867" dirty="0">
                <a:solidFill>
                  <a:srgbClr val="000000"/>
                </a:solidFill>
              </a:rPr>
              <a:t>       现实社会中，出现重大突发事件，为确保应急处置、维护国家和公众安全，有关部门往往会采取交通管制等措施。网络空间也不例外。</a:t>
            </a:r>
          </a:p>
          <a:p>
            <a:pPr>
              <a:lnSpc>
                <a:spcPct val="135000"/>
              </a:lnSpc>
            </a:pPr>
            <a:r>
              <a:rPr lang="zh-CN" altLang="en-US" sz="1867" dirty="0">
                <a:solidFill>
                  <a:srgbClr val="000000"/>
                </a:solidFill>
              </a:rPr>
              <a:t>       网络安全法中，对建立网络安全监测预警与应急处置制度专门列出一章作出规定，明确了发生网络安全事件时，有关部门需要采取的措施。特别规定：因维护国家安全和社会公共秩序，处置重大突发社会安全事件的需要，经国务院决定或者批准，可以在特定区域对网络通信采取限制等临时措施。</a:t>
            </a:r>
          </a:p>
        </p:txBody>
      </p:sp>
      <p:sp>
        <p:nvSpPr>
          <p:cNvPr id="13" name="Freeform 6"/>
          <p:cNvSpPr>
            <a:spLocks/>
          </p:cNvSpPr>
          <p:nvPr/>
        </p:nvSpPr>
        <p:spPr bwMode="auto">
          <a:xfrm>
            <a:off x="2976000" y="1316766"/>
            <a:ext cx="624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a:solidFill>
                <a:srgbClr val="000000"/>
              </a:solidFill>
            </a:endParaRPr>
          </a:p>
        </p:txBody>
      </p:sp>
      <p:sp>
        <p:nvSpPr>
          <p:cNvPr id="14" name="Freeform 7"/>
          <p:cNvSpPr>
            <a:spLocks/>
          </p:cNvSpPr>
          <p:nvPr/>
        </p:nvSpPr>
        <p:spPr bwMode="auto">
          <a:xfrm>
            <a:off x="3360000" y="1316768"/>
            <a:ext cx="5472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15" name="矩形 14"/>
          <p:cNvSpPr/>
          <p:nvPr/>
        </p:nvSpPr>
        <p:spPr>
          <a:xfrm>
            <a:off x="3491950" y="1353483"/>
            <a:ext cx="5208101" cy="461665"/>
          </a:xfrm>
          <a:prstGeom prst="rect">
            <a:avLst/>
          </a:prstGeom>
        </p:spPr>
        <p:txBody>
          <a:bodyPr wrap="square">
            <a:spAutoFit/>
          </a:bodyPr>
          <a:lstStyle/>
          <a:p>
            <a:pPr algn="ctr"/>
            <a:r>
              <a:rPr lang="zh-CN" altLang="en-US" sz="2400" b="1" dirty="0">
                <a:solidFill>
                  <a:srgbClr val="FFFFFF"/>
                </a:solidFill>
              </a:rPr>
              <a:t>重大突发事件可采取“网络通信管制”</a:t>
            </a:r>
          </a:p>
        </p:txBody>
      </p:sp>
      <p:pic>
        <p:nvPicPr>
          <p:cNvPr id="2" name="图片 1"/>
          <p:cNvPicPr>
            <a:picLocks noChangeAspect="1"/>
          </p:cNvPicPr>
          <p:nvPr/>
        </p:nvPicPr>
        <p:blipFill>
          <a:blip r:embed="rId5"/>
          <a:stretch>
            <a:fillRect/>
          </a:stretch>
        </p:blipFill>
        <p:spPr>
          <a:xfrm>
            <a:off x="6743877" y="2485120"/>
            <a:ext cx="4149936" cy="2882977"/>
          </a:xfrm>
          <a:prstGeom prst="rect">
            <a:avLst/>
          </a:prstGeom>
        </p:spPr>
      </p:pic>
    </p:spTree>
    <p:extLst>
      <p:ext uri="{BB962C8B-B14F-4D97-AF65-F5344CB8AC3E}">
        <p14:creationId xmlns:p14="http://schemas.microsoft.com/office/powerpoint/2010/main" val="3141736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00"/>
                                        <p:tgtEl>
                                          <p:spTgt spid="13"/>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400"/>
                                        <p:tgtEl>
                                          <p:spTgt spid="14"/>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150" autoRev="1" fill="hold">
                                          <p:stCondLst>
                                            <p:cond delay="0"/>
                                          </p:stCondLst>
                                        </p:cTn>
                                        <p:tgtEl>
                                          <p:spTgt spid="15"/>
                                        </p:tgtEl>
                                        <p:attrNameLst>
                                          <p:attrName>ppt_w</p:attrName>
                                        </p:attrNameLst>
                                      </p:cBhvr>
                                    </p:anim>
                                    <p:anim by="(#ppt_w*0.50)" calcmode="lin" valueType="num">
                                      <p:cBhvr>
                                        <p:cTn id="26" dur="150" decel="50000" autoRev="1" fill="hold">
                                          <p:stCondLst>
                                            <p:cond delay="0"/>
                                          </p:stCondLst>
                                        </p:cTn>
                                        <p:tgtEl>
                                          <p:spTgt spid="15"/>
                                        </p:tgtEl>
                                        <p:attrNameLst>
                                          <p:attrName>ppt_x</p:attrName>
                                        </p:attrNameLst>
                                      </p:cBhvr>
                                    </p:anim>
                                    <p:anim from="(-#ppt_h/2)" to="(#ppt_y)" calcmode="lin" valueType="num">
                                      <p:cBhvr>
                                        <p:cTn id="27" dur="300" fill="hold">
                                          <p:stCondLst>
                                            <p:cond delay="0"/>
                                          </p:stCondLst>
                                        </p:cTn>
                                        <p:tgtEl>
                                          <p:spTgt spid="15"/>
                                        </p:tgtEl>
                                        <p:attrNameLst>
                                          <p:attrName>ppt_y</p:attrName>
                                        </p:attrNameLst>
                                      </p:cBhvr>
                                    </p:anim>
                                    <p:animRot by="21600000">
                                      <p:cBhvr>
                                        <p:cTn id="28" dur="300" fill="hold">
                                          <p:stCondLst>
                                            <p:cond delay="0"/>
                                          </p:stCondLst>
                                        </p:cTn>
                                        <p:tgtEl>
                                          <p:spTgt spid="15"/>
                                        </p:tgtEl>
                                        <p:attrNameLst>
                                          <p:attrName>r</p:attrName>
                                        </p:attrNameLst>
                                      </p:cBhvr>
                                    </p:animRot>
                                  </p:childTnLst>
                                </p:cTn>
                              </p:par>
                            </p:childTnLst>
                          </p:cTn>
                        </p:par>
                        <p:par>
                          <p:cTn id="29" fill="hold">
                            <p:stCondLst>
                              <p:cond delay="198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par>
                          <p:cTn id="33" fill="hold">
                            <p:stCondLst>
                              <p:cond delay="2480"/>
                            </p:stCondLst>
                            <p:childTnLst>
                              <p:par>
                                <p:cTn id="34" presetID="53" presetClass="entr" presetSubtype="16"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4" grpId="0" animBg="1"/>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296000" y="72693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55" name="圆角矩形 54"/>
          <p:cNvSpPr/>
          <p:nvPr/>
        </p:nvSpPr>
        <p:spPr>
          <a:xfrm>
            <a:off x="3601235" y="1316765"/>
            <a:ext cx="4989532" cy="576000"/>
          </a:xfrm>
          <a:prstGeom prst="roundRect">
            <a:avLst>
              <a:gd name="adj" fmla="val 50000"/>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rPr>
              <a:t>《</a:t>
            </a:r>
            <a:r>
              <a:rPr lang="zh-CN" altLang="en-US" sz="2400" b="1" dirty="0">
                <a:solidFill>
                  <a:srgbClr val="FFFFFF"/>
                </a:solidFill>
              </a:rPr>
              <a:t>网络安全法</a:t>
            </a:r>
            <a:r>
              <a:rPr lang="en-US" altLang="zh-CN" sz="2400" b="1" dirty="0">
                <a:solidFill>
                  <a:srgbClr val="FFFFFF"/>
                </a:solidFill>
              </a:rPr>
              <a:t>》</a:t>
            </a:r>
            <a:r>
              <a:rPr lang="zh-CN" altLang="en-US" sz="2400" b="1" dirty="0">
                <a:solidFill>
                  <a:srgbClr val="FFFFFF"/>
                </a:solidFill>
              </a:rPr>
              <a:t>四大焦点</a:t>
            </a:r>
          </a:p>
        </p:txBody>
      </p:sp>
      <p:sp>
        <p:nvSpPr>
          <p:cNvPr id="11" name="矩形 10"/>
          <p:cNvSpPr/>
          <p:nvPr/>
        </p:nvSpPr>
        <p:spPr>
          <a:xfrm>
            <a:off x="1296000" y="2486747"/>
            <a:ext cx="9600000" cy="1344213"/>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a:solidFill>
                <a:srgbClr val="FFFFFF"/>
              </a:solidFill>
            </a:endParaRPr>
          </a:p>
        </p:txBody>
      </p:sp>
      <p:sp>
        <p:nvSpPr>
          <p:cNvPr id="12" name="矩形 11"/>
          <p:cNvSpPr/>
          <p:nvPr/>
        </p:nvSpPr>
        <p:spPr>
          <a:xfrm>
            <a:off x="3216000" y="2255711"/>
            <a:ext cx="5760000" cy="48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rPr>
              <a:t>如何规范个人信息收集行为？</a:t>
            </a:r>
          </a:p>
        </p:txBody>
      </p:sp>
      <p:sp>
        <p:nvSpPr>
          <p:cNvPr id="13" name="TextBox 30"/>
          <p:cNvSpPr txBox="1"/>
          <p:nvPr/>
        </p:nvSpPr>
        <p:spPr>
          <a:xfrm>
            <a:off x="1391478" y="2811017"/>
            <a:ext cx="9409045" cy="868060"/>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pPr>
              <a:lnSpc>
                <a:spcPct val="135000"/>
              </a:lnSpc>
            </a:pPr>
            <a:r>
              <a:rPr lang="zh-CN" altLang="en-US" sz="1867" dirty="0">
                <a:solidFill>
                  <a:srgbClr val="000000"/>
                </a:solidFill>
              </a:rPr>
              <a:t>第四十一条 网络运营者收集、使用个人信息，应当遵循合法、正当、必要的原则，公开收集、使用规则，明示收集、使用信息的目的、方式和范围，并经被收集者同意。</a:t>
            </a:r>
          </a:p>
        </p:txBody>
      </p:sp>
      <p:sp>
        <p:nvSpPr>
          <p:cNvPr id="14" name="矩形 13"/>
          <p:cNvSpPr/>
          <p:nvPr/>
        </p:nvSpPr>
        <p:spPr>
          <a:xfrm>
            <a:off x="1296000" y="4389043"/>
            <a:ext cx="9600000" cy="1344213"/>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a:solidFill>
                <a:srgbClr val="FFFFFF"/>
              </a:solidFill>
            </a:endParaRPr>
          </a:p>
        </p:txBody>
      </p:sp>
      <p:sp>
        <p:nvSpPr>
          <p:cNvPr id="15" name="矩形 14"/>
          <p:cNvSpPr/>
          <p:nvPr/>
        </p:nvSpPr>
        <p:spPr>
          <a:xfrm>
            <a:off x="3216000" y="4158007"/>
            <a:ext cx="5760000" cy="48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rPr>
              <a:t>如何斩断信息买卖利益链？</a:t>
            </a:r>
          </a:p>
        </p:txBody>
      </p:sp>
      <p:sp>
        <p:nvSpPr>
          <p:cNvPr id="16" name="TextBox 30"/>
          <p:cNvSpPr txBox="1"/>
          <p:nvPr/>
        </p:nvSpPr>
        <p:spPr>
          <a:xfrm>
            <a:off x="1391478" y="4713314"/>
            <a:ext cx="9409045" cy="868060"/>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pPr>
              <a:lnSpc>
                <a:spcPct val="135000"/>
              </a:lnSpc>
            </a:pPr>
            <a:r>
              <a:rPr lang="zh-CN" altLang="en-US" sz="1867" dirty="0">
                <a:solidFill>
                  <a:srgbClr val="000000"/>
                </a:solidFill>
              </a:rPr>
              <a:t>第四十四条 任何个人和组织不得窃取或者以其他非法方式获取个人信息，不得非法出售或者非法向他人提供个人信息。</a:t>
            </a:r>
          </a:p>
        </p:txBody>
      </p:sp>
    </p:spTree>
    <p:extLst>
      <p:ext uri="{BB962C8B-B14F-4D97-AF65-F5344CB8AC3E}">
        <p14:creationId xmlns:p14="http://schemas.microsoft.com/office/powerpoint/2010/main" val="32351344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3"/>
                                            </p:tgtEl>
                                            <p:attrNameLst>
                                              <p:attrName>style.visibility</p:attrName>
                                            </p:attrNameLst>
                                          </p:cBhvr>
                                          <p:to>
                                            <p:strVal val="visible"/>
                                          </p:to>
                                        </p:set>
                                        <p:animEffect transition="in" filter="wipe(left)">
                                          <p:cBhvr>
                                            <p:cTn id="20" dur="100"/>
                                            <p:tgtEl>
                                              <p:spTgt spid="13"/>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13"/>
                                            </p:tgtEl>
                                          </p:cBhvr>
                                          <p:to x="80000" y="100000"/>
                                        </p:animScale>
                                        <p:anim by="(#ppt_w*0.10)" calcmode="lin" valueType="num">
                                          <p:cBhvr>
                                            <p:cTn id="23" dur="50" autoRev="1" fill="hold">
                                              <p:stCondLst>
                                                <p:cond delay="0"/>
                                              </p:stCondLst>
                                            </p:cTn>
                                            <p:tgtEl>
                                              <p:spTgt spid="13"/>
                                            </p:tgtEl>
                                            <p:attrNameLst>
                                              <p:attrName>ppt_x</p:attrName>
                                            </p:attrNameLst>
                                          </p:cBhvr>
                                        </p:anim>
                                        <p:anim by="(-#ppt_w*0.10)" calcmode="lin" valueType="num">
                                          <p:cBhvr>
                                            <p:cTn id="24" dur="50" autoRev="1" fill="hold">
                                              <p:stCondLst>
                                                <p:cond delay="0"/>
                                              </p:stCondLst>
                                            </p:cTn>
                                            <p:tgtEl>
                                              <p:spTgt spid="13"/>
                                            </p:tgtEl>
                                            <p:attrNameLst>
                                              <p:attrName>ppt_y</p:attrName>
                                            </p:attrNameLst>
                                          </p:cBhvr>
                                        </p:anim>
                                        <p:animRot by="-480000">
                                          <p:cBhvr>
                                            <p:cTn id="25" dur="50" autoRev="1" fill="hold">
                                              <p:stCondLst>
                                                <p:cond delay="0"/>
                                              </p:stCondLst>
                                            </p:cTn>
                                            <p:tgtEl>
                                              <p:spTgt spid="13"/>
                                            </p:tgtEl>
                                            <p:attrNameLst>
                                              <p:attrName>r</p:attrName>
                                            </p:attrNameLst>
                                          </p:cBhvr>
                                        </p:animRot>
                                      </p:childTnLst>
                                    </p:cTn>
                                  </p:par>
                                </p:childTnLst>
                              </p:cTn>
                            </p:par>
                            <p:par>
                              <p:cTn id="26" fill="hold">
                                <p:stCondLst>
                                  <p:cond delay="3790"/>
                                </p:stCondLst>
                                <p:childTnLst>
                                  <p:par>
                                    <p:cTn id="27" presetID="16" presetClass="entr" presetSubtype="37"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Vertical)">
                                          <p:cBhvr>
                                            <p:cTn id="29" dur="500"/>
                                            <p:tgtEl>
                                              <p:spTgt spid="15"/>
                                            </p:tgtEl>
                                          </p:cBhvr>
                                        </p:animEffect>
                                      </p:childTnLst>
                                    </p:cTn>
                                  </p:par>
                                </p:childTnLst>
                              </p:cTn>
                            </p:par>
                            <p:par>
                              <p:cTn id="30" fill="hold">
                                <p:stCondLst>
                                  <p:cond delay="4290"/>
                                </p:stCondLst>
                                <p:childTnLst>
                                  <p:par>
                                    <p:cTn id="31" presetID="2" presetClass="entr" presetSubtype="1" fill="hold" grpId="0" nodeType="afterEffect" p14:presetBounceEnd="50000">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14:bounceEnd="50000">
                                          <p:cBhvr additive="base">
                                            <p:cTn id="3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14"/>
                                            </p:tgtEl>
                                            <p:attrNameLst>
                                              <p:attrName>ppt_y</p:attrName>
                                            </p:attrNameLst>
                                          </p:cBhvr>
                                          <p:tavLst>
                                            <p:tav tm="0">
                                              <p:val>
                                                <p:strVal val="0-#ppt_h/2"/>
                                              </p:val>
                                            </p:tav>
                                            <p:tav tm="100000">
                                              <p:val>
                                                <p:strVal val="#ppt_y"/>
                                              </p:val>
                                            </p:tav>
                                          </p:tavLst>
                                        </p:anim>
                                      </p:childTnLst>
                                    </p:cTn>
                                  </p:par>
                                </p:childTnLst>
                              </p:cTn>
                            </p:par>
                            <p:par>
                              <p:cTn id="35" fill="hold">
                                <p:stCondLst>
                                  <p:cond delay="479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6"/>
                                            </p:tgtEl>
                                            <p:attrNameLst>
                                              <p:attrName>style.visibility</p:attrName>
                                            </p:attrNameLst>
                                          </p:cBhvr>
                                          <p:to>
                                            <p:strVal val="visible"/>
                                          </p:to>
                                        </p:set>
                                        <p:animEffect transition="in" filter="wipe(left)">
                                          <p:cBhvr>
                                            <p:cTn id="38" dur="100"/>
                                            <p:tgtEl>
                                              <p:spTgt spid="16"/>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6"/>
                                            </p:tgtEl>
                                          </p:cBhvr>
                                          <p:to x="80000" y="100000"/>
                                        </p:animScale>
                                        <p:anim by="(#ppt_w*0.10)" calcmode="lin" valueType="num">
                                          <p:cBhvr>
                                            <p:cTn id="41" dur="50" autoRev="1" fill="hold">
                                              <p:stCondLst>
                                                <p:cond delay="0"/>
                                              </p:stCondLst>
                                            </p:cTn>
                                            <p:tgtEl>
                                              <p:spTgt spid="16"/>
                                            </p:tgtEl>
                                            <p:attrNameLst>
                                              <p:attrName>ppt_x</p:attrName>
                                            </p:attrNameLst>
                                          </p:cBhvr>
                                        </p:anim>
                                        <p:anim by="(-#ppt_w*0.10)" calcmode="lin" valueType="num">
                                          <p:cBhvr>
                                            <p:cTn id="42" dur="50" autoRev="1" fill="hold">
                                              <p:stCondLst>
                                                <p:cond delay="0"/>
                                              </p:stCondLst>
                                            </p:cTn>
                                            <p:tgtEl>
                                              <p:spTgt spid="16"/>
                                            </p:tgtEl>
                                            <p:attrNameLst>
                                              <p:attrName>ppt_y</p:attrName>
                                            </p:attrNameLst>
                                          </p:cBhvr>
                                        </p:anim>
                                        <p:animRot by="-480000">
                                          <p:cBhvr>
                                            <p:cTn id="43"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1" grpId="0" animBg="1"/>
          <p:bldP spid="12" grpId="0" animBg="1"/>
          <p:bldP spid="13" grpId="0"/>
          <p:bldP spid="13" grpId="1"/>
          <p:bldP spid="14" grpId="0" animBg="1"/>
          <p:bldP spid="15" grpId="0" animBg="1"/>
          <p:bldP spid="16" grpId="0"/>
          <p:bldP spid="1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3"/>
                                            </p:tgtEl>
                                            <p:attrNameLst>
                                              <p:attrName>style.visibility</p:attrName>
                                            </p:attrNameLst>
                                          </p:cBhvr>
                                          <p:to>
                                            <p:strVal val="visible"/>
                                          </p:to>
                                        </p:set>
                                        <p:animEffect transition="in" filter="wipe(left)">
                                          <p:cBhvr>
                                            <p:cTn id="20" dur="100"/>
                                            <p:tgtEl>
                                              <p:spTgt spid="13"/>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13"/>
                                            </p:tgtEl>
                                          </p:cBhvr>
                                          <p:to x="80000" y="100000"/>
                                        </p:animScale>
                                        <p:anim by="(#ppt_w*0.10)" calcmode="lin" valueType="num">
                                          <p:cBhvr>
                                            <p:cTn id="23" dur="50" autoRev="1" fill="hold">
                                              <p:stCondLst>
                                                <p:cond delay="0"/>
                                              </p:stCondLst>
                                            </p:cTn>
                                            <p:tgtEl>
                                              <p:spTgt spid="13"/>
                                            </p:tgtEl>
                                            <p:attrNameLst>
                                              <p:attrName>ppt_x</p:attrName>
                                            </p:attrNameLst>
                                          </p:cBhvr>
                                        </p:anim>
                                        <p:anim by="(-#ppt_w*0.10)" calcmode="lin" valueType="num">
                                          <p:cBhvr>
                                            <p:cTn id="24" dur="50" autoRev="1" fill="hold">
                                              <p:stCondLst>
                                                <p:cond delay="0"/>
                                              </p:stCondLst>
                                            </p:cTn>
                                            <p:tgtEl>
                                              <p:spTgt spid="13"/>
                                            </p:tgtEl>
                                            <p:attrNameLst>
                                              <p:attrName>ppt_y</p:attrName>
                                            </p:attrNameLst>
                                          </p:cBhvr>
                                        </p:anim>
                                        <p:animRot by="-480000">
                                          <p:cBhvr>
                                            <p:cTn id="25" dur="50" autoRev="1" fill="hold">
                                              <p:stCondLst>
                                                <p:cond delay="0"/>
                                              </p:stCondLst>
                                            </p:cTn>
                                            <p:tgtEl>
                                              <p:spTgt spid="13"/>
                                            </p:tgtEl>
                                            <p:attrNameLst>
                                              <p:attrName>r</p:attrName>
                                            </p:attrNameLst>
                                          </p:cBhvr>
                                        </p:animRot>
                                      </p:childTnLst>
                                    </p:cTn>
                                  </p:par>
                                </p:childTnLst>
                              </p:cTn>
                            </p:par>
                            <p:par>
                              <p:cTn id="26" fill="hold">
                                <p:stCondLst>
                                  <p:cond delay="3790"/>
                                </p:stCondLst>
                                <p:childTnLst>
                                  <p:par>
                                    <p:cTn id="27" presetID="16" presetClass="entr" presetSubtype="37"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Vertical)">
                                          <p:cBhvr>
                                            <p:cTn id="29" dur="500"/>
                                            <p:tgtEl>
                                              <p:spTgt spid="15"/>
                                            </p:tgtEl>
                                          </p:cBhvr>
                                        </p:animEffect>
                                      </p:childTnLst>
                                    </p:cTn>
                                  </p:par>
                                </p:childTnLst>
                              </p:cTn>
                            </p:par>
                            <p:par>
                              <p:cTn id="30" fill="hold">
                                <p:stCondLst>
                                  <p:cond delay="4290"/>
                                </p:stCondLst>
                                <p:childTnLst>
                                  <p:par>
                                    <p:cTn id="31" presetID="2" presetClass="entr" presetSubtype="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0-#ppt_h/2"/>
                                              </p:val>
                                            </p:tav>
                                            <p:tav tm="100000">
                                              <p:val>
                                                <p:strVal val="#ppt_y"/>
                                              </p:val>
                                            </p:tav>
                                          </p:tavLst>
                                        </p:anim>
                                      </p:childTnLst>
                                    </p:cTn>
                                  </p:par>
                                </p:childTnLst>
                              </p:cTn>
                            </p:par>
                            <p:par>
                              <p:cTn id="35" fill="hold">
                                <p:stCondLst>
                                  <p:cond delay="479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6"/>
                                            </p:tgtEl>
                                            <p:attrNameLst>
                                              <p:attrName>style.visibility</p:attrName>
                                            </p:attrNameLst>
                                          </p:cBhvr>
                                          <p:to>
                                            <p:strVal val="visible"/>
                                          </p:to>
                                        </p:set>
                                        <p:animEffect transition="in" filter="wipe(left)">
                                          <p:cBhvr>
                                            <p:cTn id="38" dur="100"/>
                                            <p:tgtEl>
                                              <p:spTgt spid="16"/>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6"/>
                                            </p:tgtEl>
                                          </p:cBhvr>
                                          <p:to x="80000" y="100000"/>
                                        </p:animScale>
                                        <p:anim by="(#ppt_w*0.10)" calcmode="lin" valueType="num">
                                          <p:cBhvr>
                                            <p:cTn id="41" dur="50" autoRev="1" fill="hold">
                                              <p:stCondLst>
                                                <p:cond delay="0"/>
                                              </p:stCondLst>
                                            </p:cTn>
                                            <p:tgtEl>
                                              <p:spTgt spid="16"/>
                                            </p:tgtEl>
                                            <p:attrNameLst>
                                              <p:attrName>ppt_x</p:attrName>
                                            </p:attrNameLst>
                                          </p:cBhvr>
                                        </p:anim>
                                        <p:anim by="(-#ppt_w*0.10)" calcmode="lin" valueType="num">
                                          <p:cBhvr>
                                            <p:cTn id="42" dur="50" autoRev="1" fill="hold">
                                              <p:stCondLst>
                                                <p:cond delay="0"/>
                                              </p:stCondLst>
                                            </p:cTn>
                                            <p:tgtEl>
                                              <p:spTgt spid="16"/>
                                            </p:tgtEl>
                                            <p:attrNameLst>
                                              <p:attrName>ppt_y</p:attrName>
                                            </p:attrNameLst>
                                          </p:cBhvr>
                                        </p:anim>
                                        <p:animRot by="-480000">
                                          <p:cBhvr>
                                            <p:cTn id="43"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1" grpId="0" animBg="1"/>
          <p:bldP spid="12" grpId="0" animBg="1"/>
          <p:bldP spid="13" grpId="0"/>
          <p:bldP spid="13" grpId="1"/>
          <p:bldP spid="14" grpId="0" animBg="1"/>
          <p:bldP spid="15" grpId="0" animBg="1"/>
          <p:bldP spid="16" grpId="0"/>
          <p:bldP spid="16" grpId="1"/>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273111" y="68796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重点解读</a:t>
            </a:r>
          </a:p>
        </p:txBody>
      </p:sp>
      <p:sp>
        <p:nvSpPr>
          <p:cNvPr id="11" name="矩形 10"/>
          <p:cNvSpPr/>
          <p:nvPr/>
        </p:nvSpPr>
        <p:spPr>
          <a:xfrm>
            <a:off x="1296000" y="1613724"/>
            <a:ext cx="9600000" cy="1344213"/>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a:solidFill>
                <a:srgbClr val="FFFFFF"/>
              </a:solidFill>
            </a:endParaRPr>
          </a:p>
        </p:txBody>
      </p:sp>
      <p:sp>
        <p:nvSpPr>
          <p:cNvPr id="12" name="矩形 11"/>
          <p:cNvSpPr/>
          <p:nvPr/>
        </p:nvSpPr>
        <p:spPr>
          <a:xfrm>
            <a:off x="3216000" y="1382688"/>
            <a:ext cx="5760000" cy="48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rPr>
              <a:t>个人信息泄露如何补救？</a:t>
            </a:r>
          </a:p>
        </p:txBody>
      </p:sp>
      <p:sp>
        <p:nvSpPr>
          <p:cNvPr id="13" name="TextBox 30"/>
          <p:cNvSpPr txBox="1"/>
          <p:nvPr/>
        </p:nvSpPr>
        <p:spPr>
          <a:xfrm>
            <a:off x="1391478" y="1937995"/>
            <a:ext cx="9409045" cy="868060"/>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pPr>
              <a:lnSpc>
                <a:spcPct val="135000"/>
              </a:lnSpc>
            </a:pPr>
            <a:r>
              <a:rPr lang="zh-CN" altLang="en-US" sz="1867" dirty="0">
                <a:solidFill>
                  <a:srgbClr val="000000"/>
                </a:solidFill>
              </a:rPr>
              <a:t>第四十二条 网络运营者不得泄露、篡改、毁损其收集的个人信息；未经被收集者同意，不得向他人提供个人信息。但是，经过处理无法识别特定个人且不能复原的除外。</a:t>
            </a:r>
          </a:p>
        </p:txBody>
      </p:sp>
      <p:sp>
        <p:nvSpPr>
          <p:cNvPr id="14" name="矩形 13"/>
          <p:cNvSpPr/>
          <p:nvPr/>
        </p:nvSpPr>
        <p:spPr>
          <a:xfrm>
            <a:off x="1296000" y="3513243"/>
            <a:ext cx="9600000" cy="260405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a:solidFill>
                <a:srgbClr val="FFFFFF"/>
              </a:solidFill>
            </a:endParaRPr>
          </a:p>
        </p:txBody>
      </p:sp>
      <p:sp>
        <p:nvSpPr>
          <p:cNvPr id="15" name="矩形 14"/>
          <p:cNvSpPr/>
          <p:nvPr/>
        </p:nvSpPr>
        <p:spPr>
          <a:xfrm>
            <a:off x="3216000" y="3282208"/>
            <a:ext cx="5760000" cy="48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rPr>
              <a:t>如何对网络诈骗溯源追责？</a:t>
            </a:r>
          </a:p>
        </p:txBody>
      </p:sp>
      <p:sp>
        <p:nvSpPr>
          <p:cNvPr id="16" name="TextBox 30"/>
          <p:cNvSpPr txBox="1"/>
          <p:nvPr/>
        </p:nvSpPr>
        <p:spPr>
          <a:xfrm>
            <a:off x="1391478" y="3837515"/>
            <a:ext cx="9409045" cy="2247156"/>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r>
              <a:rPr lang="zh-CN" altLang="en-US" sz="1867" dirty="0">
                <a:solidFill>
                  <a:srgbClr val="000000"/>
                </a:solidFill>
              </a:rPr>
              <a:t>第六十四条 网络运营者、网络产品或者服务的提供者违反本法第二十二条第三款、第四十一条至第四十三条规定，侵害个人信息依法得到保护的权利的，由有关主管部门责令改正，可以根据情节单处或者并处警告、没收违法所得、处违法所得一倍以上十倍以下罚款，没有违法所得的，处一百万元以下罚款，对直接负责的主管人员和其他直接责任人员处一万元以上十万元以下罚款；情节严重的，并可以责令暂停相关业务、停业整顿、关闭网站、吊销相关业务许可证或者吊销营业执照。</a:t>
            </a:r>
          </a:p>
        </p:txBody>
      </p:sp>
    </p:spTree>
    <p:extLst>
      <p:ext uri="{BB962C8B-B14F-4D97-AF65-F5344CB8AC3E}">
        <p14:creationId xmlns:p14="http://schemas.microsoft.com/office/powerpoint/2010/main" val="9842280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wipe(left)">
                                          <p:cBhvr>
                                            <p:cTn id="16" dur="100"/>
                                            <p:tgtEl>
                                              <p:spTgt spid="13"/>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13"/>
                                            </p:tgtEl>
                                          </p:cBhvr>
                                          <p:to x="80000" y="100000"/>
                                        </p:animScale>
                                        <p:anim by="(#ppt_w*0.10)" calcmode="lin" valueType="num">
                                          <p:cBhvr>
                                            <p:cTn id="19" dur="50" autoRev="1" fill="hold">
                                              <p:stCondLst>
                                                <p:cond delay="0"/>
                                              </p:stCondLst>
                                            </p:cTn>
                                            <p:tgtEl>
                                              <p:spTgt spid="13"/>
                                            </p:tgtEl>
                                            <p:attrNameLst>
                                              <p:attrName>ppt_x</p:attrName>
                                            </p:attrNameLst>
                                          </p:cBhvr>
                                        </p:anim>
                                        <p:anim by="(-#ppt_w*0.10)" calcmode="lin" valueType="num">
                                          <p:cBhvr>
                                            <p:cTn id="20" dur="50" autoRev="1" fill="hold">
                                              <p:stCondLst>
                                                <p:cond delay="0"/>
                                              </p:stCondLst>
                                            </p:cTn>
                                            <p:tgtEl>
                                              <p:spTgt spid="13"/>
                                            </p:tgtEl>
                                            <p:attrNameLst>
                                              <p:attrName>ppt_y</p:attrName>
                                            </p:attrNameLst>
                                          </p:cBhvr>
                                        </p:anim>
                                        <p:animRot by="-480000">
                                          <p:cBhvr>
                                            <p:cTn id="21" dur="50" autoRev="1" fill="hold">
                                              <p:stCondLst>
                                                <p:cond delay="0"/>
                                              </p:stCondLst>
                                            </p:cTn>
                                            <p:tgtEl>
                                              <p:spTgt spid="13"/>
                                            </p:tgtEl>
                                            <p:attrNameLst>
                                              <p:attrName>r</p:attrName>
                                            </p:attrNameLst>
                                          </p:cBhvr>
                                        </p:animRot>
                                      </p:childTnLst>
                                    </p:cTn>
                                  </p:par>
                                </p:childTnLst>
                              </p:cTn>
                            </p:par>
                            <p:par>
                              <p:cTn id="22" fill="hold">
                                <p:stCondLst>
                                  <p:cond delay="3290"/>
                                </p:stCondLst>
                                <p:childTnLst>
                                  <p:par>
                                    <p:cTn id="23" presetID="16" presetClass="entr" presetSubtype="37"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childTnLst>
                              </p:cTn>
                            </p:par>
                            <p:par>
                              <p:cTn id="26" fill="hold">
                                <p:stCondLst>
                                  <p:cond delay="3790"/>
                                </p:stCondLst>
                                <p:childTnLst>
                                  <p:par>
                                    <p:cTn id="27" presetID="2" presetClass="entr" presetSubtype="1" fill="hold" grpId="0" nodeType="afterEffect" p14:presetBounceEnd="50000">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14:bounceEnd="50000">
                                          <p:cBhvr additive="base">
                                            <p:cTn id="2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429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16"/>
                                            </p:tgtEl>
                                            <p:attrNameLst>
                                              <p:attrName>style.visibility</p:attrName>
                                            </p:attrNameLst>
                                          </p:cBhvr>
                                          <p:to>
                                            <p:strVal val="visible"/>
                                          </p:to>
                                        </p:set>
                                        <p:animEffect transition="in" filter="wipe(left)">
                                          <p:cBhvr>
                                            <p:cTn id="34" dur="100"/>
                                            <p:tgtEl>
                                              <p:spTgt spid="16"/>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16"/>
                                            </p:tgtEl>
                                          </p:cBhvr>
                                          <p:to x="80000" y="100000"/>
                                        </p:animScale>
                                        <p:anim by="(#ppt_w*0.10)" calcmode="lin" valueType="num">
                                          <p:cBhvr>
                                            <p:cTn id="37" dur="50" autoRev="1" fill="hold">
                                              <p:stCondLst>
                                                <p:cond delay="0"/>
                                              </p:stCondLst>
                                            </p:cTn>
                                            <p:tgtEl>
                                              <p:spTgt spid="16"/>
                                            </p:tgtEl>
                                            <p:attrNameLst>
                                              <p:attrName>ppt_x</p:attrName>
                                            </p:attrNameLst>
                                          </p:cBhvr>
                                        </p:anim>
                                        <p:anim by="(-#ppt_w*0.10)" calcmode="lin" valueType="num">
                                          <p:cBhvr>
                                            <p:cTn id="38" dur="50" autoRev="1" fill="hold">
                                              <p:stCondLst>
                                                <p:cond delay="0"/>
                                              </p:stCondLst>
                                            </p:cTn>
                                            <p:tgtEl>
                                              <p:spTgt spid="16"/>
                                            </p:tgtEl>
                                            <p:attrNameLst>
                                              <p:attrName>ppt_y</p:attrName>
                                            </p:attrNameLst>
                                          </p:cBhvr>
                                        </p:anim>
                                        <p:animRot by="-480000">
                                          <p:cBhvr>
                                            <p:cTn id="39"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3" grpId="1"/>
          <p:bldP spid="14" grpId="0" animBg="1"/>
          <p:bldP spid="15" grpId="0" animBg="1"/>
          <p:bldP spid="16" grpId="0"/>
          <p:bldP spid="1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wipe(left)">
                                          <p:cBhvr>
                                            <p:cTn id="16" dur="100"/>
                                            <p:tgtEl>
                                              <p:spTgt spid="13"/>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13"/>
                                            </p:tgtEl>
                                          </p:cBhvr>
                                          <p:to x="80000" y="100000"/>
                                        </p:animScale>
                                        <p:anim by="(#ppt_w*0.10)" calcmode="lin" valueType="num">
                                          <p:cBhvr>
                                            <p:cTn id="19" dur="50" autoRev="1" fill="hold">
                                              <p:stCondLst>
                                                <p:cond delay="0"/>
                                              </p:stCondLst>
                                            </p:cTn>
                                            <p:tgtEl>
                                              <p:spTgt spid="13"/>
                                            </p:tgtEl>
                                            <p:attrNameLst>
                                              <p:attrName>ppt_x</p:attrName>
                                            </p:attrNameLst>
                                          </p:cBhvr>
                                        </p:anim>
                                        <p:anim by="(-#ppt_w*0.10)" calcmode="lin" valueType="num">
                                          <p:cBhvr>
                                            <p:cTn id="20" dur="50" autoRev="1" fill="hold">
                                              <p:stCondLst>
                                                <p:cond delay="0"/>
                                              </p:stCondLst>
                                            </p:cTn>
                                            <p:tgtEl>
                                              <p:spTgt spid="13"/>
                                            </p:tgtEl>
                                            <p:attrNameLst>
                                              <p:attrName>ppt_y</p:attrName>
                                            </p:attrNameLst>
                                          </p:cBhvr>
                                        </p:anim>
                                        <p:animRot by="-480000">
                                          <p:cBhvr>
                                            <p:cTn id="21" dur="50" autoRev="1" fill="hold">
                                              <p:stCondLst>
                                                <p:cond delay="0"/>
                                              </p:stCondLst>
                                            </p:cTn>
                                            <p:tgtEl>
                                              <p:spTgt spid="13"/>
                                            </p:tgtEl>
                                            <p:attrNameLst>
                                              <p:attrName>r</p:attrName>
                                            </p:attrNameLst>
                                          </p:cBhvr>
                                        </p:animRot>
                                      </p:childTnLst>
                                    </p:cTn>
                                  </p:par>
                                </p:childTnLst>
                              </p:cTn>
                            </p:par>
                            <p:par>
                              <p:cTn id="22" fill="hold">
                                <p:stCondLst>
                                  <p:cond delay="3290"/>
                                </p:stCondLst>
                                <p:childTnLst>
                                  <p:par>
                                    <p:cTn id="23" presetID="16" presetClass="entr" presetSubtype="37"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childTnLst>
                              </p:cTn>
                            </p:par>
                            <p:par>
                              <p:cTn id="26" fill="hold">
                                <p:stCondLst>
                                  <p:cond delay="3790"/>
                                </p:stCondLst>
                                <p:childTnLst>
                                  <p:par>
                                    <p:cTn id="27" presetID="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429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16"/>
                                            </p:tgtEl>
                                            <p:attrNameLst>
                                              <p:attrName>style.visibility</p:attrName>
                                            </p:attrNameLst>
                                          </p:cBhvr>
                                          <p:to>
                                            <p:strVal val="visible"/>
                                          </p:to>
                                        </p:set>
                                        <p:animEffect transition="in" filter="wipe(left)">
                                          <p:cBhvr>
                                            <p:cTn id="34" dur="100"/>
                                            <p:tgtEl>
                                              <p:spTgt spid="16"/>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16"/>
                                            </p:tgtEl>
                                          </p:cBhvr>
                                          <p:to x="80000" y="100000"/>
                                        </p:animScale>
                                        <p:anim by="(#ppt_w*0.10)" calcmode="lin" valueType="num">
                                          <p:cBhvr>
                                            <p:cTn id="37" dur="50" autoRev="1" fill="hold">
                                              <p:stCondLst>
                                                <p:cond delay="0"/>
                                              </p:stCondLst>
                                            </p:cTn>
                                            <p:tgtEl>
                                              <p:spTgt spid="16"/>
                                            </p:tgtEl>
                                            <p:attrNameLst>
                                              <p:attrName>ppt_x</p:attrName>
                                            </p:attrNameLst>
                                          </p:cBhvr>
                                        </p:anim>
                                        <p:anim by="(-#ppt_w*0.10)" calcmode="lin" valueType="num">
                                          <p:cBhvr>
                                            <p:cTn id="38" dur="50" autoRev="1" fill="hold">
                                              <p:stCondLst>
                                                <p:cond delay="0"/>
                                              </p:stCondLst>
                                            </p:cTn>
                                            <p:tgtEl>
                                              <p:spTgt spid="16"/>
                                            </p:tgtEl>
                                            <p:attrNameLst>
                                              <p:attrName>ppt_y</p:attrName>
                                            </p:attrNameLst>
                                          </p:cBhvr>
                                        </p:anim>
                                        <p:animRot by="-480000">
                                          <p:cBhvr>
                                            <p:cTn id="39"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3" grpId="1"/>
          <p:bldP spid="14" grpId="0" animBg="1"/>
          <p:bldP spid="15" grpId="0" animBg="1"/>
          <p:bldP spid="16" grpId="0"/>
          <p:bldP spid="16" grpId="1"/>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
          <p:cNvPicPr>
            <a:picLocks noChangeAspect="1"/>
          </p:cNvPicPr>
          <p:nvPr/>
        </p:nvPicPr>
        <p:blipFill>
          <a:blip r:embed="rId3"/>
          <a:stretch>
            <a:fillRect/>
          </a:stretch>
        </p:blipFill>
        <p:spPr>
          <a:xfrm>
            <a:off x="-134153" y="3904571"/>
            <a:ext cx="4021908" cy="3115271"/>
          </a:xfrm>
          <a:prstGeom prst="rect">
            <a:avLst/>
          </a:prstGeom>
        </p:spPr>
      </p:pic>
      <p:sp>
        <p:nvSpPr>
          <p:cNvPr id="11" name="TextBox 32">
            <a:hlinkClick r:id="" action="ppaction://hlinkshowjump?jump=nextslide"/>
          </p:cNvPr>
          <p:cNvSpPr txBox="1">
            <a:spLocks noChangeArrowheads="1"/>
          </p:cNvSpPr>
          <p:nvPr/>
        </p:nvSpPr>
        <p:spPr bwMode="auto">
          <a:xfrm>
            <a:off x="4772561" y="150878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rgbClr val="C00000"/>
                </a:solidFill>
                <a:latin typeface="方正综艺简体" panose="02010601030101010101" pitchFamily="2" charset="-122"/>
                <a:ea typeface="方正综艺简体" panose="02010601030101010101" pitchFamily="2" charset="-122"/>
              </a:rPr>
              <a:t>第四章</a:t>
            </a:r>
            <a:endParaRPr lang="en-US" altLang="zh-CN" sz="6400" b="1" dirty="0">
              <a:solidFill>
                <a:srgbClr val="C00000"/>
              </a:solidFill>
              <a:latin typeface="方正综艺简体" panose="02010601030101010101" pitchFamily="2" charset="-122"/>
              <a:ea typeface="方正综艺简体" panose="02010601030101010101" pitchFamily="2" charset="-122"/>
            </a:endParaRPr>
          </a:p>
        </p:txBody>
      </p:sp>
      <p:sp>
        <p:nvSpPr>
          <p:cNvPr id="12" name="TextBox 32">
            <a:hlinkClick r:id="" action="ppaction://hlinkshowjump?jump=nextslide"/>
          </p:cNvPr>
          <p:cNvSpPr txBox="1">
            <a:spLocks noChangeArrowheads="1"/>
          </p:cNvSpPr>
          <p:nvPr/>
        </p:nvSpPr>
        <p:spPr bwMode="auto">
          <a:xfrm>
            <a:off x="1004312" y="2924071"/>
            <a:ext cx="10183373" cy="24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7733" b="1" spc="800" dirty="0">
                <a:blipFill dpi="0" rotWithShape="1">
                  <a:blip r:embed="rId4"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rPr>
              <a:t>网络安全基本知识</a:t>
            </a:r>
          </a:p>
          <a:p>
            <a:pPr algn="ctr"/>
            <a:endParaRPr lang="zh-CN" altLang="en-US" sz="7733" b="1" spc="800" dirty="0">
              <a:blipFill dpi="0" rotWithShape="1">
                <a:blip r:embed="rId5"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endParaRPr>
          </a:p>
        </p:txBody>
      </p:sp>
    </p:spTree>
    <p:extLst>
      <p:ext uri="{BB962C8B-B14F-4D97-AF65-F5344CB8AC3E}">
        <p14:creationId xmlns:p14="http://schemas.microsoft.com/office/powerpoint/2010/main" val="150467151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88500" y="71802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简介</a:t>
            </a:r>
          </a:p>
        </p:txBody>
      </p:sp>
      <p:grpSp>
        <p:nvGrpSpPr>
          <p:cNvPr id="7" name="组合 6"/>
          <p:cNvGrpSpPr/>
          <p:nvPr/>
        </p:nvGrpSpPr>
        <p:grpSpPr>
          <a:xfrm>
            <a:off x="1295467" y="1316765"/>
            <a:ext cx="4416491" cy="576064"/>
            <a:chOff x="792000" y="1063411"/>
            <a:chExt cx="3312368" cy="432048"/>
          </a:xfrm>
        </p:grpSpPr>
        <p:grpSp>
          <p:nvGrpSpPr>
            <p:cNvPr id="5" name="组合 4"/>
            <p:cNvGrpSpPr/>
            <p:nvPr/>
          </p:nvGrpSpPr>
          <p:grpSpPr>
            <a:xfrm>
              <a:off x="792000" y="1063411"/>
              <a:ext cx="3312368" cy="432048"/>
              <a:chOff x="792000" y="1063411"/>
              <a:chExt cx="3312368" cy="432048"/>
            </a:xfrm>
          </p:grpSpPr>
          <p:sp>
            <p:nvSpPr>
              <p:cNvPr id="17" name="矩形 16"/>
              <p:cNvSpPr/>
              <p:nvPr/>
            </p:nvSpPr>
            <p:spPr>
              <a:xfrm>
                <a:off x="792000" y="1063411"/>
                <a:ext cx="3096344"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sym typeface="+mn-lt"/>
                </a:endParaRPr>
              </a:p>
            </p:txBody>
          </p:sp>
          <p:sp>
            <p:nvSpPr>
              <p:cNvPr id="4" name="椭圆 3"/>
              <p:cNvSpPr/>
              <p:nvPr/>
            </p:nvSpPr>
            <p:spPr>
              <a:xfrm>
                <a:off x="3672320"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grpSp>
        <p:sp>
          <p:nvSpPr>
            <p:cNvPr id="15" name="文本框 14"/>
            <p:cNvSpPr txBox="1"/>
            <p:nvPr/>
          </p:nvSpPr>
          <p:spPr>
            <a:xfrm>
              <a:off x="920702" y="1106286"/>
              <a:ext cx="2967642" cy="346249"/>
            </a:xfrm>
            <a:prstGeom prst="rect">
              <a:avLst/>
            </a:prstGeom>
            <a:noFill/>
          </p:spPr>
          <p:txBody>
            <a:bodyPr wrap="square" lIns="91440" tIns="45720" rIns="91440" bIns="45720" rtlCol="0">
              <a:spAutoFit/>
            </a:bodyPr>
            <a:lstStyle>
              <a:defPPr>
                <a:defRPr lang="zh-CN"/>
              </a:defPPr>
              <a:lvl1pPr>
                <a:defRPr sz="2000" b="1">
                  <a:solidFill>
                    <a:srgbClr val="CC0000"/>
                  </a:solidFill>
                </a:defRPr>
              </a:lvl1pPr>
            </a:lstStyle>
            <a:p>
              <a:r>
                <a:rPr lang="en-US" altLang="zh-CN" sz="2400" dirty="0">
                  <a:solidFill>
                    <a:srgbClr val="FFFFFF"/>
                  </a:solidFill>
                  <a:cs typeface="+mn-ea"/>
                  <a:sym typeface="+mn-lt"/>
                </a:rPr>
                <a:t>《</a:t>
              </a:r>
              <a:r>
                <a:rPr lang="zh-CN" altLang="en-US" sz="2400" dirty="0">
                  <a:solidFill>
                    <a:srgbClr val="FFFFFF"/>
                  </a:solidFill>
                  <a:cs typeface="+mn-ea"/>
                  <a:sym typeface="+mn-lt"/>
                </a:rPr>
                <a:t>网络安全法</a:t>
              </a:r>
              <a:r>
                <a:rPr lang="en-US" altLang="zh-CN" sz="2400" dirty="0">
                  <a:solidFill>
                    <a:srgbClr val="FFFFFF"/>
                  </a:solidFill>
                  <a:cs typeface="+mn-ea"/>
                  <a:sym typeface="+mn-lt"/>
                </a:rPr>
                <a:t>》</a:t>
              </a:r>
              <a:r>
                <a:rPr lang="zh-CN" altLang="en-US" sz="2400" dirty="0">
                  <a:solidFill>
                    <a:srgbClr val="FFFFFF"/>
                  </a:solidFill>
                  <a:cs typeface="+mn-ea"/>
                  <a:sym typeface="+mn-lt"/>
                </a:rPr>
                <a:t>的基本原则</a:t>
              </a:r>
            </a:p>
          </p:txBody>
        </p:sp>
      </p:grpSp>
      <p:grpSp>
        <p:nvGrpSpPr>
          <p:cNvPr id="14" name="组合 13"/>
          <p:cNvGrpSpPr/>
          <p:nvPr/>
        </p:nvGrpSpPr>
        <p:grpSpPr>
          <a:xfrm>
            <a:off x="1295467" y="2084851"/>
            <a:ext cx="2496277" cy="4032448"/>
            <a:chOff x="794012" y="2715765"/>
            <a:chExt cx="1041684" cy="2880320"/>
          </a:xfrm>
        </p:grpSpPr>
        <p:sp>
          <p:nvSpPr>
            <p:cNvPr id="16" name="矩形 15"/>
            <p:cNvSpPr/>
            <p:nvPr/>
          </p:nvSpPr>
          <p:spPr>
            <a:xfrm>
              <a:off x="794012" y="2715765"/>
              <a:ext cx="1041684" cy="34151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FFFFFF"/>
                  </a:solidFill>
                  <a:cs typeface="+mn-ea"/>
                  <a:sym typeface="+mn-lt"/>
                </a:rPr>
                <a:t>网络空间主权原则</a:t>
              </a:r>
            </a:p>
          </p:txBody>
        </p:sp>
        <p:sp>
          <p:nvSpPr>
            <p:cNvPr id="18" name="矩形 17"/>
            <p:cNvSpPr/>
            <p:nvPr/>
          </p:nvSpPr>
          <p:spPr>
            <a:xfrm>
              <a:off x="794012" y="3072820"/>
              <a:ext cx="1041684" cy="252326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1867" dirty="0">
                  <a:solidFill>
                    <a:srgbClr val="000000"/>
                  </a:solidFill>
                  <a:cs typeface="+mn-ea"/>
                  <a:sym typeface="+mn-lt"/>
                </a:rPr>
                <a:t>《</a:t>
              </a:r>
              <a:r>
                <a:rPr lang="zh-CN" altLang="en-US" sz="1867" dirty="0">
                  <a:solidFill>
                    <a:srgbClr val="000000"/>
                  </a:solidFill>
                  <a:cs typeface="+mn-ea"/>
                  <a:sym typeface="+mn-lt"/>
                </a:rPr>
                <a:t>网络安全法</a:t>
              </a:r>
              <a:r>
                <a:rPr lang="en-US" altLang="zh-CN" sz="1867" dirty="0">
                  <a:solidFill>
                    <a:srgbClr val="000000"/>
                  </a:solidFill>
                  <a:cs typeface="+mn-ea"/>
                  <a:sym typeface="+mn-lt"/>
                </a:rPr>
                <a:t>》</a:t>
              </a:r>
              <a:r>
                <a:rPr lang="zh-CN" altLang="en-US" sz="1867" dirty="0">
                  <a:solidFill>
                    <a:srgbClr val="000000"/>
                  </a:solidFill>
                  <a:cs typeface="+mn-ea"/>
                  <a:sym typeface="+mn-lt"/>
                </a:rPr>
                <a:t>第</a:t>
              </a:r>
              <a:r>
                <a:rPr lang="en-US" altLang="zh-CN" sz="1867" dirty="0">
                  <a:solidFill>
                    <a:srgbClr val="000000"/>
                  </a:solidFill>
                  <a:cs typeface="+mn-ea"/>
                  <a:sym typeface="+mn-lt"/>
                </a:rPr>
                <a:t>1</a:t>
              </a:r>
              <a:r>
                <a:rPr lang="zh-CN" altLang="en-US" sz="1867" dirty="0">
                  <a:solidFill>
                    <a:srgbClr val="000000"/>
                  </a:solidFill>
                  <a:cs typeface="+mn-ea"/>
                  <a:sym typeface="+mn-lt"/>
                </a:rPr>
                <a:t>条“立法目的”开宗明义，明确规定要维护我国网络空间主权。网络空间主权是一国国家主权在网络空间中的自然延伸和表现。</a:t>
              </a:r>
            </a:p>
          </p:txBody>
        </p:sp>
      </p:grpSp>
      <p:grpSp>
        <p:nvGrpSpPr>
          <p:cNvPr id="19" name="组合 18"/>
          <p:cNvGrpSpPr/>
          <p:nvPr/>
        </p:nvGrpSpPr>
        <p:grpSpPr>
          <a:xfrm>
            <a:off x="3887150" y="2084851"/>
            <a:ext cx="4224469" cy="4032448"/>
            <a:chOff x="794012" y="2715765"/>
            <a:chExt cx="1041684" cy="2880320"/>
          </a:xfrm>
        </p:grpSpPr>
        <p:sp>
          <p:nvSpPr>
            <p:cNvPr id="20" name="矩形 19"/>
            <p:cNvSpPr/>
            <p:nvPr/>
          </p:nvSpPr>
          <p:spPr>
            <a:xfrm>
              <a:off x="794012" y="2715765"/>
              <a:ext cx="1041684" cy="341511"/>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FFFFFF"/>
                  </a:solidFill>
                  <a:cs typeface="+mn-ea"/>
                  <a:sym typeface="+mn-lt"/>
                </a:rPr>
                <a:t>网络安全与信息化发展并重原则</a:t>
              </a:r>
            </a:p>
          </p:txBody>
        </p:sp>
        <p:sp>
          <p:nvSpPr>
            <p:cNvPr id="21" name="矩形 20"/>
            <p:cNvSpPr/>
            <p:nvPr/>
          </p:nvSpPr>
          <p:spPr>
            <a:xfrm>
              <a:off x="794012" y="3072820"/>
              <a:ext cx="1041684" cy="252326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867" dirty="0">
                  <a:solidFill>
                    <a:srgbClr val="000000"/>
                  </a:solidFill>
                  <a:cs typeface="+mn-ea"/>
                  <a:sym typeface="+mn-lt"/>
                </a:rPr>
                <a:t>网络安全和信息化是一体之两翼、驱动之双轮，必须统一谋划、统一部署、统一推进、统一实施。</a:t>
              </a:r>
              <a:r>
                <a:rPr lang="en-US" altLang="zh-CN" sz="1867" dirty="0">
                  <a:solidFill>
                    <a:srgbClr val="000000"/>
                  </a:solidFill>
                  <a:cs typeface="+mn-ea"/>
                  <a:sym typeface="+mn-lt"/>
                </a:rPr>
                <a:t>《</a:t>
              </a:r>
              <a:r>
                <a:rPr lang="zh-CN" altLang="en-US" sz="1867" dirty="0">
                  <a:solidFill>
                    <a:srgbClr val="000000"/>
                  </a:solidFill>
                  <a:cs typeface="+mn-ea"/>
                  <a:sym typeface="+mn-lt"/>
                </a:rPr>
                <a:t>网络安全法</a:t>
              </a:r>
              <a:r>
                <a:rPr lang="en-US" altLang="zh-CN" sz="1867" dirty="0">
                  <a:solidFill>
                    <a:srgbClr val="000000"/>
                  </a:solidFill>
                  <a:cs typeface="+mn-ea"/>
                  <a:sym typeface="+mn-lt"/>
                </a:rPr>
                <a:t>》</a:t>
              </a:r>
              <a:r>
                <a:rPr lang="zh-CN" altLang="en-US" sz="1867" dirty="0">
                  <a:solidFill>
                    <a:srgbClr val="000000"/>
                  </a:solidFill>
                  <a:cs typeface="+mn-ea"/>
                  <a:sym typeface="+mn-lt"/>
                </a:rPr>
                <a:t>第</a:t>
              </a:r>
              <a:r>
                <a:rPr lang="en-US" altLang="zh-CN" sz="1867" dirty="0">
                  <a:solidFill>
                    <a:srgbClr val="000000"/>
                  </a:solidFill>
                  <a:cs typeface="+mn-ea"/>
                  <a:sym typeface="+mn-lt"/>
                </a:rPr>
                <a:t>3</a:t>
              </a:r>
              <a:r>
                <a:rPr lang="zh-CN" altLang="en-US" sz="1867" dirty="0">
                  <a:solidFill>
                    <a:srgbClr val="000000"/>
                  </a:solidFill>
                  <a:cs typeface="+mn-ea"/>
                  <a:sym typeface="+mn-lt"/>
                </a:rPr>
                <a:t>条明确规定，国家坚持网络安全与信息化并重，遵循积极利用、科学发展、依法管理、确保安全的方针；既要推进网络基础设施建设，鼓励网络技术创新和应用，又要建立健全网络安全保障体系，提高网络安全保护能力，做到“双轮驱动、两翼齐飞”。</a:t>
              </a:r>
            </a:p>
          </p:txBody>
        </p:sp>
      </p:grpSp>
      <p:grpSp>
        <p:nvGrpSpPr>
          <p:cNvPr id="22" name="组合 21"/>
          <p:cNvGrpSpPr/>
          <p:nvPr/>
        </p:nvGrpSpPr>
        <p:grpSpPr>
          <a:xfrm>
            <a:off x="8207025" y="2084851"/>
            <a:ext cx="2688299" cy="4032448"/>
            <a:chOff x="794012" y="2715765"/>
            <a:chExt cx="1041684" cy="2880320"/>
          </a:xfrm>
        </p:grpSpPr>
        <p:sp>
          <p:nvSpPr>
            <p:cNvPr id="24" name="矩形 23"/>
            <p:cNvSpPr/>
            <p:nvPr/>
          </p:nvSpPr>
          <p:spPr>
            <a:xfrm>
              <a:off x="794012" y="2715765"/>
              <a:ext cx="1041684" cy="341511"/>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FFFFFF"/>
                  </a:solidFill>
                  <a:cs typeface="+mn-ea"/>
                  <a:sym typeface="+mn-lt"/>
                </a:rPr>
                <a:t>共同治理原则</a:t>
              </a:r>
            </a:p>
          </p:txBody>
        </p:sp>
        <p:sp>
          <p:nvSpPr>
            <p:cNvPr id="26" name="矩形 25"/>
            <p:cNvSpPr/>
            <p:nvPr/>
          </p:nvSpPr>
          <p:spPr>
            <a:xfrm>
              <a:off x="794012" y="3072820"/>
              <a:ext cx="1041684" cy="252326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1867" dirty="0">
                  <a:solidFill>
                    <a:srgbClr val="000000"/>
                  </a:solidFill>
                  <a:cs typeface="+mn-ea"/>
                  <a:sym typeface="+mn-lt"/>
                </a:rPr>
                <a:t>《</a:t>
              </a:r>
              <a:r>
                <a:rPr lang="zh-CN" altLang="en-US" sz="1867" dirty="0">
                  <a:solidFill>
                    <a:srgbClr val="000000"/>
                  </a:solidFill>
                  <a:cs typeface="+mn-ea"/>
                  <a:sym typeface="+mn-lt"/>
                </a:rPr>
                <a:t>网络安全法</a:t>
              </a:r>
              <a:r>
                <a:rPr lang="en-US" altLang="zh-CN" sz="1867" dirty="0">
                  <a:solidFill>
                    <a:srgbClr val="000000"/>
                  </a:solidFill>
                  <a:cs typeface="+mn-ea"/>
                  <a:sym typeface="+mn-lt"/>
                </a:rPr>
                <a:t>》</a:t>
              </a:r>
              <a:r>
                <a:rPr lang="zh-CN" altLang="en-US" sz="1867" dirty="0">
                  <a:solidFill>
                    <a:srgbClr val="000000"/>
                  </a:solidFill>
                  <a:cs typeface="+mn-ea"/>
                  <a:sym typeface="+mn-lt"/>
                </a:rPr>
                <a:t>坚持共同治理原则，要求采取措施鼓励全社会共同参与，政府部门、网络建设者、网络运营者、网络服务提供者、网络行业相关组织、高等院校、职业学校、社会公众等都应根据各自的角色参与网络安全治理工作。</a:t>
              </a:r>
            </a:p>
          </p:txBody>
        </p:sp>
      </p:grpSp>
    </p:spTree>
    <p:extLst>
      <p:ext uri="{BB962C8B-B14F-4D97-AF65-F5344CB8AC3E}">
        <p14:creationId xmlns:p14="http://schemas.microsoft.com/office/powerpoint/2010/main" val="16059997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down)">
                                      <p:cBhvr>
                                        <p:cTn id="12" dur="500"/>
                                        <p:tgtEl>
                                          <p:spTgt spid="14"/>
                                        </p:tgtEl>
                                      </p:cBhvr>
                                    </p:animEffect>
                                  </p:childTnLst>
                                </p:cTn>
                              </p:par>
                            </p:childTnLst>
                          </p:cTn>
                        </p:par>
                        <p:par>
                          <p:cTn id="13" fill="hold">
                            <p:stCondLst>
                              <p:cond delay="1000"/>
                            </p:stCondLst>
                            <p:childTnLst>
                              <p:par>
                                <p:cTn id="14" presetID="1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p:tgtEl>
                                          <p:spTgt spid="19"/>
                                        </p:tgtEl>
                                        <p:attrNameLst>
                                          <p:attrName>ppt_y</p:attrName>
                                        </p:attrNameLst>
                                      </p:cBhvr>
                                      <p:tavLst>
                                        <p:tav tm="0">
                                          <p:val>
                                            <p:strVal val="#ppt_y-#ppt_h*1.125000"/>
                                          </p:val>
                                        </p:tav>
                                        <p:tav tm="100000">
                                          <p:val>
                                            <p:strVal val="#ppt_y"/>
                                          </p:val>
                                        </p:tav>
                                      </p:tavLst>
                                    </p:anim>
                                    <p:animEffect transition="in" filter="wipe(down)">
                                      <p:cBhvr>
                                        <p:cTn id="17" dur="500"/>
                                        <p:tgtEl>
                                          <p:spTgt spid="19"/>
                                        </p:tgtEl>
                                      </p:cBhvr>
                                    </p:animEffect>
                                  </p:childTnLst>
                                </p:cTn>
                              </p:par>
                            </p:childTnLst>
                          </p:cTn>
                        </p:par>
                        <p:par>
                          <p:cTn id="18" fill="hold">
                            <p:stCondLst>
                              <p:cond delay="1500"/>
                            </p:stCondLst>
                            <p:childTnLst>
                              <p:par>
                                <p:cTn id="19" presetID="12" presetClass="entr" presetSubtype="1"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ppt_y</p:attrName>
                                        </p:attrNameLst>
                                      </p:cBhvr>
                                      <p:tavLst>
                                        <p:tav tm="0">
                                          <p:val>
                                            <p:strVal val="#ppt_y-#ppt_h*1.125000"/>
                                          </p:val>
                                        </p:tav>
                                        <p:tav tm="100000">
                                          <p:val>
                                            <p:strVal val="#ppt_y"/>
                                          </p:val>
                                        </p:tav>
                                      </p:tavLst>
                                    </p:anim>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37191" y="64319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网络安全基本知识</a:t>
            </a:r>
          </a:p>
        </p:txBody>
      </p:sp>
      <p:sp>
        <p:nvSpPr>
          <p:cNvPr id="9" name="Freeform 9"/>
          <p:cNvSpPr>
            <a:spLocks/>
          </p:cNvSpPr>
          <p:nvPr/>
        </p:nvSpPr>
        <p:spPr bwMode="auto">
          <a:xfrm>
            <a:off x="1460080" y="1377088"/>
            <a:ext cx="3675813"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10" name="Freeform 10"/>
          <p:cNvSpPr>
            <a:spLocks/>
          </p:cNvSpPr>
          <p:nvPr/>
        </p:nvSpPr>
        <p:spPr bwMode="auto">
          <a:xfrm>
            <a:off x="1268067" y="1377087"/>
            <a:ext cx="3867827"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17" name="TextBox 18"/>
          <p:cNvSpPr txBox="1"/>
          <p:nvPr/>
        </p:nvSpPr>
        <p:spPr>
          <a:xfrm>
            <a:off x="1745272" y="1394971"/>
            <a:ext cx="3199915" cy="420564"/>
          </a:xfrm>
          <a:prstGeom prst="rect">
            <a:avLst/>
          </a:prstGeom>
          <a:noFill/>
        </p:spPr>
        <p:txBody>
          <a:bodyPr wrap="none" rtlCol="0">
            <a:spAutoFit/>
          </a:bodyPr>
          <a:lstStyle/>
          <a:p>
            <a:r>
              <a:rPr lang="zh-CN" altLang="en-US" sz="2133" b="1" dirty="0">
                <a:solidFill>
                  <a:srgbClr val="FFFFFF"/>
                </a:solidFill>
                <a:cs typeface="+mn-ea"/>
                <a:sym typeface="+mn-lt"/>
              </a:rPr>
              <a:t>如何有效保护个人隐私？</a:t>
            </a:r>
          </a:p>
        </p:txBody>
      </p:sp>
      <p:sp>
        <p:nvSpPr>
          <p:cNvPr id="18" name="矩形 17"/>
          <p:cNvSpPr/>
          <p:nvPr/>
        </p:nvSpPr>
        <p:spPr>
          <a:xfrm>
            <a:off x="1296000" y="2037045"/>
            <a:ext cx="9600000" cy="4092659"/>
          </a:xfrm>
          <a:prstGeom prst="rect">
            <a:avLst/>
          </a:prstGeom>
        </p:spPr>
        <p:txBody>
          <a:bodyPr wrap="square" lIns="91440" tIns="45720" rIns="91440" bIns="45720">
            <a:spAutoFit/>
          </a:bodyPr>
          <a:lstStyle/>
          <a:p>
            <a:pPr>
              <a:lnSpc>
                <a:spcPct val="125000"/>
              </a:lnSpc>
            </a:pPr>
            <a:r>
              <a:rPr lang="en-US" altLang="zh-CN" sz="1733" dirty="0">
                <a:solidFill>
                  <a:srgbClr val="000000"/>
                </a:solidFill>
              </a:rPr>
              <a:t>1</a:t>
            </a:r>
            <a:r>
              <a:rPr lang="zh-CN" altLang="en-US" sz="1733" dirty="0">
                <a:solidFill>
                  <a:srgbClr val="000000"/>
                </a:solidFill>
              </a:rPr>
              <a:t>、电脑上安装杀毒软件，定期对电脑进行杀毒清理，及时更新杀毒软件。</a:t>
            </a:r>
          </a:p>
          <a:p>
            <a:pPr>
              <a:lnSpc>
                <a:spcPct val="125000"/>
              </a:lnSpc>
            </a:pPr>
            <a:r>
              <a:rPr lang="en-US" altLang="zh-CN" sz="1733" dirty="0">
                <a:solidFill>
                  <a:srgbClr val="000000"/>
                </a:solidFill>
              </a:rPr>
              <a:t>2</a:t>
            </a:r>
            <a:r>
              <a:rPr lang="zh-CN" altLang="en-US" sz="1733" dirty="0">
                <a:solidFill>
                  <a:srgbClr val="000000"/>
                </a:solidFill>
              </a:rPr>
              <a:t>、网站注册时少填隐私。在注册网上账号时，尽量不需要填的不填；不要随便在陌生网站上注册信息；不要随意点弹出来的窗口，以免中毒。</a:t>
            </a:r>
          </a:p>
          <a:p>
            <a:pPr>
              <a:lnSpc>
                <a:spcPct val="125000"/>
              </a:lnSpc>
            </a:pPr>
            <a:r>
              <a:rPr lang="en-US" altLang="zh-CN" sz="1733" dirty="0">
                <a:solidFill>
                  <a:srgbClr val="000000"/>
                </a:solidFill>
              </a:rPr>
              <a:t>3</a:t>
            </a:r>
            <a:r>
              <a:rPr lang="zh-CN" altLang="en-US" sz="1733" dirty="0">
                <a:solidFill>
                  <a:srgbClr val="000000"/>
                </a:solidFill>
              </a:rPr>
              <a:t>、手机支付安全使用。根据自己的使用习惯，设定适当的转账额度；更换手机号码时，应及时将银行绑定的手机号进行更改；开通短信通知，以便资金有异常变动时得到及时的通知。</a:t>
            </a:r>
          </a:p>
          <a:p>
            <a:pPr>
              <a:lnSpc>
                <a:spcPct val="125000"/>
              </a:lnSpc>
            </a:pPr>
            <a:r>
              <a:rPr lang="en-US" altLang="zh-CN" sz="1733" dirty="0">
                <a:solidFill>
                  <a:srgbClr val="000000"/>
                </a:solidFill>
              </a:rPr>
              <a:t>4</a:t>
            </a:r>
            <a:r>
              <a:rPr lang="zh-CN" altLang="en-US" sz="1733" dirty="0">
                <a:solidFill>
                  <a:srgbClr val="000000"/>
                </a:solidFill>
              </a:rPr>
              <a:t>、少蹭公共</a:t>
            </a:r>
            <a:r>
              <a:rPr lang="en-US" altLang="zh-CN" sz="1733" dirty="0" err="1">
                <a:solidFill>
                  <a:srgbClr val="000000"/>
                </a:solidFill>
              </a:rPr>
              <a:t>WiFi</a:t>
            </a:r>
            <a:r>
              <a:rPr lang="zh-CN" altLang="en-US" sz="1733" dirty="0">
                <a:solidFill>
                  <a:srgbClr val="000000"/>
                </a:solidFill>
              </a:rPr>
              <a:t>，尽量不要使用陌生</a:t>
            </a:r>
            <a:r>
              <a:rPr lang="en-US" altLang="zh-CN" sz="1733" dirty="0" err="1">
                <a:solidFill>
                  <a:srgbClr val="000000"/>
                </a:solidFill>
              </a:rPr>
              <a:t>WiFi</a:t>
            </a:r>
            <a:r>
              <a:rPr lang="zh-CN" altLang="en-US" sz="1733" dirty="0">
                <a:solidFill>
                  <a:srgbClr val="000000"/>
                </a:solidFill>
              </a:rPr>
              <a:t>。</a:t>
            </a:r>
          </a:p>
          <a:p>
            <a:pPr>
              <a:lnSpc>
                <a:spcPct val="125000"/>
              </a:lnSpc>
            </a:pPr>
            <a:r>
              <a:rPr lang="en-US" altLang="zh-CN" sz="1733" dirty="0">
                <a:solidFill>
                  <a:srgbClr val="000000"/>
                </a:solidFill>
              </a:rPr>
              <a:t>5</a:t>
            </a:r>
            <a:r>
              <a:rPr lang="zh-CN" altLang="en-US" sz="1733" dirty="0">
                <a:solidFill>
                  <a:srgbClr val="000000"/>
                </a:solidFill>
              </a:rPr>
              <a:t>、微信测试少参与，有些测试是需要填写自己的姓名或者电话来进行测试的，个人信息或在不经意间被第三方获取。</a:t>
            </a:r>
          </a:p>
          <a:p>
            <a:pPr>
              <a:lnSpc>
                <a:spcPct val="125000"/>
              </a:lnSpc>
            </a:pPr>
            <a:r>
              <a:rPr lang="en-US" altLang="zh-CN" sz="1733" dirty="0">
                <a:solidFill>
                  <a:srgbClr val="000000"/>
                </a:solidFill>
              </a:rPr>
              <a:t>6</a:t>
            </a:r>
            <a:r>
              <a:rPr lang="zh-CN" altLang="en-US" sz="1733" dirty="0">
                <a:solidFill>
                  <a:srgbClr val="000000"/>
                </a:solidFill>
              </a:rPr>
              <a:t>、在安全渠道下载应用。最好使用绿色软件来下载应用；不要扫描来路不明的二维码，安装时要注意“应用权限”与产品功能是否直接相关。</a:t>
            </a:r>
          </a:p>
          <a:p>
            <a:pPr>
              <a:lnSpc>
                <a:spcPct val="125000"/>
              </a:lnSpc>
            </a:pPr>
            <a:r>
              <a:rPr lang="en-US" altLang="zh-CN" sz="1733" dirty="0">
                <a:solidFill>
                  <a:srgbClr val="000000"/>
                </a:solidFill>
              </a:rPr>
              <a:t>7</a:t>
            </a:r>
            <a:r>
              <a:rPr lang="zh-CN" altLang="en-US" sz="1733" dirty="0">
                <a:solidFill>
                  <a:srgbClr val="000000"/>
                </a:solidFill>
              </a:rPr>
              <a:t>、云端储存要注意隐私，不要带有个人敏感的照片传上去，以免泄露被他人利用。</a:t>
            </a:r>
          </a:p>
          <a:p>
            <a:pPr>
              <a:lnSpc>
                <a:spcPct val="125000"/>
              </a:lnSpc>
            </a:pPr>
            <a:r>
              <a:rPr lang="en-US" altLang="zh-CN" sz="1733" dirty="0">
                <a:solidFill>
                  <a:srgbClr val="000000"/>
                </a:solidFill>
              </a:rPr>
              <a:t>8</a:t>
            </a:r>
            <a:r>
              <a:rPr lang="zh-CN" altLang="en-US" sz="1733" dirty="0">
                <a:solidFill>
                  <a:srgbClr val="000000"/>
                </a:solidFill>
              </a:rPr>
              <a:t>、多种密码合用，在设置密码时尽量不要使用重复的，最好开启短信认证。</a:t>
            </a:r>
          </a:p>
        </p:txBody>
      </p:sp>
    </p:spTree>
    <p:extLst>
      <p:ext uri="{BB962C8B-B14F-4D97-AF65-F5344CB8AC3E}">
        <p14:creationId xmlns:p14="http://schemas.microsoft.com/office/powerpoint/2010/main" val="31261673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300" fill="hold"/>
                                        <p:tgtEl>
                                          <p:spTgt spid="17"/>
                                        </p:tgtEl>
                                        <p:attrNameLst>
                                          <p:attrName>ppt_w</p:attrName>
                                        </p:attrNameLst>
                                      </p:cBhvr>
                                      <p:tavLst>
                                        <p:tav tm="0">
                                          <p:val>
                                            <p:fltVal val="0"/>
                                          </p:val>
                                        </p:tav>
                                        <p:tav tm="100000">
                                          <p:val>
                                            <p:strVal val="#ppt_w"/>
                                          </p:val>
                                        </p:tav>
                                      </p:tavLst>
                                    </p:anim>
                                    <p:anim calcmode="lin" valueType="num">
                                      <p:cBhvr>
                                        <p:cTn id="16" dur="300" fill="hold"/>
                                        <p:tgtEl>
                                          <p:spTgt spid="17"/>
                                        </p:tgtEl>
                                        <p:attrNameLst>
                                          <p:attrName>ppt_h</p:attrName>
                                        </p:attrNameLst>
                                      </p:cBhvr>
                                      <p:tavLst>
                                        <p:tav tm="0">
                                          <p:val>
                                            <p:fltVal val="0"/>
                                          </p:val>
                                        </p:tav>
                                        <p:tav tm="100000">
                                          <p:val>
                                            <p:strVal val="#ppt_h"/>
                                          </p:val>
                                        </p:tav>
                                      </p:tavLst>
                                    </p:anim>
                                    <p:anim calcmode="lin" valueType="num">
                                      <p:cBhvr>
                                        <p:cTn id="17" dur="300" fill="hold"/>
                                        <p:tgtEl>
                                          <p:spTgt spid="17"/>
                                        </p:tgtEl>
                                        <p:attrNameLst>
                                          <p:attrName>style.rotation</p:attrName>
                                        </p:attrNameLst>
                                      </p:cBhvr>
                                      <p:tavLst>
                                        <p:tav tm="0">
                                          <p:val>
                                            <p:fltVal val="90"/>
                                          </p:val>
                                        </p:tav>
                                        <p:tav tm="100000">
                                          <p:val>
                                            <p:fltVal val="0"/>
                                          </p:val>
                                        </p:tav>
                                      </p:tavLst>
                                    </p:anim>
                                    <p:animEffect transition="in" filter="fade">
                                      <p:cBhvr>
                                        <p:cTn id="18" dur="300"/>
                                        <p:tgtEl>
                                          <p:spTgt spid="17"/>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460080" y="64104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网络安全基本知识</a:t>
            </a:r>
          </a:p>
        </p:txBody>
      </p:sp>
      <p:sp>
        <p:nvSpPr>
          <p:cNvPr id="3" name="Freeform 9"/>
          <p:cNvSpPr>
            <a:spLocks/>
          </p:cNvSpPr>
          <p:nvPr/>
        </p:nvSpPr>
        <p:spPr bwMode="auto">
          <a:xfrm>
            <a:off x="1460080" y="1377088"/>
            <a:ext cx="545583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4" name="Freeform 10"/>
          <p:cNvSpPr>
            <a:spLocks/>
          </p:cNvSpPr>
          <p:nvPr/>
        </p:nvSpPr>
        <p:spPr bwMode="auto">
          <a:xfrm>
            <a:off x="1268067" y="1377087"/>
            <a:ext cx="5647851"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5" name="TextBox 18"/>
          <p:cNvSpPr txBox="1"/>
          <p:nvPr/>
        </p:nvSpPr>
        <p:spPr>
          <a:xfrm>
            <a:off x="1745272" y="1394971"/>
            <a:ext cx="5118709" cy="420564"/>
          </a:xfrm>
          <a:prstGeom prst="rect">
            <a:avLst/>
          </a:prstGeom>
          <a:noFill/>
        </p:spPr>
        <p:txBody>
          <a:bodyPr wrap="none" rtlCol="0">
            <a:spAutoFit/>
          </a:bodyPr>
          <a:lstStyle/>
          <a:p>
            <a:r>
              <a:rPr lang="zh-CN" altLang="en-US" sz="2133" b="1" dirty="0">
                <a:solidFill>
                  <a:srgbClr val="FFFFFF"/>
                </a:solidFill>
                <a:cs typeface="+mn-ea"/>
                <a:sym typeface="+mn-lt"/>
              </a:rPr>
              <a:t>上网前可以做那些事情来确保上网安全？</a:t>
            </a:r>
          </a:p>
        </p:txBody>
      </p:sp>
      <p:grpSp>
        <p:nvGrpSpPr>
          <p:cNvPr id="14" name="组合 13"/>
          <p:cNvGrpSpPr/>
          <p:nvPr/>
        </p:nvGrpSpPr>
        <p:grpSpPr>
          <a:xfrm>
            <a:off x="1296000" y="4821255"/>
            <a:ext cx="9600000" cy="912000"/>
            <a:chOff x="971600" y="2900696"/>
            <a:chExt cx="7200000" cy="607999"/>
          </a:xfrm>
        </p:grpSpPr>
        <p:grpSp>
          <p:nvGrpSpPr>
            <p:cNvPr id="15" name="组合 14"/>
            <p:cNvGrpSpPr/>
            <p:nvPr/>
          </p:nvGrpSpPr>
          <p:grpSpPr>
            <a:xfrm>
              <a:off x="1308552" y="2900696"/>
              <a:ext cx="6863048" cy="607999"/>
              <a:chOff x="2179898" y="987569"/>
              <a:chExt cx="5015747" cy="607999"/>
            </a:xfrm>
          </p:grpSpPr>
          <p:sp>
            <p:nvSpPr>
              <p:cNvPr id="17" name="矩形 16"/>
              <p:cNvSpPr/>
              <p:nvPr/>
            </p:nvSpPr>
            <p:spPr>
              <a:xfrm>
                <a:off x="2179898" y="987569"/>
                <a:ext cx="5015747" cy="607999"/>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18" name="文本框 17"/>
              <p:cNvSpPr txBox="1"/>
              <p:nvPr/>
            </p:nvSpPr>
            <p:spPr>
              <a:xfrm>
                <a:off x="2407222" y="1032354"/>
                <a:ext cx="4788423" cy="540404"/>
              </a:xfrm>
              <a:prstGeom prst="rect">
                <a:avLst/>
              </a:prstGeom>
              <a:noFill/>
            </p:spPr>
            <p:txBody>
              <a:bodyPr wrap="square" lIns="91440" tIns="45720" rIns="91440" bIns="45720" rtlCol="0">
                <a:spAutoFit/>
              </a:bodyPr>
              <a:lstStyle>
                <a:defPPr>
                  <a:defRPr lang="zh-CN"/>
                </a:defPPr>
                <a:lvl1pPr>
                  <a:defRPr sz="2000" b="1">
                    <a:solidFill>
                      <a:srgbClr val="CC0000"/>
                    </a:solidFill>
                  </a:defRPr>
                </a:lvl1pPr>
              </a:lstStyle>
              <a:p>
                <a:pPr>
                  <a:lnSpc>
                    <a:spcPct val="125000"/>
                  </a:lnSpc>
                </a:pPr>
                <a:r>
                  <a:rPr lang="zh-CN" altLang="en-US" sz="1867" b="0" dirty="0">
                    <a:solidFill>
                      <a:srgbClr val="000000"/>
                    </a:solidFill>
                  </a:rPr>
                  <a:t>请及时安装系统和其它软件的补丁和更新。基本上越早更新</a:t>
                </a:r>
                <a:r>
                  <a:rPr lang="en-US" altLang="zh-CN" sz="1867" b="0" dirty="0">
                    <a:solidFill>
                      <a:srgbClr val="000000"/>
                    </a:solidFill>
                  </a:rPr>
                  <a:t>,</a:t>
                </a:r>
                <a:r>
                  <a:rPr lang="zh-CN" altLang="en-US" sz="1867" b="0" dirty="0">
                    <a:solidFill>
                      <a:srgbClr val="000000"/>
                    </a:solidFill>
                  </a:rPr>
                  <a:t>风险越小。防火墙的数据也要记得及时更新。</a:t>
                </a:r>
              </a:p>
            </p:txBody>
          </p:sp>
        </p:grpSp>
        <p:sp>
          <p:nvSpPr>
            <p:cNvPr id="16" name="矩形 15"/>
            <p:cNvSpPr/>
            <p:nvPr/>
          </p:nvSpPr>
          <p:spPr>
            <a:xfrm>
              <a:off x="971600" y="3044697"/>
              <a:ext cx="648000" cy="320000"/>
            </a:xfrm>
            <a:prstGeom prst="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lnSpc>
                  <a:spcPct val="125000"/>
                </a:lnSpc>
              </a:pPr>
              <a:r>
                <a:rPr lang="zh-CN" altLang="en-US" sz="1867" b="1" dirty="0">
                  <a:solidFill>
                    <a:srgbClr val="FFFFFF"/>
                  </a:solidFill>
                </a:rPr>
                <a:t>其次</a:t>
              </a:r>
            </a:p>
          </p:txBody>
        </p:sp>
      </p:grpSp>
      <p:grpSp>
        <p:nvGrpSpPr>
          <p:cNvPr id="19" name="组合 18"/>
          <p:cNvGrpSpPr/>
          <p:nvPr/>
        </p:nvGrpSpPr>
        <p:grpSpPr>
          <a:xfrm>
            <a:off x="1296000" y="2276871"/>
            <a:ext cx="9600000" cy="2342524"/>
            <a:chOff x="972000" y="1707653"/>
            <a:chExt cx="7200000" cy="1756893"/>
          </a:xfrm>
        </p:grpSpPr>
        <p:grpSp>
          <p:nvGrpSpPr>
            <p:cNvPr id="9" name="组合 8"/>
            <p:cNvGrpSpPr/>
            <p:nvPr/>
          </p:nvGrpSpPr>
          <p:grpSpPr>
            <a:xfrm>
              <a:off x="1308952" y="1707653"/>
              <a:ext cx="6863048" cy="1756893"/>
              <a:chOff x="2179898" y="987569"/>
              <a:chExt cx="5015747" cy="1561681"/>
            </a:xfrm>
          </p:grpSpPr>
          <p:sp>
            <p:nvSpPr>
              <p:cNvPr id="11" name="矩形 10"/>
              <p:cNvSpPr/>
              <p:nvPr/>
            </p:nvSpPr>
            <p:spPr>
              <a:xfrm>
                <a:off x="2179898" y="987569"/>
                <a:ext cx="5015747" cy="1561681"/>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12" name="文本框 11"/>
              <p:cNvSpPr txBox="1"/>
              <p:nvPr/>
            </p:nvSpPr>
            <p:spPr>
              <a:xfrm>
                <a:off x="2407222" y="1056663"/>
                <a:ext cx="2894184" cy="1258677"/>
              </a:xfrm>
              <a:prstGeom prst="rect">
                <a:avLst/>
              </a:prstGeom>
              <a:noFill/>
            </p:spPr>
            <p:txBody>
              <a:bodyPr wrap="square" lIns="91440" tIns="45720" rIns="91440" bIns="45720" rtlCol="0">
                <a:spAutoFit/>
              </a:bodyPr>
              <a:lstStyle>
                <a:defPPr>
                  <a:defRPr lang="zh-CN"/>
                </a:defPPr>
                <a:lvl1pPr>
                  <a:defRPr sz="2000" b="1">
                    <a:solidFill>
                      <a:srgbClr val="CC0000"/>
                    </a:solidFill>
                  </a:defRPr>
                </a:lvl1pPr>
              </a:lstStyle>
              <a:p>
                <a:pPr>
                  <a:lnSpc>
                    <a:spcPct val="125000"/>
                  </a:lnSpc>
                </a:pPr>
                <a:r>
                  <a:rPr lang="zh-CN" altLang="en-US" sz="1867" b="0" dirty="0">
                    <a:solidFill>
                      <a:srgbClr val="000000"/>
                    </a:solidFill>
                  </a:rPr>
                  <a:t>你需要安装个人防火墙，利用隐私控制特性，你可以选择哪些信息需要保密，而不会不慎把这些信息发送到不安全的网站。这样，还可以防止网站服务器在你不察觉的情况下跟踪你的电子邮件地址和其他个人信息。</a:t>
                </a:r>
              </a:p>
            </p:txBody>
          </p:sp>
        </p:grpSp>
        <p:sp>
          <p:nvSpPr>
            <p:cNvPr id="10" name="矩形 9"/>
            <p:cNvSpPr/>
            <p:nvPr/>
          </p:nvSpPr>
          <p:spPr>
            <a:xfrm>
              <a:off x="972000" y="2406099"/>
              <a:ext cx="648000" cy="3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FFFF"/>
                  </a:solidFill>
                </a:rPr>
                <a:t>首先</a:t>
              </a:r>
            </a:p>
          </p:txBody>
        </p:sp>
        <p:pic>
          <p:nvPicPr>
            <p:cNvPr id="2" name="图片 1"/>
            <p:cNvPicPr>
              <a:picLocks noChangeAspect="1"/>
            </p:cNvPicPr>
            <p:nvPr/>
          </p:nvPicPr>
          <p:blipFill>
            <a:blip r:embed="rId6"/>
            <a:stretch>
              <a:fillRect/>
            </a:stretch>
          </p:blipFill>
          <p:spPr>
            <a:xfrm>
              <a:off x="5652120" y="1811576"/>
              <a:ext cx="2445600" cy="1549046"/>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pic>
      </p:grpSp>
    </p:spTree>
    <p:extLst>
      <p:ext uri="{BB962C8B-B14F-4D97-AF65-F5344CB8AC3E}">
        <p14:creationId xmlns:p14="http://schemas.microsoft.com/office/powerpoint/2010/main" val="394781431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par>
                          <p:cTn id="23" fill="hold">
                            <p:stCondLst>
                              <p:cond delay="16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网络安全基本知识</a:t>
            </a:r>
          </a:p>
        </p:txBody>
      </p:sp>
      <p:sp>
        <p:nvSpPr>
          <p:cNvPr id="3" name="Freeform 9"/>
          <p:cNvSpPr>
            <a:spLocks/>
          </p:cNvSpPr>
          <p:nvPr/>
        </p:nvSpPr>
        <p:spPr bwMode="auto">
          <a:xfrm>
            <a:off x="1460080" y="1377088"/>
            <a:ext cx="307198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4" name="Freeform 10"/>
          <p:cNvSpPr>
            <a:spLocks/>
          </p:cNvSpPr>
          <p:nvPr/>
        </p:nvSpPr>
        <p:spPr bwMode="auto">
          <a:xfrm>
            <a:off x="1268067" y="1377087"/>
            <a:ext cx="3264000"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5" name="TextBox 18"/>
          <p:cNvSpPr txBox="1"/>
          <p:nvPr/>
        </p:nvSpPr>
        <p:spPr>
          <a:xfrm>
            <a:off x="1745271" y="1394971"/>
            <a:ext cx="2651688" cy="420564"/>
          </a:xfrm>
          <a:prstGeom prst="rect">
            <a:avLst/>
          </a:prstGeom>
          <a:noFill/>
        </p:spPr>
        <p:txBody>
          <a:bodyPr wrap="none" rtlCol="0">
            <a:spAutoFit/>
          </a:bodyPr>
          <a:lstStyle/>
          <a:p>
            <a:r>
              <a:rPr lang="zh-CN" altLang="en-US" sz="2133" b="1" dirty="0">
                <a:solidFill>
                  <a:srgbClr val="FFFFFF"/>
                </a:solidFill>
                <a:cs typeface="+mn-ea"/>
                <a:sym typeface="+mn-lt"/>
              </a:rPr>
              <a:t>如何防止黑客攻击？</a:t>
            </a:r>
          </a:p>
        </p:txBody>
      </p:sp>
      <p:pic>
        <p:nvPicPr>
          <p:cNvPr id="6" name="图片 5"/>
          <p:cNvPicPr>
            <a:picLocks noChangeAspect="1"/>
          </p:cNvPicPr>
          <p:nvPr/>
        </p:nvPicPr>
        <p:blipFill rotWithShape="1">
          <a:blip r:embed="rId5"/>
          <a:srcRect r="4277"/>
          <a:stretch/>
        </p:blipFill>
        <p:spPr>
          <a:xfrm>
            <a:off x="1397540" y="2916408"/>
            <a:ext cx="3553377" cy="2160808"/>
          </a:xfrm>
          <a:prstGeom prst="rect">
            <a:avLst/>
          </a:prstGeom>
        </p:spPr>
      </p:pic>
      <p:sp>
        <p:nvSpPr>
          <p:cNvPr id="20" name="矩形 19"/>
          <p:cNvSpPr/>
          <p:nvPr/>
        </p:nvSpPr>
        <p:spPr>
          <a:xfrm>
            <a:off x="5039883" y="2037046"/>
            <a:ext cx="5856116" cy="3971472"/>
          </a:xfrm>
          <a:prstGeom prst="rect">
            <a:avLst/>
          </a:prstGeom>
        </p:spPr>
        <p:txBody>
          <a:bodyPr wrap="square" lIns="91440" tIns="45720" rIns="91440" bIns="45720">
            <a:spAutoFit/>
          </a:bodyPr>
          <a:lstStyle/>
          <a:p>
            <a:pPr>
              <a:lnSpc>
                <a:spcPct val="150000"/>
              </a:lnSpc>
            </a:pPr>
            <a:r>
              <a:rPr lang="zh-CN" altLang="en-US" sz="1867" b="1" dirty="0">
                <a:solidFill>
                  <a:srgbClr val="C00000"/>
                </a:solidFill>
              </a:rPr>
              <a:t>首先，</a:t>
            </a:r>
            <a:r>
              <a:rPr lang="zh-CN" altLang="en-US" sz="1867" dirty="0">
                <a:solidFill>
                  <a:srgbClr val="000000"/>
                </a:solidFill>
              </a:rPr>
              <a:t>使用个人防火墙防病毒程序以防黑客攻击和检查黑客程序（一个连接外部服务器并将你的信息传递出去的软件）。个人防火墙能够保护你的计算机和个人数据免受黑客入侵，防止应用程序自动连接到网站并向网站发送信息。</a:t>
            </a:r>
          </a:p>
          <a:p>
            <a:pPr>
              <a:lnSpc>
                <a:spcPct val="150000"/>
              </a:lnSpc>
            </a:pPr>
            <a:r>
              <a:rPr lang="zh-CN" altLang="en-US" sz="1867" b="1" dirty="0">
                <a:solidFill>
                  <a:srgbClr val="C00000"/>
                </a:solidFill>
              </a:rPr>
              <a:t>其次，</a:t>
            </a:r>
            <a:r>
              <a:rPr lang="zh-CN" altLang="en-US" sz="1867" dirty="0">
                <a:solidFill>
                  <a:srgbClr val="000000"/>
                </a:solidFill>
              </a:rPr>
              <a:t>在不需要文件和打印共享时，关闭这些功能。文件和打印共享有时是非常有用的功能，但是这个特性也会将你的计算机暴露给寻找安全漏洞的黑客。一旦进入你的计算机，黑客就能够窃取你的个人信息。</a:t>
            </a:r>
          </a:p>
        </p:txBody>
      </p:sp>
    </p:spTree>
    <p:extLst>
      <p:ext uri="{BB962C8B-B14F-4D97-AF65-F5344CB8AC3E}">
        <p14:creationId xmlns:p14="http://schemas.microsoft.com/office/powerpoint/2010/main" val="4457832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14" presetClass="entr" presetSubtype="1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par>
                          <p:cTn id="23" fill="hold">
                            <p:stCondLst>
                              <p:cond delay="1600"/>
                            </p:stCondLst>
                            <p:childTnLst>
                              <p:par>
                                <p:cTn id="24" presetID="22" presetClass="entr" presetSubtype="8"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05195" y="7016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网络安全基本知识</a:t>
            </a:r>
          </a:p>
        </p:txBody>
      </p:sp>
      <p:sp>
        <p:nvSpPr>
          <p:cNvPr id="3" name="Freeform 9"/>
          <p:cNvSpPr>
            <a:spLocks/>
          </p:cNvSpPr>
          <p:nvPr/>
        </p:nvSpPr>
        <p:spPr bwMode="auto">
          <a:xfrm>
            <a:off x="1460080" y="1377088"/>
            <a:ext cx="307198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4" name="Freeform 10"/>
          <p:cNvSpPr>
            <a:spLocks/>
          </p:cNvSpPr>
          <p:nvPr/>
        </p:nvSpPr>
        <p:spPr bwMode="auto">
          <a:xfrm>
            <a:off x="1268067" y="1377087"/>
            <a:ext cx="3264000"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5" name="TextBox 18"/>
          <p:cNvSpPr txBox="1"/>
          <p:nvPr/>
        </p:nvSpPr>
        <p:spPr>
          <a:xfrm>
            <a:off x="1745271" y="1394971"/>
            <a:ext cx="2651688" cy="420564"/>
          </a:xfrm>
          <a:prstGeom prst="rect">
            <a:avLst/>
          </a:prstGeom>
          <a:noFill/>
        </p:spPr>
        <p:txBody>
          <a:bodyPr wrap="none" rtlCol="0">
            <a:spAutoFit/>
          </a:bodyPr>
          <a:lstStyle/>
          <a:p>
            <a:r>
              <a:rPr lang="zh-CN" altLang="en-US" sz="2133" b="1" dirty="0">
                <a:solidFill>
                  <a:srgbClr val="FFFFFF"/>
                </a:solidFill>
                <a:cs typeface="+mn-ea"/>
                <a:sym typeface="+mn-lt"/>
              </a:rPr>
              <a:t>如何防止电脑中毒？</a:t>
            </a:r>
          </a:p>
        </p:txBody>
      </p:sp>
      <p:sp>
        <p:nvSpPr>
          <p:cNvPr id="9" name="矩形 8"/>
          <p:cNvSpPr/>
          <p:nvPr/>
        </p:nvSpPr>
        <p:spPr>
          <a:xfrm>
            <a:off x="1296000" y="2037046"/>
            <a:ext cx="9600000" cy="1169744"/>
          </a:xfrm>
          <a:prstGeom prst="rect">
            <a:avLst/>
          </a:prstGeom>
        </p:spPr>
        <p:txBody>
          <a:bodyPr wrap="square" lIns="91440" tIns="45720" rIns="91440" bIns="45720">
            <a:spAutoFit/>
          </a:bodyPr>
          <a:lstStyle/>
          <a:p>
            <a:pPr>
              <a:lnSpc>
                <a:spcPct val="125000"/>
              </a:lnSpc>
            </a:pPr>
            <a:r>
              <a:rPr lang="zh-CN" altLang="en-US" sz="1867" dirty="0">
                <a:solidFill>
                  <a:srgbClr val="000000"/>
                </a:solidFill>
              </a:rPr>
              <a:t>       首先，不要打开来自陌生人的电子邮件附件或打开及时通讯软件传来的文件。这些文件可能包含一个特洛伊木马程序，该程序使得黑客能够访问你的文档，甚至控制你的外设，你还应当安装一个防病毒程序保护你免受病毒、特洛伊木马程序和蠕虫侵害。</a:t>
            </a:r>
          </a:p>
        </p:txBody>
      </p:sp>
      <p:sp>
        <p:nvSpPr>
          <p:cNvPr id="10" name="Freeform 9"/>
          <p:cNvSpPr>
            <a:spLocks/>
          </p:cNvSpPr>
          <p:nvPr/>
        </p:nvSpPr>
        <p:spPr bwMode="auto">
          <a:xfrm>
            <a:off x="1460080" y="3406704"/>
            <a:ext cx="4635099"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11" name="Freeform 10"/>
          <p:cNvSpPr>
            <a:spLocks/>
          </p:cNvSpPr>
          <p:nvPr/>
        </p:nvSpPr>
        <p:spPr bwMode="auto">
          <a:xfrm>
            <a:off x="1268066" y="3406703"/>
            <a:ext cx="4827113"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12" name="TextBox 18"/>
          <p:cNvSpPr txBox="1"/>
          <p:nvPr/>
        </p:nvSpPr>
        <p:spPr>
          <a:xfrm>
            <a:off x="1745271" y="3424587"/>
            <a:ext cx="4296369" cy="420564"/>
          </a:xfrm>
          <a:prstGeom prst="rect">
            <a:avLst/>
          </a:prstGeom>
          <a:noFill/>
        </p:spPr>
        <p:txBody>
          <a:bodyPr wrap="none" rtlCol="0">
            <a:spAutoFit/>
          </a:bodyPr>
          <a:lstStyle/>
          <a:p>
            <a:r>
              <a:rPr lang="zh-CN" altLang="en-US" sz="2133" b="1" dirty="0">
                <a:solidFill>
                  <a:srgbClr val="FFFFFF"/>
                </a:solidFill>
                <a:cs typeface="+mn-ea"/>
                <a:sym typeface="+mn-lt"/>
              </a:rPr>
              <a:t>浏览网页时时如何确保信息安全？</a:t>
            </a:r>
          </a:p>
        </p:txBody>
      </p:sp>
      <p:sp>
        <p:nvSpPr>
          <p:cNvPr id="13" name="矩形 12"/>
          <p:cNvSpPr/>
          <p:nvPr/>
        </p:nvSpPr>
        <p:spPr>
          <a:xfrm>
            <a:off x="1296000" y="4093983"/>
            <a:ext cx="9600000" cy="1888017"/>
          </a:xfrm>
          <a:prstGeom prst="rect">
            <a:avLst/>
          </a:prstGeom>
        </p:spPr>
        <p:txBody>
          <a:bodyPr wrap="square" lIns="91440" tIns="45720" rIns="91440" bIns="45720">
            <a:spAutoFit/>
          </a:bodyPr>
          <a:lstStyle/>
          <a:p>
            <a:pPr>
              <a:lnSpc>
                <a:spcPct val="125000"/>
              </a:lnSpc>
            </a:pPr>
            <a:r>
              <a:rPr lang="zh-CN" altLang="en-US" sz="1867" dirty="0">
                <a:solidFill>
                  <a:srgbClr val="000000"/>
                </a:solidFill>
              </a:rPr>
              <a:t>       采用匿名方式浏览，你在登录网站时会产生一种叫</a:t>
            </a:r>
            <a:r>
              <a:rPr lang="en-US" altLang="zh-CN" sz="1867" dirty="0">
                <a:solidFill>
                  <a:srgbClr val="000000"/>
                </a:solidFill>
              </a:rPr>
              <a:t>cookie</a:t>
            </a:r>
            <a:r>
              <a:rPr lang="zh-CN" altLang="en-US" sz="1867" dirty="0">
                <a:solidFill>
                  <a:srgbClr val="000000"/>
                </a:solidFill>
              </a:rPr>
              <a:t>（即临时文件，可以保存你浏览网页的痕迹）的信息存储器，许多网站会利用</a:t>
            </a:r>
            <a:r>
              <a:rPr lang="en-US" altLang="zh-CN" sz="1867" dirty="0">
                <a:solidFill>
                  <a:srgbClr val="000000"/>
                </a:solidFill>
              </a:rPr>
              <a:t>cookie</a:t>
            </a:r>
            <a:r>
              <a:rPr lang="zh-CN" altLang="en-US" sz="1867" dirty="0">
                <a:solidFill>
                  <a:srgbClr val="000000"/>
                </a:solidFill>
              </a:rPr>
              <a:t>跟踪你在互联网上的活动。你可以在使用浏览器的时候在参数选项中选择关闭计算机接收</a:t>
            </a:r>
            <a:r>
              <a:rPr lang="en-US" altLang="zh-CN" sz="1867" dirty="0">
                <a:solidFill>
                  <a:srgbClr val="000000"/>
                </a:solidFill>
              </a:rPr>
              <a:t>cookie</a:t>
            </a:r>
            <a:r>
              <a:rPr lang="zh-CN" altLang="en-US" sz="1867" dirty="0">
                <a:solidFill>
                  <a:srgbClr val="000000"/>
                </a:solidFill>
              </a:rPr>
              <a:t>的选项。</a:t>
            </a:r>
            <a:r>
              <a:rPr lang="zh-CN" altLang="en-US" sz="1867" b="1" dirty="0">
                <a:solidFill>
                  <a:srgbClr val="C00000"/>
                </a:solidFill>
              </a:rPr>
              <a:t>（打开 </a:t>
            </a:r>
            <a:r>
              <a:rPr lang="en-US" altLang="zh-CN" sz="1867" b="1" dirty="0">
                <a:solidFill>
                  <a:srgbClr val="C00000"/>
                </a:solidFill>
              </a:rPr>
              <a:t>IE</a:t>
            </a:r>
            <a:r>
              <a:rPr lang="zh-CN" altLang="en-US" sz="1867" b="1" dirty="0">
                <a:solidFill>
                  <a:srgbClr val="C00000"/>
                </a:solidFill>
              </a:rPr>
              <a:t>浏览器，点击 “工具”</a:t>
            </a:r>
            <a:r>
              <a:rPr lang="en-US" altLang="zh-CN" sz="1867" b="1" dirty="0">
                <a:solidFill>
                  <a:srgbClr val="C00000"/>
                </a:solidFill>
              </a:rPr>
              <a:t>—“Internet</a:t>
            </a:r>
            <a:r>
              <a:rPr lang="zh-CN" altLang="en-US" sz="1867" b="1" dirty="0">
                <a:solidFill>
                  <a:srgbClr val="C00000"/>
                </a:solidFill>
              </a:rPr>
              <a:t>选项”， 在打开的选项中，选择“隐私”，保持“</a:t>
            </a:r>
            <a:r>
              <a:rPr lang="en-US" altLang="zh-CN" sz="1867" b="1" dirty="0">
                <a:solidFill>
                  <a:srgbClr val="C00000"/>
                </a:solidFill>
              </a:rPr>
              <a:t>Cookies”</a:t>
            </a:r>
            <a:r>
              <a:rPr lang="zh-CN" altLang="en-US" sz="1867" b="1" dirty="0">
                <a:solidFill>
                  <a:srgbClr val="C00000"/>
                </a:solidFill>
              </a:rPr>
              <a:t>该复选框为未选中状态，点击按钮</a:t>
            </a:r>
            <a:r>
              <a:rPr lang="en-US" altLang="zh-CN" sz="1867" b="1" dirty="0">
                <a:solidFill>
                  <a:srgbClr val="C00000"/>
                </a:solidFill>
              </a:rPr>
              <a:t>"</a:t>
            </a:r>
            <a:r>
              <a:rPr lang="zh-CN" altLang="en-US" sz="1867" b="1" dirty="0">
                <a:solidFill>
                  <a:srgbClr val="C00000"/>
                </a:solidFill>
              </a:rPr>
              <a:t>确定</a:t>
            </a:r>
            <a:r>
              <a:rPr lang="en-US" altLang="zh-CN" sz="1867" b="1" dirty="0">
                <a:solidFill>
                  <a:srgbClr val="C00000"/>
                </a:solidFill>
              </a:rPr>
              <a:t>"</a:t>
            </a:r>
            <a:r>
              <a:rPr lang="zh-CN" altLang="en-US" sz="1867" b="1" dirty="0">
                <a:solidFill>
                  <a:srgbClr val="C00000"/>
                </a:solidFill>
              </a:rPr>
              <a:t>）</a:t>
            </a:r>
          </a:p>
        </p:txBody>
      </p:sp>
    </p:spTree>
    <p:extLst>
      <p:ext uri="{BB962C8B-B14F-4D97-AF65-F5344CB8AC3E}">
        <p14:creationId xmlns:p14="http://schemas.microsoft.com/office/powerpoint/2010/main" val="378763169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6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300"/>
                                        <p:tgtEl>
                                          <p:spTgt spid="10"/>
                                        </p:tgtEl>
                                      </p:cBhvr>
                                    </p:animEffect>
                                  </p:childTnLst>
                                </p:cTn>
                              </p:par>
                            </p:childTnLst>
                          </p:cTn>
                        </p:par>
                        <p:par>
                          <p:cTn id="27" fill="hold">
                            <p:stCondLst>
                              <p:cond delay="1900"/>
                            </p:stCondLst>
                            <p:childTnLst>
                              <p:par>
                                <p:cTn id="28" presetID="22" presetClass="entr" presetSubtype="2"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cTn>
                              </p:par>
                            </p:childTnLst>
                          </p:cTn>
                        </p:par>
                        <p:par>
                          <p:cTn id="31" fill="hold">
                            <p:stCondLst>
                              <p:cond delay="2400"/>
                            </p:stCondLst>
                            <p:childTnLst>
                              <p:par>
                                <p:cTn id="32" presetID="31"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300" fill="hold"/>
                                        <p:tgtEl>
                                          <p:spTgt spid="12"/>
                                        </p:tgtEl>
                                        <p:attrNameLst>
                                          <p:attrName>ppt_w</p:attrName>
                                        </p:attrNameLst>
                                      </p:cBhvr>
                                      <p:tavLst>
                                        <p:tav tm="0">
                                          <p:val>
                                            <p:fltVal val="0"/>
                                          </p:val>
                                        </p:tav>
                                        <p:tav tm="100000">
                                          <p:val>
                                            <p:strVal val="#ppt_w"/>
                                          </p:val>
                                        </p:tav>
                                      </p:tavLst>
                                    </p:anim>
                                    <p:anim calcmode="lin" valueType="num">
                                      <p:cBhvr>
                                        <p:cTn id="35" dur="300" fill="hold"/>
                                        <p:tgtEl>
                                          <p:spTgt spid="12"/>
                                        </p:tgtEl>
                                        <p:attrNameLst>
                                          <p:attrName>ppt_h</p:attrName>
                                        </p:attrNameLst>
                                      </p:cBhvr>
                                      <p:tavLst>
                                        <p:tav tm="0">
                                          <p:val>
                                            <p:fltVal val="0"/>
                                          </p:val>
                                        </p:tav>
                                        <p:tav tm="100000">
                                          <p:val>
                                            <p:strVal val="#ppt_h"/>
                                          </p:val>
                                        </p:tav>
                                      </p:tavLst>
                                    </p:anim>
                                    <p:anim calcmode="lin" valueType="num">
                                      <p:cBhvr>
                                        <p:cTn id="36" dur="300" fill="hold"/>
                                        <p:tgtEl>
                                          <p:spTgt spid="12"/>
                                        </p:tgtEl>
                                        <p:attrNameLst>
                                          <p:attrName>style.rotation</p:attrName>
                                        </p:attrNameLst>
                                      </p:cBhvr>
                                      <p:tavLst>
                                        <p:tav tm="0">
                                          <p:val>
                                            <p:fltVal val="90"/>
                                          </p:val>
                                        </p:tav>
                                        <p:tav tm="100000">
                                          <p:val>
                                            <p:fltVal val="0"/>
                                          </p:val>
                                        </p:tav>
                                      </p:tavLst>
                                    </p:anim>
                                    <p:animEffect transition="in" filter="fade">
                                      <p:cBhvr>
                                        <p:cTn id="37" dur="300"/>
                                        <p:tgtEl>
                                          <p:spTgt spid="12"/>
                                        </p:tgtEl>
                                      </p:cBhvr>
                                    </p:animEffect>
                                  </p:childTnLst>
                                </p:cTn>
                              </p:par>
                            </p:childTnLst>
                          </p:cTn>
                        </p:par>
                        <p:par>
                          <p:cTn id="38" fill="hold">
                            <p:stCondLst>
                              <p:cond delay="27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9" grpId="0"/>
      <p:bldP spid="10" grpId="0" animBg="1"/>
      <p:bldP spid="11" grpId="0" animBg="1"/>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网络安全基本知识</a:t>
            </a:r>
          </a:p>
        </p:txBody>
      </p:sp>
      <p:sp>
        <p:nvSpPr>
          <p:cNvPr id="3" name="Freeform 9"/>
          <p:cNvSpPr>
            <a:spLocks/>
          </p:cNvSpPr>
          <p:nvPr/>
        </p:nvSpPr>
        <p:spPr bwMode="auto">
          <a:xfrm>
            <a:off x="1460079" y="1377088"/>
            <a:ext cx="4908679"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4" name="Freeform 10"/>
          <p:cNvSpPr>
            <a:spLocks/>
          </p:cNvSpPr>
          <p:nvPr/>
        </p:nvSpPr>
        <p:spPr bwMode="auto">
          <a:xfrm>
            <a:off x="1268067" y="1377087"/>
            <a:ext cx="5100692"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5" name="TextBox 18"/>
          <p:cNvSpPr txBox="1"/>
          <p:nvPr/>
        </p:nvSpPr>
        <p:spPr>
          <a:xfrm>
            <a:off x="1745271" y="1394971"/>
            <a:ext cx="4570482" cy="420564"/>
          </a:xfrm>
          <a:prstGeom prst="rect">
            <a:avLst/>
          </a:prstGeom>
          <a:noFill/>
        </p:spPr>
        <p:txBody>
          <a:bodyPr wrap="none" rtlCol="0">
            <a:spAutoFit/>
          </a:bodyPr>
          <a:lstStyle/>
          <a:p>
            <a:r>
              <a:rPr lang="zh-CN" altLang="en-US" sz="2133" b="1" dirty="0">
                <a:solidFill>
                  <a:srgbClr val="FFFFFF"/>
                </a:solidFill>
                <a:cs typeface="+mn-ea"/>
                <a:sym typeface="+mn-lt"/>
              </a:rPr>
              <a:t>网上购物时如何确保你的信息安全？</a:t>
            </a:r>
          </a:p>
        </p:txBody>
      </p:sp>
      <p:sp>
        <p:nvSpPr>
          <p:cNvPr id="9" name="矩形 8"/>
          <p:cNvSpPr/>
          <p:nvPr/>
        </p:nvSpPr>
        <p:spPr>
          <a:xfrm>
            <a:off x="1296001" y="2037045"/>
            <a:ext cx="6470201" cy="2031646"/>
          </a:xfrm>
          <a:prstGeom prst="rect">
            <a:avLst/>
          </a:prstGeom>
        </p:spPr>
        <p:txBody>
          <a:bodyPr wrap="square" lIns="91440" tIns="45720" rIns="91440" bIns="45720">
            <a:spAutoFit/>
          </a:bodyPr>
          <a:lstStyle/>
          <a:p>
            <a:pPr>
              <a:lnSpc>
                <a:spcPct val="135000"/>
              </a:lnSpc>
            </a:pPr>
            <a:r>
              <a:rPr lang="zh-CN" altLang="en-US" sz="1867" dirty="0">
                <a:solidFill>
                  <a:srgbClr val="000000"/>
                </a:solidFill>
              </a:rPr>
              <a:t>       网上购物时，确定你采用的是安全的连接方式。你可以通过查看浏览器窗口角上的闭锁图标是否关闭来确定一个连接是否安全。在进行任何的交易或发送信息之前阅读网站的隐私保护政策。因为有些网站会将你的个人信息出售给第三方。在线时不要向任何人透露个人信息和密码。</a:t>
            </a:r>
          </a:p>
        </p:txBody>
      </p:sp>
      <p:sp>
        <p:nvSpPr>
          <p:cNvPr id="15" name="Freeform 9"/>
          <p:cNvSpPr>
            <a:spLocks/>
          </p:cNvSpPr>
          <p:nvPr/>
        </p:nvSpPr>
        <p:spPr bwMode="auto">
          <a:xfrm>
            <a:off x="1460080" y="4249855"/>
            <a:ext cx="2993625"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a:solidFill>
                <a:srgbClr val="000000"/>
              </a:solidFill>
              <a:cs typeface="+mn-ea"/>
              <a:sym typeface="+mn-lt"/>
            </a:endParaRPr>
          </a:p>
        </p:txBody>
      </p:sp>
      <p:sp>
        <p:nvSpPr>
          <p:cNvPr id="16" name="Freeform 10"/>
          <p:cNvSpPr>
            <a:spLocks/>
          </p:cNvSpPr>
          <p:nvPr/>
        </p:nvSpPr>
        <p:spPr bwMode="auto">
          <a:xfrm>
            <a:off x="1268068" y="4249854"/>
            <a:ext cx="3185637"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sym typeface="+mn-lt"/>
            </a:endParaRPr>
          </a:p>
        </p:txBody>
      </p:sp>
      <p:sp>
        <p:nvSpPr>
          <p:cNvPr id="17" name="TextBox 18"/>
          <p:cNvSpPr txBox="1"/>
          <p:nvPr/>
        </p:nvSpPr>
        <p:spPr>
          <a:xfrm>
            <a:off x="1745271" y="4267737"/>
            <a:ext cx="2651688" cy="420564"/>
          </a:xfrm>
          <a:prstGeom prst="rect">
            <a:avLst/>
          </a:prstGeom>
          <a:noFill/>
        </p:spPr>
        <p:txBody>
          <a:bodyPr wrap="none" rtlCol="0">
            <a:spAutoFit/>
          </a:bodyPr>
          <a:lstStyle/>
          <a:p>
            <a:r>
              <a:rPr lang="zh-CN" altLang="en-US" sz="2133" b="1" dirty="0">
                <a:solidFill>
                  <a:srgbClr val="FFFFFF"/>
                </a:solidFill>
                <a:cs typeface="+mn-ea"/>
                <a:sym typeface="+mn-lt"/>
              </a:rPr>
              <a:t>如何防止密码被盗？</a:t>
            </a:r>
          </a:p>
        </p:txBody>
      </p:sp>
      <p:sp>
        <p:nvSpPr>
          <p:cNvPr id="18" name="矩形 17"/>
          <p:cNvSpPr/>
          <p:nvPr/>
        </p:nvSpPr>
        <p:spPr>
          <a:xfrm>
            <a:off x="1296001" y="4909812"/>
            <a:ext cx="6470201" cy="868058"/>
          </a:xfrm>
          <a:prstGeom prst="rect">
            <a:avLst/>
          </a:prstGeom>
        </p:spPr>
        <p:txBody>
          <a:bodyPr wrap="square" lIns="91440" tIns="45720" rIns="91440" bIns="45720">
            <a:spAutoFit/>
          </a:bodyPr>
          <a:lstStyle/>
          <a:p>
            <a:pPr>
              <a:lnSpc>
                <a:spcPct val="135000"/>
              </a:lnSpc>
            </a:pPr>
            <a:r>
              <a:rPr lang="zh-CN" altLang="en-US" sz="1867" dirty="0">
                <a:solidFill>
                  <a:srgbClr val="000000"/>
                </a:solidFill>
              </a:rPr>
              <a:t>       经常更改你的密码，使用包含字母和数字的七位数的密码，从而干扰黑客利用软件程序来搜寻最常用的密码。</a:t>
            </a:r>
          </a:p>
        </p:txBody>
      </p:sp>
      <p:pic>
        <p:nvPicPr>
          <p:cNvPr id="2" name="图片 1"/>
          <p:cNvPicPr>
            <a:picLocks noChangeAspect="1"/>
          </p:cNvPicPr>
          <p:nvPr/>
        </p:nvPicPr>
        <p:blipFill>
          <a:blip r:embed="rId6"/>
          <a:stretch>
            <a:fillRect/>
          </a:stretch>
        </p:blipFill>
        <p:spPr>
          <a:xfrm>
            <a:off x="7766201" y="1700809"/>
            <a:ext cx="3170195" cy="4115156"/>
          </a:xfrm>
          <a:prstGeom prst="rect">
            <a:avLst/>
          </a:prstGeom>
        </p:spPr>
      </p:pic>
    </p:spTree>
    <p:extLst>
      <p:ext uri="{BB962C8B-B14F-4D97-AF65-F5344CB8AC3E}">
        <p14:creationId xmlns:p14="http://schemas.microsoft.com/office/powerpoint/2010/main" val="37964339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6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300"/>
                                        <p:tgtEl>
                                          <p:spTgt spid="15"/>
                                        </p:tgtEl>
                                      </p:cBhvr>
                                    </p:animEffect>
                                  </p:childTnLst>
                                </p:cTn>
                              </p:par>
                            </p:childTnLst>
                          </p:cTn>
                        </p:par>
                        <p:par>
                          <p:cTn id="27" fill="hold">
                            <p:stCondLst>
                              <p:cond delay="1900"/>
                            </p:stCondLst>
                            <p:childTnLst>
                              <p:par>
                                <p:cTn id="28" presetID="22" presetClass="entr" presetSubtype="2"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500"/>
                                        <p:tgtEl>
                                          <p:spTgt spid="16"/>
                                        </p:tgtEl>
                                      </p:cBhvr>
                                    </p:animEffect>
                                  </p:childTnLst>
                                </p:cTn>
                              </p:par>
                            </p:childTnLst>
                          </p:cTn>
                        </p:par>
                        <p:par>
                          <p:cTn id="31" fill="hold">
                            <p:stCondLst>
                              <p:cond delay="2400"/>
                            </p:stCondLst>
                            <p:childTnLst>
                              <p:par>
                                <p:cTn id="32" presetID="3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300" fill="hold"/>
                                        <p:tgtEl>
                                          <p:spTgt spid="17"/>
                                        </p:tgtEl>
                                        <p:attrNameLst>
                                          <p:attrName>ppt_w</p:attrName>
                                        </p:attrNameLst>
                                      </p:cBhvr>
                                      <p:tavLst>
                                        <p:tav tm="0">
                                          <p:val>
                                            <p:fltVal val="0"/>
                                          </p:val>
                                        </p:tav>
                                        <p:tav tm="100000">
                                          <p:val>
                                            <p:strVal val="#ppt_w"/>
                                          </p:val>
                                        </p:tav>
                                      </p:tavLst>
                                    </p:anim>
                                    <p:anim calcmode="lin" valueType="num">
                                      <p:cBhvr>
                                        <p:cTn id="35" dur="300" fill="hold"/>
                                        <p:tgtEl>
                                          <p:spTgt spid="17"/>
                                        </p:tgtEl>
                                        <p:attrNameLst>
                                          <p:attrName>ppt_h</p:attrName>
                                        </p:attrNameLst>
                                      </p:cBhvr>
                                      <p:tavLst>
                                        <p:tav tm="0">
                                          <p:val>
                                            <p:fltVal val="0"/>
                                          </p:val>
                                        </p:tav>
                                        <p:tav tm="100000">
                                          <p:val>
                                            <p:strVal val="#ppt_h"/>
                                          </p:val>
                                        </p:tav>
                                      </p:tavLst>
                                    </p:anim>
                                    <p:anim calcmode="lin" valueType="num">
                                      <p:cBhvr>
                                        <p:cTn id="36" dur="300" fill="hold"/>
                                        <p:tgtEl>
                                          <p:spTgt spid="17"/>
                                        </p:tgtEl>
                                        <p:attrNameLst>
                                          <p:attrName>style.rotation</p:attrName>
                                        </p:attrNameLst>
                                      </p:cBhvr>
                                      <p:tavLst>
                                        <p:tav tm="0">
                                          <p:val>
                                            <p:fltVal val="90"/>
                                          </p:val>
                                        </p:tav>
                                        <p:tav tm="100000">
                                          <p:val>
                                            <p:fltVal val="0"/>
                                          </p:val>
                                        </p:tav>
                                      </p:tavLst>
                                    </p:anim>
                                    <p:animEffect transition="in" filter="fade">
                                      <p:cBhvr>
                                        <p:cTn id="37" dur="300"/>
                                        <p:tgtEl>
                                          <p:spTgt spid="17"/>
                                        </p:tgtEl>
                                      </p:cBhvr>
                                    </p:animEffect>
                                  </p:childTnLst>
                                </p:cTn>
                              </p:par>
                            </p:childTnLst>
                          </p:cTn>
                        </p:par>
                        <p:par>
                          <p:cTn id="38" fill="hold">
                            <p:stCondLst>
                              <p:cond delay="27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3200"/>
                            </p:stCondLst>
                            <p:childTnLst>
                              <p:par>
                                <p:cTn id="43" presetID="14" presetClass="entr" presetSubtype="1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randombar(horizont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9" grpId="0"/>
      <p:bldP spid="15" grpId="0" animBg="1"/>
      <p:bldP spid="16" grpId="0" animBg="1"/>
      <p:bldP spid="17" grpId="0"/>
      <p:bldP spid="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3187935" y="1323440"/>
            <a:ext cx="5816131" cy="768011"/>
            <a:chOff x="2429015" y="987574"/>
            <a:chExt cx="4362098" cy="576008"/>
          </a:xfrm>
        </p:grpSpPr>
        <p:grpSp>
          <p:nvGrpSpPr>
            <p:cNvPr id="41" name="组合 40"/>
            <p:cNvGrpSpPr/>
            <p:nvPr/>
          </p:nvGrpSpPr>
          <p:grpSpPr>
            <a:xfrm>
              <a:off x="2429015" y="987574"/>
              <a:ext cx="4362098" cy="576008"/>
              <a:chOff x="2812346" y="1059582"/>
              <a:chExt cx="4362098" cy="576008"/>
            </a:xfrm>
          </p:grpSpPr>
          <p:grpSp>
            <p:nvGrpSpPr>
              <p:cNvPr id="56" name="组合 55"/>
              <p:cNvGrpSpPr/>
              <p:nvPr/>
            </p:nvGrpSpPr>
            <p:grpSpPr>
              <a:xfrm>
                <a:off x="2812346" y="1131590"/>
                <a:ext cx="4362098" cy="504000"/>
                <a:chOff x="2812346" y="1131590"/>
                <a:chExt cx="4362098" cy="504000"/>
              </a:xfrm>
            </p:grpSpPr>
            <p:grpSp>
              <p:nvGrpSpPr>
                <p:cNvPr id="58" name="组合 57"/>
                <p:cNvGrpSpPr/>
                <p:nvPr/>
              </p:nvGrpSpPr>
              <p:grpSpPr>
                <a:xfrm>
                  <a:off x="2812346" y="1131590"/>
                  <a:ext cx="436479" cy="504000"/>
                  <a:chOff x="2812346" y="1131590"/>
                  <a:chExt cx="436479" cy="504000"/>
                </a:xfrm>
              </p:grpSpPr>
              <p:sp>
                <p:nvSpPr>
                  <p:cNvPr id="62" name="矩形 61"/>
                  <p:cNvSpPr/>
                  <p:nvPr/>
                </p:nvSpPr>
                <p:spPr>
                  <a:xfrm>
                    <a:off x="2942847" y="1131590"/>
                    <a:ext cx="305978" cy="50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63" name="燕尾形 62"/>
                  <p:cNvSpPr/>
                  <p:nvPr/>
                </p:nvSpPr>
                <p:spPr>
                  <a:xfrm>
                    <a:off x="2812346" y="1131590"/>
                    <a:ext cx="261001" cy="504000"/>
                  </a:xfrm>
                  <a:prstGeom prst="chevron">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grpSp>
            <p:grpSp>
              <p:nvGrpSpPr>
                <p:cNvPr id="59" name="组合 58"/>
                <p:cNvGrpSpPr/>
                <p:nvPr/>
              </p:nvGrpSpPr>
              <p:grpSpPr>
                <a:xfrm flipH="1">
                  <a:off x="6737965" y="1131590"/>
                  <a:ext cx="436479" cy="504000"/>
                  <a:chOff x="1940308" y="1131590"/>
                  <a:chExt cx="436479" cy="504000"/>
                </a:xfrm>
              </p:grpSpPr>
              <p:sp>
                <p:nvSpPr>
                  <p:cNvPr id="60" name="矩形 59"/>
                  <p:cNvSpPr/>
                  <p:nvPr/>
                </p:nvSpPr>
                <p:spPr>
                  <a:xfrm>
                    <a:off x="2070809" y="1131590"/>
                    <a:ext cx="305978" cy="50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sp>
                <p:nvSpPr>
                  <p:cNvPr id="61" name="燕尾形 60"/>
                  <p:cNvSpPr/>
                  <p:nvPr/>
                </p:nvSpPr>
                <p:spPr>
                  <a:xfrm>
                    <a:off x="1940308" y="1131590"/>
                    <a:ext cx="261001" cy="504000"/>
                  </a:xfrm>
                  <a:prstGeom prst="chevron">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grpSp>
          </p:grpSp>
          <p:sp>
            <p:nvSpPr>
              <p:cNvPr id="57" name="矩形 56"/>
              <p:cNvSpPr/>
              <p:nvPr/>
            </p:nvSpPr>
            <p:spPr>
              <a:xfrm>
                <a:off x="3073348" y="1059582"/>
                <a:ext cx="3840095" cy="504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FFFF"/>
                  </a:solidFill>
                </a:endParaRPr>
              </a:p>
            </p:txBody>
          </p:sp>
        </p:grpSp>
        <p:sp>
          <p:nvSpPr>
            <p:cNvPr id="55" name="文本框 5"/>
            <p:cNvSpPr txBox="1"/>
            <p:nvPr/>
          </p:nvSpPr>
          <p:spPr>
            <a:xfrm>
              <a:off x="2953337" y="1066449"/>
              <a:ext cx="3313454" cy="377026"/>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rgbClr val="FFFFFF"/>
                  </a:solidFill>
                </a:rPr>
                <a:t>上网安全小贴士</a:t>
              </a:r>
            </a:p>
          </p:txBody>
        </p:sp>
      </p:grpSp>
      <p:sp>
        <p:nvSpPr>
          <p:cNvPr id="64" name="文本框 5"/>
          <p:cNvSpPr txBox="1"/>
          <p:nvPr/>
        </p:nvSpPr>
        <p:spPr>
          <a:xfrm>
            <a:off x="1320511" y="65612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7"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t>网络安全基本知识</a:t>
            </a: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6080" y="2420685"/>
            <a:ext cx="3120897" cy="4429417"/>
          </a:xfrm>
          <a:prstGeom prst="rect">
            <a:avLst/>
          </a:prstGeom>
        </p:spPr>
      </p:pic>
      <p:sp>
        <p:nvSpPr>
          <p:cNvPr id="65" name="矩形 64"/>
          <p:cNvSpPr/>
          <p:nvPr/>
        </p:nvSpPr>
        <p:spPr>
          <a:xfrm>
            <a:off x="1296000" y="2375134"/>
            <a:ext cx="7126093" cy="3723648"/>
          </a:xfrm>
          <a:prstGeom prst="rect">
            <a:avLst/>
          </a:prstGeom>
        </p:spPr>
        <p:txBody>
          <a:bodyPr wrap="square" lIns="91440" tIns="45720" rIns="91440" bIns="45720">
            <a:spAutoFit/>
          </a:bodyPr>
          <a:lstStyle/>
          <a:p>
            <a:pPr marL="380990" indent="-380990">
              <a:lnSpc>
                <a:spcPct val="150000"/>
              </a:lnSpc>
              <a:buClr>
                <a:srgbClr val="C00000"/>
              </a:buClr>
              <a:buFont typeface="Wingdings" panose="05000000000000000000" pitchFamily="2" charset="2"/>
              <a:buChar char="u"/>
            </a:pPr>
            <a:r>
              <a:rPr lang="zh-CN" altLang="en-US" sz="2133" dirty="0">
                <a:solidFill>
                  <a:srgbClr val="000000"/>
                </a:solidFill>
              </a:rPr>
              <a:t>在线时不要向任何人透露个人信息和密码。黑客有时会假装成</a:t>
            </a:r>
            <a:r>
              <a:rPr lang="en-US" altLang="zh-CN" sz="2133" dirty="0">
                <a:solidFill>
                  <a:srgbClr val="000000"/>
                </a:solidFill>
              </a:rPr>
              <a:t>ISP</a:t>
            </a:r>
            <a:r>
              <a:rPr lang="zh-CN" altLang="en-US" sz="2133" dirty="0">
                <a:solidFill>
                  <a:srgbClr val="000000"/>
                </a:solidFill>
              </a:rPr>
              <a:t>服务代表并询问你的密码。</a:t>
            </a:r>
            <a:r>
              <a:rPr lang="zh-CN" altLang="en-US" sz="2133" b="1" dirty="0">
                <a:solidFill>
                  <a:srgbClr val="C00000"/>
                </a:solidFill>
              </a:rPr>
              <a:t>请谨记：真正的</a:t>
            </a:r>
            <a:r>
              <a:rPr lang="en-US" altLang="zh-CN" sz="2133" b="1" dirty="0">
                <a:solidFill>
                  <a:srgbClr val="C00000"/>
                </a:solidFill>
              </a:rPr>
              <a:t>ISP</a:t>
            </a:r>
            <a:r>
              <a:rPr lang="zh-CN" altLang="en-US" sz="2133" b="1" dirty="0">
                <a:solidFill>
                  <a:srgbClr val="C00000"/>
                </a:solidFill>
              </a:rPr>
              <a:t>服务代表是不会问你的密码的。</a:t>
            </a:r>
            <a:endParaRPr lang="en-US" altLang="zh-CN" sz="2133" b="1" dirty="0">
              <a:solidFill>
                <a:srgbClr val="C00000"/>
              </a:solidFill>
            </a:endParaRPr>
          </a:p>
          <a:p>
            <a:pPr marL="380990" indent="-380990">
              <a:lnSpc>
                <a:spcPct val="150000"/>
              </a:lnSpc>
              <a:buClr>
                <a:srgbClr val="C00000"/>
              </a:buClr>
              <a:buFont typeface="Wingdings" panose="05000000000000000000" pitchFamily="2" charset="2"/>
              <a:buChar char="u"/>
            </a:pPr>
            <a:endParaRPr lang="zh-CN" altLang="en-US" sz="800" dirty="0">
              <a:solidFill>
                <a:srgbClr val="000000"/>
              </a:solidFill>
            </a:endParaRPr>
          </a:p>
          <a:p>
            <a:pPr marL="380990" indent="-380990">
              <a:lnSpc>
                <a:spcPct val="150000"/>
              </a:lnSpc>
              <a:buClr>
                <a:srgbClr val="C00000"/>
              </a:buClr>
              <a:buFont typeface="Wingdings" panose="05000000000000000000" pitchFamily="2" charset="2"/>
              <a:buChar char="u"/>
            </a:pPr>
            <a:r>
              <a:rPr lang="zh-CN" altLang="en-US" sz="2133" dirty="0">
                <a:solidFill>
                  <a:srgbClr val="000000"/>
                </a:solidFill>
              </a:rPr>
              <a:t>在不需要文件和打印共享时，关闭这些功能。文件和打印共享有时是非常有用的功能，但是这个特性也会将你的计算机暴露给寻找安全漏洞的黑客。一旦进入你的计算机，黑客就能够窃取你的个人信息。</a:t>
            </a:r>
          </a:p>
        </p:txBody>
      </p:sp>
    </p:spTree>
    <p:extLst>
      <p:ext uri="{BB962C8B-B14F-4D97-AF65-F5344CB8AC3E}">
        <p14:creationId xmlns:p14="http://schemas.microsoft.com/office/powerpoint/2010/main" val="32353159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832"/>
            <a:ext cx="12192000" cy="6870832"/>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400809" y="4082283"/>
            <a:ext cx="5545068" cy="533956"/>
          </a:xfrm>
          <a:prstGeom prst="roundRect">
            <a:avLst/>
          </a:prstGeom>
        </p:spPr>
      </p:pic>
      <p:pic>
        <p:nvPicPr>
          <p:cNvPr id="14" name="纯音乐 - 情书 - loveletter to you">
            <a:hlinkClick r:id="" action="ppaction://media"/>
            <a:extLst>
              <a:ext uri="{FF2B5EF4-FFF2-40B4-BE49-F238E27FC236}">
                <a16:creationId xmlns:a16="http://schemas.microsoft.com/office/drawing/2014/main" xmlns="" id="{A0C08F42-0CE5-49E4-BBAA-33E7AD257264}"/>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7"/>
          <a:stretch>
            <a:fillRect/>
          </a:stretch>
        </p:blipFill>
        <p:spPr>
          <a:xfrm>
            <a:off x="6056972" y="-1134003"/>
            <a:ext cx="812800" cy="812800"/>
          </a:xfrm>
          <a:prstGeom prst="rect">
            <a:avLst/>
          </a:prstGeom>
        </p:spPr>
      </p:pic>
      <p:pic>
        <p:nvPicPr>
          <p:cNvPr id="40" name="图片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2972" y="854816"/>
            <a:ext cx="1087997" cy="1183741"/>
          </a:xfrm>
          <a:prstGeom prst="rect">
            <a:avLst/>
          </a:prstGeom>
          <a:effectLst>
            <a:outerShdw blurRad="50800" dist="38100" dir="2700000" algn="tl" rotWithShape="0">
              <a:prstClr val="black">
                <a:alpha val="40000"/>
              </a:prstClr>
            </a:outerShdw>
          </a:effectLst>
        </p:spPr>
      </p:pic>
      <p:pic>
        <p:nvPicPr>
          <p:cNvPr id="44" name="图片 43" descr="1"/>
          <p:cNvPicPr>
            <a:picLocks noChangeAspect="1"/>
          </p:cNvPicPr>
          <p:nvPr/>
        </p:nvPicPr>
        <p:blipFill>
          <a:blip r:embed="rId9"/>
          <a:stretch>
            <a:fillRect/>
          </a:stretch>
        </p:blipFill>
        <p:spPr>
          <a:xfrm>
            <a:off x="1" y="3948439"/>
            <a:ext cx="3773871" cy="2923147"/>
          </a:xfrm>
          <a:prstGeom prst="rect">
            <a:avLst/>
          </a:prstGeom>
          <a:effectLst>
            <a:outerShdw blurRad="50800" dist="38100" dir="2700000" algn="tl" rotWithShape="0">
              <a:prstClr val="black">
                <a:alpha val="40000"/>
              </a:prstClr>
            </a:outerShdw>
          </a:effectLst>
        </p:spPr>
      </p:pic>
      <p:sp>
        <p:nvSpPr>
          <p:cNvPr id="24" name="圆角矩形 23"/>
          <p:cNvSpPr>
            <a:spLocks noChangeArrowheads="1"/>
          </p:cNvSpPr>
          <p:nvPr/>
        </p:nvSpPr>
        <p:spPr bwMode="auto">
          <a:xfrm>
            <a:off x="2985542" y="4076652"/>
            <a:ext cx="6436260" cy="545216"/>
          </a:xfrm>
          <a:prstGeom prst="roundRect">
            <a:avLst/>
          </a:prstGeom>
          <a:noFill/>
          <a:ln w="9525">
            <a:no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CN" altLang="en-US" sz="2400" b="1" spc="400" dirty="0">
                <a:solidFill>
                  <a:srgbClr val="FFFFFF"/>
                </a:solidFill>
              </a:rPr>
              <a:t>网络安全为人民  网络安全靠人民</a:t>
            </a:r>
          </a:p>
        </p:txBody>
      </p:sp>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264352" y="3774536"/>
            <a:ext cx="2482187" cy="2907704"/>
          </a:xfrm>
          <a:prstGeom prst="rect">
            <a:avLst/>
          </a:prstGeom>
          <a:effectLst>
            <a:outerShdw blurRad="50800" dist="38100" dir="2700000" algn="tl" rotWithShape="0">
              <a:prstClr val="black">
                <a:alpha val="40000"/>
              </a:prstClr>
            </a:outerShdw>
          </a:effectLst>
        </p:spPr>
      </p:pic>
      <p:grpSp>
        <p:nvGrpSpPr>
          <p:cNvPr id="12" name="组合 11"/>
          <p:cNvGrpSpPr/>
          <p:nvPr/>
        </p:nvGrpSpPr>
        <p:grpSpPr>
          <a:xfrm>
            <a:off x="2727855" y="2174853"/>
            <a:ext cx="6658234" cy="1863068"/>
            <a:chOff x="2630510" y="1809602"/>
            <a:chExt cx="4993675" cy="1397301"/>
          </a:xfrm>
        </p:grpSpPr>
        <p:sp>
          <p:nvSpPr>
            <p:cNvPr id="15" name="TextBox 32">
              <a:hlinkClick r:id="" action="ppaction://hlinkshowjump?jump=nextslide"/>
            </p:cNvPr>
            <p:cNvSpPr txBox="1">
              <a:spLocks noChangeArrowheads="1"/>
            </p:cNvSpPr>
            <p:nvPr/>
          </p:nvSpPr>
          <p:spPr bwMode="auto">
            <a:xfrm>
              <a:off x="3044801" y="2306656"/>
              <a:ext cx="4293483"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zh-CN" altLang="en-US" sz="7200" b="1" dirty="0">
                  <a:solidFill>
                    <a:srgbClr val="C00000"/>
                  </a:solidFill>
                  <a:latin typeface="方正综艺简体" panose="02010601030101010101" pitchFamily="2" charset="-122"/>
                  <a:ea typeface="方正综艺简体" panose="02010601030101010101" pitchFamily="2" charset="-122"/>
                </a:rPr>
                <a:t>感谢大家聆听</a:t>
              </a:r>
            </a:p>
          </p:txBody>
        </p:sp>
        <p:sp>
          <p:nvSpPr>
            <p:cNvPr id="17" name="TextBox 32">
              <a:hlinkClick r:id="" action="ppaction://hlinkshowjump?jump=nextslide"/>
            </p:cNvPr>
            <p:cNvSpPr txBox="1">
              <a:spLocks noChangeArrowheads="1"/>
            </p:cNvSpPr>
            <p:nvPr/>
          </p:nvSpPr>
          <p:spPr bwMode="auto">
            <a:xfrm>
              <a:off x="2630510" y="1809602"/>
              <a:ext cx="4993675" cy="49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lnSpc>
                  <a:spcPct val="114000"/>
                </a:lnSpc>
              </a:pPr>
              <a:r>
                <a:rPr lang="zh-CN" altLang="en-US" sz="3200" b="1" dirty="0">
                  <a:solidFill>
                    <a:srgbClr val="000000"/>
                  </a:solidFill>
                  <a:latin typeface="方正综艺简体" panose="02010601030101010101" pitchFamily="2" charset="-122"/>
                  <a:ea typeface="方正综艺简体" panose="02010601030101010101" pitchFamily="2" charset="-122"/>
                </a:rPr>
                <a:t>中华人民共和国网络安全法</a:t>
              </a:r>
              <a:endParaRPr lang="en-US" altLang="zh-CN" sz="3200" b="1" dirty="0">
                <a:solidFill>
                  <a:srgbClr val="000000"/>
                </a:solidFill>
                <a:latin typeface="方正综艺简体" panose="02010601030101010101" pitchFamily="2" charset="-122"/>
                <a:ea typeface="方正综艺简体" panose="02010601030101010101" pitchFamily="2" charset="-122"/>
              </a:endParaRPr>
            </a:p>
          </p:txBody>
        </p:sp>
      </p:grpSp>
      <p:sp>
        <p:nvSpPr>
          <p:cNvPr id="18" name="文本框 11"/>
          <p:cNvSpPr txBox="1"/>
          <p:nvPr/>
        </p:nvSpPr>
        <p:spPr>
          <a:xfrm>
            <a:off x="3411231" y="4750082"/>
            <a:ext cx="5641428" cy="400110"/>
          </a:xfrm>
          <a:prstGeom prst="rect">
            <a:avLst/>
          </a:prstGeom>
          <a:noFill/>
        </p:spPr>
        <p:txBody>
          <a:bodyPr wrap="square" lIns="91440" tIns="45720" rIns="91440" bIns="45720" rtlCol="0">
            <a:spAutoFit/>
          </a:bodyPr>
          <a:lstStyle/>
          <a:p>
            <a:pPr algn="ctr">
              <a:lnSpc>
                <a:spcPct val="125000"/>
              </a:lnSpc>
            </a:pPr>
            <a:r>
              <a:rPr lang="zh-CN" altLang="en-US" sz="1600" b="1" dirty="0">
                <a:solidFill>
                  <a:sysClr val="windowText" lastClr="000000"/>
                </a:solidFill>
              </a:rPr>
              <a:t>汇报人：某某某      汇报单位：某某团委</a:t>
            </a:r>
          </a:p>
        </p:txBody>
      </p:sp>
    </p:spTree>
    <p:extLst>
      <p:ext uri="{BB962C8B-B14F-4D97-AF65-F5344CB8AC3E}">
        <p14:creationId xmlns:p14="http://schemas.microsoft.com/office/powerpoint/2010/main" val="28919990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2000"/>
                            </p:stCondLst>
                            <p:childTnLst>
                              <p:par>
                                <p:cTn id="26" presetID="22" presetClass="entr" presetSubtype="8" fill="hold" grpId="0" nodeType="afterEffect">
                                  <p:stCondLst>
                                    <p:cond delay="0"/>
                                  </p:stCondLst>
                                  <p:iterate type="lt">
                                    <p:tmPct val="30000"/>
                                  </p:iterate>
                                  <p:childTnLst>
                                    <p:set>
                                      <p:cBhvr>
                                        <p:cTn id="27" dur="1" fill="hold">
                                          <p:stCondLst>
                                            <p:cond delay="0"/>
                                          </p:stCondLst>
                                        </p:cTn>
                                        <p:tgtEl>
                                          <p:spTgt spid="18"/>
                                        </p:tgtEl>
                                        <p:attrNameLst>
                                          <p:attrName>style.visibility</p:attrName>
                                        </p:attrNameLst>
                                      </p:cBhvr>
                                      <p:to>
                                        <p:strVal val="visible"/>
                                      </p:to>
                                    </p:set>
                                    <p:animEffect transition="in" filter="wipe(left)">
                                      <p:cBhvr>
                                        <p:cTn id="28" dur="1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14"/>
                </p:tgtEl>
              </p:cMediaNode>
            </p:audio>
          </p:childTnLst>
        </p:cTn>
      </p:par>
    </p:tnLst>
    <p:bldLst>
      <p:bldP spid="24"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简介</a:t>
            </a:r>
          </a:p>
        </p:txBody>
      </p:sp>
      <p:grpSp>
        <p:nvGrpSpPr>
          <p:cNvPr id="7" name="组合 6"/>
          <p:cNvGrpSpPr/>
          <p:nvPr/>
        </p:nvGrpSpPr>
        <p:grpSpPr>
          <a:xfrm>
            <a:off x="1295467" y="1316765"/>
            <a:ext cx="4128459" cy="576064"/>
            <a:chOff x="792000" y="1063411"/>
            <a:chExt cx="3096344" cy="432048"/>
          </a:xfrm>
        </p:grpSpPr>
        <p:grpSp>
          <p:nvGrpSpPr>
            <p:cNvPr id="5" name="组合 4"/>
            <p:cNvGrpSpPr/>
            <p:nvPr/>
          </p:nvGrpSpPr>
          <p:grpSpPr>
            <a:xfrm>
              <a:off x="792000" y="1063411"/>
              <a:ext cx="3096344" cy="432048"/>
              <a:chOff x="792000" y="1063411"/>
              <a:chExt cx="3096344" cy="432048"/>
            </a:xfrm>
          </p:grpSpPr>
          <p:sp>
            <p:nvSpPr>
              <p:cNvPr id="17" name="矩形 16"/>
              <p:cNvSpPr/>
              <p:nvPr/>
            </p:nvSpPr>
            <p:spPr>
              <a:xfrm>
                <a:off x="792000" y="1063411"/>
                <a:ext cx="2880320"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sz="2133" b="1">
                  <a:solidFill>
                    <a:srgbClr val="FFFFFF"/>
                  </a:solidFill>
                  <a:cs typeface="+mn-ea"/>
                  <a:sym typeface="+mn-lt"/>
                </a:endParaRPr>
              </a:p>
            </p:txBody>
          </p:sp>
          <p:sp>
            <p:nvSpPr>
              <p:cNvPr id="4" name="椭圆 3"/>
              <p:cNvSpPr/>
              <p:nvPr/>
            </p:nvSpPr>
            <p:spPr>
              <a:xfrm>
                <a:off x="3456296"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sz="2133" b="1">
                  <a:solidFill>
                    <a:srgbClr val="FFFFFF"/>
                  </a:solidFill>
                  <a:cs typeface="+mn-ea"/>
                </a:endParaRPr>
              </a:p>
            </p:txBody>
          </p:sp>
        </p:grpSp>
        <p:sp>
          <p:nvSpPr>
            <p:cNvPr id="15" name="文本框 14"/>
            <p:cNvSpPr txBox="1"/>
            <p:nvPr/>
          </p:nvSpPr>
          <p:spPr>
            <a:xfrm>
              <a:off x="920702" y="1106286"/>
              <a:ext cx="2967642" cy="34624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25000"/>
                </a:lnSpc>
                <a:defRPr sz="1600" b="1">
                  <a:solidFill>
                    <a:schemeClr val="bg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133" dirty="0">
                  <a:solidFill>
                    <a:srgbClr val="FFFFFF"/>
                  </a:solidFill>
                  <a:sym typeface="+mn-lt"/>
                </a:rPr>
                <a:t>《</a:t>
              </a:r>
              <a:r>
                <a:rPr lang="zh-CN" altLang="en-US" sz="2133" dirty="0">
                  <a:solidFill>
                    <a:srgbClr val="FFFFFF"/>
                  </a:solidFill>
                  <a:sym typeface="+mn-lt"/>
                </a:rPr>
                <a:t>网络安全法</a:t>
              </a:r>
              <a:r>
                <a:rPr lang="en-US" altLang="zh-CN" sz="2133" dirty="0">
                  <a:solidFill>
                    <a:srgbClr val="FFFFFF"/>
                  </a:solidFill>
                  <a:sym typeface="+mn-lt"/>
                </a:rPr>
                <a:t>》</a:t>
              </a:r>
              <a:r>
                <a:rPr lang="zh-CN" altLang="en-US" sz="2133" dirty="0">
                  <a:solidFill>
                    <a:srgbClr val="FFFFFF"/>
                  </a:solidFill>
                  <a:sym typeface="+mn-lt"/>
                </a:rPr>
                <a:t>立法特点</a:t>
              </a:r>
            </a:p>
          </p:txBody>
        </p:sp>
      </p:grpSp>
      <p:grpSp>
        <p:nvGrpSpPr>
          <p:cNvPr id="2" name="组合 1"/>
          <p:cNvGrpSpPr/>
          <p:nvPr/>
        </p:nvGrpSpPr>
        <p:grpSpPr>
          <a:xfrm>
            <a:off x="1391478" y="2976303"/>
            <a:ext cx="2496277" cy="2224783"/>
            <a:chOff x="1043608" y="2030467"/>
            <a:chExt cx="1872208" cy="1668587"/>
          </a:xfrm>
        </p:grpSpPr>
        <p:pic>
          <p:nvPicPr>
            <p:cNvPr id="41" name="图片 80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99317" y="2030467"/>
              <a:ext cx="960790" cy="104534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5"/>
            <p:cNvSpPr txBox="1"/>
            <p:nvPr/>
          </p:nvSpPr>
          <p:spPr>
            <a:xfrm>
              <a:off x="1043608" y="3075806"/>
              <a:ext cx="1872208" cy="623248"/>
            </a:xfrm>
            <a:prstGeom prst="rect">
              <a:avLst/>
            </a:prstGeom>
            <a:noFill/>
          </p:spPr>
          <p:txBody>
            <a:bodyPr wrap="square" lIns="91440" tIns="45720" rIns="91440" bIns="45720" rtlCol="0">
              <a:spAutoFit/>
            </a:bodyPr>
            <a:lstStyle/>
            <a:p>
              <a:pPr algn="ctr"/>
              <a:r>
                <a:rPr lang="zh-CN" altLang="en-US" sz="2400" b="1" dirty="0">
                  <a:solidFill>
                    <a:srgbClr val="000000"/>
                  </a:solidFill>
                </a:rPr>
                <a:t>全国人大常委会</a:t>
              </a:r>
              <a:r>
                <a:rPr lang="zh-CN" altLang="en-US" sz="2400" b="1" dirty="0">
                  <a:solidFill>
                    <a:srgbClr val="C00000"/>
                  </a:solidFill>
                </a:rPr>
                <a:t>主 导</a:t>
              </a:r>
            </a:p>
          </p:txBody>
        </p:sp>
      </p:grpSp>
      <p:sp>
        <p:nvSpPr>
          <p:cNvPr id="43" name="矩形 42"/>
          <p:cNvSpPr/>
          <p:nvPr/>
        </p:nvSpPr>
        <p:spPr bwMode="auto">
          <a:xfrm>
            <a:off x="4847861" y="2598642"/>
            <a:ext cx="6050912" cy="1182676"/>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pPr algn="ctr">
              <a:lnSpc>
                <a:spcPct val="125000"/>
              </a:lnSpc>
            </a:pPr>
            <a:endParaRPr lang="en-US" altLang="zh-CN" sz="1600" dirty="0">
              <a:solidFill>
                <a:srgbClr val="000000"/>
              </a:solidFill>
            </a:endParaRPr>
          </a:p>
          <a:p>
            <a:pPr algn="ctr">
              <a:lnSpc>
                <a:spcPct val="125000"/>
              </a:lnSpc>
            </a:pPr>
            <a:r>
              <a:rPr lang="zh-CN" altLang="en-US" sz="1867" dirty="0">
                <a:solidFill>
                  <a:srgbClr val="000000"/>
                </a:solidFill>
              </a:rPr>
              <a:t>法律委、法工委、中央国安办、中央网信办、工信部、公安部、国务院法制办。</a:t>
            </a:r>
          </a:p>
        </p:txBody>
      </p:sp>
      <p:sp>
        <p:nvSpPr>
          <p:cNvPr id="44" name="圆角矩形 43"/>
          <p:cNvSpPr/>
          <p:nvPr/>
        </p:nvSpPr>
        <p:spPr>
          <a:xfrm>
            <a:off x="6577733" y="2342452"/>
            <a:ext cx="2591168" cy="480000"/>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FFFFFF"/>
                </a:solidFill>
                <a:cs typeface="+mn-ea"/>
              </a:rPr>
              <a:t>部门支持协作</a:t>
            </a:r>
          </a:p>
        </p:txBody>
      </p:sp>
      <p:sp>
        <p:nvSpPr>
          <p:cNvPr id="45" name="矩形 44"/>
          <p:cNvSpPr/>
          <p:nvPr/>
        </p:nvSpPr>
        <p:spPr bwMode="auto">
          <a:xfrm>
            <a:off x="4847861" y="4550581"/>
            <a:ext cx="6050912" cy="1182676"/>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pPr algn="ctr">
              <a:lnSpc>
                <a:spcPct val="125000"/>
              </a:lnSpc>
            </a:pPr>
            <a:endParaRPr lang="en-US" altLang="zh-CN" sz="1600" dirty="0">
              <a:solidFill>
                <a:srgbClr val="000000"/>
              </a:solidFill>
            </a:endParaRPr>
          </a:p>
          <a:p>
            <a:pPr algn="ctr">
              <a:lnSpc>
                <a:spcPct val="125000"/>
              </a:lnSpc>
            </a:pPr>
            <a:r>
              <a:rPr lang="zh-CN" altLang="en-US" sz="1867" dirty="0">
                <a:solidFill>
                  <a:srgbClr val="000000"/>
                </a:solidFill>
              </a:rPr>
              <a:t>广泛征求各方面的意见。包括中央各部门、各地方、代表性企业、专家学者、广大网民。</a:t>
            </a:r>
          </a:p>
        </p:txBody>
      </p:sp>
      <p:sp>
        <p:nvSpPr>
          <p:cNvPr id="46" name="圆角矩形 45"/>
          <p:cNvSpPr/>
          <p:nvPr/>
        </p:nvSpPr>
        <p:spPr>
          <a:xfrm>
            <a:off x="6577733" y="4294391"/>
            <a:ext cx="2591168" cy="480000"/>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FFFFFF"/>
                </a:solidFill>
                <a:cs typeface="+mn-ea"/>
              </a:rPr>
              <a:t>开门立法</a:t>
            </a:r>
          </a:p>
        </p:txBody>
      </p:sp>
      <p:grpSp>
        <p:nvGrpSpPr>
          <p:cNvPr id="50" name="组合 49"/>
          <p:cNvGrpSpPr/>
          <p:nvPr/>
        </p:nvGrpSpPr>
        <p:grpSpPr>
          <a:xfrm>
            <a:off x="3117989" y="3189979"/>
            <a:ext cx="1729872" cy="1926956"/>
            <a:chOff x="2338492" y="2295125"/>
            <a:chExt cx="1297404" cy="1445217"/>
          </a:xfrm>
        </p:grpSpPr>
        <p:cxnSp>
          <p:nvCxnSpPr>
            <p:cNvPr id="6" name="直接连接符 5"/>
            <p:cNvCxnSpPr/>
            <p:nvPr/>
          </p:nvCxnSpPr>
          <p:spPr>
            <a:xfrm>
              <a:off x="2338492" y="3003798"/>
              <a:ext cx="86423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3202728" y="2295125"/>
              <a:ext cx="433168" cy="1445217"/>
              <a:chOff x="3202728" y="2295125"/>
              <a:chExt cx="433168" cy="1445217"/>
            </a:xfrm>
          </p:grpSpPr>
          <p:cxnSp>
            <p:nvCxnSpPr>
              <p:cNvPr id="47" name="直接连接符 46"/>
              <p:cNvCxnSpPr/>
              <p:nvPr/>
            </p:nvCxnSpPr>
            <p:spPr>
              <a:xfrm>
                <a:off x="3203848" y="2295125"/>
                <a:ext cx="43204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203848" y="3740342"/>
                <a:ext cx="43204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202728" y="2295125"/>
                <a:ext cx="0" cy="144521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79000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randombar(horizont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t>《</a:t>
            </a:r>
            <a:r>
              <a:rPr lang="zh-CN" altLang="en-US" sz="2667" dirty="0"/>
              <a:t>网络安全法</a:t>
            </a:r>
            <a:r>
              <a:rPr lang="en-US" altLang="zh-CN" sz="2667" dirty="0"/>
              <a:t>》</a:t>
            </a:r>
            <a:r>
              <a:rPr lang="zh-CN" altLang="en-US" sz="2667" dirty="0"/>
              <a:t>简介</a:t>
            </a:r>
          </a:p>
        </p:txBody>
      </p:sp>
      <p:grpSp>
        <p:nvGrpSpPr>
          <p:cNvPr id="7" name="组合 6"/>
          <p:cNvGrpSpPr/>
          <p:nvPr/>
        </p:nvGrpSpPr>
        <p:grpSpPr>
          <a:xfrm>
            <a:off x="1295467" y="1316765"/>
            <a:ext cx="4128459" cy="576064"/>
            <a:chOff x="792000" y="1063411"/>
            <a:chExt cx="3096344" cy="432048"/>
          </a:xfrm>
        </p:grpSpPr>
        <p:grpSp>
          <p:nvGrpSpPr>
            <p:cNvPr id="5" name="组合 4"/>
            <p:cNvGrpSpPr/>
            <p:nvPr/>
          </p:nvGrpSpPr>
          <p:grpSpPr>
            <a:xfrm>
              <a:off x="792000" y="1063411"/>
              <a:ext cx="3096344" cy="432048"/>
              <a:chOff x="792000" y="1063411"/>
              <a:chExt cx="3096344" cy="432048"/>
            </a:xfrm>
          </p:grpSpPr>
          <p:sp>
            <p:nvSpPr>
              <p:cNvPr id="17" name="矩形 16"/>
              <p:cNvSpPr/>
              <p:nvPr/>
            </p:nvSpPr>
            <p:spPr>
              <a:xfrm>
                <a:off x="792000" y="1063411"/>
                <a:ext cx="2880320" cy="43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sym typeface="+mn-lt"/>
                </a:endParaRPr>
              </a:p>
            </p:txBody>
          </p:sp>
          <p:sp>
            <p:nvSpPr>
              <p:cNvPr id="4" name="椭圆 3"/>
              <p:cNvSpPr/>
              <p:nvPr/>
            </p:nvSpPr>
            <p:spPr>
              <a:xfrm>
                <a:off x="3456296" y="1063411"/>
                <a:ext cx="432048" cy="43204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cs typeface="+mn-ea"/>
                </a:endParaRPr>
              </a:p>
            </p:txBody>
          </p:sp>
        </p:grpSp>
        <p:sp>
          <p:nvSpPr>
            <p:cNvPr id="15" name="文本框 14"/>
            <p:cNvSpPr txBox="1"/>
            <p:nvPr/>
          </p:nvSpPr>
          <p:spPr>
            <a:xfrm>
              <a:off x="920702" y="1106286"/>
              <a:ext cx="2967642" cy="34624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dirty="0">
                  <a:solidFill>
                    <a:srgbClr val="FFFFFF"/>
                  </a:solidFill>
                  <a:sym typeface="+mn-lt"/>
                </a:rPr>
                <a:t>《</a:t>
              </a:r>
              <a:r>
                <a:rPr lang="zh-CN" altLang="en-US" sz="2400" dirty="0">
                  <a:solidFill>
                    <a:srgbClr val="FFFFFF"/>
                  </a:solidFill>
                  <a:sym typeface="+mn-lt"/>
                </a:rPr>
                <a:t>网络安全法</a:t>
              </a:r>
              <a:r>
                <a:rPr lang="en-US" altLang="zh-CN" sz="2400" dirty="0">
                  <a:solidFill>
                    <a:srgbClr val="FFFFFF"/>
                  </a:solidFill>
                  <a:sym typeface="+mn-lt"/>
                </a:rPr>
                <a:t>》</a:t>
              </a:r>
              <a:r>
                <a:rPr lang="zh-CN" altLang="en-US" sz="2400" dirty="0">
                  <a:solidFill>
                    <a:srgbClr val="FFFFFF"/>
                  </a:solidFill>
                  <a:sym typeface="+mn-lt"/>
                </a:rPr>
                <a:t>重要意义</a:t>
              </a:r>
            </a:p>
          </p:txBody>
        </p:sp>
      </p:grpSp>
      <p:sp>
        <p:nvSpPr>
          <p:cNvPr id="55" name="TextBox 30"/>
          <p:cNvSpPr txBox="1"/>
          <p:nvPr/>
        </p:nvSpPr>
        <p:spPr>
          <a:xfrm>
            <a:off x="1250155" y="3791067"/>
            <a:ext cx="3092672" cy="1077411"/>
          </a:xfrm>
          <a:prstGeom prst="rect">
            <a:avLst/>
          </a:prstGeom>
          <a:noFill/>
        </p:spPr>
        <p:txBody>
          <a:bodyPr wrap="square" lIns="0" tIns="0" rIns="0" bIns="0" rtlCol="0">
            <a:spAutoFit/>
          </a:bodyPr>
          <a:lstStyle/>
          <a:p>
            <a:pPr>
              <a:lnSpc>
                <a:spcPct val="125000"/>
              </a:lnSpc>
            </a:pPr>
            <a:r>
              <a:rPr lang="zh-CN" altLang="en-US" sz="1867" b="1" dirty="0">
                <a:solidFill>
                  <a:srgbClr val="C00000"/>
                </a:solidFill>
              </a:rPr>
              <a:t>一、制定</a:t>
            </a:r>
            <a:r>
              <a:rPr lang="en-US" altLang="zh-CN" sz="1867" b="1" dirty="0">
                <a:solidFill>
                  <a:srgbClr val="C00000"/>
                </a:solidFill>
              </a:rPr>
              <a:t>《</a:t>
            </a:r>
            <a:r>
              <a:rPr lang="zh-CN" altLang="en-US" sz="1867" b="1" dirty="0">
                <a:solidFill>
                  <a:srgbClr val="C00000"/>
                </a:solidFill>
              </a:rPr>
              <a:t>网络安全法</a:t>
            </a:r>
            <a:r>
              <a:rPr lang="en-US" altLang="zh-CN" sz="1867" b="1" dirty="0">
                <a:solidFill>
                  <a:srgbClr val="C00000"/>
                </a:solidFill>
              </a:rPr>
              <a:t>》</a:t>
            </a:r>
            <a:r>
              <a:rPr lang="zh-CN" altLang="en-US" sz="1867" b="1" dirty="0">
                <a:solidFill>
                  <a:srgbClr val="C00000"/>
                </a:solidFill>
              </a:rPr>
              <a:t>，</a:t>
            </a:r>
            <a:endParaRPr lang="en-US" altLang="zh-CN" sz="1867" b="1" dirty="0">
              <a:solidFill>
                <a:srgbClr val="C00000"/>
              </a:solidFill>
            </a:endParaRPr>
          </a:p>
          <a:p>
            <a:pPr>
              <a:lnSpc>
                <a:spcPct val="125000"/>
              </a:lnSpc>
            </a:pPr>
            <a:r>
              <a:rPr lang="zh-CN" altLang="en-US" sz="1867" dirty="0">
                <a:solidFill>
                  <a:srgbClr val="000000"/>
                </a:solidFill>
              </a:rPr>
              <a:t>是维护国家网络空间主权、安全和发展利益的重要举措。</a:t>
            </a:r>
          </a:p>
        </p:txBody>
      </p:sp>
      <p:sp>
        <p:nvSpPr>
          <p:cNvPr id="59" name="Freeform 12"/>
          <p:cNvSpPr>
            <a:spLocks/>
          </p:cNvSpPr>
          <p:nvPr/>
        </p:nvSpPr>
        <p:spPr bwMode="auto">
          <a:xfrm>
            <a:off x="3623689" y="4934231"/>
            <a:ext cx="1935163" cy="2719237"/>
          </a:xfrm>
          <a:custGeom>
            <a:avLst/>
            <a:gdLst>
              <a:gd name="T0" fmla="*/ 2757 w 2757"/>
              <a:gd name="T1" fmla="*/ 3864 h 3864"/>
              <a:gd name="T2" fmla="*/ 2757 w 2757"/>
              <a:gd name="T3" fmla="*/ 3056 h 3864"/>
              <a:gd name="T4" fmla="*/ 1462 w 2757"/>
              <a:gd name="T5" fmla="*/ 661 h 3864"/>
              <a:gd name="T6" fmla="*/ 722 w 2757"/>
              <a:gd name="T7" fmla="*/ 202 h 3864"/>
              <a:gd name="T8" fmla="*/ 805 w 2757"/>
              <a:gd name="T9" fmla="*/ 67 h 3864"/>
              <a:gd name="T10" fmla="*/ 759 w 2757"/>
              <a:gd name="T11" fmla="*/ 2 h 3864"/>
              <a:gd name="T12" fmla="*/ 51 w 2757"/>
              <a:gd name="T13" fmla="*/ 34 h 3864"/>
              <a:gd name="T14" fmla="*/ 12 w 2757"/>
              <a:gd name="T15" fmla="*/ 97 h 3864"/>
              <a:gd name="T16" fmla="*/ 307 w 2757"/>
              <a:gd name="T17" fmla="*/ 737 h 3864"/>
              <a:gd name="T18" fmla="*/ 384 w 2757"/>
              <a:gd name="T19" fmla="*/ 752 h 3864"/>
              <a:gd name="T20" fmla="*/ 480 w 2757"/>
              <a:gd name="T21" fmla="*/ 595 h 3864"/>
              <a:gd name="T22" fmla="*/ 1161 w 2757"/>
              <a:gd name="T23" fmla="*/ 1018 h 3864"/>
              <a:gd name="T24" fmla="*/ 2295 w 2757"/>
              <a:gd name="T25" fmla="*/ 3002 h 3864"/>
              <a:gd name="T26" fmla="*/ 2295 w 2757"/>
              <a:gd name="T27" fmla="*/ 3864 h 3864"/>
              <a:gd name="T28" fmla="*/ 2757 w 2757"/>
              <a:gd name="T29" fmla="*/ 3864 h 3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7" h="3864">
                <a:moveTo>
                  <a:pt x="2757" y="3864"/>
                </a:moveTo>
                <a:lnTo>
                  <a:pt x="2757" y="3056"/>
                </a:lnTo>
                <a:cubicBezTo>
                  <a:pt x="2757" y="2031"/>
                  <a:pt x="2444" y="1270"/>
                  <a:pt x="1462" y="661"/>
                </a:cubicBezTo>
                <a:lnTo>
                  <a:pt x="722" y="202"/>
                </a:lnTo>
                <a:lnTo>
                  <a:pt x="805" y="67"/>
                </a:lnTo>
                <a:cubicBezTo>
                  <a:pt x="825" y="36"/>
                  <a:pt x="802" y="0"/>
                  <a:pt x="759" y="2"/>
                </a:cubicBezTo>
                <a:lnTo>
                  <a:pt x="51" y="34"/>
                </a:lnTo>
                <a:cubicBezTo>
                  <a:pt x="22" y="35"/>
                  <a:pt x="0" y="71"/>
                  <a:pt x="12" y="97"/>
                </a:cubicBezTo>
                <a:lnTo>
                  <a:pt x="307" y="737"/>
                </a:lnTo>
                <a:cubicBezTo>
                  <a:pt x="322" y="770"/>
                  <a:pt x="364" y="785"/>
                  <a:pt x="384" y="752"/>
                </a:cubicBezTo>
                <a:lnTo>
                  <a:pt x="480" y="595"/>
                </a:lnTo>
                <a:lnTo>
                  <a:pt x="1161" y="1018"/>
                </a:lnTo>
                <a:cubicBezTo>
                  <a:pt x="1976" y="1522"/>
                  <a:pt x="2295" y="2037"/>
                  <a:pt x="2295" y="3002"/>
                </a:cubicBezTo>
                <a:lnTo>
                  <a:pt x="2295" y="3864"/>
                </a:lnTo>
                <a:lnTo>
                  <a:pt x="2757" y="3864"/>
                </a:lnTo>
                <a:close/>
              </a:path>
            </a:pathLst>
          </a:custGeom>
          <a:solidFill>
            <a:srgbClr val="0070C0"/>
          </a:solidFill>
          <a:ln>
            <a:noFill/>
          </a:ln>
        </p:spPr>
        <p:txBody>
          <a:bodyPr vert="horz" wrap="square" lIns="91436" tIns="45719" rIns="91436" bIns="45719" numCol="1" anchor="t" anchorCtr="0" compatLnSpc="1">
            <a:prstTxWarp prst="textNoShape">
              <a:avLst/>
            </a:prstTxWarp>
          </a:bodyPr>
          <a:lstStyle/>
          <a:p>
            <a:endParaRPr lang="zh-CN" altLang="en-US" sz="1707">
              <a:solidFill>
                <a:srgbClr val="000000"/>
              </a:solidFill>
            </a:endParaRPr>
          </a:p>
        </p:txBody>
      </p:sp>
      <p:sp>
        <p:nvSpPr>
          <p:cNvPr id="60" name="Freeform 13"/>
          <p:cNvSpPr>
            <a:spLocks/>
          </p:cNvSpPr>
          <p:nvPr/>
        </p:nvSpPr>
        <p:spPr bwMode="auto">
          <a:xfrm>
            <a:off x="4811141" y="3880189"/>
            <a:ext cx="1216025" cy="3773280"/>
          </a:xfrm>
          <a:custGeom>
            <a:avLst/>
            <a:gdLst>
              <a:gd name="T0" fmla="*/ 1270 w 1732"/>
              <a:gd name="T1" fmla="*/ 5362 h 5362"/>
              <a:gd name="T2" fmla="*/ 1732 w 1732"/>
              <a:gd name="T3" fmla="*/ 5362 h 5362"/>
              <a:gd name="T4" fmla="*/ 1732 w 1732"/>
              <a:gd name="T5" fmla="*/ 4676 h 5362"/>
              <a:gd name="T6" fmla="*/ 1128 w 1732"/>
              <a:gd name="T7" fmla="*/ 1513 h 5362"/>
              <a:gd name="T8" fmla="*/ 647 w 1732"/>
              <a:gd name="T9" fmla="*/ 526 h 5362"/>
              <a:gd name="T10" fmla="*/ 791 w 1732"/>
              <a:gd name="T11" fmla="*/ 459 h 5362"/>
              <a:gd name="T12" fmla="*/ 789 w 1732"/>
              <a:gd name="T13" fmla="*/ 379 h 5362"/>
              <a:gd name="T14" fmla="*/ 181 w 1732"/>
              <a:gd name="T15" fmla="*/ 14 h 5362"/>
              <a:gd name="T16" fmla="*/ 114 w 1732"/>
              <a:gd name="T17" fmla="*/ 45 h 5362"/>
              <a:gd name="T18" fmla="*/ 5 w 1732"/>
              <a:gd name="T19" fmla="*/ 742 h 5362"/>
              <a:gd name="T20" fmla="*/ 61 w 1732"/>
              <a:gd name="T21" fmla="*/ 797 h 5362"/>
              <a:gd name="T22" fmla="*/ 227 w 1732"/>
              <a:gd name="T23" fmla="*/ 720 h 5362"/>
              <a:gd name="T24" fmla="*/ 734 w 1732"/>
              <a:gd name="T25" fmla="*/ 1758 h 5362"/>
              <a:gd name="T26" fmla="*/ 1270 w 1732"/>
              <a:gd name="T27" fmla="*/ 4472 h 5362"/>
              <a:gd name="T28" fmla="*/ 1270 w 1732"/>
              <a:gd name="T29" fmla="*/ 5362 h 5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2" h="5362">
                <a:moveTo>
                  <a:pt x="1270" y="5362"/>
                </a:moveTo>
                <a:lnTo>
                  <a:pt x="1732" y="5362"/>
                </a:lnTo>
                <a:lnTo>
                  <a:pt x="1732" y="4676"/>
                </a:lnTo>
                <a:cubicBezTo>
                  <a:pt x="1732" y="3345"/>
                  <a:pt x="1631" y="2545"/>
                  <a:pt x="1128" y="1513"/>
                </a:cubicBezTo>
                <a:lnTo>
                  <a:pt x="647" y="526"/>
                </a:lnTo>
                <a:lnTo>
                  <a:pt x="791" y="459"/>
                </a:lnTo>
                <a:cubicBezTo>
                  <a:pt x="825" y="443"/>
                  <a:pt x="825" y="401"/>
                  <a:pt x="789" y="379"/>
                </a:cubicBezTo>
                <a:lnTo>
                  <a:pt x="181" y="14"/>
                </a:lnTo>
                <a:cubicBezTo>
                  <a:pt x="156" y="0"/>
                  <a:pt x="118" y="17"/>
                  <a:pt x="114" y="45"/>
                </a:cubicBezTo>
                <a:lnTo>
                  <a:pt x="5" y="742"/>
                </a:lnTo>
                <a:cubicBezTo>
                  <a:pt x="0" y="777"/>
                  <a:pt x="26" y="813"/>
                  <a:pt x="61" y="797"/>
                </a:cubicBezTo>
                <a:lnTo>
                  <a:pt x="227" y="720"/>
                </a:lnTo>
                <a:lnTo>
                  <a:pt x="734" y="1758"/>
                </a:lnTo>
                <a:cubicBezTo>
                  <a:pt x="1167" y="2647"/>
                  <a:pt x="1270" y="3321"/>
                  <a:pt x="1270" y="4472"/>
                </a:cubicBezTo>
                <a:lnTo>
                  <a:pt x="1270" y="5362"/>
                </a:lnTo>
                <a:close/>
              </a:path>
            </a:pathLst>
          </a:custGeom>
          <a:solidFill>
            <a:srgbClr val="00B0F0"/>
          </a:solidFill>
          <a:ln>
            <a:noFill/>
          </a:ln>
        </p:spPr>
        <p:txBody>
          <a:bodyPr vert="horz" wrap="square" lIns="91436" tIns="45719" rIns="91436" bIns="45719" numCol="1" anchor="t" anchorCtr="0" compatLnSpc="1">
            <a:prstTxWarp prst="textNoShape">
              <a:avLst/>
            </a:prstTxWarp>
          </a:bodyPr>
          <a:lstStyle/>
          <a:p>
            <a:endParaRPr lang="zh-CN" altLang="en-US" sz="1707">
              <a:solidFill>
                <a:srgbClr val="000000"/>
              </a:solidFill>
            </a:endParaRPr>
          </a:p>
        </p:txBody>
      </p:sp>
      <p:sp>
        <p:nvSpPr>
          <p:cNvPr id="61" name="Freeform 14"/>
          <p:cNvSpPr>
            <a:spLocks/>
          </p:cNvSpPr>
          <p:nvPr/>
        </p:nvSpPr>
        <p:spPr bwMode="auto">
          <a:xfrm>
            <a:off x="6676454" y="4934231"/>
            <a:ext cx="1933575" cy="2719237"/>
          </a:xfrm>
          <a:custGeom>
            <a:avLst/>
            <a:gdLst>
              <a:gd name="T0" fmla="*/ 0 w 2757"/>
              <a:gd name="T1" fmla="*/ 3864 h 3864"/>
              <a:gd name="T2" fmla="*/ 0 w 2757"/>
              <a:gd name="T3" fmla="*/ 3056 h 3864"/>
              <a:gd name="T4" fmla="*/ 1295 w 2757"/>
              <a:gd name="T5" fmla="*/ 661 h 3864"/>
              <a:gd name="T6" fmla="*/ 2035 w 2757"/>
              <a:gd name="T7" fmla="*/ 202 h 3864"/>
              <a:gd name="T8" fmla="*/ 1952 w 2757"/>
              <a:gd name="T9" fmla="*/ 67 h 3864"/>
              <a:gd name="T10" fmla="*/ 1998 w 2757"/>
              <a:gd name="T11" fmla="*/ 2 h 3864"/>
              <a:gd name="T12" fmla="*/ 2706 w 2757"/>
              <a:gd name="T13" fmla="*/ 34 h 3864"/>
              <a:gd name="T14" fmla="*/ 2745 w 2757"/>
              <a:gd name="T15" fmla="*/ 97 h 3864"/>
              <a:gd name="T16" fmla="*/ 2450 w 2757"/>
              <a:gd name="T17" fmla="*/ 737 h 3864"/>
              <a:gd name="T18" fmla="*/ 2373 w 2757"/>
              <a:gd name="T19" fmla="*/ 752 h 3864"/>
              <a:gd name="T20" fmla="*/ 2277 w 2757"/>
              <a:gd name="T21" fmla="*/ 595 h 3864"/>
              <a:gd name="T22" fmla="*/ 1596 w 2757"/>
              <a:gd name="T23" fmla="*/ 1018 h 3864"/>
              <a:gd name="T24" fmla="*/ 462 w 2757"/>
              <a:gd name="T25" fmla="*/ 3002 h 3864"/>
              <a:gd name="T26" fmla="*/ 462 w 2757"/>
              <a:gd name="T27" fmla="*/ 3864 h 3864"/>
              <a:gd name="T28" fmla="*/ 0 w 2757"/>
              <a:gd name="T29" fmla="*/ 3864 h 3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7" h="3864">
                <a:moveTo>
                  <a:pt x="0" y="3864"/>
                </a:moveTo>
                <a:lnTo>
                  <a:pt x="0" y="3056"/>
                </a:lnTo>
                <a:cubicBezTo>
                  <a:pt x="0" y="2031"/>
                  <a:pt x="313" y="1270"/>
                  <a:pt x="1295" y="661"/>
                </a:cubicBezTo>
                <a:lnTo>
                  <a:pt x="2035" y="202"/>
                </a:lnTo>
                <a:lnTo>
                  <a:pt x="1952" y="67"/>
                </a:lnTo>
                <a:cubicBezTo>
                  <a:pt x="1933" y="36"/>
                  <a:pt x="1955" y="0"/>
                  <a:pt x="1998" y="2"/>
                </a:cubicBezTo>
                <a:lnTo>
                  <a:pt x="2706" y="34"/>
                </a:lnTo>
                <a:cubicBezTo>
                  <a:pt x="2735" y="35"/>
                  <a:pt x="2757" y="71"/>
                  <a:pt x="2745" y="97"/>
                </a:cubicBezTo>
                <a:lnTo>
                  <a:pt x="2450" y="737"/>
                </a:lnTo>
                <a:cubicBezTo>
                  <a:pt x="2435" y="770"/>
                  <a:pt x="2394" y="785"/>
                  <a:pt x="2373" y="752"/>
                </a:cubicBezTo>
                <a:lnTo>
                  <a:pt x="2277" y="595"/>
                </a:lnTo>
                <a:lnTo>
                  <a:pt x="1596" y="1018"/>
                </a:lnTo>
                <a:cubicBezTo>
                  <a:pt x="781" y="1522"/>
                  <a:pt x="462" y="2037"/>
                  <a:pt x="462" y="3002"/>
                </a:cubicBezTo>
                <a:lnTo>
                  <a:pt x="462" y="3864"/>
                </a:lnTo>
                <a:lnTo>
                  <a:pt x="0" y="3864"/>
                </a:lnTo>
                <a:close/>
              </a:path>
            </a:pathLst>
          </a:custGeom>
          <a:solidFill>
            <a:srgbClr val="00B0F0"/>
          </a:solidFill>
          <a:ln>
            <a:noFill/>
          </a:ln>
        </p:spPr>
        <p:txBody>
          <a:bodyPr vert="horz" wrap="square" lIns="91436" tIns="45719" rIns="91436" bIns="45719" numCol="1" anchor="t" anchorCtr="0" compatLnSpc="1">
            <a:prstTxWarp prst="textNoShape">
              <a:avLst/>
            </a:prstTxWarp>
          </a:bodyPr>
          <a:lstStyle/>
          <a:p>
            <a:endParaRPr lang="zh-CN" altLang="en-US" sz="1707">
              <a:solidFill>
                <a:srgbClr val="000000"/>
              </a:solidFill>
            </a:endParaRPr>
          </a:p>
        </p:txBody>
      </p:sp>
      <p:sp>
        <p:nvSpPr>
          <p:cNvPr id="62" name="Freeform 15"/>
          <p:cNvSpPr>
            <a:spLocks/>
          </p:cNvSpPr>
          <p:nvPr/>
        </p:nvSpPr>
        <p:spPr bwMode="auto">
          <a:xfrm>
            <a:off x="6208139" y="3880189"/>
            <a:ext cx="1214439" cy="3773280"/>
          </a:xfrm>
          <a:custGeom>
            <a:avLst/>
            <a:gdLst>
              <a:gd name="T0" fmla="*/ 462 w 1732"/>
              <a:gd name="T1" fmla="*/ 5362 h 5362"/>
              <a:gd name="T2" fmla="*/ 0 w 1732"/>
              <a:gd name="T3" fmla="*/ 5362 h 5362"/>
              <a:gd name="T4" fmla="*/ 0 w 1732"/>
              <a:gd name="T5" fmla="*/ 4676 h 5362"/>
              <a:gd name="T6" fmla="*/ 604 w 1732"/>
              <a:gd name="T7" fmla="*/ 1513 h 5362"/>
              <a:gd name="T8" fmla="*/ 1086 w 1732"/>
              <a:gd name="T9" fmla="*/ 526 h 5362"/>
              <a:gd name="T10" fmla="*/ 941 w 1732"/>
              <a:gd name="T11" fmla="*/ 459 h 5362"/>
              <a:gd name="T12" fmla="*/ 944 w 1732"/>
              <a:gd name="T13" fmla="*/ 379 h 5362"/>
              <a:gd name="T14" fmla="*/ 1552 w 1732"/>
              <a:gd name="T15" fmla="*/ 14 h 5362"/>
              <a:gd name="T16" fmla="*/ 1618 w 1732"/>
              <a:gd name="T17" fmla="*/ 45 h 5362"/>
              <a:gd name="T18" fmla="*/ 1727 w 1732"/>
              <a:gd name="T19" fmla="*/ 742 h 5362"/>
              <a:gd name="T20" fmla="*/ 1671 w 1732"/>
              <a:gd name="T21" fmla="*/ 797 h 5362"/>
              <a:gd name="T22" fmla="*/ 1505 w 1732"/>
              <a:gd name="T23" fmla="*/ 720 h 5362"/>
              <a:gd name="T24" fmla="*/ 999 w 1732"/>
              <a:gd name="T25" fmla="*/ 1758 h 5362"/>
              <a:gd name="T26" fmla="*/ 462 w 1732"/>
              <a:gd name="T27" fmla="*/ 4472 h 5362"/>
              <a:gd name="T28" fmla="*/ 462 w 1732"/>
              <a:gd name="T29" fmla="*/ 5362 h 5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2" h="5362">
                <a:moveTo>
                  <a:pt x="462" y="5362"/>
                </a:moveTo>
                <a:lnTo>
                  <a:pt x="0" y="5362"/>
                </a:lnTo>
                <a:lnTo>
                  <a:pt x="0" y="4676"/>
                </a:lnTo>
                <a:cubicBezTo>
                  <a:pt x="0" y="3345"/>
                  <a:pt x="101" y="2545"/>
                  <a:pt x="604" y="1513"/>
                </a:cubicBezTo>
                <a:lnTo>
                  <a:pt x="1086" y="526"/>
                </a:lnTo>
                <a:lnTo>
                  <a:pt x="941" y="459"/>
                </a:lnTo>
                <a:cubicBezTo>
                  <a:pt x="908" y="443"/>
                  <a:pt x="907" y="401"/>
                  <a:pt x="944" y="379"/>
                </a:cubicBezTo>
                <a:lnTo>
                  <a:pt x="1552" y="14"/>
                </a:lnTo>
                <a:cubicBezTo>
                  <a:pt x="1576" y="0"/>
                  <a:pt x="1614" y="17"/>
                  <a:pt x="1618" y="45"/>
                </a:cubicBezTo>
                <a:lnTo>
                  <a:pt x="1727" y="742"/>
                </a:lnTo>
                <a:cubicBezTo>
                  <a:pt x="1732" y="777"/>
                  <a:pt x="1706" y="813"/>
                  <a:pt x="1671" y="797"/>
                </a:cubicBezTo>
                <a:lnTo>
                  <a:pt x="1505" y="720"/>
                </a:lnTo>
                <a:lnTo>
                  <a:pt x="999" y="1758"/>
                </a:lnTo>
                <a:cubicBezTo>
                  <a:pt x="565" y="2647"/>
                  <a:pt x="462" y="3321"/>
                  <a:pt x="462" y="4472"/>
                </a:cubicBezTo>
                <a:lnTo>
                  <a:pt x="462" y="5362"/>
                </a:lnTo>
                <a:close/>
              </a:path>
            </a:pathLst>
          </a:custGeom>
          <a:solidFill>
            <a:srgbClr val="0070C0"/>
          </a:solidFill>
          <a:ln>
            <a:noFill/>
          </a:ln>
        </p:spPr>
        <p:txBody>
          <a:bodyPr vert="horz" wrap="square" lIns="91436" tIns="45719" rIns="91436" bIns="45719" numCol="1" anchor="t" anchorCtr="0" compatLnSpc="1">
            <a:prstTxWarp prst="textNoShape">
              <a:avLst/>
            </a:prstTxWarp>
          </a:bodyPr>
          <a:lstStyle/>
          <a:p>
            <a:endParaRPr lang="zh-CN" altLang="en-US" sz="1707">
              <a:solidFill>
                <a:srgbClr val="000000"/>
              </a:solidFill>
            </a:endParaRPr>
          </a:p>
        </p:txBody>
      </p:sp>
      <p:sp>
        <p:nvSpPr>
          <p:cNvPr id="67" name="TextBox 30"/>
          <p:cNvSpPr txBox="1"/>
          <p:nvPr/>
        </p:nvSpPr>
        <p:spPr>
          <a:xfrm>
            <a:off x="2650803" y="2372883"/>
            <a:ext cx="3880935" cy="1077411"/>
          </a:xfrm>
          <a:prstGeom prst="rect">
            <a:avLst/>
          </a:prstGeom>
          <a:noFill/>
        </p:spPr>
        <p:txBody>
          <a:bodyPr wrap="square" lIns="0" tIns="0" rIns="0" bIns="0" rtlCol="0">
            <a:spAutoFit/>
          </a:bodyPr>
          <a:lstStyle/>
          <a:p>
            <a:pPr>
              <a:lnSpc>
                <a:spcPct val="125000"/>
              </a:lnSpc>
            </a:pPr>
            <a:r>
              <a:rPr lang="zh-CN" altLang="en-US" sz="1867" b="1" dirty="0">
                <a:solidFill>
                  <a:srgbClr val="C00000"/>
                </a:solidFill>
              </a:rPr>
              <a:t>二、制定</a:t>
            </a:r>
            <a:r>
              <a:rPr lang="en-US" altLang="zh-CN" sz="1867" b="1" dirty="0">
                <a:solidFill>
                  <a:srgbClr val="C00000"/>
                </a:solidFill>
              </a:rPr>
              <a:t>《</a:t>
            </a:r>
            <a:r>
              <a:rPr lang="zh-CN" altLang="en-US" sz="1867" b="1" dirty="0">
                <a:solidFill>
                  <a:srgbClr val="C00000"/>
                </a:solidFill>
              </a:rPr>
              <a:t>网络安全法</a:t>
            </a:r>
            <a:r>
              <a:rPr lang="en-US" altLang="zh-CN" sz="1867" b="1" dirty="0">
                <a:solidFill>
                  <a:srgbClr val="C00000"/>
                </a:solidFill>
              </a:rPr>
              <a:t>》</a:t>
            </a:r>
            <a:r>
              <a:rPr lang="zh-CN" altLang="en-US" sz="1867" b="1" dirty="0">
                <a:solidFill>
                  <a:srgbClr val="C00000"/>
                </a:solidFill>
              </a:rPr>
              <a:t>，</a:t>
            </a:r>
            <a:endParaRPr lang="en-US" altLang="zh-CN" sz="1867" b="1" dirty="0">
              <a:solidFill>
                <a:srgbClr val="C00000"/>
              </a:solidFill>
            </a:endParaRPr>
          </a:p>
          <a:p>
            <a:pPr>
              <a:lnSpc>
                <a:spcPct val="125000"/>
              </a:lnSpc>
            </a:pPr>
            <a:r>
              <a:rPr lang="zh-CN" altLang="en-US" sz="1867" dirty="0">
                <a:solidFill>
                  <a:srgbClr val="000000"/>
                </a:solidFill>
              </a:rPr>
              <a:t>提高了社会的网络安全保护意识和能力，使网络更加安全、开放和便利。</a:t>
            </a:r>
          </a:p>
        </p:txBody>
      </p:sp>
      <p:sp>
        <p:nvSpPr>
          <p:cNvPr id="68" name="TextBox 30"/>
          <p:cNvSpPr txBox="1"/>
          <p:nvPr/>
        </p:nvSpPr>
        <p:spPr>
          <a:xfrm>
            <a:off x="7152117" y="2372883"/>
            <a:ext cx="3313091" cy="718274"/>
          </a:xfrm>
          <a:prstGeom prst="rect">
            <a:avLst/>
          </a:prstGeom>
          <a:noFill/>
        </p:spPr>
        <p:txBody>
          <a:bodyPr wrap="square" lIns="0" tIns="0" rIns="0" bIns="0" rtlCol="0">
            <a:spAutoFit/>
          </a:bodyPr>
          <a:lstStyle/>
          <a:p>
            <a:pPr>
              <a:lnSpc>
                <a:spcPct val="125000"/>
              </a:lnSpc>
            </a:pPr>
            <a:r>
              <a:rPr lang="zh-CN" altLang="en-US" sz="1867" b="1" dirty="0">
                <a:solidFill>
                  <a:srgbClr val="C00000"/>
                </a:solidFill>
              </a:rPr>
              <a:t>三、制定</a:t>
            </a:r>
            <a:r>
              <a:rPr lang="en-US" altLang="zh-CN" sz="1867" b="1" dirty="0">
                <a:solidFill>
                  <a:srgbClr val="C00000"/>
                </a:solidFill>
              </a:rPr>
              <a:t>《</a:t>
            </a:r>
            <a:r>
              <a:rPr lang="zh-CN" altLang="en-US" sz="1867" b="1" dirty="0">
                <a:solidFill>
                  <a:srgbClr val="C00000"/>
                </a:solidFill>
              </a:rPr>
              <a:t>网络安全法</a:t>
            </a:r>
            <a:r>
              <a:rPr lang="en-US" altLang="zh-CN" sz="1867" b="1" dirty="0">
                <a:solidFill>
                  <a:srgbClr val="C00000"/>
                </a:solidFill>
              </a:rPr>
              <a:t>》</a:t>
            </a:r>
            <a:r>
              <a:rPr lang="zh-CN" altLang="en-US" sz="1867" b="1" dirty="0">
                <a:solidFill>
                  <a:srgbClr val="C00000"/>
                </a:solidFill>
              </a:rPr>
              <a:t>，</a:t>
            </a:r>
            <a:endParaRPr lang="en-US" altLang="zh-CN" sz="1867" b="1" dirty="0">
              <a:solidFill>
                <a:srgbClr val="C00000"/>
              </a:solidFill>
            </a:endParaRPr>
          </a:p>
          <a:p>
            <a:pPr>
              <a:lnSpc>
                <a:spcPct val="125000"/>
              </a:lnSpc>
            </a:pPr>
            <a:r>
              <a:rPr lang="zh-CN" altLang="en-US" sz="1867" dirty="0">
                <a:solidFill>
                  <a:srgbClr val="000000"/>
                </a:solidFill>
              </a:rPr>
              <a:t>是维护网络安全的客观需要。</a:t>
            </a:r>
          </a:p>
        </p:txBody>
      </p:sp>
      <p:sp>
        <p:nvSpPr>
          <p:cNvPr id="69" name="TextBox 30"/>
          <p:cNvSpPr txBox="1"/>
          <p:nvPr/>
        </p:nvSpPr>
        <p:spPr>
          <a:xfrm>
            <a:off x="7915992" y="3791067"/>
            <a:ext cx="3092672" cy="1077411"/>
          </a:xfrm>
          <a:prstGeom prst="rect">
            <a:avLst/>
          </a:prstGeom>
          <a:noFill/>
        </p:spPr>
        <p:txBody>
          <a:bodyPr wrap="square" lIns="0" tIns="0" rIns="0" bIns="0" rtlCol="0">
            <a:spAutoFit/>
          </a:bodyPr>
          <a:lstStyle/>
          <a:p>
            <a:pPr>
              <a:lnSpc>
                <a:spcPct val="125000"/>
              </a:lnSpc>
            </a:pPr>
            <a:r>
              <a:rPr lang="zh-CN" altLang="en-US" sz="1867" b="1" dirty="0">
                <a:solidFill>
                  <a:srgbClr val="C00000"/>
                </a:solidFill>
              </a:rPr>
              <a:t>四、制定</a:t>
            </a:r>
            <a:r>
              <a:rPr lang="en-US" altLang="zh-CN" sz="1867" b="1" dirty="0">
                <a:solidFill>
                  <a:srgbClr val="C00000"/>
                </a:solidFill>
              </a:rPr>
              <a:t>《</a:t>
            </a:r>
            <a:r>
              <a:rPr lang="zh-CN" altLang="en-US" sz="1867" b="1" dirty="0">
                <a:solidFill>
                  <a:srgbClr val="C00000"/>
                </a:solidFill>
              </a:rPr>
              <a:t>网络安全法</a:t>
            </a:r>
            <a:r>
              <a:rPr lang="en-US" altLang="zh-CN" sz="1867" b="1" dirty="0">
                <a:solidFill>
                  <a:srgbClr val="C00000"/>
                </a:solidFill>
              </a:rPr>
              <a:t>》</a:t>
            </a:r>
            <a:r>
              <a:rPr lang="zh-CN" altLang="en-US" sz="1867" b="1" dirty="0">
                <a:solidFill>
                  <a:srgbClr val="C00000"/>
                </a:solidFill>
              </a:rPr>
              <a:t>，</a:t>
            </a:r>
            <a:endParaRPr lang="en-US" altLang="zh-CN" sz="1867" b="1" dirty="0">
              <a:solidFill>
                <a:srgbClr val="C00000"/>
              </a:solidFill>
            </a:endParaRPr>
          </a:p>
          <a:p>
            <a:pPr>
              <a:lnSpc>
                <a:spcPct val="125000"/>
              </a:lnSpc>
            </a:pPr>
            <a:r>
              <a:rPr lang="zh-CN" altLang="en-US" sz="1867" dirty="0">
                <a:solidFill>
                  <a:srgbClr val="000000"/>
                </a:solidFill>
              </a:rPr>
              <a:t>是参与互联网国际竞争和国际治理的必然选择。　</a:t>
            </a:r>
          </a:p>
        </p:txBody>
      </p:sp>
    </p:spTree>
    <p:extLst>
      <p:ext uri="{BB962C8B-B14F-4D97-AF65-F5344CB8AC3E}">
        <p14:creationId xmlns:p14="http://schemas.microsoft.com/office/powerpoint/2010/main" val="28017056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down)">
                                      <p:cBhvr>
                                        <p:cTn id="11" dur="500"/>
                                        <p:tgtEl>
                                          <p:spTgt spid="6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down)">
                                      <p:cBhvr>
                                        <p:cTn id="17" dur="500"/>
                                        <p:tgtEl>
                                          <p:spTgt spid="6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childTnLst>
                          </p:cTn>
                        </p:par>
                        <p:par>
                          <p:cTn id="21" fill="hold">
                            <p:stCondLst>
                              <p:cond delay="1000"/>
                            </p:stCondLst>
                            <p:childTnLst>
                              <p:par>
                                <p:cTn id="22" presetID="12" presetClass="entr" presetSubtype="4"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p:tgtEl>
                                          <p:spTgt spid="55"/>
                                        </p:tgtEl>
                                        <p:attrNameLst>
                                          <p:attrName>ppt_y</p:attrName>
                                        </p:attrNameLst>
                                      </p:cBhvr>
                                      <p:tavLst>
                                        <p:tav tm="0">
                                          <p:val>
                                            <p:strVal val="#ppt_y+#ppt_h*1.125000"/>
                                          </p:val>
                                        </p:tav>
                                        <p:tav tm="100000">
                                          <p:val>
                                            <p:strVal val="#ppt_y"/>
                                          </p:val>
                                        </p:tav>
                                      </p:tavLst>
                                    </p:anim>
                                    <p:animEffect transition="in" filter="wipe(up)">
                                      <p:cBhvr>
                                        <p:cTn id="25" dur="500"/>
                                        <p:tgtEl>
                                          <p:spTgt spid="55"/>
                                        </p:tgtEl>
                                      </p:cBhvr>
                                    </p:animEffect>
                                  </p:childTnLst>
                                </p:cTn>
                              </p:par>
                            </p:childTnLst>
                          </p:cTn>
                        </p:par>
                        <p:par>
                          <p:cTn id="26" fill="hold">
                            <p:stCondLst>
                              <p:cond delay="1500"/>
                            </p:stCondLst>
                            <p:childTnLst>
                              <p:par>
                                <p:cTn id="27" presetID="12" presetClass="entr" presetSubtype="4" fill="hold" grpId="0" nodeType="after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p:tgtEl>
                                          <p:spTgt spid="67"/>
                                        </p:tgtEl>
                                        <p:attrNameLst>
                                          <p:attrName>ppt_y</p:attrName>
                                        </p:attrNameLst>
                                      </p:cBhvr>
                                      <p:tavLst>
                                        <p:tav tm="0">
                                          <p:val>
                                            <p:strVal val="#ppt_y+#ppt_h*1.125000"/>
                                          </p:val>
                                        </p:tav>
                                        <p:tav tm="100000">
                                          <p:val>
                                            <p:strVal val="#ppt_y"/>
                                          </p:val>
                                        </p:tav>
                                      </p:tavLst>
                                    </p:anim>
                                    <p:animEffect transition="in" filter="wipe(up)">
                                      <p:cBhvr>
                                        <p:cTn id="30" dur="500"/>
                                        <p:tgtEl>
                                          <p:spTgt spid="67"/>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additive="base">
                                        <p:cTn id="34" dur="500"/>
                                        <p:tgtEl>
                                          <p:spTgt spid="68"/>
                                        </p:tgtEl>
                                        <p:attrNameLst>
                                          <p:attrName>ppt_y</p:attrName>
                                        </p:attrNameLst>
                                      </p:cBhvr>
                                      <p:tavLst>
                                        <p:tav tm="0">
                                          <p:val>
                                            <p:strVal val="#ppt_y+#ppt_h*1.125000"/>
                                          </p:val>
                                        </p:tav>
                                        <p:tav tm="100000">
                                          <p:val>
                                            <p:strVal val="#ppt_y"/>
                                          </p:val>
                                        </p:tav>
                                      </p:tavLst>
                                    </p:anim>
                                    <p:animEffect transition="in" filter="wipe(up)">
                                      <p:cBhvr>
                                        <p:cTn id="35" dur="500"/>
                                        <p:tgtEl>
                                          <p:spTgt spid="68"/>
                                        </p:tgtEl>
                                      </p:cBhvr>
                                    </p:animEffect>
                                  </p:childTnLst>
                                </p:cTn>
                              </p:par>
                            </p:childTnLst>
                          </p:cTn>
                        </p:par>
                        <p:par>
                          <p:cTn id="36" fill="hold">
                            <p:stCondLst>
                              <p:cond delay="2500"/>
                            </p:stCondLst>
                            <p:childTnLst>
                              <p:par>
                                <p:cTn id="37" presetID="12" presetClass="entr" presetSubtype="4"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p:tgtEl>
                                          <p:spTgt spid="69"/>
                                        </p:tgtEl>
                                        <p:attrNameLst>
                                          <p:attrName>ppt_y</p:attrName>
                                        </p:attrNameLst>
                                      </p:cBhvr>
                                      <p:tavLst>
                                        <p:tav tm="0">
                                          <p:val>
                                            <p:strVal val="#ppt_y+#ppt_h*1.125000"/>
                                          </p:val>
                                        </p:tav>
                                        <p:tav tm="100000">
                                          <p:val>
                                            <p:strVal val="#ppt_y"/>
                                          </p:val>
                                        </p:tav>
                                      </p:tavLst>
                                    </p:anim>
                                    <p:animEffect transition="in" filter="wipe(up)">
                                      <p:cBhvr>
                                        <p:cTn id="4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animBg="1"/>
      <p:bldP spid="60" grpId="0" animBg="1"/>
      <p:bldP spid="61" grpId="0" animBg="1"/>
      <p:bldP spid="62" grpId="0" animBg="1"/>
      <p:bldP spid="67" grpId="0"/>
      <p:bldP spid="68" grpId="0"/>
      <p:bldP spid="6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网络安全法.pptx"/>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67">
      <a:dk1>
        <a:srgbClr val="000000"/>
      </a:dk1>
      <a:lt1>
        <a:srgbClr val="FFFFFF"/>
      </a:lt1>
      <a:dk2>
        <a:srgbClr val="67B0E3"/>
      </a:dk2>
      <a:lt2>
        <a:srgbClr val="A0A0A0"/>
      </a:lt2>
      <a:accent1>
        <a:srgbClr val="B5B5B5"/>
      </a:accent1>
      <a:accent2>
        <a:srgbClr val="B5B5B5"/>
      </a:accent2>
      <a:accent3>
        <a:srgbClr val="B5B5B5"/>
      </a:accent3>
      <a:accent4>
        <a:srgbClr val="B5B5B5"/>
      </a:accent4>
      <a:accent5>
        <a:srgbClr val="B5B5B5"/>
      </a:accent5>
      <a:accent6>
        <a:srgbClr val="B5B5B5"/>
      </a:accent6>
      <a:hlink>
        <a:srgbClr val="0000FF"/>
      </a:hlink>
      <a:folHlink>
        <a:srgbClr val="800080"/>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9107</Words>
  <Application>Microsoft Office PowerPoint</Application>
  <PresentationFormat>宽屏</PresentationFormat>
  <Paragraphs>548</Paragraphs>
  <Slides>76</Slides>
  <Notes>76</Notes>
  <HiddenSlides>0</HiddenSlides>
  <MMClips>2</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76</vt:i4>
      </vt:variant>
    </vt:vector>
  </HeadingPairs>
  <TitlesOfParts>
    <vt:vector size="82" baseType="lpstr">
      <vt:lpstr>方正综艺简体</vt:lpstr>
      <vt:lpstr>Calibri</vt:lpstr>
      <vt:lpstr>Calibri Light</vt:lpstr>
      <vt:lpstr>微软雅黑</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网络安全法.pptx</dc:title>
  <dc:creator/>
  <cp:lastModifiedBy/>
  <cp:revision>1</cp:revision>
  <dcterms:created xsi:type="dcterms:W3CDTF">2018-09-19T02:25:53Z</dcterms:created>
  <dcterms:modified xsi:type="dcterms:W3CDTF">2020-10-13T02:46:06Z</dcterms:modified>
</cp:coreProperties>
</file>