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8"/>
  </p:notesMasterIdLst>
  <p:sldIdLst>
    <p:sldId id="256" r:id="rId2"/>
    <p:sldId id="257" r:id="rId3"/>
    <p:sldId id="258" r:id="rId4"/>
    <p:sldId id="259" r:id="rId5"/>
    <p:sldId id="260" r:id="rId6"/>
    <p:sldId id="261" r:id="rId7"/>
    <p:sldId id="262" r:id="rId8"/>
    <p:sldId id="263" r:id="rId9"/>
    <p:sldId id="264" r:id="rId10"/>
    <p:sldId id="265" r:id="rId11"/>
    <p:sldId id="267" r:id="rId12"/>
    <p:sldId id="266" r:id="rId13"/>
    <p:sldId id="268" r:id="rId14"/>
    <p:sldId id="274" r:id="rId15"/>
    <p:sldId id="269" r:id="rId16"/>
    <p:sldId id="270" r:id="rId17"/>
    <p:sldId id="271" r:id="rId18"/>
    <p:sldId id="272" r:id="rId19"/>
    <p:sldId id="273" r:id="rId20"/>
    <p:sldId id="275" r:id="rId21"/>
    <p:sldId id="280" r:id="rId22"/>
    <p:sldId id="276" r:id="rId23"/>
    <p:sldId id="281" r:id="rId24"/>
    <p:sldId id="285" r:id="rId25"/>
    <p:sldId id="282" r:id="rId26"/>
    <p:sldId id="283" r:id="rId27"/>
    <p:sldId id="284" r:id="rId28"/>
    <p:sldId id="277" r:id="rId29"/>
    <p:sldId id="286" r:id="rId30"/>
    <p:sldId id="287" r:id="rId31"/>
    <p:sldId id="288" r:id="rId32"/>
    <p:sldId id="278" r:id="rId33"/>
    <p:sldId id="289" r:id="rId34"/>
    <p:sldId id="297" r:id="rId35"/>
    <p:sldId id="290" r:id="rId36"/>
    <p:sldId id="291" r:id="rId37"/>
    <p:sldId id="292" r:id="rId38"/>
    <p:sldId id="293" r:id="rId39"/>
    <p:sldId id="294" r:id="rId40"/>
    <p:sldId id="303" r:id="rId41"/>
    <p:sldId id="298" r:id="rId42"/>
    <p:sldId id="299" r:id="rId43"/>
    <p:sldId id="300" r:id="rId44"/>
    <p:sldId id="304" r:id="rId45"/>
    <p:sldId id="301" r:id="rId46"/>
    <p:sldId id="302" r:id="rId47"/>
    <p:sldId id="296" r:id="rId48"/>
    <p:sldId id="295" r:id="rId49"/>
    <p:sldId id="279" r:id="rId50"/>
    <p:sldId id="305" r:id="rId51"/>
    <p:sldId id="306" r:id="rId52"/>
    <p:sldId id="307" r:id="rId53"/>
    <p:sldId id="308" r:id="rId54"/>
    <p:sldId id="309" r:id="rId55"/>
    <p:sldId id="312" r:id="rId56"/>
    <p:sldId id="310" r:id="rId57"/>
    <p:sldId id="311" r:id="rId58"/>
    <p:sldId id="318" r:id="rId59"/>
    <p:sldId id="313" r:id="rId60"/>
    <p:sldId id="314" r:id="rId61"/>
    <p:sldId id="315" r:id="rId62"/>
    <p:sldId id="316" r:id="rId63"/>
    <p:sldId id="317" r:id="rId64"/>
    <p:sldId id="319" r:id="rId65"/>
    <p:sldId id="320" r:id="rId66"/>
    <p:sldId id="321" r:id="rId67"/>
    <p:sldId id="322" r:id="rId68"/>
    <p:sldId id="323" r:id="rId69"/>
    <p:sldId id="325" r:id="rId70"/>
    <p:sldId id="324" r:id="rId71"/>
    <p:sldId id="326" r:id="rId72"/>
    <p:sldId id="327" r:id="rId73"/>
    <p:sldId id="328" r:id="rId74"/>
    <p:sldId id="329" r:id="rId75"/>
    <p:sldId id="330" r:id="rId76"/>
    <p:sldId id="331" r:id="rId77"/>
  </p:sldIdLst>
  <p:sldSz cx="12192000" cy="6858000"/>
  <p:notesSz cx="6858000" cy="9144000"/>
  <p:custDataLst>
    <p:tags r:id="rId7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90" d="100"/>
          <a:sy n="90" d="100"/>
        </p:scale>
        <p:origin x="162"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tags" Target="tags/tag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notesMaster" Target="notesMasters/notesMaster1.xml"/><Relationship Id="rId8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F6334B0-9255-4BE2-BD41-20D46A437388}" type="datetimeFigureOut">
              <a:rPr lang="zh-CN" altLang="en-US" smtClean="0"/>
              <a:t>2020/10/13</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4FD524B-3E6F-4E46-930A-4F67BD26E123}" type="slidenum">
              <a:rPr lang="zh-CN" altLang="en-US" smtClean="0"/>
              <a:t>‹#›</a:t>
            </a:fld>
            <a:endParaRPr lang="zh-CN" altLang="en-US"/>
          </a:p>
        </p:txBody>
      </p:sp>
    </p:spTree>
    <p:extLst>
      <p:ext uri="{BB962C8B-B14F-4D97-AF65-F5344CB8AC3E}">
        <p14:creationId xmlns:p14="http://schemas.microsoft.com/office/powerpoint/2010/main" val="14714531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FD524B-3E6F-4E46-930A-4F67BD26E123}" type="slidenum">
              <a:rPr lang="zh-CN" altLang="en-US" smtClean="0"/>
              <a:t>1</a:t>
            </a:fld>
            <a:endParaRPr lang="zh-CN" altLang="en-US"/>
          </a:p>
        </p:txBody>
      </p:sp>
    </p:spTree>
    <p:extLst>
      <p:ext uri="{BB962C8B-B14F-4D97-AF65-F5344CB8AC3E}">
        <p14:creationId xmlns:p14="http://schemas.microsoft.com/office/powerpoint/2010/main" val="22239532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FD524B-3E6F-4E46-930A-4F67BD26E123}" type="slidenum">
              <a:rPr lang="zh-CN" altLang="en-US" smtClean="0"/>
              <a:t>10</a:t>
            </a:fld>
            <a:endParaRPr lang="zh-CN" altLang="en-US"/>
          </a:p>
        </p:txBody>
      </p:sp>
    </p:spTree>
    <p:extLst>
      <p:ext uri="{BB962C8B-B14F-4D97-AF65-F5344CB8AC3E}">
        <p14:creationId xmlns:p14="http://schemas.microsoft.com/office/powerpoint/2010/main" val="28264215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FD524B-3E6F-4E46-930A-4F67BD26E123}" type="slidenum">
              <a:rPr lang="zh-CN" altLang="en-US" smtClean="0"/>
              <a:t>11</a:t>
            </a:fld>
            <a:endParaRPr lang="zh-CN" altLang="en-US"/>
          </a:p>
        </p:txBody>
      </p:sp>
    </p:spTree>
    <p:extLst>
      <p:ext uri="{BB962C8B-B14F-4D97-AF65-F5344CB8AC3E}">
        <p14:creationId xmlns:p14="http://schemas.microsoft.com/office/powerpoint/2010/main" val="6284202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FD524B-3E6F-4E46-930A-4F67BD26E123}" type="slidenum">
              <a:rPr lang="zh-CN" altLang="en-US" smtClean="0"/>
              <a:t>12</a:t>
            </a:fld>
            <a:endParaRPr lang="zh-CN" altLang="en-US"/>
          </a:p>
        </p:txBody>
      </p:sp>
    </p:spTree>
    <p:extLst>
      <p:ext uri="{BB962C8B-B14F-4D97-AF65-F5344CB8AC3E}">
        <p14:creationId xmlns:p14="http://schemas.microsoft.com/office/powerpoint/2010/main" val="24663245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FD524B-3E6F-4E46-930A-4F67BD26E123}" type="slidenum">
              <a:rPr lang="zh-CN" altLang="en-US" smtClean="0"/>
              <a:t>13</a:t>
            </a:fld>
            <a:endParaRPr lang="zh-CN" altLang="en-US"/>
          </a:p>
        </p:txBody>
      </p:sp>
    </p:spTree>
    <p:extLst>
      <p:ext uri="{BB962C8B-B14F-4D97-AF65-F5344CB8AC3E}">
        <p14:creationId xmlns:p14="http://schemas.microsoft.com/office/powerpoint/2010/main" val="29803321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FD524B-3E6F-4E46-930A-4F67BD26E123}" type="slidenum">
              <a:rPr lang="zh-CN" altLang="en-US" smtClean="0"/>
              <a:t>14</a:t>
            </a:fld>
            <a:endParaRPr lang="zh-CN" altLang="en-US"/>
          </a:p>
        </p:txBody>
      </p:sp>
    </p:spTree>
    <p:extLst>
      <p:ext uri="{BB962C8B-B14F-4D97-AF65-F5344CB8AC3E}">
        <p14:creationId xmlns:p14="http://schemas.microsoft.com/office/powerpoint/2010/main" val="5226093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FD524B-3E6F-4E46-930A-4F67BD26E123}" type="slidenum">
              <a:rPr lang="zh-CN" altLang="en-US" smtClean="0"/>
              <a:t>15</a:t>
            </a:fld>
            <a:endParaRPr lang="zh-CN" altLang="en-US"/>
          </a:p>
        </p:txBody>
      </p:sp>
    </p:spTree>
    <p:extLst>
      <p:ext uri="{BB962C8B-B14F-4D97-AF65-F5344CB8AC3E}">
        <p14:creationId xmlns:p14="http://schemas.microsoft.com/office/powerpoint/2010/main" val="39972082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FD524B-3E6F-4E46-930A-4F67BD26E123}" type="slidenum">
              <a:rPr lang="zh-CN" altLang="en-US" smtClean="0"/>
              <a:t>16</a:t>
            </a:fld>
            <a:endParaRPr lang="zh-CN" altLang="en-US"/>
          </a:p>
        </p:txBody>
      </p:sp>
    </p:spTree>
    <p:extLst>
      <p:ext uri="{BB962C8B-B14F-4D97-AF65-F5344CB8AC3E}">
        <p14:creationId xmlns:p14="http://schemas.microsoft.com/office/powerpoint/2010/main" val="15925065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FD524B-3E6F-4E46-930A-4F67BD26E123}" type="slidenum">
              <a:rPr lang="zh-CN" altLang="en-US" smtClean="0"/>
              <a:t>17</a:t>
            </a:fld>
            <a:endParaRPr lang="zh-CN" altLang="en-US"/>
          </a:p>
        </p:txBody>
      </p:sp>
    </p:spTree>
    <p:extLst>
      <p:ext uri="{BB962C8B-B14F-4D97-AF65-F5344CB8AC3E}">
        <p14:creationId xmlns:p14="http://schemas.microsoft.com/office/powerpoint/2010/main" val="17404866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FD524B-3E6F-4E46-930A-4F67BD26E123}" type="slidenum">
              <a:rPr lang="zh-CN" altLang="en-US" smtClean="0"/>
              <a:t>18</a:t>
            </a:fld>
            <a:endParaRPr lang="zh-CN" altLang="en-US"/>
          </a:p>
        </p:txBody>
      </p:sp>
    </p:spTree>
    <p:extLst>
      <p:ext uri="{BB962C8B-B14F-4D97-AF65-F5344CB8AC3E}">
        <p14:creationId xmlns:p14="http://schemas.microsoft.com/office/powerpoint/2010/main" val="42545091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FD524B-3E6F-4E46-930A-4F67BD26E123}" type="slidenum">
              <a:rPr lang="zh-CN" altLang="en-US" smtClean="0"/>
              <a:t>19</a:t>
            </a:fld>
            <a:endParaRPr lang="zh-CN" altLang="en-US"/>
          </a:p>
        </p:txBody>
      </p:sp>
    </p:spTree>
    <p:extLst>
      <p:ext uri="{BB962C8B-B14F-4D97-AF65-F5344CB8AC3E}">
        <p14:creationId xmlns:p14="http://schemas.microsoft.com/office/powerpoint/2010/main" val="35704346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FD524B-3E6F-4E46-930A-4F67BD26E123}" type="slidenum">
              <a:rPr lang="zh-CN" altLang="en-US" smtClean="0"/>
              <a:t>2</a:t>
            </a:fld>
            <a:endParaRPr lang="zh-CN" altLang="en-US"/>
          </a:p>
        </p:txBody>
      </p:sp>
    </p:spTree>
    <p:extLst>
      <p:ext uri="{BB962C8B-B14F-4D97-AF65-F5344CB8AC3E}">
        <p14:creationId xmlns:p14="http://schemas.microsoft.com/office/powerpoint/2010/main" val="34663249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FD524B-3E6F-4E46-930A-4F67BD26E123}" type="slidenum">
              <a:rPr lang="zh-CN" altLang="en-US" smtClean="0"/>
              <a:t>20</a:t>
            </a:fld>
            <a:endParaRPr lang="zh-CN" altLang="en-US"/>
          </a:p>
        </p:txBody>
      </p:sp>
    </p:spTree>
    <p:extLst>
      <p:ext uri="{BB962C8B-B14F-4D97-AF65-F5344CB8AC3E}">
        <p14:creationId xmlns:p14="http://schemas.microsoft.com/office/powerpoint/2010/main" val="23890919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FD524B-3E6F-4E46-930A-4F67BD26E123}" type="slidenum">
              <a:rPr lang="zh-CN" altLang="en-US" smtClean="0"/>
              <a:t>21</a:t>
            </a:fld>
            <a:endParaRPr lang="zh-CN" altLang="en-US"/>
          </a:p>
        </p:txBody>
      </p:sp>
    </p:spTree>
    <p:extLst>
      <p:ext uri="{BB962C8B-B14F-4D97-AF65-F5344CB8AC3E}">
        <p14:creationId xmlns:p14="http://schemas.microsoft.com/office/powerpoint/2010/main" val="867252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FD524B-3E6F-4E46-930A-4F67BD26E123}" type="slidenum">
              <a:rPr lang="zh-CN" altLang="en-US" smtClean="0"/>
              <a:t>22</a:t>
            </a:fld>
            <a:endParaRPr lang="zh-CN" altLang="en-US"/>
          </a:p>
        </p:txBody>
      </p:sp>
    </p:spTree>
    <p:extLst>
      <p:ext uri="{BB962C8B-B14F-4D97-AF65-F5344CB8AC3E}">
        <p14:creationId xmlns:p14="http://schemas.microsoft.com/office/powerpoint/2010/main" val="18065310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FD524B-3E6F-4E46-930A-4F67BD26E123}" type="slidenum">
              <a:rPr lang="zh-CN" altLang="en-US" smtClean="0"/>
              <a:t>23</a:t>
            </a:fld>
            <a:endParaRPr lang="zh-CN" altLang="en-US"/>
          </a:p>
        </p:txBody>
      </p:sp>
    </p:spTree>
    <p:extLst>
      <p:ext uri="{BB962C8B-B14F-4D97-AF65-F5344CB8AC3E}">
        <p14:creationId xmlns:p14="http://schemas.microsoft.com/office/powerpoint/2010/main" val="5181561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FD524B-3E6F-4E46-930A-4F67BD26E123}" type="slidenum">
              <a:rPr lang="zh-CN" altLang="en-US" smtClean="0"/>
              <a:t>24</a:t>
            </a:fld>
            <a:endParaRPr lang="zh-CN" altLang="en-US"/>
          </a:p>
        </p:txBody>
      </p:sp>
    </p:spTree>
    <p:extLst>
      <p:ext uri="{BB962C8B-B14F-4D97-AF65-F5344CB8AC3E}">
        <p14:creationId xmlns:p14="http://schemas.microsoft.com/office/powerpoint/2010/main" val="32212634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FD524B-3E6F-4E46-930A-4F67BD26E123}" type="slidenum">
              <a:rPr lang="zh-CN" altLang="en-US" smtClean="0"/>
              <a:t>25</a:t>
            </a:fld>
            <a:endParaRPr lang="zh-CN" altLang="en-US"/>
          </a:p>
        </p:txBody>
      </p:sp>
    </p:spTree>
    <p:extLst>
      <p:ext uri="{BB962C8B-B14F-4D97-AF65-F5344CB8AC3E}">
        <p14:creationId xmlns:p14="http://schemas.microsoft.com/office/powerpoint/2010/main" val="36972350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FD524B-3E6F-4E46-930A-4F67BD26E123}" type="slidenum">
              <a:rPr lang="zh-CN" altLang="en-US" smtClean="0"/>
              <a:t>26</a:t>
            </a:fld>
            <a:endParaRPr lang="zh-CN" altLang="en-US"/>
          </a:p>
        </p:txBody>
      </p:sp>
    </p:spTree>
    <p:extLst>
      <p:ext uri="{BB962C8B-B14F-4D97-AF65-F5344CB8AC3E}">
        <p14:creationId xmlns:p14="http://schemas.microsoft.com/office/powerpoint/2010/main" val="41916452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FD524B-3E6F-4E46-930A-4F67BD26E123}" type="slidenum">
              <a:rPr lang="zh-CN" altLang="en-US" smtClean="0"/>
              <a:t>27</a:t>
            </a:fld>
            <a:endParaRPr lang="zh-CN" altLang="en-US"/>
          </a:p>
        </p:txBody>
      </p:sp>
    </p:spTree>
    <p:extLst>
      <p:ext uri="{BB962C8B-B14F-4D97-AF65-F5344CB8AC3E}">
        <p14:creationId xmlns:p14="http://schemas.microsoft.com/office/powerpoint/2010/main" val="7111463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FD524B-3E6F-4E46-930A-4F67BD26E123}" type="slidenum">
              <a:rPr lang="zh-CN" altLang="en-US" smtClean="0"/>
              <a:t>28</a:t>
            </a:fld>
            <a:endParaRPr lang="zh-CN" altLang="en-US"/>
          </a:p>
        </p:txBody>
      </p:sp>
    </p:spTree>
    <p:extLst>
      <p:ext uri="{BB962C8B-B14F-4D97-AF65-F5344CB8AC3E}">
        <p14:creationId xmlns:p14="http://schemas.microsoft.com/office/powerpoint/2010/main" val="24225035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FD524B-3E6F-4E46-930A-4F67BD26E123}" type="slidenum">
              <a:rPr lang="zh-CN" altLang="en-US" smtClean="0"/>
              <a:t>29</a:t>
            </a:fld>
            <a:endParaRPr lang="zh-CN" altLang="en-US"/>
          </a:p>
        </p:txBody>
      </p:sp>
    </p:spTree>
    <p:extLst>
      <p:ext uri="{BB962C8B-B14F-4D97-AF65-F5344CB8AC3E}">
        <p14:creationId xmlns:p14="http://schemas.microsoft.com/office/powerpoint/2010/main" val="7403740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FD524B-3E6F-4E46-930A-4F67BD26E123}" type="slidenum">
              <a:rPr lang="zh-CN" altLang="en-US" smtClean="0"/>
              <a:t>3</a:t>
            </a:fld>
            <a:endParaRPr lang="zh-CN" altLang="en-US"/>
          </a:p>
        </p:txBody>
      </p:sp>
    </p:spTree>
    <p:extLst>
      <p:ext uri="{BB962C8B-B14F-4D97-AF65-F5344CB8AC3E}">
        <p14:creationId xmlns:p14="http://schemas.microsoft.com/office/powerpoint/2010/main" val="19692909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FD524B-3E6F-4E46-930A-4F67BD26E123}" type="slidenum">
              <a:rPr lang="zh-CN" altLang="en-US" smtClean="0"/>
              <a:t>30</a:t>
            </a:fld>
            <a:endParaRPr lang="zh-CN" altLang="en-US"/>
          </a:p>
        </p:txBody>
      </p:sp>
    </p:spTree>
    <p:extLst>
      <p:ext uri="{BB962C8B-B14F-4D97-AF65-F5344CB8AC3E}">
        <p14:creationId xmlns:p14="http://schemas.microsoft.com/office/powerpoint/2010/main" val="101087588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FD524B-3E6F-4E46-930A-4F67BD26E123}" type="slidenum">
              <a:rPr lang="zh-CN" altLang="en-US" smtClean="0"/>
              <a:t>31</a:t>
            </a:fld>
            <a:endParaRPr lang="zh-CN" altLang="en-US"/>
          </a:p>
        </p:txBody>
      </p:sp>
    </p:spTree>
    <p:extLst>
      <p:ext uri="{BB962C8B-B14F-4D97-AF65-F5344CB8AC3E}">
        <p14:creationId xmlns:p14="http://schemas.microsoft.com/office/powerpoint/2010/main" val="376824574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FD524B-3E6F-4E46-930A-4F67BD26E123}" type="slidenum">
              <a:rPr lang="zh-CN" altLang="en-US" smtClean="0"/>
              <a:t>32</a:t>
            </a:fld>
            <a:endParaRPr lang="zh-CN" altLang="en-US"/>
          </a:p>
        </p:txBody>
      </p:sp>
    </p:spTree>
    <p:extLst>
      <p:ext uri="{BB962C8B-B14F-4D97-AF65-F5344CB8AC3E}">
        <p14:creationId xmlns:p14="http://schemas.microsoft.com/office/powerpoint/2010/main" val="25946284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FD524B-3E6F-4E46-930A-4F67BD26E123}" type="slidenum">
              <a:rPr lang="zh-CN" altLang="en-US" smtClean="0"/>
              <a:t>33</a:t>
            </a:fld>
            <a:endParaRPr lang="zh-CN" altLang="en-US"/>
          </a:p>
        </p:txBody>
      </p:sp>
    </p:spTree>
    <p:extLst>
      <p:ext uri="{BB962C8B-B14F-4D97-AF65-F5344CB8AC3E}">
        <p14:creationId xmlns:p14="http://schemas.microsoft.com/office/powerpoint/2010/main" val="465212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FD524B-3E6F-4E46-930A-4F67BD26E123}" type="slidenum">
              <a:rPr lang="zh-CN" altLang="en-US" smtClean="0"/>
              <a:t>34</a:t>
            </a:fld>
            <a:endParaRPr lang="zh-CN" altLang="en-US"/>
          </a:p>
        </p:txBody>
      </p:sp>
    </p:spTree>
    <p:extLst>
      <p:ext uri="{BB962C8B-B14F-4D97-AF65-F5344CB8AC3E}">
        <p14:creationId xmlns:p14="http://schemas.microsoft.com/office/powerpoint/2010/main" val="426583219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FD524B-3E6F-4E46-930A-4F67BD26E123}" type="slidenum">
              <a:rPr lang="zh-CN" altLang="en-US" smtClean="0"/>
              <a:t>35</a:t>
            </a:fld>
            <a:endParaRPr lang="zh-CN" altLang="en-US"/>
          </a:p>
        </p:txBody>
      </p:sp>
    </p:spTree>
    <p:extLst>
      <p:ext uri="{BB962C8B-B14F-4D97-AF65-F5344CB8AC3E}">
        <p14:creationId xmlns:p14="http://schemas.microsoft.com/office/powerpoint/2010/main" val="203916345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FD524B-3E6F-4E46-930A-4F67BD26E123}" type="slidenum">
              <a:rPr lang="zh-CN" altLang="en-US" smtClean="0"/>
              <a:t>36</a:t>
            </a:fld>
            <a:endParaRPr lang="zh-CN" altLang="en-US"/>
          </a:p>
        </p:txBody>
      </p:sp>
    </p:spTree>
    <p:extLst>
      <p:ext uri="{BB962C8B-B14F-4D97-AF65-F5344CB8AC3E}">
        <p14:creationId xmlns:p14="http://schemas.microsoft.com/office/powerpoint/2010/main" val="121434157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FD524B-3E6F-4E46-930A-4F67BD26E123}" type="slidenum">
              <a:rPr lang="zh-CN" altLang="en-US" smtClean="0"/>
              <a:t>37</a:t>
            </a:fld>
            <a:endParaRPr lang="zh-CN" altLang="en-US"/>
          </a:p>
        </p:txBody>
      </p:sp>
    </p:spTree>
    <p:extLst>
      <p:ext uri="{BB962C8B-B14F-4D97-AF65-F5344CB8AC3E}">
        <p14:creationId xmlns:p14="http://schemas.microsoft.com/office/powerpoint/2010/main" val="257777886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FD524B-3E6F-4E46-930A-4F67BD26E123}" type="slidenum">
              <a:rPr lang="zh-CN" altLang="en-US" smtClean="0"/>
              <a:t>38</a:t>
            </a:fld>
            <a:endParaRPr lang="zh-CN" altLang="en-US"/>
          </a:p>
        </p:txBody>
      </p:sp>
    </p:spTree>
    <p:extLst>
      <p:ext uri="{BB962C8B-B14F-4D97-AF65-F5344CB8AC3E}">
        <p14:creationId xmlns:p14="http://schemas.microsoft.com/office/powerpoint/2010/main" val="58922699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FD524B-3E6F-4E46-930A-4F67BD26E123}" type="slidenum">
              <a:rPr lang="zh-CN" altLang="en-US" smtClean="0"/>
              <a:t>39</a:t>
            </a:fld>
            <a:endParaRPr lang="zh-CN" altLang="en-US"/>
          </a:p>
        </p:txBody>
      </p:sp>
    </p:spTree>
    <p:extLst>
      <p:ext uri="{BB962C8B-B14F-4D97-AF65-F5344CB8AC3E}">
        <p14:creationId xmlns:p14="http://schemas.microsoft.com/office/powerpoint/2010/main" val="23463087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FD524B-3E6F-4E46-930A-4F67BD26E123}" type="slidenum">
              <a:rPr lang="zh-CN" altLang="en-US" smtClean="0"/>
              <a:t>4</a:t>
            </a:fld>
            <a:endParaRPr lang="zh-CN" altLang="en-US"/>
          </a:p>
        </p:txBody>
      </p:sp>
    </p:spTree>
    <p:extLst>
      <p:ext uri="{BB962C8B-B14F-4D97-AF65-F5344CB8AC3E}">
        <p14:creationId xmlns:p14="http://schemas.microsoft.com/office/powerpoint/2010/main" val="4647822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FD524B-3E6F-4E46-930A-4F67BD26E123}" type="slidenum">
              <a:rPr lang="zh-CN" altLang="en-US" smtClean="0"/>
              <a:t>40</a:t>
            </a:fld>
            <a:endParaRPr lang="zh-CN" altLang="en-US"/>
          </a:p>
        </p:txBody>
      </p:sp>
    </p:spTree>
    <p:extLst>
      <p:ext uri="{BB962C8B-B14F-4D97-AF65-F5344CB8AC3E}">
        <p14:creationId xmlns:p14="http://schemas.microsoft.com/office/powerpoint/2010/main" val="251749651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FD524B-3E6F-4E46-930A-4F67BD26E123}" type="slidenum">
              <a:rPr lang="zh-CN" altLang="en-US" smtClean="0"/>
              <a:t>41</a:t>
            </a:fld>
            <a:endParaRPr lang="zh-CN" altLang="en-US"/>
          </a:p>
        </p:txBody>
      </p:sp>
    </p:spTree>
    <p:extLst>
      <p:ext uri="{BB962C8B-B14F-4D97-AF65-F5344CB8AC3E}">
        <p14:creationId xmlns:p14="http://schemas.microsoft.com/office/powerpoint/2010/main" val="212778795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FD524B-3E6F-4E46-930A-4F67BD26E123}" type="slidenum">
              <a:rPr lang="zh-CN" altLang="en-US" smtClean="0"/>
              <a:t>42</a:t>
            </a:fld>
            <a:endParaRPr lang="zh-CN" altLang="en-US"/>
          </a:p>
        </p:txBody>
      </p:sp>
    </p:spTree>
    <p:extLst>
      <p:ext uri="{BB962C8B-B14F-4D97-AF65-F5344CB8AC3E}">
        <p14:creationId xmlns:p14="http://schemas.microsoft.com/office/powerpoint/2010/main" val="193776741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FD524B-3E6F-4E46-930A-4F67BD26E123}" type="slidenum">
              <a:rPr lang="zh-CN" altLang="en-US" smtClean="0"/>
              <a:t>43</a:t>
            </a:fld>
            <a:endParaRPr lang="zh-CN" altLang="en-US"/>
          </a:p>
        </p:txBody>
      </p:sp>
    </p:spTree>
    <p:extLst>
      <p:ext uri="{BB962C8B-B14F-4D97-AF65-F5344CB8AC3E}">
        <p14:creationId xmlns:p14="http://schemas.microsoft.com/office/powerpoint/2010/main" val="336192392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FD524B-3E6F-4E46-930A-4F67BD26E123}" type="slidenum">
              <a:rPr lang="zh-CN" altLang="en-US" smtClean="0"/>
              <a:t>44</a:t>
            </a:fld>
            <a:endParaRPr lang="zh-CN" altLang="en-US"/>
          </a:p>
        </p:txBody>
      </p:sp>
    </p:spTree>
    <p:extLst>
      <p:ext uri="{BB962C8B-B14F-4D97-AF65-F5344CB8AC3E}">
        <p14:creationId xmlns:p14="http://schemas.microsoft.com/office/powerpoint/2010/main" val="141402244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FD524B-3E6F-4E46-930A-4F67BD26E123}" type="slidenum">
              <a:rPr lang="zh-CN" altLang="en-US" smtClean="0"/>
              <a:t>45</a:t>
            </a:fld>
            <a:endParaRPr lang="zh-CN" altLang="en-US"/>
          </a:p>
        </p:txBody>
      </p:sp>
    </p:spTree>
    <p:extLst>
      <p:ext uri="{BB962C8B-B14F-4D97-AF65-F5344CB8AC3E}">
        <p14:creationId xmlns:p14="http://schemas.microsoft.com/office/powerpoint/2010/main" val="122067903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FD524B-3E6F-4E46-930A-4F67BD26E123}" type="slidenum">
              <a:rPr lang="zh-CN" altLang="en-US" smtClean="0"/>
              <a:t>46</a:t>
            </a:fld>
            <a:endParaRPr lang="zh-CN" altLang="en-US"/>
          </a:p>
        </p:txBody>
      </p:sp>
    </p:spTree>
    <p:extLst>
      <p:ext uri="{BB962C8B-B14F-4D97-AF65-F5344CB8AC3E}">
        <p14:creationId xmlns:p14="http://schemas.microsoft.com/office/powerpoint/2010/main" val="279571297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FD524B-3E6F-4E46-930A-4F67BD26E123}" type="slidenum">
              <a:rPr lang="zh-CN" altLang="en-US" smtClean="0"/>
              <a:t>47</a:t>
            </a:fld>
            <a:endParaRPr lang="zh-CN" altLang="en-US"/>
          </a:p>
        </p:txBody>
      </p:sp>
    </p:spTree>
    <p:extLst>
      <p:ext uri="{BB962C8B-B14F-4D97-AF65-F5344CB8AC3E}">
        <p14:creationId xmlns:p14="http://schemas.microsoft.com/office/powerpoint/2010/main" val="328282874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FD524B-3E6F-4E46-930A-4F67BD26E123}" type="slidenum">
              <a:rPr lang="zh-CN" altLang="en-US" smtClean="0"/>
              <a:t>48</a:t>
            </a:fld>
            <a:endParaRPr lang="zh-CN" altLang="en-US"/>
          </a:p>
        </p:txBody>
      </p:sp>
    </p:spTree>
    <p:extLst>
      <p:ext uri="{BB962C8B-B14F-4D97-AF65-F5344CB8AC3E}">
        <p14:creationId xmlns:p14="http://schemas.microsoft.com/office/powerpoint/2010/main" val="356036529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FD524B-3E6F-4E46-930A-4F67BD26E123}" type="slidenum">
              <a:rPr lang="zh-CN" altLang="en-US" smtClean="0"/>
              <a:t>49</a:t>
            </a:fld>
            <a:endParaRPr lang="zh-CN" altLang="en-US"/>
          </a:p>
        </p:txBody>
      </p:sp>
    </p:spTree>
    <p:extLst>
      <p:ext uri="{BB962C8B-B14F-4D97-AF65-F5344CB8AC3E}">
        <p14:creationId xmlns:p14="http://schemas.microsoft.com/office/powerpoint/2010/main" val="29504432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FD524B-3E6F-4E46-930A-4F67BD26E123}" type="slidenum">
              <a:rPr lang="zh-CN" altLang="en-US" smtClean="0"/>
              <a:t>5</a:t>
            </a:fld>
            <a:endParaRPr lang="zh-CN" altLang="en-US"/>
          </a:p>
        </p:txBody>
      </p:sp>
    </p:spTree>
    <p:extLst>
      <p:ext uri="{BB962C8B-B14F-4D97-AF65-F5344CB8AC3E}">
        <p14:creationId xmlns:p14="http://schemas.microsoft.com/office/powerpoint/2010/main" val="107078246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FD524B-3E6F-4E46-930A-4F67BD26E123}" type="slidenum">
              <a:rPr lang="zh-CN" altLang="en-US" smtClean="0"/>
              <a:t>50</a:t>
            </a:fld>
            <a:endParaRPr lang="zh-CN" altLang="en-US"/>
          </a:p>
        </p:txBody>
      </p:sp>
    </p:spTree>
    <p:extLst>
      <p:ext uri="{BB962C8B-B14F-4D97-AF65-F5344CB8AC3E}">
        <p14:creationId xmlns:p14="http://schemas.microsoft.com/office/powerpoint/2010/main" val="408435317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FD524B-3E6F-4E46-930A-4F67BD26E123}" type="slidenum">
              <a:rPr lang="zh-CN" altLang="en-US" smtClean="0"/>
              <a:t>51</a:t>
            </a:fld>
            <a:endParaRPr lang="zh-CN" altLang="en-US"/>
          </a:p>
        </p:txBody>
      </p:sp>
    </p:spTree>
    <p:extLst>
      <p:ext uri="{BB962C8B-B14F-4D97-AF65-F5344CB8AC3E}">
        <p14:creationId xmlns:p14="http://schemas.microsoft.com/office/powerpoint/2010/main" val="349532831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FD524B-3E6F-4E46-930A-4F67BD26E123}" type="slidenum">
              <a:rPr lang="zh-CN" altLang="en-US" smtClean="0"/>
              <a:t>52</a:t>
            </a:fld>
            <a:endParaRPr lang="zh-CN" altLang="en-US"/>
          </a:p>
        </p:txBody>
      </p:sp>
    </p:spTree>
    <p:extLst>
      <p:ext uri="{BB962C8B-B14F-4D97-AF65-F5344CB8AC3E}">
        <p14:creationId xmlns:p14="http://schemas.microsoft.com/office/powerpoint/2010/main" val="247806570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FD524B-3E6F-4E46-930A-4F67BD26E123}" type="slidenum">
              <a:rPr lang="zh-CN" altLang="en-US" smtClean="0"/>
              <a:t>53</a:t>
            </a:fld>
            <a:endParaRPr lang="zh-CN" altLang="en-US"/>
          </a:p>
        </p:txBody>
      </p:sp>
    </p:spTree>
    <p:extLst>
      <p:ext uri="{BB962C8B-B14F-4D97-AF65-F5344CB8AC3E}">
        <p14:creationId xmlns:p14="http://schemas.microsoft.com/office/powerpoint/2010/main" val="335290369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FD524B-3E6F-4E46-930A-4F67BD26E123}" type="slidenum">
              <a:rPr lang="zh-CN" altLang="en-US" smtClean="0"/>
              <a:t>54</a:t>
            </a:fld>
            <a:endParaRPr lang="zh-CN" altLang="en-US"/>
          </a:p>
        </p:txBody>
      </p:sp>
    </p:spTree>
    <p:extLst>
      <p:ext uri="{BB962C8B-B14F-4D97-AF65-F5344CB8AC3E}">
        <p14:creationId xmlns:p14="http://schemas.microsoft.com/office/powerpoint/2010/main" val="126629257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FD524B-3E6F-4E46-930A-4F67BD26E123}" type="slidenum">
              <a:rPr lang="zh-CN" altLang="en-US" smtClean="0"/>
              <a:t>55</a:t>
            </a:fld>
            <a:endParaRPr lang="zh-CN" altLang="en-US"/>
          </a:p>
        </p:txBody>
      </p:sp>
    </p:spTree>
    <p:extLst>
      <p:ext uri="{BB962C8B-B14F-4D97-AF65-F5344CB8AC3E}">
        <p14:creationId xmlns:p14="http://schemas.microsoft.com/office/powerpoint/2010/main" val="85141861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FD524B-3E6F-4E46-930A-4F67BD26E123}" type="slidenum">
              <a:rPr lang="zh-CN" altLang="en-US" smtClean="0"/>
              <a:t>56</a:t>
            </a:fld>
            <a:endParaRPr lang="zh-CN" altLang="en-US"/>
          </a:p>
        </p:txBody>
      </p:sp>
    </p:spTree>
    <p:extLst>
      <p:ext uri="{BB962C8B-B14F-4D97-AF65-F5344CB8AC3E}">
        <p14:creationId xmlns:p14="http://schemas.microsoft.com/office/powerpoint/2010/main" val="63797551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FD524B-3E6F-4E46-930A-4F67BD26E123}" type="slidenum">
              <a:rPr lang="zh-CN" altLang="en-US" smtClean="0"/>
              <a:t>57</a:t>
            </a:fld>
            <a:endParaRPr lang="zh-CN" altLang="en-US"/>
          </a:p>
        </p:txBody>
      </p:sp>
    </p:spTree>
    <p:extLst>
      <p:ext uri="{BB962C8B-B14F-4D97-AF65-F5344CB8AC3E}">
        <p14:creationId xmlns:p14="http://schemas.microsoft.com/office/powerpoint/2010/main" val="255861100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FD524B-3E6F-4E46-930A-4F67BD26E123}" type="slidenum">
              <a:rPr lang="zh-CN" altLang="en-US" smtClean="0"/>
              <a:t>58</a:t>
            </a:fld>
            <a:endParaRPr lang="zh-CN" altLang="en-US"/>
          </a:p>
        </p:txBody>
      </p:sp>
    </p:spTree>
    <p:extLst>
      <p:ext uri="{BB962C8B-B14F-4D97-AF65-F5344CB8AC3E}">
        <p14:creationId xmlns:p14="http://schemas.microsoft.com/office/powerpoint/2010/main" val="32474136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FD524B-3E6F-4E46-930A-4F67BD26E123}" type="slidenum">
              <a:rPr lang="zh-CN" altLang="en-US" smtClean="0"/>
              <a:t>59</a:t>
            </a:fld>
            <a:endParaRPr lang="zh-CN" altLang="en-US"/>
          </a:p>
        </p:txBody>
      </p:sp>
    </p:spTree>
    <p:extLst>
      <p:ext uri="{BB962C8B-B14F-4D97-AF65-F5344CB8AC3E}">
        <p14:creationId xmlns:p14="http://schemas.microsoft.com/office/powerpoint/2010/main" val="26728391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FD524B-3E6F-4E46-930A-4F67BD26E123}" type="slidenum">
              <a:rPr lang="zh-CN" altLang="en-US" smtClean="0"/>
              <a:t>6</a:t>
            </a:fld>
            <a:endParaRPr lang="zh-CN" altLang="en-US"/>
          </a:p>
        </p:txBody>
      </p:sp>
    </p:spTree>
    <p:extLst>
      <p:ext uri="{BB962C8B-B14F-4D97-AF65-F5344CB8AC3E}">
        <p14:creationId xmlns:p14="http://schemas.microsoft.com/office/powerpoint/2010/main" val="222802761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FD524B-3E6F-4E46-930A-4F67BD26E123}" type="slidenum">
              <a:rPr lang="zh-CN" altLang="en-US" smtClean="0"/>
              <a:t>60</a:t>
            </a:fld>
            <a:endParaRPr lang="zh-CN" altLang="en-US"/>
          </a:p>
        </p:txBody>
      </p:sp>
    </p:spTree>
    <p:extLst>
      <p:ext uri="{BB962C8B-B14F-4D97-AF65-F5344CB8AC3E}">
        <p14:creationId xmlns:p14="http://schemas.microsoft.com/office/powerpoint/2010/main" val="37056000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FD524B-3E6F-4E46-930A-4F67BD26E123}" type="slidenum">
              <a:rPr lang="zh-CN" altLang="en-US" smtClean="0"/>
              <a:t>61</a:t>
            </a:fld>
            <a:endParaRPr lang="zh-CN" altLang="en-US"/>
          </a:p>
        </p:txBody>
      </p:sp>
    </p:spTree>
    <p:extLst>
      <p:ext uri="{BB962C8B-B14F-4D97-AF65-F5344CB8AC3E}">
        <p14:creationId xmlns:p14="http://schemas.microsoft.com/office/powerpoint/2010/main" val="271079234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FD524B-3E6F-4E46-930A-4F67BD26E123}" type="slidenum">
              <a:rPr lang="zh-CN" altLang="en-US" smtClean="0"/>
              <a:t>62</a:t>
            </a:fld>
            <a:endParaRPr lang="zh-CN" altLang="en-US"/>
          </a:p>
        </p:txBody>
      </p:sp>
    </p:spTree>
    <p:extLst>
      <p:ext uri="{BB962C8B-B14F-4D97-AF65-F5344CB8AC3E}">
        <p14:creationId xmlns:p14="http://schemas.microsoft.com/office/powerpoint/2010/main" val="6444247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FD524B-3E6F-4E46-930A-4F67BD26E123}" type="slidenum">
              <a:rPr lang="zh-CN" altLang="en-US" smtClean="0"/>
              <a:t>63</a:t>
            </a:fld>
            <a:endParaRPr lang="zh-CN" altLang="en-US"/>
          </a:p>
        </p:txBody>
      </p:sp>
    </p:spTree>
    <p:extLst>
      <p:ext uri="{BB962C8B-B14F-4D97-AF65-F5344CB8AC3E}">
        <p14:creationId xmlns:p14="http://schemas.microsoft.com/office/powerpoint/2010/main" val="155390200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FD524B-3E6F-4E46-930A-4F67BD26E123}" type="slidenum">
              <a:rPr lang="zh-CN" altLang="en-US" smtClean="0"/>
              <a:t>64</a:t>
            </a:fld>
            <a:endParaRPr lang="zh-CN" altLang="en-US"/>
          </a:p>
        </p:txBody>
      </p:sp>
    </p:spTree>
    <p:extLst>
      <p:ext uri="{BB962C8B-B14F-4D97-AF65-F5344CB8AC3E}">
        <p14:creationId xmlns:p14="http://schemas.microsoft.com/office/powerpoint/2010/main" val="159575682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FD524B-3E6F-4E46-930A-4F67BD26E123}" type="slidenum">
              <a:rPr lang="zh-CN" altLang="en-US" smtClean="0"/>
              <a:t>65</a:t>
            </a:fld>
            <a:endParaRPr lang="zh-CN" altLang="en-US"/>
          </a:p>
        </p:txBody>
      </p:sp>
    </p:spTree>
    <p:extLst>
      <p:ext uri="{BB962C8B-B14F-4D97-AF65-F5344CB8AC3E}">
        <p14:creationId xmlns:p14="http://schemas.microsoft.com/office/powerpoint/2010/main" val="412489208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FD524B-3E6F-4E46-930A-4F67BD26E123}" type="slidenum">
              <a:rPr lang="zh-CN" altLang="en-US" smtClean="0"/>
              <a:t>66</a:t>
            </a:fld>
            <a:endParaRPr lang="zh-CN" altLang="en-US"/>
          </a:p>
        </p:txBody>
      </p:sp>
    </p:spTree>
    <p:extLst>
      <p:ext uri="{BB962C8B-B14F-4D97-AF65-F5344CB8AC3E}">
        <p14:creationId xmlns:p14="http://schemas.microsoft.com/office/powerpoint/2010/main" val="366187359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FD524B-3E6F-4E46-930A-4F67BD26E123}" type="slidenum">
              <a:rPr lang="zh-CN" altLang="en-US" smtClean="0"/>
              <a:t>67</a:t>
            </a:fld>
            <a:endParaRPr lang="zh-CN" altLang="en-US"/>
          </a:p>
        </p:txBody>
      </p:sp>
    </p:spTree>
    <p:extLst>
      <p:ext uri="{BB962C8B-B14F-4D97-AF65-F5344CB8AC3E}">
        <p14:creationId xmlns:p14="http://schemas.microsoft.com/office/powerpoint/2010/main" val="45311259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FD524B-3E6F-4E46-930A-4F67BD26E123}" type="slidenum">
              <a:rPr lang="zh-CN" altLang="en-US" smtClean="0"/>
              <a:t>68</a:t>
            </a:fld>
            <a:endParaRPr lang="zh-CN" altLang="en-US"/>
          </a:p>
        </p:txBody>
      </p:sp>
    </p:spTree>
    <p:extLst>
      <p:ext uri="{BB962C8B-B14F-4D97-AF65-F5344CB8AC3E}">
        <p14:creationId xmlns:p14="http://schemas.microsoft.com/office/powerpoint/2010/main" val="399470983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FD524B-3E6F-4E46-930A-4F67BD26E123}" type="slidenum">
              <a:rPr lang="zh-CN" altLang="en-US" smtClean="0"/>
              <a:t>69</a:t>
            </a:fld>
            <a:endParaRPr lang="zh-CN" altLang="en-US"/>
          </a:p>
        </p:txBody>
      </p:sp>
    </p:spTree>
    <p:extLst>
      <p:ext uri="{BB962C8B-B14F-4D97-AF65-F5344CB8AC3E}">
        <p14:creationId xmlns:p14="http://schemas.microsoft.com/office/powerpoint/2010/main" val="4639941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FD524B-3E6F-4E46-930A-4F67BD26E123}" type="slidenum">
              <a:rPr lang="zh-CN" altLang="en-US" smtClean="0"/>
              <a:t>7</a:t>
            </a:fld>
            <a:endParaRPr lang="zh-CN" altLang="en-US"/>
          </a:p>
        </p:txBody>
      </p:sp>
    </p:spTree>
    <p:extLst>
      <p:ext uri="{BB962C8B-B14F-4D97-AF65-F5344CB8AC3E}">
        <p14:creationId xmlns:p14="http://schemas.microsoft.com/office/powerpoint/2010/main" val="41758858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FD524B-3E6F-4E46-930A-4F67BD26E123}" type="slidenum">
              <a:rPr lang="zh-CN" altLang="en-US" smtClean="0"/>
              <a:t>70</a:t>
            </a:fld>
            <a:endParaRPr lang="zh-CN" altLang="en-US"/>
          </a:p>
        </p:txBody>
      </p:sp>
    </p:spTree>
    <p:extLst>
      <p:ext uri="{BB962C8B-B14F-4D97-AF65-F5344CB8AC3E}">
        <p14:creationId xmlns:p14="http://schemas.microsoft.com/office/powerpoint/2010/main" val="185370386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FD524B-3E6F-4E46-930A-4F67BD26E123}" type="slidenum">
              <a:rPr lang="zh-CN" altLang="en-US" smtClean="0"/>
              <a:t>71</a:t>
            </a:fld>
            <a:endParaRPr lang="zh-CN" altLang="en-US"/>
          </a:p>
        </p:txBody>
      </p:sp>
    </p:spTree>
    <p:extLst>
      <p:ext uri="{BB962C8B-B14F-4D97-AF65-F5344CB8AC3E}">
        <p14:creationId xmlns:p14="http://schemas.microsoft.com/office/powerpoint/2010/main" val="192485762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FD524B-3E6F-4E46-930A-4F67BD26E123}" type="slidenum">
              <a:rPr lang="zh-CN" altLang="en-US" smtClean="0"/>
              <a:t>72</a:t>
            </a:fld>
            <a:endParaRPr lang="zh-CN" altLang="en-US"/>
          </a:p>
        </p:txBody>
      </p:sp>
    </p:spTree>
    <p:extLst>
      <p:ext uri="{BB962C8B-B14F-4D97-AF65-F5344CB8AC3E}">
        <p14:creationId xmlns:p14="http://schemas.microsoft.com/office/powerpoint/2010/main" val="423443127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FD524B-3E6F-4E46-930A-4F67BD26E123}" type="slidenum">
              <a:rPr lang="zh-CN" altLang="en-US" smtClean="0"/>
              <a:t>73</a:t>
            </a:fld>
            <a:endParaRPr lang="zh-CN" altLang="en-US"/>
          </a:p>
        </p:txBody>
      </p:sp>
    </p:spTree>
    <p:extLst>
      <p:ext uri="{BB962C8B-B14F-4D97-AF65-F5344CB8AC3E}">
        <p14:creationId xmlns:p14="http://schemas.microsoft.com/office/powerpoint/2010/main" val="207359241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FD524B-3E6F-4E46-930A-4F67BD26E123}" type="slidenum">
              <a:rPr lang="zh-CN" altLang="en-US" smtClean="0"/>
              <a:t>74</a:t>
            </a:fld>
            <a:endParaRPr lang="zh-CN" altLang="en-US"/>
          </a:p>
        </p:txBody>
      </p:sp>
    </p:spTree>
    <p:extLst>
      <p:ext uri="{BB962C8B-B14F-4D97-AF65-F5344CB8AC3E}">
        <p14:creationId xmlns:p14="http://schemas.microsoft.com/office/powerpoint/2010/main" val="366032199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FD524B-3E6F-4E46-930A-4F67BD26E123}" type="slidenum">
              <a:rPr lang="zh-CN" altLang="en-US" smtClean="0"/>
              <a:t>75</a:t>
            </a:fld>
            <a:endParaRPr lang="zh-CN" altLang="en-US"/>
          </a:p>
        </p:txBody>
      </p:sp>
    </p:spTree>
    <p:extLst>
      <p:ext uri="{BB962C8B-B14F-4D97-AF65-F5344CB8AC3E}">
        <p14:creationId xmlns:p14="http://schemas.microsoft.com/office/powerpoint/2010/main" val="268654858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FD524B-3E6F-4E46-930A-4F67BD26E123}" type="slidenum">
              <a:rPr lang="zh-CN" altLang="en-US" smtClean="0"/>
              <a:t>76</a:t>
            </a:fld>
            <a:endParaRPr lang="zh-CN" altLang="en-US"/>
          </a:p>
        </p:txBody>
      </p:sp>
    </p:spTree>
    <p:extLst>
      <p:ext uri="{BB962C8B-B14F-4D97-AF65-F5344CB8AC3E}">
        <p14:creationId xmlns:p14="http://schemas.microsoft.com/office/powerpoint/2010/main" val="19803928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FD524B-3E6F-4E46-930A-4F67BD26E123}" type="slidenum">
              <a:rPr lang="zh-CN" altLang="en-US" smtClean="0"/>
              <a:t>8</a:t>
            </a:fld>
            <a:endParaRPr lang="zh-CN" altLang="en-US"/>
          </a:p>
        </p:txBody>
      </p:sp>
    </p:spTree>
    <p:extLst>
      <p:ext uri="{BB962C8B-B14F-4D97-AF65-F5344CB8AC3E}">
        <p14:creationId xmlns:p14="http://schemas.microsoft.com/office/powerpoint/2010/main" val="372562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FD524B-3E6F-4E46-930A-4F67BD26E123}" type="slidenum">
              <a:rPr lang="zh-CN" altLang="en-US" smtClean="0"/>
              <a:t>9</a:t>
            </a:fld>
            <a:endParaRPr lang="zh-CN" altLang="en-US"/>
          </a:p>
        </p:txBody>
      </p:sp>
    </p:spTree>
    <p:extLst>
      <p:ext uri="{BB962C8B-B14F-4D97-AF65-F5344CB8AC3E}">
        <p14:creationId xmlns:p14="http://schemas.microsoft.com/office/powerpoint/2010/main" val="11881669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AF5D0FCE-595A-489C-9F3B-4E9F1FB1D3DE}" type="datetimeFigureOut">
              <a:rPr lang="zh-CN" altLang="en-US" smtClean="0"/>
              <a:t>2020/10/13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26A5FA9-B35E-4F6A-84BB-718AEEA6BB97}" type="slidenum">
              <a:rPr lang="zh-CN" altLang="en-US" smtClean="0"/>
              <a:t>‹#›</a:t>
            </a:fld>
            <a:endParaRPr lang="zh-CN" altLang="en-US"/>
          </a:p>
        </p:txBody>
      </p:sp>
    </p:spTree>
    <p:extLst>
      <p:ext uri="{BB962C8B-B14F-4D97-AF65-F5344CB8AC3E}">
        <p14:creationId xmlns:p14="http://schemas.microsoft.com/office/powerpoint/2010/main" val="1115092118"/>
      </p:ext>
    </p:extLst>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F5D0FCE-595A-489C-9F3B-4E9F1FB1D3DE}" type="datetimeFigureOut">
              <a:rPr lang="zh-CN" altLang="en-US" smtClean="0"/>
              <a:t>2020/10/13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26A5FA9-B35E-4F6A-84BB-718AEEA6BB97}" type="slidenum">
              <a:rPr lang="zh-CN" altLang="en-US" smtClean="0"/>
              <a:t>‹#›</a:t>
            </a:fld>
            <a:endParaRPr lang="zh-CN" altLang="en-US"/>
          </a:p>
        </p:txBody>
      </p:sp>
    </p:spTree>
    <p:extLst>
      <p:ext uri="{BB962C8B-B14F-4D97-AF65-F5344CB8AC3E}">
        <p14:creationId xmlns:p14="http://schemas.microsoft.com/office/powerpoint/2010/main" val="3157808864"/>
      </p:ext>
    </p:extLst>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F5D0FCE-595A-489C-9F3B-4E9F1FB1D3DE}" type="datetimeFigureOut">
              <a:rPr lang="zh-CN" altLang="en-US" smtClean="0"/>
              <a:t>2020/10/13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26A5FA9-B35E-4F6A-84BB-718AEEA6BB97}" type="slidenum">
              <a:rPr lang="zh-CN" altLang="en-US" smtClean="0"/>
              <a:t>‹#›</a:t>
            </a:fld>
            <a:endParaRPr lang="zh-CN" altLang="en-US"/>
          </a:p>
        </p:txBody>
      </p:sp>
    </p:spTree>
    <p:extLst>
      <p:ext uri="{BB962C8B-B14F-4D97-AF65-F5344CB8AC3E}">
        <p14:creationId xmlns:p14="http://schemas.microsoft.com/office/powerpoint/2010/main" val="1696079071"/>
      </p:ext>
    </p:extLst>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1140724"/>
      </p:ext>
    </p:extLst>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F5D0FCE-595A-489C-9F3B-4E9F1FB1D3DE}" type="datetimeFigureOut">
              <a:rPr lang="zh-CN" altLang="en-US" smtClean="0"/>
              <a:t>2020/10/13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26A5FA9-B35E-4F6A-84BB-718AEEA6BB97}" type="slidenum">
              <a:rPr lang="zh-CN" altLang="en-US" smtClean="0"/>
              <a:t>‹#›</a:t>
            </a:fld>
            <a:endParaRPr lang="zh-CN" altLang="en-US"/>
          </a:p>
        </p:txBody>
      </p:sp>
    </p:spTree>
    <p:extLst>
      <p:ext uri="{BB962C8B-B14F-4D97-AF65-F5344CB8AC3E}">
        <p14:creationId xmlns:p14="http://schemas.microsoft.com/office/powerpoint/2010/main" val="1887905701"/>
      </p:ext>
    </p:extLst>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AF5D0FCE-595A-489C-9F3B-4E9F1FB1D3DE}" type="datetimeFigureOut">
              <a:rPr lang="zh-CN" altLang="en-US" smtClean="0"/>
              <a:t>2020/10/13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26A5FA9-B35E-4F6A-84BB-718AEEA6BB97}" type="slidenum">
              <a:rPr lang="zh-CN" altLang="en-US" smtClean="0"/>
              <a:t>‹#›</a:t>
            </a:fld>
            <a:endParaRPr lang="zh-CN" altLang="en-US"/>
          </a:p>
        </p:txBody>
      </p:sp>
    </p:spTree>
    <p:extLst>
      <p:ext uri="{BB962C8B-B14F-4D97-AF65-F5344CB8AC3E}">
        <p14:creationId xmlns:p14="http://schemas.microsoft.com/office/powerpoint/2010/main" val="1392344643"/>
      </p:ext>
    </p:extLst>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AF5D0FCE-595A-489C-9F3B-4E9F1FB1D3DE}" type="datetimeFigureOut">
              <a:rPr lang="zh-CN" altLang="en-US" smtClean="0"/>
              <a:t>2020/10/13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26A5FA9-B35E-4F6A-84BB-718AEEA6BB97}" type="slidenum">
              <a:rPr lang="zh-CN" altLang="en-US" smtClean="0"/>
              <a:t>‹#›</a:t>
            </a:fld>
            <a:endParaRPr lang="zh-CN" altLang="en-US"/>
          </a:p>
        </p:txBody>
      </p:sp>
    </p:spTree>
    <p:extLst>
      <p:ext uri="{BB962C8B-B14F-4D97-AF65-F5344CB8AC3E}">
        <p14:creationId xmlns:p14="http://schemas.microsoft.com/office/powerpoint/2010/main" val="3562782524"/>
      </p:ext>
    </p:extLst>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AF5D0FCE-595A-489C-9F3B-4E9F1FB1D3DE}" type="datetimeFigureOut">
              <a:rPr lang="zh-CN" altLang="en-US" smtClean="0"/>
              <a:t>2020/10/13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F26A5FA9-B35E-4F6A-84BB-718AEEA6BB97}" type="slidenum">
              <a:rPr lang="zh-CN" altLang="en-US" smtClean="0"/>
              <a:t>‹#›</a:t>
            </a:fld>
            <a:endParaRPr lang="zh-CN" altLang="en-US"/>
          </a:p>
        </p:txBody>
      </p:sp>
    </p:spTree>
    <p:extLst>
      <p:ext uri="{BB962C8B-B14F-4D97-AF65-F5344CB8AC3E}">
        <p14:creationId xmlns:p14="http://schemas.microsoft.com/office/powerpoint/2010/main" val="207841186"/>
      </p:ext>
    </p:extLst>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AF5D0FCE-595A-489C-9F3B-4E9F1FB1D3DE}" type="datetimeFigureOut">
              <a:rPr lang="zh-CN" altLang="en-US" smtClean="0"/>
              <a:t>2020/10/13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26A5FA9-B35E-4F6A-84BB-718AEEA6BB97}" type="slidenum">
              <a:rPr lang="zh-CN" altLang="en-US" smtClean="0"/>
              <a:t>‹#›</a:t>
            </a:fld>
            <a:endParaRPr lang="zh-CN" altLang="en-US"/>
          </a:p>
        </p:txBody>
      </p:sp>
    </p:spTree>
    <p:extLst>
      <p:ext uri="{BB962C8B-B14F-4D97-AF65-F5344CB8AC3E}">
        <p14:creationId xmlns:p14="http://schemas.microsoft.com/office/powerpoint/2010/main" val="1259850693"/>
      </p:ext>
    </p:extLst>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AF5D0FCE-595A-489C-9F3B-4E9F1FB1D3DE}" type="datetimeFigureOut">
              <a:rPr lang="zh-CN" altLang="en-US" smtClean="0"/>
              <a:t>2020/10/13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F26A5FA9-B35E-4F6A-84BB-718AEEA6BB97}" type="slidenum">
              <a:rPr lang="zh-CN" altLang="en-US" smtClean="0"/>
              <a:t>‹#›</a:t>
            </a:fld>
            <a:endParaRPr lang="zh-CN" altLang="en-US"/>
          </a:p>
        </p:txBody>
      </p:sp>
    </p:spTree>
    <p:extLst>
      <p:ext uri="{BB962C8B-B14F-4D97-AF65-F5344CB8AC3E}">
        <p14:creationId xmlns:p14="http://schemas.microsoft.com/office/powerpoint/2010/main" val="208906024"/>
      </p:ext>
    </p:extLst>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AF5D0FCE-595A-489C-9F3B-4E9F1FB1D3DE}" type="datetimeFigureOut">
              <a:rPr lang="zh-CN" altLang="en-US" smtClean="0"/>
              <a:t>2020/10/13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26A5FA9-B35E-4F6A-84BB-718AEEA6BB97}" type="slidenum">
              <a:rPr lang="zh-CN" altLang="en-US" smtClean="0"/>
              <a:t>‹#›</a:t>
            </a:fld>
            <a:endParaRPr lang="zh-CN" altLang="en-US"/>
          </a:p>
        </p:txBody>
      </p:sp>
    </p:spTree>
    <p:extLst>
      <p:ext uri="{BB962C8B-B14F-4D97-AF65-F5344CB8AC3E}">
        <p14:creationId xmlns:p14="http://schemas.microsoft.com/office/powerpoint/2010/main" val="3643794559"/>
      </p:ext>
    </p:extLst>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AF5D0FCE-595A-489C-9F3B-4E9F1FB1D3DE}" type="datetimeFigureOut">
              <a:rPr lang="zh-CN" altLang="en-US" smtClean="0"/>
              <a:t>2020/10/13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26A5FA9-B35E-4F6A-84BB-718AEEA6BB97}" type="slidenum">
              <a:rPr lang="zh-CN" altLang="en-US" smtClean="0"/>
              <a:t>‹#›</a:t>
            </a:fld>
            <a:endParaRPr lang="zh-CN" altLang="en-US"/>
          </a:p>
        </p:txBody>
      </p:sp>
    </p:spTree>
    <p:extLst>
      <p:ext uri="{BB962C8B-B14F-4D97-AF65-F5344CB8AC3E}">
        <p14:creationId xmlns:p14="http://schemas.microsoft.com/office/powerpoint/2010/main" val="2202208138"/>
      </p:ext>
    </p:extLst>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l="-34000" r="-34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F5D0FCE-595A-489C-9F3B-4E9F1FB1D3DE}" type="datetimeFigureOut">
              <a:rPr lang="zh-CN" altLang="en-US" smtClean="0"/>
              <a:t>2020/10/13</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6A5FA9-B35E-4F6A-84BB-718AEEA6BB97}" type="slidenum">
              <a:rPr lang="zh-CN" altLang="en-US" smtClean="0"/>
              <a:t>‹#›</a:t>
            </a:fld>
            <a:endParaRPr lang="zh-CN" altLang="en-US"/>
          </a:p>
        </p:txBody>
      </p:sp>
    </p:spTree>
    <p:extLst>
      <p:ext uri="{BB962C8B-B14F-4D97-AF65-F5344CB8AC3E}">
        <p14:creationId xmlns:p14="http://schemas.microsoft.com/office/powerpoint/2010/main" val="11360990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5" Type="http://schemas.openxmlformats.org/officeDocument/2006/relationships/image" Target="../media/image2.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2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5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5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6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6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6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6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6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9.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1.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7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2.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7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4.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7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5.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7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76.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34000" r="-34000"/>
          </a:stretch>
        </a:blipFill>
        <a:effectLst/>
      </p:bgPr>
    </p:bg>
    <p:spTree>
      <p:nvGrpSpPr>
        <p:cNvPr id="1" name=""/>
        <p:cNvGrpSpPr/>
        <p:nvPr/>
      </p:nvGrpSpPr>
      <p:grpSpPr>
        <a:xfrm>
          <a:off x="0" y="0"/>
          <a:ext cx="0" cy="0"/>
          <a:chOff x="0" y="0"/>
          <a:chExt cx="0" cy="0"/>
        </a:xfrm>
      </p:grpSpPr>
      <p:pic>
        <p:nvPicPr>
          <p:cNvPr id="7" name="图片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2629" y="1774439"/>
            <a:ext cx="6873251" cy="3198881"/>
          </a:xfrm>
          <a:prstGeom prst="rect">
            <a:avLst/>
          </a:prstGeom>
        </p:spPr>
      </p:pic>
      <p:pic>
        <p:nvPicPr>
          <p:cNvPr id="8" name="中央乐团合唱队 - 国际歌">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401239" y="-1122947"/>
            <a:ext cx="609600" cy="609600"/>
          </a:xfrm>
          <a:prstGeom prst="rect">
            <a:avLst/>
          </a:prstGeom>
        </p:spPr>
      </p:pic>
    </p:spTree>
    <p:extLst>
      <p:ext uri="{BB962C8B-B14F-4D97-AF65-F5344CB8AC3E}">
        <p14:creationId xmlns:p14="http://schemas.microsoft.com/office/powerpoint/2010/main" val="1657992207"/>
      </p:ext>
    </p:extLst>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5"/>
          <p:cNvSpPr txBox="1"/>
          <p:nvPr/>
        </p:nvSpPr>
        <p:spPr>
          <a:xfrm>
            <a:off x="1526005" y="1066932"/>
            <a:ext cx="4905275" cy="502766"/>
          </a:xfrm>
          <a:prstGeom prst="rect">
            <a:avLst/>
          </a:prstGeom>
          <a:noFill/>
        </p:spPr>
        <p:txBody>
          <a:bodyPr wrap="square" lIns="91440" tIns="45720" rIns="91440" bIns="45720" rtlCol="0">
            <a:spAutoFit/>
          </a:bodyPr>
          <a:lstStyle/>
          <a:p>
            <a:r>
              <a:rPr lang="en-US" altLang="zh-CN" sz="2667" b="1" kern="0" dirty="0">
                <a:solidFill>
                  <a:schemeClr val="bg1"/>
                </a:solidFill>
                <a:latin typeface="微软雅黑" panose="020B0503020204020204" pitchFamily="34" charset="-122"/>
                <a:ea typeface="微软雅黑" panose="020B0503020204020204" pitchFamily="34" charset="-122"/>
              </a:rPr>
              <a:t>《</a:t>
            </a:r>
            <a:r>
              <a:rPr lang="zh-CN" altLang="en-US" sz="2667" b="1" kern="0" dirty="0">
                <a:solidFill>
                  <a:schemeClr val="bg1"/>
                </a:solidFill>
                <a:latin typeface="微软雅黑" panose="020B0503020204020204" pitchFamily="34" charset="-122"/>
                <a:ea typeface="微软雅黑" panose="020B0503020204020204" pitchFamily="34" charset="-122"/>
              </a:rPr>
              <a:t>网络安全法</a:t>
            </a:r>
            <a:r>
              <a:rPr lang="en-US" altLang="zh-CN" sz="2667" b="1" kern="0" dirty="0">
                <a:solidFill>
                  <a:schemeClr val="bg1"/>
                </a:solidFill>
                <a:latin typeface="微软雅黑" panose="020B0503020204020204" pitchFamily="34" charset="-122"/>
                <a:ea typeface="微软雅黑" panose="020B0503020204020204" pitchFamily="34" charset="-122"/>
              </a:rPr>
              <a:t>》</a:t>
            </a:r>
            <a:r>
              <a:rPr lang="zh-CN" altLang="en-US" sz="2667" b="1" kern="0" dirty="0">
                <a:solidFill>
                  <a:schemeClr val="bg1"/>
                </a:solidFill>
                <a:latin typeface="微软雅黑" panose="020B0503020204020204" pitchFamily="34" charset="-122"/>
                <a:ea typeface="微软雅黑" panose="020B0503020204020204" pitchFamily="34" charset="-122"/>
              </a:rPr>
              <a:t>影响及重要性</a:t>
            </a:r>
          </a:p>
        </p:txBody>
      </p:sp>
      <p:sp>
        <p:nvSpPr>
          <p:cNvPr id="3" name="文本框 5"/>
          <p:cNvSpPr txBox="1"/>
          <p:nvPr/>
        </p:nvSpPr>
        <p:spPr>
          <a:xfrm>
            <a:off x="4392973" y="378669"/>
            <a:ext cx="3383213" cy="502766"/>
          </a:xfrm>
          <a:prstGeom prst="rect">
            <a:avLst/>
          </a:prstGeom>
          <a:noFill/>
        </p:spPr>
        <p:txBody>
          <a:bodyPr wrap="square" lIns="91440" tIns="45720" rIns="91440" bIns="45720" rtlCol="0">
            <a:spAutoFit/>
          </a:bodyPr>
          <a:lstStyle/>
          <a:p>
            <a:r>
              <a:rPr lang="en-US" altLang="zh-CN" sz="2667" b="1" kern="0" dirty="0">
                <a:solidFill>
                  <a:schemeClr val="bg1"/>
                </a:solidFill>
                <a:latin typeface="微软雅黑" panose="020B0503020204020204" pitchFamily="34" charset="-122"/>
                <a:ea typeface="微软雅黑" panose="020B0503020204020204" pitchFamily="34" charset="-122"/>
              </a:rPr>
              <a:t>《</a:t>
            </a:r>
            <a:r>
              <a:rPr lang="zh-CN" altLang="en-US" sz="2667" b="1" kern="0" dirty="0">
                <a:solidFill>
                  <a:schemeClr val="bg1"/>
                </a:solidFill>
                <a:latin typeface="微软雅黑" panose="020B0503020204020204" pitchFamily="34" charset="-122"/>
                <a:ea typeface="微软雅黑" panose="020B0503020204020204" pitchFamily="34" charset="-122"/>
              </a:rPr>
              <a:t>网络安全法</a:t>
            </a:r>
            <a:r>
              <a:rPr lang="en-US" altLang="zh-CN" sz="2667" b="1" kern="0" dirty="0">
                <a:solidFill>
                  <a:schemeClr val="bg1"/>
                </a:solidFill>
                <a:latin typeface="微软雅黑" panose="020B0503020204020204" pitchFamily="34" charset="-122"/>
                <a:ea typeface="微软雅黑" panose="020B0503020204020204" pitchFamily="34" charset="-122"/>
              </a:rPr>
              <a:t>》</a:t>
            </a:r>
            <a:r>
              <a:rPr lang="zh-CN" altLang="en-US" sz="2667" b="1" kern="0" dirty="0">
                <a:solidFill>
                  <a:schemeClr val="bg1"/>
                </a:solidFill>
                <a:latin typeface="微软雅黑" panose="020B0503020204020204" pitchFamily="34" charset="-122"/>
                <a:ea typeface="微软雅黑" panose="020B0503020204020204" pitchFamily="34" charset="-122"/>
              </a:rPr>
              <a:t>简介</a:t>
            </a:r>
          </a:p>
        </p:txBody>
      </p:sp>
      <p:sp>
        <p:nvSpPr>
          <p:cNvPr id="4" name="TextBox 70"/>
          <p:cNvSpPr txBox="1"/>
          <p:nvPr/>
        </p:nvSpPr>
        <p:spPr>
          <a:xfrm>
            <a:off x="1295467" y="2049562"/>
            <a:ext cx="9601067" cy="1077411"/>
          </a:xfrm>
          <a:prstGeom prst="rect">
            <a:avLst/>
          </a:prstGeom>
          <a:noFill/>
        </p:spPr>
        <p:txBody>
          <a:bodyPr wrap="square" lIns="0" tIns="0" rIns="0" bIns="0" rtlCol="0">
            <a:spAutoFit/>
          </a:bodyPr>
          <a:lstStyle/>
          <a:p>
            <a:pPr>
              <a:lnSpc>
                <a:spcPct val="125000"/>
              </a:lnSpc>
              <a:buClr>
                <a:srgbClr val="C00000"/>
              </a:buClr>
            </a:pPr>
            <a:r>
              <a:rPr lang="zh-CN" altLang="en-US" sz="1867" dirty="0">
                <a:solidFill>
                  <a:schemeClr val="bg1"/>
                </a:solidFill>
                <a:latin typeface="微软雅黑" panose="020B0503020204020204" pitchFamily="34" charset="-122"/>
                <a:ea typeface="微软雅黑" panose="020B0503020204020204" pitchFamily="34" charset="-122"/>
              </a:rPr>
              <a:t>       当前，网络和信息技术迅猛发展、已经深度融入我国经济社会的各个方面，极大地改变和影响人们的社会活动和生活方式、在促进技术创新、经济房展、文化繁荣、社会进步的同时，网络安全问题也日益凸显。</a:t>
            </a:r>
          </a:p>
        </p:txBody>
      </p:sp>
      <p:sp>
        <p:nvSpPr>
          <p:cNvPr id="5" name="矩形 4"/>
          <p:cNvSpPr/>
          <p:nvPr/>
        </p:nvSpPr>
        <p:spPr bwMode="auto">
          <a:xfrm>
            <a:off x="2222269" y="3201929"/>
            <a:ext cx="8674265" cy="1438377"/>
          </a:xfrm>
          <a:prstGeom prst="rect">
            <a:avLst/>
          </a:prstGeom>
          <a:noFill/>
          <a:ln w="9525" cap="flat" cmpd="sng" algn="ctr">
            <a:solidFill>
              <a:srgbClr val="0070C0"/>
            </a:solidFill>
            <a:prstDash val="solid"/>
            <a:round/>
            <a:headEnd type="none" w="med" len="med"/>
            <a:tailEnd type="none" w="med" len="med"/>
          </a:ln>
          <a:effectLst/>
        </p:spPr>
        <p:txBody>
          <a:bodyPr vert="horz" wrap="square" lIns="91407" tIns="45703" rIns="91407" bIns="45703" numCol="1" rtlCol="0" anchor="t" anchorCtr="0" compatLnSpc="1"/>
          <a:lstStyle/>
          <a:p>
            <a:endParaRPr lang="zh-CN" altLang="en-US" sz="133">
              <a:solidFill>
                <a:schemeClr val="bg1"/>
              </a:solidFill>
              <a:latin typeface="微软雅黑" panose="020B0503020204020204" pitchFamily="34" charset="-122"/>
              <a:ea typeface="微软雅黑" panose="020B0503020204020204" pitchFamily="34" charset="-122"/>
            </a:endParaRPr>
          </a:p>
        </p:txBody>
      </p:sp>
      <p:sp>
        <p:nvSpPr>
          <p:cNvPr id="6" name="右箭头 5"/>
          <p:cNvSpPr/>
          <p:nvPr/>
        </p:nvSpPr>
        <p:spPr bwMode="auto">
          <a:xfrm>
            <a:off x="2351585" y="3734135"/>
            <a:ext cx="466473" cy="373963"/>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zh-CN" altLang="en-US" sz="1600" b="1">
              <a:solidFill>
                <a:schemeClr val="bg1"/>
              </a:solidFill>
              <a:latin typeface="微软雅黑" panose="020B0503020204020204" pitchFamily="34" charset="-122"/>
              <a:ea typeface="微软雅黑" panose="020B0503020204020204" pitchFamily="34" charset="-122"/>
            </a:endParaRPr>
          </a:p>
        </p:txBody>
      </p:sp>
      <p:sp>
        <p:nvSpPr>
          <p:cNvPr id="7" name="矩形 6"/>
          <p:cNvSpPr/>
          <p:nvPr/>
        </p:nvSpPr>
        <p:spPr bwMode="auto">
          <a:xfrm>
            <a:off x="1295467" y="3201929"/>
            <a:ext cx="1210160" cy="14383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chemeClr val="bg1"/>
              </a:solidFill>
              <a:latin typeface="微软雅黑" panose="020B0503020204020204" pitchFamily="34" charset="-122"/>
              <a:ea typeface="微软雅黑" panose="020B0503020204020204" pitchFamily="34" charset="-122"/>
              <a:cs typeface="+mn-ea"/>
            </a:endParaRPr>
          </a:p>
        </p:txBody>
      </p:sp>
      <p:sp>
        <p:nvSpPr>
          <p:cNvPr id="8" name="TextBox 19"/>
          <p:cNvSpPr txBox="1"/>
          <p:nvPr/>
        </p:nvSpPr>
        <p:spPr>
          <a:xfrm>
            <a:off x="1295467" y="3695414"/>
            <a:ext cx="1210160" cy="420564"/>
          </a:xfrm>
          <a:prstGeom prst="rect">
            <a:avLst/>
          </a:prstGeom>
          <a:noFill/>
        </p:spPr>
        <p:txBody>
          <a:bodyPr wrap="square" rtlCol="0">
            <a:spAutoFit/>
          </a:bodyPr>
          <a:lstStyle/>
          <a:p>
            <a:pPr algn="ctr"/>
            <a:r>
              <a:rPr lang="zh-CN" altLang="en-US" sz="2133" b="1" dirty="0">
                <a:solidFill>
                  <a:srgbClr val="A40000"/>
                </a:solidFill>
                <a:latin typeface="微软雅黑" panose="020B0503020204020204" pitchFamily="34" charset="-122"/>
                <a:ea typeface="微软雅黑" panose="020B0503020204020204" pitchFamily="34" charset="-122"/>
              </a:rPr>
              <a:t>对个人</a:t>
            </a:r>
          </a:p>
        </p:txBody>
      </p:sp>
      <p:sp>
        <p:nvSpPr>
          <p:cNvPr id="9" name="TextBox 20"/>
          <p:cNvSpPr txBox="1"/>
          <p:nvPr/>
        </p:nvSpPr>
        <p:spPr>
          <a:xfrm>
            <a:off x="2735627" y="3218361"/>
            <a:ext cx="8194212" cy="1374800"/>
          </a:xfrm>
          <a:prstGeom prst="rect">
            <a:avLst/>
          </a:prstGeom>
          <a:noFill/>
        </p:spPr>
        <p:txBody>
          <a:bodyPr wrap="square" rtlCol="0">
            <a:spAutoFit/>
          </a:bodyPr>
          <a:lstStyle/>
          <a:p>
            <a:pPr>
              <a:lnSpc>
                <a:spcPct val="125000"/>
              </a:lnSpc>
            </a:pPr>
            <a:r>
              <a:rPr lang="zh-CN" altLang="en-US" sz="1867" b="1" dirty="0">
                <a:solidFill>
                  <a:schemeClr val="bg1"/>
                </a:solidFill>
                <a:latin typeface="微软雅黑" panose="020B0503020204020204" pitchFamily="34" charset="-122"/>
                <a:ea typeface="微软雅黑" panose="020B0503020204020204" pitchFamily="34" charset="-122"/>
              </a:rPr>
              <a:t>从源头杜绝个人信息泄露，违法必究</a:t>
            </a:r>
          </a:p>
          <a:p>
            <a:pPr>
              <a:lnSpc>
                <a:spcPct val="125000"/>
              </a:lnSpc>
            </a:pPr>
            <a:r>
              <a:rPr lang="en-US" altLang="zh-CN" sz="1600" dirty="0">
                <a:solidFill>
                  <a:schemeClr val="bg1"/>
                </a:solidFill>
                <a:latin typeface="微软雅黑" panose="020B0503020204020204" pitchFamily="34" charset="-122"/>
                <a:ea typeface="微软雅黑" panose="020B0503020204020204" pitchFamily="34" charset="-122"/>
              </a:rPr>
              <a:t>《</a:t>
            </a:r>
            <a:r>
              <a:rPr lang="zh-CN" altLang="en-US" sz="1600" dirty="0">
                <a:solidFill>
                  <a:schemeClr val="bg1"/>
                </a:solidFill>
                <a:latin typeface="微软雅黑" panose="020B0503020204020204" pitchFamily="34" charset="-122"/>
                <a:ea typeface="微软雅黑" panose="020B0503020204020204" pitchFamily="34" charset="-122"/>
              </a:rPr>
              <a:t>网络安全法</a:t>
            </a:r>
            <a:r>
              <a:rPr lang="en-US" altLang="zh-CN" sz="1600" dirty="0">
                <a:solidFill>
                  <a:schemeClr val="bg1"/>
                </a:solidFill>
                <a:latin typeface="微软雅黑" panose="020B0503020204020204" pitchFamily="34" charset="-122"/>
                <a:ea typeface="微软雅黑" panose="020B0503020204020204" pitchFamily="34" charset="-122"/>
              </a:rPr>
              <a:t>》</a:t>
            </a:r>
            <a:r>
              <a:rPr lang="zh-CN" altLang="en-US" sz="1600" dirty="0">
                <a:solidFill>
                  <a:schemeClr val="bg1"/>
                </a:solidFill>
                <a:latin typeface="微软雅黑" panose="020B0503020204020204" pitchFamily="34" charset="-122"/>
                <a:ea typeface="微软雅黑" panose="020B0503020204020204" pitchFamily="34" charset="-122"/>
              </a:rPr>
              <a:t>进一步完善了个人信息保护规则，可从源头杜绝个人信息泄露，如规定网络运营者收集、使用个人信息，应当遵循合法、正当、必要的原则，公开收集、使用规则，明示收集、使用信息的目的、方式和范围，并经被收集者同意。</a:t>
            </a:r>
          </a:p>
        </p:txBody>
      </p:sp>
      <p:sp>
        <p:nvSpPr>
          <p:cNvPr id="10" name="矩形 9"/>
          <p:cNvSpPr/>
          <p:nvPr/>
        </p:nvSpPr>
        <p:spPr bwMode="auto">
          <a:xfrm>
            <a:off x="2222269" y="4835893"/>
            <a:ext cx="8674265" cy="1438377"/>
          </a:xfrm>
          <a:prstGeom prst="rect">
            <a:avLst/>
          </a:prstGeom>
          <a:noFill/>
          <a:ln w="9525" cap="flat" cmpd="sng" algn="ctr">
            <a:solidFill>
              <a:srgbClr val="0070C0"/>
            </a:solidFill>
            <a:prstDash val="solid"/>
            <a:round/>
            <a:headEnd type="none" w="med" len="med"/>
            <a:tailEnd type="none" w="med" len="med"/>
          </a:ln>
          <a:effectLst/>
        </p:spPr>
        <p:txBody>
          <a:bodyPr vert="horz" wrap="square" lIns="91407" tIns="45703" rIns="91407" bIns="45703" numCol="1" rtlCol="0" anchor="t" anchorCtr="0" compatLnSpc="1"/>
          <a:lstStyle/>
          <a:p>
            <a:endParaRPr lang="zh-CN" altLang="en-US" sz="133">
              <a:solidFill>
                <a:schemeClr val="bg1"/>
              </a:solidFill>
              <a:latin typeface="微软雅黑" panose="020B0503020204020204" pitchFamily="34" charset="-122"/>
              <a:ea typeface="微软雅黑" panose="020B0503020204020204" pitchFamily="34" charset="-122"/>
            </a:endParaRPr>
          </a:p>
        </p:txBody>
      </p:sp>
      <p:sp>
        <p:nvSpPr>
          <p:cNvPr id="11" name="右箭头 10"/>
          <p:cNvSpPr/>
          <p:nvPr/>
        </p:nvSpPr>
        <p:spPr bwMode="auto">
          <a:xfrm>
            <a:off x="2351585" y="5368099"/>
            <a:ext cx="466473" cy="373963"/>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zh-CN" altLang="en-US" sz="1600" b="1">
              <a:solidFill>
                <a:schemeClr val="bg1"/>
              </a:solidFill>
              <a:latin typeface="微软雅黑" panose="020B0503020204020204" pitchFamily="34" charset="-122"/>
              <a:ea typeface="微软雅黑" panose="020B0503020204020204" pitchFamily="34" charset="-122"/>
            </a:endParaRPr>
          </a:p>
        </p:txBody>
      </p:sp>
      <p:sp>
        <p:nvSpPr>
          <p:cNvPr id="12" name="矩形 11"/>
          <p:cNvSpPr/>
          <p:nvPr/>
        </p:nvSpPr>
        <p:spPr bwMode="auto">
          <a:xfrm>
            <a:off x="1295467" y="4835893"/>
            <a:ext cx="1210160" cy="14383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chemeClr val="bg1"/>
              </a:solidFill>
              <a:latin typeface="微软雅黑" panose="020B0503020204020204" pitchFamily="34" charset="-122"/>
              <a:ea typeface="微软雅黑" panose="020B0503020204020204" pitchFamily="34" charset="-122"/>
              <a:cs typeface="+mn-ea"/>
            </a:endParaRPr>
          </a:p>
        </p:txBody>
      </p:sp>
      <p:sp>
        <p:nvSpPr>
          <p:cNvPr id="13" name="TextBox 19"/>
          <p:cNvSpPr txBox="1"/>
          <p:nvPr/>
        </p:nvSpPr>
        <p:spPr>
          <a:xfrm>
            <a:off x="1295467" y="5329378"/>
            <a:ext cx="1210160" cy="420564"/>
          </a:xfrm>
          <a:prstGeom prst="rect">
            <a:avLst/>
          </a:prstGeom>
          <a:noFill/>
        </p:spPr>
        <p:txBody>
          <a:bodyPr wrap="square" rtlCol="0">
            <a:spAutoFit/>
          </a:bodyPr>
          <a:lstStyle/>
          <a:p>
            <a:pPr algn="ctr"/>
            <a:r>
              <a:rPr lang="zh-CN" altLang="en-US" sz="2133" b="1" dirty="0">
                <a:solidFill>
                  <a:srgbClr val="A40000"/>
                </a:solidFill>
                <a:latin typeface="微软雅黑" panose="020B0503020204020204" pitchFamily="34" charset="-122"/>
                <a:ea typeface="微软雅黑" panose="020B0503020204020204" pitchFamily="34" charset="-122"/>
              </a:rPr>
              <a:t>对企业</a:t>
            </a:r>
          </a:p>
        </p:txBody>
      </p:sp>
      <p:sp>
        <p:nvSpPr>
          <p:cNvPr id="14" name="TextBox 20"/>
          <p:cNvSpPr txBox="1"/>
          <p:nvPr/>
        </p:nvSpPr>
        <p:spPr>
          <a:xfrm>
            <a:off x="2735627" y="4852325"/>
            <a:ext cx="8194212" cy="1374800"/>
          </a:xfrm>
          <a:prstGeom prst="rect">
            <a:avLst/>
          </a:prstGeom>
          <a:noFill/>
        </p:spPr>
        <p:txBody>
          <a:bodyPr wrap="square" rtlCol="0">
            <a:spAutoFit/>
          </a:bodyPr>
          <a:lstStyle/>
          <a:p>
            <a:pPr>
              <a:lnSpc>
                <a:spcPct val="125000"/>
              </a:lnSpc>
            </a:pPr>
            <a:r>
              <a:rPr lang="zh-CN" altLang="en-US" sz="1867" b="1" dirty="0">
                <a:solidFill>
                  <a:schemeClr val="bg1"/>
                </a:solidFill>
                <a:latin typeface="微软雅黑" panose="020B0503020204020204" pitchFamily="34" charset="-122"/>
                <a:ea typeface="微软雅黑" panose="020B0503020204020204" pitchFamily="34" charset="-122"/>
              </a:rPr>
              <a:t>网络安全产业将迎发展，这些机会要抓住</a:t>
            </a:r>
            <a:endParaRPr lang="en-US" altLang="zh-CN" sz="1867" b="1" dirty="0">
              <a:solidFill>
                <a:schemeClr val="bg1"/>
              </a:solidFill>
              <a:latin typeface="微软雅黑" panose="020B0503020204020204" pitchFamily="34" charset="-122"/>
              <a:ea typeface="微软雅黑" panose="020B0503020204020204" pitchFamily="34" charset="-122"/>
            </a:endParaRPr>
          </a:p>
          <a:p>
            <a:pPr>
              <a:lnSpc>
                <a:spcPct val="125000"/>
              </a:lnSpc>
            </a:pPr>
            <a:r>
              <a:rPr lang="en-US" altLang="zh-CN" sz="1600" dirty="0">
                <a:solidFill>
                  <a:schemeClr val="bg1"/>
                </a:solidFill>
                <a:latin typeface="微软雅黑" panose="020B0503020204020204" pitchFamily="34" charset="-122"/>
                <a:ea typeface="微软雅黑" panose="020B0503020204020204" pitchFamily="34" charset="-122"/>
              </a:rPr>
              <a:t>《</a:t>
            </a:r>
            <a:r>
              <a:rPr lang="zh-CN" altLang="en-US" sz="1600" dirty="0">
                <a:solidFill>
                  <a:schemeClr val="bg1"/>
                </a:solidFill>
                <a:latin typeface="微软雅黑" panose="020B0503020204020204" pitchFamily="34" charset="-122"/>
                <a:ea typeface="微软雅黑" panose="020B0503020204020204" pitchFamily="34" charset="-122"/>
              </a:rPr>
              <a:t>网络安全法</a:t>
            </a:r>
            <a:r>
              <a:rPr lang="en-US" altLang="zh-CN" sz="1600" dirty="0">
                <a:solidFill>
                  <a:schemeClr val="bg1"/>
                </a:solidFill>
                <a:latin typeface="微软雅黑" panose="020B0503020204020204" pitchFamily="34" charset="-122"/>
                <a:ea typeface="微软雅黑" panose="020B0503020204020204" pitchFamily="34" charset="-122"/>
              </a:rPr>
              <a:t>》</a:t>
            </a:r>
            <a:r>
              <a:rPr lang="zh-CN" altLang="en-US" sz="1600" dirty="0">
                <a:solidFill>
                  <a:schemeClr val="bg1"/>
                </a:solidFill>
                <a:latin typeface="微软雅黑" panose="020B0503020204020204" pitchFamily="34" charset="-122"/>
                <a:ea typeface="微软雅黑" panose="020B0503020204020204" pitchFamily="34" charset="-122"/>
              </a:rPr>
              <a:t>在规范一般企业网络安全义务的基础上，特别针对三类企业，即网络运营者，比如通信运营商等；网络产品、服务的提供者，比如网购平台等；关键信息基础设施运营者，比如电力公司、股票交易中心等做了强制性的义务规范内容。</a:t>
            </a:r>
          </a:p>
        </p:txBody>
      </p:sp>
    </p:spTree>
    <p:extLst>
      <p:ext uri="{BB962C8B-B14F-4D97-AF65-F5344CB8AC3E}">
        <p14:creationId xmlns:p14="http://schemas.microsoft.com/office/powerpoint/2010/main" val="3399626136"/>
      </p:ext>
    </p:extLst>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down)">
                                      <p:cBhvr>
                                        <p:cTn id="8" dur="500"/>
                                        <p:tgtEl>
                                          <p:spTgt spid="4"/>
                                        </p:tgtEl>
                                      </p:cBhvr>
                                    </p:animEffect>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0-#ppt_w/2"/>
                                          </p:val>
                                        </p:tav>
                                        <p:tav tm="100000">
                                          <p:val>
                                            <p:strVal val="#ppt_x"/>
                                          </p:val>
                                        </p:tav>
                                      </p:tavLst>
                                    </p:anim>
                                    <p:anim calcmode="lin" valueType="num">
                                      <p:cBhvr additive="base">
                                        <p:cTn id="13" dur="500" fill="hold"/>
                                        <p:tgtEl>
                                          <p:spTgt spid="7"/>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31" presetClass="entr" presetSubtype="0"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 calcmode="lin" valueType="num">
                                      <p:cBhvr>
                                        <p:cTn id="19" dur="500" fill="hold"/>
                                        <p:tgtEl>
                                          <p:spTgt spid="8"/>
                                        </p:tgtEl>
                                        <p:attrNameLst>
                                          <p:attrName>style.rotation</p:attrName>
                                        </p:attrNameLst>
                                      </p:cBhvr>
                                      <p:tavLst>
                                        <p:tav tm="0">
                                          <p:val>
                                            <p:fltVal val="90"/>
                                          </p:val>
                                        </p:tav>
                                        <p:tav tm="100000">
                                          <p:val>
                                            <p:fltVal val="0"/>
                                          </p:val>
                                        </p:tav>
                                      </p:tavLst>
                                    </p:anim>
                                    <p:animEffect transition="in" filter="fade">
                                      <p:cBhvr>
                                        <p:cTn id="20" dur="500"/>
                                        <p:tgtEl>
                                          <p:spTgt spid="8"/>
                                        </p:tgtEl>
                                      </p:cBhvr>
                                    </p:animEffect>
                                  </p:childTnLst>
                                </p:cTn>
                              </p:par>
                            </p:childTnLst>
                          </p:cTn>
                        </p:par>
                        <p:par>
                          <p:cTn id="21" fill="hold">
                            <p:stCondLst>
                              <p:cond delay="1500"/>
                            </p:stCondLst>
                            <p:childTnLst>
                              <p:par>
                                <p:cTn id="22" presetID="22" presetClass="entr" presetSubtype="8" fill="hold" grpId="0"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childTnLst>
                          </p:cTn>
                        </p:par>
                        <p:par>
                          <p:cTn id="25" fill="hold">
                            <p:stCondLst>
                              <p:cond delay="2000"/>
                            </p:stCondLst>
                            <p:childTnLst>
                              <p:par>
                                <p:cTn id="26" presetID="22" presetClass="entr" presetSubtype="8" fill="hold" grpId="0" nodeType="after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ipe(left)">
                                      <p:cBhvr>
                                        <p:cTn id="28" dur="500"/>
                                        <p:tgtEl>
                                          <p:spTgt spid="5"/>
                                        </p:tgtEl>
                                      </p:cBhvr>
                                    </p:animEffect>
                                  </p:childTnLst>
                                </p:cTn>
                              </p:par>
                            </p:childTnLst>
                          </p:cTn>
                        </p:par>
                        <p:par>
                          <p:cTn id="29" fill="hold">
                            <p:stCondLst>
                              <p:cond delay="2500"/>
                            </p:stCondLst>
                            <p:childTnLst>
                              <p:par>
                                <p:cTn id="30" presetID="22" presetClass="entr" presetSubtype="8" fill="hold" grpId="0" nodeType="after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left)">
                                      <p:cBhvr>
                                        <p:cTn id="32" dur="500"/>
                                        <p:tgtEl>
                                          <p:spTgt spid="9"/>
                                        </p:tgtEl>
                                      </p:cBhvr>
                                    </p:animEffect>
                                  </p:childTnLst>
                                </p:cTn>
                              </p:par>
                            </p:childTnLst>
                          </p:cTn>
                        </p:par>
                        <p:par>
                          <p:cTn id="33" fill="hold">
                            <p:stCondLst>
                              <p:cond delay="3000"/>
                            </p:stCondLst>
                            <p:childTnLst>
                              <p:par>
                                <p:cTn id="34" presetID="2" presetClass="entr" presetSubtype="8" fill="hold" grpId="0" nodeType="afterEffect">
                                  <p:stCondLst>
                                    <p:cond delay="0"/>
                                  </p:stCondLst>
                                  <p:childTnLst>
                                    <p:set>
                                      <p:cBhvr>
                                        <p:cTn id="35" dur="1" fill="hold">
                                          <p:stCondLst>
                                            <p:cond delay="0"/>
                                          </p:stCondLst>
                                        </p:cTn>
                                        <p:tgtEl>
                                          <p:spTgt spid="12"/>
                                        </p:tgtEl>
                                        <p:attrNameLst>
                                          <p:attrName>style.visibility</p:attrName>
                                        </p:attrNameLst>
                                      </p:cBhvr>
                                      <p:to>
                                        <p:strVal val="visible"/>
                                      </p:to>
                                    </p:set>
                                    <p:anim calcmode="lin" valueType="num">
                                      <p:cBhvr additive="base">
                                        <p:cTn id="36" dur="500" fill="hold"/>
                                        <p:tgtEl>
                                          <p:spTgt spid="12"/>
                                        </p:tgtEl>
                                        <p:attrNameLst>
                                          <p:attrName>ppt_x</p:attrName>
                                        </p:attrNameLst>
                                      </p:cBhvr>
                                      <p:tavLst>
                                        <p:tav tm="0">
                                          <p:val>
                                            <p:strVal val="0-#ppt_w/2"/>
                                          </p:val>
                                        </p:tav>
                                        <p:tav tm="100000">
                                          <p:val>
                                            <p:strVal val="#ppt_x"/>
                                          </p:val>
                                        </p:tav>
                                      </p:tavLst>
                                    </p:anim>
                                    <p:anim calcmode="lin" valueType="num">
                                      <p:cBhvr additive="base">
                                        <p:cTn id="37" dur="500" fill="hold"/>
                                        <p:tgtEl>
                                          <p:spTgt spid="12"/>
                                        </p:tgtEl>
                                        <p:attrNameLst>
                                          <p:attrName>ppt_y</p:attrName>
                                        </p:attrNameLst>
                                      </p:cBhvr>
                                      <p:tavLst>
                                        <p:tav tm="0">
                                          <p:val>
                                            <p:strVal val="#ppt_y"/>
                                          </p:val>
                                        </p:tav>
                                        <p:tav tm="100000">
                                          <p:val>
                                            <p:strVal val="#ppt_y"/>
                                          </p:val>
                                        </p:tav>
                                      </p:tavLst>
                                    </p:anim>
                                  </p:childTnLst>
                                </p:cTn>
                              </p:par>
                            </p:childTnLst>
                          </p:cTn>
                        </p:par>
                        <p:par>
                          <p:cTn id="38" fill="hold">
                            <p:stCondLst>
                              <p:cond delay="3500"/>
                            </p:stCondLst>
                            <p:childTnLst>
                              <p:par>
                                <p:cTn id="39" presetID="31" presetClass="entr" presetSubtype="0" fill="hold" grpId="0" nodeType="afterEffect">
                                  <p:stCondLst>
                                    <p:cond delay="0"/>
                                  </p:stCondLst>
                                  <p:childTnLst>
                                    <p:set>
                                      <p:cBhvr>
                                        <p:cTn id="40" dur="1" fill="hold">
                                          <p:stCondLst>
                                            <p:cond delay="0"/>
                                          </p:stCondLst>
                                        </p:cTn>
                                        <p:tgtEl>
                                          <p:spTgt spid="13"/>
                                        </p:tgtEl>
                                        <p:attrNameLst>
                                          <p:attrName>style.visibility</p:attrName>
                                        </p:attrNameLst>
                                      </p:cBhvr>
                                      <p:to>
                                        <p:strVal val="visible"/>
                                      </p:to>
                                    </p:set>
                                    <p:anim calcmode="lin" valueType="num">
                                      <p:cBhvr>
                                        <p:cTn id="41" dur="500" fill="hold"/>
                                        <p:tgtEl>
                                          <p:spTgt spid="13"/>
                                        </p:tgtEl>
                                        <p:attrNameLst>
                                          <p:attrName>ppt_w</p:attrName>
                                        </p:attrNameLst>
                                      </p:cBhvr>
                                      <p:tavLst>
                                        <p:tav tm="0">
                                          <p:val>
                                            <p:fltVal val="0"/>
                                          </p:val>
                                        </p:tav>
                                        <p:tav tm="100000">
                                          <p:val>
                                            <p:strVal val="#ppt_w"/>
                                          </p:val>
                                        </p:tav>
                                      </p:tavLst>
                                    </p:anim>
                                    <p:anim calcmode="lin" valueType="num">
                                      <p:cBhvr>
                                        <p:cTn id="42" dur="500" fill="hold"/>
                                        <p:tgtEl>
                                          <p:spTgt spid="13"/>
                                        </p:tgtEl>
                                        <p:attrNameLst>
                                          <p:attrName>ppt_h</p:attrName>
                                        </p:attrNameLst>
                                      </p:cBhvr>
                                      <p:tavLst>
                                        <p:tav tm="0">
                                          <p:val>
                                            <p:fltVal val="0"/>
                                          </p:val>
                                        </p:tav>
                                        <p:tav tm="100000">
                                          <p:val>
                                            <p:strVal val="#ppt_h"/>
                                          </p:val>
                                        </p:tav>
                                      </p:tavLst>
                                    </p:anim>
                                    <p:anim calcmode="lin" valueType="num">
                                      <p:cBhvr>
                                        <p:cTn id="43" dur="500" fill="hold"/>
                                        <p:tgtEl>
                                          <p:spTgt spid="13"/>
                                        </p:tgtEl>
                                        <p:attrNameLst>
                                          <p:attrName>style.rotation</p:attrName>
                                        </p:attrNameLst>
                                      </p:cBhvr>
                                      <p:tavLst>
                                        <p:tav tm="0">
                                          <p:val>
                                            <p:fltVal val="90"/>
                                          </p:val>
                                        </p:tav>
                                        <p:tav tm="100000">
                                          <p:val>
                                            <p:fltVal val="0"/>
                                          </p:val>
                                        </p:tav>
                                      </p:tavLst>
                                    </p:anim>
                                    <p:animEffect transition="in" filter="fade">
                                      <p:cBhvr>
                                        <p:cTn id="44" dur="500"/>
                                        <p:tgtEl>
                                          <p:spTgt spid="13"/>
                                        </p:tgtEl>
                                      </p:cBhvr>
                                    </p:animEffect>
                                  </p:childTnLst>
                                </p:cTn>
                              </p:par>
                            </p:childTnLst>
                          </p:cTn>
                        </p:par>
                        <p:par>
                          <p:cTn id="45" fill="hold">
                            <p:stCondLst>
                              <p:cond delay="4000"/>
                            </p:stCondLst>
                            <p:childTnLst>
                              <p:par>
                                <p:cTn id="46" presetID="22" presetClass="entr" presetSubtype="8" fill="hold" grpId="0" nodeType="after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wipe(left)">
                                      <p:cBhvr>
                                        <p:cTn id="48" dur="500"/>
                                        <p:tgtEl>
                                          <p:spTgt spid="11"/>
                                        </p:tgtEl>
                                      </p:cBhvr>
                                    </p:animEffect>
                                  </p:childTnLst>
                                </p:cTn>
                              </p:par>
                            </p:childTnLst>
                          </p:cTn>
                        </p:par>
                        <p:par>
                          <p:cTn id="49" fill="hold">
                            <p:stCondLst>
                              <p:cond delay="4500"/>
                            </p:stCondLst>
                            <p:childTnLst>
                              <p:par>
                                <p:cTn id="50" presetID="22" presetClass="entr" presetSubtype="8" fill="hold" grpId="0" nodeType="after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wipe(left)">
                                      <p:cBhvr>
                                        <p:cTn id="52" dur="500"/>
                                        <p:tgtEl>
                                          <p:spTgt spid="10"/>
                                        </p:tgtEl>
                                      </p:cBhvr>
                                    </p:animEffect>
                                  </p:childTnLst>
                                </p:cTn>
                              </p:par>
                            </p:childTnLst>
                          </p:cTn>
                        </p:par>
                        <p:par>
                          <p:cTn id="53" fill="hold">
                            <p:stCondLst>
                              <p:cond delay="5000"/>
                            </p:stCondLst>
                            <p:childTnLst>
                              <p:par>
                                <p:cTn id="54" presetID="22" presetClass="entr" presetSubtype="8" fill="hold" grpId="0" nodeType="afterEffect">
                                  <p:stCondLst>
                                    <p:cond delay="0"/>
                                  </p:stCondLst>
                                  <p:childTnLst>
                                    <p:set>
                                      <p:cBhvr>
                                        <p:cTn id="55" dur="1" fill="hold">
                                          <p:stCondLst>
                                            <p:cond delay="0"/>
                                          </p:stCondLst>
                                        </p:cTn>
                                        <p:tgtEl>
                                          <p:spTgt spid="14"/>
                                        </p:tgtEl>
                                        <p:attrNameLst>
                                          <p:attrName>style.visibility</p:attrName>
                                        </p:attrNameLst>
                                      </p:cBhvr>
                                      <p:to>
                                        <p:strVal val="visible"/>
                                      </p:to>
                                    </p:set>
                                    <p:animEffect transition="in" filter="wipe(left)">
                                      <p:cBhvr>
                                        <p:cTn id="5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ldLvl="0" animBg="1"/>
      <p:bldP spid="6" grpId="0" animBg="1"/>
      <p:bldP spid="7" grpId="0" bldLvl="0" animBg="1"/>
      <p:bldP spid="8" grpId="0"/>
      <p:bldP spid="9" grpId="0"/>
      <p:bldP spid="10" grpId="0" bldLvl="0" animBg="1"/>
      <p:bldP spid="11" grpId="0" animBg="1"/>
      <p:bldP spid="12" grpId="0" bldLvl="0" animBg="1"/>
      <p:bldP spid="13" grpId="0"/>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34000" r="-34000"/>
          </a:stretch>
        </a:blipFill>
        <a:effectLst/>
      </p:bgPr>
    </p:bg>
    <p:spTree>
      <p:nvGrpSpPr>
        <p:cNvPr id="1" name=""/>
        <p:cNvGrpSpPr/>
        <p:nvPr/>
      </p:nvGrpSpPr>
      <p:grpSpPr>
        <a:xfrm>
          <a:off x="0" y="0"/>
          <a:ext cx="0" cy="0"/>
          <a:chOff x="0" y="0"/>
          <a:chExt cx="0" cy="0"/>
        </a:xfrm>
      </p:grpSpPr>
      <p:sp>
        <p:nvSpPr>
          <p:cNvPr id="6" name="TextBox 32">
            <a:hlinkClick r:id="" action="ppaction://hlinkshowjump?jump=nextslide"/>
          </p:cNvPr>
          <p:cNvSpPr txBox="1">
            <a:spLocks noChangeArrowheads="1"/>
          </p:cNvSpPr>
          <p:nvPr/>
        </p:nvSpPr>
        <p:spPr bwMode="auto">
          <a:xfrm>
            <a:off x="4772561" y="1316627"/>
            <a:ext cx="2646878"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宋体" pitchFamily="2" charset="-122"/>
              </a:defRPr>
            </a:lvl1pPr>
            <a:lvl2pPr marL="742950" indent="-285750">
              <a:defRPr>
                <a:solidFill>
                  <a:schemeClr val="tx1"/>
                </a:solidFill>
                <a:latin typeface="Arial" charset="0"/>
                <a:ea typeface="宋体" pitchFamily="2" charset="-122"/>
              </a:defRPr>
            </a:lvl2pPr>
            <a:lvl3pPr marL="1143000" indent="-228600">
              <a:defRPr>
                <a:solidFill>
                  <a:schemeClr val="tx1"/>
                </a:solidFill>
                <a:latin typeface="Arial" charset="0"/>
                <a:ea typeface="宋体" pitchFamily="2" charset="-122"/>
              </a:defRPr>
            </a:lvl3pPr>
            <a:lvl4pPr marL="1600200" indent="-228600">
              <a:defRPr>
                <a:solidFill>
                  <a:schemeClr val="tx1"/>
                </a:solidFill>
                <a:latin typeface="Arial" charset="0"/>
                <a:ea typeface="宋体" pitchFamily="2" charset="-122"/>
              </a:defRPr>
            </a:lvl4pPr>
            <a:lvl5pPr marL="2057400" indent="-22860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algn="ctr"/>
            <a:r>
              <a:rPr lang="zh-CN" altLang="en-US" sz="6400" b="1" dirty="0">
                <a:solidFill>
                  <a:schemeClr val="bg1"/>
                </a:solidFill>
                <a:latin typeface="微软雅黑" panose="020B0503020204020204" pitchFamily="34" charset="-122"/>
                <a:ea typeface="微软雅黑" panose="020B0503020204020204" pitchFamily="34" charset="-122"/>
              </a:rPr>
              <a:t>第二章</a:t>
            </a:r>
            <a:endParaRPr lang="en-US" altLang="zh-CN" sz="6400" b="1" dirty="0">
              <a:solidFill>
                <a:schemeClr val="bg1"/>
              </a:solidFill>
              <a:latin typeface="微软雅黑" panose="020B0503020204020204" pitchFamily="34" charset="-122"/>
              <a:ea typeface="微软雅黑" panose="020B0503020204020204" pitchFamily="34" charset="-122"/>
            </a:endParaRPr>
          </a:p>
        </p:txBody>
      </p:sp>
      <p:sp>
        <p:nvSpPr>
          <p:cNvPr id="7" name="TextBox 32">
            <a:hlinkClick r:id="" action="ppaction://hlinkshowjump?jump=nextslide"/>
          </p:cNvPr>
          <p:cNvSpPr txBox="1">
            <a:spLocks noChangeArrowheads="1"/>
          </p:cNvSpPr>
          <p:nvPr/>
        </p:nvSpPr>
        <p:spPr bwMode="auto">
          <a:xfrm>
            <a:off x="1050033" y="2609255"/>
            <a:ext cx="10183373"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ea typeface="宋体" pitchFamily="2" charset="-122"/>
              </a:defRPr>
            </a:lvl1pPr>
            <a:lvl2pPr marL="742950" indent="-285750">
              <a:defRPr>
                <a:solidFill>
                  <a:schemeClr val="tx1"/>
                </a:solidFill>
                <a:latin typeface="Arial" charset="0"/>
                <a:ea typeface="宋体" pitchFamily="2" charset="-122"/>
              </a:defRPr>
            </a:lvl2pPr>
            <a:lvl3pPr marL="1143000" indent="-228600">
              <a:defRPr>
                <a:solidFill>
                  <a:schemeClr val="tx1"/>
                </a:solidFill>
                <a:latin typeface="Arial" charset="0"/>
                <a:ea typeface="宋体" pitchFamily="2" charset="-122"/>
              </a:defRPr>
            </a:lvl3pPr>
            <a:lvl4pPr marL="1600200" indent="-228600">
              <a:defRPr>
                <a:solidFill>
                  <a:schemeClr val="tx1"/>
                </a:solidFill>
                <a:latin typeface="Arial" charset="0"/>
                <a:ea typeface="宋体" pitchFamily="2" charset="-122"/>
              </a:defRPr>
            </a:lvl4pPr>
            <a:lvl5pPr marL="2057400" indent="-22860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algn="ctr"/>
            <a:r>
              <a:rPr lang="en-US" altLang="zh-CN" sz="6000" b="1" spc="800" dirty="0">
                <a:solidFill>
                  <a:schemeClr val="bg1"/>
                </a:solidFill>
                <a:latin typeface="微软雅黑" panose="020B0503020204020204" pitchFamily="34" charset="-122"/>
                <a:ea typeface="微软雅黑" panose="020B0503020204020204" pitchFamily="34" charset="-122"/>
              </a:rPr>
              <a:t>《</a:t>
            </a:r>
            <a:r>
              <a:rPr lang="zh-CN" altLang="en-US" sz="6000" b="1" spc="800" dirty="0">
                <a:solidFill>
                  <a:schemeClr val="bg1"/>
                </a:solidFill>
                <a:latin typeface="微软雅黑" panose="020B0503020204020204" pitchFamily="34" charset="-122"/>
                <a:ea typeface="微软雅黑" panose="020B0503020204020204" pitchFamily="34" charset="-122"/>
              </a:rPr>
              <a:t>网络安全法</a:t>
            </a:r>
            <a:r>
              <a:rPr lang="en-US" altLang="zh-CN" sz="6000" b="1" spc="800" dirty="0">
                <a:solidFill>
                  <a:schemeClr val="bg1"/>
                </a:solidFill>
                <a:latin typeface="微软雅黑" panose="020B0503020204020204" pitchFamily="34" charset="-122"/>
                <a:ea typeface="微软雅黑" panose="020B0503020204020204" pitchFamily="34" charset="-122"/>
              </a:rPr>
              <a:t>》</a:t>
            </a:r>
          </a:p>
          <a:p>
            <a:pPr algn="ctr"/>
            <a:r>
              <a:rPr lang="zh-CN" altLang="en-US" sz="6600" b="1" spc="800" dirty="0">
                <a:solidFill>
                  <a:schemeClr val="bg1"/>
                </a:solidFill>
                <a:latin typeface="微软雅黑" panose="020B0503020204020204" pitchFamily="34" charset="-122"/>
                <a:ea typeface="微软雅黑" panose="020B0503020204020204" pitchFamily="34" charset="-122"/>
              </a:rPr>
              <a:t>政策全文</a:t>
            </a:r>
            <a:endParaRPr lang="en-US" altLang="zh-CN" sz="6600" b="1" spc="800" dirty="0">
              <a:solidFill>
                <a:schemeClr val="bg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195664023"/>
      </p:ext>
    </p:extLst>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childTnLst>
                          </p:cTn>
                        </p:par>
                        <p:par>
                          <p:cTn id="16" fill="hold">
                            <p:stCondLst>
                              <p:cond delay="1000"/>
                            </p:stCondLst>
                            <p:childTnLst>
                              <p:par>
                                <p:cTn id="17" presetID="26" presetClass="emph" presetSubtype="0" fill="hold" grpId="1" nodeType="afterEffect">
                                  <p:stCondLst>
                                    <p:cond delay="0"/>
                                  </p:stCondLst>
                                  <p:childTnLst>
                                    <p:animEffect transition="out" filter="fade">
                                      <p:cBhvr>
                                        <p:cTn id="18" dur="500" tmFilter="0, 0; .2, .5; .8, .5; 1, 0"/>
                                        <p:tgtEl>
                                          <p:spTgt spid="7"/>
                                        </p:tgtEl>
                                      </p:cBhvr>
                                    </p:animEffect>
                                    <p:animScale>
                                      <p:cBhvr>
                                        <p:cTn id="19" dur="250" autoRev="1" fill="hold"/>
                                        <p:tgtEl>
                                          <p:spTgt spid="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7"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5"/>
          <p:cNvSpPr txBox="1"/>
          <p:nvPr/>
        </p:nvSpPr>
        <p:spPr>
          <a:xfrm>
            <a:off x="1526005" y="1066932"/>
            <a:ext cx="4509035" cy="502766"/>
          </a:xfrm>
          <a:prstGeom prst="rect">
            <a:avLst/>
          </a:prstGeom>
          <a:noFill/>
        </p:spPr>
        <p:txBody>
          <a:bodyPr wrap="square" lIns="91440" tIns="45720" rIns="91440" bIns="45720" rtlCol="0">
            <a:spAutoFit/>
          </a:bodyPr>
          <a:lstStyle/>
          <a:p>
            <a:r>
              <a:rPr lang="en-US" altLang="zh-CN" sz="2667" b="1" kern="0" dirty="0">
                <a:solidFill>
                  <a:schemeClr val="bg1"/>
                </a:solidFill>
                <a:latin typeface="微软雅黑" panose="020B0503020204020204" pitchFamily="34" charset="-122"/>
                <a:ea typeface="微软雅黑" panose="020B0503020204020204" pitchFamily="34" charset="-122"/>
              </a:rPr>
              <a:t>《</a:t>
            </a:r>
            <a:r>
              <a:rPr lang="zh-CN" altLang="en-US" sz="2667" b="1" kern="0" dirty="0">
                <a:solidFill>
                  <a:schemeClr val="bg1"/>
                </a:solidFill>
                <a:latin typeface="微软雅黑" panose="020B0503020204020204" pitchFamily="34" charset="-122"/>
                <a:ea typeface="微软雅黑" panose="020B0503020204020204" pitchFamily="34" charset="-122"/>
              </a:rPr>
              <a:t>网络安全法</a:t>
            </a:r>
            <a:r>
              <a:rPr lang="en-US" altLang="zh-CN" sz="2667" b="1" kern="0" dirty="0">
                <a:solidFill>
                  <a:schemeClr val="bg1"/>
                </a:solidFill>
                <a:latin typeface="微软雅黑" panose="020B0503020204020204" pitchFamily="34" charset="-122"/>
                <a:ea typeface="微软雅黑" panose="020B0503020204020204" pitchFamily="34" charset="-122"/>
              </a:rPr>
              <a:t>》</a:t>
            </a:r>
            <a:r>
              <a:rPr lang="zh-CN" altLang="en-US" sz="2667" b="1" kern="0" dirty="0">
                <a:solidFill>
                  <a:schemeClr val="bg1"/>
                </a:solidFill>
                <a:latin typeface="微软雅黑" panose="020B0503020204020204" pitchFamily="34" charset="-122"/>
                <a:ea typeface="微软雅黑" panose="020B0503020204020204" pitchFamily="34" charset="-122"/>
              </a:rPr>
              <a:t>基本架构</a:t>
            </a:r>
          </a:p>
        </p:txBody>
      </p:sp>
      <p:sp>
        <p:nvSpPr>
          <p:cNvPr id="3" name="文本框 5"/>
          <p:cNvSpPr txBox="1"/>
          <p:nvPr/>
        </p:nvSpPr>
        <p:spPr>
          <a:xfrm>
            <a:off x="4179613" y="378669"/>
            <a:ext cx="4202387" cy="502766"/>
          </a:xfrm>
          <a:prstGeom prst="rect">
            <a:avLst/>
          </a:prstGeom>
          <a:noFill/>
        </p:spPr>
        <p:txBody>
          <a:bodyPr wrap="square" lIns="91440" tIns="45720" rIns="91440" bIns="45720" rtlCol="0">
            <a:spAutoFit/>
          </a:bodyPr>
          <a:lstStyle/>
          <a:p>
            <a:r>
              <a:rPr lang="en-US" altLang="zh-CN" sz="2667" b="1" kern="0" dirty="0">
                <a:solidFill>
                  <a:schemeClr val="bg1"/>
                </a:solidFill>
                <a:latin typeface="微软雅黑" panose="020B0503020204020204" pitchFamily="34" charset="-122"/>
                <a:ea typeface="微软雅黑" panose="020B0503020204020204" pitchFamily="34" charset="-122"/>
              </a:rPr>
              <a:t>《</a:t>
            </a:r>
            <a:r>
              <a:rPr lang="zh-CN" altLang="en-US" sz="2667" b="1" kern="0" dirty="0">
                <a:solidFill>
                  <a:schemeClr val="bg1"/>
                </a:solidFill>
                <a:latin typeface="微软雅黑" panose="020B0503020204020204" pitchFamily="34" charset="-122"/>
                <a:ea typeface="微软雅黑" panose="020B0503020204020204" pitchFamily="34" charset="-122"/>
              </a:rPr>
              <a:t>网络安全法</a:t>
            </a:r>
            <a:r>
              <a:rPr lang="en-US" altLang="zh-CN" sz="2667" b="1" kern="0" dirty="0">
                <a:solidFill>
                  <a:schemeClr val="bg1"/>
                </a:solidFill>
                <a:latin typeface="微软雅黑" panose="020B0503020204020204" pitchFamily="34" charset="-122"/>
                <a:ea typeface="微软雅黑" panose="020B0503020204020204" pitchFamily="34" charset="-122"/>
              </a:rPr>
              <a:t>》</a:t>
            </a:r>
            <a:r>
              <a:rPr lang="zh-CN" altLang="en-US" sz="2667" b="1" kern="0" dirty="0">
                <a:solidFill>
                  <a:schemeClr val="bg1"/>
                </a:solidFill>
                <a:latin typeface="微软雅黑" panose="020B0503020204020204" pitchFamily="34" charset="-122"/>
                <a:ea typeface="微软雅黑" panose="020B0503020204020204" pitchFamily="34" charset="-122"/>
              </a:rPr>
              <a:t>政策全文</a:t>
            </a:r>
          </a:p>
        </p:txBody>
      </p:sp>
      <p:sp>
        <p:nvSpPr>
          <p:cNvPr id="4" name="圆角矩形 3"/>
          <p:cNvSpPr/>
          <p:nvPr/>
        </p:nvSpPr>
        <p:spPr>
          <a:xfrm>
            <a:off x="3328799" y="3968317"/>
            <a:ext cx="1113111" cy="1106513"/>
          </a:xfrm>
          <a:prstGeom prst="roundRect">
            <a:avLst>
              <a:gd name="adj" fmla="val 50000"/>
            </a:avLst>
          </a:prstGeom>
          <a:noFill/>
          <a:ln>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8800" dirty="0">
                <a:solidFill>
                  <a:schemeClr val="bg1"/>
                </a:solidFill>
                <a:latin typeface="微软雅黑" panose="020B0503020204020204" pitchFamily="34" charset="-122"/>
                <a:ea typeface="微软雅黑" panose="020B0503020204020204" pitchFamily="34" charset="-122"/>
              </a:rPr>
              <a:t>+</a:t>
            </a:r>
            <a:endParaRPr lang="zh-CN" altLang="en-US" sz="8800" dirty="0">
              <a:solidFill>
                <a:schemeClr val="bg1"/>
              </a:solidFill>
              <a:latin typeface="微软雅黑" panose="020B0503020204020204" pitchFamily="34" charset="-122"/>
              <a:ea typeface="微软雅黑" panose="020B0503020204020204" pitchFamily="34" charset="-122"/>
            </a:endParaRPr>
          </a:p>
        </p:txBody>
      </p:sp>
      <p:sp>
        <p:nvSpPr>
          <p:cNvPr id="5" name="圆角矩形 4"/>
          <p:cNvSpPr/>
          <p:nvPr/>
        </p:nvSpPr>
        <p:spPr>
          <a:xfrm>
            <a:off x="1324418" y="3959890"/>
            <a:ext cx="1419287" cy="113148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solidFill>
                  <a:srgbClr val="A40000"/>
                </a:solidFill>
                <a:latin typeface="微软雅黑" panose="020B0503020204020204" pitchFamily="34" charset="-122"/>
                <a:ea typeface="微软雅黑" panose="020B0503020204020204" pitchFamily="34" charset="-122"/>
                <a:cs typeface="+mn-ea"/>
              </a:rPr>
              <a:t>总则</a:t>
            </a:r>
          </a:p>
        </p:txBody>
      </p:sp>
      <p:sp>
        <p:nvSpPr>
          <p:cNvPr id="6" name="圆角矩形 5"/>
          <p:cNvSpPr/>
          <p:nvPr/>
        </p:nvSpPr>
        <p:spPr>
          <a:xfrm>
            <a:off x="4196174" y="2660916"/>
            <a:ext cx="3799655" cy="8529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solidFill>
                  <a:srgbClr val="A40000"/>
                </a:solidFill>
                <a:latin typeface="微软雅黑" panose="020B0503020204020204" pitchFamily="34" charset="-122"/>
                <a:ea typeface="微软雅黑" panose="020B0503020204020204" pitchFamily="34" charset="-122"/>
                <a:cs typeface="+mn-ea"/>
              </a:rPr>
              <a:t>9800</a:t>
            </a:r>
            <a:r>
              <a:rPr lang="zh-CN" altLang="en-US" sz="2400" dirty="0">
                <a:solidFill>
                  <a:srgbClr val="A40000"/>
                </a:solidFill>
                <a:latin typeface="微软雅黑" panose="020B0503020204020204" pitchFamily="34" charset="-122"/>
                <a:ea typeface="微软雅黑" panose="020B0503020204020204" pitchFamily="34" charset="-122"/>
                <a:cs typeface="+mn-ea"/>
              </a:rPr>
              <a:t>余字</a:t>
            </a:r>
          </a:p>
        </p:txBody>
      </p:sp>
      <p:sp>
        <p:nvSpPr>
          <p:cNvPr id="7" name="圆角矩形 6"/>
          <p:cNvSpPr/>
          <p:nvPr/>
        </p:nvSpPr>
        <p:spPr>
          <a:xfrm>
            <a:off x="4952904" y="3971206"/>
            <a:ext cx="1466288" cy="114902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solidFill>
                  <a:srgbClr val="A40000"/>
                </a:solidFill>
                <a:latin typeface="微软雅黑" panose="020B0503020204020204" pitchFamily="34" charset="-122"/>
                <a:ea typeface="微软雅黑" panose="020B0503020204020204" pitchFamily="34" charset="-122"/>
                <a:cs typeface="+mn-ea"/>
              </a:rPr>
              <a:t>6</a:t>
            </a:r>
            <a:r>
              <a:rPr lang="zh-CN" altLang="en-US" sz="2400" dirty="0">
                <a:solidFill>
                  <a:srgbClr val="A40000"/>
                </a:solidFill>
                <a:latin typeface="微软雅黑" panose="020B0503020204020204" pitchFamily="34" charset="-122"/>
                <a:ea typeface="微软雅黑" panose="020B0503020204020204" pitchFamily="34" charset="-122"/>
                <a:cs typeface="+mn-ea"/>
              </a:rPr>
              <a:t>章</a:t>
            </a:r>
          </a:p>
        </p:txBody>
      </p:sp>
      <p:sp>
        <p:nvSpPr>
          <p:cNvPr id="8" name="圆角矩形 7"/>
          <p:cNvSpPr/>
          <p:nvPr/>
        </p:nvSpPr>
        <p:spPr>
          <a:xfrm>
            <a:off x="6969487" y="3971206"/>
            <a:ext cx="1063355" cy="1057052"/>
          </a:xfrm>
          <a:prstGeom prst="roundRect">
            <a:avLst>
              <a:gd name="adj" fmla="val 50000"/>
            </a:avLst>
          </a:prstGeom>
          <a:noFill/>
          <a:ln>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8800" dirty="0">
                <a:solidFill>
                  <a:schemeClr val="bg1"/>
                </a:solidFill>
                <a:latin typeface="微软雅黑" panose="020B0503020204020204" pitchFamily="34" charset="-122"/>
                <a:ea typeface="微软雅黑" panose="020B0503020204020204" pitchFamily="34" charset="-122"/>
              </a:rPr>
              <a:t>=</a:t>
            </a:r>
            <a:endParaRPr lang="zh-CN" altLang="en-US" sz="8800" dirty="0">
              <a:solidFill>
                <a:schemeClr val="bg1"/>
              </a:solidFill>
              <a:latin typeface="微软雅黑" panose="020B0503020204020204" pitchFamily="34" charset="-122"/>
              <a:ea typeface="微软雅黑" panose="020B0503020204020204" pitchFamily="34" charset="-122"/>
            </a:endParaRPr>
          </a:p>
        </p:txBody>
      </p:sp>
      <p:sp>
        <p:nvSpPr>
          <p:cNvPr id="9" name="圆角矩形 8"/>
          <p:cNvSpPr/>
          <p:nvPr/>
        </p:nvSpPr>
        <p:spPr>
          <a:xfrm>
            <a:off x="8592278" y="3966980"/>
            <a:ext cx="2195213" cy="114902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solidFill>
                  <a:srgbClr val="A40000"/>
                </a:solidFill>
                <a:latin typeface="微软雅黑" panose="020B0503020204020204" pitchFamily="34" charset="-122"/>
                <a:ea typeface="微软雅黑" panose="020B0503020204020204" pitchFamily="34" charset="-122"/>
                <a:cs typeface="+mn-ea"/>
              </a:rPr>
              <a:t>79</a:t>
            </a:r>
            <a:r>
              <a:rPr lang="zh-CN" altLang="en-US" sz="2400" dirty="0">
                <a:solidFill>
                  <a:srgbClr val="A40000"/>
                </a:solidFill>
                <a:latin typeface="微软雅黑" panose="020B0503020204020204" pitchFamily="34" charset="-122"/>
                <a:ea typeface="微软雅黑" panose="020B0503020204020204" pitchFamily="34" charset="-122"/>
                <a:cs typeface="+mn-ea"/>
              </a:rPr>
              <a:t>条</a:t>
            </a:r>
          </a:p>
        </p:txBody>
      </p:sp>
    </p:spTree>
    <p:extLst>
      <p:ext uri="{BB962C8B-B14F-4D97-AF65-F5344CB8AC3E}">
        <p14:creationId xmlns:p14="http://schemas.microsoft.com/office/powerpoint/2010/main" val="1659612216"/>
      </p:ext>
    </p:extLst>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cTn>
                              </p:par>
                            </p:childTnLst>
                          </p:cTn>
                        </p:par>
                        <p:par>
                          <p:cTn id="22" fill="hold">
                            <p:stCondLst>
                              <p:cond delay="1500"/>
                            </p:stCondLst>
                            <p:childTnLst>
                              <p:par>
                                <p:cTn id="23" presetID="53" presetClass="entr" presetSubtype="16" fill="hold" grpId="0" nodeType="after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p:cTn id="25" dur="500" fill="hold"/>
                                        <p:tgtEl>
                                          <p:spTgt spid="7"/>
                                        </p:tgtEl>
                                        <p:attrNameLst>
                                          <p:attrName>ppt_w</p:attrName>
                                        </p:attrNameLst>
                                      </p:cBhvr>
                                      <p:tavLst>
                                        <p:tav tm="0">
                                          <p:val>
                                            <p:fltVal val="0"/>
                                          </p:val>
                                        </p:tav>
                                        <p:tav tm="100000">
                                          <p:val>
                                            <p:strVal val="#ppt_w"/>
                                          </p:val>
                                        </p:tav>
                                      </p:tavLst>
                                    </p:anim>
                                    <p:anim calcmode="lin" valueType="num">
                                      <p:cBhvr>
                                        <p:cTn id="26" dur="500" fill="hold"/>
                                        <p:tgtEl>
                                          <p:spTgt spid="7"/>
                                        </p:tgtEl>
                                        <p:attrNameLst>
                                          <p:attrName>ppt_h</p:attrName>
                                        </p:attrNameLst>
                                      </p:cBhvr>
                                      <p:tavLst>
                                        <p:tav tm="0">
                                          <p:val>
                                            <p:fltVal val="0"/>
                                          </p:val>
                                        </p:tav>
                                        <p:tav tm="100000">
                                          <p:val>
                                            <p:strVal val="#ppt_h"/>
                                          </p:val>
                                        </p:tav>
                                      </p:tavLst>
                                    </p:anim>
                                    <p:animEffect transition="in" filter="fade">
                                      <p:cBhvr>
                                        <p:cTn id="27" dur="500"/>
                                        <p:tgtEl>
                                          <p:spTgt spid="7"/>
                                        </p:tgtEl>
                                      </p:cBhvr>
                                    </p:animEffect>
                                  </p:childTnLst>
                                </p:cTn>
                              </p:par>
                            </p:childTnLst>
                          </p:cTn>
                        </p:par>
                        <p:par>
                          <p:cTn id="28" fill="hold">
                            <p:stCondLst>
                              <p:cond delay="2000"/>
                            </p:stCondLst>
                            <p:childTnLst>
                              <p:par>
                                <p:cTn id="29" presetID="53" presetClass="entr" presetSubtype="16" fill="hold" grpId="0" nodeType="after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500" fill="hold"/>
                                        <p:tgtEl>
                                          <p:spTgt spid="8"/>
                                        </p:tgtEl>
                                        <p:attrNameLst>
                                          <p:attrName>ppt_w</p:attrName>
                                        </p:attrNameLst>
                                      </p:cBhvr>
                                      <p:tavLst>
                                        <p:tav tm="0">
                                          <p:val>
                                            <p:fltVal val="0"/>
                                          </p:val>
                                        </p:tav>
                                        <p:tav tm="100000">
                                          <p:val>
                                            <p:strVal val="#ppt_w"/>
                                          </p:val>
                                        </p:tav>
                                      </p:tavLst>
                                    </p:anim>
                                    <p:anim calcmode="lin" valueType="num">
                                      <p:cBhvr>
                                        <p:cTn id="32" dur="500" fill="hold"/>
                                        <p:tgtEl>
                                          <p:spTgt spid="8"/>
                                        </p:tgtEl>
                                        <p:attrNameLst>
                                          <p:attrName>ppt_h</p:attrName>
                                        </p:attrNameLst>
                                      </p:cBhvr>
                                      <p:tavLst>
                                        <p:tav tm="0">
                                          <p:val>
                                            <p:fltVal val="0"/>
                                          </p:val>
                                        </p:tav>
                                        <p:tav tm="100000">
                                          <p:val>
                                            <p:strVal val="#ppt_h"/>
                                          </p:val>
                                        </p:tav>
                                      </p:tavLst>
                                    </p:anim>
                                    <p:animEffect transition="in" filter="fade">
                                      <p:cBhvr>
                                        <p:cTn id="33" dur="500"/>
                                        <p:tgtEl>
                                          <p:spTgt spid="8"/>
                                        </p:tgtEl>
                                      </p:cBhvr>
                                    </p:animEffect>
                                  </p:childTnLst>
                                </p:cTn>
                              </p:par>
                            </p:childTnLst>
                          </p:cTn>
                        </p:par>
                        <p:par>
                          <p:cTn id="34" fill="hold">
                            <p:stCondLst>
                              <p:cond delay="2500"/>
                            </p:stCondLst>
                            <p:childTnLst>
                              <p:par>
                                <p:cTn id="35" presetID="53" presetClass="entr" presetSubtype="16" fill="hold" grpId="0" nodeType="after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p:cTn id="37" dur="500" fill="hold"/>
                                        <p:tgtEl>
                                          <p:spTgt spid="9"/>
                                        </p:tgtEl>
                                        <p:attrNameLst>
                                          <p:attrName>ppt_w</p:attrName>
                                        </p:attrNameLst>
                                      </p:cBhvr>
                                      <p:tavLst>
                                        <p:tav tm="0">
                                          <p:val>
                                            <p:fltVal val="0"/>
                                          </p:val>
                                        </p:tav>
                                        <p:tav tm="100000">
                                          <p:val>
                                            <p:strVal val="#ppt_w"/>
                                          </p:val>
                                        </p:tav>
                                      </p:tavLst>
                                    </p:anim>
                                    <p:anim calcmode="lin" valueType="num">
                                      <p:cBhvr>
                                        <p:cTn id="38" dur="500" fill="hold"/>
                                        <p:tgtEl>
                                          <p:spTgt spid="9"/>
                                        </p:tgtEl>
                                        <p:attrNameLst>
                                          <p:attrName>ppt_h</p:attrName>
                                        </p:attrNameLst>
                                      </p:cBhvr>
                                      <p:tavLst>
                                        <p:tav tm="0">
                                          <p:val>
                                            <p:fltVal val="0"/>
                                          </p:val>
                                        </p:tav>
                                        <p:tav tm="100000">
                                          <p:val>
                                            <p:strVal val="#ppt_h"/>
                                          </p:val>
                                        </p:tav>
                                      </p:tavLst>
                                    </p:anim>
                                    <p:animEffect transition="in" filter="fade">
                                      <p:cBhvr>
                                        <p:cTn id="3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5"/>
          <p:cNvSpPr txBox="1"/>
          <p:nvPr/>
        </p:nvSpPr>
        <p:spPr>
          <a:xfrm>
            <a:off x="1526005" y="1066932"/>
            <a:ext cx="4509035" cy="502766"/>
          </a:xfrm>
          <a:prstGeom prst="rect">
            <a:avLst/>
          </a:prstGeom>
          <a:noFill/>
        </p:spPr>
        <p:txBody>
          <a:bodyPr wrap="square" lIns="91440" tIns="45720" rIns="91440" bIns="45720" rtlCol="0">
            <a:spAutoFit/>
          </a:bodyPr>
          <a:lstStyle/>
          <a:p>
            <a:r>
              <a:rPr lang="en-US" altLang="zh-CN" sz="2667" b="1" kern="0" dirty="0">
                <a:solidFill>
                  <a:schemeClr val="bg1"/>
                </a:solidFill>
                <a:latin typeface="微软雅黑" panose="020B0503020204020204" pitchFamily="34" charset="-122"/>
                <a:ea typeface="微软雅黑" panose="020B0503020204020204" pitchFamily="34" charset="-122"/>
              </a:rPr>
              <a:t>《</a:t>
            </a:r>
            <a:r>
              <a:rPr lang="zh-CN" altLang="en-US" sz="2667" b="1" kern="0" dirty="0">
                <a:solidFill>
                  <a:schemeClr val="bg1"/>
                </a:solidFill>
                <a:latin typeface="微软雅黑" panose="020B0503020204020204" pitchFamily="34" charset="-122"/>
                <a:ea typeface="微软雅黑" panose="020B0503020204020204" pitchFamily="34" charset="-122"/>
              </a:rPr>
              <a:t>网络安全法</a:t>
            </a:r>
            <a:r>
              <a:rPr lang="en-US" altLang="zh-CN" sz="2667" b="1" kern="0" dirty="0">
                <a:solidFill>
                  <a:schemeClr val="bg1"/>
                </a:solidFill>
                <a:latin typeface="微软雅黑" panose="020B0503020204020204" pitchFamily="34" charset="-122"/>
                <a:ea typeface="微软雅黑" panose="020B0503020204020204" pitchFamily="34" charset="-122"/>
              </a:rPr>
              <a:t>》</a:t>
            </a:r>
            <a:r>
              <a:rPr lang="zh-CN" altLang="en-US" sz="2667" b="1" kern="0" dirty="0">
                <a:solidFill>
                  <a:schemeClr val="bg1"/>
                </a:solidFill>
                <a:latin typeface="微软雅黑" panose="020B0503020204020204" pitchFamily="34" charset="-122"/>
                <a:ea typeface="微软雅黑" panose="020B0503020204020204" pitchFamily="34" charset="-122"/>
              </a:rPr>
              <a:t>政策全文</a:t>
            </a:r>
          </a:p>
        </p:txBody>
      </p:sp>
      <p:sp>
        <p:nvSpPr>
          <p:cNvPr id="3" name="文本框 5"/>
          <p:cNvSpPr txBox="1"/>
          <p:nvPr/>
        </p:nvSpPr>
        <p:spPr>
          <a:xfrm>
            <a:off x="4179613" y="378669"/>
            <a:ext cx="4202387" cy="502766"/>
          </a:xfrm>
          <a:prstGeom prst="rect">
            <a:avLst/>
          </a:prstGeom>
          <a:noFill/>
        </p:spPr>
        <p:txBody>
          <a:bodyPr wrap="square" lIns="91440" tIns="45720" rIns="91440" bIns="45720" rtlCol="0">
            <a:spAutoFit/>
          </a:bodyPr>
          <a:lstStyle/>
          <a:p>
            <a:r>
              <a:rPr lang="en-US" altLang="zh-CN" sz="2667" b="1" kern="0" dirty="0">
                <a:solidFill>
                  <a:schemeClr val="bg1"/>
                </a:solidFill>
                <a:latin typeface="微软雅黑" panose="020B0503020204020204" pitchFamily="34" charset="-122"/>
                <a:ea typeface="微软雅黑" panose="020B0503020204020204" pitchFamily="34" charset="-122"/>
              </a:rPr>
              <a:t>《</a:t>
            </a:r>
            <a:r>
              <a:rPr lang="zh-CN" altLang="en-US" sz="2667" b="1" kern="0" dirty="0">
                <a:solidFill>
                  <a:schemeClr val="bg1"/>
                </a:solidFill>
                <a:latin typeface="微软雅黑" panose="020B0503020204020204" pitchFamily="34" charset="-122"/>
                <a:ea typeface="微软雅黑" panose="020B0503020204020204" pitchFamily="34" charset="-122"/>
              </a:rPr>
              <a:t>网络安全法</a:t>
            </a:r>
            <a:r>
              <a:rPr lang="en-US" altLang="zh-CN" sz="2667" b="1" kern="0" dirty="0">
                <a:solidFill>
                  <a:schemeClr val="bg1"/>
                </a:solidFill>
                <a:latin typeface="微软雅黑" panose="020B0503020204020204" pitchFamily="34" charset="-122"/>
                <a:ea typeface="微软雅黑" panose="020B0503020204020204" pitchFamily="34" charset="-122"/>
              </a:rPr>
              <a:t>》</a:t>
            </a:r>
            <a:r>
              <a:rPr lang="zh-CN" altLang="en-US" sz="2667" b="1" kern="0" dirty="0">
                <a:solidFill>
                  <a:schemeClr val="bg1"/>
                </a:solidFill>
                <a:latin typeface="微软雅黑" panose="020B0503020204020204" pitchFamily="34" charset="-122"/>
                <a:ea typeface="微软雅黑" panose="020B0503020204020204" pitchFamily="34" charset="-122"/>
              </a:rPr>
              <a:t>政策全文</a:t>
            </a:r>
          </a:p>
        </p:txBody>
      </p:sp>
      <p:sp>
        <p:nvSpPr>
          <p:cNvPr id="4" name="圆角矩形 3"/>
          <p:cNvSpPr/>
          <p:nvPr/>
        </p:nvSpPr>
        <p:spPr>
          <a:xfrm>
            <a:off x="9936427" y="1959889"/>
            <a:ext cx="672000" cy="1056119"/>
          </a:xfrm>
          <a:prstGeom prst="roundRect">
            <a:avLst/>
          </a:prstGeom>
          <a:solidFill>
            <a:schemeClr val="bg1"/>
          </a:solidFill>
          <a:ln w="9525">
            <a:solidFill>
              <a:srgbClr val="0070C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867" b="1" dirty="0">
                <a:solidFill>
                  <a:srgbClr val="A40000"/>
                </a:solidFill>
                <a:latin typeface="微软雅黑" panose="020B0503020204020204" pitchFamily="34" charset="-122"/>
                <a:ea typeface="微软雅黑" panose="020B0503020204020204" pitchFamily="34" charset="-122"/>
              </a:rPr>
              <a:t>第七章</a:t>
            </a:r>
          </a:p>
        </p:txBody>
      </p:sp>
      <p:sp>
        <p:nvSpPr>
          <p:cNvPr id="5" name="圆角矩形 4"/>
          <p:cNvSpPr/>
          <p:nvPr/>
        </p:nvSpPr>
        <p:spPr>
          <a:xfrm>
            <a:off x="9936427" y="3112018"/>
            <a:ext cx="672000" cy="2873486"/>
          </a:xfrm>
          <a:prstGeom prst="roundRect">
            <a:avLst/>
          </a:prstGeom>
          <a:noFill/>
          <a:ln w="9525">
            <a:solidFill>
              <a:schemeClr val="bg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133" b="1" dirty="0">
                <a:solidFill>
                  <a:schemeClr val="bg1"/>
                </a:solidFill>
                <a:latin typeface="微软雅黑" panose="020B0503020204020204" pitchFamily="34" charset="-122"/>
                <a:ea typeface="微软雅黑" panose="020B0503020204020204" pitchFamily="34" charset="-122"/>
              </a:rPr>
              <a:t>附</a:t>
            </a:r>
            <a:endParaRPr lang="en-US" altLang="zh-CN" sz="2133" b="1" dirty="0">
              <a:solidFill>
                <a:schemeClr val="bg1"/>
              </a:solidFill>
              <a:latin typeface="微软雅黑" panose="020B0503020204020204" pitchFamily="34" charset="-122"/>
              <a:ea typeface="微软雅黑" panose="020B0503020204020204" pitchFamily="34" charset="-122"/>
            </a:endParaRPr>
          </a:p>
          <a:p>
            <a:pPr algn="ctr"/>
            <a:endParaRPr lang="en-US" altLang="zh-CN" sz="2133" b="1" dirty="0">
              <a:solidFill>
                <a:schemeClr val="bg1"/>
              </a:solidFill>
              <a:latin typeface="微软雅黑" panose="020B0503020204020204" pitchFamily="34" charset="-122"/>
              <a:ea typeface="微软雅黑" panose="020B0503020204020204" pitchFamily="34" charset="-122"/>
            </a:endParaRPr>
          </a:p>
          <a:p>
            <a:pPr algn="ctr"/>
            <a:r>
              <a:rPr lang="zh-CN" altLang="en-US" sz="2133" b="1" dirty="0">
                <a:solidFill>
                  <a:schemeClr val="bg1"/>
                </a:solidFill>
                <a:latin typeface="微软雅黑" panose="020B0503020204020204" pitchFamily="34" charset="-122"/>
                <a:ea typeface="微软雅黑" panose="020B0503020204020204" pitchFamily="34" charset="-122"/>
              </a:rPr>
              <a:t>则</a:t>
            </a:r>
          </a:p>
        </p:txBody>
      </p:sp>
      <p:sp>
        <p:nvSpPr>
          <p:cNvPr id="6" name="圆角矩形 5"/>
          <p:cNvSpPr/>
          <p:nvPr/>
        </p:nvSpPr>
        <p:spPr>
          <a:xfrm>
            <a:off x="4810703" y="3112018"/>
            <a:ext cx="672000" cy="2873485"/>
          </a:xfrm>
          <a:prstGeom prst="roundRect">
            <a:avLst/>
          </a:prstGeom>
          <a:noFill/>
          <a:ln w="9525">
            <a:solidFill>
              <a:schemeClr val="bg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133" b="1" dirty="0">
                <a:solidFill>
                  <a:schemeClr val="bg1"/>
                </a:solidFill>
                <a:latin typeface="微软雅黑" panose="020B0503020204020204" pitchFamily="34" charset="-122"/>
                <a:ea typeface="微软雅黑" panose="020B0503020204020204" pitchFamily="34" charset="-122"/>
              </a:rPr>
              <a:t>总</a:t>
            </a:r>
            <a:endParaRPr lang="en-US" altLang="zh-CN" sz="2133" b="1" dirty="0">
              <a:solidFill>
                <a:schemeClr val="bg1"/>
              </a:solidFill>
              <a:latin typeface="微软雅黑" panose="020B0503020204020204" pitchFamily="34" charset="-122"/>
              <a:ea typeface="微软雅黑" panose="020B0503020204020204" pitchFamily="34" charset="-122"/>
            </a:endParaRPr>
          </a:p>
          <a:p>
            <a:pPr algn="ctr"/>
            <a:endParaRPr lang="en-US" altLang="zh-CN" sz="2133" b="1" dirty="0">
              <a:solidFill>
                <a:schemeClr val="bg1"/>
              </a:solidFill>
              <a:latin typeface="微软雅黑" panose="020B0503020204020204" pitchFamily="34" charset="-122"/>
              <a:ea typeface="微软雅黑" panose="020B0503020204020204" pitchFamily="34" charset="-122"/>
            </a:endParaRPr>
          </a:p>
          <a:p>
            <a:pPr algn="ctr"/>
            <a:r>
              <a:rPr lang="zh-CN" altLang="en-US" sz="2133" b="1" dirty="0">
                <a:solidFill>
                  <a:schemeClr val="bg1"/>
                </a:solidFill>
                <a:latin typeface="微软雅黑" panose="020B0503020204020204" pitchFamily="34" charset="-122"/>
                <a:ea typeface="微软雅黑" panose="020B0503020204020204" pitchFamily="34" charset="-122"/>
              </a:rPr>
              <a:t>则</a:t>
            </a:r>
          </a:p>
        </p:txBody>
      </p:sp>
      <p:sp>
        <p:nvSpPr>
          <p:cNvPr id="7" name="圆角矩形 6"/>
          <p:cNvSpPr/>
          <p:nvPr/>
        </p:nvSpPr>
        <p:spPr>
          <a:xfrm>
            <a:off x="4810703" y="1959890"/>
            <a:ext cx="672000" cy="1056117"/>
          </a:xfrm>
          <a:prstGeom prst="roundRect">
            <a:avLst/>
          </a:prstGeom>
          <a:solidFill>
            <a:schemeClr val="bg1"/>
          </a:solidFill>
          <a:ln w="9525">
            <a:solidFill>
              <a:srgbClr val="0070C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867" b="1" dirty="0">
                <a:solidFill>
                  <a:srgbClr val="A40000"/>
                </a:solidFill>
                <a:latin typeface="微软雅黑" panose="020B0503020204020204" pitchFamily="34" charset="-122"/>
                <a:ea typeface="微软雅黑" panose="020B0503020204020204" pitchFamily="34" charset="-122"/>
              </a:rPr>
              <a:t>第一章</a:t>
            </a:r>
          </a:p>
        </p:txBody>
      </p:sp>
      <p:sp>
        <p:nvSpPr>
          <p:cNvPr id="8" name="圆角矩形 7"/>
          <p:cNvSpPr/>
          <p:nvPr/>
        </p:nvSpPr>
        <p:spPr>
          <a:xfrm>
            <a:off x="5664991" y="1959890"/>
            <a:ext cx="672000" cy="1056117"/>
          </a:xfrm>
          <a:prstGeom prst="roundRect">
            <a:avLst/>
          </a:prstGeom>
          <a:solidFill>
            <a:schemeClr val="bg1"/>
          </a:solidFill>
          <a:ln w="9525">
            <a:solidFill>
              <a:srgbClr val="0070C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867" b="1" dirty="0">
                <a:solidFill>
                  <a:srgbClr val="A40000"/>
                </a:solidFill>
                <a:latin typeface="微软雅黑" panose="020B0503020204020204" pitchFamily="34" charset="-122"/>
                <a:ea typeface="微软雅黑" panose="020B0503020204020204" pitchFamily="34" charset="-122"/>
              </a:rPr>
              <a:t>第二章</a:t>
            </a:r>
          </a:p>
        </p:txBody>
      </p:sp>
      <p:sp>
        <p:nvSpPr>
          <p:cNvPr id="9" name="圆角矩形 8"/>
          <p:cNvSpPr/>
          <p:nvPr/>
        </p:nvSpPr>
        <p:spPr>
          <a:xfrm>
            <a:off x="5664991" y="3112018"/>
            <a:ext cx="672000" cy="2873485"/>
          </a:xfrm>
          <a:prstGeom prst="roundRect">
            <a:avLst/>
          </a:prstGeom>
          <a:noFill/>
          <a:ln w="9525">
            <a:solidFill>
              <a:schemeClr val="bg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zh-CN" altLang="en-US" sz="2133" b="1" dirty="0">
                <a:solidFill>
                  <a:schemeClr val="bg1"/>
                </a:solidFill>
                <a:latin typeface="微软雅黑" panose="020B0503020204020204" pitchFamily="34" charset="-122"/>
                <a:ea typeface="微软雅黑" panose="020B0503020204020204" pitchFamily="34" charset="-122"/>
              </a:rPr>
              <a:t>网络安全支持与促进</a:t>
            </a:r>
          </a:p>
        </p:txBody>
      </p:sp>
      <p:sp>
        <p:nvSpPr>
          <p:cNvPr id="10" name="圆角矩形 9"/>
          <p:cNvSpPr/>
          <p:nvPr/>
        </p:nvSpPr>
        <p:spPr>
          <a:xfrm>
            <a:off x="6519279" y="1959890"/>
            <a:ext cx="672000" cy="1056117"/>
          </a:xfrm>
          <a:prstGeom prst="roundRect">
            <a:avLst/>
          </a:prstGeom>
          <a:solidFill>
            <a:schemeClr val="bg1"/>
          </a:solidFill>
          <a:ln w="9525">
            <a:solidFill>
              <a:srgbClr val="0070C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867" b="1" dirty="0">
                <a:solidFill>
                  <a:srgbClr val="A40000"/>
                </a:solidFill>
                <a:latin typeface="微软雅黑" panose="020B0503020204020204" pitchFamily="34" charset="-122"/>
                <a:ea typeface="微软雅黑" panose="020B0503020204020204" pitchFamily="34" charset="-122"/>
              </a:rPr>
              <a:t>第三章</a:t>
            </a:r>
          </a:p>
        </p:txBody>
      </p:sp>
      <p:sp>
        <p:nvSpPr>
          <p:cNvPr id="11" name="圆角矩形 10"/>
          <p:cNvSpPr/>
          <p:nvPr/>
        </p:nvSpPr>
        <p:spPr>
          <a:xfrm>
            <a:off x="6519279" y="3112018"/>
            <a:ext cx="672000" cy="2873485"/>
          </a:xfrm>
          <a:prstGeom prst="roundRect">
            <a:avLst/>
          </a:prstGeom>
          <a:noFill/>
          <a:ln w="9525">
            <a:solidFill>
              <a:schemeClr val="bg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133" b="1" dirty="0">
                <a:solidFill>
                  <a:schemeClr val="bg1"/>
                </a:solidFill>
                <a:latin typeface="微软雅黑" panose="020B0503020204020204" pitchFamily="34" charset="-122"/>
                <a:ea typeface="微软雅黑" panose="020B0503020204020204" pitchFamily="34" charset="-122"/>
              </a:rPr>
              <a:t>网络运行安全</a:t>
            </a:r>
          </a:p>
        </p:txBody>
      </p:sp>
      <p:sp>
        <p:nvSpPr>
          <p:cNvPr id="12" name="圆角矩形 11"/>
          <p:cNvSpPr/>
          <p:nvPr/>
        </p:nvSpPr>
        <p:spPr>
          <a:xfrm>
            <a:off x="7373567" y="1959890"/>
            <a:ext cx="672000" cy="1056117"/>
          </a:xfrm>
          <a:prstGeom prst="roundRect">
            <a:avLst/>
          </a:prstGeom>
          <a:solidFill>
            <a:schemeClr val="bg1"/>
          </a:solidFill>
          <a:ln w="9525">
            <a:solidFill>
              <a:srgbClr val="0070C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867" b="1" dirty="0">
                <a:solidFill>
                  <a:srgbClr val="A40000"/>
                </a:solidFill>
                <a:latin typeface="微软雅黑" panose="020B0503020204020204" pitchFamily="34" charset="-122"/>
                <a:ea typeface="微软雅黑" panose="020B0503020204020204" pitchFamily="34" charset="-122"/>
              </a:rPr>
              <a:t>第四章</a:t>
            </a:r>
          </a:p>
        </p:txBody>
      </p:sp>
      <p:sp>
        <p:nvSpPr>
          <p:cNvPr id="13" name="圆角矩形 12"/>
          <p:cNvSpPr/>
          <p:nvPr/>
        </p:nvSpPr>
        <p:spPr>
          <a:xfrm>
            <a:off x="7373567" y="3112018"/>
            <a:ext cx="672000" cy="2873485"/>
          </a:xfrm>
          <a:prstGeom prst="roundRect">
            <a:avLst/>
          </a:prstGeom>
          <a:noFill/>
          <a:ln w="9525">
            <a:solidFill>
              <a:schemeClr val="bg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133" b="1" dirty="0">
                <a:solidFill>
                  <a:schemeClr val="bg1"/>
                </a:solidFill>
                <a:latin typeface="微软雅黑" panose="020B0503020204020204" pitchFamily="34" charset="-122"/>
                <a:ea typeface="微软雅黑" panose="020B0503020204020204" pitchFamily="34" charset="-122"/>
              </a:rPr>
              <a:t>网络信息安全</a:t>
            </a:r>
          </a:p>
        </p:txBody>
      </p:sp>
      <p:sp>
        <p:nvSpPr>
          <p:cNvPr id="14" name="圆角矩形 13"/>
          <p:cNvSpPr/>
          <p:nvPr/>
        </p:nvSpPr>
        <p:spPr>
          <a:xfrm>
            <a:off x="8227855" y="1959890"/>
            <a:ext cx="672000" cy="1056117"/>
          </a:xfrm>
          <a:prstGeom prst="roundRect">
            <a:avLst/>
          </a:prstGeom>
          <a:solidFill>
            <a:schemeClr val="bg1"/>
          </a:solidFill>
          <a:ln w="9525">
            <a:solidFill>
              <a:srgbClr val="0070C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867" b="1" dirty="0">
                <a:solidFill>
                  <a:srgbClr val="A40000"/>
                </a:solidFill>
                <a:latin typeface="微软雅黑" panose="020B0503020204020204" pitchFamily="34" charset="-122"/>
                <a:ea typeface="微软雅黑" panose="020B0503020204020204" pitchFamily="34" charset="-122"/>
              </a:rPr>
              <a:t>第五章</a:t>
            </a:r>
          </a:p>
        </p:txBody>
      </p:sp>
      <p:sp>
        <p:nvSpPr>
          <p:cNvPr id="15" name="圆角矩形 14"/>
          <p:cNvSpPr/>
          <p:nvPr/>
        </p:nvSpPr>
        <p:spPr>
          <a:xfrm>
            <a:off x="8227855" y="3112018"/>
            <a:ext cx="672000" cy="2873485"/>
          </a:xfrm>
          <a:prstGeom prst="roundRect">
            <a:avLst/>
          </a:prstGeom>
          <a:noFill/>
          <a:ln w="9525">
            <a:solidFill>
              <a:schemeClr val="bg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zh-CN" altLang="en-US" sz="2133" b="1" dirty="0">
                <a:solidFill>
                  <a:schemeClr val="bg1"/>
                </a:solidFill>
                <a:latin typeface="微软雅黑" panose="020B0503020204020204" pitchFamily="34" charset="-122"/>
                <a:ea typeface="微软雅黑" panose="020B0503020204020204" pitchFamily="34" charset="-122"/>
              </a:rPr>
              <a:t>监测预警与应急处置</a:t>
            </a:r>
          </a:p>
        </p:txBody>
      </p:sp>
      <p:sp>
        <p:nvSpPr>
          <p:cNvPr id="16" name="圆角矩形 15"/>
          <p:cNvSpPr/>
          <p:nvPr/>
        </p:nvSpPr>
        <p:spPr>
          <a:xfrm>
            <a:off x="9082143" y="1959890"/>
            <a:ext cx="672000" cy="1056117"/>
          </a:xfrm>
          <a:prstGeom prst="roundRect">
            <a:avLst/>
          </a:prstGeom>
          <a:solidFill>
            <a:schemeClr val="bg1"/>
          </a:solidFill>
          <a:ln w="9525">
            <a:solidFill>
              <a:srgbClr val="0070C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867" b="1" dirty="0">
                <a:solidFill>
                  <a:srgbClr val="A40000"/>
                </a:solidFill>
                <a:latin typeface="微软雅黑" panose="020B0503020204020204" pitchFamily="34" charset="-122"/>
                <a:ea typeface="微软雅黑" panose="020B0503020204020204" pitchFamily="34" charset="-122"/>
              </a:rPr>
              <a:t>第六章</a:t>
            </a:r>
          </a:p>
        </p:txBody>
      </p:sp>
      <p:sp>
        <p:nvSpPr>
          <p:cNvPr id="17" name="圆角矩形 16"/>
          <p:cNvSpPr/>
          <p:nvPr/>
        </p:nvSpPr>
        <p:spPr>
          <a:xfrm>
            <a:off x="9082143" y="3112018"/>
            <a:ext cx="672000" cy="2873485"/>
          </a:xfrm>
          <a:prstGeom prst="roundRect">
            <a:avLst/>
          </a:prstGeom>
          <a:noFill/>
          <a:ln w="9525">
            <a:solidFill>
              <a:schemeClr val="bg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133" b="1" dirty="0">
                <a:solidFill>
                  <a:schemeClr val="bg1"/>
                </a:solidFill>
                <a:latin typeface="微软雅黑" panose="020B0503020204020204" pitchFamily="34" charset="-122"/>
                <a:ea typeface="微软雅黑" panose="020B0503020204020204" pitchFamily="34" charset="-122"/>
              </a:rPr>
              <a:t>法律责任</a:t>
            </a:r>
          </a:p>
        </p:txBody>
      </p:sp>
      <p:grpSp>
        <p:nvGrpSpPr>
          <p:cNvPr id="18" name="组合 17"/>
          <p:cNvGrpSpPr/>
          <p:nvPr/>
        </p:nvGrpSpPr>
        <p:grpSpPr>
          <a:xfrm>
            <a:off x="1718634" y="2162052"/>
            <a:ext cx="2570141" cy="3591060"/>
            <a:chOff x="1576405" y="1949932"/>
            <a:chExt cx="2570141" cy="3591060"/>
          </a:xfrm>
        </p:grpSpPr>
        <p:sp>
          <p:nvSpPr>
            <p:cNvPr id="19" name="矩形 18"/>
            <p:cNvSpPr/>
            <p:nvPr/>
          </p:nvSpPr>
          <p:spPr>
            <a:xfrm>
              <a:off x="1576405" y="1949932"/>
              <a:ext cx="2570141" cy="35910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20" name="图片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55342" y="2277039"/>
              <a:ext cx="1012267" cy="1186251"/>
            </a:xfrm>
            <a:prstGeom prst="rect">
              <a:avLst/>
            </a:prstGeom>
          </p:spPr>
        </p:pic>
        <p:sp>
          <p:nvSpPr>
            <p:cNvPr id="21" name="文本框 20"/>
            <p:cNvSpPr txBox="1"/>
            <p:nvPr/>
          </p:nvSpPr>
          <p:spPr>
            <a:xfrm>
              <a:off x="1731198" y="3737860"/>
              <a:ext cx="2260555" cy="707886"/>
            </a:xfrm>
            <a:prstGeom prst="rect">
              <a:avLst/>
            </a:prstGeom>
            <a:noFill/>
          </p:spPr>
          <p:txBody>
            <a:bodyPr wrap="none" rtlCol="0">
              <a:spAutoFit/>
            </a:bodyPr>
            <a:lstStyle/>
            <a:p>
              <a:pPr algn="ctr"/>
              <a:r>
                <a:rPr lang="zh-CN" altLang="en-US" sz="2000" b="1" spc="300" dirty="0">
                  <a:solidFill>
                    <a:srgbClr val="C32121"/>
                  </a:solidFill>
                  <a:latin typeface="+mn-ea"/>
                </a:rPr>
                <a:t>中华人民共和国</a:t>
              </a:r>
              <a:endParaRPr lang="en-US" altLang="zh-CN" sz="2000" b="1" spc="300" dirty="0">
                <a:solidFill>
                  <a:srgbClr val="C32121"/>
                </a:solidFill>
                <a:latin typeface="+mn-ea"/>
              </a:endParaRPr>
            </a:p>
            <a:p>
              <a:pPr algn="ctr"/>
              <a:r>
                <a:rPr lang="zh-CN" altLang="en-US" sz="2000" b="1" spc="300" dirty="0">
                  <a:solidFill>
                    <a:srgbClr val="C32121"/>
                  </a:solidFill>
                  <a:latin typeface="+mn-ea"/>
                </a:rPr>
                <a:t>网络安全法</a:t>
              </a:r>
            </a:p>
          </p:txBody>
        </p:sp>
        <p:cxnSp>
          <p:nvCxnSpPr>
            <p:cNvPr id="22" name="直接连接符 21"/>
            <p:cNvCxnSpPr/>
            <p:nvPr/>
          </p:nvCxnSpPr>
          <p:spPr>
            <a:xfrm>
              <a:off x="1840175" y="4617720"/>
              <a:ext cx="1966015" cy="0"/>
            </a:xfrm>
            <a:prstGeom prst="line">
              <a:avLst/>
            </a:prstGeom>
            <a:ln>
              <a:solidFill>
                <a:srgbClr val="C32121"/>
              </a:solidFill>
            </a:ln>
          </p:spPr>
          <p:style>
            <a:lnRef idx="1">
              <a:schemeClr val="accent1"/>
            </a:lnRef>
            <a:fillRef idx="0">
              <a:schemeClr val="accent1"/>
            </a:fillRef>
            <a:effectRef idx="0">
              <a:schemeClr val="accent1"/>
            </a:effectRef>
            <a:fontRef idx="minor">
              <a:schemeClr val="tx1"/>
            </a:fontRef>
          </p:style>
        </p:cxnSp>
        <p:sp>
          <p:nvSpPr>
            <p:cNvPr id="23" name="文本框 22"/>
            <p:cNvSpPr txBox="1"/>
            <p:nvPr/>
          </p:nvSpPr>
          <p:spPr>
            <a:xfrm>
              <a:off x="2235408" y="4686026"/>
              <a:ext cx="1175548" cy="276999"/>
            </a:xfrm>
            <a:prstGeom prst="rect">
              <a:avLst/>
            </a:prstGeom>
            <a:noFill/>
          </p:spPr>
          <p:txBody>
            <a:bodyPr wrap="square" rtlCol="0">
              <a:spAutoFit/>
            </a:bodyPr>
            <a:lstStyle/>
            <a:p>
              <a:pPr algn="dist"/>
              <a:r>
                <a:rPr lang="zh-CN" altLang="en-US" sz="1200" dirty="0">
                  <a:solidFill>
                    <a:srgbClr val="A40000"/>
                  </a:solidFill>
                  <a:latin typeface="微软雅黑" panose="020B0503020204020204" pitchFamily="34" charset="-122"/>
                  <a:ea typeface="微软雅黑" panose="020B0503020204020204" pitchFamily="34" charset="-122"/>
                </a:rPr>
                <a:t>含草案说明</a:t>
              </a:r>
            </a:p>
          </p:txBody>
        </p:sp>
      </p:grpSp>
    </p:spTree>
    <p:extLst>
      <p:ext uri="{BB962C8B-B14F-4D97-AF65-F5344CB8AC3E}">
        <p14:creationId xmlns:p14="http://schemas.microsoft.com/office/powerpoint/2010/main" val="3427118012"/>
      </p:ext>
    </p:extLst>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34000" r="-34000"/>
          </a:stretch>
        </a:blipFill>
        <a:effectLst/>
      </p:bgPr>
    </p:bg>
    <p:spTree>
      <p:nvGrpSpPr>
        <p:cNvPr id="1" name=""/>
        <p:cNvGrpSpPr/>
        <p:nvPr/>
      </p:nvGrpSpPr>
      <p:grpSpPr>
        <a:xfrm>
          <a:off x="0" y="0"/>
          <a:ext cx="0" cy="0"/>
          <a:chOff x="0" y="0"/>
          <a:chExt cx="0" cy="0"/>
        </a:xfrm>
      </p:grpSpPr>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516880"/>
            <a:ext cx="12192000" cy="1356360"/>
          </a:xfrm>
          <a:prstGeom prst="rect">
            <a:avLst/>
          </a:prstGeom>
        </p:spPr>
      </p:pic>
      <p:sp>
        <p:nvSpPr>
          <p:cNvPr id="7" name="TextBox 32">
            <a:hlinkClick r:id="" action="ppaction://hlinkshowjump?jump=nextslide"/>
          </p:cNvPr>
          <p:cNvSpPr txBox="1">
            <a:spLocks noChangeArrowheads="1"/>
          </p:cNvSpPr>
          <p:nvPr/>
        </p:nvSpPr>
        <p:spPr bwMode="auto">
          <a:xfrm>
            <a:off x="1050033" y="2929295"/>
            <a:ext cx="10183373"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ea typeface="宋体" pitchFamily="2" charset="-122"/>
              </a:defRPr>
            </a:lvl1pPr>
            <a:lvl2pPr marL="742950" indent="-285750">
              <a:defRPr>
                <a:solidFill>
                  <a:schemeClr val="tx1"/>
                </a:solidFill>
                <a:latin typeface="Arial" charset="0"/>
                <a:ea typeface="宋体" pitchFamily="2" charset="-122"/>
              </a:defRPr>
            </a:lvl2pPr>
            <a:lvl3pPr marL="1143000" indent="-228600">
              <a:defRPr>
                <a:solidFill>
                  <a:schemeClr val="tx1"/>
                </a:solidFill>
                <a:latin typeface="Arial" charset="0"/>
                <a:ea typeface="宋体" pitchFamily="2" charset="-122"/>
              </a:defRPr>
            </a:lvl3pPr>
            <a:lvl4pPr marL="1600200" indent="-228600">
              <a:defRPr>
                <a:solidFill>
                  <a:schemeClr val="tx1"/>
                </a:solidFill>
                <a:latin typeface="Arial" charset="0"/>
                <a:ea typeface="宋体" pitchFamily="2" charset="-122"/>
              </a:defRPr>
            </a:lvl4pPr>
            <a:lvl5pPr marL="2057400" indent="-22860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algn="ctr"/>
            <a:r>
              <a:rPr lang="zh-CN" altLang="en-US" sz="6600" b="1" spc="800" dirty="0">
                <a:solidFill>
                  <a:schemeClr val="bg1"/>
                </a:solidFill>
                <a:latin typeface="微软雅黑" panose="020B0503020204020204" pitchFamily="34" charset="-122"/>
                <a:ea typeface="微软雅黑" panose="020B0503020204020204" pitchFamily="34" charset="-122"/>
              </a:rPr>
              <a:t>总则</a:t>
            </a:r>
            <a:endParaRPr lang="en-US" altLang="zh-CN" sz="6600" b="1" spc="800" dirty="0">
              <a:solidFill>
                <a:schemeClr val="bg1"/>
              </a:solidFill>
              <a:latin typeface="微软雅黑" panose="020B0503020204020204" pitchFamily="34" charset="-122"/>
              <a:ea typeface="微软雅黑" panose="020B0503020204020204" pitchFamily="34" charset="-122"/>
            </a:endParaRPr>
          </a:p>
        </p:txBody>
      </p:sp>
      <p:sp>
        <p:nvSpPr>
          <p:cNvPr id="8" name="圆角矩形 7"/>
          <p:cNvSpPr/>
          <p:nvPr/>
        </p:nvSpPr>
        <p:spPr>
          <a:xfrm>
            <a:off x="5391919" y="1350055"/>
            <a:ext cx="1248139" cy="113995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5333" b="1" dirty="0">
                <a:solidFill>
                  <a:schemeClr val="bg1"/>
                </a:solidFill>
                <a:latin typeface="微软雅黑" panose="020B0503020204020204" pitchFamily="34" charset="-122"/>
                <a:ea typeface="微软雅黑" panose="020B0503020204020204" pitchFamily="34" charset="-122"/>
              </a:rPr>
              <a:t>01</a:t>
            </a:r>
            <a:endParaRPr lang="zh-CN" altLang="en-US" sz="5333" b="1" dirty="0">
              <a:solidFill>
                <a:schemeClr val="bg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731367488"/>
      </p:ext>
    </p:extLst>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26" presetClass="emph" presetSubtype="0" fill="hold" grpId="1" nodeType="afterEffect">
                                  <p:stCondLst>
                                    <p:cond delay="0"/>
                                  </p:stCondLst>
                                  <p:childTnLst>
                                    <p:animEffect transition="out" filter="fade">
                                      <p:cBhvr>
                                        <p:cTn id="12" dur="500" tmFilter="0, 0; .2, .5; .8, .5; 1, 0"/>
                                        <p:tgtEl>
                                          <p:spTgt spid="7"/>
                                        </p:tgtEl>
                                      </p:cBhvr>
                                    </p:animEffect>
                                    <p:animScale>
                                      <p:cBhvr>
                                        <p:cTn id="13" dur="250" autoRev="1" fill="hold"/>
                                        <p:tgtEl>
                                          <p:spTgt spid="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框 5"/>
          <p:cNvSpPr txBox="1"/>
          <p:nvPr/>
        </p:nvSpPr>
        <p:spPr>
          <a:xfrm>
            <a:off x="1487488" y="685398"/>
            <a:ext cx="8070851" cy="502766"/>
          </a:xfrm>
          <a:prstGeom prst="rect">
            <a:avLst/>
          </a:prstGeom>
          <a:noFill/>
        </p:spPr>
        <p:txBody>
          <a:bodyPr wrap="square" lIns="91440" tIns="45720" rIns="91440" bIns="45720" rtlCol="0">
            <a:spAutoFit/>
          </a:bodyPr>
          <a:lstStyle>
            <a:defPPr>
              <a:defRPr lang="zh-CN"/>
            </a:defPPr>
            <a:lvl1pPr>
              <a:defRPr sz="2000" b="1" kern="0">
                <a:blipFill dpi="0" rotWithShape="1">
                  <a:blip r:embed="rId3" cstate="print">
                    <a:extLst>
                      <a:ext uri="{28A0092B-C50C-407E-A947-70E740481C1C}">
                        <a14:useLocalDpi xmlns:a14="http://schemas.microsoft.com/office/drawing/2010/main" val="0"/>
                      </a:ext>
                    </a:extLst>
                  </a:blip>
                  <a:srcRect/>
                  <a:stretch>
                    <a:fillRect/>
                  </a:stretch>
                </a:blipFill>
                <a:latin typeface="方正综艺简体" panose="02010601030101010101" pitchFamily="2" charset="-122"/>
                <a:ea typeface="方正综艺简体" panose="02010601030101010101" pitchFamily="2" charset="-122"/>
              </a:defRPr>
            </a:lvl1pPr>
          </a:lstStyle>
          <a:p>
            <a:r>
              <a:rPr lang="zh-CN" altLang="en-US" sz="2667" dirty="0">
                <a:solidFill>
                  <a:schemeClr val="bg1"/>
                </a:solidFill>
                <a:latin typeface="微软雅黑" panose="020B0503020204020204" pitchFamily="34" charset="-122"/>
                <a:ea typeface="微软雅黑" panose="020B0503020204020204" pitchFamily="34" charset="-122"/>
              </a:rPr>
              <a:t>总则</a:t>
            </a:r>
          </a:p>
        </p:txBody>
      </p:sp>
      <p:sp>
        <p:nvSpPr>
          <p:cNvPr id="13" name="矩形 12"/>
          <p:cNvSpPr/>
          <p:nvPr/>
        </p:nvSpPr>
        <p:spPr>
          <a:xfrm>
            <a:off x="1296000" y="1316765"/>
            <a:ext cx="9600000" cy="923330"/>
          </a:xfrm>
          <a:prstGeom prst="rect">
            <a:avLst/>
          </a:prstGeom>
        </p:spPr>
        <p:txBody>
          <a:bodyPr wrap="square" lIns="91440" tIns="45720" rIns="91440" bIns="45720">
            <a:spAutoFit/>
          </a:bodyPr>
          <a:lstStyle/>
          <a:p>
            <a:pPr>
              <a:lnSpc>
                <a:spcPct val="135000"/>
              </a:lnSpc>
            </a:pPr>
            <a:r>
              <a:rPr lang="en-US" altLang="zh-CN" sz="2133" b="1" dirty="0">
                <a:solidFill>
                  <a:schemeClr val="bg1"/>
                </a:solidFill>
                <a:latin typeface="微软雅黑" panose="020B0503020204020204" pitchFamily="34" charset="-122"/>
                <a:ea typeface="微软雅黑" panose="020B0503020204020204" pitchFamily="34" charset="-122"/>
              </a:rPr>
              <a:t>【</a:t>
            </a:r>
            <a:r>
              <a:rPr lang="zh-CN" altLang="en-US" sz="2133" b="1" dirty="0">
                <a:solidFill>
                  <a:schemeClr val="bg1"/>
                </a:solidFill>
                <a:latin typeface="微软雅黑" panose="020B0503020204020204" pitchFamily="34" charset="-122"/>
                <a:ea typeface="微软雅黑" panose="020B0503020204020204" pitchFamily="34" charset="-122"/>
              </a:rPr>
              <a:t>第一条 </a:t>
            </a:r>
            <a:r>
              <a:rPr lang="en-US" altLang="zh-CN" sz="2133" b="1" dirty="0">
                <a:solidFill>
                  <a:schemeClr val="bg1"/>
                </a:solidFill>
                <a:latin typeface="微软雅黑" panose="020B0503020204020204" pitchFamily="34" charset="-122"/>
                <a:ea typeface="微软雅黑" panose="020B0503020204020204" pitchFamily="34" charset="-122"/>
              </a:rPr>
              <a:t>】</a:t>
            </a:r>
            <a:r>
              <a:rPr lang="zh-CN" altLang="en-US" sz="1867" dirty="0">
                <a:solidFill>
                  <a:schemeClr val="bg1"/>
                </a:solidFill>
                <a:latin typeface="微软雅黑" panose="020B0503020204020204" pitchFamily="34" charset="-122"/>
                <a:ea typeface="微软雅黑" panose="020B0503020204020204" pitchFamily="34" charset="-122"/>
              </a:rPr>
              <a:t>为了保障网络安全，维护网络空间主权和国家安全、社会公共利益，保护公民、法人和其他组织的合法权益，促进经济社会信息化健康发展，制定本法。</a:t>
            </a:r>
          </a:p>
        </p:txBody>
      </p:sp>
      <p:cxnSp>
        <p:nvCxnSpPr>
          <p:cNvPr id="14" name="直接连接符 13"/>
          <p:cNvCxnSpPr/>
          <p:nvPr/>
        </p:nvCxnSpPr>
        <p:spPr>
          <a:xfrm>
            <a:off x="1296000" y="2276872"/>
            <a:ext cx="9600000" cy="0"/>
          </a:xfrm>
          <a:prstGeom prst="line">
            <a:avLst/>
          </a:prstGeom>
          <a:ln>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5" name="矩形 14"/>
          <p:cNvSpPr/>
          <p:nvPr/>
        </p:nvSpPr>
        <p:spPr>
          <a:xfrm>
            <a:off x="1296000" y="2454345"/>
            <a:ext cx="9696544" cy="923330"/>
          </a:xfrm>
          <a:prstGeom prst="rect">
            <a:avLst/>
          </a:prstGeom>
        </p:spPr>
        <p:txBody>
          <a:bodyPr wrap="square" lIns="91440" tIns="45720" rIns="91440" bIns="45720">
            <a:spAutoFit/>
          </a:bodyPr>
          <a:lstStyle/>
          <a:p>
            <a:pPr>
              <a:lnSpc>
                <a:spcPct val="135000"/>
              </a:lnSpc>
            </a:pPr>
            <a:r>
              <a:rPr lang="en-US" altLang="zh-CN" sz="2133" b="1" dirty="0">
                <a:solidFill>
                  <a:schemeClr val="bg1"/>
                </a:solidFill>
                <a:latin typeface="微软雅黑" panose="020B0503020204020204" pitchFamily="34" charset="-122"/>
                <a:ea typeface="微软雅黑" panose="020B0503020204020204" pitchFamily="34" charset="-122"/>
              </a:rPr>
              <a:t>【</a:t>
            </a:r>
            <a:r>
              <a:rPr lang="zh-CN" altLang="en-US" sz="2133" b="1" dirty="0">
                <a:solidFill>
                  <a:schemeClr val="bg1"/>
                </a:solidFill>
                <a:latin typeface="微软雅黑" panose="020B0503020204020204" pitchFamily="34" charset="-122"/>
                <a:ea typeface="微软雅黑" panose="020B0503020204020204" pitchFamily="34" charset="-122"/>
              </a:rPr>
              <a:t>第二条 </a:t>
            </a:r>
            <a:r>
              <a:rPr lang="en-US" altLang="zh-CN" sz="2133" b="1" dirty="0">
                <a:solidFill>
                  <a:schemeClr val="bg1"/>
                </a:solidFill>
                <a:latin typeface="微软雅黑" panose="020B0503020204020204" pitchFamily="34" charset="-122"/>
                <a:ea typeface="微软雅黑" panose="020B0503020204020204" pitchFamily="34" charset="-122"/>
              </a:rPr>
              <a:t>】</a:t>
            </a:r>
            <a:r>
              <a:rPr lang="zh-CN" altLang="en-US" sz="1867" dirty="0">
                <a:solidFill>
                  <a:schemeClr val="bg1"/>
                </a:solidFill>
                <a:latin typeface="微软雅黑" panose="020B0503020204020204" pitchFamily="34" charset="-122"/>
                <a:ea typeface="微软雅黑" panose="020B0503020204020204" pitchFamily="34" charset="-122"/>
              </a:rPr>
              <a:t>在中华人民共和国境内建设、运营、维护和使用网络，以及网络安全的监督管理，适用本法。</a:t>
            </a:r>
            <a:endParaRPr lang="zh-CN" altLang="en-US" sz="1867" b="1" dirty="0">
              <a:solidFill>
                <a:schemeClr val="bg1"/>
              </a:solidFill>
              <a:latin typeface="微软雅黑" panose="020B0503020204020204" pitchFamily="34" charset="-122"/>
              <a:ea typeface="微软雅黑" panose="020B0503020204020204" pitchFamily="34" charset="-122"/>
            </a:endParaRPr>
          </a:p>
        </p:txBody>
      </p:sp>
      <p:cxnSp>
        <p:nvCxnSpPr>
          <p:cNvPr id="16" name="直接连接符 15"/>
          <p:cNvCxnSpPr/>
          <p:nvPr/>
        </p:nvCxnSpPr>
        <p:spPr>
          <a:xfrm>
            <a:off x="1296000" y="3429000"/>
            <a:ext cx="9600000" cy="0"/>
          </a:xfrm>
          <a:prstGeom prst="line">
            <a:avLst/>
          </a:prstGeom>
          <a:ln>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7" name="矩形 16"/>
          <p:cNvSpPr/>
          <p:nvPr/>
        </p:nvSpPr>
        <p:spPr>
          <a:xfrm>
            <a:off x="1296000" y="3594998"/>
            <a:ext cx="9696544" cy="1311193"/>
          </a:xfrm>
          <a:prstGeom prst="rect">
            <a:avLst/>
          </a:prstGeom>
        </p:spPr>
        <p:txBody>
          <a:bodyPr wrap="square" lIns="91440" tIns="45720" rIns="91440" bIns="45720">
            <a:spAutoFit/>
          </a:bodyPr>
          <a:lstStyle/>
          <a:p>
            <a:pPr>
              <a:lnSpc>
                <a:spcPct val="135000"/>
              </a:lnSpc>
            </a:pPr>
            <a:r>
              <a:rPr lang="en-US" altLang="zh-CN" sz="2133" b="1" dirty="0">
                <a:solidFill>
                  <a:schemeClr val="bg1"/>
                </a:solidFill>
                <a:latin typeface="微软雅黑" panose="020B0503020204020204" pitchFamily="34" charset="-122"/>
                <a:ea typeface="微软雅黑" panose="020B0503020204020204" pitchFamily="34" charset="-122"/>
              </a:rPr>
              <a:t>【</a:t>
            </a:r>
            <a:r>
              <a:rPr lang="zh-CN" altLang="en-US" sz="2133" b="1" dirty="0">
                <a:solidFill>
                  <a:schemeClr val="bg1"/>
                </a:solidFill>
                <a:latin typeface="微软雅黑" panose="020B0503020204020204" pitchFamily="34" charset="-122"/>
                <a:ea typeface="微软雅黑" panose="020B0503020204020204" pitchFamily="34" charset="-122"/>
              </a:rPr>
              <a:t>第三条 </a:t>
            </a:r>
            <a:r>
              <a:rPr lang="en-US" altLang="zh-CN" sz="2133" b="1" dirty="0">
                <a:solidFill>
                  <a:schemeClr val="bg1"/>
                </a:solidFill>
                <a:latin typeface="微软雅黑" panose="020B0503020204020204" pitchFamily="34" charset="-122"/>
                <a:ea typeface="微软雅黑" panose="020B0503020204020204" pitchFamily="34" charset="-122"/>
              </a:rPr>
              <a:t>】</a:t>
            </a:r>
            <a:r>
              <a:rPr lang="zh-CN" altLang="en-US" sz="1867" dirty="0">
                <a:solidFill>
                  <a:schemeClr val="bg1"/>
                </a:solidFill>
                <a:latin typeface="微软雅黑" panose="020B0503020204020204" pitchFamily="34" charset="-122"/>
                <a:ea typeface="微软雅黑" panose="020B0503020204020204" pitchFamily="34" charset="-122"/>
              </a:rPr>
              <a:t>国家坚持网络安全与信息化发展并重，遵循积极利用、科学发展、依法管理、确保安全的方针，推进网络基础设施建设和互联互通，鼓励网络技术创新和应用，支持培养网络安全人才，建立健全网络安全保障体系，提高网络安全保护能力。</a:t>
            </a:r>
          </a:p>
        </p:txBody>
      </p:sp>
      <p:cxnSp>
        <p:nvCxnSpPr>
          <p:cNvPr id="18" name="直接连接符 17"/>
          <p:cNvCxnSpPr/>
          <p:nvPr/>
        </p:nvCxnSpPr>
        <p:spPr>
          <a:xfrm>
            <a:off x="1296000" y="4965171"/>
            <a:ext cx="9600000" cy="0"/>
          </a:xfrm>
          <a:prstGeom prst="line">
            <a:avLst/>
          </a:prstGeom>
          <a:ln>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9" name="矩形 18"/>
          <p:cNvSpPr/>
          <p:nvPr/>
        </p:nvSpPr>
        <p:spPr>
          <a:xfrm>
            <a:off x="1296000" y="4985573"/>
            <a:ext cx="9600000" cy="1015727"/>
          </a:xfrm>
          <a:prstGeom prst="rect">
            <a:avLst/>
          </a:prstGeom>
        </p:spPr>
        <p:txBody>
          <a:bodyPr wrap="square" lIns="91440" tIns="45720" rIns="91440" bIns="45720">
            <a:spAutoFit/>
          </a:bodyPr>
          <a:lstStyle/>
          <a:p>
            <a:pPr>
              <a:lnSpc>
                <a:spcPct val="150000"/>
              </a:lnSpc>
            </a:pPr>
            <a:r>
              <a:rPr lang="en-US" altLang="zh-CN" sz="2133" b="1" dirty="0">
                <a:solidFill>
                  <a:schemeClr val="bg1"/>
                </a:solidFill>
                <a:latin typeface="微软雅黑" panose="020B0503020204020204" pitchFamily="34" charset="-122"/>
                <a:ea typeface="微软雅黑" panose="020B0503020204020204" pitchFamily="34" charset="-122"/>
              </a:rPr>
              <a:t>【</a:t>
            </a:r>
            <a:r>
              <a:rPr lang="zh-CN" altLang="en-US" sz="2133" b="1" dirty="0">
                <a:solidFill>
                  <a:schemeClr val="bg1"/>
                </a:solidFill>
                <a:latin typeface="微软雅黑" panose="020B0503020204020204" pitchFamily="34" charset="-122"/>
                <a:ea typeface="微软雅黑" panose="020B0503020204020204" pitchFamily="34" charset="-122"/>
              </a:rPr>
              <a:t>第四条 </a:t>
            </a:r>
            <a:r>
              <a:rPr lang="en-US" altLang="zh-CN" sz="2133" b="1" dirty="0">
                <a:solidFill>
                  <a:schemeClr val="bg1"/>
                </a:solidFill>
                <a:latin typeface="微软雅黑" panose="020B0503020204020204" pitchFamily="34" charset="-122"/>
                <a:ea typeface="微软雅黑" panose="020B0503020204020204" pitchFamily="34" charset="-122"/>
              </a:rPr>
              <a:t>】</a:t>
            </a:r>
            <a:r>
              <a:rPr lang="zh-CN" altLang="en-US" sz="1867" dirty="0">
                <a:solidFill>
                  <a:schemeClr val="bg1"/>
                </a:solidFill>
                <a:latin typeface="微软雅黑" panose="020B0503020204020204" pitchFamily="34" charset="-122"/>
                <a:ea typeface="微软雅黑" panose="020B0503020204020204" pitchFamily="34" charset="-122"/>
              </a:rPr>
              <a:t>国家制定并不断完善网络安全战略，明确保障网络安全的基本要求和主要目标，提出重点领域的网络安全政策、工作任务和措施。</a:t>
            </a:r>
          </a:p>
        </p:txBody>
      </p:sp>
    </p:spTree>
    <p:extLst>
      <p:ext uri="{BB962C8B-B14F-4D97-AF65-F5344CB8AC3E}">
        <p14:creationId xmlns:p14="http://schemas.microsoft.com/office/powerpoint/2010/main" val="2419094443"/>
      </p:ext>
    </p:extLst>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barn(inVertical)">
                                      <p:cBhvr>
                                        <p:cTn id="11" dur="500"/>
                                        <p:tgtEl>
                                          <p:spTgt spid="14"/>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left)">
                                      <p:cBhvr>
                                        <p:cTn id="15" dur="500"/>
                                        <p:tgtEl>
                                          <p:spTgt spid="15"/>
                                        </p:tgtEl>
                                      </p:cBhvr>
                                    </p:animEffect>
                                  </p:childTnLst>
                                </p:cTn>
                              </p:par>
                            </p:childTnLst>
                          </p:cTn>
                        </p:par>
                        <p:par>
                          <p:cTn id="16" fill="hold">
                            <p:stCondLst>
                              <p:cond delay="1500"/>
                            </p:stCondLst>
                            <p:childTnLst>
                              <p:par>
                                <p:cTn id="17" presetID="16" presetClass="entr" presetSubtype="21" fill="hold"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barn(inVertical)">
                                      <p:cBhvr>
                                        <p:cTn id="19" dur="500"/>
                                        <p:tgtEl>
                                          <p:spTgt spid="16"/>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left)">
                                      <p:cBhvr>
                                        <p:cTn id="23" dur="500"/>
                                        <p:tgtEl>
                                          <p:spTgt spid="17"/>
                                        </p:tgtEl>
                                      </p:cBhvr>
                                    </p:animEffect>
                                  </p:childTnLst>
                                </p:cTn>
                              </p:par>
                            </p:childTnLst>
                          </p:cTn>
                        </p:par>
                        <p:par>
                          <p:cTn id="24" fill="hold">
                            <p:stCondLst>
                              <p:cond delay="2500"/>
                            </p:stCondLst>
                            <p:childTnLst>
                              <p:par>
                                <p:cTn id="25" presetID="16" presetClass="entr" presetSubtype="21" fill="hold" nodeType="after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barn(inVertical)">
                                      <p:cBhvr>
                                        <p:cTn id="27" dur="500"/>
                                        <p:tgtEl>
                                          <p:spTgt spid="18"/>
                                        </p:tgtEl>
                                      </p:cBhvr>
                                    </p:animEffect>
                                  </p:childTnLst>
                                </p:cTn>
                              </p:par>
                            </p:childTnLst>
                          </p:cTn>
                        </p:par>
                        <p:par>
                          <p:cTn id="28" fill="hold">
                            <p:stCondLst>
                              <p:cond delay="3000"/>
                            </p:stCondLst>
                            <p:childTnLst>
                              <p:par>
                                <p:cTn id="29" presetID="22" presetClass="entr" presetSubtype="8" fill="hold" grpId="0" nodeType="after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wipe(left)">
                                      <p:cBhvr>
                                        <p:cTn id="3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17" grpId="0"/>
      <p:bldP spid="1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直接连接符 8"/>
          <p:cNvCxnSpPr/>
          <p:nvPr/>
        </p:nvCxnSpPr>
        <p:spPr>
          <a:xfrm>
            <a:off x="1296000" y="3948383"/>
            <a:ext cx="9600000" cy="0"/>
          </a:xfrm>
          <a:prstGeom prst="line">
            <a:avLst/>
          </a:prstGeom>
          <a:ln>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矩形 9"/>
          <p:cNvSpPr/>
          <p:nvPr/>
        </p:nvSpPr>
        <p:spPr>
          <a:xfrm>
            <a:off x="1296000" y="1553179"/>
            <a:ext cx="6624203" cy="1877758"/>
          </a:xfrm>
          <a:prstGeom prst="rect">
            <a:avLst/>
          </a:prstGeom>
        </p:spPr>
        <p:txBody>
          <a:bodyPr wrap="square" lIns="91440" tIns="45720" rIns="91440" bIns="45720">
            <a:spAutoFit/>
          </a:bodyPr>
          <a:lstStyle/>
          <a:p>
            <a:pPr>
              <a:lnSpc>
                <a:spcPct val="150000"/>
              </a:lnSpc>
            </a:pPr>
            <a:r>
              <a:rPr lang="en-US" altLang="zh-CN" sz="2133" b="1" dirty="0">
                <a:solidFill>
                  <a:schemeClr val="bg1"/>
                </a:solidFill>
                <a:latin typeface="微软雅黑" panose="020B0503020204020204" pitchFamily="34" charset="-122"/>
                <a:ea typeface="微软雅黑" panose="020B0503020204020204" pitchFamily="34" charset="-122"/>
              </a:rPr>
              <a:t>【</a:t>
            </a:r>
            <a:r>
              <a:rPr lang="zh-CN" altLang="en-US" sz="2133" b="1" dirty="0">
                <a:solidFill>
                  <a:schemeClr val="bg1"/>
                </a:solidFill>
                <a:latin typeface="微软雅黑" panose="020B0503020204020204" pitchFamily="34" charset="-122"/>
                <a:ea typeface="微软雅黑" panose="020B0503020204020204" pitchFamily="34" charset="-122"/>
              </a:rPr>
              <a:t>第五条 </a:t>
            </a:r>
            <a:r>
              <a:rPr lang="en-US" altLang="zh-CN" sz="2133" b="1" dirty="0">
                <a:solidFill>
                  <a:schemeClr val="bg1"/>
                </a:solidFill>
                <a:latin typeface="微软雅黑" panose="020B0503020204020204" pitchFamily="34" charset="-122"/>
                <a:ea typeface="微软雅黑" panose="020B0503020204020204" pitchFamily="34" charset="-122"/>
              </a:rPr>
              <a:t>】</a:t>
            </a:r>
            <a:r>
              <a:rPr lang="zh-CN" altLang="en-US" sz="1867" dirty="0">
                <a:solidFill>
                  <a:schemeClr val="bg1"/>
                </a:solidFill>
                <a:latin typeface="微软雅黑" panose="020B0503020204020204" pitchFamily="34" charset="-122"/>
                <a:ea typeface="微软雅黑" panose="020B0503020204020204" pitchFamily="34" charset="-122"/>
              </a:rPr>
              <a:t>国家采取措施，监测、防御、处置来源于中华人民共和国境内外的网络安全风险和威胁，保护关键信息基础设施免受攻击、侵入、干扰和破坏，依法惩治网络违法犯罪活动，维护网络空间安全和秩序。</a:t>
            </a:r>
          </a:p>
        </p:txBody>
      </p:sp>
      <p:sp>
        <p:nvSpPr>
          <p:cNvPr id="11" name="矩形 10"/>
          <p:cNvSpPr/>
          <p:nvPr/>
        </p:nvSpPr>
        <p:spPr>
          <a:xfrm>
            <a:off x="1296000" y="4145469"/>
            <a:ext cx="9600000" cy="1446743"/>
          </a:xfrm>
          <a:prstGeom prst="rect">
            <a:avLst/>
          </a:prstGeom>
        </p:spPr>
        <p:txBody>
          <a:bodyPr wrap="square" lIns="91440" tIns="45720" rIns="91440" bIns="45720">
            <a:spAutoFit/>
          </a:bodyPr>
          <a:lstStyle/>
          <a:p>
            <a:pPr>
              <a:lnSpc>
                <a:spcPct val="150000"/>
              </a:lnSpc>
            </a:pPr>
            <a:r>
              <a:rPr lang="en-US" altLang="zh-CN" sz="2133" b="1" dirty="0">
                <a:solidFill>
                  <a:schemeClr val="bg1"/>
                </a:solidFill>
                <a:latin typeface="微软雅黑" panose="020B0503020204020204" pitchFamily="34" charset="-122"/>
                <a:ea typeface="微软雅黑" panose="020B0503020204020204" pitchFamily="34" charset="-122"/>
              </a:rPr>
              <a:t>【</a:t>
            </a:r>
            <a:r>
              <a:rPr lang="zh-CN" altLang="en-US" sz="2133" b="1" dirty="0">
                <a:solidFill>
                  <a:schemeClr val="bg1"/>
                </a:solidFill>
                <a:latin typeface="微软雅黑" panose="020B0503020204020204" pitchFamily="34" charset="-122"/>
                <a:ea typeface="微软雅黑" panose="020B0503020204020204" pitchFamily="34" charset="-122"/>
              </a:rPr>
              <a:t>第六条 </a:t>
            </a:r>
            <a:r>
              <a:rPr lang="en-US" altLang="zh-CN" sz="2133" b="1" dirty="0">
                <a:solidFill>
                  <a:schemeClr val="bg1"/>
                </a:solidFill>
                <a:latin typeface="微软雅黑" panose="020B0503020204020204" pitchFamily="34" charset="-122"/>
                <a:ea typeface="微软雅黑" panose="020B0503020204020204" pitchFamily="34" charset="-122"/>
              </a:rPr>
              <a:t>】</a:t>
            </a:r>
            <a:r>
              <a:rPr lang="zh-CN" altLang="en-US" sz="1867" dirty="0">
                <a:solidFill>
                  <a:schemeClr val="bg1"/>
                </a:solidFill>
                <a:latin typeface="微软雅黑" panose="020B0503020204020204" pitchFamily="34" charset="-122"/>
                <a:ea typeface="微软雅黑" panose="020B0503020204020204" pitchFamily="34" charset="-122"/>
              </a:rPr>
              <a:t>国家倡导诚实守信、健康文明的网络行为，推动传播社会主义核心价值观，采取措施提高全社会的网络安全意识和水平，形成全社会共同参与促进网络安全的良好环境。</a:t>
            </a:r>
          </a:p>
        </p:txBody>
      </p:sp>
      <p:sp>
        <p:nvSpPr>
          <p:cNvPr id="12" name="文本框 5"/>
          <p:cNvSpPr txBox="1"/>
          <p:nvPr/>
        </p:nvSpPr>
        <p:spPr>
          <a:xfrm>
            <a:off x="1487488" y="685398"/>
            <a:ext cx="8070851" cy="502766"/>
          </a:xfrm>
          <a:prstGeom prst="rect">
            <a:avLst/>
          </a:prstGeom>
          <a:noFill/>
        </p:spPr>
        <p:txBody>
          <a:bodyPr wrap="square" lIns="91440" tIns="45720" rIns="91440" bIns="45720" rtlCol="0">
            <a:spAutoFit/>
          </a:bodyPr>
          <a:lstStyle>
            <a:defPPr>
              <a:defRPr lang="zh-CN"/>
            </a:defPPr>
            <a:lvl1pPr>
              <a:defRPr sz="2000" b="1" kern="0">
                <a:blipFill dpi="0" rotWithShape="1">
                  <a:blip r:embed="rId3" cstate="print">
                    <a:extLst>
                      <a:ext uri="{28A0092B-C50C-407E-A947-70E740481C1C}">
                        <a14:useLocalDpi xmlns:a14="http://schemas.microsoft.com/office/drawing/2010/main" val="0"/>
                      </a:ext>
                    </a:extLst>
                  </a:blip>
                  <a:srcRect/>
                  <a:stretch>
                    <a:fillRect/>
                  </a:stretch>
                </a:blipFill>
                <a:latin typeface="方正综艺简体" panose="02010601030101010101" pitchFamily="2" charset="-122"/>
                <a:ea typeface="方正综艺简体" panose="02010601030101010101" pitchFamily="2" charset="-122"/>
              </a:defRPr>
            </a:lvl1pPr>
          </a:lstStyle>
          <a:p>
            <a:r>
              <a:rPr lang="zh-CN" altLang="en-US" sz="2667" dirty="0">
                <a:solidFill>
                  <a:schemeClr val="bg1"/>
                </a:solidFill>
                <a:latin typeface="微软雅黑" panose="020B0503020204020204" pitchFamily="34" charset="-122"/>
                <a:ea typeface="微软雅黑" panose="020B0503020204020204" pitchFamily="34" charset="-122"/>
              </a:rPr>
              <a:t>总则</a:t>
            </a:r>
          </a:p>
        </p:txBody>
      </p:sp>
      <p:pic>
        <p:nvPicPr>
          <p:cNvPr id="13" name="图片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00783" y="585150"/>
            <a:ext cx="3813816" cy="3813816"/>
          </a:xfrm>
          <a:prstGeom prst="rect">
            <a:avLst/>
          </a:prstGeom>
        </p:spPr>
      </p:pic>
    </p:spTree>
    <p:extLst>
      <p:ext uri="{BB962C8B-B14F-4D97-AF65-F5344CB8AC3E}">
        <p14:creationId xmlns:p14="http://schemas.microsoft.com/office/powerpoint/2010/main" val="2639261744"/>
      </p:ext>
    </p:extLst>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inVertical)">
                                      <p:cBhvr>
                                        <p:cTn id="11" dur="500"/>
                                        <p:tgtEl>
                                          <p:spTgt spid="9"/>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接连接符 3"/>
          <p:cNvCxnSpPr/>
          <p:nvPr/>
        </p:nvCxnSpPr>
        <p:spPr>
          <a:xfrm>
            <a:off x="1296000" y="2660915"/>
            <a:ext cx="9600000" cy="0"/>
          </a:xfrm>
          <a:prstGeom prst="line">
            <a:avLst/>
          </a:prstGeom>
          <a:ln>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5" name="矩形 4"/>
          <p:cNvSpPr/>
          <p:nvPr/>
        </p:nvSpPr>
        <p:spPr>
          <a:xfrm>
            <a:off x="1296000" y="1316766"/>
            <a:ext cx="9600000" cy="1311193"/>
          </a:xfrm>
          <a:prstGeom prst="rect">
            <a:avLst/>
          </a:prstGeom>
        </p:spPr>
        <p:txBody>
          <a:bodyPr wrap="square" lIns="91440" tIns="45720" rIns="91440" bIns="45720">
            <a:spAutoFit/>
          </a:bodyPr>
          <a:lstStyle/>
          <a:p>
            <a:pPr>
              <a:lnSpc>
                <a:spcPct val="135000"/>
              </a:lnSpc>
            </a:pPr>
            <a:r>
              <a:rPr lang="en-US" altLang="zh-CN" sz="2133" b="1" dirty="0">
                <a:solidFill>
                  <a:schemeClr val="bg1"/>
                </a:solidFill>
                <a:ea typeface="微软雅黑" panose="020B0503020204020204" pitchFamily="34" charset="-122"/>
              </a:rPr>
              <a:t>【</a:t>
            </a:r>
            <a:r>
              <a:rPr lang="zh-CN" altLang="en-US" sz="2133" b="1" dirty="0">
                <a:solidFill>
                  <a:schemeClr val="bg1"/>
                </a:solidFill>
                <a:ea typeface="微软雅黑" panose="020B0503020204020204" pitchFamily="34" charset="-122"/>
              </a:rPr>
              <a:t>第七条 </a:t>
            </a:r>
            <a:r>
              <a:rPr lang="en-US" altLang="zh-CN" sz="2133" b="1" dirty="0">
                <a:solidFill>
                  <a:schemeClr val="bg1"/>
                </a:solidFill>
                <a:ea typeface="微软雅黑" panose="020B0503020204020204" pitchFamily="34" charset="-122"/>
              </a:rPr>
              <a:t>】</a:t>
            </a:r>
            <a:r>
              <a:rPr lang="zh-CN" altLang="en-US" sz="1867" dirty="0">
                <a:solidFill>
                  <a:schemeClr val="bg1"/>
                </a:solidFill>
                <a:ea typeface="微软雅黑" panose="020B0503020204020204" pitchFamily="34" charset="-122"/>
              </a:rPr>
              <a:t>国家积极开展网络空间治理、网络技术研发和标准制定、打击网络违法犯罪等方面的国际交流与合作，推动构建和平、安全、开放、合作的网络空间，建立多边、民主、透明的网络治理体系。</a:t>
            </a:r>
          </a:p>
        </p:txBody>
      </p:sp>
      <p:sp>
        <p:nvSpPr>
          <p:cNvPr id="6" name="矩形 5"/>
          <p:cNvSpPr/>
          <p:nvPr/>
        </p:nvSpPr>
        <p:spPr>
          <a:xfrm>
            <a:off x="1296000" y="2777103"/>
            <a:ext cx="9600000" cy="2142190"/>
          </a:xfrm>
          <a:prstGeom prst="rect">
            <a:avLst/>
          </a:prstGeom>
        </p:spPr>
        <p:txBody>
          <a:bodyPr wrap="square" lIns="91440" tIns="45720" rIns="91440" bIns="45720">
            <a:spAutoFit/>
          </a:bodyPr>
          <a:lstStyle/>
          <a:p>
            <a:pPr>
              <a:lnSpc>
                <a:spcPct val="135000"/>
              </a:lnSpc>
            </a:pPr>
            <a:r>
              <a:rPr lang="en-US" altLang="zh-CN" sz="2133" b="1" dirty="0">
                <a:solidFill>
                  <a:schemeClr val="bg1"/>
                </a:solidFill>
                <a:ea typeface="微软雅黑" panose="020B0503020204020204" pitchFamily="34" charset="-122"/>
              </a:rPr>
              <a:t>【</a:t>
            </a:r>
            <a:r>
              <a:rPr lang="zh-CN" altLang="en-US" sz="2133" b="1" dirty="0">
                <a:solidFill>
                  <a:schemeClr val="bg1"/>
                </a:solidFill>
                <a:ea typeface="微软雅黑" panose="020B0503020204020204" pitchFamily="34" charset="-122"/>
              </a:rPr>
              <a:t>第八条 </a:t>
            </a:r>
            <a:r>
              <a:rPr lang="en-US" altLang="zh-CN" sz="2133" b="1" dirty="0">
                <a:solidFill>
                  <a:schemeClr val="bg1"/>
                </a:solidFill>
                <a:ea typeface="微软雅黑" panose="020B0503020204020204" pitchFamily="34" charset="-122"/>
              </a:rPr>
              <a:t>】</a:t>
            </a:r>
            <a:r>
              <a:rPr lang="zh-CN" altLang="en-US" sz="1867" dirty="0">
                <a:solidFill>
                  <a:schemeClr val="bg1"/>
                </a:solidFill>
                <a:ea typeface="微软雅黑" panose="020B0503020204020204" pitchFamily="34" charset="-122"/>
              </a:rPr>
              <a:t>国家网信部门负责统筹协调网络安全工作和相关监督管理工作。国务院电信主管部门、公安部门和其他有关机关依照本法和有关法律、行政法规的规定，在各自职责范围内负责网络安全保护和监督管理工作。</a:t>
            </a:r>
            <a:endParaRPr lang="en-US" altLang="zh-CN" sz="1867" dirty="0">
              <a:solidFill>
                <a:schemeClr val="bg1"/>
              </a:solidFill>
              <a:ea typeface="微软雅黑" panose="020B0503020204020204" pitchFamily="34" charset="-122"/>
            </a:endParaRPr>
          </a:p>
          <a:p>
            <a:pPr>
              <a:lnSpc>
                <a:spcPct val="135000"/>
              </a:lnSpc>
            </a:pPr>
            <a:r>
              <a:rPr lang="zh-CN" altLang="en-US" sz="2133" dirty="0">
                <a:solidFill>
                  <a:schemeClr val="bg1"/>
                </a:solidFill>
                <a:ea typeface="微软雅黑" panose="020B0503020204020204" pitchFamily="34" charset="-122"/>
              </a:rPr>
              <a:t>       </a:t>
            </a:r>
            <a:r>
              <a:rPr lang="zh-CN" altLang="en-US" sz="1867" b="1" dirty="0">
                <a:solidFill>
                  <a:schemeClr val="bg1"/>
                </a:solidFill>
                <a:ea typeface="微软雅黑" panose="020B0503020204020204" pitchFamily="34" charset="-122"/>
              </a:rPr>
              <a:t>县级以上地方人民政府有关部门的网络安全保护和监督管理职责，按照国家有关规定确定。</a:t>
            </a:r>
          </a:p>
        </p:txBody>
      </p:sp>
      <p:cxnSp>
        <p:nvCxnSpPr>
          <p:cNvPr id="7" name="直接连接符 6"/>
          <p:cNvCxnSpPr/>
          <p:nvPr/>
        </p:nvCxnSpPr>
        <p:spPr>
          <a:xfrm>
            <a:off x="1296000" y="4981245"/>
            <a:ext cx="9600000" cy="0"/>
          </a:xfrm>
          <a:prstGeom prst="line">
            <a:avLst/>
          </a:prstGeom>
          <a:ln>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8" name="矩形 7"/>
          <p:cNvSpPr/>
          <p:nvPr/>
        </p:nvSpPr>
        <p:spPr>
          <a:xfrm>
            <a:off x="1296000" y="5050560"/>
            <a:ext cx="9600000" cy="1311193"/>
          </a:xfrm>
          <a:prstGeom prst="rect">
            <a:avLst/>
          </a:prstGeom>
        </p:spPr>
        <p:txBody>
          <a:bodyPr wrap="square" lIns="91440" tIns="45720" rIns="91440" bIns="45720">
            <a:spAutoFit/>
          </a:bodyPr>
          <a:lstStyle/>
          <a:p>
            <a:pPr>
              <a:lnSpc>
                <a:spcPct val="135000"/>
              </a:lnSpc>
            </a:pPr>
            <a:r>
              <a:rPr lang="en-US" altLang="zh-CN" sz="2133" b="1" dirty="0">
                <a:solidFill>
                  <a:schemeClr val="bg1"/>
                </a:solidFill>
                <a:ea typeface="微软雅黑" panose="020B0503020204020204" pitchFamily="34" charset="-122"/>
              </a:rPr>
              <a:t>【</a:t>
            </a:r>
            <a:r>
              <a:rPr lang="zh-CN" altLang="en-US" sz="2133" b="1" dirty="0">
                <a:solidFill>
                  <a:schemeClr val="bg1"/>
                </a:solidFill>
                <a:ea typeface="微软雅黑" panose="020B0503020204020204" pitchFamily="34" charset="-122"/>
              </a:rPr>
              <a:t>第九条 </a:t>
            </a:r>
            <a:r>
              <a:rPr lang="en-US" altLang="zh-CN" sz="2133" b="1" dirty="0">
                <a:solidFill>
                  <a:schemeClr val="bg1"/>
                </a:solidFill>
                <a:ea typeface="微软雅黑" panose="020B0503020204020204" pitchFamily="34" charset="-122"/>
              </a:rPr>
              <a:t>】</a:t>
            </a:r>
            <a:r>
              <a:rPr lang="zh-CN" altLang="en-US" sz="1867" dirty="0">
                <a:solidFill>
                  <a:schemeClr val="bg1"/>
                </a:solidFill>
                <a:ea typeface="微软雅黑" panose="020B0503020204020204" pitchFamily="34" charset="-122"/>
              </a:rPr>
              <a:t>网络运营者开展经营和服务活动，必须遵守法律、行政法规，尊重社会公德，遵守商业道德，诚实信用，履行网络安全保护义务，接受政府和社会的监督，承担社会责任。</a:t>
            </a:r>
          </a:p>
        </p:txBody>
      </p:sp>
      <p:sp>
        <p:nvSpPr>
          <p:cNvPr id="9" name="文本框 5"/>
          <p:cNvSpPr txBox="1"/>
          <p:nvPr/>
        </p:nvSpPr>
        <p:spPr>
          <a:xfrm>
            <a:off x="1487488" y="685398"/>
            <a:ext cx="8070851" cy="502766"/>
          </a:xfrm>
          <a:prstGeom prst="rect">
            <a:avLst/>
          </a:prstGeom>
          <a:noFill/>
        </p:spPr>
        <p:txBody>
          <a:bodyPr wrap="square" lIns="91440" tIns="45720" rIns="91440" bIns="45720" rtlCol="0">
            <a:spAutoFit/>
          </a:bodyPr>
          <a:lstStyle>
            <a:defPPr>
              <a:defRPr lang="zh-CN"/>
            </a:defPPr>
            <a:lvl1pPr>
              <a:defRPr sz="2000" b="1" kern="0">
                <a:blipFill dpi="0" rotWithShape="1">
                  <a:blip r:embed="rId3" cstate="print">
                    <a:extLst>
                      <a:ext uri="{28A0092B-C50C-407E-A947-70E740481C1C}">
                        <a14:useLocalDpi xmlns:a14="http://schemas.microsoft.com/office/drawing/2010/main" val="0"/>
                      </a:ext>
                    </a:extLst>
                  </a:blip>
                  <a:srcRect/>
                  <a:stretch>
                    <a:fillRect/>
                  </a:stretch>
                </a:blipFill>
                <a:latin typeface="方正综艺简体" panose="02010601030101010101" pitchFamily="2" charset="-122"/>
                <a:ea typeface="方正综艺简体" panose="02010601030101010101" pitchFamily="2" charset="-122"/>
              </a:defRPr>
            </a:lvl1pPr>
          </a:lstStyle>
          <a:p>
            <a:r>
              <a:rPr lang="zh-CN" altLang="en-US" sz="2667" dirty="0">
                <a:solidFill>
                  <a:schemeClr val="bg1"/>
                </a:solidFill>
              </a:rPr>
              <a:t>总则</a:t>
            </a:r>
          </a:p>
        </p:txBody>
      </p:sp>
    </p:spTree>
    <p:extLst>
      <p:ext uri="{BB962C8B-B14F-4D97-AF65-F5344CB8AC3E}">
        <p14:creationId xmlns:p14="http://schemas.microsoft.com/office/powerpoint/2010/main" val="505511367"/>
      </p:ext>
    </p:extLst>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par>
                          <p:cTn id="16" fill="hold">
                            <p:stCondLst>
                              <p:cond delay="1500"/>
                            </p:stCondLst>
                            <p:childTnLst>
                              <p:par>
                                <p:cTn id="17" presetID="16" presetClass="entr" presetSubtype="21"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left)">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1296000" y="1412777"/>
            <a:ext cx="9600000" cy="1446743"/>
          </a:xfrm>
          <a:prstGeom prst="rect">
            <a:avLst/>
          </a:prstGeom>
        </p:spPr>
        <p:txBody>
          <a:bodyPr wrap="square" lIns="91440" tIns="45720" rIns="91440" bIns="45720">
            <a:spAutoFit/>
          </a:bodyPr>
          <a:lstStyle/>
          <a:p>
            <a:pPr>
              <a:lnSpc>
                <a:spcPct val="150000"/>
              </a:lnSpc>
            </a:pPr>
            <a:r>
              <a:rPr lang="en-US" altLang="zh-CN" sz="2133" b="1" dirty="0">
                <a:solidFill>
                  <a:schemeClr val="bg1"/>
                </a:solidFill>
                <a:ea typeface="微软雅黑" panose="020B0503020204020204" pitchFamily="34" charset="-122"/>
              </a:rPr>
              <a:t>【</a:t>
            </a:r>
            <a:r>
              <a:rPr lang="zh-CN" altLang="en-US" sz="2133" b="1" dirty="0">
                <a:solidFill>
                  <a:schemeClr val="bg1"/>
                </a:solidFill>
                <a:ea typeface="微软雅黑" panose="020B0503020204020204" pitchFamily="34" charset="-122"/>
              </a:rPr>
              <a:t>第十条 </a:t>
            </a:r>
            <a:r>
              <a:rPr lang="en-US" altLang="zh-CN" sz="2133" b="1" dirty="0">
                <a:solidFill>
                  <a:schemeClr val="bg1"/>
                </a:solidFill>
                <a:ea typeface="微软雅黑" panose="020B0503020204020204" pitchFamily="34" charset="-122"/>
              </a:rPr>
              <a:t>】</a:t>
            </a:r>
            <a:r>
              <a:rPr lang="zh-CN" altLang="en-US" sz="1867" dirty="0">
                <a:solidFill>
                  <a:schemeClr val="bg1"/>
                </a:solidFill>
                <a:ea typeface="微软雅黑" panose="020B0503020204020204" pitchFamily="34" charset="-122"/>
              </a:rPr>
              <a:t>建设、运营网络或者通过网络提供服务，应当依照法律、行政法规的规定和国家标准的强制性要求，采取技术措施和其他必要措施，保障网络安全、稳定运行，有效应对网络安全事件，防范网络违法犯罪活动，维护网络数据的完整性、保密性和可用性。</a:t>
            </a:r>
          </a:p>
        </p:txBody>
      </p:sp>
      <p:cxnSp>
        <p:nvCxnSpPr>
          <p:cNvPr id="6" name="直接连接符 5"/>
          <p:cNvCxnSpPr/>
          <p:nvPr/>
        </p:nvCxnSpPr>
        <p:spPr>
          <a:xfrm>
            <a:off x="1296000" y="4435949"/>
            <a:ext cx="9600000" cy="0"/>
          </a:xfrm>
          <a:prstGeom prst="line">
            <a:avLst/>
          </a:prstGeom>
          <a:ln>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7" name="矩形 6"/>
          <p:cNvSpPr/>
          <p:nvPr/>
        </p:nvSpPr>
        <p:spPr>
          <a:xfrm>
            <a:off x="1296000" y="4768377"/>
            <a:ext cx="9600000" cy="969881"/>
          </a:xfrm>
          <a:prstGeom prst="rect">
            <a:avLst/>
          </a:prstGeom>
        </p:spPr>
        <p:txBody>
          <a:bodyPr wrap="square" lIns="91440" tIns="45720" rIns="91440" bIns="45720">
            <a:spAutoFit/>
          </a:bodyPr>
          <a:lstStyle/>
          <a:p>
            <a:pPr>
              <a:lnSpc>
                <a:spcPct val="150000"/>
              </a:lnSpc>
            </a:pPr>
            <a:r>
              <a:rPr lang="en-US" altLang="zh-CN" sz="2133" b="1" dirty="0">
                <a:solidFill>
                  <a:schemeClr val="bg1"/>
                </a:solidFill>
                <a:ea typeface="微软雅黑" panose="020B0503020204020204" pitchFamily="34" charset="-122"/>
              </a:rPr>
              <a:t>【</a:t>
            </a:r>
            <a:r>
              <a:rPr lang="zh-CN" altLang="en-US" sz="2133" b="1" dirty="0">
                <a:solidFill>
                  <a:schemeClr val="bg1"/>
                </a:solidFill>
                <a:ea typeface="微软雅黑" panose="020B0503020204020204" pitchFamily="34" charset="-122"/>
              </a:rPr>
              <a:t>第十一条 </a:t>
            </a:r>
            <a:r>
              <a:rPr lang="en-US" altLang="zh-CN" sz="2133" b="1" dirty="0">
                <a:solidFill>
                  <a:schemeClr val="bg1"/>
                </a:solidFill>
                <a:ea typeface="微软雅黑" panose="020B0503020204020204" pitchFamily="34" charset="-122"/>
              </a:rPr>
              <a:t>】</a:t>
            </a:r>
            <a:r>
              <a:rPr lang="zh-CN" altLang="en-US" sz="1867" dirty="0">
                <a:solidFill>
                  <a:schemeClr val="bg1"/>
                </a:solidFill>
                <a:ea typeface="微软雅黑" panose="020B0503020204020204" pitchFamily="34" charset="-122"/>
              </a:rPr>
              <a:t>网络相关行业组织按照章程，加强行业自律，制定网络安全行为规范，指导会员加强网络安全保护，提高网络安全保护水平，促进行业健康发展。</a:t>
            </a:r>
          </a:p>
        </p:txBody>
      </p:sp>
      <p:sp>
        <p:nvSpPr>
          <p:cNvPr id="8" name="矩形 7"/>
          <p:cNvSpPr/>
          <p:nvPr/>
        </p:nvSpPr>
        <p:spPr>
          <a:xfrm>
            <a:off x="1296000" y="2934233"/>
            <a:ext cx="4704523" cy="480000"/>
          </a:xfrm>
          <a:prstGeom prst="rect">
            <a:avLst/>
          </a:prstGeom>
          <a:solidFill>
            <a:schemeClr val="bg1"/>
          </a:solidFill>
          <a:ln w="95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133" b="1" dirty="0">
                <a:solidFill>
                  <a:srgbClr val="A40000"/>
                </a:solidFill>
                <a:ea typeface="微软雅黑" panose="020B0503020204020204" pitchFamily="34" charset="-122"/>
              </a:rPr>
              <a:t>有效应对网络安全事件</a:t>
            </a:r>
          </a:p>
        </p:txBody>
      </p:sp>
      <p:sp>
        <p:nvSpPr>
          <p:cNvPr id="9" name="矩形 8"/>
          <p:cNvSpPr/>
          <p:nvPr/>
        </p:nvSpPr>
        <p:spPr>
          <a:xfrm>
            <a:off x="6190393" y="2934233"/>
            <a:ext cx="4704523" cy="480000"/>
          </a:xfrm>
          <a:prstGeom prst="rect">
            <a:avLst/>
          </a:prstGeom>
          <a:solidFill>
            <a:schemeClr val="bg1"/>
          </a:solidFill>
          <a:ln w="95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133" b="1" dirty="0">
                <a:solidFill>
                  <a:srgbClr val="A40000"/>
                </a:solidFill>
                <a:ea typeface="微软雅黑" panose="020B0503020204020204" pitchFamily="34" charset="-122"/>
              </a:rPr>
              <a:t>防范网络违法犯罪活动</a:t>
            </a:r>
          </a:p>
        </p:txBody>
      </p:sp>
      <p:sp>
        <p:nvSpPr>
          <p:cNvPr id="10" name="矩形 9"/>
          <p:cNvSpPr/>
          <p:nvPr/>
        </p:nvSpPr>
        <p:spPr>
          <a:xfrm>
            <a:off x="1295999" y="3525064"/>
            <a:ext cx="9598916" cy="480000"/>
          </a:xfrm>
          <a:prstGeom prst="rect">
            <a:avLst/>
          </a:prstGeom>
          <a:solidFill>
            <a:schemeClr val="bg1"/>
          </a:solidFill>
          <a:ln w="95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133" b="1" dirty="0">
                <a:solidFill>
                  <a:srgbClr val="A40000"/>
                </a:solidFill>
                <a:ea typeface="微软雅黑" panose="020B0503020204020204" pitchFamily="34" charset="-122"/>
              </a:rPr>
              <a:t>维护网络数据的完整性、保密性和可用性</a:t>
            </a:r>
          </a:p>
        </p:txBody>
      </p:sp>
      <p:sp>
        <p:nvSpPr>
          <p:cNvPr id="11" name="文本框 5"/>
          <p:cNvSpPr txBox="1"/>
          <p:nvPr/>
        </p:nvSpPr>
        <p:spPr>
          <a:xfrm>
            <a:off x="1487488" y="685398"/>
            <a:ext cx="8070851" cy="502766"/>
          </a:xfrm>
          <a:prstGeom prst="rect">
            <a:avLst/>
          </a:prstGeom>
          <a:noFill/>
        </p:spPr>
        <p:txBody>
          <a:bodyPr wrap="square" lIns="91440" tIns="45720" rIns="91440" bIns="45720" rtlCol="0">
            <a:spAutoFit/>
          </a:bodyPr>
          <a:lstStyle>
            <a:defPPr>
              <a:defRPr lang="zh-CN"/>
            </a:defPPr>
            <a:lvl1pPr>
              <a:defRPr sz="2000" b="1" kern="0">
                <a:blipFill dpi="0" rotWithShape="1">
                  <a:blip r:embed="rId3" cstate="print">
                    <a:extLst>
                      <a:ext uri="{28A0092B-C50C-407E-A947-70E740481C1C}">
                        <a14:useLocalDpi xmlns:a14="http://schemas.microsoft.com/office/drawing/2010/main" val="0"/>
                      </a:ext>
                    </a:extLst>
                  </a:blip>
                  <a:srcRect/>
                  <a:stretch>
                    <a:fillRect/>
                  </a:stretch>
                </a:blipFill>
                <a:latin typeface="方正综艺简体" panose="02010601030101010101" pitchFamily="2" charset="-122"/>
                <a:ea typeface="方正综艺简体" panose="02010601030101010101" pitchFamily="2" charset="-122"/>
              </a:defRPr>
            </a:lvl1pPr>
          </a:lstStyle>
          <a:p>
            <a:r>
              <a:rPr lang="zh-CN" altLang="en-US" sz="2667" dirty="0">
                <a:solidFill>
                  <a:schemeClr val="bg1"/>
                </a:solidFill>
              </a:rPr>
              <a:t>总则</a:t>
            </a:r>
          </a:p>
        </p:txBody>
      </p:sp>
    </p:spTree>
    <p:extLst>
      <p:ext uri="{BB962C8B-B14F-4D97-AF65-F5344CB8AC3E}">
        <p14:creationId xmlns:p14="http://schemas.microsoft.com/office/powerpoint/2010/main" val="2913265517"/>
      </p:ext>
    </p:extLst>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randombar(horizontal)">
                                      <p:cBhvr>
                                        <p:cTn id="11" dur="500"/>
                                        <p:tgtEl>
                                          <p:spTgt spid="8"/>
                                        </p:tgtEl>
                                      </p:cBhvr>
                                    </p:animEffect>
                                  </p:childTnLst>
                                </p:cTn>
                              </p:par>
                            </p:childTnLst>
                          </p:cTn>
                        </p:par>
                        <p:par>
                          <p:cTn id="12" fill="hold">
                            <p:stCondLst>
                              <p:cond delay="1000"/>
                            </p:stCondLst>
                            <p:childTnLst>
                              <p:par>
                                <p:cTn id="13" presetID="14" presetClass="entr" presetSubtype="1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cTn>
                              </p:par>
                            </p:childTnLst>
                          </p:cTn>
                        </p:par>
                        <p:par>
                          <p:cTn id="16" fill="hold">
                            <p:stCondLst>
                              <p:cond delay="1500"/>
                            </p:stCondLst>
                            <p:childTnLst>
                              <p:par>
                                <p:cTn id="17" presetID="14" presetClass="entr" presetSubtype="10"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randombar(horizontal)">
                                      <p:cBhvr>
                                        <p:cTn id="19" dur="500"/>
                                        <p:tgtEl>
                                          <p:spTgt spid="10"/>
                                        </p:tgtEl>
                                      </p:cBhvr>
                                    </p:animEffect>
                                  </p:childTnLst>
                                </p:cTn>
                              </p:par>
                            </p:childTnLst>
                          </p:cTn>
                        </p:par>
                        <p:par>
                          <p:cTn id="20" fill="hold">
                            <p:stCondLst>
                              <p:cond delay="2000"/>
                            </p:stCondLst>
                            <p:childTnLst>
                              <p:par>
                                <p:cTn id="21" presetID="16" presetClass="entr" presetSubtype="21"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left)">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animBg="1"/>
      <p:bldP spid="9" grpId="0" animBg="1"/>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296000" y="1316766"/>
            <a:ext cx="9600000" cy="969881"/>
          </a:xfrm>
          <a:prstGeom prst="rect">
            <a:avLst/>
          </a:prstGeom>
        </p:spPr>
        <p:txBody>
          <a:bodyPr wrap="square" lIns="91440" tIns="45720" rIns="91440" bIns="45720">
            <a:spAutoFit/>
          </a:bodyPr>
          <a:lstStyle/>
          <a:p>
            <a:pPr>
              <a:lnSpc>
                <a:spcPct val="150000"/>
              </a:lnSpc>
            </a:pPr>
            <a:r>
              <a:rPr lang="en-US" altLang="zh-CN" sz="2133" b="1" dirty="0">
                <a:solidFill>
                  <a:schemeClr val="bg1"/>
                </a:solidFill>
                <a:ea typeface="微软雅黑" panose="020B0503020204020204" pitchFamily="34" charset="-122"/>
              </a:rPr>
              <a:t>【</a:t>
            </a:r>
            <a:r>
              <a:rPr lang="zh-CN" altLang="en-US" sz="2133" b="1" dirty="0">
                <a:solidFill>
                  <a:schemeClr val="bg1"/>
                </a:solidFill>
                <a:ea typeface="微软雅黑" panose="020B0503020204020204" pitchFamily="34" charset="-122"/>
              </a:rPr>
              <a:t>第十二条 </a:t>
            </a:r>
            <a:r>
              <a:rPr lang="en-US" altLang="zh-CN" sz="2133" b="1" dirty="0">
                <a:solidFill>
                  <a:schemeClr val="bg1"/>
                </a:solidFill>
                <a:ea typeface="微软雅黑" panose="020B0503020204020204" pitchFamily="34" charset="-122"/>
              </a:rPr>
              <a:t>】</a:t>
            </a:r>
            <a:r>
              <a:rPr lang="zh-CN" altLang="en-US" sz="1867" dirty="0">
                <a:solidFill>
                  <a:schemeClr val="bg1"/>
                </a:solidFill>
                <a:ea typeface="微软雅黑" panose="020B0503020204020204" pitchFamily="34" charset="-122"/>
              </a:rPr>
              <a:t>国家保护公民、法人和其他组织依法使用网络的权利，促进网络接入普及，提升网络服务水平，为社会提供安全、便利的网络服务，保障网络信息依法有序自由流动。</a:t>
            </a:r>
          </a:p>
        </p:txBody>
      </p:sp>
      <p:sp>
        <p:nvSpPr>
          <p:cNvPr id="5" name="矩形 4"/>
          <p:cNvSpPr/>
          <p:nvPr/>
        </p:nvSpPr>
        <p:spPr>
          <a:xfrm>
            <a:off x="1295466" y="3176829"/>
            <a:ext cx="3360375" cy="480000"/>
          </a:xfrm>
          <a:prstGeom prst="rect">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867" dirty="0">
                <a:solidFill>
                  <a:schemeClr val="bg1"/>
                </a:solidFill>
                <a:ea typeface="微软雅黑" panose="020B0503020204020204" pitchFamily="34" charset="-122"/>
                <a:cs typeface="+mn-ea"/>
                <a:sym typeface="+mn-lt"/>
              </a:rPr>
              <a:t>不得危害网络安全</a:t>
            </a:r>
          </a:p>
        </p:txBody>
      </p:sp>
      <p:sp>
        <p:nvSpPr>
          <p:cNvPr id="6" name="矩形 5"/>
          <p:cNvSpPr/>
          <p:nvPr/>
        </p:nvSpPr>
        <p:spPr>
          <a:xfrm>
            <a:off x="1295466" y="2456669"/>
            <a:ext cx="9599857" cy="576064"/>
          </a:xfrm>
          <a:prstGeom prst="rect">
            <a:avLst/>
          </a:prstGeom>
          <a:solidFill>
            <a:schemeClr val="bg1"/>
          </a:solidFill>
          <a:ln w="95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r>
              <a:rPr lang="zh-CN" altLang="en-US" sz="2133" b="1" dirty="0">
                <a:solidFill>
                  <a:srgbClr val="A40000"/>
                </a:solidFill>
                <a:ea typeface="微软雅黑" panose="020B0503020204020204" pitchFamily="34" charset="-122"/>
                <a:cs typeface="+mn-ea"/>
                <a:sym typeface="+mn-lt"/>
              </a:rPr>
              <a:t>任何个人和组织使用网络应当遵守宪法法律，遵守公共秩序，尊重社会公德</a:t>
            </a:r>
          </a:p>
        </p:txBody>
      </p:sp>
      <p:sp>
        <p:nvSpPr>
          <p:cNvPr id="7" name="矩形 6"/>
          <p:cNvSpPr/>
          <p:nvPr/>
        </p:nvSpPr>
        <p:spPr>
          <a:xfrm>
            <a:off x="4751851" y="3176829"/>
            <a:ext cx="6143472" cy="480000"/>
          </a:xfrm>
          <a:prstGeom prst="rect">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867" dirty="0">
                <a:solidFill>
                  <a:schemeClr val="bg1"/>
                </a:solidFill>
                <a:ea typeface="微软雅黑" panose="020B0503020204020204" pitchFamily="34" charset="-122"/>
                <a:cs typeface="+mn-ea"/>
                <a:sym typeface="+mn-lt"/>
              </a:rPr>
              <a:t>不得利用网络从事危害国家安全、荣誉和利益</a:t>
            </a:r>
          </a:p>
        </p:txBody>
      </p:sp>
      <p:sp>
        <p:nvSpPr>
          <p:cNvPr id="8" name="矩形 7"/>
          <p:cNvSpPr/>
          <p:nvPr/>
        </p:nvSpPr>
        <p:spPr>
          <a:xfrm>
            <a:off x="1295466" y="3743941"/>
            <a:ext cx="5088567" cy="480000"/>
          </a:xfrm>
          <a:prstGeom prst="rect">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867" dirty="0">
                <a:solidFill>
                  <a:schemeClr val="bg1"/>
                </a:solidFill>
                <a:ea typeface="微软雅黑" panose="020B0503020204020204" pitchFamily="34" charset="-122"/>
                <a:cs typeface="+mn-ea"/>
                <a:sym typeface="+mn-lt"/>
              </a:rPr>
              <a:t>煽动颠覆国家政权、推翻社会主义制度</a:t>
            </a:r>
          </a:p>
        </p:txBody>
      </p:sp>
      <p:sp>
        <p:nvSpPr>
          <p:cNvPr id="9" name="矩形 8"/>
          <p:cNvSpPr/>
          <p:nvPr/>
        </p:nvSpPr>
        <p:spPr>
          <a:xfrm>
            <a:off x="6480043" y="3743941"/>
            <a:ext cx="4415280" cy="480000"/>
          </a:xfrm>
          <a:prstGeom prst="rect">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867" dirty="0">
                <a:solidFill>
                  <a:schemeClr val="bg1"/>
                </a:solidFill>
                <a:ea typeface="微软雅黑" panose="020B0503020204020204" pitchFamily="34" charset="-122"/>
                <a:cs typeface="+mn-ea"/>
                <a:sym typeface="+mn-lt"/>
              </a:rPr>
              <a:t>煽动分裂国家、破坏国家统一</a:t>
            </a:r>
          </a:p>
        </p:txBody>
      </p:sp>
      <p:sp>
        <p:nvSpPr>
          <p:cNvPr id="10" name="矩形 9"/>
          <p:cNvSpPr/>
          <p:nvPr/>
        </p:nvSpPr>
        <p:spPr>
          <a:xfrm>
            <a:off x="1295466" y="4311053"/>
            <a:ext cx="3072343" cy="480000"/>
          </a:xfrm>
          <a:prstGeom prst="rect">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867" dirty="0">
                <a:solidFill>
                  <a:schemeClr val="bg1"/>
                </a:solidFill>
                <a:ea typeface="微软雅黑" panose="020B0503020204020204" pitchFamily="34" charset="-122"/>
                <a:cs typeface="+mn-ea"/>
                <a:sym typeface="+mn-lt"/>
              </a:rPr>
              <a:t>宣扬恐怖主义、极端主义</a:t>
            </a:r>
          </a:p>
        </p:txBody>
      </p:sp>
      <p:sp>
        <p:nvSpPr>
          <p:cNvPr id="11" name="矩形 10"/>
          <p:cNvSpPr/>
          <p:nvPr/>
        </p:nvSpPr>
        <p:spPr>
          <a:xfrm>
            <a:off x="4463819" y="4311053"/>
            <a:ext cx="2976331" cy="480000"/>
          </a:xfrm>
          <a:prstGeom prst="rect">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867" dirty="0">
                <a:solidFill>
                  <a:schemeClr val="bg1"/>
                </a:solidFill>
                <a:ea typeface="微软雅黑" panose="020B0503020204020204" pitchFamily="34" charset="-122"/>
                <a:cs typeface="+mn-ea"/>
                <a:sym typeface="+mn-lt"/>
              </a:rPr>
              <a:t>宣扬民族仇恨、民族歧视</a:t>
            </a:r>
          </a:p>
        </p:txBody>
      </p:sp>
      <p:sp>
        <p:nvSpPr>
          <p:cNvPr id="12" name="矩形 11"/>
          <p:cNvSpPr/>
          <p:nvPr/>
        </p:nvSpPr>
        <p:spPr>
          <a:xfrm>
            <a:off x="7536160" y="4311053"/>
            <a:ext cx="3359163" cy="480000"/>
          </a:xfrm>
          <a:prstGeom prst="rect">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867" dirty="0">
                <a:solidFill>
                  <a:schemeClr val="bg1"/>
                </a:solidFill>
                <a:ea typeface="微软雅黑" panose="020B0503020204020204" pitchFamily="34" charset="-122"/>
                <a:cs typeface="+mn-ea"/>
                <a:sym typeface="+mn-lt"/>
              </a:rPr>
              <a:t>传播暴力、淫秽色情信息</a:t>
            </a:r>
          </a:p>
        </p:txBody>
      </p:sp>
      <p:sp>
        <p:nvSpPr>
          <p:cNvPr id="13" name="矩形 12"/>
          <p:cNvSpPr/>
          <p:nvPr/>
        </p:nvSpPr>
        <p:spPr>
          <a:xfrm>
            <a:off x="1295466" y="4878165"/>
            <a:ext cx="9599857" cy="480000"/>
          </a:xfrm>
          <a:prstGeom prst="rect">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867" dirty="0">
                <a:solidFill>
                  <a:schemeClr val="bg1"/>
                </a:solidFill>
                <a:ea typeface="微软雅黑" panose="020B0503020204020204" pitchFamily="34" charset="-122"/>
                <a:cs typeface="+mn-ea"/>
                <a:sym typeface="+mn-lt"/>
              </a:rPr>
              <a:t>编造、传播虚假信息扰乱经济秩序和社会秩序</a:t>
            </a:r>
          </a:p>
        </p:txBody>
      </p:sp>
      <p:sp>
        <p:nvSpPr>
          <p:cNvPr id="14" name="矩形 13"/>
          <p:cNvSpPr/>
          <p:nvPr/>
        </p:nvSpPr>
        <p:spPr>
          <a:xfrm>
            <a:off x="1295466" y="5445277"/>
            <a:ext cx="9599857" cy="480000"/>
          </a:xfrm>
          <a:prstGeom prst="rect">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867" dirty="0">
                <a:solidFill>
                  <a:schemeClr val="bg1"/>
                </a:solidFill>
                <a:ea typeface="微软雅黑" panose="020B0503020204020204" pitchFamily="34" charset="-122"/>
                <a:cs typeface="+mn-ea"/>
                <a:sym typeface="+mn-lt"/>
              </a:rPr>
              <a:t>以及侵害他人名誉、隐私、知识产权和其他合法权益等活动</a:t>
            </a:r>
          </a:p>
        </p:txBody>
      </p:sp>
      <p:grpSp>
        <p:nvGrpSpPr>
          <p:cNvPr id="15" name="组合 14"/>
          <p:cNvGrpSpPr/>
          <p:nvPr/>
        </p:nvGrpSpPr>
        <p:grpSpPr>
          <a:xfrm>
            <a:off x="4079243" y="3469564"/>
            <a:ext cx="4320480" cy="1678824"/>
            <a:chOff x="3059432" y="2519995"/>
            <a:chExt cx="3240360" cy="1259118"/>
          </a:xfrm>
        </p:grpSpPr>
        <p:sp>
          <p:nvSpPr>
            <p:cNvPr id="16" name="圆角矩形 15"/>
            <p:cNvSpPr/>
            <p:nvPr/>
          </p:nvSpPr>
          <p:spPr>
            <a:xfrm>
              <a:off x="3059432" y="2519995"/>
              <a:ext cx="3240360" cy="1259118"/>
            </a:xfrm>
            <a:prstGeom prst="roundRect">
              <a:avLst/>
            </a:prstGeom>
            <a:solidFill>
              <a:srgbClr val="FFFFFF">
                <a:alpha val="50196"/>
              </a:srgbClr>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chemeClr val="bg1"/>
                </a:solidFill>
                <a:ea typeface="微软雅黑" panose="020B0503020204020204" pitchFamily="34" charset="-122"/>
              </a:endParaRPr>
            </a:p>
          </p:txBody>
        </p:sp>
        <p:sp>
          <p:nvSpPr>
            <p:cNvPr id="17" name="文本框 5"/>
            <p:cNvSpPr txBox="1"/>
            <p:nvPr/>
          </p:nvSpPr>
          <p:spPr>
            <a:xfrm>
              <a:off x="3485240" y="2778668"/>
              <a:ext cx="2450504" cy="746407"/>
            </a:xfrm>
            <a:prstGeom prst="rect">
              <a:avLst/>
            </a:prstGeom>
            <a:noFill/>
          </p:spPr>
          <p:txBody>
            <a:bodyPr wrap="square" lIns="91440" tIns="45720" rIns="91440" bIns="45720" rtlCol="0">
              <a:spAutoFit/>
            </a:bodyPr>
            <a:lstStyle/>
            <a:p>
              <a:pPr algn="ctr"/>
              <a:r>
                <a:rPr lang="zh-CN" altLang="en-US" sz="5867" b="1" spc="800" dirty="0">
                  <a:solidFill>
                    <a:srgbClr val="A40000"/>
                  </a:solidFill>
                  <a:ea typeface="微软雅黑" panose="020B0503020204020204" pitchFamily="34" charset="-122"/>
                </a:rPr>
                <a:t>不允许</a:t>
              </a:r>
            </a:p>
          </p:txBody>
        </p:sp>
      </p:grpSp>
      <p:sp>
        <p:nvSpPr>
          <p:cNvPr id="18" name="文本框 5"/>
          <p:cNvSpPr txBox="1"/>
          <p:nvPr/>
        </p:nvSpPr>
        <p:spPr>
          <a:xfrm>
            <a:off x="1487488" y="685398"/>
            <a:ext cx="8070851" cy="502766"/>
          </a:xfrm>
          <a:prstGeom prst="rect">
            <a:avLst/>
          </a:prstGeom>
          <a:noFill/>
        </p:spPr>
        <p:txBody>
          <a:bodyPr wrap="square" lIns="91440" tIns="45720" rIns="91440" bIns="45720" rtlCol="0">
            <a:spAutoFit/>
          </a:bodyPr>
          <a:lstStyle>
            <a:defPPr>
              <a:defRPr lang="zh-CN"/>
            </a:defPPr>
            <a:lvl1pPr>
              <a:defRPr sz="2000" b="1" kern="0">
                <a:blipFill dpi="0" rotWithShape="1">
                  <a:blip r:embed="rId3" cstate="print">
                    <a:extLst>
                      <a:ext uri="{28A0092B-C50C-407E-A947-70E740481C1C}">
                        <a14:useLocalDpi xmlns:a14="http://schemas.microsoft.com/office/drawing/2010/main" val="0"/>
                      </a:ext>
                    </a:extLst>
                  </a:blip>
                  <a:srcRect/>
                  <a:stretch>
                    <a:fillRect/>
                  </a:stretch>
                </a:blipFill>
                <a:latin typeface="方正综艺简体" panose="02010601030101010101" pitchFamily="2" charset="-122"/>
                <a:ea typeface="方正综艺简体" panose="02010601030101010101" pitchFamily="2" charset="-122"/>
              </a:defRPr>
            </a:lvl1pPr>
          </a:lstStyle>
          <a:p>
            <a:r>
              <a:rPr lang="zh-CN" altLang="en-US" sz="2667" dirty="0">
                <a:solidFill>
                  <a:schemeClr val="bg1"/>
                </a:solidFill>
              </a:rPr>
              <a:t>总则</a:t>
            </a:r>
          </a:p>
        </p:txBody>
      </p:sp>
    </p:spTree>
    <p:extLst>
      <p:ext uri="{BB962C8B-B14F-4D97-AF65-F5344CB8AC3E}">
        <p14:creationId xmlns:p14="http://schemas.microsoft.com/office/powerpoint/2010/main" val="4040477174"/>
      </p:ext>
    </p:extLst>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childTnLst>
                          </p:cTn>
                        </p:par>
                        <p:par>
                          <p:cTn id="14" fill="hold">
                            <p:stCondLst>
                              <p:cond delay="1000"/>
                            </p:stCondLst>
                            <p:childTnLst>
                              <p:par>
                                <p:cTn id="15" presetID="12" presetClass="entr" presetSubtype="1"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p:tgtEl>
                                          <p:spTgt spid="5"/>
                                        </p:tgtEl>
                                        <p:attrNameLst>
                                          <p:attrName>ppt_y</p:attrName>
                                        </p:attrNameLst>
                                      </p:cBhvr>
                                      <p:tavLst>
                                        <p:tav tm="0">
                                          <p:val>
                                            <p:strVal val="#ppt_y-#ppt_h*1.125000"/>
                                          </p:val>
                                        </p:tav>
                                        <p:tav tm="100000">
                                          <p:val>
                                            <p:strVal val="#ppt_y"/>
                                          </p:val>
                                        </p:tav>
                                      </p:tavLst>
                                    </p:anim>
                                    <p:animEffect transition="in" filter="wipe(down)">
                                      <p:cBhvr>
                                        <p:cTn id="18" dur="500"/>
                                        <p:tgtEl>
                                          <p:spTgt spid="5"/>
                                        </p:tgtEl>
                                      </p:cBhvr>
                                    </p:animEffect>
                                  </p:childTnLst>
                                </p:cTn>
                              </p:par>
                            </p:childTnLst>
                          </p:cTn>
                        </p:par>
                        <p:par>
                          <p:cTn id="19" fill="hold">
                            <p:stCondLst>
                              <p:cond delay="1500"/>
                            </p:stCondLst>
                            <p:childTnLst>
                              <p:par>
                                <p:cTn id="20" presetID="12" presetClass="entr" presetSubtype="1" fill="hold" grpId="0"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p:tgtEl>
                                          <p:spTgt spid="7"/>
                                        </p:tgtEl>
                                        <p:attrNameLst>
                                          <p:attrName>ppt_y</p:attrName>
                                        </p:attrNameLst>
                                      </p:cBhvr>
                                      <p:tavLst>
                                        <p:tav tm="0">
                                          <p:val>
                                            <p:strVal val="#ppt_y-#ppt_h*1.125000"/>
                                          </p:val>
                                        </p:tav>
                                        <p:tav tm="100000">
                                          <p:val>
                                            <p:strVal val="#ppt_y"/>
                                          </p:val>
                                        </p:tav>
                                      </p:tavLst>
                                    </p:anim>
                                    <p:animEffect transition="in" filter="wipe(down)">
                                      <p:cBhvr>
                                        <p:cTn id="23" dur="500"/>
                                        <p:tgtEl>
                                          <p:spTgt spid="7"/>
                                        </p:tgtEl>
                                      </p:cBhvr>
                                    </p:animEffect>
                                  </p:childTnLst>
                                </p:cTn>
                              </p:par>
                            </p:childTnLst>
                          </p:cTn>
                        </p:par>
                        <p:par>
                          <p:cTn id="24" fill="hold">
                            <p:stCondLst>
                              <p:cond delay="2000"/>
                            </p:stCondLst>
                            <p:childTnLst>
                              <p:par>
                                <p:cTn id="25" presetID="12" presetClass="entr" presetSubtype="1"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p:tgtEl>
                                          <p:spTgt spid="8"/>
                                        </p:tgtEl>
                                        <p:attrNameLst>
                                          <p:attrName>ppt_y</p:attrName>
                                        </p:attrNameLst>
                                      </p:cBhvr>
                                      <p:tavLst>
                                        <p:tav tm="0">
                                          <p:val>
                                            <p:strVal val="#ppt_y-#ppt_h*1.125000"/>
                                          </p:val>
                                        </p:tav>
                                        <p:tav tm="100000">
                                          <p:val>
                                            <p:strVal val="#ppt_y"/>
                                          </p:val>
                                        </p:tav>
                                      </p:tavLst>
                                    </p:anim>
                                    <p:animEffect transition="in" filter="wipe(down)">
                                      <p:cBhvr>
                                        <p:cTn id="28" dur="500"/>
                                        <p:tgtEl>
                                          <p:spTgt spid="8"/>
                                        </p:tgtEl>
                                      </p:cBhvr>
                                    </p:animEffect>
                                  </p:childTnLst>
                                </p:cTn>
                              </p:par>
                            </p:childTnLst>
                          </p:cTn>
                        </p:par>
                        <p:par>
                          <p:cTn id="29" fill="hold">
                            <p:stCondLst>
                              <p:cond delay="2500"/>
                            </p:stCondLst>
                            <p:childTnLst>
                              <p:par>
                                <p:cTn id="30" presetID="12" presetClass="entr" presetSubtype="1" fill="hold" grpId="0" nodeType="after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additive="base">
                                        <p:cTn id="32" dur="500"/>
                                        <p:tgtEl>
                                          <p:spTgt spid="9"/>
                                        </p:tgtEl>
                                        <p:attrNameLst>
                                          <p:attrName>ppt_y</p:attrName>
                                        </p:attrNameLst>
                                      </p:cBhvr>
                                      <p:tavLst>
                                        <p:tav tm="0">
                                          <p:val>
                                            <p:strVal val="#ppt_y-#ppt_h*1.125000"/>
                                          </p:val>
                                        </p:tav>
                                        <p:tav tm="100000">
                                          <p:val>
                                            <p:strVal val="#ppt_y"/>
                                          </p:val>
                                        </p:tav>
                                      </p:tavLst>
                                    </p:anim>
                                    <p:animEffect transition="in" filter="wipe(down)">
                                      <p:cBhvr>
                                        <p:cTn id="33" dur="500"/>
                                        <p:tgtEl>
                                          <p:spTgt spid="9"/>
                                        </p:tgtEl>
                                      </p:cBhvr>
                                    </p:animEffect>
                                  </p:childTnLst>
                                </p:cTn>
                              </p:par>
                            </p:childTnLst>
                          </p:cTn>
                        </p:par>
                        <p:par>
                          <p:cTn id="34" fill="hold">
                            <p:stCondLst>
                              <p:cond delay="3000"/>
                            </p:stCondLst>
                            <p:childTnLst>
                              <p:par>
                                <p:cTn id="35" presetID="12" presetClass="entr" presetSubtype="1" fill="hold" grpId="0" nodeType="after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p:tgtEl>
                                          <p:spTgt spid="10"/>
                                        </p:tgtEl>
                                        <p:attrNameLst>
                                          <p:attrName>ppt_y</p:attrName>
                                        </p:attrNameLst>
                                      </p:cBhvr>
                                      <p:tavLst>
                                        <p:tav tm="0">
                                          <p:val>
                                            <p:strVal val="#ppt_y-#ppt_h*1.125000"/>
                                          </p:val>
                                        </p:tav>
                                        <p:tav tm="100000">
                                          <p:val>
                                            <p:strVal val="#ppt_y"/>
                                          </p:val>
                                        </p:tav>
                                      </p:tavLst>
                                    </p:anim>
                                    <p:animEffect transition="in" filter="wipe(down)">
                                      <p:cBhvr>
                                        <p:cTn id="38" dur="500"/>
                                        <p:tgtEl>
                                          <p:spTgt spid="10"/>
                                        </p:tgtEl>
                                      </p:cBhvr>
                                    </p:animEffect>
                                  </p:childTnLst>
                                </p:cTn>
                              </p:par>
                            </p:childTnLst>
                          </p:cTn>
                        </p:par>
                        <p:par>
                          <p:cTn id="39" fill="hold">
                            <p:stCondLst>
                              <p:cond delay="3500"/>
                            </p:stCondLst>
                            <p:childTnLst>
                              <p:par>
                                <p:cTn id="40" presetID="12" presetClass="entr" presetSubtype="1" fill="hold" grpId="0" nodeType="afterEffect">
                                  <p:stCondLst>
                                    <p:cond delay="0"/>
                                  </p:stCondLst>
                                  <p:childTnLst>
                                    <p:set>
                                      <p:cBhvr>
                                        <p:cTn id="41" dur="1" fill="hold">
                                          <p:stCondLst>
                                            <p:cond delay="0"/>
                                          </p:stCondLst>
                                        </p:cTn>
                                        <p:tgtEl>
                                          <p:spTgt spid="11"/>
                                        </p:tgtEl>
                                        <p:attrNameLst>
                                          <p:attrName>style.visibility</p:attrName>
                                        </p:attrNameLst>
                                      </p:cBhvr>
                                      <p:to>
                                        <p:strVal val="visible"/>
                                      </p:to>
                                    </p:set>
                                    <p:anim calcmode="lin" valueType="num">
                                      <p:cBhvr additive="base">
                                        <p:cTn id="42" dur="500"/>
                                        <p:tgtEl>
                                          <p:spTgt spid="11"/>
                                        </p:tgtEl>
                                        <p:attrNameLst>
                                          <p:attrName>ppt_y</p:attrName>
                                        </p:attrNameLst>
                                      </p:cBhvr>
                                      <p:tavLst>
                                        <p:tav tm="0">
                                          <p:val>
                                            <p:strVal val="#ppt_y-#ppt_h*1.125000"/>
                                          </p:val>
                                        </p:tav>
                                        <p:tav tm="100000">
                                          <p:val>
                                            <p:strVal val="#ppt_y"/>
                                          </p:val>
                                        </p:tav>
                                      </p:tavLst>
                                    </p:anim>
                                    <p:animEffect transition="in" filter="wipe(down)">
                                      <p:cBhvr>
                                        <p:cTn id="43" dur="500"/>
                                        <p:tgtEl>
                                          <p:spTgt spid="11"/>
                                        </p:tgtEl>
                                      </p:cBhvr>
                                    </p:animEffect>
                                  </p:childTnLst>
                                </p:cTn>
                              </p:par>
                            </p:childTnLst>
                          </p:cTn>
                        </p:par>
                        <p:par>
                          <p:cTn id="44" fill="hold">
                            <p:stCondLst>
                              <p:cond delay="4000"/>
                            </p:stCondLst>
                            <p:childTnLst>
                              <p:par>
                                <p:cTn id="45" presetID="12" presetClass="entr" presetSubtype="1" fill="hold" grpId="0" nodeType="afterEffect">
                                  <p:stCondLst>
                                    <p:cond delay="0"/>
                                  </p:stCondLst>
                                  <p:childTnLst>
                                    <p:set>
                                      <p:cBhvr>
                                        <p:cTn id="46" dur="1" fill="hold">
                                          <p:stCondLst>
                                            <p:cond delay="0"/>
                                          </p:stCondLst>
                                        </p:cTn>
                                        <p:tgtEl>
                                          <p:spTgt spid="12"/>
                                        </p:tgtEl>
                                        <p:attrNameLst>
                                          <p:attrName>style.visibility</p:attrName>
                                        </p:attrNameLst>
                                      </p:cBhvr>
                                      <p:to>
                                        <p:strVal val="visible"/>
                                      </p:to>
                                    </p:set>
                                    <p:anim calcmode="lin" valueType="num">
                                      <p:cBhvr additive="base">
                                        <p:cTn id="47" dur="500"/>
                                        <p:tgtEl>
                                          <p:spTgt spid="12"/>
                                        </p:tgtEl>
                                        <p:attrNameLst>
                                          <p:attrName>ppt_y</p:attrName>
                                        </p:attrNameLst>
                                      </p:cBhvr>
                                      <p:tavLst>
                                        <p:tav tm="0">
                                          <p:val>
                                            <p:strVal val="#ppt_y-#ppt_h*1.125000"/>
                                          </p:val>
                                        </p:tav>
                                        <p:tav tm="100000">
                                          <p:val>
                                            <p:strVal val="#ppt_y"/>
                                          </p:val>
                                        </p:tav>
                                      </p:tavLst>
                                    </p:anim>
                                    <p:animEffect transition="in" filter="wipe(down)">
                                      <p:cBhvr>
                                        <p:cTn id="48" dur="500"/>
                                        <p:tgtEl>
                                          <p:spTgt spid="12"/>
                                        </p:tgtEl>
                                      </p:cBhvr>
                                    </p:animEffect>
                                  </p:childTnLst>
                                </p:cTn>
                              </p:par>
                            </p:childTnLst>
                          </p:cTn>
                        </p:par>
                        <p:par>
                          <p:cTn id="49" fill="hold">
                            <p:stCondLst>
                              <p:cond delay="4500"/>
                            </p:stCondLst>
                            <p:childTnLst>
                              <p:par>
                                <p:cTn id="50" presetID="12" presetClass="entr" presetSubtype="1" fill="hold" grpId="0" nodeType="afterEffect">
                                  <p:stCondLst>
                                    <p:cond delay="0"/>
                                  </p:stCondLst>
                                  <p:childTnLst>
                                    <p:set>
                                      <p:cBhvr>
                                        <p:cTn id="51" dur="1" fill="hold">
                                          <p:stCondLst>
                                            <p:cond delay="0"/>
                                          </p:stCondLst>
                                        </p:cTn>
                                        <p:tgtEl>
                                          <p:spTgt spid="13"/>
                                        </p:tgtEl>
                                        <p:attrNameLst>
                                          <p:attrName>style.visibility</p:attrName>
                                        </p:attrNameLst>
                                      </p:cBhvr>
                                      <p:to>
                                        <p:strVal val="visible"/>
                                      </p:to>
                                    </p:set>
                                    <p:anim calcmode="lin" valueType="num">
                                      <p:cBhvr additive="base">
                                        <p:cTn id="52" dur="500"/>
                                        <p:tgtEl>
                                          <p:spTgt spid="13"/>
                                        </p:tgtEl>
                                        <p:attrNameLst>
                                          <p:attrName>ppt_y</p:attrName>
                                        </p:attrNameLst>
                                      </p:cBhvr>
                                      <p:tavLst>
                                        <p:tav tm="0">
                                          <p:val>
                                            <p:strVal val="#ppt_y-#ppt_h*1.125000"/>
                                          </p:val>
                                        </p:tav>
                                        <p:tav tm="100000">
                                          <p:val>
                                            <p:strVal val="#ppt_y"/>
                                          </p:val>
                                        </p:tav>
                                      </p:tavLst>
                                    </p:anim>
                                    <p:animEffect transition="in" filter="wipe(down)">
                                      <p:cBhvr>
                                        <p:cTn id="53" dur="500"/>
                                        <p:tgtEl>
                                          <p:spTgt spid="13"/>
                                        </p:tgtEl>
                                      </p:cBhvr>
                                    </p:animEffect>
                                  </p:childTnLst>
                                </p:cTn>
                              </p:par>
                            </p:childTnLst>
                          </p:cTn>
                        </p:par>
                        <p:par>
                          <p:cTn id="54" fill="hold">
                            <p:stCondLst>
                              <p:cond delay="5000"/>
                            </p:stCondLst>
                            <p:childTnLst>
                              <p:par>
                                <p:cTn id="55" presetID="12" presetClass="entr" presetSubtype="1" fill="hold" grpId="0" nodeType="afterEffect">
                                  <p:stCondLst>
                                    <p:cond delay="0"/>
                                  </p:stCondLst>
                                  <p:childTnLst>
                                    <p:set>
                                      <p:cBhvr>
                                        <p:cTn id="56" dur="1" fill="hold">
                                          <p:stCondLst>
                                            <p:cond delay="0"/>
                                          </p:stCondLst>
                                        </p:cTn>
                                        <p:tgtEl>
                                          <p:spTgt spid="14"/>
                                        </p:tgtEl>
                                        <p:attrNameLst>
                                          <p:attrName>style.visibility</p:attrName>
                                        </p:attrNameLst>
                                      </p:cBhvr>
                                      <p:to>
                                        <p:strVal val="visible"/>
                                      </p:to>
                                    </p:set>
                                    <p:anim calcmode="lin" valueType="num">
                                      <p:cBhvr additive="base">
                                        <p:cTn id="57" dur="500"/>
                                        <p:tgtEl>
                                          <p:spTgt spid="14"/>
                                        </p:tgtEl>
                                        <p:attrNameLst>
                                          <p:attrName>ppt_y</p:attrName>
                                        </p:attrNameLst>
                                      </p:cBhvr>
                                      <p:tavLst>
                                        <p:tav tm="0">
                                          <p:val>
                                            <p:strVal val="#ppt_y-#ppt_h*1.125000"/>
                                          </p:val>
                                        </p:tav>
                                        <p:tav tm="100000">
                                          <p:val>
                                            <p:strVal val="#ppt_y"/>
                                          </p:val>
                                        </p:tav>
                                      </p:tavLst>
                                    </p:anim>
                                    <p:animEffect transition="in" filter="wipe(down)">
                                      <p:cBhvr>
                                        <p:cTn id="58" dur="500"/>
                                        <p:tgtEl>
                                          <p:spTgt spid="14"/>
                                        </p:tgtEl>
                                      </p:cBhvr>
                                    </p:animEffect>
                                  </p:childTnLst>
                                </p:cTn>
                              </p:par>
                            </p:childTnLst>
                          </p:cTn>
                        </p:par>
                        <p:par>
                          <p:cTn id="59" fill="hold">
                            <p:stCondLst>
                              <p:cond delay="5500"/>
                            </p:stCondLst>
                            <p:childTnLst>
                              <p:par>
                                <p:cTn id="60" presetID="53" presetClass="entr" presetSubtype="16" fill="hold" nodeType="afterEffect">
                                  <p:stCondLst>
                                    <p:cond delay="0"/>
                                  </p:stCondLst>
                                  <p:childTnLst>
                                    <p:set>
                                      <p:cBhvr>
                                        <p:cTn id="61" dur="1" fill="hold">
                                          <p:stCondLst>
                                            <p:cond delay="0"/>
                                          </p:stCondLst>
                                        </p:cTn>
                                        <p:tgtEl>
                                          <p:spTgt spid="15"/>
                                        </p:tgtEl>
                                        <p:attrNameLst>
                                          <p:attrName>style.visibility</p:attrName>
                                        </p:attrNameLst>
                                      </p:cBhvr>
                                      <p:to>
                                        <p:strVal val="visible"/>
                                      </p:to>
                                    </p:set>
                                    <p:anim calcmode="lin" valueType="num">
                                      <p:cBhvr>
                                        <p:cTn id="62" dur="500" fill="hold"/>
                                        <p:tgtEl>
                                          <p:spTgt spid="15"/>
                                        </p:tgtEl>
                                        <p:attrNameLst>
                                          <p:attrName>ppt_w</p:attrName>
                                        </p:attrNameLst>
                                      </p:cBhvr>
                                      <p:tavLst>
                                        <p:tav tm="0">
                                          <p:val>
                                            <p:fltVal val="0"/>
                                          </p:val>
                                        </p:tav>
                                        <p:tav tm="100000">
                                          <p:val>
                                            <p:strVal val="#ppt_w"/>
                                          </p:val>
                                        </p:tav>
                                      </p:tavLst>
                                    </p:anim>
                                    <p:anim calcmode="lin" valueType="num">
                                      <p:cBhvr>
                                        <p:cTn id="63" dur="500" fill="hold"/>
                                        <p:tgtEl>
                                          <p:spTgt spid="15"/>
                                        </p:tgtEl>
                                        <p:attrNameLst>
                                          <p:attrName>ppt_h</p:attrName>
                                        </p:attrNameLst>
                                      </p:cBhvr>
                                      <p:tavLst>
                                        <p:tav tm="0">
                                          <p:val>
                                            <p:fltVal val="0"/>
                                          </p:val>
                                        </p:tav>
                                        <p:tav tm="100000">
                                          <p:val>
                                            <p:strVal val="#ppt_h"/>
                                          </p:val>
                                        </p:tav>
                                      </p:tavLst>
                                    </p:anim>
                                    <p:animEffect transition="in" filter="fade">
                                      <p:cBhvr>
                                        <p:cTn id="64" dur="500"/>
                                        <p:tgtEl>
                                          <p:spTgt spid="15"/>
                                        </p:tgtEl>
                                      </p:cBhvr>
                                    </p:animEffect>
                                  </p:childTnLst>
                                </p:cTn>
                              </p:par>
                            </p:childTnLst>
                          </p:cTn>
                        </p:par>
                        <p:par>
                          <p:cTn id="65" fill="hold">
                            <p:stCondLst>
                              <p:cond delay="6000"/>
                            </p:stCondLst>
                            <p:childTnLst>
                              <p:par>
                                <p:cTn id="66" presetID="26" presetClass="emph" presetSubtype="0" fill="hold" nodeType="afterEffect">
                                  <p:stCondLst>
                                    <p:cond delay="0"/>
                                  </p:stCondLst>
                                  <p:childTnLst>
                                    <p:animEffect transition="out" filter="fade">
                                      <p:cBhvr>
                                        <p:cTn id="67" dur="500" tmFilter="0, 0; .2, .5; .8, .5; 1, 0"/>
                                        <p:tgtEl>
                                          <p:spTgt spid="15"/>
                                        </p:tgtEl>
                                      </p:cBhvr>
                                    </p:animEffect>
                                    <p:animScale>
                                      <p:cBhvr>
                                        <p:cTn id="68" dur="250" autoRev="1" fill="hold"/>
                                        <p:tgtEl>
                                          <p:spTgt spid="1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34000" r="-34000"/>
          </a:stretch>
        </a:blipFill>
        <a:effectLst/>
      </p:bgPr>
    </p:bg>
    <p:spTree>
      <p:nvGrpSpPr>
        <p:cNvPr id="1" name=""/>
        <p:cNvGrpSpPr/>
        <p:nvPr/>
      </p:nvGrpSpPr>
      <p:grpSpPr>
        <a:xfrm>
          <a:off x="0" y="0"/>
          <a:ext cx="0" cy="0"/>
          <a:chOff x="0" y="0"/>
          <a:chExt cx="0" cy="0"/>
        </a:xfrm>
      </p:grpSpPr>
      <p:sp>
        <p:nvSpPr>
          <p:cNvPr id="5" name="TextBox 32">
            <a:hlinkClick r:id="" action="ppaction://hlinkshowjump?jump=nextslide"/>
          </p:cNvPr>
          <p:cNvSpPr txBox="1">
            <a:spLocks noChangeArrowheads="1"/>
          </p:cNvSpPr>
          <p:nvPr/>
        </p:nvSpPr>
        <p:spPr bwMode="auto">
          <a:xfrm>
            <a:off x="1166205" y="2406283"/>
            <a:ext cx="1513358" cy="2308324"/>
          </a:xfrm>
          <a:prstGeom prst="rect">
            <a:avLst/>
          </a:prstGeom>
          <a:noFill/>
          <a:ln>
            <a:noFill/>
          </a:ln>
        </p:spPr>
        <p:txBody>
          <a:bodyPr wrap="square">
            <a:spAutoFit/>
          </a:bodyPr>
          <a:lstStyle>
            <a:lvl1pPr>
              <a:defRPr>
                <a:solidFill>
                  <a:schemeClr val="tx1"/>
                </a:solidFill>
                <a:latin typeface="Arial" charset="0"/>
                <a:ea typeface="宋体" pitchFamily="2" charset="-122"/>
              </a:defRPr>
            </a:lvl1pPr>
            <a:lvl2pPr marL="742950" indent="-285750">
              <a:defRPr>
                <a:solidFill>
                  <a:schemeClr val="tx1"/>
                </a:solidFill>
                <a:latin typeface="Arial" charset="0"/>
                <a:ea typeface="宋体" pitchFamily="2" charset="-122"/>
              </a:defRPr>
            </a:lvl2pPr>
            <a:lvl3pPr marL="1143000" indent="-228600">
              <a:defRPr>
                <a:solidFill>
                  <a:schemeClr val="tx1"/>
                </a:solidFill>
                <a:latin typeface="Arial" charset="0"/>
                <a:ea typeface="宋体" pitchFamily="2" charset="-122"/>
              </a:defRPr>
            </a:lvl3pPr>
            <a:lvl4pPr marL="1600200" indent="-228600">
              <a:defRPr>
                <a:solidFill>
                  <a:schemeClr val="tx1"/>
                </a:solidFill>
                <a:latin typeface="Arial" charset="0"/>
                <a:ea typeface="宋体" pitchFamily="2" charset="-122"/>
              </a:defRPr>
            </a:lvl4pPr>
            <a:lvl5pPr marL="2057400" indent="-22860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algn="ctr"/>
            <a:r>
              <a:rPr lang="zh-CN" altLang="en-US" sz="7200" b="1" dirty="0">
                <a:solidFill>
                  <a:schemeClr val="bg1"/>
                </a:solidFill>
                <a:latin typeface="微软雅黑" panose="020B0503020204020204" pitchFamily="34" charset="-122"/>
                <a:ea typeface="微软雅黑" panose="020B0503020204020204" pitchFamily="34" charset="-122"/>
              </a:rPr>
              <a:t>目 </a:t>
            </a:r>
            <a:endParaRPr lang="en-US" altLang="zh-CN" sz="7200" b="1" dirty="0">
              <a:solidFill>
                <a:schemeClr val="bg1"/>
              </a:solidFill>
              <a:latin typeface="微软雅黑" panose="020B0503020204020204" pitchFamily="34" charset="-122"/>
              <a:ea typeface="微软雅黑" panose="020B0503020204020204" pitchFamily="34" charset="-122"/>
            </a:endParaRPr>
          </a:p>
          <a:p>
            <a:pPr algn="ctr"/>
            <a:r>
              <a:rPr lang="zh-CN" altLang="en-US" sz="7200" b="1" dirty="0">
                <a:solidFill>
                  <a:schemeClr val="bg1"/>
                </a:solidFill>
                <a:latin typeface="微软雅黑" panose="020B0503020204020204" pitchFamily="34" charset="-122"/>
                <a:ea typeface="微软雅黑" panose="020B0503020204020204" pitchFamily="34" charset="-122"/>
              </a:rPr>
              <a:t>录</a:t>
            </a:r>
          </a:p>
        </p:txBody>
      </p:sp>
      <p:sp>
        <p:nvSpPr>
          <p:cNvPr id="6" name="Rectangle 6"/>
          <p:cNvSpPr>
            <a:spLocks noChangeArrowheads="1"/>
          </p:cNvSpPr>
          <p:nvPr/>
        </p:nvSpPr>
        <p:spPr bwMode="auto">
          <a:xfrm>
            <a:off x="4926690" y="1768235"/>
            <a:ext cx="4117605" cy="546527"/>
          </a:xfrm>
          <a:prstGeom prst="snip1Rect">
            <a:avLst/>
          </a:prstGeom>
          <a:noFill/>
          <a:ln>
            <a:noFill/>
          </a:ln>
          <a:effectLst/>
        </p:spPr>
        <p:txBody>
          <a:bodyPr wrap="square">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altLang="zh-CN" sz="2667" b="1" dirty="0">
                <a:solidFill>
                  <a:schemeClr val="bg1"/>
                </a:solidFill>
                <a:latin typeface="微软雅黑" panose="020B0503020204020204" pitchFamily="34" charset="-122"/>
                <a:ea typeface="微软雅黑" panose="020B0503020204020204" pitchFamily="34" charset="-122"/>
              </a:rPr>
              <a:t>《</a:t>
            </a:r>
            <a:r>
              <a:rPr lang="zh-CN" altLang="en-US" sz="2667" b="1" dirty="0">
                <a:solidFill>
                  <a:schemeClr val="bg1"/>
                </a:solidFill>
                <a:latin typeface="微软雅黑" panose="020B0503020204020204" pitchFamily="34" charset="-122"/>
                <a:ea typeface="微软雅黑" panose="020B0503020204020204" pitchFamily="34" charset="-122"/>
              </a:rPr>
              <a:t>网络安全法</a:t>
            </a:r>
            <a:r>
              <a:rPr lang="en-US" altLang="zh-CN" sz="2667" b="1" dirty="0">
                <a:solidFill>
                  <a:schemeClr val="bg1"/>
                </a:solidFill>
                <a:latin typeface="微软雅黑" panose="020B0503020204020204" pitchFamily="34" charset="-122"/>
                <a:ea typeface="微软雅黑" panose="020B0503020204020204" pitchFamily="34" charset="-122"/>
              </a:rPr>
              <a:t>》</a:t>
            </a:r>
            <a:r>
              <a:rPr lang="zh-CN" altLang="en-US" sz="2667" b="1" dirty="0">
                <a:solidFill>
                  <a:schemeClr val="bg1"/>
                </a:solidFill>
                <a:latin typeface="微软雅黑" panose="020B0503020204020204" pitchFamily="34" charset="-122"/>
                <a:ea typeface="微软雅黑" panose="020B0503020204020204" pitchFamily="34" charset="-122"/>
              </a:rPr>
              <a:t>简介</a:t>
            </a:r>
          </a:p>
        </p:txBody>
      </p:sp>
      <p:sp>
        <p:nvSpPr>
          <p:cNvPr id="7" name="矩形 6"/>
          <p:cNvSpPr>
            <a:spLocks noChangeArrowheads="1"/>
          </p:cNvSpPr>
          <p:nvPr/>
        </p:nvSpPr>
        <p:spPr bwMode="auto">
          <a:xfrm>
            <a:off x="3671522" y="1768235"/>
            <a:ext cx="717437" cy="576000"/>
          </a:xfrm>
          <a:prstGeom prst="rect">
            <a:avLst/>
          </a:prstGeom>
          <a:noFill/>
          <a:ln w="9525">
            <a:noFill/>
            <a:miter lim="800000"/>
            <a:headEnd/>
            <a:tailEnd/>
          </a:ln>
        </p:spPr>
        <p:txBody>
          <a:bodyPr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altLang="zh-CN" sz="2667" b="1" dirty="0">
                <a:solidFill>
                  <a:schemeClr val="bg1"/>
                </a:solidFill>
                <a:latin typeface="Arial" panose="020B0604020202020204" pitchFamily="34" charset="0"/>
                <a:ea typeface="微软雅黑" panose="020B0503020204020204" pitchFamily="34" charset="-122"/>
                <a:cs typeface="Arial" panose="020B0604020202020204" pitchFamily="34" charset="0"/>
              </a:rPr>
              <a:t>01</a:t>
            </a:r>
            <a:endParaRPr lang="zh-CN" altLang="en-US" sz="2667" b="1" dirty="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sp>
        <p:nvSpPr>
          <p:cNvPr id="8" name="Rectangle 6"/>
          <p:cNvSpPr>
            <a:spLocks noChangeArrowheads="1"/>
          </p:cNvSpPr>
          <p:nvPr/>
        </p:nvSpPr>
        <p:spPr bwMode="auto">
          <a:xfrm>
            <a:off x="4931877" y="2830129"/>
            <a:ext cx="4120731" cy="546527"/>
          </a:xfrm>
          <a:prstGeom prst="snip1Rect">
            <a:avLst/>
          </a:prstGeom>
          <a:noFill/>
          <a:ln>
            <a:noFill/>
          </a:ln>
          <a:effectLst/>
        </p:spPr>
        <p:txBody>
          <a:bodyPr wrap="square">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altLang="zh-CN" sz="2667" b="1" dirty="0">
                <a:solidFill>
                  <a:schemeClr val="bg1"/>
                </a:solidFill>
                <a:latin typeface="微软雅黑" panose="020B0503020204020204" pitchFamily="34" charset="-122"/>
                <a:ea typeface="微软雅黑" panose="020B0503020204020204" pitchFamily="34" charset="-122"/>
              </a:rPr>
              <a:t>《</a:t>
            </a:r>
            <a:r>
              <a:rPr lang="zh-CN" altLang="en-US" sz="2667" b="1" dirty="0">
                <a:solidFill>
                  <a:schemeClr val="bg1"/>
                </a:solidFill>
                <a:latin typeface="微软雅黑" panose="020B0503020204020204" pitchFamily="34" charset="-122"/>
                <a:ea typeface="微软雅黑" panose="020B0503020204020204" pitchFamily="34" charset="-122"/>
              </a:rPr>
              <a:t>网络安全法</a:t>
            </a:r>
            <a:r>
              <a:rPr lang="en-US" altLang="zh-CN" sz="2667" b="1" dirty="0">
                <a:solidFill>
                  <a:schemeClr val="bg1"/>
                </a:solidFill>
                <a:latin typeface="微软雅黑" panose="020B0503020204020204" pitchFamily="34" charset="-122"/>
                <a:ea typeface="微软雅黑" panose="020B0503020204020204" pitchFamily="34" charset="-122"/>
              </a:rPr>
              <a:t>》</a:t>
            </a:r>
            <a:r>
              <a:rPr lang="zh-CN" altLang="en-US" sz="2667" b="1" dirty="0">
                <a:solidFill>
                  <a:schemeClr val="bg1"/>
                </a:solidFill>
                <a:latin typeface="微软雅黑" panose="020B0503020204020204" pitchFamily="34" charset="-122"/>
                <a:ea typeface="微软雅黑" panose="020B0503020204020204" pitchFamily="34" charset="-122"/>
              </a:rPr>
              <a:t>政策全文</a:t>
            </a:r>
          </a:p>
        </p:txBody>
      </p:sp>
      <p:sp>
        <p:nvSpPr>
          <p:cNvPr id="9" name="矩形 8"/>
          <p:cNvSpPr>
            <a:spLocks noChangeArrowheads="1"/>
          </p:cNvSpPr>
          <p:nvPr/>
        </p:nvSpPr>
        <p:spPr bwMode="auto">
          <a:xfrm>
            <a:off x="3671523" y="2741813"/>
            <a:ext cx="717439" cy="576000"/>
          </a:xfrm>
          <a:prstGeom prst="rect">
            <a:avLst/>
          </a:prstGeom>
          <a:noFill/>
          <a:ln w="9525">
            <a:noFill/>
            <a:miter lim="800000"/>
            <a:headEnd/>
            <a:tailEnd/>
          </a:ln>
        </p:spPr>
        <p:txBody>
          <a:bodyPr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altLang="zh-CN" sz="2667" b="1" dirty="0">
                <a:solidFill>
                  <a:schemeClr val="bg1"/>
                </a:solidFill>
                <a:latin typeface="Arial" panose="020B0604020202020204" pitchFamily="34" charset="0"/>
                <a:ea typeface="微软雅黑" panose="020B0503020204020204" pitchFamily="34" charset="-122"/>
                <a:cs typeface="Arial" panose="020B0604020202020204" pitchFamily="34" charset="0"/>
              </a:rPr>
              <a:t>02</a:t>
            </a:r>
            <a:endParaRPr lang="zh-CN" altLang="en-US" sz="2667" b="1" dirty="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grpSp>
        <p:nvGrpSpPr>
          <p:cNvPr id="10" name="组合 9"/>
          <p:cNvGrpSpPr>
            <a:grpSpLocks/>
          </p:cNvGrpSpPr>
          <p:nvPr/>
        </p:nvGrpSpPr>
        <p:grpSpPr bwMode="auto">
          <a:xfrm>
            <a:off x="4901557" y="3847303"/>
            <a:ext cx="4173191" cy="502766"/>
            <a:chOff x="-327982" y="0"/>
            <a:chExt cx="4529202" cy="427351"/>
          </a:xfrm>
          <a:noFill/>
        </p:grpSpPr>
        <p:sp>
          <p:nvSpPr>
            <p:cNvPr id="11" name="剪去单角的矩形 10"/>
            <p:cNvSpPr>
              <a:spLocks noChangeArrowheads="1"/>
            </p:cNvSpPr>
            <p:nvPr/>
          </p:nvSpPr>
          <p:spPr bwMode="auto">
            <a:xfrm>
              <a:off x="-271047" y="0"/>
              <a:ext cx="4472267" cy="388595"/>
            </a:xfrm>
            <a:prstGeom prst="snip1Rect">
              <a:avLst/>
            </a:prstGeom>
            <a:grpFill/>
            <a:ln w="9525">
              <a:noFill/>
              <a:miter lim="800000"/>
              <a:headEnd/>
              <a:tailEnd/>
            </a:ln>
          </p:spPr>
          <p:txBody>
            <a:bodyPr wrap="square">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spcBef>
                  <a:spcPct val="50000"/>
                </a:spcBef>
              </a:pPr>
              <a:endParaRPr lang="zh-CN" altLang="en-US" sz="2133" b="1">
                <a:solidFill>
                  <a:schemeClr val="bg1"/>
                </a:solidFill>
                <a:latin typeface="微软雅黑" panose="020B0503020204020204" pitchFamily="34" charset="-122"/>
                <a:ea typeface="微软雅黑" panose="020B0503020204020204" pitchFamily="34" charset="-122"/>
              </a:endParaRPr>
            </a:p>
          </p:txBody>
        </p:sp>
        <p:sp>
          <p:nvSpPr>
            <p:cNvPr id="12" name="Rectangle 6"/>
            <p:cNvSpPr>
              <a:spLocks noChangeArrowheads="1"/>
            </p:cNvSpPr>
            <p:nvPr/>
          </p:nvSpPr>
          <p:spPr bwMode="auto">
            <a:xfrm>
              <a:off x="-327982" y="0"/>
              <a:ext cx="4472267" cy="427351"/>
            </a:xfrm>
            <a:prstGeom prst="rect">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altLang="zh-CN" sz="2667" b="1" dirty="0">
                  <a:solidFill>
                    <a:schemeClr val="bg1"/>
                  </a:solidFill>
                  <a:latin typeface="微软雅黑" panose="020B0503020204020204" pitchFamily="34" charset="-122"/>
                  <a:ea typeface="微软雅黑" panose="020B0503020204020204" pitchFamily="34" charset="-122"/>
                </a:rPr>
                <a:t>《</a:t>
              </a:r>
              <a:r>
                <a:rPr lang="zh-CN" altLang="en-US" sz="2667" b="1" dirty="0">
                  <a:solidFill>
                    <a:schemeClr val="bg1"/>
                  </a:solidFill>
                  <a:latin typeface="微软雅黑" panose="020B0503020204020204" pitchFamily="34" charset="-122"/>
                  <a:ea typeface="微软雅黑" panose="020B0503020204020204" pitchFamily="34" charset="-122"/>
                </a:rPr>
                <a:t>网络安全法</a:t>
              </a:r>
              <a:r>
                <a:rPr lang="en-US" altLang="zh-CN" sz="2667" b="1" dirty="0">
                  <a:solidFill>
                    <a:schemeClr val="bg1"/>
                  </a:solidFill>
                  <a:latin typeface="微软雅黑" panose="020B0503020204020204" pitchFamily="34" charset="-122"/>
                  <a:ea typeface="微软雅黑" panose="020B0503020204020204" pitchFamily="34" charset="-122"/>
                </a:rPr>
                <a:t>》</a:t>
              </a:r>
              <a:r>
                <a:rPr lang="zh-CN" altLang="en-US" sz="2667" b="1" dirty="0">
                  <a:solidFill>
                    <a:schemeClr val="bg1"/>
                  </a:solidFill>
                  <a:latin typeface="微软雅黑" panose="020B0503020204020204" pitchFamily="34" charset="-122"/>
                  <a:ea typeface="微软雅黑" panose="020B0503020204020204" pitchFamily="34" charset="-122"/>
                </a:rPr>
                <a:t>重点解读</a:t>
              </a:r>
            </a:p>
          </p:txBody>
        </p:sp>
      </p:grpSp>
      <p:sp>
        <p:nvSpPr>
          <p:cNvPr id="13" name="矩形 12"/>
          <p:cNvSpPr>
            <a:spLocks noChangeArrowheads="1"/>
          </p:cNvSpPr>
          <p:nvPr/>
        </p:nvSpPr>
        <p:spPr bwMode="auto">
          <a:xfrm>
            <a:off x="3671522" y="3783390"/>
            <a:ext cx="717440" cy="576000"/>
          </a:xfrm>
          <a:prstGeom prst="rect">
            <a:avLst/>
          </a:prstGeom>
          <a:noFill/>
          <a:ln w="9525">
            <a:noFill/>
            <a:miter lim="800000"/>
            <a:headEnd/>
            <a:tailEnd/>
          </a:ln>
        </p:spPr>
        <p:txBody>
          <a:bodyPr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altLang="zh-CN" sz="2667" b="1" dirty="0">
                <a:solidFill>
                  <a:schemeClr val="bg1"/>
                </a:solidFill>
                <a:latin typeface="Arial" panose="020B0604020202020204" pitchFamily="34" charset="0"/>
                <a:ea typeface="微软雅黑" panose="020B0503020204020204" pitchFamily="34" charset="-122"/>
                <a:cs typeface="Arial" panose="020B0604020202020204" pitchFamily="34" charset="0"/>
              </a:rPr>
              <a:t>03</a:t>
            </a:r>
            <a:endParaRPr lang="zh-CN" altLang="en-US" sz="2667" b="1" dirty="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grpSp>
        <p:nvGrpSpPr>
          <p:cNvPr id="14" name="组合 13"/>
          <p:cNvGrpSpPr>
            <a:grpSpLocks/>
          </p:cNvGrpSpPr>
          <p:nvPr/>
        </p:nvGrpSpPr>
        <p:grpSpPr bwMode="auto">
          <a:xfrm>
            <a:off x="4962235" y="4789076"/>
            <a:ext cx="4120731" cy="515798"/>
            <a:chOff x="-271047" y="0"/>
            <a:chExt cx="4472267" cy="438428"/>
          </a:xfrm>
          <a:noFill/>
        </p:grpSpPr>
        <p:sp>
          <p:nvSpPr>
            <p:cNvPr id="15" name="剪去单角的矩形 14"/>
            <p:cNvSpPr>
              <a:spLocks noChangeArrowheads="1"/>
            </p:cNvSpPr>
            <p:nvPr/>
          </p:nvSpPr>
          <p:spPr bwMode="auto">
            <a:xfrm>
              <a:off x="-271047" y="0"/>
              <a:ext cx="4472267" cy="388595"/>
            </a:xfrm>
            <a:prstGeom prst="snip1Rect">
              <a:avLst/>
            </a:prstGeom>
            <a:grpFill/>
            <a:ln w="9525">
              <a:noFill/>
              <a:miter lim="800000"/>
              <a:headEnd/>
              <a:tailEnd/>
            </a:ln>
          </p:spPr>
          <p:txBody>
            <a:bodyPr wrap="square">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spcBef>
                  <a:spcPct val="50000"/>
                </a:spcBef>
              </a:pPr>
              <a:endParaRPr lang="zh-CN" altLang="en-US" sz="2133" b="1">
                <a:solidFill>
                  <a:schemeClr val="bg1"/>
                </a:solidFill>
                <a:latin typeface="微软雅黑" panose="020B0503020204020204" pitchFamily="34" charset="-122"/>
                <a:ea typeface="微软雅黑" panose="020B0503020204020204" pitchFamily="34" charset="-122"/>
              </a:endParaRPr>
            </a:p>
          </p:txBody>
        </p:sp>
        <p:sp>
          <p:nvSpPr>
            <p:cNvPr id="16" name="Rectangle 6"/>
            <p:cNvSpPr>
              <a:spLocks noChangeArrowheads="1"/>
            </p:cNvSpPr>
            <p:nvPr/>
          </p:nvSpPr>
          <p:spPr bwMode="auto">
            <a:xfrm>
              <a:off x="-171162" y="11077"/>
              <a:ext cx="3807702" cy="427351"/>
            </a:xfrm>
            <a:prstGeom prst="rect">
              <a:avLst/>
            </a:prstGeom>
            <a:gr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zh-CN" altLang="en-US" sz="2667" b="1" dirty="0">
                  <a:solidFill>
                    <a:schemeClr val="bg1"/>
                  </a:solidFill>
                  <a:latin typeface="微软雅黑" panose="020B0503020204020204" pitchFamily="34" charset="-122"/>
                  <a:ea typeface="微软雅黑" panose="020B0503020204020204" pitchFamily="34" charset="-122"/>
                </a:rPr>
                <a:t>网络安全基本知识</a:t>
              </a:r>
            </a:p>
          </p:txBody>
        </p:sp>
      </p:grpSp>
      <p:sp>
        <p:nvSpPr>
          <p:cNvPr id="17" name="矩形 16"/>
          <p:cNvSpPr>
            <a:spLocks noChangeArrowheads="1"/>
          </p:cNvSpPr>
          <p:nvPr/>
        </p:nvSpPr>
        <p:spPr bwMode="auto">
          <a:xfrm>
            <a:off x="3677317" y="4760306"/>
            <a:ext cx="737725" cy="576000"/>
          </a:xfrm>
          <a:prstGeom prst="rect">
            <a:avLst/>
          </a:prstGeom>
          <a:noFill/>
          <a:ln w="9525">
            <a:noFill/>
            <a:miter lim="800000"/>
            <a:headEnd/>
            <a:tailEnd/>
          </a:ln>
        </p:spPr>
        <p:txBody>
          <a:bodyPr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altLang="zh-CN" sz="2667" b="1" dirty="0">
                <a:solidFill>
                  <a:schemeClr val="bg1"/>
                </a:solidFill>
                <a:latin typeface="Arial" panose="020B0604020202020204" pitchFamily="34" charset="0"/>
                <a:ea typeface="微软雅黑" panose="020B0503020204020204" pitchFamily="34" charset="-122"/>
                <a:cs typeface="Arial" panose="020B0604020202020204" pitchFamily="34" charset="0"/>
              </a:rPr>
              <a:t>04</a:t>
            </a:r>
            <a:endParaRPr lang="zh-CN" altLang="en-US" sz="2667" b="1" dirty="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spTree>
    <p:extLst>
      <p:ext uri="{BB962C8B-B14F-4D97-AF65-F5344CB8AC3E}">
        <p14:creationId xmlns:p14="http://schemas.microsoft.com/office/powerpoint/2010/main" val="425377001"/>
      </p:ext>
    </p:extLst>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296000" y="1653963"/>
            <a:ext cx="6912235" cy="1446743"/>
          </a:xfrm>
          <a:prstGeom prst="rect">
            <a:avLst/>
          </a:prstGeom>
        </p:spPr>
        <p:txBody>
          <a:bodyPr wrap="square" lIns="91440" tIns="45720" rIns="91440" bIns="45720">
            <a:spAutoFit/>
          </a:bodyPr>
          <a:lstStyle/>
          <a:p>
            <a:pPr>
              <a:lnSpc>
                <a:spcPct val="150000"/>
              </a:lnSpc>
            </a:pPr>
            <a:r>
              <a:rPr lang="en-US" altLang="zh-CN" sz="2133" b="1" dirty="0">
                <a:solidFill>
                  <a:schemeClr val="bg1"/>
                </a:solidFill>
                <a:ea typeface="微软雅黑" panose="020B0503020204020204" pitchFamily="34" charset="-122"/>
              </a:rPr>
              <a:t>【</a:t>
            </a:r>
            <a:r>
              <a:rPr lang="zh-CN" altLang="en-US" sz="2133" b="1" dirty="0">
                <a:solidFill>
                  <a:schemeClr val="bg1"/>
                </a:solidFill>
                <a:ea typeface="微软雅黑" panose="020B0503020204020204" pitchFamily="34" charset="-122"/>
              </a:rPr>
              <a:t>第十三条 </a:t>
            </a:r>
            <a:r>
              <a:rPr lang="en-US" altLang="zh-CN" sz="2133" b="1" dirty="0">
                <a:solidFill>
                  <a:schemeClr val="bg1"/>
                </a:solidFill>
                <a:ea typeface="微软雅黑" panose="020B0503020204020204" pitchFamily="34" charset="-122"/>
              </a:rPr>
              <a:t>】</a:t>
            </a:r>
            <a:r>
              <a:rPr lang="zh-CN" altLang="en-US" sz="1867" dirty="0">
                <a:solidFill>
                  <a:schemeClr val="bg1"/>
                </a:solidFill>
                <a:ea typeface="微软雅黑" panose="020B0503020204020204" pitchFamily="34" charset="-122"/>
              </a:rPr>
              <a:t>国家支持研究开发有利于未成年人健康成长的网络产品和服务，依法惩治利用网络从事危害未成年人身心健康的活动，为未成年人提供安全、健康的网络环境。</a:t>
            </a:r>
          </a:p>
        </p:txBody>
      </p:sp>
      <p:cxnSp>
        <p:nvCxnSpPr>
          <p:cNvPr id="3" name="直接连接符 2"/>
          <p:cNvCxnSpPr/>
          <p:nvPr/>
        </p:nvCxnSpPr>
        <p:spPr>
          <a:xfrm>
            <a:off x="1296000" y="3670187"/>
            <a:ext cx="9600000" cy="0"/>
          </a:xfrm>
          <a:prstGeom prst="line">
            <a:avLst/>
          </a:prstGeom>
          <a:ln>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4" name="矩形 3"/>
          <p:cNvSpPr/>
          <p:nvPr/>
        </p:nvSpPr>
        <p:spPr>
          <a:xfrm>
            <a:off x="1296000" y="3906603"/>
            <a:ext cx="9600000" cy="1877758"/>
          </a:xfrm>
          <a:prstGeom prst="rect">
            <a:avLst/>
          </a:prstGeom>
        </p:spPr>
        <p:txBody>
          <a:bodyPr wrap="square" lIns="91440" tIns="45720" rIns="91440" bIns="45720">
            <a:spAutoFit/>
          </a:bodyPr>
          <a:lstStyle/>
          <a:p>
            <a:pPr>
              <a:lnSpc>
                <a:spcPct val="150000"/>
              </a:lnSpc>
            </a:pPr>
            <a:r>
              <a:rPr lang="en-US" altLang="zh-CN" sz="2133" b="1" dirty="0">
                <a:solidFill>
                  <a:schemeClr val="bg1"/>
                </a:solidFill>
                <a:ea typeface="微软雅黑" panose="020B0503020204020204" pitchFamily="34" charset="-122"/>
              </a:rPr>
              <a:t>【</a:t>
            </a:r>
            <a:r>
              <a:rPr lang="zh-CN" altLang="en-US" sz="2133" b="1" dirty="0">
                <a:solidFill>
                  <a:schemeClr val="bg1"/>
                </a:solidFill>
                <a:ea typeface="微软雅黑" panose="020B0503020204020204" pitchFamily="34" charset="-122"/>
              </a:rPr>
              <a:t>第十四条 </a:t>
            </a:r>
            <a:r>
              <a:rPr lang="en-US" altLang="zh-CN" sz="2133" b="1" dirty="0">
                <a:solidFill>
                  <a:schemeClr val="bg1"/>
                </a:solidFill>
                <a:ea typeface="微软雅黑" panose="020B0503020204020204" pitchFamily="34" charset="-122"/>
              </a:rPr>
              <a:t>】</a:t>
            </a:r>
            <a:r>
              <a:rPr lang="zh-CN" altLang="en-US" sz="1867" dirty="0">
                <a:solidFill>
                  <a:schemeClr val="bg1"/>
                </a:solidFill>
                <a:ea typeface="微软雅黑" panose="020B0503020204020204" pitchFamily="34" charset="-122"/>
              </a:rPr>
              <a:t>任何个人和组织有权对危害网络安全的行为向网信、电信、公安等部门举报。收到举报的部门应当及时依法作出处理；不属于本部门职责的，应当及时移送有权处理的部门。</a:t>
            </a:r>
          </a:p>
          <a:p>
            <a:pPr>
              <a:lnSpc>
                <a:spcPct val="150000"/>
              </a:lnSpc>
            </a:pPr>
            <a:r>
              <a:rPr lang="zh-CN" altLang="en-US" sz="1867" dirty="0">
                <a:solidFill>
                  <a:schemeClr val="bg1"/>
                </a:solidFill>
                <a:ea typeface="微软雅黑" panose="020B0503020204020204" pitchFamily="34" charset="-122"/>
              </a:rPr>
              <a:t>       </a:t>
            </a:r>
            <a:r>
              <a:rPr lang="zh-CN" altLang="en-US" sz="1867" b="1" dirty="0">
                <a:solidFill>
                  <a:schemeClr val="bg1"/>
                </a:solidFill>
                <a:ea typeface="微软雅黑" panose="020B0503020204020204" pitchFamily="34" charset="-122"/>
              </a:rPr>
              <a:t>有关部门应当对举报人的相关信息予以保密，保护举报人的合法权益。</a:t>
            </a:r>
          </a:p>
        </p:txBody>
      </p:sp>
      <p:sp>
        <p:nvSpPr>
          <p:cNvPr id="5" name="文本框 5"/>
          <p:cNvSpPr txBox="1"/>
          <p:nvPr/>
        </p:nvSpPr>
        <p:spPr>
          <a:xfrm>
            <a:off x="1487488" y="685398"/>
            <a:ext cx="8070851" cy="502766"/>
          </a:xfrm>
          <a:prstGeom prst="rect">
            <a:avLst/>
          </a:prstGeom>
          <a:noFill/>
        </p:spPr>
        <p:txBody>
          <a:bodyPr wrap="square" lIns="91440" tIns="45720" rIns="91440" bIns="45720" rtlCol="0">
            <a:spAutoFit/>
          </a:bodyPr>
          <a:lstStyle>
            <a:defPPr>
              <a:defRPr lang="zh-CN"/>
            </a:defPPr>
            <a:lvl1pPr>
              <a:defRPr sz="2000" b="1" kern="0">
                <a:blipFill dpi="0" rotWithShape="1">
                  <a:blip r:embed="rId3" cstate="print">
                    <a:extLst>
                      <a:ext uri="{28A0092B-C50C-407E-A947-70E740481C1C}">
                        <a14:useLocalDpi xmlns:a14="http://schemas.microsoft.com/office/drawing/2010/main" val="0"/>
                      </a:ext>
                    </a:extLst>
                  </a:blip>
                  <a:srcRect/>
                  <a:stretch>
                    <a:fillRect/>
                  </a:stretch>
                </a:blipFill>
                <a:latin typeface="方正综艺简体" panose="02010601030101010101" pitchFamily="2" charset="-122"/>
                <a:ea typeface="方正综艺简体" panose="02010601030101010101" pitchFamily="2" charset="-122"/>
              </a:defRPr>
            </a:lvl1pPr>
          </a:lstStyle>
          <a:p>
            <a:r>
              <a:rPr lang="zh-CN" altLang="en-US" sz="2667" dirty="0">
                <a:solidFill>
                  <a:schemeClr val="bg1"/>
                </a:solidFill>
              </a:rPr>
              <a:t>总则</a:t>
            </a:r>
          </a:p>
        </p:txBody>
      </p:sp>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33330" y="1080655"/>
            <a:ext cx="3633830" cy="3633830"/>
          </a:xfrm>
          <a:prstGeom prst="rect">
            <a:avLst/>
          </a:prstGeom>
        </p:spPr>
      </p:pic>
    </p:spTree>
    <p:extLst>
      <p:ext uri="{BB962C8B-B14F-4D97-AF65-F5344CB8AC3E}">
        <p14:creationId xmlns:p14="http://schemas.microsoft.com/office/powerpoint/2010/main" val="3366512860"/>
      </p:ext>
    </p:extLst>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Vertical)">
                                      <p:cBhvr>
                                        <p:cTn id="11" dur="500"/>
                                        <p:tgtEl>
                                          <p:spTgt spid="3"/>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34000" r="-34000"/>
          </a:stretch>
        </a:blipFill>
        <a:effectLst/>
      </p:bgPr>
    </p:bg>
    <p:spTree>
      <p:nvGrpSpPr>
        <p:cNvPr id="1" name=""/>
        <p:cNvGrpSpPr/>
        <p:nvPr/>
      </p:nvGrpSpPr>
      <p:grpSpPr>
        <a:xfrm>
          <a:off x="0" y="0"/>
          <a:ext cx="0" cy="0"/>
          <a:chOff x="0" y="0"/>
          <a:chExt cx="0" cy="0"/>
        </a:xfrm>
      </p:grpSpPr>
      <p:sp>
        <p:nvSpPr>
          <p:cNvPr id="7" name="TextBox 32">
            <a:hlinkClick r:id="" action="ppaction://hlinkshowjump?jump=nextslide"/>
          </p:cNvPr>
          <p:cNvSpPr txBox="1">
            <a:spLocks noChangeArrowheads="1"/>
          </p:cNvSpPr>
          <p:nvPr/>
        </p:nvSpPr>
        <p:spPr bwMode="auto">
          <a:xfrm>
            <a:off x="1050033" y="2929295"/>
            <a:ext cx="10183373"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ea typeface="宋体" pitchFamily="2" charset="-122"/>
              </a:defRPr>
            </a:lvl1pPr>
            <a:lvl2pPr marL="742950" indent="-285750">
              <a:defRPr>
                <a:solidFill>
                  <a:schemeClr val="tx1"/>
                </a:solidFill>
                <a:latin typeface="Arial" charset="0"/>
                <a:ea typeface="宋体" pitchFamily="2" charset="-122"/>
              </a:defRPr>
            </a:lvl2pPr>
            <a:lvl3pPr marL="1143000" indent="-228600">
              <a:defRPr>
                <a:solidFill>
                  <a:schemeClr val="tx1"/>
                </a:solidFill>
                <a:latin typeface="Arial" charset="0"/>
                <a:ea typeface="宋体" pitchFamily="2" charset="-122"/>
              </a:defRPr>
            </a:lvl3pPr>
            <a:lvl4pPr marL="1600200" indent="-228600">
              <a:defRPr>
                <a:solidFill>
                  <a:schemeClr val="tx1"/>
                </a:solidFill>
                <a:latin typeface="Arial" charset="0"/>
                <a:ea typeface="宋体" pitchFamily="2" charset="-122"/>
              </a:defRPr>
            </a:lvl4pPr>
            <a:lvl5pPr marL="2057400" indent="-22860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algn="ctr"/>
            <a:r>
              <a:rPr lang="zh-CN" altLang="en-US" sz="6600" b="1" spc="800" dirty="0">
                <a:solidFill>
                  <a:schemeClr val="bg1"/>
                </a:solidFill>
                <a:latin typeface="微软雅黑" panose="020B0503020204020204" pitchFamily="34" charset="-122"/>
                <a:ea typeface="微软雅黑" panose="020B0503020204020204" pitchFamily="34" charset="-122"/>
              </a:rPr>
              <a:t>网络安全支持与促进</a:t>
            </a:r>
            <a:endParaRPr lang="en-US" altLang="zh-CN" sz="6600" b="1" spc="800" dirty="0">
              <a:solidFill>
                <a:schemeClr val="bg1"/>
              </a:solidFill>
              <a:latin typeface="微软雅黑" panose="020B0503020204020204" pitchFamily="34" charset="-122"/>
              <a:ea typeface="微软雅黑" panose="020B0503020204020204" pitchFamily="34" charset="-122"/>
            </a:endParaRPr>
          </a:p>
        </p:txBody>
      </p:sp>
      <p:sp>
        <p:nvSpPr>
          <p:cNvPr id="8" name="圆角矩形 7"/>
          <p:cNvSpPr/>
          <p:nvPr/>
        </p:nvSpPr>
        <p:spPr>
          <a:xfrm>
            <a:off x="5391919" y="1350055"/>
            <a:ext cx="1248139" cy="113995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5333" b="1" dirty="0">
                <a:solidFill>
                  <a:schemeClr val="bg1"/>
                </a:solidFill>
                <a:latin typeface="微软雅黑" panose="020B0503020204020204" pitchFamily="34" charset="-122"/>
                <a:ea typeface="微软雅黑" panose="020B0503020204020204" pitchFamily="34" charset="-122"/>
              </a:rPr>
              <a:t>02</a:t>
            </a:r>
            <a:endParaRPr lang="zh-CN" altLang="en-US" sz="5333" b="1" dirty="0">
              <a:solidFill>
                <a:schemeClr val="bg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275583019"/>
      </p:ext>
    </p:extLst>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26" presetClass="emph" presetSubtype="0" fill="hold" grpId="1" nodeType="afterEffect">
                                  <p:stCondLst>
                                    <p:cond delay="0"/>
                                  </p:stCondLst>
                                  <p:childTnLst>
                                    <p:animEffect transition="out" filter="fade">
                                      <p:cBhvr>
                                        <p:cTn id="12" dur="500" tmFilter="0, 0; .2, .5; .8, .5; 1, 0"/>
                                        <p:tgtEl>
                                          <p:spTgt spid="7"/>
                                        </p:tgtEl>
                                      </p:cBhvr>
                                    </p:animEffect>
                                    <p:animScale>
                                      <p:cBhvr>
                                        <p:cTn id="13" dur="250" autoRev="1" fill="hold"/>
                                        <p:tgtEl>
                                          <p:spTgt spid="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5"/>
          <p:cNvSpPr txBox="1"/>
          <p:nvPr/>
        </p:nvSpPr>
        <p:spPr>
          <a:xfrm>
            <a:off x="1296000" y="546978"/>
            <a:ext cx="8070851" cy="502766"/>
          </a:xfrm>
          <a:prstGeom prst="rect">
            <a:avLst/>
          </a:prstGeom>
          <a:noFill/>
        </p:spPr>
        <p:txBody>
          <a:bodyPr wrap="square" lIns="91440" tIns="45720" rIns="91440" bIns="45720" rtlCol="0">
            <a:spAutoFit/>
          </a:bodyPr>
          <a:lstStyle>
            <a:defPPr>
              <a:defRPr lang="zh-CN"/>
            </a:defPPr>
            <a:lvl1pPr>
              <a:defRPr sz="2000" b="1" kern="0">
                <a:blipFill dpi="0" rotWithShape="1">
                  <a:blip r:embed="rId3" cstate="print">
                    <a:extLst>
                      <a:ext uri="{28A0092B-C50C-407E-A947-70E740481C1C}">
                        <a14:useLocalDpi xmlns:a14="http://schemas.microsoft.com/office/drawing/2010/main" val="0"/>
                      </a:ext>
                    </a:extLst>
                  </a:blip>
                  <a:srcRect/>
                  <a:stretch>
                    <a:fillRect/>
                  </a:stretch>
                </a:blipFill>
                <a:latin typeface="方正综艺简体" panose="02010601030101010101" pitchFamily="2" charset="-122"/>
                <a:ea typeface="方正综艺简体" panose="02010601030101010101" pitchFamily="2" charset="-122"/>
              </a:defRPr>
            </a:lvl1pPr>
          </a:lstStyle>
          <a:p>
            <a:r>
              <a:rPr lang="zh-CN" altLang="en-US" sz="2667" dirty="0">
                <a:solidFill>
                  <a:schemeClr val="bg1"/>
                </a:solidFill>
              </a:rPr>
              <a:t>网络安全支持与促进</a:t>
            </a:r>
          </a:p>
        </p:txBody>
      </p:sp>
      <p:sp>
        <p:nvSpPr>
          <p:cNvPr id="3" name="矩形 2"/>
          <p:cNvSpPr/>
          <p:nvPr/>
        </p:nvSpPr>
        <p:spPr>
          <a:xfrm>
            <a:off x="1296000" y="1316765"/>
            <a:ext cx="9600000" cy="1200000"/>
          </a:xfrm>
          <a:prstGeom prst="rect">
            <a:avLst/>
          </a:prstGeom>
          <a:solidFill>
            <a:schemeClr val="bg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25000"/>
              </a:lnSpc>
            </a:pPr>
            <a:r>
              <a:rPr lang="en-US" altLang="zh-CN" sz="2133" b="1" dirty="0">
                <a:solidFill>
                  <a:srgbClr val="A40000"/>
                </a:solidFill>
                <a:ea typeface="微软雅黑" panose="020B0503020204020204" pitchFamily="34" charset="-122"/>
              </a:rPr>
              <a:t>【</a:t>
            </a:r>
            <a:r>
              <a:rPr lang="zh-CN" altLang="en-US" sz="2133" b="1" dirty="0">
                <a:solidFill>
                  <a:srgbClr val="A40000"/>
                </a:solidFill>
                <a:ea typeface="微软雅黑" panose="020B0503020204020204" pitchFamily="34" charset="-122"/>
              </a:rPr>
              <a:t>第十五条</a:t>
            </a:r>
            <a:r>
              <a:rPr lang="en-US" altLang="zh-CN" sz="2133" b="1" dirty="0">
                <a:solidFill>
                  <a:srgbClr val="A40000"/>
                </a:solidFill>
                <a:ea typeface="微软雅黑" panose="020B0503020204020204" pitchFamily="34" charset="-122"/>
              </a:rPr>
              <a:t>】</a:t>
            </a:r>
            <a:r>
              <a:rPr lang="zh-CN" altLang="en-US" sz="1600" dirty="0">
                <a:solidFill>
                  <a:srgbClr val="A40000"/>
                </a:solidFill>
                <a:ea typeface="微软雅黑" panose="020B0503020204020204" pitchFamily="34" charset="-122"/>
              </a:rPr>
              <a:t>国家建立和完善网络安全标准体系。国务院标准化行政主管部门和国务院其他有关部门根据各自的职责，组织制定并适时修订有关网络安全管理以及网络产品、服务和运行安全的国家标准、行业标准。</a:t>
            </a:r>
          </a:p>
        </p:txBody>
      </p:sp>
      <p:grpSp>
        <p:nvGrpSpPr>
          <p:cNvPr id="4" name="组合 3"/>
          <p:cNvGrpSpPr/>
          <p:nvPr/>
        </p:nvGrpSpPr>
        <p:grpSpPr>
          <a:xfrm>
            <a:off x="1296000" y="2509158"/>
            <a:ext cx="9600000" cy="888246"/>
            <a:chOff x="972000" y="1563638"/>
            <a:chExt cx="7200000" cy="666184"/>
          </a:xfrm>
          <a:noFill/>
        </p:grpSpPr>
        <p:sp>
          <p:nvSpPr>
            <p:cNvPr id="5" name="矩形 4"/>
            <p:cNvSpPr/>
            <p:nvPr/>
          </p:nvSpPr>
          <p:spPr>
            <a:xfrm>
              <a:off x="972000" y="1563638"/>
              <a:ext cx="7200000" cy="666184"/>
            </a:xfrm>
            <a:prstGeom prst="rect">
              <a:avLst/>
            </a:prstGeom>
            <a:grp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sz="3733" b="1" dirty="0">
                <a:solidFill>
                  <a:schemeClr val="bg1"/>
                </a:solidFill>
                <a:ea typeface="微软雅黑" panose="020B0503020204020204" pitchFamily="34" charset="-122"/>
              </a:endParaRPr>
            </a:p>
          </p:txBody>
        </p:sp>
        <p:sp>
          <p:nvSpPr>
            <p:cNvPr id="6" name="矩形 5"/>
            <p:cNvSpPr/>
            <p:nvPr/>
          </p:nvSpPr>
          <p:spPr>
            <a:xfrm>
              <a:off x="1079612" y="1592801"/>
              <a:ext cx="6984776" cy="607955"/>
            </a:xfrm>
            <a:prstGeom prst="rect">
              <a:avLst/>
            </a:prstGeom>
            <a:grpFill/>
          </p:spPr>
          <p:txBody>
            <a:bodyPr wrap="square" lIns="91440" tIns="45720" rIns="91440" bIns="45720">
              <a:spAutoFit/>
            </a:bodyPr>
            <a:lstStyle/>
            <a:p>
              <a:pPr fontAlgn="base">
                <a:lnSpc>
                  <a:spcPct val="125000"/>
                </a:lnSpc>
                <a:buClr>
                  <a:srgbClr val="E20000"/>
                </a:buClr>
              </a:pPr>
              <a:r>
                <a:rPr lang="zh-CN" altLang="en-US" sz="1867" dirty="0">
                  <a:solidFill>
                    <a:schemeClr val="bg1"/>
                  </a:solidFill>
                  <a:ea typeface="微软雅黑" panose="020B0503020204020204" pitchFamily="34" charset="-122"/>
                </a:rPr>
                <a:t>     国家支持企业、研究机构、高等学校、网络相关行业组织参与网络安全国家标准、行业标准的制定。</a:t>
              </a:r>
            </a:p>
          </p:txBody>
        </p:sp>
      </p:grpSp>
      <p:sp>
        <p:nvSpPr>
          <p:cNvPr id="7" name="矩形 6"/>
          <p:cNvSpPr/>
          <p:nvPr/>
        </p:nvSpPr>
        <p:spPr>
          <a:xfrm>
            <a:off x="1296000" y="3516340"/>
            <a:ext cx="9600000" cy="1536000"/>
          </a:xfrm>
          <a:prstGeom prst="rect">
            <a:avLst/>
          </a:prstGeom>
          <a:solidFill>
            <a:schemeClr val="bg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25000"/>
              </a:lnSpc>
            </a:pPr>
            <a:r>
              <a:rPr lang="en-US" altLang="zh-CN" sz="2133" b="1" dirty="0">
                <a:solidFill>
                  <a:srgbClr val="A40000"/>
                </a:solidFill>
                <a:ea typeface="微软雅黑" panose="020B0503020204020204" pitchFamily="34" charset="-122"/>
              </a:rPr>
              <a:t>【</a:t>
            </a:r>
            <a:r>
              <a:rPr lang="zh-CN" altLang="en-US" sz="2133" b="1" dirty="0">
                <a:solidFill>
                  <a:srgbClr val="A40000"/>
                </a:solidFill>
                <a:ea typeface="微软雅黑" panose="020B0503020204020204" pitchFamily="34" charset="-122"/>
              </a:rPr>
              <a:t>第十六条</a:t>
            </a:r>
            <a:r>
              <a:rPr lang="en-US" altLang="zh-CN" sz="2133" b="1" dirty="0">
                <a:solidFill>
                  <a:srgbClr val="A40000"/>
                </a:solidFill>
                <a:ea typeface="微软雅黑" panose="020B0503020204020204" pitchFamily="34" charset="-122"/>
              </a:rPr>
              <a:t>】</a:t>
            </a:r>
            <a:r>
              <a:rPr lang="zh-CN" altLang="en-US" sz="1600" dirty="0">
                <a:solidFill>
                  <a:srgbClr val="A40000"/>
                </a:solidFill>
                <a:ea typeface="微软雅黑" panose="020B0503020204020204" pitchFamily="34" charset="-122"/>
              </a:rPr>
              <a:t>国务院和省、自治区、直辖市人民政府应当统筹规划，加大投入，扶持重点网络安全技术产业和项目，支持网络安全技术的研究开发和应用，推广安全可信的网络产品和服务，保护网络技术知识产权，支持企业、研究机构和高等学校等参与国家网络安全技术创新项目。</a:t>
            </a:r>
          </a:p>
        </p:txBody>
      </p:sp>
      <p:sp>
        <p:nvSpPr>
          <p:cNvPr id="8" name="矩形 7"/>
          <p:cNvSpPr/>
          <p:nvPr/>
        </p:nvSpPr>
        <p:spPr>
          <a:xfrm>
            <a:off x="1296000" y="5148522"/>
            <a:ext cx="9600000" cy="808385"/>
          </a:xfrm>
          <a:prstGeom prst="rect">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25000"/>
              </a:lnSpc>
            </a:pPr>
            <a:r>
              <a:rPr lang="en-US" altLang="zh-CN" sz="2133" b="1" dirty="0">
                <a:solidFill>
                  <a:schemeClr val="bg1"/>
                </a:solidFill>
                <a:ea typeface="微软雅黑" panose="020B0503020204020204" pitchFamily="34" charset="-122"/>
              </a:rPr>
              <a:t>【</a:t>
            </a:r>
            <a:r>
              <a:rPr lang="zh-CN" altLang="en-US" sz="2133" b="1" dirty="0">
                <a:solidFill>
                  <a:schemeClr val="bg1"/>
                </a:solidFill>
                <a:ea typeface="微软雅黑" panose="020B0503020204020204" pitchFamily="34" charset="-122"/>
              </a:rPr>
              <a:t>第十七条</a:t>
            </a:r>
            <a:r>
              <a:rPr lang="en-US" altLang="zh-CN" sz="2133" b="1" dirty="0">
                <a:solidFill>
                  <a:schemeClr val="bg1"/>
                </a:solidFill>
                <a:ea typeface="微软雅黑" panose="020B0503020204020204" pitchFamily="34" charset="-122"/>
              </a:rPr>
              <a:t>】</a:t>
            </a:r>
            <a:r>
              <a:rPr lang="zh-CN" altLang="en-US" sz="1600" dirty="0">
                <a:solidFill>
                  <a:schemeClr val="bg1"/>
                </a:solidFill>
                <a:ea typeface="微软雅黑" panose="020B0503020204020204" pitchFamily="34" charset="-122"/>
              </a:rPr>
              <a:t>国家推进网络安全社会化服务体系建设，鼓励有关企业、机构开展网络安全认证、检测和风险评估等安全服务。</a:t>
            </a:r>
          </a:p>
        </p:txBody>
      </p:sp>
    </p:spTree>
    <p:extLst>
      <p:ext uri="{BB962C8B-B14F-4D97-AF65-F5344CB8AC3E}">
        <p14:creationId xmlns:p14="http://schemas.microsoft.com/office/powerpoint/2010/main" val="1736941588"/>
      </p:ext>
    </p:extLst>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2" presetClass="entr" presetSubtype="1"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p:tgtEl>
                                          <p:spTgt spid="4"/>
                                        </p:tgtEl>
                                        <p:attrNameLst>
                                          <p:attrName>ppt_y</p:attrName>
                                        </p:attrNameLst>
                                      </p:cBhvr>
                                      <p:tavLst>
                                        <p:tav tm="0">
                                          <p:val>
                                            <p:strVal val="#ppt_y-#ppt_h*1.125000"/>
                                          </p:val>
                                        </p:tav>
                                        <p:tav tm="100000">
                                          <p:val>
                                            <p:strVal val="#ppt_y"/>
                                          </p:val>
                                        </p:tav>
                                      </p:tavLst>
                                    </p:anim>
                                    <p:animEffect transition="in" filter="wipe(down)">
                                      <p:cBhvr>
                                        <p:cTn id="14" dur="500"/>
                                        <p:tgtEl>
                                          <p:spTgt spid="4"/>
                                        </p:tgtEl>
                                      </p:cBhvr>
                                    </p:animEffect>
                                  </p:childTnLst>
                                </p:cTn>
                              </p:par>
                            </p:childTnLst>
                          </p:cTn>
                        </p:par>
                        <p:par>
                          <p:cTn id="15" fill="hold">
                            <p:stCondLst>
                              <p:cond delay="1500"/>
                            </p:stCondLst>
                            <p:childTnLst>
                              <p:par>
                                <p:cTn id="16" presetID="47" presetClass="entr" presetSubtype="0"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childTnLst>
                          </p:cTn>
                        </p:par>
                        <p:par>
                          <p:cTn id="21" fill="hold">
                            <p:stCondLst>
                              <p:cond delay="2500"/>
                            </p:stCondLst>
                            <p:childTnLst>
                              <p:par>
                                <p:cTn id="22" presetID="47" presetClass="entr" presetSubtype="0" fill="hold" grpId="0" nodeType="after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5"/>
          <p:cNvSpPr txBox="1"/>
          <p:nvPr/>
        </p:nvSpPr>
        <p:spPr>
          <a:xfrm>
            <a:off x="1400793" y="677957"/>
            <a:ext cx="8070851" cy="502766"/>
          </a:xfrm>
          <a:prstGeom prst="rect">
            <a:avLst/>
          </a:prstGeom>
          <a:noFill/>
        </p:spPr>
        <p:txBody>
          <a:bodyPr wrap="square" lIns="91440" tIns="45720" rIns="91440" bIns="45720" rtlCol="0">
            <a:spAutoFit/>
          </a:bodyPr>
          <a:lstStyle>
            <a:defPPr>
              <a:defRPr lang="zh-CN"/>
            </a:defPPr>
            <a:lvl1pPr>
              <a:defRPr sz="2000" b="1" kern="0">
                <a:blipFill dpi="0" rotWithShape="1">
                  <a:blip r:embed="rId3" cstate="print">
                    <a:extLst>
                      <a:ext uri="{28A0092B-C50C-407E-A947-70E740481C1C}">
                        <a14:useLocalDpi xmlns:a14="http://schemas.microsoft.com/office/drawing/2010/main" val="0"/>
                      </a:ext>
                    </a:extLst>
                  </a:blip>
                  <a:srcRect/>
                  <a:stretch>
                    <a:fillRect/>
                  </a:stretch>
                </a:blipFill>
                <a:latin typeface="方正综艺简体" panose="02010601030101010101" pitchFamily="2" charset="-122"/>
                <a:ea typeface="方正综艺简体" panose="02010601030101010101" pitchFamily="2" charset="-122"/>
              </a:defRPr>
            </a:lvl1pPr>
          </a:lstStyle>
          <a:p>
            <a:r>
              <a:rPr lang="zh-CN" altLang="en-US" sz="2667" dirty="0">
                <a:solidFill>
                  <a:schemeClr val="bg1"/>
                </a:solidFill>
              </a:rPr>
              <a:t>网络安全支持与促进</a:t>
            </a:r>
          </a:p>
        </p:txBody>
      </p:sp>
      <p:sp>
        <p:nvSpPr>
          <p:cNvPr id="3" name="矩形 2"/>
          <p:cNvSpPr/>
          <p:nvPr/>
        </p:nvSpPr>
        <p:spPr>
          <a:xfrm>
            <a:off x="1296000" y="1479318"/>
            <a:ext cx="9600000" cy="893565"/>
          </a:xfrm>
          <a:prstGeom prst="rect">
            <a:avLst/>
          </a:prstGeom>
          <a:solidFill>
            <a:schemeClr val="bg1"/>
          </a:solidFill>
          <a:ln w="95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25000"/>
              </a:lnSpc>
            </a:pPr>
            <a:r>
              <a:rPr lang="en-US" altLang="zh-CN" sz="2133" b="1" dirty="0">
                <a:solidFill>
                  <a:srgbClr val="A40000"/>
                </a:solidFill>
                <a:ea typeface="微软雅黑" panose="020B0503020204020204" pitchFamily="34" charset="-122"/>
              </a:rPr>
              <a:t>【</a:t>
            </a:r>
            <a:r>
              <a:rPr lang="zh-CN" altLang="en-US" sz="2133" b="1" dirty="0">
                <a:solidFill>
                  <a:srgbClr val="A40000"/>
                </a:solidFill>
                <a:ea typeface="微软雅黑" panose="020B0503020204020204" pitchFamily="34" charset="-122"/>
              </a:rPr>
              <a:t>第十八条</a:t>
            </a:r>
            <a:r>
              <a:rPr lang="en-US" altLang="zh-CN" sz="2133" b="1" dirty="0">
                <a:solidFill>
                  <a:srgbClr val="A40000"/>
                </a:solidFill>
                <a:ea typeface="微软雅黑" panose="020B0503020204020204" pitchFamily="34" charset="-122"/>
              </a:rPr>
              <a:t>】</a:t>
            </a:r>
            <a:r>
              <a:rPr lang="zh-CN" altLang="en-US" sz="1867" dirty="0">
                <a:solidFill>
                  <a:srgbClr val="A40000"/>
                </a:solidFill>
                <a:ea typeface="微软雅黑" panose="020B0503020204020204" pitchFamily="34" charset="-122"/>
              </a:rPr>
              <a:t>国家鼓励开发网络数据安全保护和利用技术，促进公共数据资源开放，推动技术创新和经济社会发展。</a:t>
            </a:r>
          </a:p>
        </p:txBody>
      </p:sp>
      <p:grpSp>
        <p:nvGrpSpPr>
          <p:cNvPr id="4" name="组合 3"/>
          <p:cNvGrpSpPr/>
          <p:nvPr/>
        </p:nvGrpSpPr>
        <p:grpSpPr>
          <a:xfrm>
            <a:off x="1296000" y="2379473"/>
            <a:ext cx="9600000" cy="569475"/>
            <a:chOff x="972000" y="1563638"/>
            <a:chExt cx="7200000" cy="427106"/>
          </a:xfrm>
        </p:grpSpPr>
        <p:sp>
          <p:nvSpPr>
            <p:cNvPr id="5" name="矩形 4"/>
            <p:cNvSpPr/>
            <p:nvPr/>
          </p:nvSpPr>
          <p:spPr>
            <a:xfrm>
              <a:off x="972000" y="1563638"/>
              <a:ext cx="7200000" cy="427106"/>
            </a:xfrm>
            <a:prstGeom prst="rect">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sz="3733" b="1" dirty="0">
                <a:solidFill>
                  <a:schemeClr val="bg1"/>
                </a:solidFill>
                <a:ea typeface="微软雅黑" panose="020B0503020204020204" pitchFamily="34" charset="-122"/>
              </a:endParaRPr>
            </a:p>
          </p:txBody>
        </p:sp>
        <p:sp>
          <p:nvSpPr>
            <p:cNvPr id="6" name="矩形 5"/>
            <p:cNvSpPr/>
            <p:nvPr/>
          </p:nvSpPr>
          <p:spPr>
            <a:xfrm>
              <a:off x="1079612" y="1592801"/>
              <a:ext cx="6984776" cy="338602"/>
            </a:xfrm>
            <a:prstGeom prst="rect">
              <a:avLst/>
            </a:prstGeom>
          </p:spPr>
          <p:txBody>
            <a:bodyPr wrap="square" lIns="91440" tIns="45720" rIns="91440" bIns="45720">
              <a:spAutoFit/>
            </a:bodyPr>
            <a:lstStyle/>
            <a:p>
              <a:pPr fontAlgn="base">
                <a:lnSpc>
                  <a:spcPct val="125000"/>
                </a:lnSpc>
                <a:buClr>
                  <a:srgbClr val="E20000"/>
                </a:buClr>
              </a:pPr>
              <a:r>
                <a:rPr lang="zh-CN" altLang="en-US" sz="1867" dirty="0">
                  <a:solidFill>
                    <a:schemeClr val="bg1"/>
                  </a:solidFill>
                  <a:ea typeface="微软雅黑" panose="020B0503020204020204" pitchFamily="34" charset="-122"/>
                </a:rPr>
                <a:t>     国家支持创新网络安全管理方式，运用网络新技术，提升网络安全保护水平。</a:t>
              </a:r>
            </a:p>
          </p:txBody>
        </p:sp>
      </p:grpSp>
      <p:sp>
        <p:nvSpPr>
          <p:cNvPr id="7" name="矩形 6"/>
          <p:cNvSpPr/>
          <p:nvPr/>
        </p:nvSpPr>
        <p:spPr>
          <a:xfrm>
            <a:off x="1296000" y="3207510"/>
            <a:ext cx="9600000" cy="893565"/>
          </a:xfrm>
          <a:prstGeom prst="rect">
            <a:avLst/>
          </a:prstGeom>
          <a:solidFill>
            <a:schemeClr val="bg1"/>
          </a:solidFill>
          <a:ln w="95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25000"/>
              </a:lnSpc>
            </a:pPr>
            <a:r>
              <a:rPr lang="en-US" altLang="zh-CN" sz="2133" b="1" dirty="0">
                <a:solidFill>
                  <a:srgbClr val="A40000"/>
                </a:solidFill>
                <a:ea typeface="微软雅黑" panose="020B0503020204020204" pitchFamily="34" charset="-122"/>
              </a:rPr>
              <a:t>【</a:t>
            </a:r>
            <a:r>
              <a:rPr lang="zh-CN" altLang="en-US" sz="2133" b="1" dirty="0">
                <a:solidFill>
                  <a:srgbClr val="A40000"/>
                </a:solidFill>
                <a:ea typeface="微软雅黑" panose="020B0503020204020204" pitchFamily="34" charset="-122"/>
              </a:rPr>
              <a:t>第十九条</a:t>
            </a:r>
            <a:r>
              <a:rPr lang="en-US" altLang="zh-CN" sz="2133" b="1" dirty="0">
                <a:solidFill>
                  <a:srgbClr val="A40000"/>
                </a:solidFill>
                <a:ea typeface="微软雅黑" panose="020B0503020204020204" pitchFamily="34" charset="-122"/>
              </a:rPr>
              <a:t>】</a:t>
            </a:r>
            <a:r>
              <a:rPr lang="zh-CN" altLang="en-US" sz="1867" dirty="0">
                <a:solidFill>
                  <a:srgbClr val="A40000"/>
                </a:solidFill>
                <a:ea typeface="微软雅黑" panose="020B0503020204020204" pitchFamily="34" charset="-122"/>
              </a:rPr>
              <a:t>各级人民政府及其有关部门应当组织开展经常性的网络安全宣传教育，并指导、督促有关单位做好网络安全宣传教育工作。</a:t>
            </a:r>
          </a:p>
        </p:txBody>
      </p:sp>
      <p:grpSp>
        <p:nvGrpSpPr>
          <p:cNvPr id="8" name="组合 7"/>
          <p:cNvGrpSpPr/>
          <p:nvPr/>
        </p:nvGrpSpPr>
        <p:grpSpPr>
          <a:xfrm>
            <a:off x="1296000" y="4107664"/>
            <a:ext cx="9600000" cy="569475"/>
            <a:chOff x="972000" y="1563638"/>
            <a:chExt cx="7200000" cy="427106"/>
          </a:xfrm>
        </p:grpSpPr>
        <p:sp>
          <p:nvSpPr>
            <p:cNvPr id="9" name="矩形 8"/>
            <p:cNvSpPr/>
            <p:nvPr/>
          </p:nvSpPr>
          <p:spPr>
            <a:xfrm>
              <a:off x="972000" y="1563638"/>
              <a:ext cx="7200000" cy="427106"/>
            </a:xfrm>
            <a:prstGeom prst="rect">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sz="3733" b="1" dirty="0">
                <a:solidFill>
                  <a:schemeClr val="bg1"/>
                </a:solidFill>
                <a:ea typeface="微软雅黑" panose="020B0503020204020204" pitchFamily="34" charset="-122"/>
              </a:endParaRPr>
            </a:p>
          </p:txBody>
        </p:sp>
        <p:sp>
          <p:nvSpPr>
            <p:cNvPr id="10" name="矩形 9"/>
            <p:cNvSpPr/>
            <p:nvPr/>
          </p:nvSpPr>
          <p:spPr>
            <a:xfrm>
              <a:off x="1079612" y="1592801"/>
              <a:ext cx="6984776" cy="317683"/>
            </a:xfrm>
            <a:prstGeom prst="rect">
              <a:avLst/>
            </a:prstGeom>
          </p:spPr>
          <p:txBody>
            <a:bodyPr wrap="square" lIns="91440" tIns="45720" rIns="91440" bIns="45720">
              <a:spAutoFit/>
            </a:bodyPr>
            <a:lstStyle/>
            <a:p>
              <a:pPr fontAlgn="base">
                <a:lnSpc>
                  <a:spcPct val="125000"/>
                </a:lnSpc>
                <a:buClr>
                  <a:srgbClr val="E20000"/>
                </a:buClr>
              </a:pPr>
              <a:r>
                <a:rPr lang="zh-CN" altLang="en-US" sz="1867" dirty="0">
                  <a:solidFill>
                    <a:schemeClr val="bg1"/>
                  </a:solidFill>
                  <a:ea typeface="微软雅黑" panose="020B0503020204020204" pitchFamily="34" charset="-122"/>
                </a:rPr>
                <a:t>     大众传播媒介应当有针对性地面向社会进行网络安全宣传教育。</a:t>
              </a:r>
            </a:p>
          </p:txBody>
        </p:sp>
      </p:grpSp>
      <p:sp>
        <p:nvSpPr>
          <p:cNvPr id="11" name="矩形 10"/>
          <p:cNvSpPr/>
          <p:nvPr/>
        </p:nvSpPr>
        <p:spPr>
          <a:xfrm>
            <a:off x="1296000" y="4965171"/>
            <a:ext cx="9600000" cy="893565"/>
          </a:xfrm>
          <a:prstGeom prst="rect">
            <a:avLst/>
          </a:prstGeom>
          <a:solidFill>
            <a:schemeClr val="bg1"/>
          </a:solidFill>
          <a:ln w="95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25000"/>
              </a:lnSpc>
            </a:pPr>
            <a:r>
              <a:rPr lang="en-US" altLang="zh-CN" sz="2133" b="1" dirty="0">
                <a:solidFill>
                  <a:srgbClr val="A40000"/>
                </a:solidFill>
                <a:ea typeface="微软雅黑" panose="020B0503020204020204" pitchFamily="34" charset="-122"/>
              </a:rPr>
              <a:t>【</a:t>
            </a:r>
            <a:r>
              <a:rPr lang="zh-CN" altLang="en-US" sz="2133" b="1" dirty="0">
                <a:solidFill>
                  <a:srgbClr val="A40000"/>
                </a:solidFill>
                <a:ea typeface="微软雅黑" panose="020B0503020204020204" pitchFamily="34" charset="-122"/>
              </a:rPr>
              <a:t>第二十条</a:t>
            </a:r>
            <a:r>
              <a:rPr lang="en-US" altLang="zh-CN" sz="2133" b="1" dirty="0">
                <a:solidFill>
                  <a:srgbClr val="A40000"/>
                </a:solidFill>
                <a:ea typeface="微软雅黑" panose="020B0503020204020204" pitchFamily="34" charset="-122"/>
              </a:rPr>
              <a:t>】</a:t>
            </a:r>
            <a:r>
              <a:rPr lang="zh-CN" altLang="en-US" sz="1867" dirty="0">
                <a:solidFill>
                  <a:srgbClr val="A40000"/>
                </a:solidFill>
                <a:ea typeface="微软雅黑" panose="020B0503020204020204" pitchFamily="34" charset="-122"/>
              </a:rPr>
              <a:t>国家支持企业和高等学校、职业学校等教育培训机构开展网络安全相关教育与培训，采取多种方式培养网络安全人才，促进网络安全人才交流。</a:t>
            </a:r>
          </a:p>
        </p:txBody>
      </p:sp>
    </p:spTree>
    <p:extLst>
      <p:ext uri="{BB962C8B-B14F-4D97-AF65-F5344CB8AC3E}">
        <p14:creationId xmlns:p14="http://schemas.microsoft.com/office/powerpoint/2010/main" val="3853702252"/>
      </p:ext>
    </p:extLst>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2" presetClass="entr" presetSubtype="1"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p:tgtEl>
                                          <p:spTgt spid="4"/>
                                        </p:tgtEl>
                                        <p:attrNameLst>
                                          <p:attrName>ppt_y</p:attrName>
                                        </p:attrNameLst>
                                      </p:cBhvr>
                                      <p:tavLst>
                                        <p:tav tm="0">
                                          <p:val>
                                            <p:strVal val="#ppt_y-#ppt_h*1.125000"/>
                                          </p:val>
                                        </p:tav>
                                        <p:tav tm="100000">
                                          <p:val>
                                            <p:strVal val="#ppt_y"/>
                                          </p:val>
                                        </p:tav>
                                      </p:tavLst>
                                    </p:anim>
                                    <p:animEffect transition="in" filter="wipe(down)">
                                      <p:cBhvr>
                                        <p:cTn id="14" dur="500"/>
                                        <p:tgtEl>
                                          <p:spTgt spid="4"/>
                                        </p:tgtEl>
                                      </p:cBhvr>
                                    </p:animEffect>
                                  </p:childTnLst>
                                </p:cTn>
                              </p:par>
                            </p:childTnLst>
                          </p:cTn>
                        </p:par>
                        <p:par>
                          <p:cTn id="15" fill="hold">
                            <p:stCondLst>
                              <p:cond delay="1500"/>
                            </p:stCondLst>
                            <p:childTnLst>
                              <p:par>
                                <p:cTn id="16" presetID="47" presetClass="entr" presetSubtype="0"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childTnLst>
                          </p:cTn>
                        </p:par>
                        <p:par>
                          <p:cTn id="21" fill="hold">
                            <p:stCondLst>
                              <p:cond delay="2500"/>
                            </p:stCondLst>
                            <p:childTnLst>
                              <p:par>
                                <p:cTn id="22" presetID="12" presetClass="entr" presetSubtype="1" fill="hold" nodeType="after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additive="base">
                                        <p:cTn id="24" dur="500"/>
                                        <p:tgtEl>
                                          <p:spTgt spid="8"/>
                                        </p:tgtEl>
                                        <p:attrNameLst>
                                          <p:attrName>ppt_y</p:attrName>
                                        </p:attrNameLst>
                                      </p:cBhvr>
                                      <p:tavLst>
                                        <p:tav tm="0">
                                          <p:val>
                                            <p:strVal val="#ppt_y-#ppt_h*1.125000"/>
                                          </p:val>
                                        </p:tav>
                                        <p:tav tm="100000">
                                          <p:val>
                                            <p:strVal val="#ppt_y"/>
                                          </p:val>
                                        </p:tav>
                                      </p:tavLst>
                                    </p:anim>
                                    <p:animEffect transition="in" filter="wipe(down)">
                                      <p:cBhvr>
                                        <p:cTn id="25" dur="500"/>
                                        <p:tgtEl>
                                          <p:spTgt spid="8"/>
                                        </p:tgtEl>
                                      </p:cBhvr>
                                    </p:animEffect>
                                  </p:childTnLst>
                                </p:cTn>
                              </p:par>
                            </p:childTnLst>
                          </p:cTn>
                        </p:par>
                        <p:par>
                          <p:cTn id="26" fill="hold">
                            <p:stCondLst>
                              <p:cond delay="3000"/>
                            </p:stCondLst>
                            <p:childTnLst>
                              <p:par>
                                <p:cTn id="27" presetID="47" presetClass="entr" presetSubtype="0" fill="hold" grpId="0"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1000"/>
                                        <p:tgtEl>
                                          <p:spTgt spid="11"/>
                                        </p:tgtEl>
                                      </p:cBhvr>
                                    </p:animEffect>
                                    <p:anim calcmode="lin" valueType="num">
                                      <p:cBhvr>
                                        <p:cTn id="30" dur="1000" fill="hold"/>
                                        <p:tgtEl>
                                          <p:spTgt spid="11"/>
                                        </p:tgtEl>
                                        <p:attrNameLst>
                                          <p:attrName>ppt_x</p:attrName>
                                        </p:attrNameLst>
                                      </p:cBhvr>
                                      <p:tavLst>
                                        <p:tav tm="0">
                                          <p:val>
                                            <p:strVal val="#ppt_x"/>
                                          </p:val>
                                        </p:tav>
                                        <p:tav tm="100000">
                                          <p:val>
                                            <p:strVal val="#ppt_x"/>
                                          </p:val>
                                        </p:tav>
                                      </p:tavLst>
                                    </p:anim>
                                    <p:anim calcmode="lin" valueType="num">
                                      <p:cBhvr>
                                        <p:cTn id="3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1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34000" r="-34000"/>
          </a:stretch>
        </a:blipFill>
        <a:effectLst/>
      </p:bgPr>
    </p:bg>
    <p:spTree>
      <p:nvGrpSpPr>
        <p:cNvPr id="1" name=""/>
        <p:cNvGrpSpPr/>
        <p:nvPr/>
      </p:nvGrpSpPr>
      <p:grpSpPr>
        <a:xfrm>
          <a:off x="0" y="0"/>
          <a:ext cx="0" cy="0"/>
          <a:chOff x="0" y="0"/>
          <a:chExt cx="0" cy="0"/>
        </a:xfrm>
      </p:grpSpPr>
      <p:sp>
        <p:nvSpPr>
          <p:cNvPr id="7" name="TextBox 32">
            <a:hlinkClick r:id="" action="ppaction://hlinkshowjump?jump=nextslide"/>
          </p:cNvPr>
          <p:cNvSpPr txBox="1">
            <a:spLocks noChangeArrowheads="1"/>
          </p:cNvSpPr>
          <p:nvPr/>
        </p:nvSpPr>
        <p:spPr bwMode="auto">
          <a:xfrm>
            <a:off x="1050033" y="2929295"/>
            <a:ext cx="10183373"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ea typeface="宋体" pitchFamily="2" charset="-122"/>
              </a:defRPr>
            </a:lvl1pPr>
            <a:lvl2pPr marL="742950" indent="-285750">
              <a:defRPr>
                <a:solidFill>
                  <a:schemeClr val="tx1"/>
                </a:solidFill>
                <a:latin typeface="Arial" charset="0"/>
                <a:ea typeface="宋体" pitchFamily="2" charset="-122"/>
              </a:defRPr>
            </a:lvl2pPr>
            <a:lvl3pPr marL="1143000" indent="-228600">
              <a:defRPr>
                <a:solidFill>
                  <a:schemeClr val="tx1"/>
                </a:solidFill>
                <a:latin typeface="Arial" charset="0"/>
                <a:ea typeface="宋体" pitchFamily="2" charset="-122"/>
              </a:defRPr>
            </a:lvl3pPr>
            <a:lvl4pPr marL="1600200" indent="-228600">
              <a:defRPr>
                <a:solidFill>
                  <a:schemeClr val="tx1"/>
                </a:solidFill>
                <a:latin typeface="Arial" charset="0"/>
                <a:ea typeface="宋体" pitchFamily="2" charset="-122"/>
              </a:defRPr>
            </a:lvl4pPr>
            <a:lvl5pPr marL="2057400" indent="-22860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algn="ctr"/>
            <a:r>
              <a:rPr lang="zh-CN" altLang="en-US" sz="6600" b="1" spc="800" dirty="0">
                <a:solidFill>
                  <a:schemeClr val="bg1"/>
                </a:solidFill>
                <a:latin typeface="微软雅黑" panose="020B0503020204020204" pitchFamily="34" charset="-122"/>
                <a:ea typeface="微软雅黑" panose="020B0503020204020204" pitchFamily="34" charset="-122"/>
              </a:rPr>
              <a:t>网络运行安全</a:t>
            </a:r>
            <a:endParaRPr lang="en-US" altLang="zh-CN" sz="6600" b="1" spc="800" dirty="0">
              <a:solidFill>
                <a:schemeClr val="bg1"/>
              </a:solidFill>
              <a:latin typeface="微软雅黑" panose="020B0503020204020204" pitchFamily="34" charset="-122"/>
              <a:ea typeface="微软雅黑" panose="020B0503020204020204" pitchFamily="34" charset="-122"/>
            </a:endParaRPr>
          </a:p>
        </p:txBody>
      </p:sp>
      <p:sp>
        <p:nvSpPr>
          <p:cNvPr id="8" name="圆角矩形 7"/>
          <p:cNvSpPr/>
          <p:nvPr/>
        </p:nvSpPr>
        <p:spPr>
          <a:xfrm>
            <a:off x="5391919" y="1350055"/>
            <a:ext cx="1248139" cy="113995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5333" b="1" dirty="0">
                <a:solidFill>
                  <a:schemeClr val="bg1"/>
                </a:solidFill>
                <a:latin typeface="微软雅黑" panose="020B0503020204020204" pitchFamily="34" charset="-122"/>
                <a:ea typeface="微软雅黑" panose="020B0503020204020204" pitchFamily="34" charset="-122"/>
              </a:rPr>
              <a:t>03</a:t>
            </a:r>
            <a:endParaRPr lang="zh-CN" altLang="en-US" sz="5333" b="1" dirty="0">
              <a:solidFill>
                <a:schemeClr val="bg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925376828"/>
      </p:ext>
    </p:extLst>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26" presetClass="emph" presetSubtype="0" fill="hold" grpId="1" nodeType="afterEffect">
                                  <p:stCondLst>
                                    <p:cond delay="0"/>
                                  </p:stCondLst>
                                  <p:childTnLst>
                                    <p:animEffect transition="out" filter="fade">
                                      <p:cBhvr>
                                        <p:cTn id="12" dur="500" tmFilter="0, 0; .2, .5; .8, .5; 1, 0"/>
                                        <p:tgtEl>
                                          <p:spTgt spid="7"/>
                                        </p:tgtEl>
                                      </p:cBhvr>
                                    </p:animEffect>
                                    <p:animScale>
                                      <p:cBhvr>
                                        <p:cTn id="13" dur="250" autoRev="1" fill="hold"/>
                                        <p:tgtEl>
                                          <p:spTgt spid="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5"/>
          <p:cNvSpPr txBox="1"/>
          <p:nvPr/>
        </p:nvSpPr>
        <p:spPr>
          <a:xfrm>
            <a:off x="1460080" y="673733"/>
            <a:ext cx="8070851" cy="502766"/>
          </a:xfrm>
          <a:prstGeom prst="rect">
            <a:avLst/>
          </a:prstGeom>
          <a:noFill/>
        </p:spPr>
        <p:txBody>
          <a:bodyPr wrap="square" lIns="91440" tIns="45720" rIns="91440" bIns="45720" rtlCol="0">
            <a:spAutoFit/>
          </a:bodyPr>
          <a:lstStyle>
            <a:defPPr>
              <a:defRPr lang="zh-CN"/>
            </a:defPPr>
            <a:lvl1pPr>
              <a:defRPr sz="2000" b="1" kern="0">
                <a:blipFill dpi="0" rotWithShape="1">
                  <a:blip r:embed="rId3" cstate="print">
                    <a:extLst>
                      <a:ext uri="{28A0092B-C50C-407E-A947-70E740481C1C}">
                        <a14:useLocalDpi xmlns:a14="http://schemas.microsoft.com/office/drawing/2010/main" val="0"/>
                      </a:ext>
                    </a:extLst>
                  </a:blip>
                  <a:srcRect/>
                  <a:stretch>
                    <a:fillRect/>
                  </a:stretch>
                </a:blipFill>
                <a:latin typeface="方正综艺简体" panose="02010601030101010101" pitchFamily="2" charset="-122"/>
                <a:ea typeface="方正综艺简体" panose="02010601030101010101" pitchFamily="2" charset="-122"/>
              </a:defRPr>
            </a:lvl1pPr>
          </a:lstStyle>
          <a:p>
            <a:r>
              <a:rPr lang="zh-CN" altLang="en-US" sz="2667" dirty="0">
                <a:solidFill>
                  <a:schemeClr val="bg1"/>
                </a:solidFill>
              </a:rPr>
              <a:t>网络运行安全</a:t>
            </a:r>
            <a:r>
              <a:rPr lang="en-US" altLang="zh-CN" sz="2667" dirty="0">
                <a:solidFill>
                  <a:schemeClr val="bg1"/>
                </a:solidFill>
              </a:rPr>
              <a:t>——</a:t>
            </a:r>
            <a:r>
              <a:rPr lang="zh-CN" altLang="en-US" sz="2667" dirty="0">
                <a:solidFill>
                  <a:schemeClr val="bg1"/>
                </a:solidFill>
              </a:rPr>
              <a:t>一般规定</a:t>
            </a:r>
          </a:p>
        </p:txBody>
      </p:sp>
      <p:sp>
        <p:nvSpPr>
          <p:cNvPr id="3" name="Freeform 9"/>
          <p:cNvSpPr>
            <a:spLocks/>
          </p:cNvSpPr>
          <p:nvPr/>
        </p:nvSpPr>
        <p:spPr bwMode="auto">
          <a:xfrm>
            <a:off x="1460080" y="1377088"/>
            <a:ext cx="2043632" cy="591907"/>
          </a:xfrm>
          <a:custGeom>
            <a:avLst/>
            <a:gdLst>
              <a:gd name="T0" fmla="*/ 0 w 2601"/>
              <a:gd name="T1" fmla="*/ 118 h 627"/>
              <a:gd name="T2" fmla="*/ 2601 w 2601"/>
              <a:gd name="T3" fmla="*/ 0 h 627"/>
              <a:gd name="T4" fmla="*/ 2601 w 2601"/>
              <a:gd name="T5" fmla="*/ 517 h 627"/>
              <a:gd name="T6" fmla="*/ 189 w 2601"/>
              <a:gd name="T7" fmla="*/ 627 h 627"/>
              <a:gd name="T8" fmla="*/ 0 w 2601"/>
              <a:gd name="T9" fmla="*/ 118 h 627"/>
            </a:gdLst>
            <a:ahLst/>
            <a:cxnLst>
              <a:cxn ang="0">
                <a:pos x="T0" y="T1"/>
              </a:cxn>
              <a:cxn ang="0">
                <a:pos x="T2" y="T3"/>
              </a:cxn>
              <a:cxn ang="0">
                <a:pos x="T4" y="T5"/>
              </a:cxn>
              <a:cxn ang="0">
                <a:pos x="T6" y="T7"/>
              </a:cxn>
              <a:cxn ang="0">
                <a:pos x="T8" y="T9"/>
              </a:cxn>
            </a:cxnLst>
            <a:rect l="0" t="0" r="r" b="b"/>
            <a:pathLst>
              <a:path w="2601" h="627">
                <a:moveTo>
                  <a:pt x="0" y="118"/>
                </a:moveTo>
                <a:lnTo>
                  <a:pt x="2601" y="0"/>
                </a:lnTo>
                <a:lnTo>
                  <a:pt x="2601" y="517"/>
                </a:lnTo>
                <a:lnTo>
                  <a:pt x="189" y="627"/>
                </a:lnTo>
                <a:lnTo>
                  <a:pt x="0" y="118"/>
                </a:lnTo>
                <a:close/>
              </a:path>
            </a:pathLst>
          </a:custGeom>
          <a:solidFill>
            <a:srgbClr val="002060"/>
          </a:solidFill>
          <a:ln>
            <a:noFill/>
          </a:ln>
        </p:spPr>
        <p:txBody>
          <a:bodyPr vert="horz" wrap="square" lIns="91404" tIns="45703" rIns="91404" bIns="45703" numCol="1" anchor="t" anchorCtr="0" compatLnSpc="1">
            <a:prstTxWarp prst="textNoShape">
              <a:avLst/>
            </a:prstTxWarp>
          </a:bodyPr>
          <a:lstStyle/>
          <a:p>
            <a:endParaRPr lang="zh-CN" altLang="en-US" sz="2400" dirty="0">
              <a:solidFill>
                <a:schemeClr val="bg1"/>
              </a:solidFill>
              <a:ea typeface="微软雅黑" panose="020B0503020204020204" pitchFamily="34" charset="-122"/>
              <a:cs typeface="+mn-ea"/>
              <a:sym typeface="+mn-lt"/>
            </a:endParaRPr>
          </a:p>
        </p:txBody>
      </p:sp>
      <p:sp>
        <p:nvSpPr>
          <p:cNvPr id="4" name="Freeform 10"/>
          <p:cNvSpPr>
            <a:spLocks/>
          </p:cNvSpPr>
          <p:nvPr/>
        </p:nvSpPr>
        <p:spPr bwMode="auto">
          <a:xfrm>
            <a:off x="1268067" y="1377087"/>
            <a:ext cx="2235645" cy="487173"/>
          </a:xfrm>
          <a:custGeom>
            <a:avLst/>
            <a:gdLst>
              <a:gd name="T0" fmla="*/ 0 w 2805"/>
              <a:gd name="T1" fmla="*/ 0 h 517"/>
              <a:gd name="T2" fmla="*/ 2805 w 2805"/>
              <a:gd name="T3" fmla="*/ 0 h 517"/>
              <a:gd name="T4" fmla="*/ 2805 w 2805"/>
              <a:gd name="T5" fmla="*/ 517 h 517"/>
              <a:gd name="T6" fmla="*/ 204 w 2805"/>
              <a:gd name="T7" fmla="*/ 517 h 517"/>
              <a:gd name="T8" fmla="*/ 0 w 2805"/>
              <a:gd name="T9" fmla="*/ 0 h 517"/>
            </a:gdLst>
            <a:ahLst/>
            <a:cxnLst>
              <a:cxn ang="0">
                <a:pos x="T0" y="T1"/>
              </a:cxn>
              <a:cxn ang="0">
                <a:pos x="T2" y="T3"/>
              </a:cxn>
              <a:cxn ang="0">
                <a:pos x="T4" y="T5"/>
              </a:cxn>
              <a:cxn ang="0">
                <a:pos x="T6" y="T7"/>
              </a:cxn>
              <a:cxn ang="0">
                <a:pos x="T8" y="T9"/>
              </a:cxn>
            </a:cxnLst>
            <a:rect l="0" t="0" r="r" b="b"/>
            <a:pathLst>
              <a:path w="2805" h="517">
                <a:moveTo>
                  <a:pt x="0" y="0"/>
                </a:moveTo>
                <a:lnTo>
                  <a:pt x="2805" y="0"/>
                </a:lnTo>
                <a:lnTo>
                  <a:pt x="2805" y="517"/>
                </a:lnTo>
                <a:lnTo>
                  <a:pt x="204" y="517"/>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dirty="0">
              <a:solidFill>
                <a:srgbClr val="A40000"/>
              </a:solidFill>
              <a:ea typeface="微软雅黑" panose="020B0503020204020204" pitchFamily="34" charset="-122"/>
              <a:sym typeface="+mn-lt"/>
            </a:endParaRPr>
          </a:p>
        </p:txBody>
      </p:sp>
      <p:sp>
        <p:nvSpPr>
          <p:cNvPr id="5" name="TextBox 18"/>
          <p:cNvSpPr txBox="1"/>
          <p:nvPr/>
        </p:nvSpPr>
        <p:spPr>
          <a:xfrm>
            <a:off x="1745271" y="1394971"/>
            <a:ext cx="1281120" cy="420564"/>
          </a:xfrm>
          <a:prstGeom prst="rect">
            <a:avLst/>
          </a:prstGeom>
          <a:noFill/>
        </p:spPr>
        <p:txBody>
          <a:bodyPr wrap="none" rtlCol="0">
            <a:spAutoFit/>
          </a:bodyPr>
          <a:lstStyle/>
          <a:p>
            <a:r>
              <a:rPr lang="zh-CN" altLang="en-US" sz="2133" b="1" dirty="0">
                <a:solidFill>
                  <a:srgbClr val="A40000"/>
                </a:solidFill>
                <a:ea typeface="微软雅黑" panose="020B0503020204020204" pitchFamily="34" charset="-122"/>
                <a:cs typeface="+mn-ea"/>
                <a:sym typeface="+mn-lt"/>
              </a:rPr>
              <a:t>一般规定</a:t>
            </a:r>
          </a:p>
        </p:txBody>
      </p:sp>
      <p:sp>
        <p:nvSpPr>
          <p:cNvPr id="6" name="矩形 5"/>
          <p:cNvSpPr/>
          <p:nvPr/>
        </p:nvSpPr>
        <p:spPr>
          <a:xfrm>
            <a:off x="1296000" y="2037046"/>
            <a:ext cx="9600000" cy="1311193"/>
          </a:xfrm>
          <a:prstGeom prst="rect">
            <a:avLst/>
          </a:prstGeom>
        </p:spPr>
        <p:txBody>
          <a:bodyPr wrap="square" lIns="91440" tIns="45720" rIns="91440" bIns="45720">
            <a:spAutoFit/>
          </a:bodyPr>
          <a:lstStyle/>
          <a:p>
            <a:pPr>
              <a:lnSpc>
                <a:spcPct val="135000"/>
              </a:lnSpc>
            </a:pPr>
            <a:r>
              <a:rPr lang="en-US" altLang="zh-CN" sz="2133" b="1" dirty="0">
                <a:solidFill>
                  <a:schemeClr val="bg1"/>
                </a:solidFill>
                <a:ea typeface="微软雅黑" panose="020B0503020204020204" pitchFamily="34" charset="-122"/>
              </a:rPr>
              <a:t>【</a:t>
            </a:r>
            <a:r>
              <a:rPr lang="zh-CN" altLang="en-US" sz="2133" b="1" dirty="0">
                <a:solidFill>
                  <a:schemeClr val="bg1"/>
                </a:solidFill>
                <a:ea typeface="微软雅黑" panose="020B0503020204020204" pitchFamily="34" charset="-122"/>
              </a:rPr>
              <a:t>第二十一条 </a:t>
            </a:r>
            <a:r>
              <a:rPr lang="en-US" altLang="zh-CN" sz="2133" b="1" dirty="0">
                <a:solidFill>
                  <a:schemeClr val="bg1"/>
                </a:solidFill>
                <a:ea typeface="微软雅黑" panose="020B0503020204020204" pitchFamily="34" charset="-122"/>
              </a:rPr>
              <a:t>】</a:t>
            </a:r>
            <a:r>
              <a:rPr lang="zh-CN" altLang="en-US" sz="1867" dirty="0">
                <a:solidFill>
                  <a:schemeClr val="bg1"/>
                </a:solidFill>
                <a:ea typeface="微软雅黑" panose="020B0503020204020204" pitchFamily="34" charset="-122"/>
              </a:rPr>
              <a:t>国家实行网络安全等级保护制度。网络运营者应当按照网络安全等级保护制度的要求，履行下列安全保护义务，保障网络免受干扰、破坏或者未经授权的访问，防止网络数据泄露或者被窃取、篡改：</a:t>
            </a:r>
          </a:p>
        </p:txBody>
      </p:sp>
      <p:sp>
        <p:nvSpPr>
          <p:cNvPr id="7" name="矩形 6"/>
          <p:cNvSpPr/>
          <p:nvPr/>
        </p:nvSpPr>
        <p:spPr bwMode="auto">
          <a:xfrm>
            <a:off x="1780957" y="3361600"/>
            <a:ext cx="9115044" cy="480000"/>
          </a:xfrm>
          <a:prstGeom prst="rect">
            <a:avLst/>
          </a:prstGeom>
          <a:noFill/>
          <a:ln w="9525" cap="flat" cmpd="sng" algn="ctr">
            <a:solidFill>
              <a:schemeClr val="bg1"/>
            </a:solidFill>
            <a:prstDash val="solid"/>
            <a:round/>
            <a:headEnd type="none" w="med" len="med"/>
            <a:tailEnd type="none" w="med" len="med"/>
          </a:ln>
          <a:effectLst/>
        </p:spPr>
        <p:txBody>
          <a:bodyPr vert="horz" wrap="square" lIns="91407" tIns="45703" rIns="91407" bIns="45703" numCol="1" rtlCol="0" anchor="ctr" anchorCtr="0" compatLnSpc="1"/>
          <a:lstStyle/>
          <a:p>
            <a:r>
              <a:rPr lang="zh-CN" altLang="en-US" sz="1867" dirty="0">
                <a:solidFill>
                  <a:schemeClr val="bg1"/>
                </a:solidFill>
                <a:ea typeface="微软雅黑" panose="020B0503020204020204" pitchFamily="34" charset="-122"/>
              </a:rPr>
              <a:t>制定内部安全管理制度和操作规程，确定网络安全负责人，落实网络安全保护责任；</a:t>
            </a:r>
          </a:p>
        </p:txBody>
      </p:sp>
      <p:sp>
        <p:nvSpPr>
          <p:cNvPr id="8" name="矩形 7"/>
          <p:cNvSpPr/>
          <p:nvPr/>
        </p:nvSpPr>
        <p:spPr bwMode="auto">
          <a:xfrm>
            <a:off x="1300957" y="3361600"/>
            <a:ext cx="480000" cy="480000"/>
          </a:xfrm>
          <a:prstGeom prst="rect">
            <a:avLst/>
          </a:prstGeom>
          <a:solidFill>
            <a:schemeClr val="bg1"/>
          </a:solidFill>
          <a:ln w="95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r>
              <a:rPr lang="zh-CN" altLang="en-US" sz="1867" b="1" dirty="0">
                <a:solidFill>
                  <a:srgbClr val="A40000"/>
                </a:solidFill>
                <a:ea typeface="微软雅黑" panose="020B0503020204020204" pitchFamily="34" charset="-122"/>
              </a:rPr>
              <a:t>一</a:t>
            </a:r>
          </a:p>
        </p:txBody>
      </p:sp>
      <p:sp>
        <p:nvSpPr>
          <p:cNvPr id="9" name="矩形 8"/>
          <p:cNvSpPr/>
          <p:nvPr/>
        </p:nvSpPr>
        <p:spPr bwMode="auto">
          <a:xfrm>
            <a:off x="1780957" y="3906527"/>
            <a:ext cx="9115044" cy="480000"/>
          </a:xfrm>
          <a:prstGeom prst="rect">
            <a:avLst/>
          </a:prstGeom>
          <a:noFill/>
          <a:ln w="9525" cap="flat" cmpd="sng" algn="ctr">
            <a:solidFill>
              <a:schemeClr val="bg1"/>
            </a:solidFill>
            <a:prstDash val="solid"/>
            <a:round/>
            <a:headEnd type="none" w="med" len="med"/>
            <a:tailEnd type="none" w="med" len="med"/>
          </a:ln>
          <a:effectLst/>
        </p:spPr>
        <p:txBody>
          <a:bodyPr vert="horz" wrap="square" lIns="91407" tIns="45703" rIns="91407" bIns="45703" numCol="1" rtlCol="0" anchor="ctr" anchorCtr="0" compatLnSpc="1"/>
          <a:lstStyle/>
          <a:p>
            <a:r>
              <a:rPr lang="zh-CN" altLang="en-US" sz="1867" dirty="0">
                <a:solidFill>
                  <a:schemeClr val="bg1"/>
                </a:solidFill>
                <a:ea typeface="微软雅黑" panose="020B0503020204020204" pitchFamily="34" charset="-122"/>
              </a:rPr>
              <a:t>采取防范计算机病毒和网络攻击、网络侵入等危害网络安全行为的技术措施；</a:t>
            </a:r>
          </a:p>
        </p:txBody>
      </p:sp>
      <p:sp>
        <p:nvSpPr>
          <p:cNvPr id="10" name="矩形 9"/>
          <p:cNvSpPr/>
          <p:nvPr/>
        </p:nvSpPr>
        <p:spPr bwMode="auto">
          <a:xfrm>
            <a:off x="1300957" y="3906527"/>
            <a:ext cx="480000" cy="480000"/>
          </a:xfrm>
          <a:prstGeom prst="rect">
            <a:avLst/>
          </a:prstGeom>
          <a:solidFill>
            <a:schemeClr val="bg1"/>
          </a:solidFill>
          <a:ln w="95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r>
              <a:rPr lang="zh-CN" altLang="en-US" sz="1867" b="1" dirty="0">
                <a:solidFill>
                  <a:srgbClr val="A40000"/>
                </a:solidFill>
                <a:ea typeface="微软雅黑" panose="020B0503020204020204" pitchFamily="34" charset="-122"/>
              </a:rPr>
              <a:t>二</a:t>
            </a:r>
          </a:p>
        </p:txBody>
      </p:sp>
      <p:sp>
        <p:nvSpPr>
          <p:cNvPr id="11" name="矩形 10"/>
          <p:cNvSpPr/>
          <p:nvPr/>
        </p:nvSpPr>
        <p:spPr bwMode="auto">
          <a:xfrm>
            <a:off x="1780957" y="4451453"/>
            <a:ext cx="9115044" cy="672000"/>
          </a:xfrm>
          <a:prstGeom prst="rect">
            <a:avLst/>
          </a:prstGeom>
          <a:noFill/>
          <a:ln w="9525" cap="flat" cmpd="sng" algn="ctr">
            <a:solidFill>
              <a:schemeClr val="bg1"/>
            </a:solidFill>
            <a:prstDash val="solid"/>
            <a:round/>
            <a:headEnd type="none" w="med" len="med"/>
            <a:tailEnd type="none" w="med" len="med"/>
          </a:ln>
          <a:effectLst/>
        </p:spPr>
        <p:txBody>
          <a:bodyPr vert="horz" wrap="square" lIns="91407" tIns="45703" rIns="91407" bIns="45703" numCol="1" rtlCol="0" anchor="ctr" anchorCtr="0" compatLnSpc="1"/>
          <a:lstStyle/>
          <a:p>
            <a:r>
              <a:rPr lang="zh-CN" altLang="en-US" sz="1867" dirty="0">
                <a:solidFill>
                  <a:schemeClr val="bg1"/>
                </a:solidFill>
                <a:ea typeface="微软雅黑" panose="020B0503020204020204" pitchFamily="34" charset="-122"/>
              </a:rPr>
              <a:t>采取监测、记录网络运行状态、网络安全事件的技术措施，并按照规定留存相关的网络日志不少于六个月；</a:t>
            </a:r>
          </a:p>
        </p:txBody>
      </p:sp>
      <p:sp>
        <p:nvSpPr>
          <p:cNvPr id="12" name="矩形 11"/>
          <p:cNvSpPr/>
          <p:nvPr/>
        </p:nvSpPr>
        <p:spPr bwMode="auto">
          <a:xfrm>
            <a:off x="1300957" y="4451453"/>
            <a:ext cx="480000" cy="672000"/>
          </a:xfrm>
          <a:prstGeom prst="rect">
            <a:avLst/>
          </a:prstGeom>
          <a:solidFill>
            <a:schemeClr val="bg1"/>
          </a:solidFill>
          <a:ln w="95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r>
              <a:rPr lang="zh-CN" altLang="en-US" sz="1867" b="1" dirty="0">
                <a:solidFill>
                  <a:srgbClr val="A40000"/>
                </a:solidFill>
                <a:ea typeface="微软雅黑" panose="020B0503020204020204" pitchFamily="34" charset="-122"/>
              </a:rPr>
              <a:t>三</a:t>
            </a:r>
          </a:p>
        </p:txBody>
      </p:sp>
      <p:sp>
        <p:nvSpPr>
          <p:cNvPr id="13" name="矩形 12"/>
          <p:cNvSpPr/>
          <p:nvPr/>
        </p:nvSpPr>
        <p:spPr bwMode="auto">
          <a:xfrm>
            <a:off x="1780957" y="5188381"/>
            <a:ext cx="9115044" cy="480000"/>
          </a:xfrm>
          <a:prstGeom prst="rect">
            <a:avLst/>
          </a:prstGeom>
          <a:noFill/>
          <a:ln w="9525" cap="flat" cmpd="sng" algn="ctr">
            <a:solidFill>
              <a:schemeClr val="bg1"/>
            </a:solidFill>
            <a:prstDash val="solid"/>
            <a:round/>
            <a:headEnd type="none" w="med" len="med"/>
            <a:tailEnd type="none" w="med" len="med"/>
          </a:ln>
          <a:effectLst/>
        </p:spPr>
        <p:txBody>
          <a:bodyPr vert="horz" wrap="square" lIns="91407" tIns="45703" rIns="91407" bIns="45703" numCol="1" rtlCol="0" anchor="ctr" anchorCtr="0" compatLnSpc="1"/>
          <a:lstStyle/>
          <a:p>
            <a:r>
              <a:rPr lang="zh-CN" altLang="en-US" sz="1867" dirty="0">
                <a:solidFill>
                  <a:schemeClr val="bg1"/>
                </a:solidFill>
                <a:ea typeface="微软雅黑" panose="020B0503020204020204" pitchFamily="34" charset="-122"/>
              </a:rPr>
              <a:t>采取数据分类、重要数据备份和加密等措施；</a:t>
            </a:r>
          </a:p>
        </p:txBody>
      </p:sp>
      <p:sp>
        <p:nvSpPr>
          <p:cNvPr id="14" name="矩形 13"/>
          <p:cNvSpPr/>
          <p:nvPr/>
        </p:nvSpPr>
        <p:spPr bwMode="auto">
          <a:xfrm>
            <a:off x="1300957" y="5188381"/>
            <a:ext cx="480000" cy="480000"/>
          </a:xfrm>
          <a:prstGeom prst="rect">
            <a:avLst/>
          </a:prstGeom>
          <a:solidFill>
            <a:schemeClr val="bg1"/>
          </a:solidFill>
          <a:ln w="95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r>
              <a:rPr lang="zh-CN" altLang="en-US" sz="1867" b="1" dirty="0">
                <a:solidFill>
                  <a:srgbClr val="A40000"/>
                </a:solidFill>
                <a:ea typeface="微软雅黑" panose="020B0503020204020204" pitchFamily="34" charset="-122"/>
              </a:rPr>
              <a:t>四</a:t>
            </a:r>
          </a:p>
        </p:txBody>
      </p:sp>
      <p:sp>
        <p:nvSpPr>
          <p:cNvPr id="15" name="矩形 14"/>
          <p:cNvSpPr/>
          <p:nvPr/>
        </p:nvSpPr>
        <p:spPr bwMode="auto">
          <a:xfrm>
            <a:off x="1780957" y="5733309"/>
            <a:ext cx="9115044" cy="480000"/>
          </a:xfrm>
          <a:prstGeom prst="rect">
            <a:avLst/>
          </a:prstGeom>
          <a:noFill/>
          <a:ln w="9525" cap="flat" cmpd="sng" algn="ctr">
            <a:solidFill>
              <a:schemeClr val="bg1"/>
            </a:solidFill>
            <a:prstDash val="solid"/>
            <a:round/>
            <a:headEnd type="none" w="med" len="med"/>
            <a:tailEnd type="none" w="med" len="med"/>
          </a:ln>
          <a:effectLst/>
        </p:spPr>
        <p:txBody>
          <a:bodyPr vert="horz" wrap="square" lIns="91407" tIns="45703" rIns="91407" bIns="45703" numCol="1" rtlCol="0" anchor="ctr" anchorCtr="0" compatLnSpc="1"/>
          <a:lstStyle/>
          <a:p>
            <a:r>
              <a:rPr lang="zh-CN" altLang="en-US" sz="1867" dirty="0">
                <a:solidFill>
                  <a:schemeClr val="bg1"/>
                </a:solidFill>
                <a:ea typeface="微软雅黑" panose="020B0503020204020204" pitchFamily="34" charset="-122"/>
              </a:rPr>
              <a:t>法律、行政法规规定的其他义务。</a:t>
            </a:r>
          </a:p>
        </p:txBody>
      </p:sp>
      <p:sp>
        <p:nvSpPr>
          <p:cNvPr id="16" name="矩形 15"/>
          <p:cNvSpPr/>
          <p:nvPr/>
        </p:nvSpPr>
        <p:spPr bwMode="auto">
          <a:xfrm>
            <a:off x="1300957" y="5733309"/>
            <a:ext cx="480000" cy="480000"/>
          </a:xfrm>
          <a:prstGeom prst="rect">
            <a:avLst/>
          </a:prstGeom>
          <a:solidFill>
            <a:schemeClr val="bg1"/>
          </a:solidFill>
          <a:ln w="95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r>
              <a:rPr lang="zh-CN" altLang="en-US" sz="1867" b="1" dirty="0">
                <a:solidFill>
                  <a:srgbClr val="A40000"/>
                </a:solidFill>
                <a:ea typeface="微软雅黑" panose="020B0503020204020204" pitchFamily="34" charset="-122"/>
              </a:rPr>
              <a:t>五</a:t>
            </a:r>
          </a:p>
        </p:txBody>
      </p:sp>
    </p:spTree>
    <p:extLst>
      <p:ext uri="{BB962C8B-B14F-4D97-AF65-F5344CB8AC3E}">
        <p14:creationId xmlns:p14="http://schemas.microsoft.com/office/powerpoint/2010/main" val="207366812"/>
      </p:ext>
    </p:extLst>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300"/>
                                        <p:tgtEl>
                                          <p:spTgt spid="3"/>
                                        </p:tgtEl>
                                      </p:cBhvr>
                                    </p:animEffect>
                                  </p:childTnLst>
                                </p:cTn>
                              </p:par>
                            </p:childTnLst>
                          </p:cTn>
                        </p:par>
                        <p:par>
                          <p:cTn id="8" fill="hold">
                            <p:stCondLst>
                              <p:cond delay="300"/>
                            </p:stCondLst>
                            <p:childTnLst>
                              <p:par>
                                <p:cTn id="9" presetID="22" presetClass="entr" presetSubtype="2"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right)">
                                      <p:cBhvr>
                                        <p:cTn id="11" dur="500"/>
                                        <p:tgtEl>
                                          <p:spTgt spid="4"/>
                                        </p:tgtEl>
                                      </p:cBhvr>
                                    </p:animEffect>
                                  </p:childTnLst>
                                </p:cTn>
                              </p:par>
                            </p:childTnLst>
                          </p:cTn>
                        </p:par>
                        <p:par>
                          <p:cTn id="12" fill="hold">
                            <p:stCondLst>
                              <p:cond delay="800"/>
                            </p:stCondLst>
                            <p:childTnLst>
                              <p:par>
                                <p:cTn id="13" presetID="31" presetClass="entr" presetSubtype="0"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300" fill="hold"/>
                                        <p:tgtEl>
                                          <p:spTgt spid="5"/>
                                        </p:tgtEl>
                                        <p:attrNameLst>
                                          <p:attrName>ppt_w</p:attrName>
                                        </p:attrNameLst>
                                      </p:cBhvr>
                                      <p:tavLst>
                                        <p:tav tm="0">
                                          <p:val>
                                            <p:fltVal val="0"/>
                                          </p:val>
                                        </p:tav>
                                        <p:tav tm="100000">
                                          <p:val>
                                            <p:strVal val="#ppt_w"/>
                                          </p:val>
                                        </p:tav>
                                      </p:tavLst>
                                    </p:anim>
                                    <p:anim calcmode="lin" valueType="num">
                                      <p:cBhvr>
                                        <p:cTn id="16" dur="300" fill="hold"/>
                                        <p:tgtEl>
                                          <p:spTgt spid="5"/>
                                        </p:tgtEl>
                                        <p:attrNameLst>
                                          <p:attrName>ppt_h</p:attrName>
                                        </p:attrNameLst>
                                      </p:cBhvr>
                                      <p:tavLst>
                                        <p:tav tm="0">
                                          <p:val>
                                            <p:fltVal val="0"/>
                                          </p:val>
                                        </p:tav>
                                        <p:tav tm="100000">
                                          <p:val>
                                            <p:strVal val="#ppt_h"/>
                                          </p:val>
                                        </p:tav>
                                      </p:tavLst>
                                    </p:anim>
                                    <p:anim calcmode="lin" valueType="num">
                                      <p:cBhvr>
                                        <p:cTn id="17" dur="300" fill="hold"/>
                                        <p:tgtEl>
                                          <p:spTgt spid="5"/>
                                        </p:tgtEl>
                                        <p:attrNameLst>
                                          <p:attrName>style.rotation</p:attrName>
                                        </p:attrNameLst>
                                      </p:cBhvr>
                                      <p:tavLst>
                                        <p:tav tm="0">
                                          <p:val>
                                            <p:fltVal val="90"/>
                                          </p:val>
                                        </p:tav>
                                        <p:tav tm="100000">
                                          <p:val>
                                            <p:fltVal val="0"/>
                                          </p:val>
                                        </p:tav>
                                      </p:tavLst>
                                    </p:anim>
                                    <p:animEffect transition="in" filter="fade">
                                      <p:cBhvr>
                                        <p:cTn id="18" dur="300"/>
                                        <p:tgtEl>
                                          <p:spTgt spid="5"/>
                                        </p:tgtEl>
                                      </p:cBhvr>
                                    </p:animEffect>
                                  </p:childTnLst>
                                </p:cTn>
                              </p:par>
                            </p:childTnLst>
                          </p:cTn>
                        </p:par>
                        <p:par>
                          <p:cTn id="19" fill="hold">
                            <p:stCondLst>
                              <p:cond delay="1100"/>
                            </p:stCondLst>
                            <p:childTnLst>
                              <p:par>
                                <p:cTn id="20" presetID="22" presetClass="entr" presetSubtype="8" fill="hold" grpId="0"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296000" y="1220755"/>
            <a:ext cx="9600000" cy="2747740"/>
          </a:xfrm>
          <a:prstGeom prst="rect">
            <a:avLst/>
          </a:prstGeom>
        </p:spPr>
        <p:txBody>
          <a:bodyPr wrap="square" lIns="91440" tIns="45720" rIns="91440" bIns="45720">
            <a:spAutoFit/>
          </a:bodyPr>
          <a:lstStyle/>
          <a:p>
            <a:pPr>
              <a:lnSpc>
                <a:spcPct val="135000"/>
              </a:lnSpc>
            </a:pPr>
            <a:r>
              <a:rPr lang="en-US" altLang="zh-CN" sz="2133" b="1" dirty="0">
                <a:solidFill>
                  <a:schemeClr val="bg1"/>
                </a:solidFill>
                <a:ea typeface="微软雅黑" panose="020B0503020204020204" pitchFamily="34" charset="-122"/>
              </a:rPr>
              <a:t>【</a:t>
            </a:r>
            <a:r>
              <a:rPr lang="zh-CN" altLang="en-US" sz="2133" b="1" dirty="0">
                <a:solidFill>
                  <a:schemeClr val="bg1"/>
                </a:solidFill>
                <a:ea typeface="微软雅黑" panose="020B0503020204020204" pitchFamily="34" charset="-122"/>
              </a:rPr>
              <a:t>第二十二条 </a:t>
            </a:r>
            <a:r>
              <a:rPr lang="en-US" altLang="zh-CN" sz="2133" b="1" dirty="0">
                <a:solidFill>
                  <a:schemeClr val="bg1"/>
                </a:solidFill>
                <a:ea typeface="微软雅黑" panose="020B0503020204020204" pitchFamily="34" charset="-122"/>
              </a:rPr>
              <a:t>】</a:t>
            </a:r>
            <a:r>
              <a:rPr lang="zh-CN" altLang="en-US" sz="1867" dirty="0">
                <a:solidFill>
                  <a:schemeClr val="bg1"/>
                </a:solidFill>
                <a:ea typeface="微软雅黑" panose="020B0503020204020204" pitchFamily="34" charset="-122"/>
              </a:rPr>
              <a:t>网络产品、服务应当符合相关国家标准的强制性要求。网络产品、服务的提供者不得设置恶意程序；发现其网络产品、服务存在安全缺陷、漏洞等风险时，应当立即采取补救措施，按照规定及时告知用户并向有关主管部门报告。</a:t>
            </a:r>
          </a:p>
          <a:p>
            <a:pPr marL="380990" indent="-380990">
              <a:lnSpc>
                <a:spcPct val="125000"/>
              </a:lnSpc>
              <a:buClr>
                <a:srgbClr val="C00000"/>
              </a:buClr>
              <a:buFont typeface="Wingdings" panose="05000000000000000000" pitchFamily="2" charset="2"/>
              <a:buChar char="u"/>
            </a:pPr>
            <a:r>
              <a:rPr lang="zh-CN" altLang="en-US" sz="1867" b="1" dirty="0">
                <a:solidFill>
                  <a:schemeClr val="bg1"/>
                </a:solidFill>
                <a:ea typeface="微软雅黑" panose="020B0503020204020204" pitchFamily="34" charset="-122"/>
              </a:rPr>
              <a:t>网络产品、服务的提供者应当为其产品、服务持续提供安全维护；在规定或者当事人约定的期限内，不得终止提供安全维护。</a:t>
            </a:r>
          </a:p>
          <a:p>
            <a:pPr marL="380990" indent="-380990">
              <a:lnSpc>
                <a:spcPct val="125000"/>
              </a:lnSpc>
              <a:buClr>
                <a:srgbClr val="C00000"/>
              </a:buClr>
              <a:buFont typeface="Wingdings" panose="05000000000000000000" pitchFamily="2" charset="2"/>
              <a:buChar char="u"/>
            </a:pPr>
            <a:r>
              <a:rPr lang="zh-CN" altLang="en-US" sz="1867" b="1" dirty="0">
                <a:solidFill>
                  <a:schemeClr val="bg1"/>
                </a:solidFill>
                <a:ea typeface="微软雅黑" panose="020B0503020204020204" pitchFamily="34" charset="-122"/>
              </a:rPr>
              <a:t>网络产品、服务具有收集用户信息功能的，其提供者应当向用户明示并取得同意；涉及用户个人信息的，还应当遵守本法和有关法律、行政法规关于个人信息保护的规定。</a:t>
            </a:r>
          </a:p>
        </p:txBody>
      </p:sp>
      <p:sp>
        <p:nvSpPr>
          <p:cNvPr id="3" name="文本框 5"/>
          <p:cNvSpPr txBox="1"/>
          <p:nvPr/>
        </p:nvSpPr>
        <p:spPr>
          <a:xfrm>
            <a:off x="1487488" y="718054"/>
            <a:ext cx="8070851" cy="502766"/>
          </a:xfrm>
          <a:prstGeom prst="rect">
            <a:avLst/>
          </a:prstGeom>
          <a:noFill/>
        </p:spPr>
        <p:txBody>
          <a:bodyPr wrap="square" lIns="91440" tIns="45720" rIns="91440" bIns="45720" rtlCol="0">
            <a:spAutoFit/>
          </a:bodyPr>
          <a:lstStyle>
            <a:defPPr>
              <a:defRPr lang="zh-CN"/>
            </a:defPPr>
            <a:lvl1pPr>
              <a:defRPr sz="2000" b="1" kern="0">
                <a:blipFill dpi="0" rotWithShape="1">
                  <a:blip r:embed="rId3" cstate="print">
                    <a:extLst>
                      <a:ext uri="{28A0092B-C50C-407E-A947-70E740481C1C}">
                        <a14:useLocalDpi xmlns:a14="http://schemas.microsoft.com/office/drawing/2010/main" val="0"/>
                      </a:ext>
                    </a:extLst>
                  </a:blip>
                  <a:srcRect/>
                  <a:stretch>
                    <a:fillRect/>
                  </a:stretch>
                </a:blipFill>
                <a:latin typeface="方正综艺简体" panose="02010601030101010101" pitchFamily="2" charset="-122"/>
                <a:ea typeface="方正综艺简体" panose="02010601030101010101" pitchFamily="2" charset="-122"/>
              </a:defRPr>
            </a:lvl1pPr>
          </a:lstStyle>
          <a:p>
            <a:r>
              <a:rPr lang="zh-CN" altLang="en-US" sz="2667" dirty="0">
                <a:solidFill>
                  <a:schemeClr val="bg1"/>
                </a:solidFill>
              </a:rPr>
              <a:t>网络运行安全</a:t>
            </a:r>
            <a:r>
              <a:rPr lang="en-US" altLang="zh-CN" sz="2667" dirty="0">
                <a:solidFill>
                  <a:schemeClr val="bg1"/>
                </a:solidFill>
              </a:rPr>
              <a:t>——</a:t>
            </a:r>
            <a:r>
              <a:rPr lang="zh-CN" altLang="en-US" sz="2667" dirty="0">
                <a:solidFill>
                  <a:schemeClr val="bg1"/>
                </a:solidFill>
              </a:rPr>
              <a:t>一般规定</a:t>
            </a:r>
          </a:p>
        </p:txBody>
      </p:sp>
      <p:cxnSp>
        <p:nvCxnSpPr>
          <p:cNvPr id="4" name="直接连接符 3"/>
          <p:cNvCxnSpPr/>
          <p:nvPr/>
        </p:nvCxnSpPr>
        <p:spPr>
          <a:xfrm>
            <a:off x="1296000" y="4170351"/>
            <a:ext cx="9600000" cy="0"/>
          </a:xfrm>
          <a:prstGeom prst="line">
            <a:avLst/>
          </a:prstGeom>
          <a:ln>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5" name="矩形 4"/>
          <p:cNvSpPr/>
          <p:nvPr/>
        </p:nvSpPr>
        <p:spPr>
          <a:xfrm>
            <a:off x="1296000" y="4362373"/>
            <a:ext cx="9600000" cy="1699055"/>
          </a:xfrm>
          <a:prstGeom prst="rect">
            <a:avLst/>
          </a:prstGeom>
        </p:spPr>
        <p:txBody>
          <a:bodyPr wrap="square" lIns="91440" tIns="45720" rIns="91440" bIns="45720">
            <a:spAutoFit/>
          </a:bodyPr>
          <a:lstStyle/>
          <a:p>
            <a:pPr>
              <a:lnSpc>
                <a:spcPct val="135000"/>
              </a:lnSpc>
            </a:pPr>
            <a:r>
              <a:rPr lang="en-US" altLang="zh-CN" sz="2133" b="1" dirty="0">
                <a:solidFill>
                  <a:schemeClr val="bg1"/>
                </a:solidFill>
                <a:ea typeface="微软雅黑" panose="020B0503020204020204" pitchFamily="34" charset="-122"/>
              </a:rPr>
              <a:t>【</a:t>
            </a:r>
            <a:r>
              <a:rPr lang="zh-CN" altLang="en-US" sz="2133" b="1" dirty="0">
                <a:solidFill>
                  <a:schemeClr val="bg1"/>
                </a:solidFill>
                <a:ea typeface="微软雅黑" panose="020B0503020204020204" pitchFamily="34" charset="-122"/>
              </a:rPr>
              <a:t>第二十三条 </a:t>
            </a:r>
            <a:r>
              <a:rPr lang="en-US" altLang="zh-CN" sz="2133" b="1" dirty="0">
                <a:solidFill>
                  <a:schemeClr val="bg1"/>
                </a:solidFill>
                <a:ea typeface="微软雅黑" panose="020B0503020204020204" pitchFamily="34" charset="-122"/>
              </a:rPr>
              <a:t>】</a:t>
            </a:r>
            <a:r>
              <a:rPr lang="zh-CN" altLang="en-US" sz="1867" dirty="0">
                <a:solidFill>
                  <a:schemeClr val="bg1"/>
                </a:solidFill>
                <a:ea typeface="微软雅黑" panose="020B0503020204020204" pitchFamily="34" charset="-122"/>
              </a:rPr>
              <a:t>网络关键设备和网络安全专用产品应当按照相关国家标准的强制性要求，由具备资格的机构安全认证合格或者安全检测符合要求后，方可销售或者提供。国家网信部门会同国务院有关部门制定、公布网络关键设备和网络安全专用产品目录，并推动安全认证和安全检测结果互认，避免重复认证、检测。</a:t>
            </a:r>
          </a:p>
        </p:txBody>
      </p:sp>
    </p:spTree>
    <p:extLst>
      <p:ext uri="{BB962C8B-B14F-4D97-AF65-F5344CB8AC3E}">
        <p14:creationId xmlns:p14="http://schemas.microsoft.com/office/powerpoint/2010/main" val="1546886633"/>
      </p:ext>
    </p:extLst>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5"/>
          <p:cNvSpPr txBox="1"/>
          <p:nvPr/>
        </p:nvSpPr>
        <p:spPr>
          <a:xfrm>
            <a:off x="1378517" y="639166"/>
            <a:ext cx="8070851" cy="502766"/>
          </a:xfrm>
          <a:prstGeom prst="rect">
            <a:avLst/>
          </a:prstGeom>
          <a:noFill/>
        </p:spPr>
        <p:txBody>
          <a:bodyPr wrap="square" lIns="91440" tIns="45720" rIns="91440" bIns="45720" rtlCol="0">
            <a:spAutoFit/>
          </a:bodyPr>
          <a:lstStyle>
            <a:defPPr>
              <a:defRPr lang="zh-CN"/>
            </a:defPPr>
            <a:lvl1pPr>
              <a:defRPr sz="2000" b="1" kern="0">
                <a:blipFill dpi="0" rotWithShape="1">
                  <a:blip r:embed="rId3" cstate="print">
                    <a:extLst>
                      <a:ext uri="{28A0092B-C50C-407E-A947-70E740481C1C}">
                        <a14:useLocalDpi xmlns:a14="http://schemas.microsoft.com/office/drawing/2010/main" val="0"/>
                      </a:ext>
                    </a:extLst>
                  </a:blip>
                  <a:srcRect/>
                  <a:stretch>
                    <a:fillRect/>
                  </a:stretch>
                </a:blipFill>
                <a:latin typeface="方正综艺简体" panose="02010601030101010101" pitchFamily="2" charset="-122"/>
                <a:ea typeface="方正综艺简体" panose="02010601030101010101" pitchFamily="2" charset="-122"/>
              </a:defRPr>
            </a:lvl1pPr>
          </a:lstStyle>
          <a:p>
            <a:r>
              <a:rPr lang="zh-CN" altLang="en-US" sz="2667" dirty="0">
                <a:solidFill>
                  <a:schemeClr val="bg1"/>
                </a:solidFill>
              </a:rPr>
              <a:t>网络运行安全</a:t>
            </a:r>
            <a:r>
              <a:rPr lang="en-US" altLang="zh-CN" sz="2667" dirty="0">
                <a:solidFill>
                  <a:schemeClr val="bg1"/>
                </a:solidFill>
              </a:rPr>
              <a:t>——</a:t>
            </a:r>
            <a:r>
              <a:rPr lang="zh-CN" altLang="en-US" sz="2667" dirty="0">
                <a:solidFill>
                  <a:schemeClr val="bg1"/>
                </a:solidFill>
              </a:rPr>
              <a:t>一般规定</a:t>
            </a:r>
          </a:p>
        </p:txBody>
      </p:sp>
      <p:sp>
        <p:nvSpPr>
          <p:cNvPr id="3" name="矩形 2"/>
          <p:cNvSpPr/>
          <p:nvPr/>
        </p:nvSpPr>
        <p:spPr>
          <a:xfrm>
            <a:off x="1296000" y="1220755"/>
            <a:ext cx="9600000" cy="2474780"/>
          </a:xfrm>
          <a:prstGeom prst="rect">
            <a:avLst/>
          </a:prstGeom>
        </p:spPr>
        <p:txBody>
          <a:bodyPr wrap="square" lIns="91440" tIns="45720" rIns="91440" bIns="45720">
            <a:spAutoFit/>
          </a:bodyPr>
          <a:lstStyle/>
          <a:p>
            <a:pPr>
              <a:lnSpc>
                <a:spcPct val="135000"/>
              </a:lnSpc>
            </a:pPr>
            <a:r>
              <a:rPr lang="en-US" altLang="zh-CN" sz="2133" b="1" dirty="0">
                <a:solidFill>
                  <a:schemeClr val="bg1"/>
                </a:solidFill>
                <a:ea typeface="微软雅黑" panose="020B0503020204020204" pitchFamily="34" charset="-122"/>
              </a:rPr>
              <a:t>【</a:t>
            </a:r>
            <a:r>
              <a:rPr lang="zh-CN" altLang="en-US" sz="2133" b="1" dirty="0">
                <a:solidFill>
                  <a:schemeClr val="bg1"/>
                </a:solidFill>
                <a:ea typeface="微软雅黑" panose="020B0503020204020204" pitchFamily="34" charset="-122"/>
              </a:rPr>
              <a:t>第二十四条 </a:t>
            </a:r>
            <a:r>
              <a:rPr lang="en-US" altLang="zh-CN" sz="2133" b="1" dirty="0">
                <a:solidFill>
                  <a:schemeClr val="bg1"/>
                </a:solidFill>
                <a:ea typeface="微软雅黑" panose="020B0503020204020204" pitchFamily="34" charset="-122"/>
              </a:rPr>
              <a:t>】</a:t>
            </a:r>
            <a:r>
              <a:rPr lang="zh-CN" altLang="en-US" sz="1867" dirty="0">
                <a:solidFill>
                  <a:schemeClr val="bg1"/>
                </a:solidFill>
                <a:ea typeface="微软雅黑" panose="020B0503020204020204" pitchFamily="34" charset="-122"/>
              </a:rPr>
              <a:t>网络运营者为用户办理网络接入、域名注册服务，办理固定电话、移动电话等入网手续，或者为用户提供信息发布、即时通讯等服务，在与用户签订协议或者确认提供服务时，应当要求用户提供真实身份信息。用户不提供真实身份信息的，网络运营者不得为其提供相关服务。</a:t>
            </a:r>
          </a:p>
          <a:p>
            <a:pPr>
              <a:lnSpc>
                <a:spcPct val="135000"/>
              </a:lnSpc>
            </a:pPr>
            <a:r>
              <a:rPr lang="zh-CN" altLang="en-US" sz="1867" dirty="0">
                <a:solidFill>
                  <a:schemeClr val="bg1"/>
                </a:solidFill>
                <a:ea typeface="微软雅黑" panose="020B0503020204020204" pitchFamily="34" charset="-122"/>
              </a:rPr>
              <a:t>       </a:t>
            </a:r>
            <a:r>
              <a:rPr lang="zh-CN" altLang="en-US" sz="1867" b="1" dirty="0">
                <a:solidFill>
                  <a:schemeClr val="bg1"/>
                </a:solidFill>
                <a:ea typeface="微软雅黑" panose="020B0503020204020204" pitchFamily="34" charset="-122"/>
              </a:rPr>
              <a:t>国家实施网络可信身份战略，支持研究开发安全、方便的电子身份认证技术，推动不同电子身份认证之间的互认。</a:t>
            </a:r>
          </a:p>
        </p:txBody>
      </p:sp>
      <p:cxnSp>
        <p:nvCxnSpPr>
          <p:cNvPr id="4" name="直接连接符 3"/>
          <p:cNvCxnSpPr/>
          <p:nvPr/>
        </p:nvCxnSpPr>
        <p:spPr>
          <a:xfrm>
            <a:off x="1296000" y="3813043"/>
            <a:ext cx="9600000" cy="0"/>
          </a:xfrm>
          <a:prstGeom prst="line">
            <a:avLst/>
          </a:prstGeom>
          <a:ln>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5" name="矩形 4"/>
          <p:cNvSpPr/>
          <p:nvPr/>
        </p:nvSpPr>
        <p:spPr>
          <a:xfrm>
            <a:off x="1296000" y="4197086"/>
            <a:ext cx="6624203" cy="1699055"/>
          </a:xfrm>
          <a:prstGeom prst="rect">
            <a:avLst/>
          </a:prstGeom>
        </p:spPr>
        <p:txBody>
          <a:bodyPr wrap="square" lIns="91440" tIns="45720" rIns="91440" bIns="45720">
            <a:spAutoFit/>
          </a:bodyPr>
          <a:lstStyle/>
          <a:p>
            <a:pPr>
              <a:lnSpc>
                <a:spcPct val="135000"/>
              </a:lnSpc>
            </a:pPr>
            <a:r>
              <a:rPr lang="en-US" altLang="zh-CN" sz="2133" b="1" dirty="0">
                <a:solidFill>
                  <a:schemeClr val="bg1"/>
                </a:solidFill>
                <a:ea typeface="微软雅黑" panose="020B0503020204020204" pitchFamily="34" charset="-122"/>
              </a:rPr>
              <a:t>【</a:t>
            </a:r>
            <a:r>
              <a:rPr lang="zh-CN" altLang="en-US" sz="2133" b="1" dirty="0">
                <a:solidFill>
                  <a:schemeClr val="bg1"/>
                </a:solidFill>
                <a:ea typeface="微软雅黑" panose="020B0503020204020204" pitchFamily="34" charset="-122"/>
              </a:rPr>
              <a:t>第二十五条 </a:t>
            </a:r>
            <a:r>
              <a:rPr lang="en-US" altLang="zh-CN" sz="2133" b="1" dirty="0">
                <a:solidFill>
                  <a:schemeClr val="bg1"/>
                </a:solidFill>
                <a:ea typeface="微软雅黑" panose="020B0503020204020204" pitchFamily="34" charset="-122"/>
              </a:rPr>
              <a:t>】</a:t>
            </a:r>
            <a:r>
              <a:rPr lang="zh-CN" altLang="en-US" sz="1867" dirty="0">
                <a:solidFill>
                  <a:schemeClr val="bg1"/>
                </a:solidFill>
                <a:ea typeface="微软雅黑" panose="020B0503020204020204" pitchFamily="34" charset="-122"/>
              </a:rPr>
              <a:t>网络运营者应当制定网络安全事件应急预案，及时处置系统漏洞、计算机病毒、网络攻击、网络侵入等安全风险；在发生危害网络安全的事件时，立即启动应急预案，采取相应的补救措施，并按照规定向有关主管部门报告。</a:t>
            </a:r>
          </a:p>
        </p:txBody>
      </p:sp>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32800" y="3413371"/>
            <a:ext cx="3234134" cy="3234134"/>
          </a:xfrm>
          <a:prstGeom prst="rect">
            <a:avLst/>
          </a:prstGeom>
        </p:spPr>
      </p:pic>
    </p:spTree>
    <p:extLst>
      <p:ext uri="{BB962C8B-B14F-4D97-AF65-F5344CB8AC3E}">
        <p14:creationId xmlns:p14="http://schemas.microsoft.com/office/powerpoint/2010/main" val="684914194"/>
      </p:ext>
    </p:extLst>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5"/>
          <p:cNvSpPr txBox="1"/>
          <p:nvPr/>
        </p:nvSpPr>
        <p:spPr>
          <a:xfrm>
            <a:off x="1487488" y="696744"/>
            <a:ext cx="8070851" cy="502766"/>
          </a:xfrm>
          <a:prstGeom prst="rect">
            <a:avLst/>
          </a:prstGeom>
          <a:noFill/>
        </p:spPr>
        <p:txBody>
          <a:bodyPr wrap="square" lIns="91440" tIns="45720" rIns="91440" bIns="45720" rtlCol="0">
            <a:spAutoFit/>
          </a:bodyPr>
          <a:lstStyle>
            <a:defPPr>
              <a:defRPr lang="zh-CN"/>
            </a:defPPr>
            <a:lvl1pPr>
              <a:defRPr sz="2000" b="1" kern="0">
                <a:blipFill dpi="0" rotWithShape="1">
                  <a:blip r:embed="rId3" cstate="print">
                    <a:extLst>
                      <a:ext uri="{28A0092B-C50C-407E-A947-70E740481C1C}">
                        <a14:useLocalDpi xmlns:a14="http://schemas.microsoft.com/office/drawing/2010/main" val="0"/>
                      </a:ext>
                    </a:extLst>
                  </a:blip>
                  <a:srcRect/>
                  <a:stretch>
                    <a:fillRect/>
                  </a:stretch>
                </a:blipFill>
                <a:latin typeface="方正综艺简体" panose="02010601030101010101" pitchFamily="2" charset="-122"/>
                <a:ea typeface="方正综艺简体" panose="02010601030101010101" pitchFamily="2" charset="-122"/>
              </a:defRPr>
            </a:lvl1pPr>
          </a:lstStyle>
          <a:p>
            <a:r>
              <a:rPr lang="zh-CN" altLang="en-US" sz="2667" dirty="0">
                <a:solidFill>
                  <a:schemeClr val="bg1"/>
                </a:solidFill>
              </a:rPr>
              <a:t>网络运行安全</a:t>
            </a:r>
            <a:r>
              <a:rPr lang="en-US" altLang="zh-CN" sz="2667" dirty="0">
                <a:solidFill>
                  <a:schemeClr val="bg1"/>
                </a:solidFill>
              </a:rPr>
              <a:t>——</a:t>
            </a:r>
            <a:r>
              <a:rPr lang="zh-CN" altLang="en-US" sz="2667" dirty="0">
                <a:solidFill>
                  <a:schemeClr val="bg1"/>
                </a:solidFill>
              </a:rPr>
              <a:t>一般规定</a:t>
            </a:r>
          </a:p>
        </p:txBody>
      </p:sp>
      <p:sp>
        <p:nvSpPr>
          <p:cNvPr id="3" name="矩形 2"/>
          <p:cNvSpPr/>
          <p:nvPr/>
        </p:nvSpPr>
        <p:spPr>
          <a:xfrm>
            <a:off x="1296000" y="1316765"/>
            <a:ext cx="9600000" cy="923330"/>
          </a:xfrm>
          <a:prstGeom prst="rect">
            <a:avLst/>
          </a:prstGeom>
        </p:spPr>
        <p:txBody>
          <a:bodyPr wrap="square" lIns="91440" tIns="45720" rIns="91440" bIns="45720">
            <a:spAutoFit/>
          </a:bodyPr>
          <a:lstStyle/>
          <a:p>
            <a:pPr>
              <a:lnSpc>
                <a:spcPct val="135000"/>
              </a:lnSpc>
            </a:pPr>
            <a:r>
              <a:rPr lang="en-US" altLang="zh-CN" sz="2133" b="1" dirty="0">
                <a:solidFill>
                  <a:schemeClr val="bg1"/>
                </a:solidFill>
                <a:ea typeface="微软雅黑" panose="020B0503020204020204" pitchFamily="34" charset="-122"/>
              </a:rPr>
              <a:t>【</a:t>
            </a:r>
            <a:r>
              <a:rPr lang="zh-CN" altLang="en-US" sz="2133" b="1" dirty="0">
                <a:solidFill>
                  <a:schemeClr val="bg1"/>
                </a:solidFill>
                <a:ea typeface="微软雅黑" panose="020B0503020204020204" pitchFamily="34" charset="-122"/>
              </a:rPr>
              <a:t>第二十六条 </a:t>
            </a:r>
            <a:r>
              <a:rPr lang="en-US" altLang="zh-CN" sz="2133" b="1" dirty="0">
                <a:solidFill>
                  <a:schemeClr val="bg1"/>
                </a:solidFill>
                <a:ea typeface="微软雅黑" panose="020B0503020204020204" pitchFamily="34" charset="-122"/>
              </a:rPr>
              <a:t>】</a:t>
            </a:r>
            <a:r>
              <a:rPr lang="zh-CN" altLang="en-US" sz="1867" dirty="0">
                <a:solidFill>
                  <a:schemeClr val="bg1"/>
                </a:solidFill>
                <a:ea typeface="微软雅黑" panose="020B0503020204020204" pitchFamily="34" charset="-122"/>
              </a:rPr>
              <a:t>开展网络安全认证、检测、风险评估等活动，向社会发布系统漏洞、计算机病毒、网络攻击、网络侵入等网络安全信息，应当遵守国家有关规定。</a:t>
            </a:r>
          </a:p>
        </p:txBody>
      </p:sp>
      <p:cxnSp>
        <p:nvCxnSpPr>
          <p:cNvPr id="4" name="直接连接符 3"/>
          <p:cNvCxnSpPr/>
          <p:nvPr/>
        </p:nvCxnSpPr>
        <p:spPr>
          <a:xfrm>
            <a:off x="1296000" y="2372883"/>
            <a:ext cx="9600000" cy="0"/>
          </a:xfrm>
          <a:prstGeom prst="line">
            <a:avLst/>
          </a:prstGeom>
          <a:ln>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5" name="矩形 4"/>
          <p:cNvSpPr/>
          <p:nvPr/>
        </p:nvSpPr>
        <p:spPr>
          <a:xfrm>
            <a:off x="1296000" y="2488116"/>
            <a:ext cx="9600000" cy="495392"/>
          </a:xfrm>
          <a:prstGeom prst="rect">
            <a:avLst/>
          </a:prstGeom>
        </p:spPr>
        <p:txBody>
          <a:bodyPr wrap="square" lIns="91440" tIns="45720" rIns="91440" bIns="45720">
            <a:spAutoFit/>
          </a:bodyPr>
          <a:lstStyle/>
          <a:p>
            <a:pPr>
              <a:lnSpc>
                <a:spcPct val="135000"/>
              </a:lnSpc>
            </a:pPr>
            <a:r>
              <a:rPr lang="en-US" altLang="zh-CN" sz="2133" b="1" dirty="0">
                <a:solidFill>
                  <a:schemeClr val="bg1"/>
                </a:solidFill>
                <a:ea typeface="微软雅黑" panose="020B0503020204020204" pitchFamily="34" charset="-122"/>
              </a:rPr>
              <a:t>【</a:t>
            </a:r>
            <a:r>
              <a:rPr lang="zh-CN" altLang="en-US" sz="2133" b="1" dirty="0">
                <a:solidFill>
                  <a:schemeClr val="bg1"/>
                </a:solidFill>
                <a:ea typeface="微软雅黑" panose="020B0503020204020204" pitchFamily="34" charset="-122"/>
              </a:rPr>
              <a:t>第二十七条 </a:t>
            </a:r>
            <a:r>
              <a:rPr lang="en-US" altLang="zh-CN" sz="2133" b="1" dirty="0">
                <a:solidFill>
                  <a:schemeClr val="bg1"/>
                </a:solidFill>
                <a:ea typeface="微软雅黑" panose="020B0503020204020204" pitchFamily="34" charset="-122"/>
              </a:rPr>
              <a:t>】</a:t>
            </a:r>
            <a:r>
              <a:rPr lang="zh-CN" altLang="en-US" sz="1867" dirty="0">
                <a:solidFill>
                  <a:schemeClr val="bg1"/>
                </a:solidFill>
                <a:ea typeface="微软雅黑" panose="020B0503020204020204" pitchFamily="34" charset="-122"/>
              </a:rPr>
              <a:t>任何个人和组织</a:t>
            </a:r>
          </a:p>
        </p:txBody>
      </p:sp>
      <p:sp>
        <p:nvSpPr>
          <p:cNvPr id="6" name="矩形 5"/>
          <p:cNvSpPr/>
          <p:nvPr/>
        </p:nvSpPr>
        <p:spPr>
          <a:xfrm>
            <a:off x="1296000" y="3140968"/>
            <a:ext cx="2687803" cy="455348"/>
          </a:xfrm>
          <a:prstGeom prst="rect">
            <a:avLst/>
          </a:prstGeom>
          <a:solidFill>
            <a:schemeClr val="bg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r>
              <a:rPr lang="zh-CN" altLang="en-US" sz="1867" b="1" dirty="0">
                <a:solidFill>
                  <a:srgbClr val="A40000"/>
                </a:solidFill>
                <a:ea typeface="微软雅黑" panose="020B0503020204020204" pitchFamily="34" charset="-122"/>
                <a:cs typeface="+mn-ea"/>
                <a:sym typeface="+mn-lt"/>
              </a:rPr>
              <a:t>一</a:t>
            </a:r>
          </a:p>
        </p:txBody>
      </p:sp>
      <p:sp>
        <p:nvSpPr>
          <p:cNvPr id="7" name="矩形 6"/>
          <p:cNvSpPr/>
          <p:nvPr/>
        </p:nvSpPr>
        <p:spPr>
          <a:xfrm>
            <a:off x="1296000" y="3617041"/>
            <a:ext cx="2687803" cy="2404247"/>
          </a:xfrm>
          <a:prstGeom prst="rect">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35000"/>
              </a:lnSpc>
            </a:pPr>
            <a:r>
              <a:rPr lang="zh-CN" altLang="en-US" sz="1867" dirty="0">
                <a:solidFill>
                  <a:schemeClr val="bg1"/>
                </a:solidFill>
                <a:ea typeface="微软雅黑" panose="020B0503020204020204" pitchFamily="34" charset="-122"/>
                <a:cs typeface="+mn-ea"/>
                <a:sym typeface="+mn-lt"/>
              </a:rPr>
              <a:t>不得从事非法侵入他人网络、干扰他人网络正常功能、窃取网络数据等危害网络安全的活动</a:t>
            </a:r>
          </a:p>
        </p:txBody>
      </p:sp>
      <p:sp>
        <p:nvSpPr>
          <p:cNvPr id="8" name="矩形 7"/>
          <p:cNvSpPr/>
          <p:nvPr/>
        </p:nvSpPr>
        <p:spPr>
          <a:xfrm>
            <a:off x="4175539" y="3140968"/>
            <a:ext cx="3360373" cy="455348"/>
          </a:xfrm>
          <a:prstGeom prst="rect">
            <a:avLst/>
          </a:prstGeom>
          <a:solidFill>
            <a:schemeClr val="bg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r>
              <a:rPr lang="zh-CN" altLang="en-US" sz="1867" b="1" dirty="0">
                <a:solidFill>
                  <a:srgbClr val="A40000"/>
                </a:solidFill>
                <a:ea typeface="微软雅黑" panose="020B0503020204020204" pitchFamily="34" charset="-122"/>
                <a:cs typeface="+mn-ea"/>
                <a:sym typeface="+mn-lt"/>
              </a:rPr>
              <a:t>二</a:t>
            </a:r>
          </a:p>
        </p:txBody>
      </p:sp>
      <p:sp>
        <p:nvSpPr>
          <p:cNvPr id="9" name="矩形 8"/>
          <p:cNvSpPr/>
          <p:nvPr/>
        </p:nvSpPr>
        <p:spPr>
          <a:xfrm>
            <a:off x="4175539" y="3617041"/>
            <a:ext cx="3360373" cy="2404247"/>
          </a:xfrm>
          <a:prstGeom prst="rect">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35000"/>
              </a:lnSpc>
            </a:pPr>
            <a:r>
              <a:rPr lang="zh-CN" altLang="en-US" sz="1867" dirty="0">
                <a:solidFill>
                  <a:schemeClr val="bg1"/>
                </a:solidFill>
                <a:ea typeface="微软雅黑" panose="020B0503020204020204" pitchFamily="34" charset="-122"/>
                <a:cs typeface="+mn-ea"/>
                <a:sym typeface="+mn-lt"/>
              </a:rPr>
              <a:t>不得提供专门用于从事侵入网络、干扰网络正常功能及防护措施、窃取网络数据等危害网络安全活动的程序、工具</a:t>
            </a:r>
          </a:p>
        </p:txBody>
      </p:sp>
      <p:sp>
        <p:nvSpPr>
          <p:cNvPr id="10" name="矩形 9"/>
          <p:cNvSpPr/>
          <p:nvPr/>
        </p:nvSpPr>
        <p:spPr>
          <a:xfrm>
            <a:off x="7727648" y="3140968"/>
            <a:ext cx="3168352" cy="455348"/>
          </a:xfrm>
          <a:prstGeom prst="rect">
            <a:avLst/>
          </a:prstGeom>
          <a:solidFill>
            <a:schemeClr val="bg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r>
              <a:rPr lang="zh-CN" altLang="en-US" sz="1867" b="1" dirty="0">
                <a:solidFill>
                  <a:srgbClr val="A40000"/>
                </a:solidFill>
                <a:ea typeface="微软雅黑" panose="020B0503020204020204" pitchFamily="34" charset="-122"/>
                <a:cs typeface="+mn-ea"/>
                <a:sym typeface="+mn-lt"/>
              </a:rPr>
              <a:t>二</a:t>
            </a:r>
          </a:p>
        </p:txBody>
      </p:sp>
      <p:sp>
        <p:nvSpPr>
          <p:cNvPr id="11" name="矩形 10"/>
          <p:cNvSpPr/>
          <p:nvPr/>
        </p:nvSpPr>
        <p:spPr>
          <a:xfrm>
            <a:off x="7727648" y="3617041"/>
            <a:ext cx="3168352" cy="2404247"/>
          </a:xfrm>
          <a:prstGeom prst="rect">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35000"/>
              </a:lnSpc>
            </a:pPr>
            <a:r>
              <a:rPr lang="zh-CN" altLang="en-US" sz="1867" dirty="0">
                <a:solidFill>
                  <a:schemeClr val="bg1"/>
                </a:solidFill>
                <a:ea typeface="微软雅黑" panose="020B0503020204020204" pitchFamily="34" charset="-122"/>
                <a:cs typeface="+mn-ea"/>
                <a:sym typeface="+mn-lt"/>
              </a:rPr>
              <a:t>明知他人从事危害网络安全的活动的，不得为其提供技术支持、广告推广、支付结算等帮助</a:t>
            </a:r>
          </a:p>
        </p:txBody>
      </p:sp>
    </p:spTree>
    <p:extLst>
      <p:ext uri="{BB962C8B-B14F-4D97-AF65-F5344CB8AC3E}">
        <p14:creationId xmlns:p14="http://schemas.microsoft.com/office/powerpoint/2010/main" val="3127148402"/>
      </p:ext>
    </p:extLst>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5"/>
          <p:cNvSpPr txBox="1"/>
          <p:nvPr/>
        </p:nvSpPr>
        <p:spPr>
          <a:xfrm>
            <a:off x="1487488" y="685193"/>
            <a:ext cx="8070851" cy="502766"/>
          </a:xfrm>
          <a:prstGeom prst="rect">
            <a:avLst/>
          </a:prstGeom>
          <a:noFill/>
        </p:spPr>
        <p:txBody>
          <a:bodyPr wrap="square" lIns="91440" tIns="45720" rIns="91440" bIns="45720" rtlCol="0">
            <a:spAutoFit/>
          </a:bodyPr>
          <a:lstStyle>
            <a:defPPr>
              <a:defRPr lang="zh-CN"/>
            </a:defPPr>
            <a:lvl1pPr>
              <a:defRPr sz="2000" b="1" kern="0">
                <a:blipFill dpi="0" rotWithShape="1">
                  <a:blip r:embed="rId3" cstate="print">
                    <a:extLst>
                      <a:ext uri="{28A0092B-C50C-407E-A947-70E740481C1C}">
                        <a14:useLocalDpi xmlns:a14="http://schemas.microsoft.com/office/drawing/2010/main" val="0"/>
                      </a:ext>
                    </a:extLst>
                  </a:blip>
                  <a:srcRect/>
                  <a:stretch>
                    <a:fillRect/>
                  </a:stretch>
                </a:blipFill>
                <a:latin typeface="方正综艺简体" panose="02010601030101010101" pitchFamily="2" charset="-122"/>
                <a:ea typeface="方正综艺简体" panose="02010601030101010101" pitchFamily="2" charset="-122"/>
              </a:defRPr>
            </a:lvl1pPr>
          </a:lstStyle>
          <a:p>
            <a:r>
              <a:rPr lang="zh-CN" altLang="en-US" sz="2667" dirty="0">
                <a:solidFill>
                  <a:schemeClr val="bg1"/>
                </a:solidFill>
              </a:rPr>
              <a:t>网络运行安全</a:t>
            </a:r>
            <a:r>
              <a:rPr lang="en-US" altLang="zh-CN" sz="2667" dirty="0">
                <a:solidFill>
                  <a:schemeClr val="bg1"/>
                </a:solidFill>
              </a:rPr>
              <a:t>——</a:t>
            </a:r>
            <a:r>
              <a:rPr lang="zh-CN" altLang="en-US" sz="2667" dirty="0">
                <a:solidFill>
                  <a:schemeClr val="bg1"/>
                </a:solidFill>
              </a:rPr>
              <a:t>一般规定</a:t>
            </a:r>
          </a:p>
        </p:txBody>
      </p:sp>
      <p:sp>
        <p:nvSpPr>
          <p:cNvPr id="3" name="矩形 2"/>
          <p:cNvSpPr/>
          <p:nvPr/>
        </p:nvSpPr>
        <p:spPr>
          <a:xfrm>
            <a:off x="1296000" y="1521328"/>
            <a:ext cx="9600000" cy="923330"/>
          </a:xfrm>
          <a:prstGeom prst="rect">
            <a:avLst/>
          </a:prstGeom>
        </p:spPr>
        <p:txBody>
          <a:bodyPr wrap="square" lIns="91440" tIns="45720" rIns="91440" bIns="45720">
            <a:spAutoFit/>
          </a:bodyPr>
          <a:lstStyle/>
          <a:p>
            <a:pPr>
              <a:lnSpc>
                <a:spcPct val="135000"/>
              </a:lnSpc>
            </a:pPr>
            <a:r>
              <a:rPr lang="en-US" altLang="zh-CN" sz="2133" b="1" dirty="0">
                <a:solidFill>
                  <a:schemeClr val="bg1"/>
                </a:solidFill>
                <a:ea typeface="微软雅黑" panose="020B0503020204020204" pitchFamily="34" charset="-122"/>
              </a:rPr>
              <a:t>【</a:t>
            </a:r>
            <a:r>
              <a:rPr lang="zh-CN" altLang="en-US" sz="2133" b="1" dirty="0">
                <a:solidFill>
                  <a:schemeClr val="bg1"/>
                </a:solidFill>
                <a:ea typeface="微软雅黑" panose="020B0503020204020204" pitchFamily="34" charset="-122"/>
              </a:rPr>
              <a:t>第二十八条 </a:t>
            </a:r>
            <a:r>
              <a:rPr lang="en-US" altLang="zh-CN" sz="2133" b="1" dirty="0">
                <a:solidFill>
                  <a:schemeClr val="bg1"/>
                </a:solidFill>
                <a:ea typeface="微软雅黑" panose="020B0503020204020204" pitchFamily="34" charset="-122"/>
              </a:rPr>
              <a:t>】</a:t>
            </a:r>
            <a:r>
              <a:rPr lang="zh-CN" altLang="en-US" sz="1867" dirty="0">
                <a:solidFill>
                  <a:schemeClr val="bg1"/>
                </a:solidFill>
                <a:ea typeface="微软雅黑" panose="020B0503020204020204" pitchFamily="34" charset="-122"/>
              </a:rPr>
              <a:t>网络运营者应当为公安机关、国家安全机关依法维护国家安全和侦查犯罪的活动提供技术支持和协助。</a:t>
            </a:r>
          </a:p>
        </p:txBody>
      </p:sp>
      <p:cxnSp>
        <p:nvCxnSpPr>
          <p:cNvPr id="4" name="直接连接符 3"/>
          <p:cNvCxnSpPr/>
          <p:nvPr/>
        </p:nvCxnSpPr>
        <p:spPr>
          <a:xfrm>
            <a:off x="1296000" y="2673456"/>
            <a:ext cx="9600000" cy="0"/>
          </a:xfrm>
          <a:prstGeom prst="line">
            <a:avLst/>
          </a:prstGeom>
          <a:ln>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5" name="矩形 4"/>
          <p:cNvSpPr/>
          <p:nvPr/>
        </p:nvSpPr>
        <p:spPr>
          <a:xfrm>
            <a:off x="1296000" y="2813976"/>
            <a:ext cx="9600000" cy="1699055"/>
          </a:xfrm>
          <a:prstGeom prst="rect">
            <a:avLst/>
          </a:prstGeom>
        </p:spPr>
        <p:txBody>
          <a:bodyPr wrap="square" lIns="91440" tIns="45720" rIns="91440" bIns="45720">
            <a:spAutoFit/>
          </a:bodyPr>
          <a:lstStyle/>
          <a:p>
            <a:pPr>
              <a:lnSpc>
                <a:spcPct val="135000"/>
              </a:lnSpc>
            </a:pPr>
            <a:r>
              <a:rPr lang="en-US" altLang="zh-CN" sz="2133" b="1" dirty="0">
                <a:solidFill>
                  <a:schemeClr val="bg1"/>
                </a:solidFill>
                <a:ea typeface="微软雅黑" panose="020B0503020204020204" pitchFamily="34" charset="-122"/>
              </a:rPr>
              <a:t>【</a:t>
            </a:r>
            <a:r>
              <a:rPr lang="zh-CN" altLang="en-US" sz="2133" b="1" dirty="0">
                <a:solidFill>
                  <a:schemeClr val="bg1"/>
                </a:solidFill>
                <a:ea typeface="微软雅黑" panose="020B0503020204020204" pitchFamily="34" charset="-122"/>
              </a:rPr>
              <a:t>第二十九条 </a:t>
            </a:r>
            <a:r>
              <a:rPr lang="en-US" altLang="zh-CN" sz="2133" b="1" dirty="0">
                <a:solidFill>
                  <a:schemeClr val="bg1"/>
                </a:solidFill>
                <a:ea typeface="微软雅黑" panose="020B0503020204020204" pitchFamily="34" charset="-122"/>
              </a:rPr>
              <a:t>】</a:t>
            </a:r>
            <a:r>
              <a:rPr lang="zh-CN" altLang="en-US" sz="1867" dirty="0">
                <a:solidFill>
                  <a:schemeClr val="bg1"/>
                </a:solidFill>
                <a:ea typeface="微软雅黑" panose="020B0503020204020204" pitchFamily="34" charset="-122"/>
              </a:rPr>
              <a:t>国家支持网络运营者之间在网络安全信息收集、分析、通报和应急处置等方面进行合作，提高网络运营者的安全保障能力。</a:t>
            </a:r>
          </a:p>
          <a:p>
            <a:pPr>
              <a:lnSpc>
                <a:spcPct val="135000"/>
              </a:lnSpc>
            </a:pPr>
            <a:r>
              <a:rPr lang="zh-CN" altLang="en-US" sz="1867" b="1" dirty="0">
                <a:solidFill>
                  <a:schemeClr val="bg1"/>
                </a:solidFill>
                <a:ea typeface="微软雅黑" panose="020B0503020204020204" pitchFamily="34" charset="-122"/>
              </a:rPr>
              <a:t>       有关行业组织建立健全本行业的网络安全保护规范和协作机制，加强对网络安全风险的分析评估，定期向会员进行风险警示，支持、协助会员应对网络安全风险。</a:t>
            </a:r>
          </a:p>
        </p:txBody>
      </p:sp>
      <p:cxnSp>
        <p:nvCxnSpPr>
          <p:cNvPr id="6" name="直接连接符 5"/>
          <p:cNvCxnSpPr/>
          <p:nvPr/>
        </p:nvCxnSpPr>
        <p:spPr>
          <a:xfrm>
            <a:off x="1296000" y="4709419"/>
            <a:ext cx="9600000" cy="0"/>
          </a:xfrm>
          <a:prstGeom prst="line">
            <a:avLst/>
          </a:prstGeom>
          <a:ln>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7" name="矩形 6"/>
          <p:cNvSpPr/>
          <p:nvPr/>
        </p:nvSpPr>
        <p:spPr>
          <a:xfrm>
            <a:off x="1296000" y="4849937"/>
            <a:ext cx="9600000" cy="923330"/>
          </a:xfrm>
          <a:prstGeom prst="rect">
            <a:avLst/>
          </a:prstGeom>
        </p:spPr>
        <p:txBody>
          <a:bodyPr wrap="square" lIns="91440" tIns="45720" rIns="91440" bIns="45720">
            <a:spAutoFit/>
          </a:bodyPr>
          <a:lstStyle/>
          <a:p>
            <a:pPr>
              <a:lnSpc>
                <a:spcPct val="135000"/>
              </a:lnSpc>
            </a:pPr>
            <a:r>
              <a:rPr lang="en-US" altLang="zh-CN" sz="2133" b="1" dirty="0">
                <a:solidFill>
                  <a:schemeClr val="bg1"/>
                </a:solidFill>
                <a:ea typeface="微软雅黑" panose="020B0503020204020204" pitchFamily="34" charset="-122"/>
              </a:rPr>
              <a:t>【</a:t>
            </a:r>
            <a:r>
              <a:rPr lang="zh-CN" altLang="en-US" sz="2133" b="1" dirty="0">
                <a:solidFill>
                  <a:schemeClr val="bg1"/>
                </a:solidFill>
                <a:ea typeface="微软雅黑" panose="020B0503020204020204" pitchFamily="34" charset="-122"/>
              </a:rPr>
              <a:t>第三十条 </a:t>
            </a:r>
            <a:r>
              <a:rPr lang="en-US" altLang="zh-CN" sz="2133" b="1" dirty="0">
                <a:solidFill>
                  <a:schemeClr val="bg1"/>
                </a:solidFill>
                <a:ea typeface="微软雅黑" panose="020B0503020204020204" pitchFamily="34" charset="-122"/>
              </a:rPr>
              <a:t>】</a:t>
            </a:r>
            <a:r>
              <a:rPr lang="zh-CN" altLang="en-US" sz="1867" dirty="0">
                <a:solidFill>
                  <a:schemeClr val="bg1"/>
                </a:solidFill>
                <a:ea typeface="微软雅黑" panose="020B0503020204020204" pitchFamily="34" charset="-122"/>
              </a:rPr>
              <a:t>网信部门和有关部门在履行网络安全保护职责中获取的信息，只能用于维护网络安全的需要，不得用于其他用途。</a:t>
            </a:r>
          </a:p>
        </p:txBody>
      </p:sp>
    </p:spTree>
    <p:extLst>
      <p:ext uri="{BB962C8B-B14F-4D97-AF65-F5344CB8AC3E}">
        <p14:creationId xmlns:p14="http://schemas.microsoft.com/office/powerpoint/2010/main" val="3569876446"/>
      </p:ext>
    </p:extLst>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par>
                          <p:cTn id="16" fill="hold">
                            <p:stCondLst>
                              <p:cond delay="1500"/>
                            </p:stCondLst>
                            <p:childTnLst>
                              <p:par>
                                <p:cTn id="17" presetID="16" presetClass="entr" presetSubtype="21"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left)">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34000" r="-34000"/>
          </a:stretch>
        </a:blipFill>
        <a:effectLst/>
      </p:bgPr>
    </p:bg>
    <p:spTree>
      <p:nvGrpSpPr>
        <p:cNvPr id="1" name=""/>
        <p:cNvGrpSpPr/>
        <p:nvPr/>
      </p:nvGrpSpPr>
      <p:grpSpPr>
        <a:xfrm>
          <a:off x="0" y="0"/>
          <a:ext cx="0" cy="0"/>
          <a:chOff x="0" y="0"/>
          <a:chExt cx="0" cy="0"/>
        </a:xfrm>
      </p:grpSpPr>
      <p:sp>
        <p:nvSpPr>
          <p:cNvPr id="6" name="TextBox 32">
            <a:hlinkClick r:id="" action="ppaction://hlinkshowjump?jump=nextslide"/>
          </p:cNvPr>
          <p:cNvSpPr txBox="1">
            <a:spLocks noChangeArrowheads="1"/>
          </p:cNvSpPr>
          <p:nvPr/>
        </p:nvSpPr>
        <p:spPr bwMode="auto">
          <a:xfrm>
            <a:off x="4772561" y="1316627"/>
            <a:ext cx="2646878"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宋体" pitchFamily="2" charset="-122"/>
              </a:defRPr>
            </a:lvl1pPr>
            <a:lvl2pPr marL="742950" indent="-285750">
              <a:defRPr>
                <a:solidFill>
                  <a:schemeClr val="tx1"/>
                </a:solidFill>
                <a:latin typeface="Arial" charset="0"/>
                <a:ea typeface="宋体" pitchFamily="2" charset="-122"/>
              </a:defRPr>
            </a:lvl2pPr>
            <a:lvl3pPr marL="1143000" indent="-228600">
              <a:defRPr>
                <a:solidFill>
                  <a:schemeClr val="tx1"/>
                </a:solidFill>
                <a:latin typeface="Arial" charset="0"/>
                <a:ea typeface="宋体" pitchFamily="2" charset="-122"/>
              </a:defRPr>
            </a:lvl3pPr>
            <a:lvl4pPr marL="1600200" indent="-228600">
              <a:defRPr>
                <a:solidFill>
                  <a:schemeClr val="tx1"/>
                </a:solidFill>
                <a:latin typeface="Arial" charset="0"/>
                <a:ea typeface="宋体" pitchFamily="2" charset="-122"/>
              </a:defRPr>
            </a:lvl4pPr>
            <a:lvl5pPr marL="2057400" indent="-22860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algn="ctr"/>
            <a:r>
              <a:rPr lang="zh-CN" altLang="en-US" sz="6400" b="1" dirty="0">
                <a:solidFill>
                  <a:schemeClr val="bg1"/>
                </a:solidFill>
                <a:latin typeface="微软雅黑" panose="020B0503020204020204" pitchFamily="34" charset="-122"/>
                <a:ea typeface="微软雅黑" panose="020B0503020204020204" pitchFamily="34" charset="-122"/>
              </a:rPr>
              <a:t>第一章</a:t>
            </a:r>
            <a:endParaRPr lang="en-US" altLang="zh-CN" sz="6400" b="1" dirty="0">
              <a:solidFill>
                <a:schemeClr val="bg1"/>
              </a:solidFill>
              <a:latin typeface="微软雅黑" panose="020B0503020204020204" pitchFamily="34" charset="-122"/>
              <a:ea typeface="微软雅黑" panose="020B0503020204020204" pitchFamily="34" charset="-122"/>
            </a:endParaRPr>
          </a:p>
        </p:txBody>
      </p:sp>
      <p:sp>
        <p:nvSpPr>
          <p:cNvPr id="7" name="TextBox 32">
            <a:hlinkClick r:id="" action="ppaction://hlinkshowjump?jump=nextslide"/>
          </p:cNvPr>
          <p:cNvSpPr txBox="1">
            <a:spLocks noChangeArrowheads="1"/>
          </p:cNvSpPr>
          <p:nvPr/>
        </p:nvSpPr>
        <p:spPr bwMode="auto">
          <a:xfrm>
            <a:off x="1050033" y="2609255"/>
            <a:ext cx="10183373"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ea typeface="宋体" pitchFamily="2" charset="-122"/>
              </a:defRPr>
            </a:lvl1pPr>
            <a:lvl2pPr marL="742950" indent="-285750">
              <a:defRPr>
                <a:solidFill>
                  <a:schemeClr val="tx1"/>
                </a:solidFill>
                <a:latin typeface="Arial" charset="0"/>
                <a:ea typeface="宋体" pitchFamily="2" charset="-122"/>
              </a:defRPr>
            </a:lvl2pPr>
            <a:lvl3pPr marL="1143000" indent="-228600">
              <a:defRPr>
                <a:solidFill>
                  <a:schemeClr val="tx1"/>
                </a:solidFill>
                <a:latin typeface="Arial" charset="0"/>
                <a:ea typeface="宋体" pitchFamily="2" charset="-122"/>
              </a:defRPr>
            </a:lvl3pPr>
            <a:lvl4pPr marL="1600200" indent="-228600">
              <a:defRPr>
                <a:solidFill>
                  <a:schemeClr val="tx1"/>
                </a:solidFill>
                <a:latin typeface="Arial" charset="0"/>
                <a:ea typeface="宋体" pitchFamily="2" charset="-122"/>
              </a:defRPr>
            </a:lvl4pPr>
            <a:lvl5pPr marL="2057400" indent="-22860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algn="ctr"/>
            <a:r>
              <a:rPr lang="en-US" altLang="zh-CN" sz="6000" b="1" spc="800" dirty="0">
                <a:solidFill>
                  <a:schemeClr val="bg1"/>
                </a:solidFill>
                <a:latin typeface="微软雅黑" panose="020B0503020204020204" pitchFamily="34" charset="-122"/>
                <a:ea typeface="微软雅黑" panose="020B0503020204020204" pitchFamily="34" charset="-122"/>
              </a:rPr>
              <a:t>《</a:t>
            </a:r>
            <a:r>
              <a:rPr lang="zh-CN" altLang="en-US" sz="6000" b="1" spc="800" dirty="0">
                <a:solidFill>
                  <a:schemeClr val="bg1"/>
                </a:solidFill>
                <a:latin typeface="微软雅黑" panose="020B0503020204020204" pitchFamily="34" charset="-122"/>
                <a:ea typeface="微软雅黑" panose="020B0503020204020204" pitchFamily="34" charset="-122"/>
              </a:rPr>
              <a:t>网络安全法</a:t>
            </a:r>
            <a:r>
              <a:rPr lang="en-US" altLang="zh-CN" sz="6000" b="1" spc="800" dirty="0">
                <a:solidFill>
                  <a:schemeClr val="bg1"/>
                </a:solidFill>
                <a:latin typeface="微软雅黑" panose="020B0503020204020204" pitchFamily="34" charset="-122"/>
                <a:ea typeface="微软雅黑" panose="020B0503020204020204" pitchFamily="34" charset="-122"/>
              </a:rPr>
              <a:t>》</a:t>
            </a:r>
          </a:p>
          <a:p>
            <a:pPr algn="ctr"/>
            <a:r>
              <a:rPr lang="zh-CN" altLang="en-US" sz="6600" b="1" spc="800" dirty="0">
                <a:solidFill>
                  <a:schemeClr val="bg1"/>
                </a:solidFill>
                <a:latin typeface="微软雅黑" panose="020B0503020204020204" pitchFamily="34" charset="-122"/>
                <a:ea typeface="微软雅黑" panose="020B0503020204020204" pitchFamily="34" charset="-122"/>
              </a:rPr>
              <a:t>简 介</a:t>
            </a:r>
            <a:endParaRPr lang="en-US" altLang="zh-CN" sz="6600" b="1" spc="800" dirty="0">
              <a:solidFill>
                <a:schemeClr val="bg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73876426"/>
      </p:ext>
    </p:extLst>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childTnLst>
                          </p:cTn>
                        </p:par>
                        <p:par>
                          <p:cTn id="16" fill="hold">
                            <p:stCondLst>
                              <p:cond delay="1000"/>
                            </p:stCondLst>
                            <p:childTnLst>
                              <p:par>
                                <p:cTn id="17" presetID="26" presetClass="emph" presetSubtype="0" fill="hold" grpId="1" nodeType="afterEffect">
                                  <p:stCondLst>
                                    <p:cond delay="0"/>
                                  </p:stCondLst>
                                  <p:childTnLst>
                                    <p:animEffect transition="out" filter="fade">
                                      <p:cBhvr>
                                        <p:cTn id="18" dur="500" tmFilter="0, 0; .2, .5; .8, .5; 1, 0"/>
                                        <p:tgtEl>
                                          <p:spTgt spid="7"/>
                                        </p:tgtEl>
                                      </p:cBhvr>
                                    </p:animEffect>
                                    <p:animScale>
                                      <p:cBhvr>
                                        <p:cTn id="19" dur="250" autoRev="1" fill="hold"/>
                                        <p:tgtEl>
                                          <p:spTgt spid="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7" grpId="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5"/>
          <p:cNvSpPr txBox="1"/>
          <p:nvPr/>
        </p:nvSpPr>
        <p:spPr>
          <a:xfrm>
            <a:off x="1460080" y="682595"/>
            <a:ext cx="8070851" cy="502766"/>
          </a:xfrm>
          <a:prstGeom prst="rect">
            <a:avLst/>
          </a:prstGeom>
          <a:noFill/>
        </p:spPr>
        <p:txBody>
          <a:bodyPr wrap="square" lIns="91440" tIns="45720" rIns="91440" bIns="45720" rtlCol="0">
            <a:spAutoFit/>
          </a:bodyPr>
          <a:lstStyle>
            <a:defPPr>
              <a:defRPr lang="zh-CN"/>
            </a:defPPr>
            <a:lvl1pPr>
              <a:defRPr sz="2000" b="1" kern="0">
                <a:blipFill dpi="0" rotWithShape="1">
                  <a:blip r:embed="rId3" cstate="print">
                    <a:extLst>
                      <a:ext uri="{28A0092B-C50C-407E-A947-70E740481C1C}">
                        <a14:useLocalDpi xmlns:a14="http://schemas.microsoft.com/office/drawing/2010/main" val="0"/>
                      </a:ext>
                    </a:extLst>
                  </a:blip>
                  <a:srcRect/>
                  <a:stretch>
                    <a:fillRect/>
                  </a:stretch>
                </a:blipFill>
                <a:latin typeface="方正综艺简体" panose="02010601030101010101" pitchFamily="2" charset="-122"/>
                <a:ea typeface="方正综艺简体" panose="02010601030101010101" pitchFamily="2" charset="-122"/>
              </a:defRPr>
            </a:lvl1pPr>
          </a:lstStyle>
          <a:p>
            <a:r>
              <a:rPr lang="zh-CN" altLang="en-US" sz="2667" dirty="0">
                <a:solidFill>
                  <a:schemeClr val="bg1"/>
                </a:solidFill>
              </a:rPr>
              <a:t>网络运行安全</a:t>
            </a:r>
            <a:r>
              <a:rPr lang="en-US" altLang="zh-CN" sz="2667" dirty="0">
                <a:solidFill>
                  <a:schemeClr val="bg1"/>
                </a:solidFill>
              </a:rPr>
              <a:t>——</a:t>
            </a:r>
            <a:r>
              <a:rPr lang="zh-CN" altLang="en-US" sz="2667" dirty="0">
                <a:solidFill>
                  <a:schemeClr val="bg1"/>
                </a:solidFill>
              </a:rPr>
              <a:t>关键信息基础设施的运行安全</a:t>
            </a:r>
          </a:p>
        </p:txBody>
      </p:sp>
      <p:sp>
        <p:nvSpPr>
          <p:cNvPr id="3" name="Freeform 9"/>
          <p:cNvSpPr>
            <a:spLocks/>
          </p:cNvSpPr>
          <p:nvPr/>
        </p:nvSpPr>
        <p:spPr bwMode="auto">
          <a:xfrm>
            <a:off x="1460080" y="1377088"/>
            <a:ext cx="4251877" cy="591907"/>
          </a:xfrm>
          <a:custGeom>
            <a:avLst/>
            <a:gdLst>
              <a:gd name="T0" fmla="*/ 0 w 2601"/>
              <a:gd name="T1" fmla="*/ 118 h 627"/>
              <a:gd name="T2" fmla="*/ 2601 w 2601"/>
              <a:gd name="T3" fmla="*/ 0 h 627"/>
              <a:gd name="T4" fmla="*/ 2601 w 2601"/>
              <a:gd name="T5" fmla="*/ 517 h 627"/>
              <a:gd name="T6" fmla="*/ 189 w 2601"/>
              <a:gd name="T7" fmla="*/ 627 h 627"/>
              <a:gd name="T8" fmla="*/ 0 w 2601"/>
              <a:gd name="T9" fmla="*/ 118 h 627"/>
            </a:gdLst>
            <a:ahLst/>
            <a:cxnLst>
              <a:cxn ang="0">
                <a:pos x="T0" y="T1"/>
              </a:cxn>
              <a:cxn ang="0">
                <a:pos x="T2" y="T3"/>
              </a:cxn>
              <a:cxn ang="0">
                <a:pos x="T4" y="T5"/>
              </a:cxn>
              <a:cxn ang="0">
                <a:pos x="T6" y="T7"/>
              </a:cxn>
              <a:cxn ang="0">
                <a:pos x="T8" y="T9"/>
              </a:cxn>
            </a:cxnLst>
            <a:rect l="0" t="0" r="r" b="b"/>
            <a:pathLst>
              <a:path w="2601" h="627">
                <a:moveTo>
                  <a:pt x="0" y="118"/>
                </a:moveTo>
                <a:lnTo>
                  <a:pt x="2601" y="0"/>
                </a:lnTo>
                <a:lnTo>
                  <a:pt x="2601" y="517"/>
                </a:lnTo>
                <a:lnTo>
                  <a:pt x="189" y="627"/>
                </a:lnTo>
                <a:lnTo>
                  <a:pt x="0" y="118"/>
                </a:lnTo>
                <a:close/>
              </a:path>
            </a:pathLst>
          </a:custGeom>
          <a:solidFill>
            <a:srgbClr val="002060"/>
          </a:solidFill>
          <a:ln>
            <a:noFill/>
          </a:ln>
        </p:spPr>
        <p:txBody>
          <a:bodyPr vert="horz" wrap="square" lIns="91404" tIns="45703" rIns="91404" bIns="45703" numCol="1" anchor="t" anchorCtr="0" compatLnSpc="1">
            <a:prstTxWarp prst="textNoShape">
              <a:avLst/>
            </a:prstTxWarp>
          </a:bodyPr>
          <a:lstStyle/>
          <a:p>
            <a:endParaRPr lang="zh-CN" altLang="en-US" sz="2400" dirty="0">
              <a:solidFill>
                <a:schemeClr val="bg1"/>
              </a:solidFill>
              <a:ea typeface="微软雅黑" panose="020B0503020204020204" pitchFamily="34" charset="-122"/>
              <a:cs typeface="+mn-ea"/>
              <a:sym typeface="+mn-lt"/>
            </a:endParaRPr>
          </a:p>
        </p:txBody>
      </p:sp>
      <p:sp>
        <p:nvSpPr>
          <p:cNvPr id="4" name="Freeform 10"/>
          <p:cNvSpPr>
            <a:spLocks/>
          </p:cNvSpPr>
          <p:nvPr/>
        </p:nvSpPr>
        <p:spPr bwMode="auto">
          <a:xfrm>
            <a:off x="1268067" y="1377087"/>
            <a:ext cx="4443891" cy="487173"/>
          </a:xfrm>
          <a:custGeom>
            <a:avLst/>
            <a:gdLst>
              <a:gd name="T0" fmla="*/ 0 w 2805"/>
              <a:gd name="T1" fmla="*/ 0 h 517"/>
              <a:gd name="T2" fmla="*/ 2805 w 2805"/>
              <a:gd name="T3" fmla="*/ 0 h 517"/>
              <a:gd name="T4" fmla="*/ 2805 w 2805"/>
              <a:gd name="T5" fmla="*/ 517 h 517"/>
              <a:gd name="T6" fmla="*/ 204 w 2805"/>
              <a:gd name="T7" fmla="*/ 517 h 517"/>
              <a:gd name="T8" fmla="*/ 0 w 2805"/>
              <a:gd name="T9" fmla="*/ 0 h 517"/>
            </a:gdLst>
            <a:ahLst/>
            <a:cxnLst>
              <a:cxn ang="0">
                <a:pos x="T0" y="T1"/>
              </a:cxn>
              <a:cxn ang="0">
                <a:pos x="T2" y="T3"/>
              </a:cxn>
              <a:cxn ang="0">
                <a:pos x="T4" y="T5"/>
              </a:cxn>
              <a:cxn ang="0">
                <a:pos x="T6" y="T7"/>
              </a:cxn>
              <a:cxn ang="0">
                <a:pos x="T8" y="T9"/>
              </a:cxn>
            </a:cxnLst>
            <a:rect l="0" t="0" r="r" b="b"/>
            <a:pathLst>
              <a:path w="2805" h="517">
                <a:moveTo>
                  <a:pt x="0" y="0"/>
                </a:moveTo>
                <a:lnTo>
                  <a:pt x="2805" y="0"/>
                </a:lnTo>
                <a:lnTo>
                  <a:pt x="2805" y="517"/>
                </a:lnTo>
                <a:lnTo>
                  <a:pt x="204" y="517"/>
                </a:lnTo>
                <a:lnTo>
                  <a:pt x="0" y="0"/>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dirty="0">
              <a:solidFill>
                <a:schemeClr val="bg1"/>
              </a:solidFill>
              <a:ea typeface="微软雅黑" panose="020B0503020204020204" pitchFamily="34" charset="-122"/>
              <a:sym typeface="+mn-lt"/>
            </a:endParaRPr>
          </a:p>
        </p:txBody>
      </p:sp>
      <p:sp>
        <p:nvSpPr>
          <p:cNvPr id="5" name="TextBox 18"/>
          <p:cNvSpPr txBox="1"/>
          <p:nvPr/>
        </p:nvSpPr>
        <p:spPr>
          <a:xfrm>
            <a:off x="1745271" y="1394971"/>
            <a:ext cx="3748142" cy="420564"/>
          </a:xfrm>
          <a:prstGeom prst="rect">
            <a:avLst/>
          </a:prstGeom>
          <a:noFill/>
        </p:spPr>
        <p:txBody>
          <a:bodyPr wrap="none" rtlCol="0">
            <a:spAutoFit/>
          </a:bodyPr>
          <a:lstStyle/>
          <a:p>
            <a:r>
              <a:rPr lang="zh-CN" altLang="en-US" sz="2133" b="1" dirty="0">
                <a:solidFill>
                  <a:schemeClr val="bg1"/>
                </a:solidFill>
                <a:ea typeface="微软雅黑" panose="020B0503020204020204" pitchFamily="34" charset="-122"/>
                <a:cs typeface="+mn-ea"/>
                <a:sym typeface="+mn-lt"/>
              </a:rPr>
              <a:t>关键信息基础设施的运行安全</a:t>
            </a:r>
          </a:p>
        </p:txBody>
      </p:sp>
      <p:sp>
        <p:nvSpPr>
          <p:cNvPr id="6" name="矩形 5"/>
          <p:cNvSpPr/>
          <p:nvPr/>
        </p:nvSpPr>
        <p:spPr>
          <a:xfrm>
            <a:off x="1296000" y="2133056"/>
            <a:ext cx="9600000" cy="2086918"/>
          </a:xfrm>
          <a:prstGeom prst="rect">
            <a:avLst/>
          </a:prstGeom>
        </p:spPr>
        <p:txBody>
          <a:bodyPr wrap="square" lIns="91440" tIns="45720" rIns="91440" bIns="45720">
            <a:spAutoFit/>
          </a:bodyPr>
          <a:lstStyle/>
          <a:p>
            <a:pPr>
              <a:lnSpc>
                <a:spcPct val="135000"/>
              </a:lnSpc>
            </a:pPr>
            <a:r>
              <a:rPr lang="en-US" altLang="zh-CN" sz="2133" b="1" dirty="0">
                <a:solidFill>
                  <a:schemeClr val="bg1"/>
                </a:solidFill>
                <a:ea typeface="微软雅黑" panose="020B0503020204020204" pitchFamily="34" charset="-122"/>
              </a:rPr>
              <a:t>【</a:t>
            </a:r>
            <a:r>
              <a:rPr lang="zh-CN" altLang="en-US" sz="2133" b="1" dirty="0">
                <a:solidFill>
                  <a:schemeClr val="bg1"/>
                </a:solidFill>
                <a:ea typeface="微软雅黑" panose="020B0503020204020204" pitchFamily="34" charset="-122"/>
              </a:rPr>
              <a:t>第三十一条 </a:t>
            </a:r>
            <a:r>
              <a:rPr lang="en-US" altLang="zh-CN" sz="2133" b="1" dirty="0">
                <a:solidFill>
                  <a:schemeClr val="bg1"/>
                </a:solidFill>
                <a:ea typeface="微软雅黑" panose="020B0503020204020204" pitchFamily="34" charset="-122"/>
              </a:rPr>
              <a:t>】</a:t>
            </a:r>
            <a:r>
              <a:rPr lang="zh-CN" altLang="en-US" sz="1867" dirty="0">
                <a:solidFill>
                  <a:schemeClr val="bg1"/>
                </a:solidFill>
                <a:ea typeface="微软雅黑" panose="020B0503020204020204" pitchFamily="34" charset="-122"/>
              </a:rPr>
              <a:t>国家对公共通信和信息服务、能源、交通、水利、金融、公共服务、电子政务等重要行业和领域，以及其他一旦遭到破坏、丧失功能或者数据泄露，可能严重危害国家安全、国计民生、公共利益的关键信息基础设施，在网络安全等级保护制度的基础上，实行重点保护。关键信息基础设施的具体范围和安全保护办法由国务院制定。</a:t>
            </a:r>
          </a:p>
          <a:p>
            <a:pPr>
              <a:lnSpc>
                <a:spcPct val="135000"/>
              </a:lnSpc>
            </a:pPr>
            <a:r>
              <a:rPr lang="zh-CN" altLang="en-US" sz="1867" dirty="0">
                <a:solidFill>
                  <a:schemeClr val="bg1"/>
                </a:solidFill>
                <a:ea typeface="微软雅黑" panose="020B0503020204020204" pitchFamily="34" charset="-122"/>
              </a:rPr>
              <a:t>       </a:t>
            </a:r>
            <a:r>
              <a:rPr lang="zh-CN" altLang="en-US" sz="1867" b="1" dirty="0">
                <a:solidFill>
                  <a:schemeClr val="bg1"/>
                </a:solidFill>
                <a:ea typeface="微软雅黑" panose="020B0503020204020204" pitchFamily="34" charset="-122"/>
              </a:rPr>
              <a:t>国家鼓励关键信息基础设施以外的网络运营者自愿参与关键信息基础设施保护体系。</a:t>
            </a:r>
          </a:p>
        </p:txBody>
      </p:sp>
      <p:cxnSp>
        <p:nvCxnSpPr>
          <p:cNvPr id="7" name="直接连接符 6"/>
          <p:cNvCxnSpPr/>
          <p:nvPr/>
        </p:nvCxnSpPr>
        <p:spPr>
          <a:xfrm>
            <a:off x="1296000" y="4417631"/>
            <a:ext cx="9600000" cy="0"/>
          </a:xfrm>
          <a:prstGeom prst="line">
            <a:avLst/>
          </a:prstGeom>
          <a:ln>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8" name="矩形 7"/>
          <p:cNvSpPr/>
          <p:nvPr/>
        </p:nvSpPr>
        <p:spPr>
          <a:xfrm>
            <a:off x="1296000" y="4654160"/>
            <a:ext cx="9600000" cy="1311193"/>
          </a:xfrm>
          <a:prstGeom prst="rect">
            <a:avLst/>
          </a:prstGeom>
        </p:spPr>
        <p:txBody>
          <a:bodyPr wrap="square" lIns="91440" tIns="45720" rIns="91440" bIns="45720">
            <a:spAutoFit/>
          </a:bodyPr>
          <a:lstStyle/>
          <a:p>
            <a:pPr>
              <a:lnSpc>
                <a:spcPct val="135000"/>
              </a:lnSpc>
            </a:pPr>
            <a:r>
              <a:rPr lang="en-US" altLang="zh-CN" sz="2133" b="1" dirty="0">
                <a:solidFill>
                  <a:schemeClr val="bg1"/>
                </a:solidFill>
                <a:ea typeface="微软雅黑" panose="020B0503020204020204" pitchFamily="34" charset="-122"/>
              </a:rPr>
              <a:t>【</a:t>
            </a:r>
            <a:r>
              <a:rPr lang="zh-CN" altLang="en-US" sz="2133" b="1" dirty="0">
                <a:solidFill>
                  <a:schemeClr val="bg1"/>
                </a:solidFill>
                <a:ea typeface="微软雅黑" panose="020B0503020204020204" pitchFamily="34" charset="-122"/>
              </a:rPr>
              <a:t>第三十二条 </a:t>
            </a:r>
            <a:r>
              <a:rPr lang="en-US" altLang="zh-CN" sz="2133" b="1" dirty="0">
                <a:solidFill>
                  <a:schemeClr val="bg1"/>
                </a:solidFill>
                <a:ea typeface="微软雅黑" panose="020B0503020204020204" pitchFamily="34" charset="-122"/>
              </a:rPr>
              <a:t>】</a:t>
            </a:r>
            <a:r>
              <a:rPr lang="zh-CN" altLang="en-US" sz="1867" dirty="0">
                <a:solidFill>
                  <a:schemeClr val="bg1"/>
                </a:solidFill>
                <a:ea typeface="微软雅黑" panose="020B0503020204020204" pitchFamily="34" charset="-122"/>
              </a:rPr>
              <a:t>按照国务院规定的职责分工，负责关键信息基础设施安全保护工作的部门分别编制并组织实施本行业、本领域的关键信息基础设施安全规划，指导和监督关键信息基础设施运行安全保护工作。</a:t>
            </a:r>
          </a:p>
        </p:txBody>
      </p:sp>
    </p:spTree>
    <p:extLst>
      <p:ext uri="{BB962C8B-B14F-4D97-AF65-F5344CB8AC3E}">
        <p14:creationId xmlns:p14="http://schemas.microsoft.com/office/powerpoint/2010/main" val="341630129"/>
      </p:ext>
    </p:extLst>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300"/>
                                        <p:tgtEl>
                                          <p:spTgt spid="3"/>
                                        </p:tgtEl>
                                      </p:cBhvr>
                                    </p:animEffect>
                                  </p:childTnLst>
                                </p:cTn>
                              </p:par>
                            </p:childTnLst>
                          </p:cTn>
                        </p:par>
                        <p:par>
                          <p:cTn id="8" fill="hold">
                            <p:stCondLst>
                              <p:cond delay="300"/>
                            </p:stCondLst>
                            <p:childTnLst>
                              <p:par>
                                <p:cTn id="9" presetID="22" presetClass="entr" presetSubtype="2" fill="hold" grpId="0" nodeType="afterEffect" nodePh="1">
                                  <p:stCondLst>
                                    <p:cond delay="0"/>
                                  </p:stCondLst>
                                  <p:endCondLst>
                                    <p:cond evt="begin" delay="0">
                                      <p:tn val="9"/>
                                    </p:cond>
                                  </p:endCondLst>
                                  <p:childTnLst>
                                    <p:set>
                                      <p:cBhvr>
                                        <p:cTn id="10" dur="1" fill="hold">
                                          <p:stCondLst>
                                            <p:cond delay="0"/>
                                          </p:stCondLst>
                                        </p:cTn>
                                        <p:tgtEl>
                                          <p:spTgt spid="4"/>
                                        </p:tgtEl>
                                        <p:attrNameLst>
                                          <p:attrName>style.visibility</p:attrName>
                                        </p:attrNameLst>
                                      </p:cBhvr>
                                      <p:to>
                                        <p:strVal val="visible"/>
                                      </p:to>
                                    </p:set>
                                    <p:animEffect transition="in" filter="wipe(right)">
                                      <p:cBhvr>
                                        <p:cTn id="11" dur="500"/>
                                        <p:tgtEl>
                                          <p:spTgt spid="4"/>
                                        </p:tgtEl>
                                      </p:cBhvr>
                                    </p:animEffect>
                                  </p:childTnLst>
                                </p:cTn>
                              </p:par>
                            </p:childTnLst>
                          </p:cTn>
                        </p:par>
                        <p:par>
                          <p:cTn id="12" fill="hold">
                            <p:stCondLst>
                              <p:cond delay="800"/>
                            </p:stCondLst>
                            <p:childTnLst>
                              <p:par>
                                <p:cTn id="13" presetID="31" presetClass="entr" presetSubtype="0"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300" fill="hold"/>
                                        <p:tgtEl>
                                          <p:spTgt spid="5"/>
                                        </p:tgtEl>
                                        <p:attrNameLst>
                                          <p:attrName>ppt_w</p:attrName>
                                        </p:attrNameLst>
                                      </p:cBhvr>
                                      <p:tavLst>
                                        <p:tav tm="0">
                                          <p:val>
                                            <p:fltVal val="0"/>
                                          </p:val>
                                        </p:tav>
                                        <p:tav tm="100000">
                                          <p:val>
                                            <p:strVal val="#ppt_w"/>
                                          </p:val>
                                        </p:tav>
                                      </p:tavLst>
                                    </p:anim>
                                    <p:anim calcmode="lin" valueType="num">
                                      <p:cBhvr>
                                        <p:cTn id="16" dur="300" fill="hold"/>
                                        <p:tgtEl>
                                          <p:spTgt spid="5"/>
                                        </p:tgtEl>
                                        <p:attrNameLst>
                                          <p:attrName>ppt_h</p:attrName>
                                        </p:attrNameLst>
                                      </p:cBhvr>
                                      <p:tavLst>
                                        <p:tav tm="0">
                                          <p:val>
                                            <p:fltVal val="0"/>
                                          </p:val>
                                        </p:tav>
                                        <p:tav tm="100000">
                                          <p:val>
                                            <p:strVal val="#ppt_h"/>
                                          </p:val>
                                        </p:tav>
                                      </p:tavLst>
                                    </p:anim>
                                    <p:anim calcmode="lin" valueType="num">
                                      <p:cBhvr>
                                        <p:cTn id="17" dur="300" fill="hold"/>
                                        <p:tgtEl>
                                          <p:spTgt spid="5"/>
                                        </p:tgtEl>
                                        <p:attrNameLst>
                                          <p:attrName>style.rotation</p:attrName>
                                        </p:attrNameLst>
                                      </p:cBhvr>
                                      <p:tavLst>
                                        <p:tav tm="0">
                                          <p:val>
                                            <p:fltVal val="90"/>
                                          </p:val>
                                        </p:tav>
                                        <p:tav tm="100000">
                                          <p:val>
                                            <p:fltVal val="0"/>
                                          </p:val>
                                        </p:tav>
                                      </p:tavLst>
                                    </p:anim>
                                    <p:animEffect transition="in" filter="fade">
                                      <p:cBhvr>
                                        <p:cTn id="18" dur="300"/>
                                        <p:tgtEl>
                                          <p:spTgt spid="5"/>
                                        </p:tgtEl>
                                      </p:cBhvr>
                                    </p:animEffect>
                                  </p:childTnLst>
                                </p:cTn>
                              </p:par>
                            </p:childTnLst>
                          </p:cTn>
                        </p:par>
                        <p:par>
                          <p:cTn id="19" fill="hold">
                            <p:stCondLst>
                              <p:cond delay="1100"/>
                            </p:stCondLst>
                            <p:childTnLst>
                              <p:par>
                                <p:cTn id="20" presetID="22" presetClass="entr" presetSubtype="8" fill="hold" grpId="0"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500"/>
                                        <p:tgtEl>
                                          <p:spTgt spid="6"/>
                                        </p:tgtEl>
                                      </p:cBhvr>
                                    </p:animEffect>
                                  </p:childTnLst>
                                </p:cTn>
                              </p:par>
                            </p:childTnLst>
                          </p:cTn>
                        </p:par>
                        <p:par>
                          <p:cTn id="23" fill="hold">
                            <p:stCondLst>
                              <p:cond delay="1600"/>
                            </p:stCondLst>
                            <p:childTnLst>
                              <p:par>
                                <p:cTn id="24" presetID="16" presetClass="entr" presetSubtype="21" fill="hold" nodeType="after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barn(inVertical)">
                                      <p:cBhvr>
                                        <p:cTn id="26" dur="500"/>
                                        <p:tgtEl>
                                          <p:spTgt spid="7"/>
                                        </p:tgtEl>
                                      </p:cBhvr>
                                    </p:animEffect>
                                  </p:childTnLst>
                                </p:cTn>
                              </p:par>
                            </p:childTnLst>
                          </p:cTn>
                        </p:par>
                        <p:par>
                          <p:cTn id="27" fill="hold">
                            <p:stCondLst>
                              <p:cond delay="2100"/>
                            </p:stCondLst>
                            <p:childTnLst>
                              <p:par>
                                <p:cTn id="28" presetID="22" presetClass="entr" presetSubtype="8" fill="hold" grpId="0" nodeType="after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left)">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P spid="6" grpId="0"/>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5"/>
          <p:cNvSpPr txBox="1"/>
          <p:nvPr/>
        </p:nvSpPr>
        <p:spPr>
          <a:xfrm>
            <a:off x="1391477" y="670029"/>
            <a:ext cx="8070851" cy="502766"/>
          </a:xfrm>
          <a:prstGeom prst="rect">
            <a:avLst/>
          </a:prstGeom>
          <a:noFill/>
        </p:spPr>
        <p:txBody>
          <a:bodyPr wrap="square" lIns="91440" tIns="45720" rIns="91440" bIns="45720" rtlCol="0">
            <a:spAutoFit/>
          </a:bodyPr>
          <a:lstStyle>
            <a:defPPr>
              <a:defRPr lang="zh-CN"/>
            </a:defPPr>
            <a:lvl1pPr>
              <a:defRPr sz="2000" b="1" kern="0">
                <a:blipFill dpi="0" rotWithShape="1">
                  <a:blip r:embed="rId3" cstate="print">
                    <a:extLst>
                      <a:ext uri="{28A0092B-C50C-407E-A947-70E740481C1C}">
                        <a14:useLocalDpi xmlns:a14="http://schemas.microsoft.com/office/drawing/2010/main" val="0"/>
                      </a:ext>
                    </a:extLst>
                  </a:blip>
                  <a:srcRect/>
                  <a:stretch>
                    <a:fillRect/>
                  </a:stretch>
                </a:blipFill>
                <a:latin typeface="方正综艺简体" panose="02010601030101010101" pitchFamily="2" charset="-122"/>
                <a:ea typeface="方正综艺简体" panose="02010601030101010101" pitchFamily="2" charset="-122"/>
              </a:defRPr>
            </a:lvl1pPr>
          </a:lstStyle>
          <a:p>
            <a:r>
              <a:rPr lang="zh-CN" altLang="en-US" sz="2667" dirty="0">
                <a:solidFill>
                  <a:schemeClr val="bg1"/>
                </a:solidFill>
              </a:rPr>
              <a:t>网络运行安全</a:t>
            </a:r>
            <a:r>
              <a:rPr lang="en-US" altLang="zh-CN" sz="2667" dirty="0">
                <a:solidFill>
                  <a:schemeClr val="bg1"/>
                </a:solidFill>
              </a:rPr>
              <a:t>——</a:t>
            </a:r>
            <a:r>
              <a:rPr lang="zh-CN" altLang="en-US" sz="2667" dirty="0">
                <a:solidFill>
                  <a:schemeClr val="bg1"/>
                </a:solidFill>
              </a:rPr>
              <a:t>关键信息基础设施的运行安全</a:t>
            </a:r>
          </a:p>
        </p:txBody>
      </p:sp>
      <p:sp>
        <p:nvSpPr>
          <p:cNvPr id="3" name="矩形 2"/>
          <p:cNvSpPr/>
          <p:nvPr/>
        </p:nvSpPr>
        <p:spPr>
          <a:xfrm>
            <a:off x="1296000" y="1316765"/>
            <a:ext cx="9600000" cy="923330"/>
          </a:xfrm>
          <a:prstGeom prst="rect">
            <a:avLst/>
          </a:prstGeom>
        </p:spPr>
        <p:txBody>
          <a:bodyPr wrap="square" lIns="91440" tIns="45720" rIns="91440" bIns="45720">
            <a:spAutoFit/>
          </a:bodyPr>
          <a:lstStyle/>
          <a:p>
            <a:pPr>
              <a:lnSpc>
                <a:spcPct val="135000"/>
              </a:lnSpc>
            </a:pPr>
            <a:r>
              <a:rPr lang="en-US" altLang="zh-CN" sz="2133" b="1" dirty="0">
                <a:solidFill>
                  <a:schemeClr val="bg1"/>
                </a:solidFill>
                <a:ea typeface="微软雅黑" panose="020B0503020204020204" pitchFamily="34" charset="-122"/>
              </a:rPr>
              <a:t>【</a:t>
            </a:r>
            <a:r>
              <a:rPr lang="zh-CN" altLang="en-US" sz="2133" b="1" dirty="0">
                <a:solidFill>
                  <a:schemeClr val="bg1"/>
                </a:solidFill>
                <a:ea typeface="微软雅黑" panose="020B0503020204020204" pitchFamily="34" charset="-122"/>
              </a:rPr>
              <a:t>第三十三条 </a:t>
            </a:r>
            <a:r>
              <a:rPr lang="en-US" altLang="zh-CN" sz="2133" b="1" dirty="0">
                <a:solidFill>
                  <a:schemeClr val="bg1"/>
                </a:solidFill>
                <a:ea typeface="微软雅黑" panose="020B0503020204020204" pitchFamily="34" charset="-122"/>
              </a:rPr>
              <a:t>】</a:t>
            </a:r>
            <a:r>
              <a:rPr lang="zh-CN" altLang="en-US" sz="1867" dirty="0">
                <a:solidFill>
                  <a:schemeClr val="bg1"/>
                </a:solidFill>
                <a:ea typeface="微软雅黑" panose="020B0503020204020204" pitchFamily="34" charset="-122"/>
              </a:rPr>
              <a:t>建设关键信息基础设施应当确保其具有支持业务稳定、持续运行的性能，并保证安全技术措施同步规划、同步建设、同步使用。</a:t>
            </a:r>
          </a:p>
        </p:txBody>
      </p:sp>
      <p:cxnSp>
        <p:nvCxnSpPr>
          <p:cNvPr id="4" name="直接连接符 3"/>
          <p:cNvCxnSpPr/>
          <p:nvPr/>
        </p:nvCxnSpPr>
        <p:spPr>
          <a:xfrm>
            <a:off x="1296000" y="2324677"/>
            <a:ext cx="9600000" cy="0"/>
          </a:xfrm>
          <a:prstGeom prst="line">
            <a:avLst/>
          </a:prstGeom>
          <a:ln>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5" name="矩形 4"/>
          <p:cNvSpPr/>
          <p:nvPr/>
        </p:nvSpPr>
        <p:spPr>
          <a:xfrm>
            <a:off x="1296000" y="2465196"/>
            <a:ext cx="9600000" cy="923330"/>
          </a:xfrm>
          <a:prstGeom prst="rect">
            <a:avLst/>
          </a:prstGeom>
        </p:spPr>
        <p:txBody>
          <a:bodyPr wrap="square" lIns="91440" tIns="45720" rIns="91440" bIns="45720">
            <a:spAutoFit/>
          </a:bodyPr>
          <a:lstStyle/>
          <a:p>
            <a:pPr>
              <a:lnSpc>
                <a:spcPct val="135000"/>
              </a:lnSpc>
            </a:pPr>
            <a:r>
              <a:rPr lang="en-US" altLang="zh-CN" sz="2133" b="1" dirty="0">
                <a:solidFill>
                  <a:schemeClr val="bg1"/>
                </a:solidFill>
                <a:ea typeface="微软雅黑" panose="020B0503020204020204" pitchFamily="34" charset="-122"/>
              </a:rPr>
              <a:t>【</a:t>
            </a:r>
            <a:r>
              <a:rPr lang="zh-CN" altLang="en-US" sz="2133" b="1" dirty="0">
                <a:solidFill>
                  <a:schemeClr val="bg1"/>
                </a:solidFill>
                <a:ea typeface="微软雅黑" panose="020B0503020204020204" pitchFamily="34" charset="-122"/>
              </a:rPr>
              <a:t>第三十四条 </a:t>
            </a:r>
            <a:r>
              <a:rPr lang="en-US" altLang="zh-CN" sz="2133" b="1" dirty="0">
                <a:solidFill>
                  <a:schemeClr val="bg1"/>
                </a:solidFill>
                <a:ea typeface="微软雅黑" panose="020B0503020204020204" pitchFamily="34" charset="-122"/>
              </a:rPr>
              <a:t>】</a:t>
            </a:r>
            <a:r>
              <a:rPr lang="zh-CN" altLang="en-US" sz="1867" dirty="0">
                <a:solidFill>
                  <a:schemeClr val="bg1"/>
                </a:solidFill>
                <a:ea typeface="微软雅黑" panose="020B0503020204020204" pitchFamily="34" charset="-122"/>
              </a:rPr>
              <a:t>除本法第二十一条的规定外，关键信息基础设施的运营者还应当履行下列安全保护义务：</a:t>
            </a:r>
          </a:p>
        </p:txBody>
      </p:sp>
      <p:sp>
        <p:nvSpPr>
          <p:cNvPr id="6" name="矩形 5"/>
          <p:cNvSpPr/>
          <p:nvPr/>
        </p:nvSpPr>
        <p:spPr bwMode="auto">
          <a:xfrm>
            <a:off x="1780957" y="3429000"/>
            <a:ext cx="9115044" cy="672000"/>
          </a:xfrm>
          <a:prstGeom prst="rect">
            <a:avLst/>
          </a:prstGeom>
          <a:noFill/>
          <a:ln w="9525" cap="flat" cmpd="sng" algn="ctr">
            <a:solidFill>
              <a:schemeClr val="bg1"/>
            </a:solidFill>
            <a:prstDash val="solid"/>
            <a:round/>
            <a:headEnd type="none" w="med" len="med"/>
            <a:tailEnd type="none" w="med" len="med"/>
          </a:ln>
          <a:effectLst/>
        </p:spPr>
        <p:txBody>
          <a:bodyPr vert="horz" wrap="square" lIns="91407" tIns="45703" rIns="91407" bIns="45703" numCol="1" rtlCol="0" anchor="ctr" anchorCtr="0" compatLnSpc="1"/>
          <a:lstStyle/>
          <a:p>
            <a:r>
              <a:rPr lang="zh-CN" altLang="en-US" sz="1867" dirty="0">
                <a:solidFill>
                  <a:schemeClr val="bg1"/>
                </a:solidFill>
                <a:ea typeface="微软雅黑" panose="020B0503020204020204" pitchFamily="34" charset="-122"/>
              </a:rPr>
              <a:t>设置专门安全管理机构和安全管理负责人，并对该负责人和关键岗位的人员进行安全背景审查；</a:t>
            </a:r>
          </a:p>
        </p:txBody>
      </p:sp>
      <p:sp>
        <p:nvSpPr>
          <p:cNvPr id="7" name="矩形 6"/>
          <p:cNvSpPr/>
          <p:nvPr/>
        </p:nvSpPr>
        <p:spPr bwMode="auto">
          <a:xfrm>
            <a:off x="1300957" y="3429000"/>
            <a:ext cx="480000" cy="672000"/>
          </a:xfrm>
          <a:prstGeom prst="rect">
            <a:avLst/>
          </a:prstGeom>
          <a:solidFill>
            <a:schemeClr val="bg1"/>
          </a:solidFill>
          <a:ln w="95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r>
              <a:rPr lang="zh-CN" altLang="en-US" sz="1867" b="1" dirty="0">
                <a:solidFill>
                  <a:srgbClr val="A40000"/>
                </a:solidFill>
                <a:ea typeface="微软雅黑" panose="020B0503020204020204" pitchFamily="34" charset="-122"/>
              </a:rPr>
              <a:t>一</a:t>
            </a:r>
          </a:p>
        </p:txBody>
      </p:sp>
      <p:sp>
        <p:nvSpPr>
          <p:cNvPr id="8" name="矩形 7"/>
          <p:cNvSpPr/>
          <p:nvPr/>
        </p:nvSpPr>
        <p:spPr bwMode="auto">
          <a:xfrm>
            <a:off x="1780957" y="4141897"/>
            <a:ext cx="9115044" cy="480000"/>
          </a:xfrm>
          <a:prstGeom prst="rect">
            <a:avLst/>
          </a:prstGeom>
          <a:noFill/>
          <a:ln w="9525" cap="flat" cmpd="sng" algn="ctr">
            <a:solidFill>
              <a:schemeClr val="bg1"/>
            </a:solidFill>
            <a:prstDash val="solid"/>
            <a:round/>
            <a:headEnd type="none" w="med" len="med"/>
            <a:tailEnd type="none" w="med" len="med"/>
          </a:ln>
          <a:effectLst/>
        </p:spPr>
        <p:txBody>
          <a:bodyPr vert="horz" wrap="square" lIns="91407" tIns="45703" rIns="91407" bIns="45703" numCol="1" rtlCol="0" anchor="ctr" anchorCtr="0" compatLnSpc="1"/>
          <a:lstStyle/>
          <a:p>
            <a:r>
              <a:rPr lang="zh-CN" altLang="en-US" sz="1867" dirty="0">
                <a:solidFill>
                  <a:schemeClr val="bg1"/>
                </a:solidFill>
                <a:ea typeface="微软雅黑" panose="020B0503020204020204" pitchFamily="34" charset="-122"/>
              </a:rPr>
              <a:t>定期对从业人员进行网络安全教育、技术培训和技能考核；</a:t>
            </a:r>
          </a:p>
        </p:txBody>
      </p:sp>
      <p:sp>
        <p:nvSpPr>
          <p:cNvPr id="9" name="矩形 8"/>
          <p:cNvSpPr/>
          <p:nvPr/>
        </p:nvSpPr>
        <p:spPr bwMode="auto">
          <a:xfrm>
            <a:off x="1300957" y="4141897"/>
            <a:ext cx="480000" cy="480000"/>
          </a:xfrm>
          <a:prstGeom prst="rect">
            <a:avLst/>
          </a:prstGeom>
          <a:solidFill>
            <a:schemeClr val="bg1"/>
          </a:solidFill>
          <a:ln w="95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r>
              <a:rPr lang="zh-CN" altLang="en-US" sz="1867" b="1" dirty="0">
                <a:solidFill>
                  <a:srgbClr val="A40000"/>
                </a:solidFill>
                <a:ea typeface="微软雅黑" panose="020B0503020204020204" pitchFamily="34" charset="-122"/>
              </a:rPr>
              <a:t>二</a:t>
            </a:r>
          </a:p>
        </p:txBody>
      </p:sp>
      <p:sp>
        <p:nvSpPr>
          <p:cNvPr id="10" name="矩形 9"/>
          <p:cNvSpPr/>
          <p:nvPr/>
        </p:nvSpPr>
        <p:spPr bwMode="auto">
          <a:xfrm>
            <a:off x="1780957" y="4662796"/>
            <a:ext cx="9115044" cy="480000"/>
          </a:xfrm>
          <a:prstGeom prst="rect">
            <a:avLst/>
          </a:prstGeom>
          <a:noFill/>
          <a:ln w="9525" cap="flat" cmpd="sng" algn="ctr">
            <a:solidFill>
              <a:schemeClr val="bg1"/>
            </a:solidFill>
            <a:prstDash val="solid"/>
            <a:round/>
            <a:headEnd type="none" w="med" len="med"/>
            <a:tailEnd type="none" w="med" len="med"/>
          </a:ln>
          <a:effectLst/>
        </p:spPr>
        <p:txBody>
          <a:bodyPr vert="horz" wrap="square" lIns="91407" tIns="45703" rIns="91407" bIns="45703" numCol="1" rtlCol="0" anchor="ctr" anchorCtr="0" compatLnSpc="1"/>
          <a:lstStyle/>
          <a:p>
            <a:r>
              <a:rPr lang="zh-CN" altLang="en-US" sz="1867" dirty="0">
                <a:solidFill>
                  <a:schemeClr val="bg1"/>
                </a:solidFill>
                <a:ea typeface="微软雅黑" panose="020B0503020204020204" pitchFamily="34" charset="-122"/>
              </a:rPr>
              <a:t>对重要系统和数据库进行容灾备份；</a:t>
            </a:r>
          </a:p>
        </p:txBody>
      </p:sp>
      <p:sp>
        <p:nvSpPr>
          <p:cNvPr id="11" name="矩形 10"/>
          <p:cNvSpPr/>
          <p:nvPr/>
        </p:nvSpPr>
        <p:spPr bwMode="auto">
          <a:xfrm>
            <a:off x="1300957" y="4662796"/>
            <a:ext cx="480000" cy="480000"/>
          </a:xfrm>
          <a:prstGeom prst="rect">
            <a:avLst/>
          </a:prstGeom>
          <a:solidFill>
            <a:schemeClr val="bg1"/>
          </a:solidFill>
          <a:ln w="95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r>
              <a:rPr lang="zh-CN" altLang="en-US" sz="1867" b="1" dirty="0">
                <a:solidFill>
                  <a:srgbClr val="A40000"/>
                </a:solidFill>
                <a:ea typeface="微软雅黑" panose="020B0503020204020204" pitchFamily="34" charset="-122"/>
              </a:rPr>
              <a:t>三</a:t>
            </a:r>
          </a:p>
        </p:txBody>
      </p:sp>
      <p:sp>
        <p:nvSpPr>
          <p:cNvPr id="12" name="矩形 11"/>
          <p:cNvSpPr/>
          <p:nvPr/>
        </p:nvSpPr>
        <p:spPr bwMode="auto">
          <a:xfrm>
            <a:off x="1780957" y="5183693"/>
            <a:ext cx="9115044" cy="480000"/>
          </a:xfrm>
          <a:prstGeom prst="rect">
            <a:avLst/>
          </a:prstGeom>
          <a:noFill/>
          <a:ln w="9525" cap="flat" cmpd="sng" algn="ctr">
            <a:solidFill>
              <a:schemeClr val="bg1"/>
            </a:solidFill>
            <a:prstDash val="solid"/>
            <a:round/>
            <a:headEnd type="none" w="med" len="med"/>
            <a:tailEnd type="none" w="med" len="med"/>
          </a:ln>
          <a:effectLst/>
        </p:spPr>
        <p:txBody>
          <a:bodyPr vert="horz" wrap="square" lIns="91407" tIns="45703" rIns="91407" bIns="45703" numCol="1" rtlCol="0" anchor="ctr" anchorCtr="0" compatLnSpc="1"/>
          <a:lstStyle/>
          <a:p>
            <a:r>
              <a:rPr lang="zh-CN" altLang="en-US" sz="1867" dirty="0">
                <a:solidFill>
                  <a:schemeClr val="bg1"/>
                </a:solidFill>
                <a:ea typeface="微软雅黑" panose="020B0503020204020204" pitchFamily="34" charset="-122"/>
              </a:rPr>
              <a:t>制定网络安全事件应急预案，并定期进行演练；</a:t>
            </a:r>
          </a:p>
        </p:txBody>
      </p:sp>
      <p:sp>
        <p:nvSpPr>
          <p:cNvPr id="13" name="矩形 12"/>
          <p:cNvSpPr/>
          <p:nvPr/>
        </p:nvSpPr>
        <p:spPr bwMode="auto">
          <a:xfrm>
            <a:off x="1300957" y="5183693"/>
            <a:ext cx="480000" cy="480000"/>
          </a:xfrm>
          <a:prstGeom prst="rect">
            <a:avLst/>
          </a:prstGeom>
          <a:solidFill>
            <a:schemeClr val="bg1"/>
          </a:solidFill>
          <a:ln w="95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r>
              <a:rPr lang="zh-CN" altLang="en-US" sz="1867" b="1" dirty="0">
                <a:solidFill>
                  <a:srgbClr val="A40000"/>
                </a:solidFill>
                <a:ea typeface="微软雅黑" panose="020B0503020204020204" pitchFamily="34" charset="-122"/>
              </a:rPr>
              <a:t>四</a:t>
            </a:r>
          </a:p>
        </p:txBody>
      </p:sp>
      <p:sp>
        <p:nvSpPr>
          <p:cNvPr id="14" name="矩形 13"/>
          <p:cNvSpPr/>
          <p:nvPr/>
        </p:nvSpPr>
        <p:spPr bwMode="auto">
          <a:xfrm>
            <a:off x="1780957" y="5704592"/>
            <a:ext cx="9115044" cy="480000"/>
          </a:xfrm>
          <a:prstGeom prst="rect">
            <a:avLst/>
          </a:prstGeom>
          <a:noFill/>
          <a:ln w="9525" cap="flat" cmpd="sng" algn="ctr">
            <a:solidFill>
              <a:schemeClr val="bg1"/>
            </a:solidFill>
            <a:prstDash val="solid"/>
            <a:round/>
            <a:headEnd type="none" w="med" len="med"/>
            <a:tailEnd type="none" w="med" len="med"/>
          </a:ln>
          <a:effectLst/>
        </p:spPr>
        <p:txBody>
          <a:bodyPr vert="horz" wrap="square" lIns="91407" tIns="45703" rIns="91407" bIns="45703" numCol="1" rtlCol="0" anchor="ctr" anchorCtr="0" compatLnSpc="1"/>
          <a:lstStyle/>
          <a:p>
            <a:r>
              <a:rPr lang="zh-CN" altLang="en-US" sz="1867" dirty="0">
                <a:solidFill>
                  <a:schemeClr val="bg1"/>
                </a:solidFill>
                <a:ea typeface="微软雅黑" panose="020B0503020204020204" pitchFamily="34" charset="-122"/>
              </a:rPr>
              <a:t>法律、行政法规规定的其他义务。</a:t>
            </a:r>
          </a:p>
        </p:txBody>
      </p:sp>
      <p:sp>
        <p:nvSpPr>
          <p:cNvPr id="15" name="矩形 14"/>
          <p:cNvSpPr/>
          <p:nvPr/>
        </p:nvSpPr>
        <p:spPr bwMode="auto">
          <a:xfrm>
            <a:off x="1300957" y="5704592"/>
            <a:ext cx="480000" cy="480000"/>
          </a:xfrm>
          <a:prstGeom prst="rect">
            <a:avLst/>
          </a:prstGeom>
          <a:solidFill>
            <a:schemeClr val="bg1"/>
          </a:solidFill>
          <a:ln w="95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r>
              <a:rPr lang="zh-CN" altLang="en-US" sz="1867" b="1" dirty="0">
                <a:solidFill>
                  <a:srgbClr val="A40000"/>
                </a:solidFill>
                <a:ea typeface="微软雅黑" panose="020B0503020204020204" pitchFamily="34" charset="-122"/>
              </a:rPr>
              <a:t>五</a:t>
            </a:r>
          </a:p>
        </p:txBody>
      </p:sp>
    </p:spTree>
    <p:extLst>
      <p:ext uri="{BB962C8B-B14F-4D97-AF65-F5344CB8AC3E}">
        <p14:creationId xmlns:p14="http://schemas.microsoft.com/office/powerpoint/2010/main" val="2605922508"/>
      </p:ext>
    </p:extLst>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5"/>
          <p:cNvSpPr txBox="1"/>
          <p:nvPr/>
        </p:nvSpPr>
        <p:spPr>
          <a:xfrm>
            <a:off x="1487488" y="673547"/>
            <a:ext cx="8070851" cy="502766"/>
          </a:xfrm>
          <a:prstGeom prst="rect">
            <a:avLst/>
          </a:prstGeom>
          <a:noFill/>
        </p:spPr>
        <p:txBody>
          <a:bodyPr wrap="square" lIns="91440" tIns="45720" rIns="91440" bIns="45720" rtlCol="0">
            <a:spAutoFit/>
          </a:bodyPr>
          <a:lstStyle>
            <a:defPPr>
              <a:defRPr lang="zh-CN"/>
            </a:defPPr>
            <a:lvl1pPr>
              <a:defRPr sz="2000" b="1" kern="0">
                <a:blipFill dpi="0" rotWithShape="1">
                  <a:blip r:embed="rId3" cstate="print">
                    <a:extLst>
                      <a:ext uri="{28A0092B-C50C-407E-A947-70E740481C1C}">
                        <a14:useLocalDpi xmlns:a14="http://schemas.microsoft.com/office/drawing/2010/main" val="0"/>
                      </a:ext>
                    </a:extLst>
                  </a:blip>
                  <a:srcRect/>
                  <a:stretch>
                    <a:fillRect/>
                  </a:stretch>
                </a:blipFill>
                <a:latin typeface="方正综艺简体" panose="02010601030101010101" pitchFamily="2" charset="-122"/>
                <a:ea typeface="方正综艺简体" panose="02010601030101010101" pitchFamily="2" charset="-122"/>
              </a:defRPr>
            </a:lvl1pPr>
          </a:lstStyle>
          <a:p>
            <a:r>
              <a:rPr lang="zh-CN" altLang="en-US" sz="2667" dirty="0">
                <a:solidFill>
                  <a:schemeClr val="bg1"/>
                </a:solidFill>
              </a:rPr>
              <a:t>网络运行安全</a:t>
            </a:r>
            <a:r>
              <a:rPr lang="en-US" altLang="zh-CN" sz="2667" dirty="0">
                <a:solidFill>
                  <a:schemeClr val="bg1"/>
                </a:solidFill>
              </a:rPr>
              <a:t>——</a:t>
            </a:r>
            <a:r>
              <a:rPr lang="zh-CN" altLang="en-US" sz="2667" dirty="0">
                <a:solidFill>
                  <a:schemeClr val="bg1"/>
                </a:solidFill>
              </a:rPr>
              <a:t>关键信息基础设施的运行安全</a:t>
            </a:r>
          </a:p>
        </p:txBody>
      </p:sp>
      <p:sp>
        <p:nvSpPr>
          <p:cNvPr id="3" name="矩形 2"/>
          <p:cNvSpPr/>
          <p:nvPr/>
        </p:nvSpPr>
        <p:spPr>
          <a:xfrm>
            <a:off x="1296000" y="1412776"/>
            <a:ext cx="9600000" cy="923330"/>
          </a:xfrm>
          <a:prstGeom prst="rect">
            <a:avLst/>
          </a:prstGeom>
        </p:spPr>
        <p:txBody>
          <a:bodyPr wrap="square" lIns="91440" tIns="45720" rIns="91440" bIns="45720">
            <a:spAutoFit/>
          </a:bodyPr>
          <a:lstStyle/>
          <a:p>
            <a:pPr>
              <a:lnSpc>
                <a:spcPct val="135000"/>
              </a:lnSpc>
            </a:pPr>
            <a:r>
              <a:rPr lang="en-US" altLang="zh-CN" sz="2133" b="1" dirty="0">
                <a:solidFill>
                  <a:schemeClr val="bg1"/>
                </a:solidFill>
                <a:ea typeface="微软雅黑" panose="020B0503020204020204" pitchFamily="34" charset="-122"/>
              </a:rPr>
              <a:t>【</a:t>
            </a:r>
            <a:r>
              <a:rPr lang="zh-CN" altLang="en-US" sz="2133" b="1" dirty="0">
                <a:solidFill>
                  <a:schemeClr val="bg1"/>
                </a:solidFill>
                <a:ea typeface="微软雅黑" panose="020B0503020204020204" pitchFamily="34" charset="-122"/>
              </a:rPr>
              <a:t>第三十五条 </a:t>
            </a:r>
            <a:r>
              <a:rPr lang="en-US" altLang="zh-CN" sz="2133" b="1" dirty="0">
                <a:solidFill>
                  <a:schemeClr val="bg1"/>
                </a:solidFill>
                <a:ea typeface="微软雅黑" panose="020B0503020204020204" pitchFamily="34" charset="-122"/>
              </a:rPr>
              <a:t>】</a:t>
            </a:r>
            <a:r>
              <a:rPr lang="zh-CN" altLang="en-US" sz="1867" dirty="0">
                <a:solidFill>
                  <a:schemeClr val="bg1"/>
                </a:solidFill>
                <a:ea typeface="微软雅黑" panose="020B0503020204020204" pitchFamily="34" charset="-122"/>
              </a:rPr>
              <a:t>关键信息基础设施的运营者采购网络产品和服务，可能影响国家安全的，应当通过国家网信部门会同国务院有关部门组织的国家安全审查。</a:t>
            </a:r>
          </a:p>
        </p:txBody>
      </p:sp>
      <p:cxnSp>
        <p:nvCxnSpPr>
          <p:cNvPr id="4" name="直接连接符 3"/>
          <p:cNvCxnSpPr/>
          <p:nvPr/>
        </p:nvCxnSpPr>
        <p:spPr>
          <a:xfrm>
            <a:off x="1296000" y="2577445"/>
            <a:ext cx="9600000" cy="0"/>
          </a:xfrm>
          <a:prstGeom prst="line">
            <a:avLst/>
          </a:prstGeom>
          <a:ln>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5" name="矩形 4"/>
          <p:cNvSpPr/>
          <p:nvPr/>
        </p:nvSpPr>
        <p:spPr>
          <a:xfrm>
            <a:off x="1296000" y="2813975"/>
            <a:ext cx="9600000" cy="923330"/>
          </a:xfrm>
          <a:prstGeom prst="rect">
            <a:avLst/>
          </a:prstGeom>
        </p:spPr>
        <p:txBody>
          <a:bodyPr wrap="square" lIns="91440" tIns="45720" rIns="91440" bIns="45720">
            <a:spAutoFit/>
          </a:bodyPr>
          <a:lstStyle/>
          <a:p>
            <a:pPr>
              <a:lnSpc>
                <a:spcPct val="135000"/>
              </a:lnSpc>
            </a:pPr>
            <a:r>
              <a:rPr lang="en-US" altLang="zh-CN" sz="2133" b="1" dirty="0">
                <a:solidFill>
                  <a:schemeClr val="bg1"/>
                </a:solidFill>
                <a:ea typeface="微软雅黑" panose="020B0503020204020204" pitchFamily="34" charset="-122"/>
              </a:rPr>
              <a:t>【</a:t>
            </a:r>
            <a:r>
              <a:rPr lang="zh-CN" altLang="en-US" sz="2133" b="1" dirty="0">
                <a:solidFill>
                  <a:schemeClr val="bg1"/>
                </a:solidFill>
                <a:ea typeface="微软雅黑" panose="020B0503020204020204" pitchFamily="34" charset="-122"/>
              </a:rPr>
              <a:t>第三十六条 </a:t>
            </a:r>
            <a:r>
              <a:rPr lang="en-US" altLang="zh-CN" sz="2133" b="1" dirty="0">
                <a:solidFill>
                  <a:schemeClr val="bg1"/>
                </a:solidFill>
                <a:ea typeface="微软雅黑" panose="020B0503020204020204" pitchFamily="34" charset="-122"/>
              </a:rPr>
              <a:t>】</a:t>
            </a:r>
            <a:r>
              <a:rPr lang="zh-CN" altLang="en-US" sz="1867" dirty="0">
                <a:solidFill>
                  <a:schemeClr val="bg1"/>
                </a:solidFill>
                <a:ea typeface="微软雅黑" panose="020B0503020204020204" pitchFamily="34" charset="-122"/>
              </a:rPr>
              <a:t>关键信息基础设施的运营者采购网络产品和服务，应当按照规定与提供者签订安全保密协议，明确安全和保密义务与责任。</a:t>
            </a:r>
          </a:p>
        </p:txBody>
      </p:sp>
      <p:cxnSp>
        <p:nvCxnSpPr>
          <p:cNvPr id="6" name="直接连接符 5"/>
          <p:cNvCxnSpPr/>
          <p:nvPr/>
        </p:nvCxnSpPr>
        <p:spPr>
          <a:xfrm>
            <a:off x="1296000" y="3933821"/>
            <a:ext cx="9600000" cy="0"/>
          </a:xfrm>
          <a:prstGeom prst="line">
            <a:avLst/>
          </a:prstGeom>
          <a:ln>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7" name="矩形 6"/>
          <p:cNvSpPr/>
          <p:nvPr/>
        </p:nvSpPr>
        <p:spPr>
          <a:xfrm>
            <a:off x="1296000" y="4170351"/>
            <a:ext cx="9600000" cy="1699055"/>
          </a:xfrm>
          <a:prstGeom prst="rect">
            <a:avLst/>
          </a:prstGeom>
        </p:spPr>
        <p:txBody>
          <a:bodyPr wrap="square" lIns="91440" tIns="45720" rIns="91440" bIns="45720">
            <a:spAutoFit/>
          </a:bodyPr>
          <a:lstStyle/>
          <a:p>
            <a:pPr>
              <a:lnSpc>
                <a:spcPct val="135000"/>
              </a:lnSpc>
            </a:pPr>
            <a:r>
              <a:rPr lang="en-US" altLang="zh-CN" sz="2133" b="1" dirty="0">
                <a:solidFill>
                  <a:schemeClr val="bg1"/>
                </a:solidFill>
                <a:ea typeface="微软雅黑" panose="020B0503020204020204" pitchFamily="34" charset="-122"/>
              </a:rPr>
              <a:t>【</a:t>
            </a:r>
            <a:r>
              <a:rPr lang="zh-CN" altLang="en-US" sz="2133" b="1" dirty="0">
                <a:solidFill>
                  <a:schemeClr val="bg1"/>
                </a:solidFill>
                <a:ea typeface="微软雅黑" panose="020B0503020204020204" pitchFamily="34" charset="-122"/>
              </a:rPr>
              <a:t>第三十七条 </a:t>
            </a:r>
            <a:r>
              <a:rPr lang="en-US" altLang="zh-CN" sz="2133" b="1" dirty="0">
                <a:solidFill>
                  <a:schemeClr val="bg1"/>
                </a:solidFill>
                <a:ea typeface="微软雅黑" panose="020B0503020204020204" pitchFamily="34" charset="-122"/>
              </a:rPr>
              <a:t>】</a:t>
            </a:r>
            <a:r>
              <a:rPr lang="zh-CN" altLang="en-US" sz="1867" dirty="0">
                <a:solidFill>
                  <a:schemeClr val="bg1"/>
                </a:solidFill>
                <a:ea typeface="微软雅黑" panose="020B0503020204020204" pitchFamily="34" charset="-122"/>
              </a:rPr>
              <a:t>关键信息基础设施的运营者在中华人民共和国境内运营中收集和产生的个人信息和重要数据应当在境内存储。因业务需要，确需向境外提供的，应当按照国家网信部门会同国务院有关部门制定的办法进行安全评估；法律、行政法规另有规定的，依照其规定。</a:t>
            </a:r>
          </a:p>
        </p:txBody>
      </p:sp>
    </p:spTree>
    <p:extLst>
      <p:ext uri="{BB962C8B-B14F-4D97-AF65-F5344CB8AC3E}">
        <p14:creationId xmlns:p14="http://schemas.microsoft.com/office/powerpoint/2010/main" val="2177612300"/>
      </p:ext>
    </p:extLst>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par>
                          <p:cTn id="16" fill="hold">
                            <p:stCondLst>
                              <p:cond delay="1500"/>
                            </p:stCondLst>
                            <p:childTnLst>
                              <p:par>
                                <p:cTn id="17" presetID="16" presetClass="entr" presetSubtype="21"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left)">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5"/>
          <p:cNvSpPr txBox="1"/>
          <p:nvPr/>
        </p:nvSpPr>
        <p:spPr>
          <a:xfrm>
            <a:off x="1487488" y="673547"/>
            <a:ext cx="8070851" cy="502766"/>
          </a:xfrm>
          <a:prstGeom prst="rect">
            <a:avLst/>
          </a:prstGeom>
          <a:noFill/>
        </p:spPr>
        <p:txBody>
          <a:bodyPr wrap="square" lIns="91440" tIns="45720" rIns="91440" bIns="45720" rtlCol="0">
            <a:spAutoFit/>
          </a:bodyPr>
          <a:lstStyle>
            <a:defPPr>
              <a:defRPr lang="zh-CN"/>
            </a:defPPr>
            <a:lvl1pPr>
              <a:defRPr sz="2000" b="1" kern="0">
                <a:blipFill dpi="0" rotWithShape="1">
                  <a:blip r:embed="rId3" cstate="print">
                    <a:extLst>
                      <a:ext uri="{28A0092B-C50C-407E-A947-70E740481C1C}">
                        <a14:useLocalDpi xmlns:a14="http://schemas.microsoft.com/office/drawing/2010/main" val="0"/>
                      </a:ext>
                    </a:extLst>
                  </a:blip>
                  <a:srcRect/>
                  <a:stretch>
                    <a:fillRect/>
                  </a:stretch>
                </a:blipFill>
                <a:latin typeface="方正综艺简体" panose="02010601030101010101" pitchFamily="2" charset="-122"/>
                <a:ea typeface="方正综艺简体" panose="02010601030101010101" pitchFamily="2" charset="-122"/>
              </a:defRPr>
            </a:lvl1pPr>
          </a:lstStyle>
          <a:p>
            <a:r>
              <a:rPr lang="zh-CN" altLang="en-US" sz="2667" dirty="0">
                <a:solidFill>
                  <a:schemeClr val="bg1"/>
                </a:solidFill>
              </a:rPr>
              <a:t>网络运行安全</a:t>
            </a:r>
            <a:r>
              <a:rPr lang="en-US" altLang="zh-CN" sz="2667" dirty="0">
                <a:solidFill>
                  <a:schemeClr val="bg1"/>
                </a:solidFill>
              </a:rPr>
              <a:t>——</a:t>
            </a:r>
            <a:r>
              <a:rPr lang="zh-CN" altLang="en-US" sz="2667" dirty="0">
                <a:solidFill>
                  <a:schemeClr val="bg1"/>
                </a:solidFill>
              </a:rPr>
              <a:t>关键信息基础设施的运行安全</a:t>
            </a:r>
          </a:p>
        </p:txBody>
      </p:sp>
      <p:sp>
        <p:nvSpPr>
          <p:cNvPr id="3" name="矩形 2"/>
          <p:cNvSpPr/>
          <p:nvPr/>
        </p:nvSpPr>
        <p:spPr>
          <a:xfrm>
            <a:off x="1296000" y="1316766"/>
            <a:ext cx="9600000" cy="1311193"/>
          </a:xfrm>
          <a:prstGeom prst="rect">
            <a:avLst/>
          </a:prstGeom>
        </p:spPr>
        <p:txBody>
          <a:bodyPr wrap="square" lIns="91440" tIns="45720" rIns="91440" bIns="45720">
            <a:spAutoFit/>
          </a:bodyPr>
          <a:lstStyle/>
          <a:p>
            <a:pPr>
              <a:lnSpc>
                <a:spcPct val="135000"/>
              </a:lnSpc>
            </a:pPr>
            <a:r>
              <a:rPr lang="en-US" altLang="zh-CN" sz="2133" b="1" dirty="0">
                <a:solidFill>
                  <a:schemeClr val="bg1"/>
                </a:solidFill>
                <a:ea typeface="微软雅黑" panose="020B0503020204020204" pitchFamily="34" charset="-122"/>
              </a:rPr>
              <a:t>【</a:t>
            </a:r>
            <a:r>
              <a:rPr lang="zh-CN" altLang="en-US" sz="2133" b="1" dirty="0">
                <a:solidFill>
                  <a:schemeClr val="bg1"/>
                </a:solidFill>
                <a:ea typeface="微软雅黑" panose="020B0503020204020204" pitchFamily="34" charset="-122"/>
              </a:rPr>
              <a:t>第三十八条 </a:t>
            </a:r>
            <a:r>
              <a:rPr lang="en-US" altLang="zh-CN" sz="2133" b="1" dirty="0">
                <a:solidFill>
                  <a:schemeClr val="bg1"/>
                </a:solidFill>
                <a:ea typeface="微软雅黑" panose="020B0503020204020204" pitchFamily="34" charset="-122"/>
              </a:rPr>
              <a:t>】</a:t>
            </a:r>
            <a:r>
              <a:rPr lang="zh-CN" altLang="en-US" sz="1867" dirty="0">
                <a:solidFill>
                  <a:schemeClr val="bg1"/>
                </a:solidFill>
                <a:ea typeface="微软雅黑" panose="020B0503020204020204" pitchFamily="34" charset="-122"/>
              </a:rPr>
              <a:t>关键信息基础设施的运营者应当自行或者委托网络安全服务机构对其网络的安全性和可能存在的风险每年至少进行一次检测评估，并将检测评估情况和改进措施报送相关负责关键信息基础设施安全保护工作的部门。</a:t>
            </a:r>
          </a:p>
        </p:txBody>
      </p:sp>
      <p:cxnSp>
        <p:nvCxnSpPr>
          <p:cNvPr id="4" name="直接连接符 3"/>
          <p:cNvCxnSpPr/>
          <p:nvPr/>
        </p:nvCxnSpPr>
        <p:spPr>
          <a:xfrm>
            <a:off x="1296000" y="2756925"/>
            <a:ext cx="9600000" cy="0"/>
          </a:xfrm>
          <a:prstGeom prst="line">
            <a:avLst/>
          </a:prstGeom>
          <a:ln>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5" name="矩形 4"/>
          <p:cNvSpPr/>
          <p:nvPr/>
        </p:nvSpPr>
        <p:spPr>
          <a:xfrm>
            <a:off x="1296000" y="2897444"/>
            <a:ext cx="9600000" cy="923330"/>
          </a:xfrm>
          <a:prstGeom prst="rect">
            <a:avLst/>
          </a:prstGeom>
        </p:spPr>
        <p:txBody>
          <a:bodyPr wrap="square" lIns="91440" tIns="45720" rIns="91440" bIns="45720">
            <a:spAutoFit/>
          </a:bodyPr>
          <a:lstStyle/>
          <a:p>
            <a:pPr>
              <a:lnSpc>
                <a:spcPct val="135000"/>
              </a:lnSpc>
            </a:pPr>
            <a:r>
              <a:rPr lang="en-US" altLang="zh-CN" sz="2133" b="1" dirty="0">
                <a:solidFill>
                  <a:schemeClr val="bg1"/>
                </a:solidFill>
                <a:ea typeface="微软雅黑" panose="020B0503020204020204" pitchFamily="34" charset="-122"/>
              </a:rPr>
              <a:t>【</a:t>
            </a:r>
            <a:r>
              <a:rPr lang="zh-CN" altLang="en-US" sz="2133" b="1" dirty="0">
                <a:solidFill>
                  <a:schemeClr val="bg1"/>
                </a:solidFill>
                <a:ea typeface="微软雅黑" panose="020B0503020204020204" pitchFamily="34" charset="-122"/>
              </a:rPr>
              <a:t>第三十九条 </a:t>
            </a:r>
            <a:r>
              <a:rPr lang="en-US" altLang="zh-CN" sz="2133" b="1" dirty="0">
                <a:solidFill>
                  <a:schemeClr val="bg1"/>
                </a:solidFill>
                <a:ea typeface="微软雅黑" panose="020B0503020204020204" pitchFamily="34" charset="-122"/>
              </a:rPr>
              <a:t>】</a:t>
            </a:r>
            <a:r>
              <a:rPr lang="zh-CN" altLang="en-US" sz="1867" dirty="0">
                <a:solidFill>
                  <a:schemeClr val="bg1"/>
                </a:solidFill>
                <a:ea typeface="微软雅黑" panose="020B0503020204020204" pitchFamily="34" charset="-122"/>
              </a:rPr>
              <a:t>国家网信部门应当统筹协调有关部门对关键信息基础设施的安全保护采取下列措施：</a:t>
            </a:r>
          </a:p>
        </p:txBody>
      </p:sp>
      <p:sp>
        <p:nvSpPr>
          <p:cNvPr id="6" name="矩形 5"/>
          <p:cNvSpPr/>
          <p:nvPr/>
        </p:nvSpPr>
        <p:spPr>
          <a:xfrm>
            <a:off x="1296000" y="3820774"/>
            <a:ext cx="2687765" cy="455348"/>
          </a:xfrm>
          <a:prstGeom prst="rect">
            <a:avLst/>
          </a:prstGeom>
          <a:solidFill>
            <a:schemeClr val="bg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r>
              <a:rPr lang="zh-CN" altLang="en-US" sz="1867" b="1" dirty="0">
                <a:solidFill>
                  <a:srgbClr val="A40000"/>
                </a:solidFill>
                <a:ea typeface="微软雅黑" panose="020B0503020204020204" pitchFamily="34" charset="-122"/>
                <a:cs typeface="+mn-ea"/>
                <a:sym typeface="+mn-lt"/>
              </a:rPr>
              <a:t>一</a:t>
            </a:r>
          </a:p>
        </p:txBody>
      </p:sp>
      <p:sp>
        <p:nvSpPr>
          <p:cNvPr id="7" name="矩形 6"/>
          <p:cNvSpPr/>
          <p:nvPr/>
        </p:nvSpPr>
        <p:spPr>
          <a:xfrm>
            <a:off x="1296000" y="4296847"/>
            <a:ext cx="2687765" cy="1820452"/>
          </a:xfrm>
          <a:prstGeom prst="rect">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25000"/>
              </a:lnSpc>
            </a:pPr>
            <a:r>
              <a:rPr lang="zh-CN" altLang="en-US" sz="1600" dirty="0">
                <a:solidFill>
                  <a:schemeClr val="bg1"/>
                </a:solidFill>
                <a:ea typeface="微软雅黑" panose="020B0503020204020204" pitchFamily="34" charset="-122"/>
                <a:cs typeface="+mn-ea"/>
                <a:sym typeface="+mn-lt"/>
              </a:rPr>
              <a:t>对关键信息基础设施的安全风险进行抽查检测，提出改进措施，必要时可以委托网络安全服务机构对网络存在的安全风险进行检测评估；</a:t>
            </a:r>
          </a:p>
        </p:txBody>
      </p:sp>
      <p:sp>
        <p:nvSpPr>
          <p:cNvPr id="8" name="矩形 7"/>
          <p:cNvSpPr/>
          <p:nvPr/>
        </p:nvSpPr>
        <p:spPr>
          <a:xfrm>
            <a:off x="4129990" y="3820774"/>
            <a:ext cx="2325375" cy="455348"/>
          </a:xfrm>
          <a:prstGeom prst="rect">
            <a:avLst/>
          </a:prstGeom>
          <a:solidFill>
            <a:schemeClr val="bg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r>
              <a:rPr lang="zh-CN" altLang="en-US" sz="1867" b="1" dirty="0">
                <a:solidFill>
                  <a:srgbClr val="A40000"/>
                </a:solidFill>
                <a:ea typeface="微软雅黑" panose="020B0503020204020204" pitchFamily="34" charset="-122"/>
                <a:cs typeface="+mn-ea"/>
                <a:sym typeface="+mn-lt"/>
              </a:rPr>
              <a:t>二</a:t>
            </a:r>
          </a:p>
        </p:txBody>
      </p:sp>
      <p:sp>
        <p:nvSpPr>
          <p:cNvPr id="9" name="矩形 8"/>
          <p:cNvSpPr/>
          <p:nvPr/>
        </p:nvSpPr>
        <p:spPr>
          <a:xfrm>
            <a:off x="4129990" y="4296847"/>
            <a:ext cx="2325375" cy="1820452"/>
          </a:xfrm>
          <a:prstGeom prst="rect">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25000"/>
              </a:lnSpc>
            </a:pPr>
            <a:r>
              <a:rPr lang="zh-CN" altLang="en-US" sz="1600" dirty="0">
                <a:solidFill>
                  <a:schemeClr val="bg1"/>
                </a:solidFill>
                <a:ea typeface="微软雅黑" panose="020B0503020204020204" pitchFamily="34" charset="-122"/>
                <a:cs typeface="+mn-ea"/>
                <a:sym typeface="+mn-lt"/>
              </a:rPr>
              <a:t>定期组织关键信息基础设施的运营者进行网络安全应急演练，提高应对网络安全事件的水平和协同配合能力；</a:t>
            </a:r>
          </a:p>
        </p:txBody>
      </p:sp>
      <p:sp>
        <p:nvSpPr>
          <p:cNvPr id="10" name="矩形 9"/>
          <p:cNvSpPr/>
          <p:nvPr/>
        </p:nvSpPr>
        <p:spPr>
          <a:xfrm>
            <a:off x="6601588" y="3820774"/>
            <a:ext cx="2328000" cy="455348"/>
          </a:xfrm>
          <a:prstGeom prst="rect">
            <a:avLst/>
          </a:prstGeom>
          <a:solidFill>
            <a:schemeClr val="bg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r>
              <a:rPr lang="zh-CN" altLang="en-US" sz="1867" b="1" dirty="0">
                <a:solidFill>
                  <a:srgbClr val="A40000"/>
                </a:solidFill>
                <a:ea typeface="微软雅黑" panose="020B0503020204020204" pitchFamily="34" charset="-122"/>
                <a:cs typeface="+mn-ea"/>
                <a:sym typeface="+mn-lt"/>
              </a:rPr>
              <a:t>三</a:t>
            </a:r>
          </a:p>
        </p:txBody>
      </p:sp>
      <p:sp>
        <p:nvSpPr>
          <p:cNvPr id="11" name="矩形 10"/>
          <p:cNvSpPr/>
          <p:nvPr/>
        </p:nvSpPr>
        <p:spPr>
          <a:xfrm>
            <a:off x="6601588" y="4296847"/>
            <a:ext cx="2328000" cy="1820452"/>
          </a:xfrm>
          <a:prstGeom prst="rect">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25000"/>
              </a:lnSpc>
            </a:pPr>
            <a:r>
              <a:rPr lang="zh-CN" altLang="en-US" sz="1600" dirty="0">
                <a:solidFill>
                  <a:schemeClr val="bg1"/>
                </a:solidFill>
                <a:ea typeface="微软雅黑" panose="020B0503020204020204" pitchFamily="34" charset="-122"/>
                <a:cs typeface="+mn-ea"/>
                <a:sym typeface="+mn-lt"/>
              </a:rPr>
              <a:t>促进有关部门、关键信息基础设施的运营者以及有关研究机构、网络安全服务机构等之间的网络安全信息共享；</a:t>
            </a:r>
          </a:p>
        </p:txBody>
      </p:sp>
      <p:sp>
        <p:nvSpPr>
          <p:cNvPr id="12" name="矩形 11"/>
          <p:cNvSpPr/>
          <p:nvPr/>
        </p:nvSpPr>
        <p:spPr>
          <a:xfrm>
            <a:off x="9075811" y="3820774"/>
            <a:ext cx="1820189" cy="455348"/>
          </a:xfrm>
          <a:prstGeom prst="rect">
            <a:avLst/>
          </a:prstGeom>
          <a:solidFill>
            <a:schemeClr val="bg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r>
              <a:rPr lang="zh-CN" altLang="en-US" sz="1867" b="1" dirty="0">
                <a:solidFill>
                  <a:srgbClr val="A40000"/>
                </a:solidFill>
                <a:ea typeface="微软雅黑" panose="020B0503020204020204" pitchFamily="34" charset="-122"/>
                <a:cs typeface="+mn-ea"/>
                <a:sym typeface="+mn-lt"/>
              </a:rPr>
              <a:t>四</a:t>
            </a:r>
          </a:p>
        </p:txBody>
      </p:sp>
      <p:sp>
        <p:nvSpPr>
          <p:cNvPr id="13" name="矩形 12"/>
          <p:cNvSpPr/>
          <p:nvPr/>
        </p:nvSpPr>
        <p:spPr>
          <a:xfrm>
            <a:off x="9075811" y="4296847"/>
            <a:ext cx="1820189" cy="1820452"/>
          </a:xfrm>
          <a:prstGeom prst="rect">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25000"/>
              </a:lnSpc>
            </a:pPr>
            <a:r>
              <a:rPr lang="zh-CN" altLang="en-US" sz="1600" dirty="0">
                <a:solidFill>
                  <a:schemeClr val="bg1"/>
                </a:solidFill>
                <a:ea typeface="微软雅黑" panose="020B0503020204020204" pitchFamily="34" charset="-122"/>
                <a:cs typeface="+mn-ea"/>
                <a:sym typeface="+mn-lt"/>
              </a:rPr>
              <a:t>对网络安全事件的应急处置与网络功能的恢复等，提供技术支持和协助。</a:t>
            </a:r>
          </a:p>
        </p:txBody>
      </p:sp>
    </p:spTree>
    <p:extLst>
      <p:ext uri="{BB962C8B-B14F-4D97-AF65-F5344CB8AC3E}">
        <p14:creationId xmlns:p14="http://schemas.microsoft.com/office/powerpoint/2010/main" val="575728815"/>
      </p:ext>
    </p:extLst>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34000" r="-34000"/>
          </a:stretch>
        </a:blipFill>
        <a:effectLst/>
      </p:bgPr>
    </p:bg>
    <p:spTree>
      <p:nvGrpSpPr>
        <p:cNvPr id="1" name=""/>
        <p:cNvGrpSpPr/>
        <p:nvPr/>
      </p:nvGrpSpPr>
      <p:grpSpPr>
        <a:xfrm>
          <a:off x="0" y="0"/>
          <a:ext cx="0" cy="0"/>
          <a:chOff x="0" y="0"/>
          <a:chExt cx="0" cy="0"/>
        </a:xfrm>
      </p:grpSpPr>
      <p:sp>
        <p:nvSpPr>
          <p:cNvPr id="7" name="TextBox 32">
            <a:hlinkClick r:id="" action="ppaction://hlinkshowjump?jump=nextslide"/>
          </p:cNvPr>
          <p:cNvSpPr txBox="1">
            <a:spLocks noChangeArrowheads="1"/>
          </p:cNvSpPr>
          <p:nvPr/>
        </p:nvSpPr>
        <p:spPr bwMode="auto">
          <a:xfrm>
            <a:off x="1050033" y="2929295"/>
            <a:ext cx="10183373"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ea typeface="宋体" pitchFamily="2" charset="-122"/>
              </a:defRPr>
            </a:lvl1pPr>
            <a:lvl2pPr marL="742950" indent="-285750">
              <a:defRPr>
                <a:solidFill>
                  <a:schemeClr val="tx1"/>
                </a:solidFill>
                <a:latin typeface="Arial" charset="0"/>
                <a:ea typeface="宋体" pitchFamily="2" charset="-122"/>
              </a:defRPr>
            </a:lvl2pPr>
            <a:lvl3pPr marL="1143000" indent="-228600">
              <a:defRPr>
                <a:solidFill>
                  <a:schemeClr val="tx1"/>
                </a:solidFill>
                <a:latin typeface="Arial" charset="0"/>
                <a:ea typeface="宋体" pitchFamily="2" charset="-122"/>
              </a:defRPr>
            </a:lvl3pPr>
            <a:lvl4pPr marL="1600200" indent="-228600">
              <a:defRPr>
                <a:solidFill>
                  <a:schemeClr val="tx1"/>
                </a:solidFill>
                <a:latin typeface="Arial" charset="0"/>
                <a:ea typeface="宋体" pitchFamily="2" charset="-122"/>
              </a:defRPr>
            </a:lvl4pPr>
            <a:lvl5pPr marL="2057400" indent="-22860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algn="ctr"/>
            <a:r>
              <a:rPr lang="zh-CN" altLang="en-US" sz="6600" b="1" spc="800" dirty="0">
                <a:solidFill>
                  <a:schemeClr val="bg1"/>
                </a:solidFill>
                <a:latin typeface="微软雅黑" panose="020B0503020204020204" pitchFamily="34" charset="-122"/>
                <a:ea typeface="微软雅黑" panose="020B0503020204020204" pitchFamily="34" charset="-122"/>
              </a:rPr>
              <a:t>网络信息安全</a:t>
            </a:r>
            <a:endParaRPr lang="en-US" altLang="zh-CN" sz="6600" b="1" spc="800" dirty="0">
              <a:solidFill>
                <a:schemeClr val="bg1"/>
              </a:solidFill>
              <a:latin typeface="微软雅黑" panose="020B0503020204020204" pitchFamily="34" charset="-122"/>
              <a:ea typeface="微软雅黑" panose="020B0503020204020204" pitchFamily="34" charset="-122"/>
            </a:endParaRPr>
          </a:p>
        </p:txBody>
      </p:sp>
      <p:sp>
        <p:nvSpPr>
          <p:cNvPr id="8" name="圆角矩形 7"/>
          <p:cNvSpPr/>
          <p:nvPr/>
        </p:nvSpPr>
        <p:spPr>
          <a:xfrm>
            <a:off x="5391919" y="1350055"/>
            <a:ext cx="1248139" cy="113995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5333" b="1" dirty="0">
                <a:solidFill>
                  <a:schemeClr val="bg1"/>
                </a:solidFill>
                <a:latin typeface="微软雅黑" panose="020B0503020204020204" pitchFamily="34" charset="-122"/>
                <a:ea typeface="微软雅黑" panose="020B0503020204020204" pitchFamily="34" charset="-122"/>
              </a:rPr>
              <a:t>04</a:t>
            </a:r>
            <a:endParaRPr lang="zh-CN" altLang="en-US" sz="5333" b="1" dirty="0">
              <a:solidFill>
                <a:schemeClr val="bg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47985645"/>
      </p:ext>
    </p:extLst>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26" presetClass="emph" presetSubtype="0" fill="hold" grpId="1" nodeType="afterEffect">
                                  <p:stCondLst>
                                    <p:cond delay="0"/>
                                  </p:stCondLst>
                                  <p:childTnLst>
                                    <p:animEffect transition="out" filter="fade">
                                      <p:cBhvr>
                                        <p:cTn id="12" dur="500" tmFilter="0, 0; .2, .5; .8, .5; 1, 0"/>
                                        <p:tgtEl>
                                          <p:spTgt spid="7"/>
                                        </p:tgtEl>
                                      </p:cBhvr>
                                    </p:animEffect>
                                    <p:animScale>
                                      <p:cBhvr>
                                        <p:cTn id="13" dur="250" autoRev="1" fill="hold"/>
                                        <p:tgtEl>
                                          <p:spTgt spid="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5"/>
          <p:cNvSpPr txBox="1"/>
          <p:nvPr/>
        </p:nvSpPr>
        <p:spPr>
          <a:xfrm>
            <a:off x="1487488" y="725041"/>
            <a:ext cx="8070851" cy="502766"/>
          </a:xfrm>
          <a:prstGeom prst="rect">
            <a:avLst/>
          </a:prstGeom>
          <a:noFill/>
        </p:spPr>
        <p:txBody>
          <a:bodyPr wrap="square" lIns="91440" tIns="45720" rIns="91440" bIns="45720" rtlCol="0">
            <a:spAutoFit/>
          </a:bodyPr>
          <a:lstStyle>
            <a:defPPr>
              <a:defRPr lang="zh-CN"/>
            </a:defPPr>
            <a:lvl1pPr>
              <a:defRPr sz="2000" b="1" kern="0">
                <a:blipFill dpi="0" rotWithShape="1">
                  <a:blip r:embed="rId3" cstate="print">
                    <a:extLst>
                      <a:ext uri="{28A0092B-C50C-407E-A947-70E740481C1C}">
                        <a14:useLocalDpi xmlns:a14="http://schemas.microsoft.com/office/drawing/2010/main" val="0"/>
                      </a:ext>
                    </a:extLst>
                  </a:blip>
                  <a:srcRect/>
                  <a:stretch>
                    <a:fillRect/>
                  </a:stretch>
                </a:blipFill>
                <a:latin typeface="方正综艺简体" panose="02010601030101010101" pitchFamily="2" charset="-122"/>
                <a:ea typeface="方正综艺简体" panose="02010601030101010101" pitchFamily="2" charset="-122"/>
              </a:defRPr>
            </a:lvl1pPr>
          </a:lstStyle>
          <a:p>
            <a:r>
              <a:rPr lang="zh-CN" altLang="en-US" sz="2667" dirty="0">
                <a:solidFill>
                  <a:schemeClr val="bg1"/>
                </a:solidFill>
              </a:rPr>
              <a:t>网络信息安全</a:t>
            </a:r>
          </a:p>
        </p:txBody>
      </p:sp>
      <p:sp>
        <p:nvSpPr>
          <p:cNvPr id="3" name="矩形 2"/>
          <p:cNvSpPr/>
          <p:nvPr/>
        </p:nvSpPr>
        <p:spPr bwMode="auto">
          <a:xfrm>
            <a:off x="2222804" y="1551304"/>
            <a:ext cx="8673197" cy="1440000"/>
          </a:xfrm>
          <a:prstGeom prst="rect">
            <a:avLst/>
          </a:prstGeom>
          <a:noFill/>
          <a:ln w="9525" cap="flat" cmpd="sng" algn="ctr">
            <a:solidFill>
              <a:schemeClr val="bg1"/>
            </a:solidFill>
            <a:prstDash val="solid"/>
            <a:round/>
            <a:headEnd type="none" w="med" len="med"/>
            <a:tailEnd type="none" w="med" len="med"/>
          </a:ln>
          <a:effectLst/>
        </p:spPr>
        <p:txBody>
          <a:bodyPr vert="horz" wrap="square" lIns="91407" tIns="45703" rIns="91407" bIns="45703" numCol="1" rtlCol="0" anchor="t" anchorCtr="0" compatLnSpc="1"/>
          <a:lstStyle/>
          <a:p>
            <a:endParaRPr lang="zh-CN" altLang="en-US" sz="133" dirty="0">
              <a:solidFill>
                <a:schemeClr val="bg1"/>
              </a:solidFill>
              <a:ea typeface="微软雅黑" panose="020B0503020204020204" pitchFamily="34" charset="-122"/>
            </a:endParaRPr>
          </a:p>
        </p:txBody>
      </p:sp>
      <p:sp>
        <p:nvSpPr>
          <p:cNvPr id="4" name="右箭头 3"/>
          <p:cNvSpPr/>
          <p:nvPr/>
        </p:nvSpPr>
        <p:spPr bwMode="auto">
          <a:xfrm>
            <a:off x="2881021" y="2084323"/>
            <a:ext cx="466473" cy="373963"/>
          </a:xfrm>
          <a:prstGeom prst="rightArrow">
            <a:avLst/>
          </a:prstGeom>
          <a:solidFill>
            <a:schemeClr val="bg1"/>
          </a:solidFill>
          <a:ln w="9525" cap="flat" cmpd="sng" algn="ctr">
            <a:noFill/>
            <a:prstDash val="solid"/>
            <a:round/>
            <a:headEnd type="none" w="med" len="med"/>
            <a:tailEnd type="none" w="med" len="med"/>
          </a:ln>
          <a:effectLst/>
        </p:spPr>
        <p:txBody>
          <a:bodyPr vert="horz" wrap="square" lIns="91407" tIns="45703" rIns="91407" bIns="45703" numCol="1" rtlCol="0" anchor="t" anchorCtr="0" compatLnSpc="1"/>
          <a:lstStyle/>
          <a:p>
            <a:pPr fontAlgn="base">
              <a:spcBef>
                <a:spcPct val="0"/>
              </a:spcBef>
              <a:spcAft>
                <a:spcPct val="0"/>
              </a:spcAft>
              <a:buFont typeface="Arial" pitchFamily="34" charset="0"/>
              <a:buNone/>
            </a:pPr>
            <a:endParaRPr lang="zh-CN" altLang="en-US" dirty="0">
              <a:solidFill>
                <a:schemeClr val="bg1"/>
              </a:solidFill>
              <a:latin typeface="Arial" pitchFamily="34" charset="0"/>
              <a:ea typeface="微软雅黑" panose="020B0503020204020204" pitchFamily="34" charset="-122"/>
            </a:endParaRPr>
          </a:p>
        </p:txBody>
      </p:sp>
      <p:sp>
        <p:nvSpPr>
          <p:cNvPr id="5" name="矩形 4"/>
          <p:cNvSpPr/>
          <p:nvPr/>
        </p:nvSpPr>
        <p:spPr bwMode="auto">
          <a:xfrm>
            <a:off x="1296000" y="1551304"/>
            <a:ext cx="1676944" cy="144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dirty="0">
              <a:solidFill>
                <a:schemeClr val="bg1"/>
              </a:solidFill>
              <a:ea typeface="微软雅黑" panose="020B0503020204020204" pitchFamily="34" charset="-122"/>
            </a:endParaRPr>
          </a:p>
        </p:txBody>
      </p:sp>
      <p:sp>
        <p:nvSpPr>
          <p:cNvPr id="6" name="TextBox 19"/>
          <p:cNvSpPr txBox="1"/>
          <p:nvPr/>
        </p:nvSpPr>
        <p:spPr>
          <a:xfrm>
            <a:off x="1305825" y="2045602"/>
            <a:ext cx="1666791" cy="420564"/>
          </a:xfrm>
          <a:prstGeom prst="rect">
            <a:avLst/>
          </a:prstGeom>
          <a:noFill/>
        </p:spPr>
        <p:txBody>
          <a:bodyPr wrap="square" rtlCol="0">
            <a:spAutoFit/>
          </a:bodyPr>
          <a:lstStyle/>
          <a:p>
            <a:pPr algn="ctr"/>
            <a:r>
              <a:rPr lang="zh-CN" altLang="en-US" sz="2133" b="1" dirty="0">
                <a:solidFill>
                  <a:srgbClr val="A40000"/>
                </a:solidFill>
                <a:ea typeface="微软雅黑" panose="020B0503020204020204" pitchFamily="34" charset="-122"/>
              </a:rPr>
              <a:t>第四十条</a:t>
            </a:r>
          </a:p>
        </p:txBody>
      </p:sp>
      <p:sp>
        <p:nvSpPr>
          <p:cNvPr id="7" name="TextBox 20"/>
          <p:cNvSpPr txBox="1"/>
          <p:nvPr/>
        </p:nvSpPr>
        <p:spPr>
          <a:xfrm>
            <a:off x="3356988" y="1867092"/>
            <a:ext cx="7539013" cy="810607"/>
          </a:xfrm>
          <a:prstGeom prst="rect">
            <a:avLst/>
          </a:prstGeom>
          <a:noFill/>
        </p:spPr>
        <p:txBody>
          <a:bodyPr wrap="square" rtlCol="0">
            <a:spAutoFit/>
          </a:bodyPr>
          <a:lstStyle/>
          <a:p>
            <a:pPr>
              <a:lnSpc>
                <a:spcPct val="125000"/>
              </a:lnSpc>
            </a:pPr>
            <a:r>
              <a:rPr lang="zh-CN" altLang="en-US" sz="1867" dirty="0">
                <a:solidFill>
                  <a:schemeClr val="bg1"/>
                </a:solidFill>
                <a:ea typeface="微软雅黑" panose="020B0503020204020204" pitchFamily="34" charset="-122"/>
              </a:rPr>
              <a:t>       网络运营者应当对其收集的用户信息严格保密，并建立健全用户信息保护制度。</a:t>
            </a:r>
          </a:p>
        </p:txBody>
      </p:sp>
      <p:sp>
        <p:nvSpPr>
          <p:cNvPr id="8" name="矩形 7"/>
          <p:cNvSpPr/>
          <p:nvPr/>
        </p:nvSpPr>
        <p:spPr bwMode="auto">
          <a:xfrm>
            <a:off x="2222804" y="3285277"/>
            <a:ext cx="8673197" cy="2640000"/>
          </a:xfrm>
          <a:prstGeom prst="rect">
            <a:avLst/>
          </a:prstGeom>
          <a:noFill/>
          <a:ln w="9525" cap="flat" cmpd="sng" algn="ctr">
            <a:solidFill>
              <a:schemeClr val="bg1"/>
            </a:solidFill>
            <a:prstDash val="solid"/>
            <a:round/>
            <a:headEnd type="none" w="med" len="med"/>
            <a:tailEnd type="none" w="med" len="med"/>
          </a:ln>
          <a:effectLst/>
        </p:spPr>
        <p:txBody>
          <a:bodyPr vert="horz" wrap="square" lIns="91407" tIns="45703" rIns="91407" bIns="45703" numCol="1" rtlCol="0" anchor="t" anchorCtr="0" compatLnSpc="1"/>
          <a:lstStyle/>
          <a:p>
            <a:endParaRPr lang="zh-CN" altLang="en-US" sz="133" dirty="0">
              <a:solidFill>
                <a:schemeClr val="bg1"/>
              </a:solidFill>
              <a:ea typeface="微软雅黑" panose="020B0503020204020204" pitchFamily="34" charset="-122"/>
            </a:endParaRPr>
          </a:p>
        </p:txBody>
      </p:sp>
      <p:sp>
        <p:nvSpPr>
          <p:cNvPr id="9" name="右箭头 8"/>
          <p:cNvSpPr/>
          <p:nvPr/>
        </p:nvSpPr>
        <p:spPr bwMode="auto">
          <a:xfrm>
            <a:off x="2881021" y="4418296"/>
            <a:ext cx="466473" cy="373963"/>
          </a:xfrm>
          <a:prstGeom prst="rightArrow">
            <a:avLst/>
          </a:prstGeom>
          <a:solidFill>
            <a:schemeClr val="bg1"/>
          </a:solidFill>
          <a:ln w="9525" cap="flat" cmpd="sng" algn="ctr">
            <a:noFill/>
            <a:prstDash val="solid"/>
            <a:round/>
            <a:headEnd type="none" w="med" len="med"/>
            <a:tailEnd type="none" w="med" len="med"/>
          </a:ln>
          <a:effectLst/>
        </p:spPr>
        <p:txBody>
          <a:bodyPr vert="horz" wrap="square" lIns="91407" tIns="45703" rIns="91407" bIns="45703" numCol="1" rtlCol="0" anchor="t" anchorCtr="0" compatLnSpc="1"/>
          <a:lstStyle/>
          <a:p>
            <a:pPr fontAlgn="base">
              <a:spcBef>
                <a:spcPct val="0"/>
              </a:spcBef>
              <a:spcAft>
                <a:spcPct val="0"/>
              </a:spcAft>
              <a:buFont typeface="Arial" pitchFamily="34" charset="0"/>
              <a:buNone/>
            </a:pPr>
            <a:endParaRPr lang="zh-CN" altLang="en-US" dirty="0">
              <a:solidFill>
                <a:schemeClr val="bg1"/>
              </a:solidFill>
              <a:latin typeface="Arial" pitchFamily="34" charset="0"/>
              <a:ea typeface="微软雅黑" panose="020B0503020204020204" pitchFamily="34" charset="-122"/>
            </a:endParaRPr>
          </a:p>
        </p:txBody>
      </p:sp>
      <p:sp>
        <p:nvSpPr>
          <p:cNvPr id="10" name="矩形 9"/>
          <p:cNvSpPr/>
          <p:nvPr/>
        </p:nvSpPr>
        <p:spPr bwMode="auto">
          <a:xfrm>
            <a:off x="1296000" y="3285277"/>
            <a:ext cx="1676944" cy="264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dirty="0">
              <a:solidFill>
                <a:schemeClr val="bg1"/>
              </a:solidFill>
              <a:ea typeface="微软雅黑" panose="020B0503020204020204" pitchFamily="34" charset="-122"/>
            </a:endParaRPr>
          </a:p>
        </p:txBody>
      </p:sp>
      <p:sp>
        <p:nvSpPr>
          <p:cNvPr id="11" name="TextBox 19"/>
          <p:cNvSpPr txBox="1"/>
          <p:nvPr/>
        </p:nvSpPr>
        <p:spPr>
          <a:xfrm>
            <a:off x="1305825" y="4379576"/>
            <a:ext cx="1666791" cy="420564"/>
          </a:xfrm>
          <a:prstGeom prst="rect">
            <a:avLst/>
          </a:prstGeom>
          <a:noFill/>
        </p:spPr>
        <p:txBody>
          <a:bodyPr wrap="square" rtlCol="0">
            <a:spAutoFit/>
          </a:bodyPr>
          <a:lstStyle/>
          <a:p>
            <a:pPr algn="ctr"/>
            <a:r>
              <a:rPr lang="zh-CN" altLang="en-US" sz="2133" b="1" dirty="0">
                <a:solidFill>
                  <a:srgbClr val="A40000"/>
                </a:solidFill>
                <a:ea typeface="微软雅黑" panose="020B0503020204020204" pitchFamily="34" charset="-122"/>
              </a:rPr>
              <a:t>第四十一条</a:t>
            </a:r>
          </a:p>
        </p:txBody>
      </p:sp>
      <p:sp>
        <p:nvSpPr>
          <p:cNvPr id="12" name="TextBox 20"/>
          <p:cNvSpPr txBox="1"/>
          <p:nvPr/>
        </p:nvSpPr>
        <p:spPr>
          <a:xfrm>
            <a:off x="3356988" y="3482919"/>
            <a:ext cx="7539013" cy="2247154"/>
          </a:xfrm>
          <a:prstGeom prst="rect">
            <a:avLst/>
          </a:prstGeom>
          <a:noFill/>
        </p:spPr>
        <p:txBody>
          <a:bodyPr wrap="square" rtlCol="0">
            <a:spAutoFit/>
          </a:bodyPr>
          <a:lstStyle/>
          <a:p>
            <a:pPr>
              <a:lnSpc>
                <a:spcPct val="125000"/>
              </a:lnSpc>
            </a:pPr>
            <a:r>
              <a:rPr lang="zh-CN" altLang="en-US" sz="1867" dirty="0">
                <a:solidFill>
                  <a:schemeClr val="bg1"/>
                </a:solidFill>
                <a:ea typeface="微软雅黑" panose="020B0503020204020204" pitchFamily="34" charset="-122"/>
              </a:rPr>
              <a:t>       网络运营者收集、使用个人信息，应当遵循合法、正当、必要的原则，公开收集、使用规则，明示收集、使用信息的目的、方式和范围，并经被收集者同意。</a:t>
            </a:r>
          </a:p>
          <a:p>
            <a:pPr>
              <a:lnSpc>
                <a:spcPct val="125000"/>
              </a:lnSpc>
            </a:pPr>
            <a:r>
              <a:rPr lang="zh-CN" altLang="en-US" sz="1867" b="1" dirty="0">
                <a:solidFill>
                  <a:schemeClr val="bg1"/>
                </a:solidFill>
                <a:ea typeface="微软雅黑" panose="020B0503020204020204" pitchFamily="34" charset="-122"/>
              </a:rPr>
              <a:t>       网络运营者不得收集与其提供的服务无关的个人信息，不得违反法律、行政法规的规定和双方的约定收集、使用个人信息，并应当依照法律、行政法规的规定和与用户的约定，处理其保存的个人信息。</a:t>
            </a:r>
          </a:p>
        </p:txBody>
      </p:sp>
    </p:spTree>
    <p:extLst>
      <p:ext uri="{BB962C8B-B14F-4D97-AF65-F5344CB8AC3E}">
        <p14:creationId xmlns:p14="http://schemas.microsoft.com/office/powerpoint/2010/main" val="1865781391"/>
      </p:ext>
    </p:extLst>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31" presetClass="entr" presetSubtype="0"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 calcmode="lin" valueType="num">
                                      <p:cBhvr>
                                        <p:cTn id="14" dur="500" fill="hold"/>
                                        <p:tgtEl>
                                          <p:spTgt spid="6"/>
                                        </p:tgtEl>
                                        <p:attrNameLst>
                                          <p:attrName>style.rotation</p:attrName>
                                        </p:attrNameLst>
                                      </p:cBhvr>
                                      <p:tavLst>
                                        <p:tav tm="0">
                                          <p:val>
                                            <p:fltVal val="90"/>
                                          </p:val>
                                        </p:tav>
                                        <p:tav tm="100000">
                                          <p:val>
                                            <p:fltVal val="0"/>
                                          </p:val>
                                        </p:tav>
                                      </p:tavLst>
                                    </p:anim>
                                    <p:animEffect transition="in" filter="fade">
                                      <p:cBhvr>
                                        <p:cTn id="15" dur="500"/>
                                        <p:tgtEl>
                                          <p:spTgt spid="6"/>
                                        </p:tgtEl>
                                      </p:cBhvr>
                                    </p:animEffect>
                                  </p:childTnLst>
                                </p:cTn>
                              </p:par>
                            </p:childTnLst>
                          </p:cTn>
                        </p:par>
                        <p:par>
                          <p:cTn id="16" fill="hold">
                            <p:stCondLst>
                              <p:cond delay="1000"/>
                            </p:stCondLst>
                            <p:childTnLst>
                              <p:par>
                                <p:cTn id="17" presetID="22" presetClass="entr" presetSubtype="8"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500"/>
                                        <p:tgtEl>
                                          <p:spTgt spid="4"/>
                                        </p:tgtEl>
                                      </p:cBhvr>
                                    </p:animEffect>
                                  </p:childTnLst>
                                </p:cTn>
                              </p:par>
                            </p:childTnLst>
                          </p:cTn>
                        </p:par>
                        <p:par>
                          <p:cTn id="20" fill="hold">
                            <p:stCondLst>
                              <p:cond delay="1500"/>
                            </p:stCondLst>
                            <p:childTnLst>
                              <p:par>
                                <p:cTn id="21" presetID="22" presetClass="entr" presetSubtype="8" fill="hold" grpId="0"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left)">
                                      <p:cBhvr>
                                        <p:cTn id="23" dur="500"/>
                                        <p:tgtEl>
                                          <p:spTgt spid="3"/>
                                        </p:tgtEl>
                                      </p:cBhvr>
                                    </p:animEffect>
                                  </p:childTnLst>
                                </p:cTn>
                              </p:par>
                            </p:childTnLst>
                          </p:cTn>
                        </p:par>
                        <p:par>
                          <p:cTn id="24" fill="hold">
                            <p:stCondLst>
                              <p:cond delay="2000"/>
                            </p:stCondLst>
                            <p:childTnLst>
                              <p:par>
                                <p:cTn id="25" presetID="22" presetClass="entr" presetSubtype="8" fill="hold" grpId="0"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left)">
                                      <p:cBhvr>
                                        <p:cTn id="27" dur="500"/>
                                        <p:tgtEl>
                                          <p:spTgt spid="7"/>
                                        </p:tgtEl>
                                      </p:cBhvr>
                                    </p:animEffect>
                                  </p:childTnLst>
                                </p:cTn>
                              </p:par>
                            </p:childTnLst>
                          </p:cTn>
                        </p:par>
                        <p:par>
                          <p:cTn id="28" fill="hold">
                            <p:stCondLst>
                              <p:cond delay="2500"/>
                            </p:stCondLst>
                            <p:childTnLst>
                              <p:par>
                                <p:cTn id="29" presetID="2" presetClass="entr" presetSubtype="8" fill="hold" grpId="0" nodeType="after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0-#ppt_w/2"/>
                                          </p:val>
                                        </p:tav>
                                        <p:tav tm="100000">
                                          <p:val>
                                            <p:strVal val="#ppt_x"/>
                                          </p:val>
                                        </p:tav>
                                      </p:tavLst>
                                    </p:anim>
                                    <p:anim calcmode="lin" valueType="num">
                                      <p:cBhvr additive="base">
                                        <p:cTn id="32" dur="500" fill="hold"/>
                                        <p:tgtEl>
                                          <p:spTgt spid="10"/>
                                        </p:tgtEl>
                                        <p:attrNameLst>
                                          <p:attrName>ppt_y</p:attrName>
                                        </p:attrNameLst>
                                      </p:cBhvr>
                                      <p:tavLst>
                                        <p:tav tm="0">
                                          <p:val>
                                            <p:strVal val="#ppt_y"/>
                                          </p:val>
                                        </p:tav>
                                        <p:tav tm="100000">
                                          <p:val>
                                            <p:strVal val="#ppt_y"/>
                                          </p:val>
                                        </p:tav>
                                      </p:tavLst>
                                    </p:anim>
                                  </p:childTnLst>
                                </p:cTn>
                              </p:par>
                            </p:childTnLst>
                          </p:cTn>
                        </p:par>
                        <p:par>
                          <p:cTn id="33" fill="hold">
                            <p:stCondLst>
                              <p:cond delay="3000"/>
                            </p:stCondLst>
                            <p:childTnLst>
                              <p:par>
                                <p:cTn id="34" presetID="31" presetClass="entr" presetSubtype="0" fill="hold" grpId="0" nodeType="afterEffect">
                                  <p:stCondLst>
                                    <p:cond delay="0"/>
                                  </p:stCondLst>
                                  <p:childTnLst>
                                    <p:set>
                                      <p:cBhvr>
                                        <p:cTn id="35" dur="1" fill="hold">
                                          <p:stCondLst>
                                            <p:cond delay="0"/>
                                          </p:stCondLst>
                                        </p:cTn>
                                        <p:tgtEl>
                                          <p:spTgt spid="11"/>
                                        </p:tgtEl>
                                        <p:attrNameLst>
                                          <p:attrName>style.visibility</p:attrName>
                                        </p:attrNameLst>
                                      </p:cBhvr>
                                      <p:to>
                                        <p:strVal val="visible"/>
                                      </p:to>
                                    </p:set>
                                    <p:anim calcmode="lin" valueType="num">
                                      <p:cBhvr>
                                        <p:cTn id="36" dur="500" fill="hold"/>
                                        <p:tgtEl>
                                          <p:spTgt spid="11"/>
                                        </p:tgtEl>
                                        <p:attrNameLst>
                                          <p:attrName>ppt_w</p:attrName>
                                        </p:attrNameLst>
                                      </p:cBhvr>
                                      <p:tavLst>
                                        <p:tav tm="0">
                                          <p:val>
                                            <p:fltVal val="0"/>
                                          </p:val>
                                        </p:tav>
                                        <p:tav tm="100000">
                                          <p:val>
                                            <p:strVal val="#ppt_w"/>
                                          </p:val>
                                        </p:tav>
                                      </p:tavLst>
                                    </p:anim>
                                    <p:anim calcmode="lin" valueType="num">
                                      <p:cBhvr>
                                        <p:cTn id="37" dur="500" fill="hold"/>
                                        <p:tgtEl>
                                          <p:spTgt spid="11"/>
                                        </p:tgtEl>
                                        <p:attrNameLst>
                                          <p:attrName>ppt_h</p:attrName>
                                        </p:attrNameLst>
                                      </p:cBhvr>
                                      <p:tavLst>
                                        <p:tav tm="0">
                                          <p:val>
                                            <p:fltVal val="0"/>
                                          </p:val>
                                        </p:tav>
                                        <p:tav tm="100000">
                                          <p:val>
                                            <p:strVal val="#ppt_h"/>
                                          </p:val>
                                        </p:tav>
                                      </p:tavLst>
                                    </p:anim>
                                    <p:anim calcmode="lin" valueType="num">
                                      <p:cBhvr>
                                        <p:cTn id="38" dur="500" fill="hold"/>
                                        <p:tgtEl>
                                          <p:spTgt spid="11"/>
                                        </p:tgtEl>
                                        <p:attrNameLst>
                                          <p:attrName>style.rotation</p:attrName>
                                        </p:attrNameLst>
                                      </p:cBhvr>
                                      <p:tavLst>
                                        <p:tav tm="0">
                                          <p:val>
                                            <p:fltVal val="90"/>
                                          </p:val>
                                        </p:tav>
                                        <p:tav tm="100000">
                                          <p:val>
                                            <p:fltVal val="0"/>
                                          </p:val>
                                        </p:tav>
                                      </p:tavLst>
                                    </p:anim>
                                    <p:animEffect transition="in" filter="fade">
                                      <p:cBhvr>
                                        <p:cTn id="39" dur="500"/>
                                        <p:tgtEl>
                                          <p:spTgt spid="11"/>
                                        </p:tgtEl>
                                      </p:cBhvr>
                                    </p:animEffect>
                                  </p:childTnLst>
                                </p:cTn>
                              </p:par>
                            </p:childTnLst>
                          </p:cTn>
                        </p:par>
                        <p:par>
                          <p:cTn id="40" fill="hold">
                            <p:stCondLst>
                              <p:cond delay="3500"/>
                            </p:stCondLst>
                            <p:childTnLst>
                              <p:par>
                                <p:cTn id="41" presetID="22" presetClass="entr" presetSubtype="8" fill="hold" grpId="0" nodeType="after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wipe(left)">
                                      <p:cBhvr>
                                        <p:cTn id="43" dur="500"/>
                                        <p:tgtEl>
                                          <p:spTgt spid="9"/>
                                        </p:tgtEl>
                                      </p:cBhvr>
                                    </p:animEffect>
                                  </p:childTnLst>
                                </p:cTn>
                              </p:par>
                            </p:childTnLst>
                          </p:cTn>
                        </p:par>
                        <p:par>
                          <p:cTn id="44" fill="hold">
                            <p:stCondLst>
                              <p:cond delay="4000"/>
                            </p:stCondLst>
                            <p:childTnLst>
                              <p:par>
                                <p:cTn id="45" presetID="22" presetClass="entr" presetSubtype="8" fill="hold" grpId="0" nodeType="after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wipe(left)">
                                      <p:cBhvr>
                                        <p:cTn id="47" dur="500"/>
                                        <p:tgtEl>
                                          <p:spTgt spid="8"/>
                                        </p:tgtEl>
                                      </p:cBhvr>
                                    </p:animEffect>
                                  </p:childTnLst>
                                </p:cTn>
                              </p:par>
                            </p:childTnLst>
                          </p:cTn>
                        </p:par>
                        <p:par>
                          <p:cTn id="48" fill="hold">
                            <p:stCondLst>
                              <p:cond delay="4500"/>
                            </p:stCondLst>
                            <p:childTnLst>
                              <p:par>
                                <p:cTn id="49" presetID="22" presetClass="entr" presetSubtype="8" fill="hold" grpId="0" nodeType="after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wipe(left)">
                                      <p:cBhvr>
                                        <p:cTn id="5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4" grpId="0" animBg="1"/>
      <p:bldP spid="5" grpId="0" bldLvl="0" animBg="1"/>
      <p:bldP spid="6" grpId="0"/>
      <p:bldP spid="7" grpId="0"/>
      <p:bldP spid="8" grpId="0" bldLvl="0" animBg="1"/>
      <p:bldP spid="9" grpId="0" animBg="1"/>
      <p:bldP spid="10" grpId="0" bldLvl="0" animBg="1"/>
      <p:bldP spid="11" grpId="0"/>
      <p:bldP spid="1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5"/>
          <p:cNvSpPr txBox="1"/>
          <p:nvPr/>
        </p:nvSpPr>
        <p:spPr>
          <a:xfrm>
            <a:off x="1391477" y="735246"/>
            <a:ext cx="8070851" cy="502766"/>
          </a:xfrm>
          <a:prstGeom prst="rect">
            <a:avLst/>
          </a:prstGeom>
          <a:noFill/>
        </p:spPr>
        <p:txBody>
          <a:bodyPr wrap="square" lIns="91440" tIns="45720" rIns="91440" bIns="45720" rtlCol="0">
            <a:spAutoFit/>
          </a:bodyPr>
          <a:lstStyle>
            <a:defPPr>
              <a:defRPr lang="zh-CN"/>
            </a:defPPr>
            <a:lvl1pPr>
              <a:defRPr sz="2000" b="1" kern="0">
                <a:blipFill dpi="0" rotWithShape="1">
                  <a:blip r:embed="rId3" cstate="print">
                    <a:extLst>
                      <a:ext uri="{28A0092B-C50C-407E-A947-70E740481C1C}">
                        <a14:useLocalDpi xmlns:a14="http://schemas.microsoft.com/office/drawing/2010/main" val="0"/>
                      </a:ext>
                    </a:extLst>
                  </a:blip>
                  <a:srcRect/>
                  <a:stretch>
                    <a:fillRect/>
                  </a:stretch>
                </a:blipFill>
                <a:latin typeface="方正综艺简体" panose="02010601030101010101" pitchFamily="2" charset="-122"/>
                <a:ea typeface="方正综艺简体" panose="02010601030101010101" pitchFamily="2" charset="-122"/>
              </a:defRPr>
            </a:lvl1pPr>
          </a:lstStyle>
          <a:p>
            <a:r>
              <a:rPr lang="zh-CN" altLang="en-US" sz="2667" dirty="0">
                <a:solidFill>
                  <a:schemeClr val="bg1"/>
                </a:solidFill>
              </a:rPr>
              <a:t>网络信息安全</a:t>
            </a:r>
          </a:p>
        </p:txBody>
      </p:sp>
      <p:sp>
        <p:nvSpPr>
          <p:cNvPr id="3" name="矩形 2"/>
          <p:cNvSpPr/>
          <p:nvPr/>
        </p:nvSpPr>
        <p:spPr bwMode="auto">
          <a:xfrm>
            <a:off x="2222804" y="1412776"/>
            <a:ext cx="8673197" cy="2741792"/>
          </a:xfrm>
          <a:prstGeom prst="rect">
            <a:avLst/>
          </a:prstGeom>
          <a:noFill/>
          <a:ln w="9525" cap="flat" cmpd="sng" algn="ctr">
            <a:solidFill>
              <a:schemeClr val="bg1"/>
            </a:solidFill>
            <a:prstDash val="solid"/>
            <a:round/>
            <a:headEnd type="none" w="med" len="med"/>
            <a:tailEnd type="none" w="med" len="med"/>
          </a:ln>
          <a:effectLst/>
        </p:spPr>
        <p:txBody>
          <a:bodyPr vert="horz" wrap="square" lIns="91407" tIns="45703" rIns="91407" bIns="45703" numCol="1" rtlCol="0" anchor="t" anchorCtr="0" compatLnSpc="1"/>
          <a:lstStyle/>
          <a:p>
            <a:endParaRPr lang="zh-CN" altLang="en-US" sz="133" dirty="0">
              <a:solidFill>
                <a:schemeClr val="bg1"/>
              </a:solidFill>
              <a:ea typeface="微软雅黑" panose="020B0503020204020204" pitchFamily="34" charset="-122"/>
            </a:endParaRPr>
          </a:p>
        </p:txBody>
      </p:sp>
      <p:sp>
        <p:nvSpPr>
          <p:cNvPr id="4" name="右箭头 3"/>
          <p:cNvSpPr/>
          <p:nvPr/>
        </p:nvSpPr>
        <p:spPr bwMode="auto">
          <a:xfrm>
            <a:off x="2881021" y="2596691"/>
            <a:ext cx="466473" cy="373963"/>
          </a:xfrm>
          <a:prstGeom prst="rightArrow">
            <a:avLst/>
          </a:prstGeom>
          <a:solidFill>
            <a:schemeClr val="bg1"/>
          </a:solidFill>
          <a:ln w="9525" cap="flat" cmpd="sng" algn="ctr">
            <a:noFill/>
            <a:prstDash val="solid"/>
            <a:round/>
            <a:headEnd type="none" w="med" len="med"/>
            <a:tailEnd type="none" w="med" len="med"/>
          </a:ln>
          <a:effectLst/>
        </p:spPr>
        <p:txBody>
          <a:bodyPr vert="horz" wrap="square" lIns="91407" tIns="45703" rIns="91407" bIns="45703" numCol="1" rtlCol="0" anchor="t" anchorCtr="0" compatLnSpc="1"/>
          <a:lstStyle/>
          <a:p>
            <a:pPr fontAlgn="base">
              <a:spcBef>
                <a:spcPct val="0"/>
              </a:spcBef>
              <a:spcAft>
                <a:spcPct val="0"/>
              </a:spcAft>
              <a:buFont typeface="Arial" pitchFamily="34" charset="0"/>
              <a:buNone/>
            </a:pPr>
            <a:endParaRPr lang="zh-CN" altLang="en-US" dirty="0">
              <a:solidFill>
                <a:srgbClr val="A40000"/>
              </a:solidFill>
              <a:latin typeface="Arial" pitchFamily="34" charset="0"/>
              <a:ea typeface="微软雅黑" panose="020B0503020204020204" pitchFamily="34" charset="-122"/>
            </a:endParaRPr>
          </a:p>
        </p:txBody>
      </p:sp>
      <p:sp>
        <p:nvSpPr>
          <p:cNvPr id="5" name="矩形 4"/>
          <p:cNvSpPr/>
          <p:nvPr/>
        </p:nvSpPr>
        <p:spPr bwMode="auto">
          <a:xfrm>
            <a:off x="1296000" y="1412776"/>
            <a:ext cx="1676944" cy="27417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dirty="0">
              <a:solidFill>
                <a:srgbClr val="A40000"/>
              </a:solidFill>
              <a:ea typeface="微软雅黑" panose="020B0503020204020204" pitchFamily="34" charset="-122"/>
            </a:endParaRPr>
          </a:p>
        </p:txBody>
      </p:sp>
      <p:sp>
        <p:nvSpPr>
          <p:cNvPr id="6" name="TextBox 19"/>
          <p:cNvSpPr txBox="1"/>
          <p:nvPr/>
        </p:nvSpPr>
        <p:spPr>
          <a:xfrm>
            <a:off x="1305825" y="2557970"/>
            <a:ext cx="1666791" cy="420564"/>
          </a:xfrm>
          <a:prstGeom prst="rect">
            <a:avLst/>
          </a:prstGeom>
          <a:noFill/>
        </p:spPr>
        <p:txBody>
          <a:bodyPr wrap="square" rtlCol="0">
            <a:spAutoFit/>
          </a:bodyPr>
          <a:lstStyle/>
          <a:p>
            <a:pPr algn="ctr"/>
            <a:r>
              <a:rPr lang="zh-CN" altLang="en-US" sz="2133" b="1" dirty="0">
                <a:solidFill>
                  <a:srgbClr val="A40000"/>
                </a:solidFill>
                <a:ea typeface="微软雅黑" panose="020B0503020204020204" pitchFamily="34" charset="-122"/>
              </a:rPr>
              <a:t>第四十二条</a:t>
            </a:r>
          </a:p>
        </p:txBody>
      </p:sp>
      <p:sp>
        <p:nvSpPr>
          <p:cNvPr id="7" name="TextBox 20"/>
          <p:cNvSpPr txBox="1"/>
          <p:nvPr/>
        </p:nvSpPr>
        <p:spPr>
          <a:xfrm>
            <a:off x="3356987" y="1465363"/>
            <a:ext cx="7539015" cy="2606291"/>
          </a:xfrm>
          <a:prstGeom prst="rect">
            <a:avLst/>
          </a:prstGeom>
          <a:noFill/>
        </p:spPr>
        <p:txBody>
          <a:bodyPr wrap="square" rtlCol="0">
            <a:spAutoFit/>
          </a:bodyPr>
          <a:lstStyle/>
          <a:p>
            <a:pPr>
              <a:lnSpc>
                <a:spcPct val="125000"/>
              </a:lnSpc>
            </a:pPr>
            <a:r>
              <a:rPr lang="zh-CN" altLang="en-US" sz="1867" dirty="0">
                <a:solidFill>
                  <a:schemeClr val="bg1"/>
                </a:solidFill>
                <a:ea typeface="微软雅黑" panose="020B0503020204020204" pitchFamily="34" charset="-122"/>
              </a:rPr>
              <a:t>       网络运营者不得泄露、篡改、毁损其收集的个人信息；未经被收集者同意，不得向他人提供个人信息。但是，经过处理无法识别特定个人且不能复原的除外。</a:t>
            </a:r>
          </a:p>
          <a:p>
            <a:pPr>
              <a:lnSpc>
                <a:spcPct val="125000"/>
              </a:lnSpc>
            </a:pPr>
            <a:r>
              <a:rPr lang="zh-CN" altLang="en-US" sz="1867" dirty="0">
                <a:solidFill>
                  <a:schemeClr val="bg1"/>
                </a:solidFill>
                <a:ea typeface="微软雅黑" panose="020B0503020204020204" pitchFamily="34" charset="-122"/>
              </a:rPr>
              <a:t>       </a:t>
            </a:r>
            <a:r>
              <a:rPr lang="zh-CN" altLang="en-US" sz="1867" b="1" dirty="0">
                <a:solidFill>
                  <a:schemeClr val="bg1"/>
                </a:solidFill>
                <a:ea typeface="微软雅黑" panose="020B0503020204020204" pitchFamily="34" charset="-122"/>
              </a:rPr>
              <a:t>网络运营者应当采取技术措施和其他必要措施，确保其收集的个人信息安全，防止信息泄露、毁损、丢失。在发生或者可能发生个人信息泄露、毁损、丢失的情况时，应当立即采取补救措施，按照规定及时告知用户并向有关主管部门报告。</a:t>
            </a:r>
          </a:p>
        </p:txBody>
      </p:sp>
      <p:sp>
        <p:nvSpPr>
          <p:cNvPr id="8" name="矩形 7"/>
          <p:cNvSpPr/>
          <p:nvPr/>
        </p:nvSpPr>
        <p:spPr bwMode="auto">
          <a:xfrm>
            <a:off x="2222804" y="4334485"/>
            <a:ext cx="8673197" cy="1782815"/>
          </a:xfrm>
          <a:prstGeom prst="rect">
            <a:avLst/>
          </a:prstGeom>
          <a:noFill/>
          <a:ln w="9525" cap="flat" cmpd="sng" algn="ctr">
            <a:solidFill>
              <a:schemeClr val="bg1"/>
            </a:solidFill>
            <a:prstDash val="solid"/>
            <a:round/>
            <a:headEnd type="none" w="med" len="med"/>
            <a:tailEnd type="none" w="med" len="med"/>
          </a:ln>
          <a:effectLst/>
        </p:spPr>
        <p:txBody>
          <a:bodyPr vert="horz" wrap="square" lIns="91407" tIns="45703" rIns="91407" bIns="45703" numCol="1" rtlCol="0" anchor="t" anchorCtr="0" compatLnSpc="1"/>
          <a:lstStyle/>
          <a:p>
            <a:endParaRPr lang="zh-CN" altLang="en-US" sz="133" dirty="0">
              <a:solidFill>
                <a:schemeClr val="bg1"/>
              </a:solidFill>
              <a:ea typeface="微软雅黑" panose="020B0503020204020204" pitchFamily="34" charset="-122"/>
            </a:endParaRPr>
          </a:p>
        </p:txBody>
      </p:sp>
      <p:sp>
        <p:nvSpPr>
          <p:cNvPr id="9" name="右箭头 8"/>
          <p:cNvSpPr/>
          <p:nvPr/>
        </p:nvSpPr>
        <p:spPr bwMode="auto">
          <a:xfrm>
            <a:off x="2881021" y="5038909"/>
            <a:ext cx="466473" cy="373963"/>
          </a:xfrm>
          <a:prstGeom prst="rightArrow">
            <a:avLst/>
          </a:prstGeom>
          <a:solidFill>
            <a:schemeClr val="bg1"/>
          </a:solidFill>
          <a:ln w="9525" cap="flat" cmpd="sng" algn="ctr">
            <a:noFill/>
            <a:prstDash val="solid"/>
            <a:round/>
            <a:headEnd type="none" w="med" len="med"/>
            <a:tailEnd type="none" w="med" len="med"/>
          </a:ln>
          <a:effectLst/>
        </p:spPr>
        <p:txBody>
          <a:bodyPr vert="horz" wrap="square" lIns="91407" tIns="45703" rIns="91407" bIns="45703" numCol="1" rtlCol="0" anchor="t" anchorCtr="0" compatLnSpc="1"/>
          <a:lstStyle/>
          <a:p>
            <a:pPr fontAlgn="base">
              <a:spcBef>
                <a:spcPct val="0"/>
              </a:spcBef>
              <a:spcAft>
                <a:spcPct val="0"/>
              </a:spcAft>
              <a:buFont typeface="Arial" pitchFamily="34" charset="0"/>
              <a:buNone/>
            </a:pPr>
            <a:endParaRPr lang="zh-CN" altLang="en-US" dirty="0">
              <a:solidFill>
                <a:srgbClr val="A40000"/>
              </a:solidFill>
              <a:latin typeface="Arial" pitchFamily="34" charset="0"/>
              <a:ea typeface="微软雅黑" panose="020B0503020204020204" pitchFamily="34" charset="-122"/>
            </a:endParaRPr>
          </a:p>
        </p:txBody>
      </p:sp>
      <p:sp>
        <p:nvSpPr>
          <p:cNvPr id="10" name="矩形 9"/>
          <p:cNvSpPr/>
          <p:nvPr/>
        </p:nvSpPr>
        <p:spPr bwMode="auto">
          <a:xfrm>
            <a:off x="1296000" y="4334485"/>
            <a:ext cx="1676944" cy="17828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dirty="0">
              <a:solidFill>
                <a:srgbClr val="A40000"/>
              </a:solidFill>
              <a:ea typeface="微软雅黑" panose="020B0503020204020204" pitchFamily="34" charset="-122"/>
            </a:endParaRPr>
          </a:p>
        </p:txBody>
      </p:sp>
      <p:sp>
        <p:nvSpPr>
          <p:cNvPr id="11" name="TextBox 19"/>
          <p:cNvSpPr txBox="1"/>
          <p:nvPr/>
        </p:nvSpPr>
        <p:spPr>
          <a:xfrm>
            <a:off x="1305825" y="5000189"/>
            <a:ext cx="1666791" cy="420564"/>
          </a:xfrm>
          <a:prstGeom prst="rect">
            <a:avLst/>
          </a:prstGeom>
          <a:noFill/>
        </p:spPr>
        <p:txBody>
          <a:bodyPr wrap="square" rtlCol="0">
            <a:spAutoFit/>
          </a:bodyPr>
          <a:lstStyle/>
          <a:p>
            <a:pPr algn="ctr"/>
            <a:r>
              <a:rPr lang="zh-CN" altLang="en-US" sz="2133" b="1" dirty="0">
                <a:solidFill>
                  <a:srgbClr val="A40000"/>
                </a:solidFill>
                <a:ea typeface="微软雅黑" panose="020B0503020204020204" pitchFamily="34" charset="-122"/>
              </a:rPr>
              <a:t>第四十三条</a:t>
            </a:r>
          </a:p>
        </p:txBody>
      </p:sp>
      <p:sp>
        <p:nvSpPr>
          <p:cNvPr id="12" name="TextBox 20"/>
          <p:cNvSpPr txBox="1"/>
          <p:nvPr/>
        </p:nvSpPr>
        <p:spPr>
          <a:xfrm>
            <a:off x="3356987" y="4462606"/>
            <a:ext cx="7539015" cy="1528880"/>
          </a:xfrm>
          <a:prstGeom prst="rect">
            <a:avLst/>
          </a:prstGeom>
          <a:noFill/>
        </p:spPr>
        <p:txBody>
          <a:bodyPr wrap="square" rtlCol="0">
            <a:spAutoFit/>
          </a:bodyPr>
          <a:lstStyle/>
          <a:p>
            <a:pPr>
              <a:lnSpc>
                <a:spcPct val="125000"/>
              </a:lnSpc>
            </a:pPr>
            <a:r>
              <a:rPr lang="zh-CN" altLang="en-US" sz="1867" dirty="0">
                <a:solidFill>
                  <a:schemeClr val="bg1"/>
                </a:solidFill>
                <a:ea typeface="微软雅黑" panose="020B0503020204020204" pitchFamily="34" charset="-122"/>
              </a:rPr>
              <a:t>       个人发现网络运营者违反法律、行政法规的规定或者双方的约定收集、使用其个人信息的，有权要求网络运营者删除其个人信息；发现网络运营者收集、存储的其个人信息有错误的，有权要求网络运营者予以更正。网络运营者应当采取措施予以删除或者更正。</a:t>
            </a:r>
          </a:p>
        </p:txBody>
      </p:sp>
    </p:spTree>
    <p:extLst>
      <p:ext uri="{BB962C8B-B14F-4D97-AF65-F5344CB8AC3E}">
        <p14:creationId xmlns:p14="http://schemas.microsoft.com/office/powerpoint/2010/main" val="3724655798"/>
      </p:ext>
    </p:extLst>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31" presetClass="entr" presetSubtype="0"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 calcmode="lin" valueType="num">
                                      <p:cBhvr>
                                        <p:cTn id="14" dur="500" fill="hold"/>
                                        <p:tgtEl>
                                          <p:spTgt spid="6"/>
                                        </p:tgtEl>
                                        <p:attrNameLst>
                                          <p:attrName>style.rotation</p:attrName>
                                        </p:attrNameLst>
                                      </p:cBhvr>
                                      <p:tavLst>
                                        <p:tav tm="0">
                                          <p:val>
                                            <p:fltVal val="90"/>
                                          </p:val>
                                        </p:tav>
                                        <p:tav tm="100000">
                                          <p:val>
                                            <p:fltVal val="0"/>
                                          </p:val>
                                        </p:tav>
                                      </p:tavLst>
                                    </p:anim>
                                    <p:animEffect transition="in" filter="fade">
                                      <p:cBhvr>
                                        <p:cTn id="15" dur="500"/>
                                        <p:tgtEl>
                                          <p:spTgt spid="6"/>
                                        </p:tgtEl>
                                      </p:cBhvr>
                                    </p:animEffect>
                                  </p:childTnLst>
                                </p:cTn>
                              </p:par>
                            </p:childTnLst>
                          </p:cTn>
                        </p:par>
                        <p:par>
                          <p:cTn id="16" fill="hold">
                            <p:stCondLst>
                              <p:cond delay="1000"/>
                            </p:stCondLst>
                            <p:childTnLst>
                              <p:par>
                                <p:cTn id="17" presetID="22" presetClass="entr" presetSubtype="8"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500"/>
                                        <p:tgtEl>
                                          <p:spTgt spid="4"/>
                                        </p:tgtEl>
                                      </p:cBhvr>
                                    </p:animEffect>
                                  </p:childTnLst>
                                </p:cTn>
                              </p:par>
                            </p:childTnLst>
                          </p:cTn>
                        </p:par>
                        <p:par>
                          <p:cTn id="20" fill="hold">
                            <p:stCondLst>
                              <p:cond delay="1500"/>
                            </p:stCondLst>
                            <p:childTnLst>
                              <p:par>
                                <p:cTn id="21" presetID="22" presetClass="entr" presetSubtype="8" fill="hold" grpId="0"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left)">
                                      <p:cBhvr>
                                        <p:cTn id="23" dur="500"/>
                                        <p:tgtEl>
                                          <p:spTgt spid="3"/>
                                        </p:tgtEl>
                                      </p:cBhvr>
                                    </p:animEffect>
                                  </p:childTnLst>
                                </p:cTn>
                              </p:par>
                            </p:childTnLst>
                          </p:cTn>
                        </p:par>
                        <p:par>
                          <p:cTn id="24" fill="hold">
                            <p:stCondLst>
                              <p:cond delay="2000"/>
                            </p:stCondLst>
                            <p:childTnLst>
                              <p:par>
                                <p:cTn id="25" presetID="22" presetClass="entr" presetSubtype="8" fill="hold" grpId="0"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left)">
                                      <p:cBhvr>
                                        <p:cTn id="27" dur="500"/>
                                        <p:tgtEl>
                                          <p:spTgt spid="7"/>
                                        </p:tgtEl>
                                      </p:cBhvr>
                                    </p:animEffect>
                                  </p:childTnLst>
                                </p:cTn>
                              </p:par>
                            </p:childTnLst>
                          </p:cTn>
                        </p:par>
                        <p:par>
                          <p:cTn id="28" fill="hold">
                            <p:stCondLst>
                              <p:cond delay="2500"/>
                            </p:stCondLst>
                            <p:childTnLst>
                              <p:par>
                                <p:cTn id="29" presetID="2" presetClass="entr" presetSubtype="8" fill="hold" grpId="0" nodeType="after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0-#ppt_w/2"/>
                                          </p:val>
                                        </p:tav>
                                        <p:tav tm="100000">
                                          <p:val>
                                            <p:strVal val="#ppt_x"/>
                                          </p:val>
                                        </p:tav>
                                      </p:tavLst>
                                    </p:anim>
                                    <p:anim calcmode="lin" valueType="num">
                                      <p:cBhvr additive="base">
                                        <p:cTn id="32" dur="500" fill="hold"/>
                                        <p:tgtEl>
                                          <p:spTgt spid="10"/>
                                        </p:tgtEl>
                                        <p:attrNameLst>
                                          <p:attrName>ppt_y</p:attrName>
                                        </p:attrNameLst>
                                      </p:cBhvr>
                                      <p:tavLst>
                                        <p:tav tm="0">
                                          <p:val>
                                            <p:strVal val="#ppt_y"/>
                                          </p:val>
                                        </p:tav>
                                        <p:tav tm="100000">
                                          <p:val>
                                            <p:strVal val="#ppt_y"/>
                                          </p:val>
                                        </p:tav>
                                      </p:tavLst>
                                    </p:anim>
                                  </p:childTnLst>
                                </p:cTn>
                              </p:par>
                            </p:childTnLst>
                          </p:cTn>
                        </p:par>
                        <p:par>
                          <p:cTn id="33" fill="hold">
                            <p:stCondLst>
                              <p:cond delay="3000"/>
                            </p:stCondLst>
                            <p:childTnLst>
                              <p:par>
                                <p:cTn id="34" presetID="31" presetClass="entr" presetSubtype="0" fill="hold" grpId="0" nodeType="afterEffect">
                                  <p:stCondLst>
                                    <p:cond delay="0"/>
                                  </p:stCondLst>
                                  <p:childTnLst>
                                    <p:set>
                                      <p:cBhvr>
                                        <p:cTn id="35" dur="1" fill="hold">
                                          <p:stCondLst>
                                            <p:cond delay="0"/>
                                          </p:stCondLst>
                                        </p:cTn>
                                        <p:tgtEl>
                                          <p:spTgt spid="11"/>
                                        </p:tgtEl>
                                        <p:attrNameLst>
                                          <p:attrName>style.visibility</p:attrName>
                                        </p:attrNameLst>
                                      </p:cBhvr>
                                      <p:to>
                                        <p:strVal val="visible"/>
                                      </p:to>
                                    </p:set>
                                    <p:anim calcmode="lin" valueType="num">
                                      <p:cBhvr>
                                        <p:cTn id="36" dur="500" fill="hold"/>
                                        <p:tgtEl>
                                          <p:spTgt spid="11"/>
                                        </p:tgtEl>
                                        <p:attrNameLst>
                                          <p:attrName>ppt_w</p:attrName>
                                        </p:attrNameLst>
                                      </p:cBhvr>
                                      <p:tavLst>
                                        <p:tav tm="0">
                                          <p:val>
                                            <p:fltVal val="0"/>
                                          </p:val>
                                        </p:tav>
                                        <p:tav tm="100000">
                                          <p:val>
                                            <p:strVal val="#ppt_w"/>
                                          </p:val>
                                        </p:tav>
                                      </p:tavLst>
                                    </p:anim>
                                    <p:anim calcmode="lin" valueType="num">
                                      <p:cBhvr>
                                        <p:cTn id="37" dur="500" fill="hold"/>
                                        <p:tgtEl>
                                          <p:spTgt spid="11"/>
                                        </p:tgtEl>
                                        <p:attrNameLst>
                                          <p:attrName>ppt_h</p:attrName>
                                        </p:attrNameLst>
                                      </p:cBhvr>
                                      <p:tavLst>
                                        <p:tav tm="0">
                                          <p:val>
                                            <p:fltVal val="0"/>
                                          </p:val>
                                        </p:tav>
                                        <p:tav tm="100000">
                                          <p:val>
                                            <p:strVal val="#ppt_h"/>
                                          </p:val>
                                        </p:tav>
                                      </p:tavLst>
                                    </p:anim>
                                    <p:anim calcmode="lin" valueType="num">
                                      <p:cBhvr>
                                        <p:cTn id="38" dur="500" fill="hold"/>
                                        <p:tgtEl>
                                          <p:spTgt spid="11"/>
                                        </p:tgtEl>
                                        <p:attrNameLst>
                                          <p:attrName>style.rotation</p:attrName>
                                        </p:attrNameLst>
                                      </p:cBhvr>
                                      <p:tavLst>
                                        <p:tav tm="0">
                                          <p:val>
                                            <p:fltVal val="90"/>
                                          </p:val>
                                        </p:tav>
                                        <p:tav tm="100000">
                                          <p:val>
                                            <p:fltVal val="0"/>
                                          </p:val>
                                        </p:tav>
                                      </p:tavLst>
                                    </p:anim>
                                    <p:animEffect transition="in" filter="fade">
                                      <p:cBhvr>
                                        <p:cTn id="39" dur="500"/>
                                        <p:tgtEl>
                                          <p:spTgt spid="11"/>
                                        </p:tgtEl>
                                      </p:cBhvr>
                                    </p:animEffect>
                                  </p:childTnLst>
                                </p:cTn>
                              </p:par>
                            </p:childTnLst>
                          </p:cTn>
                        </p:par>
                        <p:par>
                          <p:cTn id="40" fill="hold">
                            <p:stCondLst>
                              <p:cond delay="3500"/>
                            </p:stCondLst>
                            <p:childTnLst>
                              <p:par>
                                <p:cTn id="41" presetID="22" presetClass="entr" presetSubtype="8" fill="hold" grpId="0" nodeType="after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wipe(left)">
                                      <p:cBhvr>
                                        <p:cTn id="43" dur="500"/>
                                        <p:tgtEl>
                                          <p:spTgt spid="9"/>
                                        </p:tgtEl>
                                      </p:cBhvr>
                                    </p:animEffect>
                                  </p:childTnLst>
                                </p:cTn>
                              </p:par>
                            </p:childTnLst>
                          </p:cTn>
                        </p:par>
                        <p:par>
                          <p:cTn id="44" fill="hold">
                            <p:stCondLst>
                              <p:cond delay="4000"/>
                            </p:stCondLst>
                            <p:childTnLst>
                              <p:par>
                                <p:cTn id="45" presetID="22" presetClass="entr" presetSubtype="8" fill="hold" grpId="0" nodeType="after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wipe(left)">
                                      <p:cBhvr>
                                        <p:cTn id="47" dur="500"/>
                                        <p:tgtEl>
                                          <p:spTgt spid="8"/>
                                        </p:tgtEl>
                                      </p:cBhvr>
                                    </p:animEffect>
                                  </p:childTnLst>
                                </p:cTn>
                              </p:par>
                            </p:childTnLst>
                          </p:cTn>
                        </p:par>
                        <p:par>
                          <p:cTn id="48" fill="hold">
                            <p:stCondLst>
                              <p:cond delay="4500"/>
                            </p:stCondLst>
                            <p:childTnLst>
                              <p:par>
                                <p:cTn id="49" presetID="22" presetClass="entr" presetSubtype="8" fill="hold" grpId="0" nodeType="after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wipe(left)">
                                      <p:cBhvr>
                                        <p:cTn id="5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4" grpId="0" animBg="1"/>
      <p:bldP spid="5" grpId="0" bldLvl="0" animBg="1"/>
      <p:bldP spid="6" grpId="0"/>
      <p:bldP spid="7" grpId="0"/>
      <p:bldP spid="8" grpId="0" bldLvl="0" animBg="1"/>
      <p:bldP spid="9" grpId="0" animBg="1"/>
      <p:bldP spid="10" grpId="0" bldLvl="0" animBg="1"/>
      <p:bldP spid="11" grpId="0"/>
      <p:bldP spid="1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5"/>
          <p:cNvSpPr txBox="1"/>
          <p:nvPr/>
        </p:nvSpPr>
        <p:spPr>
          <a:xfrm>
            <a:off x="1487488" y="704693"/>
            <a:ext cx="8070851" cy="502766"/>
          </a:xfrm>
          <a:prstGeom prst="rect">
            <a:avLst/>
          </a:prstGeom>
          <a:noFill/>
        </p:spPr>
        <p:txBody>
          <a:bodyPr wrap="square" lIns="91440" tIns="45720" rIns="91440" bIns="45720" rtlCol="0">
            <a:spAutoFit/>
          </a:bodyPr>
          <a:lstStyle>
            <a:defPPr>
              <a:defRPr lang="zh-CN"/>
            </a:defPPr>
            <a:lvl1pPr>
              <a:defRPr sz="2000" b="1" kern="0">
                <a:blipFill dpi="0" rotWithShape="1">
                  <a:blip r:embed="rId3" cstate="print">
                    <a:extLst>
                      <a:ext uri="{28A0092B-C50C-407E-A947-70E740481C1C}">
                        <a14:useLocalDpi xmlns:a14="http://schemas.microsoft.com/office/drawing/2010/main" val="0"/>
                      </a:ext>
                    </a:extLst>
                  </a:blip>
                  <a:srcRect/>
                  <a:stretch>
                    <a:fillRect/>
                  </a:stretch>
                </a:blipFill>
                <a:latin typeface="方正综艺简体" panose="02010601030101010101" pitchFamily="2" charset="-122"/>
                <a:ea typeface="方正综艺简体" panose="02010601030101010101" pitchFamily="2" charset="-122"/>
              </a:defRPr>
            </a:lvl1pPr>
          </a:lstStyle>
          <a:p>
            <a:r>
              <a:rPr lang="zh-CN" altLang="en-US" sz="2667" dirty="0">
                <a:solidFill>
                  <a:schemeClr val="bg1"/>
                </a:solidFill>
              </a:rPr>
              <a:t>网络信息安全</a:t>
            </a:r>
          </a:p>
        </p:txBody>
      </p:sp>
      <p:sp>
        <p:nvSpPr>
          <p:cNvPr id="3" name="矩形 2"/>
          <p:cNvSpPr/>
          <p:nvPr/>
        </p:nvSpPr>
        <p:spPr bwMode="auto">
          <a:xfrm>
            <a:off x="2222804" y="1430541"/>
            <a:ext cx="8673197" cy="1152000"/>
          </a:xfrm>
          <a:prstGeom prst="rect">
            <a:avLst/>
          </a:prstGeom>
          <a:noFill/>
          <a:ln w="9525" cap="flat" cmpd="sng" algn="ctr">
            <a:solidFill>
              <a:schemeClr val="bg1"/>
            </a:solidFill>
            <a:prstDash val="solid"/>
            <a:round/>
            <a:headEnd type="none" w="med" len="med"/>
            <a:tailEnd type="none" w="med" len="med"/>
          </a:ln>
          <a:effectLst/>
        </p:spPr>
        <p:txBody>
          <a:bodyPr vert="horz" wrap="square" lIns="91407" tIns="45703" rIns="91407" bIns="45703" numCol="1" rtlCol="0" anchor="t" anchorCtr="0" compatLnSpc="1"/>
          <a:lstStyle/>
          <a:p>
            <a:endParaRPr lang="zh-CN" altLang="en-US" sz="133" dirty="0">
              <a:solidFill>
                <a:schemeClr val="bg1"/>
              </a:solidFill>
              <a:ea typeface="微软雅黑" panose="020B0503020204020204" pitchFamily="34" charset="-122"/>
            </a:endParaRPr>
          </a:p>
        </p:txBody>
      </p:sp>
      <p:sp>
        <p:nvSpPr>
          <p:cNvPr id="4" name="右箭头 3"/>
          <p:cNvSpPr/>
          <p:nvPr/>
        </p:nvSpPr>
        <p:spPr bwMode="auto">
          <a:xfrm>
            <a:off x="2881021" y="1819560"/>
            <a:ext cx="466473" cy="373963"/>
          </a:xfrm>
          <a:prstGeom prst="rightArrow">
            <a:avLst/>
          </a:prstGeom>
          <a:solidFill>
            <a:schemeClr val="bg1"/>
          </a:solidFill>
          <a:ln w="9525" cap="flat" cmpd="sng" algn="ctr">
            <a:noFill/>
            <a:prstDash val="solid"/>
            <a:round/>
            <a:headEnd type="none" w="med" len="med"/>
            <a:tailEnd type="none" w="med" len="med"/>
          </a:ln>
          <a:effectLst/>
        </p:spPr>
        <p:txBody>
          <a:bodyPr vert="horz" wrap="square" lIns="91407" tIns="45703" rIns="91407" bIns="45703" numCol="1" rtlCol="0" anchor="t" anchorCtr="0" compatLnSpc="1"/>
          <a:lstStyle/>
          <a:p>
            <a:pPr fontAlgn="base">
              <a:spcBef>
                <a:spcPct val="0"/>
              </a:spcBef>
              <a:spcAft>
                <a:spcPct val="0"/>
              </a:spcAft>
              <a:buFont typeface="Arial" pitchFamily="34" charset="0"/>
              <a:buNone/>
            </a:pPr>
            <a:endParaRPr lang="zh-CN" altLang="en-US" dirty="0">
              <a:solidFill>
                <a:srgbClr val="A40000"/>
              </a:solidFill>
              <a:latin typeface="Arial" pitchFamily="34" charset="0"/>
              <a:ea typeface="微软雅黑" panose="020B0503020204020204" pitchFamily="34" charset="-122"/>
            </a:endParaRPr>
          </a:p>
        </p:txBody>
      </p:sp>
      <p:sp>
        <p:nvSpPr>
          <p:cNvPr id="5" name="矩形 4"/>
          <p:cNvSpPr/>
          <p:nvPr/>
        </p:nvSpPr>
        <p:spPr bwMode="auto">
          <a:xfrm>
            <a:off x="1296000" y="1430541"/>
            <a:ext cx="1676944" cy="115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dirty="0">
              <a:solidFill>
                <a:srgbClr val="A40000"/>
              </a:solidFill>
              <a:ea typeface="微软雅黑" panose="020B0503020204020204" pitchFamily="34" charset="-122"/>
            </a:endParaRPr>
          </a:p>
        </p:txBody>
      </p:sp>
      <p:sp>
        <p:nvSpPr>
          <p:cNvPr id="6" name="TextBox 19"/>
          <p:cNvSpPr txBox="1"/>
          <p:nvPr/>
        </p:nvSpPr>
        <p:spPr>
          <a:xfrm>
            <a:off x="1305825" y="1780840"/>
            <a:ext cx="1666791" cy="420564"/>
          </a:xfrm>
          <a:prstGeom prst="rect">
            <a:avLst/>
          </a:prstGeom>
          <a:noFill/>
        </p:spPr>
        <p:txBody>
          <a:bodyPr wrap="square" rtlCol="0">
            <a:spAutoFit/>
          </a:bodyPr>
          <a:lstStyle/>
          <a:p>
            <a:pPr algn="ctr"/>
            <a:r>
              <a:rPr lang="zh-CN" altLang="en-US" sz="2133" b="1" dirty="0">
                <a:solidFill>
                  <a:srgbClr val="A40000"/>
                </a:solidFill>
                <a:ea typeface="微软雅黑" panose="020B0503020204020204" pitchFamily="34" charset="-122"/>
              </a:rPr>
              <a:t>第四十四条</a:t>
            </a:r>
          </a:p>
        </p:txBody>
      </p:sp>
      <p:sp>
        <p:nvSpPr>
          <p:cNvPr id="7" name="TextBox 20"/>
          <p:cNvSpPr txBox="1"/>
          <p:nvPr/>
        </p:nvSpPr>
        <p:spPr>
          <a:xfrm>
            <a:off x="3356987" y="1602328"/>
            <a:ext cx="7539015" cy="810607"/>
          </a:xfrm>
          <a:prstGeom prst="rect">
            <a:avLst/>
          </a:prstGeom>
          <a:noFill/>
        </p:spPr>
        <p:txBody>
          <a:bodyPr wrap="square" rtlCol="0">
            <a:spAutoFit/>
          </a:bodyPr>
          <a:lstStyle/>
          <a:p>
            <a:pPr>
              <a:lnSpc>
                <a:spcPct val="125000"/>
              </a:lnSpc>
            </a:pPr>
            <a:r>
              <a:rPr lang="zh-CN" altLang="en-US" sz="1867" dirty="0">
                <a:solidFill>
                  <a:schemeClr val="bg1"/>
                </a:solidFill>
                <a:ea typeface="微软雅黑" panose="020B0503020204020204" pitchFamily="34" charset="-122"/>
              </a:rPr>
              <a:t>       任何个人和组织不得窃取或者以其他非法方式获取个人信息，不得非法出售或者非法向他人提供个人信息。</a:t>
            </a:r>
          </a:p>
        </p:txBody>
      </p:sp>
      <p:sp>
        <p:nvSpPr>
          <p:cNvPr id="8" name="矩形 7"/>
          <p:cNvSpPr/>
          <p:nvPr/>
        </p:nvSpPr>
        <p:spPr bwMode="auto">
          <a:xfrm>
            <a:off x="2222804" y="2757075"/>
            <a:ext cx="8673197" cy="1344000"/>
          </a:xfrm>
          <a:prstGeom prst="rect">
            <a:avLst/>
          </a:prstGeom>
          <a:noFill/>
          <a:ln w="9525" cap="flat" cmpd="sng" algn="ctr">
            <a:solidFill>
              <a:schemeClr val="bg1"/>
            </a:solidFill>
            <a:prstDash val="solid"/>
            <a:round/>
            <a:headEnd type="none" w="med" len="med"/>
            <a:tailEnd type="none" w="med" len="med"/>
          </a:ln>
          <a:effectLst/>
        </p:spPr>
        <p:txBody>
          <a:bodyPr vert="horz" wrap="square" lIns="91407" tIns="45703" rIns="91407" bIns="45703" numCol="1" rtlCol="0" anchor="t" anchorCtr="0" compatLnSpc="1"/>
          <a:lstStyle/>
          <a:p>
            <a:endParaRPr lang="zh-CN" altLang="en-US" sz="133" dirty="0">
              <a:solidFill>
                <a:schemeClr val="bg1"/>
              </a:solidFill>
              <a:ea typeface="微软雅黑" panose="020B0503020204020204" pitchFamily="34" charset="-122"/>
            </a:endParaRPr>
          </a:p>
        </p:txBody>
      </p:sp>
      <p:sp>
        <p:nvSpPr>
          <p:cNvPr id="9" name="右箭头 8"/>
          <p:cNvSpPr/>
          <p:nvPr/>
        </p:nvSpPr>
        <p:spPr bwMode="auto">
          <a:xfrm>
            <a:off x="2881021" y="3242093"/>
            <a:ext cx="466473" cy="373963"/>
          </a:xfrm>
          <a:prstGeom prst="rightArrow">
            <a:avLst/>
          </a:prstGeom>
          <a:solidFill>
            <a:schemeClr val="bg1"/>
          </a:solidFill>
          <a:ln w="9525" cap="flat" cmpd="sng" algn="ctr">
            <a:noFill/>
            <a:prstDash val="solid"/>
            <a:round/>
            <a:headEnd type="none" w="med" len="med"/>
            <a:tailEnd type="none" w="med" len="med"/>
          </a:ln>
          <a:effectLst/>
        </p:spPr>
        <p:txBody>
          <a:bodyPr vert="horz" wrap="square" lIns="91407" tIns="45703" rIns="91407" bIns="45703" numCol="1" rtlCol="0" anchor="t" anchorCtr="0" compatLnSpc="1"/>
          <a:lstStyle/>
          <a:p>
            <a:pPr fontAlgn="base">
              <a:spcBef>
                <a:spcPct val="0"/>
              </a:spcBef>
              <a:spcAft>
                <a:spcPct val="0"/>
              </a:spcAft>
              <a:buFont typeface="Arial" pitchFamily="34" charset="0"/>
              <a:buNone/>
            </a:pPr>
            <a:endParaRPr lang="zh-CN" altLang="en-US" dirty="0">
              <a:solidFill>
                <a:srgbClr val="A40000"/>
              </a:solidFill>
              <a:latin typeface="Arial" pitchFamily="34" charset="0"/>
              <a:ea typeface="微软雅黑" panose="020B0503020204020204" pitchFamily="34" charset="-122"/>
            </a:endParaRPr>
          </a:p>
        </p:txBody>
      </p:sp>
      <p:sp>
        <p:nvSpPr>
          <p:cNvPr id="10" name="矩形 9"/>
          <p:cNvSpPr/>
          <p:nvPr/>
        </p:nvSpPr>
        <p:spPr bwMode="auto">
          <a:xfrm>
            <a:off x="1296000" y="2757075"/>
            <a:ext cx="1676944" cy="134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dirty="0">
              <a:solidFill>
                <a:srgbClr val="A40000"/>
              </a:solidFill>
              <a:ea typeface="微软雅黑" panose="020B0503020204020204" pitchFamily="34" charset="-122"/>
            </a:endParaRPr>
          </a:p>
        </p:txBody>
      </p:sp>
      <p:sp>
        <p:nvSpPr>
          <p:cNvPr id="11" name="TextBox 19"/>
          <p:cNvSpPr txBox="1"/>
          <p:nvPr/>
        </p:nvSpPr>
        <p:spPr>
          <a:xfrm>
            <a:off x="1305825" y="3203373"/>
            <a:ext cx="1666791" cy="420564"/>
          </a:xfrm>
          <a:prstGeom prst="rect">
            <a:avLst/>
          </a:prstGeom>
          <a:noFill/>
        </p:spPr>
        <p:txBody>
          <a:bodyPr wrap="square" rtlCol="0">
            <a:spAutoFit/>
          </a:bodyPr>
          <a:lstStyle/>
          <a:p>
            <a:pPr algn="ctr"/>
            <a:r>
              <a:rPr lang="zh-CN" altLang="en-US" sz="2133" b="1" dirty="0">
                <a:solidFill>
                  <a:srgbClr val="A40000"/>
                </a:solidFill>
                <a:ea typeface="微软雅黑" panose="020B0503020204020204" pitchFamily="34" charset="-122"/>
              </a:rPr>
              <a:t>第四十五条</a:t>
            </a:r>
          </a:p>
        </p:txBody>
      </p:sp>
      <p:sp>
        <p:nvSpPr>
          <p:cNvPr id="12" name="TextBox 20"/>
          <p:cNvSpPr txBox="1"/>
          <p:nvPr/>
        </p:nvSpPr>
        <p:spPr>
          <a:xfrm>
            <a:off x="3356987" y="2845325"/>
            <a:ext cx="7539015" cy="1169744"/>
          </a:xfrm>
          <a:prstGeom prst="rect">
            <a:avLst/>
          </a:prstGeom>
          <a:noFill/>
        </p:spPr>
        <p:txBody>
          <a:bodyPr wrap="square" rtlCol="0">
            <a:spAutoFit/>
          </a:bodyPr>
          <a:lstStyle/>
          <a:p>
            <a:pPr>
              <a:lnSpc>
                <a:spcPct val="125000"/>
              </a:lnSpc>
            </a:pPr>
            <a:r>
              <a:rPr lang="zh-CN" altLang="en-US" sz="1867" dirty="0">
                <a:solidFill>
                  <a:schemeClr val="bg1"/>
                </a:solidFill>
                <a:ea typeface="微软雅黑" panose="020B0503020204020204" pitchFamily="34" charset="-122"/>
              </a:rPr>
              <a:t>       依法负有网络安全监督管理职责的部门及其工作人员，必须对在履行职责中知悉的个人信息、隐私和商业秘密严格保密，不得泄露、出售或者非法向他人提供。</a:t>
            </a:r>
          </a:p>
        </p:txBody>
      </p:sp>
      <p:sp>
        <p:nvSpPr>
          <p:cNvPr id="13" name="矩形 12"/>
          <p:cNvSpPr/>
          <p:nvPr/>
        </p:nvSpPr>
        <p:spPr bwMode="auto">
          <a:xfrm>
            <a:off x="2222804" y="4245277"/>
            <a:ext cx="8673197" cy="1680000"/>
          </a:xfrm>
          <a:prstGeom prst="rect">
            <a:avLst/>
          </a:prstGeom>
          <a:noFill/>
          <a:ln w="9525" cap="flat" cmpd="sng" algn="ctr">
            <a:solidFill>
              <a:schemeClr val="bg1"/>
            </a:solidFill>
            <a:prstDash val="solid"/>
            <a:round/>
            <a:headEnd type="none" w="med" len="med"/>
            <a:tailEnd type="none" w="med" len="med"/>
          </a:ln>
          <a:effectLst/>
        </p:spPr>
        <p:txBody>
          <a:bodyPr vert="horz" wrap="square" lIns="91407" tIns="45703" rIns="91407" bIns="45703" numCol="1" rtlCol="0" anchor="t" anchorCtr="0" compatLnSpc="1"/>
          <a:lstStyle/>
          <a:p>
            <a:endParaRPr lang="zh-CN" altLang="en-US" sz="133" dirty="0">
              <a:solidFill>
                <a:schemeClr val="bg1"/>
              </a:solidFill>
              <a:ea typeface="微软雅黑" panose="020B0503020204020204" pitchFamily="34" charset="-122"/>
            </a:endParaRPr>
          </a:p>
        </p:txBody>
      </p:sp>
      <p:sp>
        <p:nvSpPr>
          <p:cNvPr id="14" name="右箭头 13"/>
          <p:cNvSpPr/>
          <p:nvPr/>
        </p:nvSpPr>
        <p:spPr bwMode="auto">
          <a:xfrm>
            <a:off x="2881021" y="4898296"/>
            <a:ext cx="466473" cy="373963"/>
          </a:xfrm>
          <a:prstGeom prst="rightArrow">
            <a:avLst/>
          </a:prstGeom>
          <a:solidFill>
            <a:schemeClr val="bg1"/>
          </a:solidFill>
          <a:ln w="9525" cap="flat" cmpd="sng" algn="ctr">
            <a:noFill/>
            <a:prstDash val="solid"/>
            <a:round/>
            <a:headEnd type="none" w="med" len="med"/>
            <a:tailEnd type="none" w="med" len="med"/>
          </a:ln>
          <a:effectLst/>
        </p:spPr>
        <p:txBody>
          <a:bodyPr vert="horz" wrap="square" lIns="91407" tIns="45703" rIns="91407" bIns="45703" numCol="1" rtlCol="0" anchor="t" anchorCtr="0" compatLnSpc="1"/>
          <a:lstStyle/>
          <a:p>
            <a:pPr fontAlgn="base">
              <a:spcBef>
                <a:spcPct val="0"/>
              </a:spcBef>
              <a:spcAft>
                <a:spcPct val="0"/>
              </a:spcAft>
              <a:buFont typeface="Arial" pitchFamily="34" charset="0"/>
              <a:buNone/>
            </a:pPr>
            <a:endParaRPr lang="zh-CN" altLang="en-US" dirty="0">
              <a:solidFill>
                <a:srgbClr val="A40000"/>
              </a:solidFill>
              <a:latin typeface="Arial" pitchFamily="34" charset="0"/>
              <a:ea typeface="微软雅黑" panose="020B0503020204020204" pitchFamily="34" charset="-122"/>
            </a:endParaRPr>
          </a:p>
        </p:txBody>
      </p:sp>
      <p:sp>
        <p:nvSpPr>
          <p:cNvPr id="15" name="矩形 14"/>
          <p:cNvSpPr/>
          <p:nvPr/>
        </p:nvSpPr>
        <p:spPr bwMode="auto">
          <a:xfrm>
            <a:off x="1296000" y="4245277"/>
            <a:ext cx="1676944" cy="16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dirty="0">
              <a:solidFill>
                <a:srgbClr val="A40000"/>
              </a:solidFill>
              <a:ea typeface="微软雅黑" panose="020B0503020204020204" pitchFamily="34" charset="-122"/>
            </a:endParaRPr>
          </a:p>
        </p:txBody>
      </p:sp>
      <p:sp>
        <p:nvSpPr>
          <p:cNvPr id="16" name="TextBox 19"/>
          <p:cNvSpPr txBox="1"/>
          <p:nvPr/>
        </p:nvSpPr>
        <p:spPr>
          <a:xfrm>
            <a:off x="1305825" y="4859576"/>
            <a:ext cx="1666791" cy="420564"/>
          </a:xfrm>
          <a:prstGeom prst="rect">
            <a:avLst/>
          </a:prstGeom>
          <a:noFill/>
        </p:spPr>
        <p:txBody>
          <a:bodyPr wrap="square" rtlCol="0">
            <a:spAutoFit/>
          </a:bodyPr>
          <a:lstStyle/>
          <a:p>
            <a:pPr algn="ctr"/>
            <a:r>
              <a:rPr lang="zh-CN" altLang="en-US" sz="2133" b="1" dirty="0">
                <a:solidFill>
                  <a:srgbClr val="A40000"/>
                </a:solidFill>
                <a:ea typeface="微软雅黑" panose="020B0503020204020204" pitchFamily="34" charset="-122"/>
              </a:rPr>
              <a:t>第四十六条</a:t>
            </a:r>
          </a:p>
        </p:txBody>
      </p:sp>
      <p:sp>
        <p:nvSpPr>
          <p:cNvPr id="17" name="TextBox 20"/>
          <p:cNvSpPr txBox="1"/>
          <p:nvPr/>
        </p:nvSpPr>
        <p:spPr>
          <a:xfrm>
            <a:off x="3356987" y="4321993"/>
            <a:ext cx="7539015" cy="1528880"/>
          </a:xfrm>
          <a:prstGeom prst="rect">
            <a:avLst/>
          </a:prstGeom>
          <a:noFill/>
        </p:spPr>
        <p:txBody>
          <a:bodyPr wrap="square" rtlCol="0">
            <a:spAutoFit/>
          </a:bodyPr>
          <a:lstStyle/>
          <a:p>
            <a:pPr>
              <a:lnSpc>
                <a:spcPct val="125000"/>
              </a:lnSpc>
            </a:pPr>
            <a:r>
              <a:rPr lang="zh-CN" altLang="en-US" sz="1867" dirty="0">
                <a:solidFill>
                  <a:schemeClr val="bg1"/>
                </a:solidFill>
                <a:ea typeface="微软雅黑" panose="020B0503020204020204" pitchFamily="34" charset="-122"/>
              </a:rPr>
              <a:t>       任何个人和组织应当对其使用网络的行为负责，不得设立用于实施诈骗，传授犯罪方法，制作或者销售违禁物品、管制物品等违法犯罪活动的网站、通讯群组，不得利用网络发布涉及实施诈骗，制作或者销售违禁物品、管制物品以及其他违法犯罪活动的信息。</a:t>
            </a:r>
          </a:p>
        </p:txBody>
      </p:sp>
    </p:spTree>
    <p:extLst>
      <p:ext uri="{BB962C8B-B14F-4D97-AF65-F5344CB8AC3E}">
        <p14:creationId xmlns:p14="http://schemas.microsoft.com/office/powerpoint/2010/main" val="3903882478"/>
      </p:ext>
    </p:extLst>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31" presetClass="entr" presetSubtype="0"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 calcmode="lin" valueType="num">
                                      <p:cBhvr>
                                        <p:cTn id="14" dur="500" fill="hold"/>
                                        <p:tgtEl>
                                          <p:spTgt spid="6"/>
                                        </p:tgtEl>
                                        <p:attrNameLst>
                                          <p:attrName>style.rotation</p:attrName>
                                        </p:attrNameLst>
                                      </p:cBhvr>
                                      <p:tavLst>
                                        <p:tav tm="0">
                                          <p:val>
                                            <p:fltVal val="90"/>
                                          </p:val>
                                        </p:tav>
                                        <p:tav tm="100000">
                                          <p:val>
                                            <p:fltVal val="0"/>
                                          </p:val>
                                        </p:tav>
                                      </p:tavLst>
                                    </p:anim>
                                    <p:animEffect transition="in" filter="fade">
                                      <p:cBhvr>
                                        <p:cTn id="15" dur="500"/>
                                        <p:tgtEl>
                                          <p:spTgt spid="6"/>
                                        </p:tgtEl>
                                      </p:cBhvr>
                                    </p:animEffect>
                                  </p:childTnLst>
                                </p:cTn>
                              </p:par>
                            </p:childTnLst>
                          </p:cTn>
                        </p:par>
                        <p:par>
                          <p:cTn id="16" fill="hold">
                            <p:stCondLst>
                              <p:cond delay="1000"/>
                            </p:stCondLst>
                            <p:childTnLst>
                              <p:par>
                                <p:cTn id="17" presetID="22" presetClass="entr" presetSubtype="8"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500"/>
                                        <p:tgtEl>
                                          <p:spTgt spid="4"/>
                                        </p:tgtEl>
                                      </p:cBhvr>
                                    </p:animEffect>
                                  </p:childTnLst>
                                </p:cTn>
                              </p:par>
                            </p:childTnLst>
                          </p:cTn>
                        </p:par>
                        <p:par>
                          <p:cTn id="20" fill="hold">
                            <p:stCondLst>
                              <p:cond delay="1500"/>
                            </p:stCondLst>
                            <p:childTnLst>
                              <p:par>
                                <p:cTn id="21" presetID="22" presetClass="entr" presetSubtype="8" fill="hold" grpId="0"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left)">
                                      <p:cBhvr>
                                        <p:cTn id="23" dur="500"/>
                                        <p:tgtEl>
                                          <p:spTgt spid="3"/>
                                        </p:tgtEl>
                                      </p:cBhvr>
                                    </p:animEffect>
                                  </p:childTnLst>
                                </p:cTn>
                              </p:par>
                            </p:childTnLst>
                          </p:cTn>
                        </p:par>
                        <p:par>
                          <p:cTn id="24" fill="hold">
                            <p:stCondLst>
                              <p:cond delay="2000"/>
                            </p:stCondLst>
                            <p:childTnLst>
                              <p:par>
                                <p:cTn id="25" presetID="22" presetClass="entr" presetSubtype="8" fill="hold" grpId="0"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left)">
                                      <p:cBhvr>
                                        <p:cTn id="27" dur="500"/>
                                        <p:tgtEl>
                                          <p:spTgt spid="7"/>
                                        </p:tgtEl>
                                      </p:cBhvr>
                                    </p:animEffect>
                                  </p:childTnLst>
                                </p:cTn>
                              </p:par>
                            </p:childTnLst>
                          </p:cTn>
                        </p:par>
                        <p:par>
                          <p:cTn id="28" fill="hold">
                            <p:stCondLst>
                              <p:cond delay="2500"/>
                            </p:stCondLst>
                            <p:childTnLst>
                              <p:par>
                                <p:cTn id="29" presetID="2" presetClass="entr" presetSubtype="8" fill="hold" grpId="0" nodeType="after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0-#ppt_w/2"/>
                                          </p:val>
                                        </p:tav>
                                        <p:tav tm="100000">
                                          <p:val>
                                            <p:strVal val="#ppt_x"/>
                                          </p:val>
                                        </p:tav>
                                      </p:tavLst>
                                    </p:anim>
                                    <p:anim calcmode="lin" valueType="num">
                                      <p:cBhvr additive="base">
                                        <p:cTn id="32" dur="500" fill="hold"/>
                                        <p:tgtEl>
                                          <p:spTgt spid="10"/>
                                        </p:tgtEl>
                                        <p:attrNameLst>
                                          <p:attrName>ppt_y</p:attrName>
                                        </p:attrNameLst>
                                      </p:cBhvr>
                                      <p:tavLst>
                                        <p:tav tm="0">
                                          <p:val>
                                            <p:strVal val="#ppt_y"/>
                                          </p:val>
                                        </p:tav>
                                        <p:tav tm="100000">
                                          <p:val>
                                            <p:strVal val="#ppt_y"/>
                                          </p:val>
                                        </p:tav>
                                      </p:tavLst>
                                    </p:anim>
                                  </p:childTnLst>
                                </p:cTn>
                              </p:par>
                            </p:childTnLst>
                          </p:cTn>
                        </p:par>
                        <p:par>
                          <p:cTn id="33" fill="hold">
                            <p:stCondLst>
                              <p:cond delay="3000"/>
                            </p:stCondLst>
                            <p:childTnLst>
                              <p:par>
                                <p:cTn id="34" presetID="31" presetClass="entr" presetSubtype="0" fill="hold" grpId="0" nodeType="afterEffect">
                                  <p:stCondLst>
                                    <p:cond delay="0"/>
                                  </p:stCondLst>
                                  <p:childTnLst>
                                    <p:set>
                                      <p:cBhvr>
                                        <p:cTn id="35" dur="1" fill="hold">
                                          <p:stCondLst>
                                            <p:cond delay="0"/>
                                          </p:stCondLst>
                                        </p:cTn>
                                        <p:tgtEl>
                                          <p:spTgt spid="11"/>
                                        </p:tgtEl>
                                        <p:attrNameLst>
                                          <p:attrName>style.visibility</p:attrName>
                                        </p:attrNameLst>
                                      </p:cBhvr>
                                      <p:to>
                                        <p:strVal val="visible"/>
                                      </p:to>
                                    </p:set>
                                    <p:anim calcmode="lin" valueType="num">
                                      <p:cBhvr>
                                        <p:cTn id="36" dur="500" fill="hold"/>
                                        <p:tgtEl>
                                          <p:spTgt spid="11"/>
                                        </p:tgtEl>
                                        <p:attrNameLst>
                                          <p:attrName>ppt_w</p:attrName>
                                        </p:attrNameLst>
                                      </p:cBhvr>
                                      <p:tavLst>
                                        <p:tav tm="0">
                                          <p:val>
                                            <p:fltVal val="0"/>
                                          </p:val>
                                        </p:tav>
                                        <p:tav tm="100000">
                                          <p:val>
                                            <p:strVal val="#ppt_w"/>
                                          </p:val>
                                        </p:tav>
                                      </p:tavLst>
                                    </p:anim>
                                    <p:anim calcmode="lin" valueType="num">
                                      <p:cBhvr>
                                        <p:cTn id="37" dur="500" fill="hold"/>
                                        <p:tgtEl>
                                          <p:spTgt spid="11"/>
                                        </p:tgtEl>
                                        <p:attrNameLst>
                                          <p:attrName>ppt_h</p:attrName>
                                        </p:attrNameLst>
                                      </p:cBhvr>
                                      <p:tavLst>
                                        <p:tav tm="0">
                                          <p:val>
                                            <p:fltVal val="0"/>
                                          </p:val>
                                        </p:tav>
                                        <p:tav tm="100000">
                                          <p:val>
                                            <p:strVal val="#ppt_h"/>
                                          </p:val>
                                        </p:tav>
                                      </p:tavLst>
                                    </p:anim>
                                    <p:anim calcmode="lin" valueType="num">
                                      <p:cBhvr>
                                        <p:cTn id="38" dur="500" fill="hold"/>
                                        <p:tgtEl>
                                          <p:spTgt spid="11"/>
                                        </p:tgtEl>
                                        <p:attrNameLst>
                                          <p:attrName>style.rotation</p:attrName>
                                        </p:attrNameLst>
                                      </p:cBhvr>
                                      <p:tavLst>
                                        <p:tav tm="0">
                                          <p:val>
                                            <p:fltVal val="90"/>
                                          </p:val>
                                        </p:tav>
                                        <p:tav tm="100000">
                                          <p:val>
                                            <p:fltVal val="0"/>
                                          </p:val>
                                        </p:tav>
                                      </p:tavLst>
                                    </p:anim>
                                    <p:animEffect transition="in" filter="fade">
                                      <p:cBhvr>
                                        <p:cTn id="39" dur="500"/>
                                        <p:tgtEl>
                                          <p:spTgt spid="11"/>
                                        </p:tgtEl>
                                      </p:cBhvr>
                                    </p:animEffect>
                                  </p:childTnLst>
                                </p:cTn>
                              </p:par>
                            </p:childTnLst>
                          </p:cTn>
                        </p:par>
                        <p:par>
                          <p:cTn id="40" fill="hold">
                            <p:stCondLst>
                              <p:cond delay="3500"/>
                            </p:stCondLst>
                            <p:childTnLst>
                              <p:par>
                                <p:cTn id="41" presetID="22" presetClass="entr" presetSubtype="8" fill="hold" grpId="0" nodeType="after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wipe(left)">
                                      <p:cBhvr>
                                        <p:cTn id="43" dur="500"/>
                                        <p:tgtEl>
                                          <p:spTgt spid="9"/>
                                        </p:tgtEl>
                                      </p:cBhvr>
                                    </p:animEffect>
                                  </p:childTnLst>
                                </p:cTn>
                              </p:par>
                            </p:childTnLst>
                          </p:cTn>
                        </p:par>
                        <p:par>
                          <p:cTn id="44" fill="hold">
                            <p:stCondLst>
                              <p:cond delay="4000"/>
                            </p:stCondLst>
                            <p:childTnLst>
                              <p:par>
                                <p:cTn id="45" presetID="22" presetClass="entr" presetSubtype="8" fill="hold" grpId="0" nodeType="after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wipe(left)">
                                      <p:cBhvr>
                                        <p:cTn id="47" dur="500"/>
                                        <p:tgtEl>
                                          <p:spTgt spid="8"/>
                                        </p:tgtEl>
                                      </p:cBhvr>
                                    </p:animEffect>
                                  </p:childTnLst>
                                </p:cTn>
                              </p:par>
                            </p:childTnLst>
                          </p:cTn>
                        </p:par>
                        <p:par>
                          <p:cTn id="48" fill="hold">
                            <p:stCondLst>
                              <p:cond delay="4500"/>
                            </p:stCondLst>
                            <p:childTnLst>
                              <p:par>
                                <p:cTn id="49" presetID="22" presetClass="entr" presetSubtype="8" fill="hold" grpId="0" nodeType="after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wipe(left)">
                                      <p:cBhvr>
                                        <p:cTn id="51" dur="500"/>
                                        <p:tgtEl>
                                          <p:spTgt spid="12"/>
                                        </p:tgtEl>
                                      </p:cBhvr>
                                    </p:animEffect>
                                  </p:childTnLst>
                                </p:cTn>
                              </p:par>
                            </p:childTnLst>
                          </p:cTn>
                        </p:par>
                        <p:par>
                          <p:cTn id="52" fill="hold">
                            <p:stCondLst>
                              <p:cond delay="5000"/>
                            </p:stCondLst>
                            <p:childTnLst>
                              <p:par>
                                <p:cTn id="53" presetID="2" presetClass="entr" presetSubtype="8" fill="hold" grpId="0" nodeType="afterEffect">
                                  <p:stCondLst>
                                    <p:cond delay="0"/>
                                  </p:stCondLst>
                                  <p:childTnLst>
                                    <p:set>
                                      <p:cBhvr>
                                        <p:cTn id="54" dur="1" fill="hold">
                                          <p:stCondLst>
                                            <p:cond delay="0"/>
                                          </p:stCondLst>
                                        </p:cTn>
                                        <p:tgtEl>
                                          <p:spTgt spid="15"/>
                                        </p:tgtEl>
                                        <p:attrNameLst>
                                          <p:attrName>style.visibility</p:attrName>
                                        </p:attrNameLst>
                                      </p:cBhvr>
                                      <p:to>
                                        <p:strVal val="visible"/>
                                      </p:to>
                                    </p:set>
                                    <p:anim calcmode="lin" valueType="num">
                                      <p:cBhvr additive="base">
                                        <p:cTn id="55" dur="500" fill="hold"/>
                                        <p:tgtEl>
                                          <p:spTgt spid="15"/>
                                        </p:tgtEl>
                                        <p:attrNameLst>
                                          <p:attrName>ppt_x</p:attrName>
                                        </p:attrNameLst>
                                      </p:cBhvr>
                                      <p:tavLst>
                                        <p:tav tm="0">
                                          <p:val>
                                            <p:strVal val="0-#ppt_w/2"/>
                                          </p:val>
                                        </p:tav>
                                        <p:tav tm="100000">
                                          <p:val>
                                            <p:strVal val="#ppt_x"/>
                                          </p:val>
                                        </p:tav>
                                      </p:tavLst>
                                    </p:anim>
                                    <p:anim calcmode="lin" valueType="num">
                                      <p:cBhvr additive="base">
                                        <p:cTn id="56" dur="500" fill="hold"/>
                                        <p:tgtEl>
                                          <p:spTgt spid="15"/>
                                        </p:tgtEl>
                                        <p:attrNameLst>
                                          <p:attrName>ppt_y</p:attrName>
                                        </p:attrNameLst>
                                      </p:cBhvr>
                                      <p:tavLst>
                                        <p:tav tm="0">
                                          <p:val>
                                            <p:strVal val="#ppt_y"/>
                                          </p:val>
                                        </p:tav>
                                        <p:tav tm="100000">
                                          <p:val>
                                            <p:strVal val="#ppt_y"/>
                                          </p:val>
                                        </p:tav>
                                      </p:tavLst>
                                    </p:anim>
                                  </p:childTnLst>
                                </p:cTn>
                              </p:par>
                            </p:childTnLst>
                          </p:cTn>
                        </p:par>
                        <p:par>
                          <p:cTn id="57" fill="hold">
                            <p:stCondLst>
                              <p:cond delay="5500"/>
                            </p:stCondLst>
                            <p:childTnLst>
                              <p:par>
                                <p:cTn id="58" presetID="31" presetClass="entr" presetSubtype="0" fill="hold" grpId="0" nodeType="afterEffect">
                                  <p:stCondLst>
                                    <p:cond delay="0"/>
                                  </p:stCondLst>
                                  <p:childTnLst>
                                    <p:set>
                                      <p:cBhvr>
                                        <p:cTn id="59" dur="1" fill="hold">
                                          <p:stCondLst>
                                            <p:cond delay="0"/>
                                          </p:stCondLst>
                                        </p:cTn>
                                        <p:tgtEl>
                                          <p:spTgt spid="16"/>
                                        </p:tgtEl>
                                        <p:attrNameLst>
                                          <p:attrName>style.visibility</p:attrName>
                                        </p:attrNameLst>
                                      </p:cBhvr>
                                      <p:to>
                                        <p:strVal val="visible"/>
                                      </p:to>
                                    </p:set>
                                    <p:anim calcmode="lin" valueType="num">
                                      <p:cBhvr>
                                        <p:cTn id="60" dur="500" fill="hold"/>
                                        <p:tgtEl>
                                          <p:spTgt spid="16"/>
                                        </p:tgtEl>
                                        <p:attrNameLst>
                                          <p:attrName>ppt_w</p:attrName>
                                        </p:attrNameLst>
                                      </p:cBhvr>
                                      <p:tavLst>
                                        <p:tav tm="0">
                                          <p:val>
                                            <p:fltVal val="0"/>
                                          </p:val>
                                        </p:tav>
                                        <p:tav tm="100000">
                                          <p:val>
                                            <p:strVal val="#ppt_w"/>
                                          </p:val>
                                        </p:tav>
                                      </p:tavLst>
                                    </p:anim>
                                    <p:anim calcmode="lin" valueType="num">
                                      <p:cBhvr>
                                        <p:cTn id="61" dur="500" fill="hold"/>
                                        <p:tgtEl>
                                          <p:spTgt spid="16"/>
                                        </p:tgtEl>
                                        <p:attrNameLst>
                                          <p:attrName>ppt_h</p:attrName>
                                        </p:attrNameLst>
                                      </p:cBhvr>
                                      <p:tavLst>
                                        <p:tav tm="0">
                                          <p:val>
                                            <p:fltVal val="0"/>
                                          </p:val>
                                        </p:tav>
                                        <p:tav tm="100000">
                                          <p:val>
                                            <p:strVal val="#ppt_h"/>
                                          </p:val>
                                        </p:tav>
                                      </p:tavLst>
                                    </p:anim>
                                    <p:anim calcmode="lin" valueType="num">
                                      <p:cBhvr>
                                        <p:cTn id="62" dur="500" fill="hold"/>
                                        <p:tgtEl>
                                          <p:spTgt spid="16"/>
                                        </p:tgtEl>
                                        <p:attrNameLst>
                                          <p:attrName>style.rotation</p:attrName>
                                        </p:attrNameLst>
                                      </p:cBhvr>
                                      <p:tavLst>
                                        <p:tav tm="0">
                                          <p:val>
                                            <p:fltVal val="90"/>
                                          </p:val>
                                        </p:tav>
                                        <p:tav tm="100000">
                                          <p:val>
                                            <p:fltVal val="0"/>
                                          </p:val>
                                        </p:tav>
                                      </p:tavLst>
                                    </p:anim>
                                    <p:animEffect transition="in" filter="fade">
                                      <p:cBhvr>
                                        <p:cTn id="63" dur="500"/>
                                        <p:tgtEl>
                                          <p:spTgt spid="16"/>
                                        </p:tgtEl>
                                      </p:cBhvr>
                                    </p:animEffect>
                                  </p:childTnLst>
                                </p:cTn>
                              </p:par>
                            </p:childTnLst>
                          </p:cTn>
                        </p:par>
                        <p:par>
                          <p:cTn id="64" fill="hold">
                            <p:stCondLst>
                              <p:cond delay="6000"/>
                            </p:stCondLst>
                            <p:childTnLst>
                              <p:par>
                                <p:cTn id="65" presetID="22" presetClass="entr" presetSubtype="8" fill="hold" grpId="0" nodeType="afterEffect">
                                  <p:stCondLst>
                                    <p:cond delay="0"/>
                                  </p:stCondLst>
                                  <p:childTnLst>
                                    <p:set>
                                      <p:cBhvr>
                                        <p:cTn id="66" dur="1" fill="hold">
                                          <p:stCondLst>
                                            <p:cond delay="0"/>
                                          </p:stCondLst>
                                        </p:cTn>
                                        <p:tgtEl>
                                          <p:spTgt spid="14"/>
                                        </p:tgtEl>
                                        <p:attrNameLst>
                                          <p:attrName>style.visibility</p:attrName>
                                        </p:attrNameLst>
                                      </p:cBhvr>
                                      <p:to>
                                        <p:strVal val="visible"/>
                                      </p:to>
                                    </p:set>
                                    <p:animEffect transition="in" filter="wipe(left)">
                                      <p:cBhvr>
                                        <p:cTn id="67" dur="500"/>
                                        <p:tgtEl>
                                          <p:spTgt spid="14"/>
                                        </p:tgtEl>
                                      </p:cBhvr>
                                    </p:animEffect>
                                  </p:childTnLst>
                                </p:cTn>
                              </p:par>
                            </p:childTnLst>
                          </p:cTn>
                        </p:par>
                        <p:par>
                          <p:cTn id="68" fill="hold">
                            <p:stCondLst>
                              <p:cond delay="6500"/>
                            </p:stCondLst>
                            <p:childTnLst>
                              <p:par>
                                <p:cTn id="69" presetID="22" presetClass="entr" presetSubtype="8" fill="hold" grpId="0" nodeType="afterEffect">
                                  <p:stCondLst>
                                    <p:cond delay="0"/>
                                  </p:stCondLst>
                                  <p:childTnLst>
                                    <p:set>
                                      <p:cBhvr>
                                        <p:cTn id="70" dur="1" fill="hold">
                                          <p:stCondLst>
                                            <p:cond delay="0"/>
                                          </p:stCondLst>
                                        </p:cTn>
                                        <p:tgtEl>
                                          <p:spTgt spid="13"/>
                                        </p:tgtEl>
                                        <p:attrNameLst>
                                          <p:attrName>style.visibility</p:attrName>
                                        </p:attrNameLst>
                                      </p:cBhvr>
                                      <p:to>
                                        <p:strVal val="visible"/>
                                      </p:to>
                                    </p:set>
                                    <p:animEffect transition="in" filter="wipe(left)">
                                      <p:cBhvr>
                                        <p:cTn id="71" dur="500"/>
                                        <p:tgtEl>
                                          <p:spTgt spid="13"/>
                                        </p:tgtEl>
                                      </p:cBhvr>
                                    </p:animEffect>
                                  </p:childTnLst>
                                </p:cTn>
                              </p:par>
                            </p:childTnLst>
                          </p:cTn>
                        </p:par>
                        <p:par>
                          <p:cTn id="72" fill="hold">
                            <p:stCondLst>
                              <p:cond delay="7000"/>
                            </p:stCondLst>
                            <p:childTnLst>
                              <p:par>
                                <p:cTn id="73" presetID="22" presetClass="entr" presetSubtype="8" fill="hold" grpId="0" nodeType="afterEffect">
                                  <p:stCondLst>
                                    <p:cond delay="0"/>
                                  </p:stCondLst>
                                  <p:childTnLst>
                                    <p:set>
                                      <p:cBhvr>
                                        <p:cTn id="74" dur="1" fill="hold">
                                          <p:stCondLst>
                                            <p:cond delay="0"/>
                                          </p:stCondLst>
                                        </p:cTn>
                                        <p:tgtEl>
                                          <p:spTgt spid="17"/>
                                        </p:tgtEl>
                                        <p:attrNameLst>
                                          <p:attrName>style.visibility</p:attrName>
                                        </p:attrNameLst>
                                      </p:cBhvr>
                                      <p:to>
                                        <p:strVal val="visible"/>
                                      </p:to>
                                    </p:set>
                                    <p:animEffect transition="in" filter="wipe(left)">
                                      <p:cBhvr>
                                        <p:cTn id="7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4" grpId="0" animBg="1"/>
      <p:bldP spid="5" grpId="0" bldLvl="0" animBg="1"/>
      <p:bldP spid="6" grpId="0"/>
      <p:bldP spid="7" grpId="0"/>
      <p:bldP spid="8" grpId="0" bldLvl="0" animBg="1"/>
      <p:bldP spid="9" grpId="0" animBg="1"/>
      <p:bldP spid="10" grpId="0" bldLvl="0" animBg="1"/>
      <p:bldP spid="11" grpId="0"/>
      <p:bldP spid="12" grpId="0"/>
      <p:bldP spid="13" grpId="0" bldLvl="0" animBg="1"/>
      <p:bldP spid="14" grpId="0" animBg="1"/>
      <p:bldP spid="15" grpId="0" bldLvl="0" animBg="1"/>
      <p:bldP spid="16" grpId="0"/>
      <p:bldP spid="1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5"/>
          <p:cNvSpPr txBox="1"/>
          <p:nvPr/>
        </p:nvSpPr>
        <p:spPr>
          <a:xfrm>
            <a:off x="1487488" y="665340"/>
            <a:ext cx="8070851" cy="502766"/>
          </a:xfrm>
          <a:prstGeom prst="rect">
            <a:avLst/>
          </a:prstGeom>
          <a:noFill/>
        </p:spPr>
        <p:txBody>
          <a:bodyPr wrap="square" lIns="91440" tIns="45720" rIns="91440" bIns="45720" rtlCol="0">
            <a:spAutoFit/>
          </a:bodyPr>
          <a:lstStyle>
            <a:defPPr>
              <a:defRPr lang="zh-CN"/>
            </a:defPPr>
            <a:lvl1pPr>
              <a:defRPr sz="2000" b="1" kern="0">
                <a:blipFill dpi="0" rotWithShape="1">
                  <a:blip r:embed="rId3" cstate="print">
                    <a:extLst>
                      <a:ext uri="{28A0092B-C50C-407E-A947-70E740481C1C}">
                        <a14:useLocalDpi xmlns:a14="http://schemas.microsoft.com/office/drawing/2010/main" val="0"/>
                      </a:ext>
                    </a:extLst>
                  </a:blip>
                  <a:srcRect/>
                  <a:stretch>
                    <a:fillRect/>
                  </a:stretch>
                </a:blipFill>
                <a:latin typeface="方正综艺简体" panose="02010601030101010101" pitchFamily="2" charset="-122"/>
                <a:ea typeface="方正综艺简体" panose="02010601030101010101" pitchFamily="2" charset="-122"/>
              </a:defRPr>
            </a:lvl1pPr>
          </a:lstStyle>
          <a:p>
            <a:r>
              <a:rPr lang="zh-CN" altLang="en-US" sz="2667" dirty="0">
                <a:solidFill>
                  <a:schemeClr val="bg1"/>
                </a:solidFill>
              </a:rPr>
              <a:t>网络信息安全</a:t>
            </a:r>
          </a:p>
        </p:txBody>
      </p:sp>
      <p:sp>
        <p:nvSpPr>
          <p:cNvPr id="3" name="矩形 2"/>
          <p:cNvSpPr/>
          <p:nvPr/>
        </p:nvSpPr>
        <p:spPr bwMode="auto">
          <a:xfrm>
            <a:off x="2222804" y="1571099"/>
            <a:ext cx="8673197" cy="1920000"/>
          </a:xfrm>
          <a:prstGeom prst="rect">
            <a:avLst/>
          </a:prstGeom>
          <a:noFill/>
          <a:ln w="9525" cap="flat" cmpd="sng" algn="ctr">
            <a:solidFill>
              <a:schemeClr val="bg1"/>
            </a:solidFill>
            <a:prstDash val="solid"/>
            <a:round/>
            <a:headEnd type="none" w="med" len="med"/>
            <a:tailEnd type="none" w="med" len="med"/>
          </a:ln>
          <a:effectLst/>
        </p:spPr>
        <p:txBody>
          <a:bodyPr vert="horz" wrap="square" lIns="91407" tIns="45703" rIns="91407" bIns="45703" numCol="1" rtlCol="0" anchor="t" anchorCtr="0" compatLnSpc="1"/>
          <a:lstStyle/>
          <a:p>
            <a:endParaRPr lang="zh-CN" altLang="en-US" sz="133" dirty="0">
              <a:solidFill>
                <a:schemeClr val="bg1"/>
              </a:solidFill>
              <a:ea typeface="微软雅黑" panose="020B0503020204020204" pitchFamily="34" charset="-122"/>
            </a:endParaRPr>
          </a:p>
        </p:txBody>
      </p:sp>
      <p:sp>
        <p:nvSpPr>
          <p:cNvPr id="4" name="右箭头 3"/>
          <p:cNvSpPr/>
          <p:nvPr/>
        </p:nvSpPr>
        <p:spPr bwMode="auto">
          <a:xfrm>
            <a:off x="2881021" y="2344117"/>
            <a:ext cx="466473" cy="373963"/>
          </a:xfrm>
          <a:prstGeom prst="rightArrow">
            <a:avLst/>
          </a:prstGeom>
          <a:solidFill>
            <a:schemeClr val="bg1"/>
          </a:solidFill>
          <a:ln w="9525" cap="flat" cmpd="sng" algn="ctr">
            <a:noFill/>
            <a:prstDash val="solid"/>
            <a:round/>
            <a:headEnd type="none" w="med" len="med"/>
            <a:tailEnd type="none" w="med" len="med"/>
          </a:ln>
          <a:effectLst/>
        </p:spPr>
        <p:txBody>
          <a:bodyPr vert="horz" wrap="square" lIns="91407" tIns="45703" rIns="91407" bIns="45703" numCol="1" rtlCol="0" anchor="t" anchorCtr="0" compatLnSpc="1"/>
          <a:lstStyle/>
          <a:p>
            <a:pPr fontAlgn="base">
              <a:spcBef>
                <a:spcPct val="0"/>
              </a:spcBef>
              <a:spcAft>
                <a:spcPct val="0"/>
              </a:spcAft>
              <a:buFont typeface="Arial" pitchFamily="34" charset="0"/>
              <a:buNone/>
            </a:pPr>
            <a:endParaRPr lang="zh-CN" altLang="en-US" dirty="0">
              <a:solidFill>
                <a:schemeClr val="bg1"/>
              </a:solidFill>
              <a:latin typeface="Arial" pitchFamily="34" charset="0"/>
              <a:ea typeface="微软雅黑" panose="020B0503020204020204" pitchFamily="34" charset="-122"/>
            </a:endParaRPr>
          </a:p>
        </p:txBody>
      </p:sp>
      <p:sp>
        <p:nvSpPr>
          <p:cNvPr id="5" name="矩形 4"/>
          <p:cNvSpPr/>
          <p:nvPr/>
        </p:nvSpPr>
        <p:spPr bwMode="auto">
          <a:xfrm>
            <a:off x="1296000" y="1571099"/>
            <a:ext cx="1676944" cy="192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dirty="0">
              <a:solidFill>
                <a:schemeClr val="bg1"/>
              </a:solidFill>
              <a:ea typeface="微软雅黑" panose="020B0503020204020204" pitchFamily="34" charset="-122"/>
            </a:endParaRPr>
          </a:p>
        </p:txBody>
      </p:sp>
      <p:sp>
        <p:nvSpPr>
          <p:cNvPr id="6" name="TextBox 19"/>
          <p:cNvSpPr txBox="1"/>
          <p:nvPr/>
        </p:nvSpPr>
        <p:spPr>
          <a:xfrm>
            <a:off x="1305825" y="2305397"/>
            <a:ext cx="1666791" cy="420564"/>
          </a:xfrm>
          <a:prstGeom prst="rect">
            <a:avLst/>
          </a:prstGeom>
          <a:noFill/>
        </p:spPr>
        <p:txBody>
          <a:bodyPr wrap="square" rtlCol="0">
            <a:spAutoFit/>
          </a:bodyPr>
          <a:lstStyle/>
          <a:p>
            <a:pPr algn="ctr"/>
            <a:r>
              <a:rPr lang="zh-CN" altLang="en-US" sz="2133" b="1" dirty="0">
                <a:solidFill>
                  <a:srgbClr val="A40000"/>
                </a:solidFill>
                <a:ea typeface="微软雅黑" panose="020B0503020204020204" pitchFamily="34" charset="-122"/>
              </a:rPr>
              <a:t>第四十七条</a:t>
            </a:r>
          </a:p>
        </p:txBody>
      </p:sp>
      <p:sp>
        <p:nvSpPr>
          <p:cNvPr id="7" name="TextBox 20"/>
          <p:cNvSpPr txBox="1"/>
          <p:nvPr/>
        </p:nvSpPr>
        <p:spPr>
          <a:xfrm>
            <a:off x="3356987" y="1751399"/>
            <a:ext cx="7539015" cy="1169744"/>
          </a:xfrm>
          <a:prstGeom prst="rect">
            <a:avLst/>
          </a:prstGeom>
          <a:noFill/>
        </p:spPr>
        <p:txBody>
          <a:bodyPr wrap="square" rtlCol="0">
            <a:spAutoFit/>
          </a:bodyPr>
          <a:lstStyle/>
          <a:p>
            <a:pPr>
              <a:lnSpc>
                <a:spcPct val="125000"/>
              </a:lnSpc>
            </a:pPr>
            <a:r>
              <a:rPr lang="zh-CN" altLang="en-US" sz="1867" dirty="0">
                <a:solidFill>
                  <a:schemeClr val="bg1"/>
                </a:solidFill>
                <a:ea typeface="微软雅黑" panose="020B0503020204020204" pitchFamily="34" charset="-122"/>
              </a:rPr>
              <a:t>       网络运营者应当加强对其用户发布的信息的管理，发现法律、行政法规禁止发布或者传输的信息的，应当立即停止传输该信息，采取消除等处置措施，防止信息扩散，保存有关记录，并向有关主管部门报告。</a:t>
            </a:r>
          </a:p>
        </p:txBody>
      </p:sp>
      <p:sp>
        <p:nvSpPr>
          <p:cNvPr id="8" name="矩形 7"/>
          <p:cNvSpPr/>
          <p:nvPr/>
        </p:nvSpPr>
        <p:spPr bwMode="auto">
          <a:xfrm>
            <a:off x="2222804" y="3643784"/>
            <a:ext cx="8673197" cy="2185483"/>
          </a:xfrm>
          <a:prstGeom prst="rect">
            <a:avLst/>
          </a:prstGeom>
          <a:noFill/>
          <a:ln w="9525" cap="flat" cmpd="sng" algn="ctr">
            <a:solidFill>
              <a:schemeClr val="bg1"/>
            </a:solidFill>
            <a:prstDash val="solid"/>
            <a:round/>
            <a:headEnd type="none" w="med" len="med"/>
            <a:tailEnd type="none" w="med" len="med"/>
          </a:ln>
          <a:effectLst/>
        </p:spPr>
        <p:txBody>
          <a:bodyPr vert="horz" wrap="square" lIns="91407" tIns="45703" rIns="91407" bIns="45703" numCol="1" rtlCol="0" anchor="t" anchorCtr="0" compatLnSpc="1"/>
          <a:lstStyle/>
          <a:p>
            <a:endParaRPr lang="zh-CN" altLang="en-US" sz="133" dirty="0">
              <a:solidFill>
                <a:schemeClr val="bg1"/>
              </a:solidFill>
              <a:ea typeface="微软雅黑" panose="020B0503020204020204" pitchFamily="34" charset="-122"/>
            </a:endParaRPr>
          </a:p>
        </p:txBody>
      </p:sp>
      <p:sp>
        <p:nvSpPr>
          <p:cNvPr id="9" name="右箭头 8"/>
          <p:cNvSpPr/>
          <p:nvPr/>
        </p:nvSpPr>
        <p:spPr bwMode="auto">
          <a:xfrm>
            <a:off x="2881021" y="4549544"/>
            <a:ext cx="466473" cy="373963"/>
          </a:xfrm>
          <a:prstGeom prst="rightArrow">
            <a:avLst/>
          </a:prstGeom>
          <a:solidFill>
            <a:schemeClr val="bg1"/>
          </a:solidFill>
          <a:ln w="9525" cap="flat" cmpd="sng" algn="ctr">
            <a:noFill/>
            <a:prstDash val="solid"/>
            <a:round/>
            <a:headEnd type="none" w="med" len="med"/>
            <a:tailEnd type="none" w="med" len="med"/>
          </a:ln>
          <a:effectLst/>
        </p:spPr>
        <p:txBody>
          <a:bodyPr vert="horz" wrap="square" lIns="91407" tIns="45703" rIns="91407" bIns="45703" numCol="1" rtlCol="0" anchor="t" anchorCtr="0" compatLnSpc="1"/>
          <a:lstStyle/>
          <a:p>
            <a:pPr fontAlgn="base">
              <a:spcBef>
                <a:spcPct val="0"/>
              </a:spcBef>
              <a:spcAft>
                <a:spcPct val="0"/>
              </a:spcAft>
              <a:buFont typeface="Arial" pitchFamily="34" charset="0"/>
              <a:buNone/>
            </a:pPr>
            <a:endParaRPr lang="zh-CN" altLang="en-US" dirty="0">
              <a:solidFill>
                <a:schemeClr val="bg1"/>
              </a:solidFill>
              <a:latin typeface="Arial" pitchFamily="34" charset="0"/>
              <a:ea typeface="微软雅黑" panose="020B0503020204020204" pitchFamily="34" charset="-122"/>
            </a:endParaRPr>
          </a:p>
        </p:txBody>
      </p:sp>
      <p:sp>
        <p:nvSpPr>
          <p:cNvPr id="10" name="矩形 9"/>
          <p:cNvSpPr/>
          <p:nvPr/>
        </p:nvSpPr>
        <p:spPr bwMode="auto">
          <a:xfrm>
            <a:off x="1296000" y="3643784"/>
            <a:ext cx="1676944" cy="21854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dirty="0">
              <a:solidFill>
                <a:schemeClr val="bg1"/>
              </a:solidFill>
              <a:ea typeface="微软雅黑" panose="020B0503020204020204" pitchFamily="34" charset="-122"/>
            </a:endParaRPr>
          </a:p>
        </p:txBody>
      </p:sp>
      <p:sp>
        <p:nvSpPr>
          <p:cNvPr id="11" name="TextBox 19"/>
          <p:cNvSpPr txBox="1"/>
          <p:nvPr/>
        </p:nvSpPr>
        <p:spPr>
          <a:xfrm>
            <a:off x="1305825" y="4510824"/>
            <a:ext cx="1666791" cy="420564"/>
          </a:xfrm>
          <a:prstGeom prst="rect">
            <a:avLst/>
          </a:prstGeom>
          <a:noFill/>
        </p:spPr>
        <p:txBody>
          <a:bodyPr wrap="square" rtlCol="0">
            <a:spAutoFit/>
          </a:bodyPr>
          <a:lstStyle/>
          <a:p>
            <a:pPr algn="ctr"/>
            <a:r>
              <a:rPr lang="zh-CN" altLang="en-US" sz="2133" b="1" dirty="0">
                <a:solidFill>
                  <a:srgbClr val="A40000"/>
                </a:solidFill>
                <a:ea typeface="微软雅黑" panose="020B0503020204020204" pitchFamily="34" charset="-122"/>
              </a:rPr>
              <a:t>第四十八条</a:t>
            </a:r>
          </a:p>
        </p:txBody>
      </p:sp>
      <p:sp>
        <p:nvSpPr>
          <p:cNvPr id="12" name="TextBox 20"/>
          <p:cNvSpPr txBox="1"/>
          <p:nvPr/>
        </p:nvSpPr>
        <p:spPr>
          <a:xfrm>
            <a:off x="3356987" y="3793705"/>
            <a:ext cx="7539015" cy="1888017"/>
          </a:xfrm>
          <a:prstGeom prst="rect">
            <a:avLst/>
          </a:prstGeom>
          <a:noFill/>
        </p:spPr>
        <p:txBody>
          <a:bodyPr wrap="square" rtlCol="0">
            <a:spAutoFit/>
          </a:bodyPr>
          <a:lstStyle/>
          <a:p>
            <a:pPr>
              <a:lnSpc>
                <a:spcPct val="125000"/>
              </a:lnSpc>
            </a:pPr>
            <a:r>
              <a:rPr lang="zh-CN" altLang="en-US" sz="1867" dirty="0">
                <a:solidFill>
                  <a:schemeClr val="bg1"/>
                </a:solidFill>
                <a:ea typeface="微软雅黑" panose="020B0503020204020204" pitchFamily="34" charset="-122"/>
              </a:rPr>
              <a:t>       任何个人和组织发送的电子信息、提供的应用软件，不得设置恶意程序，不得含有法律、行政法规禁止发布或者传输的信息。</a:t>
            </a:r>
          </a:p>
          <a:p>
            <a:pPr>
              <a:lnSpc>
                <a:spcPct val="125000"/>
              </a:lnSpc>
            </a:pPr>
            <a:r>
              <a:rPr lang="zh-CN" altLang="en-US" sz="1867" dirty="0">
                <a:solidFill>
                  <a:schemeClr val="bg1"/>
                </a:solidFill>
                <a:ea typeface="微软雅黑" panose="020B0503020204020204" pitchFamily="34" charset="-122"/>
              </a:rPr>
              <a:t>       </a:t>
            </a:r>
            <a:r>
              <a:rPr lang="zh-CN" altLang="en-US" sz="1867" b="1" dirty="0">
                <a:solidFill>
                  <a:schemeClr val="bg1"/>
                </a:solidFill>
                <a:ea typeface="微软雅黑" panose="020B0503020204020204" pitchFamily="34" charset="-122"/>
              </a:rPr>
              <a:t>电子信息发送服务提供者和应用软件下载服务提供者，应当履行安全管理义务，知道其用户有前款规定行为的，应当停止提供服务，采取消除等处置措施，保存有关记录，并向有关主管部门报告。</a:t>
            </a:r>
          </a:p>
        </p:txBody>
      </p:sp>
    </p:spTree>
    <p:extLst>
      <p:ext uri="{BB962C8B-B14F-4D97-AF65-F5344CB8AC3E}">
        <p14:creationId xmlns:p14="http://schemas.microsoft.com/office/powerpoint/2010/main" val="245398741"/>
      </p:ext>
    </p:extLst>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31" presetClass="entr" presetSubtype="0"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 calcmode="lin" valueType="num">
                                      <p:cBhvr>
                                        <p:cTn id="14" dur="500" fill="hold"/>
                                        <p:tgtEl>
                                          <p:spTgt spid="6"/>
                                        </p:tgtEl>
                                        <p:attrNameLst>
                                          <p:attrName>style.rotation</p:attrName>
                                        </p:attrNameLst>
                                      </p:cBhvr>
                                      <p:tavLst>
                                        <p:tav tm="0">
                                          <p:val>
                                            <p:fltVal val="90"/>
                                          </p:val>
                                        </p:tav>
                                        <p:tav tm="100000">
                                          <p:val>
                                            <p:fltVal val="0"/>
                                          </p:val>
                                        </p:tav>
                                      </p:tavLst>
                                    </p:anim>
                                    <p:animEffect transition="in" filter="fade">
                                      <p:cBhvr>
                                        <p:cTn id="15" dur="500"/>
                                        <p:tgtEl>
                                          <p:spTgt spid="6"/>
                                        </p:tgtEl>
                                      </p:cBhvr>
                                    </p:animEffect>
                                  </p:childTnLst>
                                </p:cTn>
                              </p:par>
                            </p:childTnLst>
                          </p:cTn>
                        </p:par>
                        <p:par>
                          <p:cTn id="16" fill="hold">
                            <p:stCondLst>
                              <p:cond delay="1000"/>
                            </p:stCondLst>
                            <p:childTnLst>
                              <p:par>
                                <p:cTn id="17" presetID="22" presetClass="entr" presetSubtype="8"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500"/>
                                        <p:tgtEl>
                                          <p:spTgt spid="4"/>
                                        </p:tgtEl>
                                      </p:cBhvr>
                                    </p:animEffect>
                                  </p:childTnLst>
                                </p:cTn>
                              </p:par>
                            </p:childTnLst>
                          </p:cTn>
                        </p:par>
                        <p:par>
                          <p:cTn id="20" fill="hold">
                            <p:stCondLst>
                              <p:cond delay="1500"/>
                            </p:stCondLst>
                            <p:childTnLst>
                              <p:par>
                                <p:cTn id="21" presetID="22" presetClass="entr" presetSubtype="8" fill="hold" grpId="0"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left)">
                                      <p:cBhvr>
                                        <p:cTn id="23" dur="500"/>
                                        <p:tgtEl>
                                          <p:spTgt spid="3"/>
                                        </p:tgtEl>
                                      </p:cBhvr>
                                    </p:animEffect>
                                  </p:childTnLst>
                                </p:cTn>
                              </p:par>
                            </p:childTnLst>
                          </p:cTn>
                        </p:par>
                        <p:par>
                          <p:cTn id="24" fill="hold">
                            <p:stCondLst>
                              <p:cond delay="2000"/>
                            </p:stCondLst>
                            <p:childTnLst>
                              <p:par>
                                <p:cTn id="25" presetID="22" presetClass="entr" presetSubtype="8" fill="hold" grpId="0"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left)">
                                      <p:cBhvr>
                                        <p:cTn id="27" dur="500"/>
                                        <p:tgtEl>
                                          <p:spTgt spid="7"/>
                                        </p:tgtEl>
                                      </p:cBhvr>
                                    </p:animEffect>
                                  </p:childTnLst>
                                </p:cTn>
                              </p:par>
                            </p:childTnLst>
                          </p:cTn>
                        </p:par>
                        <p:par>
                          <p:cTn id="28" fill="hold">
                            <p:stCondLst>
                              <p:cond delay="2500"/>
                            </p:stCondLst>
                            <p:childTnLst>
                              <p:par>
                                <p:cTn id="29" presetID="2" presetClass="entr" presetSubtype="8" fill="hold" grpId="0" nodeType="after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0-#ppt_w/2"/>
                                          </p:val>
                                        </p:tav>
                                        <p:tav tm="100000">
                                          <p:val>
                                            <p:strVal val="#ppt_x"/>
                                          </p:val>
                                        </p:tav>
                                      </p:tavLst>
                                    </p:anim>
                                    <p:anim calcmode="lin" valueType="num">
                                      <p:cBhvr additive="base">
                                        <p:cTn id="32" dur="500" fill="hold"/>
                                        <p:tgtEl>
                                          <p:spTgt spid="10"/>
                                        </p:tgtEl>
                                        <p:attrNameLst>
                                          <p:attrName>ppt_y</p:attrName>
                                        </p:attrNameLst>
                                      </p:cBhvr>
                                      <p:tavLst>
                                        <p:tav tm="0">
                                          <p:val>
                                            <p:strVal val="#ppt_y"/>
                                          </p:val>
                                        </p:tav>
                                        <p:tav tm="100000">
                                          <p:val>
                                            <p:strVal val="#ppt_y"/>
                                          </p:val>
                                        </p:tav>
                                      </p:tavLst>
                                    </p:anim>
                                  </p:childTnLst>
                                </p:cTn>
                              </p:par>
                            </p:childTnLst>
                          </p:cTn>
                        </p:par>
                        <p:par>
                          <p:cTn id="33" fill="hold">
                            <p:stCondLst>
                              <p:cond delay="3000"/>
                            </p:stCondLst>
                            <p:childTnLst>
                              <p:par>
                                <p:cTn id="34" presetID="31" presetClass="entr" presetSubtype="0" fill="hold" grpId="0" nodeType="afterEffect">
                                  <p:stCondLst>
                                    <p:cond delay="0"/>
                                  </p:stCondLst>
                                  <p:childTnLst>
                                    <p:set>
                                      <p:cBhvr>
                                        <p:cTn id="35" dur="1" fill="hold">
                                          <p:stCondLst>
                                            <p:cond delay="0"/>
                                          </p:stCondLst>
                                        </p:cTn>
                                        <p:tgtEl>
                                          <p:spTgt spid="11"/>
                                        </p:tgtEl>
                                        <p:attrNameLst>
                                          <p:attrName>style.visibility</p:attrName>
                                        </p:attrNameLst>
                                      </p:cBhvr>
                                      <p:to>
                                        <p:strVal val="visible"/>
                                      </p:to>
                                    </p:set>
                                    <p:anim calcmode="lin" valueType="num">
                                      <p:cBhvr>
                                        <p:cTn id="36" dur="500" fill="hold"/>
                                        <p:tgtEl>
                                          <p:spTgt spid="11"/>
                                        </p:tgtEl>
                                        <p:attrNameLst>
                                          <p:attrName>ppt_w</p:attrName>
                                        </p:attrNameLst>
                                      </p:cBhvr>
                                      <p:tavLst>
                                        <p:tav tm="0">
                                          <p:val>
                                            <p:fltVal val="0"/>
                                          </p:val>
                                        </p:tav>
                                        <p:tav tm="100000">
                                          <p:val>
                                            <p:strVal val="#ppt_w"/>
                                          </p:val>
                                        </p:tav>
                                      </p:tavLst>
                                    </p:anim>
                                    <p:anim calcmode="lin" valueType="num">
                                      <p:cBhvr>
                                        <p:cTn id="37" dur="500" fill="hold"/>
                                        <p:tgtEl>
                                          <p:spTgt spid="11"/>
                                        </p:tgtEl>
                                        <p:attrNameLst>
                                          <p:attrName>ppt_h</p:attrName>
                                        </p:attrNameLst>
                                      </p:cBhvr>
                                      <p:tavLst>
                                        <p:tav tm="0">
                                          <p:val>
                                            <p:fltVal val="0"/>
                                          </p:val>
                                        </p:tav>
                                        <p:tav tm="100000">
                                          <p:val>
                                            <p:strVal val="#ppt_h"/>
                                          </p:val>
                                        </p:tav>
                                      </p:tavLst>
                                    </p:anim>
                                    <p:anim calcmode="lin" valueType="num">
                                      <p:cBhvr>
                                        <p:cTn id="38" dur="500" fill="hold"/>
                                        <p:tgtEl>
                                          <p:spTgt spid="11"/>
                                        </p:tgtEl>
                                        <p:attrNameLst>
                                          <p:attrName>style.rotation</p:attrName>
                                        </p:attrNameLst>
                                      </p:cBhvr>
                                      <p:tavLst>
                                        <p:tav tm="0">
                                          <p:val>
                                            <p:fltVal val="90"/>
                                          </p:val>
                                        </p:tav>
                                        <p:tav tm="100000">
                                          <p:val>
                                            <p:fltVal val="0"/>
                                          </p:val>
                                        </p:tav>
                                      </p:tavLst>
                                    </p:anim>
                                    <p:animEffect transition="in" filter="fade">
                                      <p:cBhvr>
                                        <p:cTn id="39" dur="500"/>
                                        <p:tgtEl>
                                          <p:spTgt spid="11"/>
                                        </p:tgtEl>
                                      </p:cBhvr>
                                    </p:animEffect>
                                  </p:childTnLst>
                                </p:cTn>
                              </p:par>
                            </p:childTnLst>
                          </p:cTn>
                        </p:par>
                        <p:par>
                          <p:cTn id="40" fill="hold">
                            <p:stCondLst>
                              <p:cond delay="3500"/>
                            </p:stCondLst>
                            <p:childTnLst>
                              <p:par>
                                <p:cTn id="41" presetID="22" presetClass="entr" presetSubtype="8" fill="hold" grpId="0" nodeType="after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wipe(left)">
                                      <p:cBhvr>
                                        <p:cTn id="43" dur="500"/>
                                        <p:tgtEl>
                                          <p:spTgt spid="9"/>
                                        </p:tgtEl>
                                      </p:cBhvr>
                                    </p:animEffect>
                                  </p:childTnLst>
                                </p:cTn>
                              </p:par>
                            </p:childTnLst>
                          </p:cTn>
                        </p:par>
                        <p:par>
                          <p:cTn id="44" fill="hold">
                            <p:stCondLst>
                              <p:cond delay="4000"/>
                            </p:stCondLst>
                            <p:childTnLst>
                              <p:par>
                                <p:cTn id="45" presetID="22" presetClass="entr" presetSubtype="8" fill="hold" grpId="0" nodeType="after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wipe(left)">
                                      <p:cBhvr>
                                        <p:cTn id="47" dur="500"/>
                                        <p:tgtEl>
                                          <p:spTgt spid="8"/>
                                        </p:tgtEl>
                                      </p:cBhvr>
                                    </p:animEffect>
                                  </p:childTnLst>
                                </p:cTn>
                              </p:par>
                            </p:childTnLst>
                          </p:cTn>
                        </p:par>
                        <p:par>
                          <p:cTn id="48" fill="hold">
                            <p:stCondLst>
                              <p:cond delay="4500"/>
                            </p:stCondLst>
                            <p:childTnLst>
                              <p:par>
                                <p:cTn id="49" presetID="22" presetClass="entr" presetSubtype="8" fill="hold" grpId="0" nodeType="after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wipe(left)">
                                      <p:cBhvr>
                                        <p:cTn id="5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4" grpId="0" animBg="1"/>
      <p:bldP spid="5" grpId="0" bldLvl="0" animBg="1"/>
      <p:bldP spid="6" grpId="0"/>
      <p:bldP spid="7" grpId="0"/>
      <p:bldP spid="8" grpId="0" bldLvl="0" animBg="1"/>
      <p:bldP spid="9" grpId="0" animBg="1"/>
      <p:bldP spid="10" grpId="0" bldLvl="0" animBg="1"/>
      <p:bldP spid="11" grpId="0"/>
      <p:bldP spid="1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5"/>
          <p:cNvSpPr txBox="1"/>
          <p:nvPr/>
        </p:nvSpPr>
        <p:spPr>
          <a:xfrm>
            <a:off x="1391477" y="701640"/>
            <a:ext cx="8070851" cy="502766"/>
          </a:xfrm>
          <a:prstGeom prst="rect">
            <a:avLst/>
          </a:prstGeom>
          <a:noFill/>
        </p:spPr>
        <p:txBody>
          <a:bodyPr wrap="square" lIns="91440" tIns="45720" rIns="91440" bIns="45720" rtlCol="0">
            <a:spAutoFit/>
          </a:bodyPr>
          <a:lstStyle>
            <a:defPPr>
              <a:defRPr lang="zh-CN"/>
            </a:defPPr>
            <a:lvl1pPr>
              <a:defRPr sz="2000" b="1" kern="0">
                <a:blipFill dpi="0" rotWithShape="1">
                  <a:blip r:embed="rId3" cstate="print">
                    <a:extLst>
                      <a:ext uri="{28A0092B-C50C-407E-A947-70E740481C1C}">
                        <a14:useLocalDpi xmlns:a14="http://schemas.microsoft.com/office/drawing/2010/main" val="0"/>
                      </a:ext>
                    </a:extLst>
                  </a:blip>
                  <a:srcRect/>
                  <a:stretch>
                    <a:fillRect/>
                  </a:stretch>
                </a:blipFill>
                <a:latin typeface="方正综艺简体" panose="02010601030101010101" pitchFamily="2" charset="-122"/>
                <a:ea typeface="方正综艺简体" panose="02010601030101010101" pitchFamily="2" charset="-122"/>
              </a:defRPr>
            </a:lvl1pPr>
          </a:lstStyle>
          <a:p>
            <a:r>
              <a:rPr lang="zh-CN" altLang="en-US" sz="2667" dirty="0">
                <a:solidFill>
                  <a:schemeClr val="bg1"/>
                </a:solidFill>
              </a:rPr>
              <a:t>网络信息安全</a:t>
            </a:r>
          </a:p>
        </p:txBody>
      </p:sp>
      <p:sp>
        <p:nvSpPr>
          <p:cNvPr id="3" name="矩形 2"/>
          <p:cNvSpPr/>
          <p:nvPr/>
        </p:nvSpPr>
        <p:spPr bwMode="auto">
          <a:xfrm>
            <a:off x="2222804" y="1571099"/>
            <a:ext cx="8673197" cy="1761891"/>
          </a:xfrm>
          <a:prstGeom prst="rect">
            <a:avLst/>
          </a:prstGeom>
          <a:noFill/>
          <a:ln w="9525" cap="flat" cmpd="sng" algn="ctr">
            <a:solidFill>
              <a:schemeClr val="bg1"/>
            </a:solidFill>
            <a:prstDash val="solid"/>
            <a:round/>
            <a:headEnd type="none" w="med" len="med"/>
            <a:tailEnd type="none" w="med" len="med"/>
          </a:ln>
          <a:effectLst/>
        </p:spPr>
        <p:txBody>
          <a:bodyPr vert="horz" wrap="square" lIns="91407" tIns="45703" rIns="91407" bIns="45703" numCol="1" rtlCol="0" anchor="t" anchorCtr="0" compatLnSpc="1"/>
          <a:lstStyle/>
          <a:p>
            <a:endParaRPr lang="zh-CN" altLang="en-US" sz="133" dirty="0">
              <a:solidFill>
                <a:schemeClr val="bg1"/>
              </a:solidFill>
              <a:ea typeface="微软雅黑" panose="020B0503020204020204" pitchFamily="34" charset="-122"/>
            </a:endParaRPr>
          </a:p>
        </p:txBody>
      </p:sp>
      <p:sp>
        <p:nvSpPr>
          <p:cNvPr id="4" name="右箭头 3"/>
          <p:cNvSpPr/>
          <p:nvPr/>
        </p:nvSpPr>
        <p:spPr bwMode="auto">
          <a:xfrm>
            <a:off x="2881021" y="2265063"/>
            <a:ext cx="466473" cy="373963"/>
          </a:xfrm>
          <a:prstGeom prst="rightArrow">
            <a:avLst/>
          </a:prstGeom>
          <a:solidFill>
            <a:schemeClr val="bg1"/>
          </a:solidFill>
          <a:ln w="9525" cap="flat" cmpd="sng" algn="ctr">
            <a:noFill/>
            <a:prstDash val="solid"/>
            <a:round/>
            <a:headEnd type="none" w="med" len="med"/>
            <a:tailEnd type="none" w="med" len="med"/>
          </a:ln>
          <a:effectLst/>
        </p:spPr>
        <p:txBody>
          <a:bodyPr vert="horz" wrap="square" lIns="91407" tIns="45703" rIns="91407" bIns="45703" numCol="1" rtlCol="0" anchor="t" anchorCtr="0" compatLnSpc="1"/>
          <a:lstStyle/>
          <a:p>
            <a:pPr fontAlgn="base">
              <a:spcBef>
                <a:spcPct val="0"/>
              </a:spcBef>
              <a:spcAft>
                <a:spcPct val="0"/>
              </a:spcAft>
              <a:buFont typeface="Arial" pitchFamily="34" charset="0"/>
              <a:buNone/>
            </a:pPr>
            <a:endParaRPr lang="zh-CN" altLang="en-US" dirty="0">
              <a:solidFill>
                <a:schemeClr val="bg1"/>
              </a:solidFill>
              <a:latin typeface="Arial" pitchFamily="34" charset="0"/>
              <a:ea typeface="微软雅黑" panose="020B0503020204020204" pitchFamily="34" charset="-122"/>
            </a:endParaRPr>
          </a:p>
        </p:txBody>
      </p:sp>
      <p:sp>
        <p:nvSpPr>
          <p:cNvPr id="5" name="矩形 4"/>
          <p:cNvSpPr/>
          <p:nvPr/>
        </p:nvSpPr>
        <p:spPr bwMode="auto">
          <a:xfrm>
            <a:off x="1296000" y="1571099"/>
            <a:ext cx="1676944" cy="17618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dirty="0">
              <a:solidFill>
                <a:schemeClr val="bg1"/>
              </a:solidFill>
              <a:ea typeface="微软雅黑" panose="020B0503020204020204" pitchFamily="34" charset="-122"/>
            </a:endParaRPr>
          </a:p>
        </p:txBody>
      </p:sp>
      <p:sp>
        <p:nvSpPr>
          <p:cNvPr id="6" name="TextBox 19"/>
          <p:cNvSpPr txBox="1"/>
          <p:nvPr/>
        </p:nvSpPr>
        <p:spPr>
          <a:xfrm>
            <a:off x="1305825" y="2226342"/>
            <a:ext cx="1666791" cy="420564"/>
          </a:xfrm>
          <a:prstGeom prst="rect">
            <a:avLst/>
          </a:prstGeom>
          <a:noFill/>
        </p:spPr>
        <p:txBody>
          <a:bodyPr wrap="square" rtlCol="0">
            <a:spAutoFit/>
          </a:bodyPr>
          <a:lstStyle/>
          <a:p>
            <a:pPr algn="ctr"/>
            <a:r>
              <a:rPr lang="zh-CN" altLang="en-US" sz="2133" b="1" dirty="0">
                <a:solidFill>
                  <a:srgbClr val="A40000"/>
                </a:solidFill>
                <a:ea typeface="微软雅黑" panose="020B0503020204020204" pitchFamily="34" charset="-122"/>
              </a:rPr>
              <a:t>第四十九条</a:t>
            </a:r>
          </a:p>
        </p:txBody>
      </p:sp>
      <p:sp>
        <p:nvSpPr>
          <p:cNvPr id="7" name="TextBox 20"/>
          <p:cNvSpPr txBox="1"/>
          <p:nvPr/>
        </p:nvSpPr>
        <p:spPr>
          <a:xfrm>
            <a:off x="3356987" y="1672345"/>
            <a:ext cx="7539015" cy="1528880"/>
          </a:xfrm>
          <a:prstGeom prst="rect">
            <a:avLst/>
          </a:prstGeom>
          <a:noFill/>
        </p:spPr>
        <p:txBody>
          <a:bodyPr wrap="square" rtlCol="0">
            <a:spAutoFit/>
          </a:bodyPr>
          <a:lstStyle/>
          <a:p>
            <a:pPr>
              <a:lnSpc>
                <a:spcPct val="125000"/>
              </a:lnSpc>
            </a:pPr>
            <a:r>
              <a:rPr lang="zh-CN" altLang="en-US" sz="1867" dirty="0">
                <a:solidFill>
                  <a:schemeClr val="bg1"/>
                </a:solidFill>
                <a:ea typeface="微软雅黑" panose="020B0503020204020204" pitchFamily="34" charset="-122"/>
              </a:rPr>
              <a:t>       网络运营者应当建立网络信息安全投诉、举报制度，公布投诉、举报方式等信息，及时受理并处理有关网络信息安全的投诉和举报。</a:t>
            </a:r>
          </a:p>
          <a:p>
            <a:pPr>
              <a:lnSpc>
                <a:spcPct val="125000"/>
              </a:lnSpc>
            </a:pPr>
            <a:r>
              <a:rPr lang="zh-CN" altLang="en-US" sz="1867" dirty="0">
                <a:solidFill>
                  <a:schemeClr val="bg1"/>
                </a:solidFill>
                <a:ea typeface="微软雅黑" panose="020B0503020204020204" pitchFamily="34" charset="-122"/>
              </a:rPr>
              <a:t>       </a:t>
            </a:r>
            <a:r>
              <a:rPr lang="zh-CN" altLang="en-US" sz="1867" b="1" dirty="0">
                <a:solidFill>
                  <a:schemeClr val="bg1"/>
                </a:solidFill>
                <a:ea typeface="微软雅黑" panose="020B0503020204020204" pitchFamily="34" charset="-122"/>
              </a:rPr>
              <a:t>网络运营者对网信部门和有关部门依法实施的监督检查，应当予以配合。</a:t>
            </a:r>
          </a:p>
        </p:txBody>
      </p:sp>
      <p:sp>
        <p:nvSpPr>
          <p:cNvPr id="8" name="矩形 7"/>
          <p:cNvSpPr/>
          <p:nvPr/>
        </p:nvSpPr>
        <p:spPr bwMode="auto">
          <a:xfrm>
            <a:off x="2222804" y="3547773"/>
            <a:ext cx="8673197" cy="2185483"/>
          </a:xfrm>
          <a:prstGeom prst="rect">
            <a:avLst/>
          </a:prstGeom>
          <a:noFill/>
          <a:ln w="9525" cap="flat" cmpd="sng" algn="ctr">
            <a:solidFill>
              <a:schemeClr val="bg1"/>
            </a:solidFill>
            <a:prstDash val="solid"/>
            <a:round/>
            <a:headEnd type="none" w="med" len="med"/>
            <a:tailEnd type="none" w="med" len="med"/>
          </a:ln>
          <a:effectLst/>
        </p:spPr>
        <p:txBody>
          <a:bodyPr vert="horz" wrap="square" lIns="91407" tIns="45703" rIns="91407" bIns="45703" numCol="1" rtlCol="0" anchor="t" anchorCtr="0" compatLnSpc="1"/>
          <a:lstStyle/>
          <a:p>
            <a:endParaRPr lang="zh-CN" altLang="en-US" sz="133" dirty="0">
              <a:solidFill>
                <a:schemeClr val="bg1"/>
              </a:solidFill>
              <a:ea typeface="微软雅黑" panose="020B0503020204020204" pitchFamily="34" charset="-122"/>
            </a:endParaRPr>
          </a:p>
        </p:txBody>
      </p:sp>
      <p:sp>
        <p:nvSpPr>
          <p:cNvPr id="9" name="右箭头 8"/>
          <p:cNvSpPr/>
          <p:nvPr/>
        </p:nvSpPr>
        <p:spPr bwMode="auto">
          <a:xfrm>
            <a:off x="2881021" y="4453533"/>
            <a:ext cx="466473" cy="373963"/>
          </a:xfrm>
          <a:prstGeom prst="rightArrow">
            <a:avLst/>
          </a:prstGeom>
          <a:solidFill>
            <a:schemeClr val="bg1"/>
          </a:solidFill>
          <a:ln w="9525" cap="flat" cmpd="sng" algn="ctr">
            <a:noFill/>
            <a:prstDash val="solid"/>
            <a:round/>
            <a:headEnd type="none" w="med" len="med"/>
            <a:tailEnd type="none" w="med" len="med"/>
          </a:ln>
          <a:effectLst/>
        </p:spPr>
        <p:txBody>
          <a:bodyPr vert="horz" wrap="square" lIns="91407" tIns="45703" rIns="91407" bIns="45703" numCol="1" rtlCol="0" anchor="t" anchorCtr="0" compatLnSpc="1"/>
          <a:lstStyle/>
          <a:p>
            <a:pPr fontAlgn="base">
              <a:spcBef>
                <a:spcPct val="0"/>
              </a:spcBef>
              <a:spcAft>
                <a:spcPct val="0"/>
              </a:spcAft>
              <a:buFont typeface="Arial" pitchFamily="34" charset="0"/>
              <a:buNone/>
            </a:pPr>
            <a:endParaRPr lang="zh-CN" altLang="en-US" dirty="0">
              <a:solidFill>
                <a:schemeClr val="bg1"/>
              </a:solidFill>
              <a:latin typeface="Arial" pitchFamily="34" charset="0"/>
              <a:ea typeface="微软雅黑" panose="020B0503020204020204" pitchFamily="34" charset="-122"/>
            </a:endParaRPr>
          </a:p>
        </p:txBody>
      </p:sp>
      <p:sp>
        <p:nvSpPr>
          <p:cNvPr id="10" name="矩形 9"/>
          <p:cNvSpPr/>
          <p:nvPr/>
        </p:nvSpPr>
        <p:spPr bwMode="auto">
          <a:xfrm>
            <a:off x="1296000" y="3547773"/>
            <a:ext cx="1676944" cy="21854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dirty="0">
              <a:solidFill>
                <a:schemeClr val="bg1"/>
              </a:solidFill>
              <a:ea typeface="微软雅黑" panose="020B0503020204020204" pitchFamily="34" charset="-122"/>
            </a:endParaRPr>
          </a:p>
        </p:txBody>
      </p:sp>
      <p:sp>
        <p:nvSpPr>
          <p:cNvPr id="11" name="TextBox 19"/>
          <p:cNvSpPr txBox="1"/>
          <p:nvPr/>
        </p:nvSpPr>
        <p:spPr>
          <a:xfrm>
            <a:off x="1305825" y="4414813"/>
            <a:ext cx="1666791" cy="420564"/>
          </a:xfrm>
          <a:prstGeom prst="rect">
            <a:avLst/>
          </a:prstGeom>
          <a:noFill/>
        </p:spPr>
        <p:txBody>
          <a:bodyPr wrap="square" rtlCol="0">
            <a:spAutoFit/>
          </a:bodyPr>
          <a:lstStyle/>
          <a:p>
            <a:pPr algn="ctr"/>
            <a:r>
              <a:rPr lang="zh-CN" altLang="en-US" sz="2133" b="1" dirty="0">
                <a:solidFill>
                  <a:srgbClr val="A40000"/>
                </a:solidFill>
                <a:ea typeface="微软雅黑" panose="020B0503020204020204" pitchFamily="34" charset="-122"/>
              </a:rPr>
              <a:t>第五十条</a:t>
            </a:r>
          </a:p>
        </p:txBody>
      </p:sp>
      <p:sp>
        <p:nvSpPr>
          <p:cNvPr id="12" name="TextBox 20"/>
          <p:cNvSpPr txBox="1"/>
          <p:nvPr/>
        </p:nvSpPr>
        <p:spPr>
          <a:xfrm>
            <a:off x="3356987" y="3697694"/>
            <a:ext cx="7539015" cy="1888017"/>
          </a:xfrm>
          <a:prstGeom prst="rect">
            <a:avLst/>
          </a:prstGeom>
          <a:noFill/>
        </p:spPr>
        <p:txBody>
          <a:bodyPr wrap="square" rtlCol="0">
            <a:spAutoFit/>
          </a:bodyPr>
          <a:lstStyle/>
          <a:p>
            <a:pPr>
              <a:lnSpc>
                <a:spcPct val="125000"/>
              </a:lnSpc>
            </a:pPr>
            <a:r>
              <a:rPr lang="zh-CN" altLang="en-US" sz="1867" dirty="0">
                <a:solidFill>
                  <a:schemeClr val="bg1"/>
                </a:solidFill>
                <a:ea typeface="微软雅黑" panose="020B0503020204020204" pitchFamily="34" charset="-122"/>
              </a:rPr>
              <a:t>       国家网信部门和有关部门依法履行网络信息安全监督管理职责，发现法律、行政法规禁止发布或者传输的信息的，应当要求网络运营者停止传输，采取消除等处置措施，保存有关记录；对来源于中华人民共和国境外的上述信息，应当通知有关机构采取技术措施和其他必要措施阻断传播。</a:t>
            </a:r>
          </a:p>
        </p:txBody>
      </p:sp>
    </p:spTree>
    <p:extLst>
      <p:ext uri="{BB962C8B-B14F-4D97-AF65-F5344CB8AC3E}">
        <p14:creationId xmlns:p14="http://schemas.microsoft.com/office/powerpoint/2010/main" val="346346614"/>
      </p:ext>
    </p:extLst>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31" presetClass="entr" presetSubtype="0"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 calcmode="lin" valueType="num">
                                      <p:cBhvr>
                                        <p:cTn id="14" dur="500" fill="hold"/>
                                        <p:tgtEl>
                                          <p:spTgt spid="6"/>
                                        </p:tgtEl>
                                        <p:attrNameLst>
                                          <p:attrName>style.rotation</p:attrName>
                                        </p:attrNameLst>
                                      </p:cBhvr>
                                      <p:tavLst>
                                        <p:tav tm="0">
                                          <p:val>
                                            <p:fltVal val="90"/>
                                          </p:val>
                                        </p:tav>
                                        <p:tav tm="100000">
                                          <p:val>
                                            <p:fltVal val="0"/>
                                          </p:val>
                                        </p:tav>
                                      </p:tavLst>
                                    </p:anim>
                                    <p:animEffect transition="in" filter="fade">
                                      <p:cBhvr>
                                        <p:cTn id="15" dur="500"/>
                                        <p:tgtEl>
                                          <p:spTgt spid="6"/>
                                        </p:tgtEl>
                                      </p:cBhvr>
                                    </p:animEffect>
                                  </p:childTnLst>
                                </p:cTn>
                              </p:par>
                            </p:childTnLst>
                          </p:cTn>
                        </p:par>
                        <p:par>
                          <p:cTn id="16" fill="hold">
                            <p:stCondLst>
                              <p:cond delay="1000"/>
                            </p:stCondLst>
                            <p:childTnLst>
                              <p:par>
                                <p:cTn id="17" presetID="22" presetClass="entr" presetSubtype="8"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500"/>
                                        <p:tgtEl>
                                          <p:spTgt spid="4"/>
                                        </p:tgtEl>
                                      </p:cBhvr>
                                    </p:animEffect>
                                  </p:childTnLst>
                                </p:cTn>
                              </p:par>
                            </p:childTnLst>
                          </p:cTn>
                        </p:par>
                        <p:par>
                          <p:cTn id="20" fill="hold">
                            <p:stCondLst>
                              <p:cond delay="1500"/>
                            </p:stCondLst>
                            <p:childTnLst>
                              <p:par>
                                <p:cTn id="21" presetID="22" presetClass="entr" presetSubtype="8" fill="hold" grpId="0"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left)">
                                      <p:cBhvr>
                                        <p:cTn id="23" dur="500"/>
                                        <p:tgtEl>
                                          <p:spTgt spid="3"/>
                                        </p:tgtEl>
                                      </p:cBhvr>
                                    </p:animEffect>
                                  </p:childTnLst>
                                </p:cTn>
                              </p:par>
                            </p:childTnLst>
                          </p:cTn>
                        </p:par>
                        <p:par>
                          <p:cTn id="24" fill="hold">
                            <p:stCondLst>
                              <p:cond delay="2000"/>
                            </p:stCondLst>
                            <p:childTnLst>
                              <p:par>
                                <p:cTn id="25" presetID="22" presetClass="entr" presetSubtype="8" fill="hold" grpId="0"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left)">
                                      <p:cBhvr>
                                        <p:cTn id="27" dur="500"/>
                                        <p:tgtEl>
                                          <p:spTgt spid="7"/>
                                        </p:tgtEl>
                                      </p:cBhvr>
                                    </p:animEffect>
                                  </p:childTnLst>
                                </p:cTn>
                              </p:par>
                            </p:childTnLst>
                          </p:cTn>
                        </p:par>
                        <p:par>
                          <p:cTn id="28" fill="hold">
                            <p:stCondLst>
                              <p:cond delay="2500"/>
                            </p:stCondLst>
                            <p:childTnLst>
                              <p:par>
                                <p:cTn id="29" presetID="2" presetClass="entr" presetSubtype="8" fill="hold" grpId="0" nodeType="after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0-#ppt_w/2"/>
                                          </p:val>
                                        </p:tav>
                                        <p:tav tm="100000">
                                          <p:val>
                                            <p:strVal val="#ppt_x"/>
                                          </p:val>
                                        </p:tav>
                                      </p:tavLst>
                                    </p:anim>
                                    <p:anim calcmode="lin" valueType="num">
                                      <p:cBhvr additive="base">
                                        <p:cTn id="32" dur="500" fill="hold"/>
                                        <p:tgtEl>
                                          <p:spTgt spid="10"/>
                                        </p:tgtEl>
                                        <p:attrNameLst>
                                          <p:attrName>ppt_y</p:attrName>
                                        </p:attrNameLst>
                                      </p:cBhvr>
                                      <p:tavLst>
                                        <p:tav tm="0">
                                          <p:val>
                                            <p:strVal val="#ppt_y"/>
                                          </p:val>
                                        </p:tav>
                                        <p:tav tm="100000">
                                          <p:val>
                                            <p:strVal val="#ppt_y"/>
                                          </p:val>
                                        </p:tav>
                                      </p:tavLst>
                                    </p:anim>
                                  </p:childTnLst>
                                </p:cTn>
                              </p:par>
                            </p:childTnLst>
                          </p:cTn>
                        </p:par>
                        <p:par>
                          <p:cTn id="33" fill="hold">
                            <p:stCondLst>
                              <p:cond delay="3000"/>
                            </p:stCondLst>
                            <p:childTnLst>
                              <p:par>
                                <p:cTn id="34" presetID="31" presetClass="entr" presetSubtype="0" fill="hold" grpId="0" nodeType="afterEffect">
                                  <p:stCondLst>
                                    <p:cond delay="0"/>
                                  </p:stCondLst>
                                  <p:childTnLst>
                                    <p:set>
                                      <p:cBhvr>
                                        <p:cTn id="35" dur="1" fill="hold">
                                          <p:stCondLst>
                                            <p:cond delay="0"/>
                                          </p:stCondLst>
                                        </p:cTn>
                                        <p:tgtEl>
                                          <p:spTgt spid="11"/>
                                        </p:tgtEl>
                                        <p:attrNameLst>
                                          <p:attrName>style.visibility</p:attrName>
                                        </p:attrNameLst>
                                      </p:cBhvr>
                                      <p:to>
                                        <p:strVal val="visible"/>
                                      </p:to>
                                    </p:set>
                                    <p:anim calcmode="lin" valueType="num">
                                      <p:cBhvr>
                                        <p:cTn id="36" dur="500" fill="hold"/>
                                        <p:tgtEl>
                                          <p:spTgt spid="11"/>
                                        </p:tgtEl>
                                        <p:attrNameLst>
                                          <p:attrName>ppt_w</p:attrName>
                                        </p:attrNameLst>
                                      </p:cBhvr>
                                      <p:tavLst>
                                        <p:tav tm="0">
                                          <p:val>
                                            <p:fltVal val="0"/>
                                          </p:val>
                                        </p:tav>
                                        <p:tav tm="100000">
                                          <p:val>
                                            <p:strVal val="#ppt_w"/>
                                          </p:val>
                                        </p:tav>
                                      </p:tavLst>
                                    </p:anim>
                                    <p:anim calcmode="lin" valueType="num">
                                      <p:cBhvr>
                                        <p:cTn id="37" dur="500" fill="hold"/>
                                        <p:tgtEl>
                                          <p:spTgt spid="11"/>
                                        </p:tgtEl>
                                        <p:attrNameLst>
                                          <p:attrName>ppt_h</p:attrName>
                                        </p:attrNameLst>
                                      </p:cBhvr>
                                      <p:tavLst>
                                        <p:tav tm="0">
                                          <p:val>
                                            <p:fltVal val="0"/>
                                          </p:val>
                                        </p:tav>
                                        <p:tav tm="100000">
                                          <p:val>
                                            <p:strVal val="#ppt_h"/>
                                          </p:val>
                                        </p:tav>
                                      </p:tavLst>
                                    </p:anim>
                                    <p:anim calcmode="lin" valueType="num">
                                      <p:cBhvr>
                                        <p:cTn id="38" dur="500" fill="hold"/>
                                        <p:tgtEl>
                                          <p:spTgt spid="11"/>
                                        </p:tgtEl>
                                        <p:attrNameLst>
                                          <p:attrName>style.rotation</p:attrName>
                                        </p:attrNameLst>
                                      </p:cBhvr>
                                      <p:tavLst>
                                        <p:tav tm="0">
                                          <p:val>
                                            <p:fltVal val="90"/>
                                          </p:val>
                                        </p:tav>
                                        <p:tav tm="100000">
                                          <p:val>
                                            <p:fltVal val="0"/>
                                          </p:val>
                                        </p:tav>
                                      </p:tavLst>
                                    </p:anim>
                                    <p:animEffect transition="in" filter="fade">
                                      <p:cBhvr>
                                        <p:cTn id="39" dur="500"/>
                                        <p:tgtEl>
                                          <p:spTgt spid="11"/>
                                        </p:tgtEl>
                                      </p:cBhvr>
                                    </p:animEffect>
                                  </p:childTnLst>
                                </p:cTn>
                              </p:par>
                            </p:childTnLst>
                          </p:cTn>
                        </p:par>
                        <p:par>
                          <p:cTn id="40" fill="hold">
                            <p:stCondLst>
                              <p:cond delay="3500"/>
                            </p:stCondLst>
                            <p:childTnLst>
                              <p:par>
                                <p:cTn id="41" presetID="22" presetClass="entr" presetSubtype="8" fill="hold" grpId="0" nodeType="after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wipe(left)">
                                      <p:cBhvr>
                                        <p:cTn id="43" dur="500"/>
                                        <p:tgtEl>
                                          <p:spTgt spid="9"/>
                                        </p:tgtEl>
                                      </p:cBhvr>
                                    </p:animEffect>
                                  </p:childTnLst>
                                </p:cTn>
                              </p:par>
                            </p:childTnLst>
                          </p:cTn>
                        </p:par>
                        <p:par>
                          <p:cTn id="44" fill="hold">
                            <p:stCondLst>
                              <p:cond delay="4000"/>
                            </p:stCondLst>
                            <p:childTnLst>
                              <p:par>
                                <p:cTn id="45" presetID="22" presetClass="entr" presetSubtype="8" fill="hold" grpId="0" nodeType="after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wipe(left)">
                                      <p:cBhvr>
                                        <p:cTn id="47" dur="500"/>
                                        <p:tgtEl>
                                          <p:spTgt spid="8"/>
                                        </p:tgtEl>
                                      </p:cBhvr>
                                    </p:animEffect>
                                  </p:childTnLst>
                                </p:cTn>
                              </p:par>
                            </p:childTnLst>
                          </p:cTn>
                        </p:par>
                        <p:par>
                          <p:cTn id="48" fill="hold">
                            <p:stCondLst>
                              <p:cond delay="4500"/>
                            </p:stCondLst>
                            <p:childTnLst>
                              <p:par>
                                <p:cTn id="49" presetID="22" presetClass="entr" presetSubtype="8" fill="hold" grpId="0" nodeType="after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wipe(left)">
                                      <p:cBhvr>
                                        <p:cTn id="5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4" grpId="0" animBg="1"/>
      <p:bldP spid="5" grpId="0" bldLvl="0" animBg="1"/>
      <p:bldP spid="6" grpId="0"/>
      <p:bldP spid="7" grpId="0"/>
      <p:bldP spid="8" grpId="0" bldLvl="0" animBg="1"/>
      <p:bldP spid="9" grpId="0" animBg="1"/>
      <p:bldP spid="10" grpId="0" bldLvl="0" animBg="1"/>
      <p:bldP spid="11" grpId="0"/>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70"/>
          <p:cNvSpPr txBox="1"/>
          <p:nvPr/>
        </p:nvSpPr>
        <p:spPr>
          <a:xfrm>
            <a:off x="4847861" y="2525283"/>
            <a:ext cx="5856651" cy="2954270"/>
          </a:xfrm>
          <a:prstGeom prst="rect">
            <a:avLst/>
          </a:prstGeom>
          <a:noFill/>
        </p:spPr>
        <p:txBody>
          <a:bodyPr wrap="square" lIns="0" tIns="0" rIns="0" bIns="0" rtlCol="0">
            <a:spAutoFit/>
          </a:bodyPr>
          <a:lstStyle/>
          <a:p>
            <a:pPr>
              <a:lnSpc>
                <a:spcPct val="150000"/>
              </a:lnSpc>
              <a:buClr>
                <a:srgbClr val="C00000"/>
              </a:buClr>
            </a:pPr>
            <a:r>
              <a:rPr lang="en-US" altLang="zh-CN" sz="2133" dirty="0">
                <a:solidFill>
                  <a:schemeClr val="bg1"/>
                </a:solidFill>
                <a:latin typeface="微软雅黑" panose="020B0503020204020204" pitchFamily="34" charset="-122"/>
                <a:ea typeface="微软雅黑" panose="020B0503020204020204" pitchFamily="34" charset="-122"/>
              </a:rPr>
              <a:t>       《</a:t>
            </a:r>
            <a:r>
              <a:rPr lang="zh-CN" altLang="en-US" sz="2133" dirty="0">
                <a:solidFill>
                  <a:schemeClr val="bg1"/>
                </a:solidFill>
                <a:latin typeface="微软雅黑" panose="020B0503020204020204" pitchFamily="34" charset="-122"/>
                <a:ea typeface="微软雅黑" panose="020B0503020204020204" pitchFamily="34" charset="-122"/>
              </a:rPr>
              <a:t>中华人民共和国网络安全法</a:t>
            </a:r>
            <a:r>
              <a:rPr lang="en-US" altLang="zh-CN" sz="2133" dirty="0">
                <a:solidFill>
                  <a:schemeClr val="bg1"/>
                </a:solidFill>
                <a:latin typeface="微软雅黑" panose="020B0503020204020204" pitchFamily="34" charset="-122"/>
                <a:ea typeface="微软雅黑" panose="020B0503020204020204" pitchFamily="34" charset="-122"/>
              </a:rPr>
              <a:t>》</a:t>
            </a:r>
            <a:r>
              <a:rPr lang="zh-CN" altLang="en-US" sz="2133" dirty="0">
                <a:solidFill>
                  <a:schemeClr val="bg1"/>
                </a:solidFill>
                <a:latin typeface="微软雅黑" panose="020B0503020204020204" pitchFamily="34" charset="-122"/>
                <a:ea typeface="微软雅黑" panose="020B0503020204020204" pitchFamily="34" charset="-122"/>
              </a:rPr>
              <a:t>是</a:t>
            </a:r>
            <a:r>
              <a:rPr lang="zh-CN" altLang="en-US" sz="2133" b="1" dirty="0">
                <a:solidFill>
                  <a:schemeClr val="bg1"/>
                </a:solidFill>
                <a:latin typeface="微软雅黑" panose="020B0503020204020204" pitchFamily="34" charset="-122"/>
                <a:ea typeface="微软雅黑" panose="020B0503020204020204" pitchFamily="34" charset="-122"/>
              </a:rPr>
              <a:t>为保障网络安全，维护网络空间主权和国家安全、社会公共利益，保护公民、法人和其他组织的合法权益，促进经济社会信息化健康发展制定。</a:t>
            </a:r>
            <a:r>
              <a:rPr lang="zh-CN" altLang="en-US" sz="2133" dirty="0">
                <a:solidFill>
                  <a:schemeClr val="bg1"/>
                </a:solidFill>
                <a:latin typeface="微软雅黑" panose="020B0503020204020204" pitchFamily="34" charset="-122"/>
                <a:ea typeface="微软雅黑" panose="020B0503020204020204" pitchFamily="34" charset="-122"/>
              </a:rPr>
              <a:t>由全国人民代表大会常务委员会于</a:t>
            </a:r>
            <a:r>
              <a:rPr lang="en-US" altLang="zh-CN" sz="2133" dirty="0">
                <a:solidFill>
                  <a:schemeClr val="bg1"/>
                </a:solidFill>
                <a:latin typeface="微软雅黑" panose="020B0503020204020204" pitchFamily="34" charset="-122"/>
                <a:ea typeface="微软雅黑" panose="020B0503020204020204" pitchFamily="34" charset="-122"/>
              </a:rPr>
              <a:t>2016</a:t>
            </a:r>
            <a:r>
              <a:rPr lang="zh-CN" altLang="en-US" sz="2133" dirty="0">
                <a:solidFill>
                  <a:schemeClr val="bg1"/>
                </a:solidFill>
                <a:latin typeface="微软雅黑" panose="020B0503020204020204" pitchFamily="34" charset="-122"/>
                <a:ea typeface="微软雅黑" panose="020B0503020204020204" pitchFamily="34" charset="-122"/>
              </a:rPr>
              <a:t>年</a:t>
            </a:r>
            <a:r>
              <a:rPr lang="en-US" altLang="zh-CN" sz="2133" dirty="0">
                <a:solidFill>
                  <a:schemeClr val="bg1"/>
                </a:solidFill>
                <a:latin typeface="微软雅黑" panose="020B0503020204020204" pitchFamily="34" charset="-122"/>
                <a:ea typeface="微软雅黑" panose="020B0503020204020204" pitchFamily="34" charset="-122"/>
              </a:rPr>
              <a:t>11</a:t>
            </a:r>
            <a:r>
              <a:rPr lang="zh-CN" altLang="en-US" sz="2133" dirty="0">
                <a:solidFill>
                  <a:schemeClr val="bg1"/>
                </a:solidFill>
                <a:latin typeface="微软雅黑" panose="020B0503020204020204" pitchFamily="34" charset="-122"/>
                <a:ea typeface="微软雅黑" panose="020B0503020204020204" pitchFamily="34" charset="-122"/>
              </a:rPr>
              <a:t>月</a:t>
            </a:r>
            <a:r>
              <a:rPr lang="en-US" altLang="zh-CN" sz="2133" dirty="0">
                <a:solidFill>
                  <a:schemeClr val="bg1"/>
                </a:solidFill>
                <a:latin typeface="微软雅黑" panose="020B0503020204020204" pitchFamily="34" charset="-122"/>
                <a:ea typeface="微软雅黑" panose="020B0503020204020204" pitchFamily="34" charset="-122"/>
              </a:rPr>
              <a:t>7</a:t>
            </a:r>
            <a:r>
              <a:rPr lang="zh-CN" altLang="en-US" sz="2133" dirty="0">
                <a:solidFill>
                  <a:schemeClr val="bg1"/>
                </a:solidFill>
                <a:latin typeface="微软雅黑" panose="020B0503020204020204" pitchFamily="34" charset="-122"/>
                <a:ea typeface="微软雅黑" panose="020B0503020204020204" pitchFamily="34" charset="-122"/>
              </a:rPr>
              <a:t>日发布，自</a:t>
            </a:r>
            <a:r>
              <a:rPr lang="en-US" altLang="zh-CN" sz="2133" dirty="0">
                <a:solidFill>
                  <a:schemeClr val="bg1"/>
                </a:solidFill>
                <a:latin typeface="微软雅黑" panose="020B0503020204020204" pitchFamily="34" charset="-122"/>
                <a:ea typeface="微软雅黑" panose="020B0503020204020204" pitchFamily="34" charset="-122"/>
              </a:rPr>
              <a:t>2017</a:t>
            </a:r>
            <a:r>
              <a:rPr lang="zh-CN" altLang="en-US" sz="2133" dirty="0">
                <a:solidFill>
                  <a:schemeClr val="bg1"/>
                </a:solidFill>
                <a:latin typeface="微软雅黑" panose="020B0503020204020204" pitchFamily="34" charset="-122"/>
                <a:ea typeface="微软雅黑" panose="020B0503020204020204" pitchFamily="34" charset="-122"/>
              </a:rPr>
              <a:t>年</a:t>
            </a:r>
            <a:r>
              <a:rPr lang="en-US" altLang="zh-CN" sz="2133" dirty="0">
                <a:solidFill>
                  <a:schemeClr val="bg1"/>
                </a:solidFill>
                <a:latin typeface="微软雅黑" panose="020B0503020204020204" pitchFamily="34" charset="-122"/>
                <a:ea typeface="微软雅黑" panose="020B0503020204020204" pitchFamily="34" charset="-122"/>
              </a:rPr>
              <a:t>6</a:t>
            </a:r>
            <a:r>
              <a:rPr lang="zh-CN" altLang="en-US" sz="2133" dirty="0">
                <a:solidFill>
                  <a:schemeClr val="bg1"/>
                </a:solidFill>
                <a:latin typeface="微软雅黑" panose="020B0503020204020204" pitchFamily="34" charset="-122"/>
                <a:ea typeface="微软雅黑" panose="020B0503020204020204" pitchFamily="34" charset="-122"/>
              </a:rPr>
              <a:t>月</a:t>
            </a:r>
            <a:r>
              <a:rPr lang="en-US" altLang="zh-CN" sz="2133" dirty="0">
                <a:solidFill>
                  <a:schemeClr val="bg1"/>
                </a:solidFill>
                <a:latin typeface="微软雅黑" panose="020B0503020204020204" pitchFamily="34" charset="-122"/>
                <a:ea typeface="微软雅黑" panose="020B0503020204020204" pitchFamily="34" charset="-122"/>
              </a:rPr>
              <a:t>1</a:t>
            </a:r>
            <a:r>
              <a:rPr lang="zh-CN" altLang="en-US" sz="2133" dirty="0">
                <a:solidFill>
                  <a:schemeClr val="bg1"/>
                </a:solidFill>
                <a:latin typeface="微软雅黑" panose="020B0503020204020204" pitchFamily="34" charset="-122"/>
                <a:ea typeface="微软雅黑" panose="020B0503020204020204" pitchFamily="34" charset="-122"/>
              </a:rPr>
              <a:t>日起施行。</a:t>
            </a:r>
          </a:p>
        </p:txBody>
      </p:sp>
      <p:grpSp>
        <p:nvGrpSpPr>
          <p:cNvPr id="5" name="组合 4"/>
          <p:cNvGrpSpPr/>
          <p:nvPr/>
        </p:nvGrpSpPr>
        <p:grpSpPr>
          <a:xfrm>
            <a:off x="1526005" y="2196342"/>
            <a:ext cx="2570141" cy="3591060"/>
            <a:chOff x="1576405" y="1949932"/>
            <a:chExt cx="2570141" cy="3591060"/>
          </a:xfrm>
        </p:grpSpPr>
        <p:sp>
          <p:nvSpPr>
            <p:cNvPr id="6" name="矩形 5"/>
            <p:cNvSpPr/>
            <p:nvPr/>
          </p:nvSpPr>
          <p:spPr>
            <a:xfrm>
              <a:off x="1576405" y="1949932"/>
              <a:ext cx="2570141" cy="35910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7" name="图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55342" y="2277039"/>
              <a:ext cx="1012267" cy="1186251"/>
            </a:xfrm>
            <a:prstGeom prst="rect">
              <a:avLst/>
            </a:prstGeom>
          </p:spPr>
        </p:pic>
        <p:sp>
          <p:nvSpPr>
            <p:cNvPr id="8" name="文本框 7"/>
            <p:cNvSpPr txBox="1"/>
            <p:nvPr/>
          </p:nvSpPr>
          <p:spPr>
            <a:xfrm>
              <a:off x="1731198" y="3737860"/>
              <a:ext cx="2260555" cy="707886"/>
            </a:xfrm>
            <a:prstGeom prst="rect">
              <a:avLst/>
            </a:prstGeom>
            <a:noFill/>
          </p:spPr>
          <p:txBody>
            <a:bodyPr wrap="none" rtlCol="0">
              <a:spAutoFit/>
            </a:bodyPr>
            <a:lstStyle/>
            <a:p>
              <a:pPr algn="ctr"/>
              <a:r>
                <a:rPr lang="zh-CN" altLang="en-US" sz="2000" b="1" spc="300" dirty="0">
                  <a:solidFill>
                    <a:srgbClr val="C32121"/>
                  </a:solidFill>
                  <a:latin typeface="+mn-ea"/>
                </a:rPr>
                <a:t>中华人民共和国</a:t>
              </a:r>
              <a:endParaRPr lang="en-US" altLang="zh-CN" sz="2000" b="1" spc="300" dirty="0">
                <a:solidFill>
                  <a:srgbClr val="C32121"/>
                </a:solidFill>
                <a:latin typeface="+mn-ea"/>
              </a:endParaRPr>
            </a:p>
            <a:p>
              <a:pPr algn="ctr"/>
              <a:r>
                <a:rPr lang="zh-CN" altLang="en-US" sz="2000" b="1" spc="300" dirty="0">
                  <a:solidFill>
                    <a:srgbClr val="C32121"/>
                  </a:solidFill>
                  <a:latin typeface="+mn-ea"/>
                </a:rPr>
                <a:t>网络安全法</a:t>
              </a:r>
            </a:p>
          </p:txBody>
        </p:sp>
        <p:cxnSp>
          <p:nvCxnSpPr>
            <p:cNvPr id="9" name="直接连接符 8"/>
            <p:cNvCxnSpPr/>
            <p:nvPr/>
          </p:nvCxnSpPr>
          <p:spPr>
            <a:xfrm>
              <a:off x="1840175" y="4617720"/>
              <a:ext cx="1966015" cy="0"/>
            </a:xfrm>
            <a:prstGeom prst="line">
              <a:avLst/>
            </a:prstGeom>
            <a:ln>
              <a:solidFill>
                <a:srgbClr val="C32121"/>
              </a:solidFill>
            </a:ln>
          </p:spPr>
          <p:style>
            <a:lnRef idx="1">
              <a:schemeClr val="accent1"/>
            </a:lnRef>
            <a:fillRef idx="0">
              <a:schemeClr val="accent1"/>
            </a:fillRef>
            <a:effectRef idx="0">
              <a:schemeClr val="accent1"/>
            </a:effectRef>
            <a:fontRef idx="minor">
              <a:schemeClr val="tx1"/>
            </a:fontRef>
          </p:style>
        </p:cxnSp>
        <p:sp>
          <p:nvSpPr>
            <p:cNvPr id="10" name="文本框 9"/>
            <p:cNvSpPr txBox="1"/>
            <p:nvPr/>
          </p:nvSpPr>
          <p:spPr>
            <a:xfrm>
              <a:off x="2235408" y="4686026"/>
              <a:ext cx="1175548" cy="276999"/>
            </a:xfrm>
            <a:prstGeom prst="rect">
              <a:avLst/>
            </a:prstGeom>
            <a:noFill/>
          </p:spPr>
          <p:txBody>
            <a:bodyPr wrap="square" rtlCol="0">
              <a:spAutoFit/>
            </a:bodyPr>
            <a:lstStyle/>
            <a:p>
              <a:pPr algn="dist"/>
              <a:r>
                <a:rPr lang="zh-CN" altLang="en-US" sz="1200" dirty="0">
                  <a:solidFill>
                    <a:srgbClr val="A40000"/>
                  </a:solidFill>
                  <a:latin typeface="微软雅黑" panose="020B0503020204020204" pitchFamily="34" charset="-122"/>
                  <a:ea typeface="微软雅黑" panose="020B0503020204020204" pitchFamily="34" charset="-122"/>
                </a:rPr>
                <a:t>含草案说明</a:t>
              </a:r>
            </a:p>
          </p:txBody>
        </p:sp>
      </p:grpSp>
      <p:sp>
        <p:nvSpPr>
          <p:cNvPr id="11" name="文本框 5"/>
          <p:cNvSpPr txBox="1"/>
          <p:nvPr/>
        </p:nvSpPr>
        <p:spPr>
          <a:xfrm>
            <a:off x="4392973" y="378669"/>
            <a:ext cx="3383213" cy="502766"/>
          </a:xfrm>
          <a:prstGeom prst="rect">
            <a:avLst/>
          </a:prstGeom>
          <a:noFill/>
        </p:spPr>
        <p:txBody>
          <a:bodyPr wrap="square" lIns="91440" tIns="45720" rIns="91440" bIns="45720" rtlCol="0">
            <a:spAutoFit/>
          </a:bodyPr>
          <a:lstStyle/>
          <a:p>
            <a:r>
              <a:rPr lang="en-US" altLang="zh-CN" sz="2667" b="1" kern="0" dirty="0">
                <a:solidFill>
                  <a:schemeClr val="bg1"/>
                </a:solidFill>
                <a:latin typeface="微软雅黑" panose="020B0503020204020204" pitchFamily="34" charset="-122"/>
                <a:ea typeface="微软雅黑" panose="020B0503020204020204" pitchFamily="34" charset="-122"/>
              </a:rPr>
              <a:t>《</a:t>
            </a:r>
            <a:r>
              <a:rPr lang="zh-CN" altLang="en-US" sz="2667" b="1" kern="0" dirty="0">
                <a:solidFill>
                  <a:schemeClr val="bg1"/>
                </a:solidFill>
                <a:latin typeface="微软雅黑" panose="020B0503020204020204" pitchFamily="34" charset="-122"/>
                <a:ea typeface="微软雅黑" panose="020B0503020204020204" pitchFamily="34" charset="-122"/>
              </a:rPr>
              <a:t>网络安全法</a:t>
            </a:r>
            <a:r>
              <a:rPr lang="en-US" altLang="zh-CN" sz="2667" b="1" kern="0" dirty="0">
                <a:solidFill>
                  <a:schemeClr val="bg1"/>
                </a:solidFill>
                <a:latin typeface="微软雅黑" panose="020B0503020204020204" pitchFamily="34" charset="-122"/>
                <a:ea typeface="微软雅黑" panose="020B0503020204020204" pitchFamily="34" charset="-122"/>
              </a:rPr>
              <a:t>》</a:t>
            </a:r>
            <a:r>
              <a:rPr lang="zh-CN" altLang="en-US" sz="2667" b="1" kern="0" dirty="0">
                <a:solidFill>
                  <a:schemeClr val="bg1"/>
                </a:solidFill>
                <a:latin typeface="微软雅黑" panose="020B0503020204020204" pitchFamily="34" charset="-122"/>
                <a:ea typeface="微软雅黑" panose="020B0503020204020204" pitchFamily="34" charset="-122"/>
              </a:rPr>
              <a:t>简介</a:t>
            </a:r>
          </a:p>
        </p:txBody>
      </p:sp>
      <p:sp>
        <p:nvSpPr>
          <p:cNvPr id="13" name="文本框 5"/>
          <p:cNvSpPr txBox="1"/>
          <p:nvPr/>
        </p:nvSpPr>
        <p:spPr>
          <a:xfrm>
            <a:off x="1526005" y="1066932"/>
            <a:ext cx="3853715" cy="502766"/>
          </a:xfrm>
          <a:prstGeom prst="rect">
            <a:avLst/>
          </a:prstGeom>
          <a:noFill/>
        </p:spPr>
        <p:txBody>
          <a:bodyPr wrap="square" lIns="91440" tIns="45720" rIns="91440" bIns="45720" rtlCol="0">
            <a:spAutoFit/>
          </a:bodyPr>
          <a:lstStyle/>
          <a:p>
            <a:r>
              <a:rPr lang="zh-CN" altLang="en-US" sz="2667" b="1" kern="0" dirty="0">
                <a:solidFill>
                  <a:schemeClr val="bg1"/>
                </a:solidFill>
                <a:latin typeface="微软雅黑" panose="020B0503020204020204" pitchFamily="34" charset="-122"/>
                <a:ea typeface="微软雅黑" panose="020B0503020204020204" pitchFamily="34" charset="-122"/>
              </a:rPr>
              <a:t>什么是</a:t>
            </a:r>
            <a:r>
              <a:rPr lang="en-US" altLang="zh-CN" sz="2667" b="1" kern="0" dirty="0">
                <a:solidFill>
                  <a:schemeClr val="bg1"/>
                </a:solidFill>
                <a:latin typeface="微软雅黑" panose="020B0503020204020204" pitchFamily="34" charset="-122"/>
                <a:ea typeface="微软雅黑" panose="020B0503020204020204" pitchFamily="34" charset="-122"/>
              </a:rPr>
              <a:t>《</a:t>
            </a:r>
            <a:r>
              <a:rPr lang="zh-CN" altLang="en-US" sz="2667" b="1" kern="0" dirty="0">
                <a:solidFill>
                  <a:schemeClr val="bg1"/>
                </a:solidFill>
                <a:latin typeface="微软雅黑" panose="020B0503020204020204" pitchFamily="34" charset="-122"/>
                <a:ea typeface="微软雅黑" panose="020B0503020204020204" pitchFamily="34" charset="-122"/>
              </a:rPr>
              <a:t>网络安全法</a:t>
            </a:r>
            <a:r>
              <a:rPr lang="en-US" altLang="zh-CN" sz="2667" b="1" kern="0" dirty="0">
                <a:solidFill>
                  <a:schemeClr val="bg1"/>
                </a:solidFill>
                <a:latin typeface="微软雅黑" panose="020B0503020204020204" pitchFamily="34" charset="-122"/>
                <a:ea typeface="微软雅黑" panose="020B0503020204020204" pitchFamily="34" charset="-122"/>
              </a:rPr>
              <a:t>》</a:t>
            </a:r>
            <a:r>
              <a:rPr lang="zh-CN" altLang="en-US" sz="2667" b="1" kern="0" dirty="0">
                <a:solidFill>
                  <a:schemeClr val="bg1"/>
                </a:solidFill>
                <a:latin typeface="微软雅黑" panose="020B0503020204020204" pitchFamily="34" charset="-122"/>
                <a:ea typeface="微软雅黑" panose="020B0503020204020204" pitchFamily="34" charset="-122"/>
              </a:rPr>
              <a:t>？</a:t>
            </a:r>
          </a:p>
        </p:txBody>
      </p:sp>
    </p:spTree>
    <p:extLst>
      <p:ext uri="{BB962C8B-B14F-4D97-AF65-F5344CB8AC3E}">
        <p14:creationId xmlns:p14="http://schemas.microsoft.com/office/powerpoint/2010/main" val="3929300325"/>
      </p:ext>
    </p:extLst>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ppt_x</p:attrName>
                                        </p:attrNameLst>
                                      </p:cBhvr>
                                      <p:tavLst>
                                        <p:tav tm="0">
                                          <p:val>
                                            <p:strVal val="#ppt_x-#ppt_w*1.125000"/>
                                          </p:val>
                                        </p:tav>
                                        <p:tav tm="100000">
                                          <p:val>
                                            <p:strVal val="#ppt_x"/>
                                          </p:val>
                                        </p:tav>
                                      </p:tavLst>
                                    </p:anim>
                                    <p:animEffect transition="in" filter="wipe(right)">
                                      <p:cBhvr>
                                        <p:cTn id="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34000" r="-34000"/>
          </a:stretch>
        </a:blipFill>
        <a:effectLst/>
      </p:bgPr>
    </p:bg>
    <p:spTree>
      <p:nvGrpSpPr>
        <p:cNvPr id="1" name=""/>
        <p:cNvGrpSpPr/>
        <p:nvPr/>
      </p:nvGrpSpPr>
      <p:grpSpPr>
        <a:xfrm>
          <a:off x="0" y="0"/>
          <a:ext cx="0" cy="0"/>
          <a:chOff x="0" y="0"/>
          <a:chExt cx="0" cy="0"/>
        </a:xfrm>
      </p:grpSpPr>
      <p:sp>
        <p:nvSpPr>
          <p:cNvPr id="7" name="TextBox 32">
            <a:hlinkClick r:id="" action="ppaction://hlinkshowjump?jump=nextslide"/>
          </p:cNvPr>
          <p:cNvSpPr txBox="1">
            <a:spLocks noChangeArrowheads="1"/>
          </p:cNvSpPr>
          <p:nvPr/>
        </p:nvSpPr>
        <p:spPr bwMode="auto">
          <a:xfrm>
            <a:off x="1050033" y="2929295"/>
            <a:ext cx="10183373"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ea typeface="宋体" pitchFamily="2" charset="-122"/>
              </a:defRPr>
            </a:lvl1pPr>
            <a:lvl2pPr marL="742950" indent="-285750">
              <a:defRPr>
                <a:solidFill>
                  <a:schemeClr val="tx1"/>
                </a:solidFill>
                <a:latin typeface="Arial" charset="0"/>
                <a:ea typeface="宋体" pitchFamily="2" charset="-122"/>
              </a:defRPr>
            </a:lvl2pPr>
            <a:lvl3pPr marL="1143000" indent="-228600">
              <a:defRPr>
                <a:solidFill>
                  <a:schemeClr val="tx1"/>
                </a:solidFill>
                <a:latin typeface="Arial" charset="0"/>
                <a:ea typeface="宋体" pitchFamily="2" charset="-122"/>
              </a:defRPr>
            </a:lvl3pPr>
            <a:lvl4pPr marL="1600200" indent="-228600">
              <a:defRPr>
                <a:solidFill>
                  <a:schemeClr val="tx1"/>
                </a:solidFill>
                <a:latin typeface="Arial" charset="0"/>
                <a:ea typeface="宋体" pitchFamily="2" charset="-122"/>
              </a:defRPr>
            </a:lvl4pPr>
            <a:lvl5pPr marL="2057400" indent="-22860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algn="ctr"/>
            <a:r>
              <a:rPr lang="zh-CN" altLang="en-US" sz="6600" b="1" spc="800" dirty="0">
                <a:solidFill>
                  <a:schemeClr val="bg1"/>
                </a:solidFill>
                <a:latin typeface="微软雅黑" panose="020B0503020204020204" pitchFamily="34" charset="-122"/>
                <a:ea typeface="微软雅黑" panose="020B0503020204020204" pitchFamily="34" charset="-122"/>
              </a:rPr>
              <a:t>监测预警与应急处理</a:t>
            </a:r>
            <a:endParaRPr lang="en-US" altLang="zh-CN" sz="6600" b="1" spc="800" dirty="0">
              <a:solidFill>
                <a:schemeClr val="bg1"/>
              </a:solidFill>
              <a:latin typeface="微软雅黑" panose="020B0503020204020204" pitchFamily="34" charset="-122"/>
              <a:ea typeface="微软雅黑" panose="020B0503020204020204" pitchFamily="34" charset="-122"/>
            </a:endParaRPr>
          </a:p>
        </p:txBody>
      </p:sp>
      <p:sp>
        <p:nvSpPr>
          <p:cNvPr id="8" name="圆角矩形 7"/>
          <p:cNvSpPr/>
          <p:nvPr/>
        </p:nvSpPr>
        <p:spPr>
          <a:xfrm>
            <a:off x="5391919" y="1350055"/>
            <a:ext cx="1248139" cy="113995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5333" b="1" dirty="0">
                <a:solidFill>
                  <a:schemeClr val="bg1"/>
                </a:solidFill>
                <a:latin typeface="微软雅黑" panose="020B0503020204020204" pitchFamily="34" charset="-122"/>
                <a:ea typeface="微软雅黑" panose="020B0503020204020204" pitchFamily="34" charset="-122"/>
              </a:rPr>
              <a:t>05</a:t>
            </a:r>
            <a:endParaRPr lang="zh-CN" altLang="en-US" sz="5333" b="1" dirty="0">
              <a:solidFill>
                <a:schemeClr val="bg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856413414"/>
      </p:ext>
    </p:extLst>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26" presetClass="emph" presetSubtype="0" fill="hold" grpId="1" nodeType="afterEffect">
                                  <p:stCondLst>
                                    <p:cond delay="0"/>
                                  </p:stCondLst>
                                  <p:childTnLst>
                                    <p:animEffect transition="out" filter="fade">
                                      <p:cBhvr>
                                        <p:cTn id="12" dur="500" tmFilter="0, 0; .2, .5; .8, .5; 1, 0"/>
                                        <p:tgtEl>
                                          <p:spTgt spid="7"/>
                                        </p:tgtEl>
                                      </p:cBhvr>
                                    </p:animEffect>
                                    <p:animScale>
                                      <p:cBhvr>
                                        <p:cTn id="13" dur="250" autoRev="1" fill="hold"/>
                                        <p:tgtEl>
                                          <p:spTgt spid="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5"/>
          <p:cNvSpPr txBox="1"/>
          <p:nvPr/>
        </p:nvSpPr>
        <p:spPr>
          <a:xfrm>
            <a:off x="1391477" y="673548"/>
            <a:ext cx="8070851" cy="502766"/>
          </a:xfrm>
          <a:prstGeom prst="rect">
            <a:avLst/>
          </a:prstGeom>
          <a:noFill/>
        </p:spPr>
        <p:txBody>
          <a:bodyPr wrap="square" lIns="91440" tIns="45720" rIns="91440" bIns="45720" rtlCol="0">
            <a:spAutoFit/>
          </a:bodyPr>
          <a:lstStyle>
            <a:defPPr>
              <a:defRPr lang="zh-CN"/>
            </a:defPPr>
            <a:lvl1pPr>
              <a:defRPr sz="2000" b="1" kern="0">
                <a:blipFill dpi="0" rotWithShape="1">
                  <a:blip r:embed="rId3" cstate="print">
                    <a:extLst>
                      <a:ext uri="{28A0092B-C50C-407E-A947-70E740481C1C}">
                        <a14:useLocalDpi xmlns:a14="http://schemas.microsoft.com/office/drawing/2010/main" val="0"/>
                      </a:ext>
                    </a:extLst>
                  </a:blip>
                  <a:srcRect/>
                  <a:stretch>
                    <a:fillRect/>
                  </a:stretch>
                </a:blipFill>
                <a:latin typeface="方正综艺简体" panose="02010601030101010101" pitchFamily="2" charset="-122"/>
                <a:ea typeface="方正综艺简体" panose="02010601030101010101" pitchFamily="2" charset="-122"/>
              </a:defRPr>
            </a:lvl1pPr>
          </a:lstStyle>
          <a:p>
            <a:r>
              <a:rPr lang="zh-CN" altLang="en-US" sz="2667" dirty="0">
                <a:solidFill>
                  <a:schemeClr val="bg1"/>
                </a:solidFill>
              </a:rPr>
              <a:t>监测预警与应急处置</a:t>
            </a:r>
          </a:p>
        </p:txBody>
      </p:sp>
      <p:sp>
        <p:nvSpPr>
          <p:cNvPr id="3" name="矩形 2"/>
          <p:cNvSpPr/>
          <p:nvPr/>
        </p:nvSpPr>
        <p:spPr>
          <a:xfrm>
            <a:off x="1296000" y="1316765"/>
            <a:ext cx="9600000" cy="1220912"/>
          </a:xfrm>
          <a:prstGeom prst="rect">
            <a:avLst/>
          </a:prstGeom>
        </p:spPr>
        <p:txBody>
          <a:bodyPr wrap="square" lIns="91440" tIns="45720" rIns="91440" bIns="45720">
            <a:spAutoFit/>
          </a:bodyPr>
          <a:lstStyle/>
          <a:p>
            <a:pPr>
              <a:lnSpc>
                <a:spcPct val="125000"/>
              </a:lnSpc>
            </a:pPr>
            <a:r>
              <a:rPr lang="en-US" altLang="zh-CN" sz="2133" b="1" dirty="0">
                <a:solidFill>
                  <a:schemeClr val="bg1"/>
                </a:solidFill>
                <a:ea typeface="微软雅黑" panose="020B0503020204020204" pitchFamily="34" charset="-122"/>
              </a:rPr>
              <a:t>【</a:t>
            </a:r>
            <a:r>
              <a:rPr lang="zh-CN" altLang="en-US" sz="2133" b="1" dirty="0">
                <a:solidFill>
                  <a:schemeClr val="bg1"/>
                </a:solidFill>
                <a:ea typeface="微软雅黑" panose="020B0503020204020204" pitchFamily="34" charset="-122"/>
              </a:rPr>
              <a:t>第五十一条 </a:t>
            </a:r>
            <a:r>
              <a:rPr lang="en-US" altLang="zh-CN" sz="2133" b="1" dirty="0">
                <a:solidFill>
                  <a:schemeClr val="bg1"/>
                </a:solidFill>
                <a:ea typeface="微软雅黑" panose="020B0503020204020204" pitchFamily="34" charset="-122"/>
              </a:rPr>
              <a:t>】</a:t>
            </a:r>
            <a:r>
              <a:rPr lang="zh-CN" altLang="en-US" sz="1867" dirty="0">
                <a:solidFill>
                  <a:schemeClr val="bg1"/>
                </a:solidFill>
                <a:ea typeface="微软雅黑" panose="020B0503020204020204" pitchFamily="34" charset="-122"/>
              </a:rPr>
              <a:t>国家建立网络安全监测预警和信息通报制度。国家网信部门应当统筹协调有关部门加强网络安全信息收集、分析和通报工作，按照规定统一发布网络安全监测预警信息。</a:t>
            </a:r>
          </a:p>
        </p:txBody>
      </p:sp>
      <p:cxnSp>
        <p:nvCxnSpPr>
          <p:cNvPr id="4" name="直接连接符 3"/>
          <p:cNvCxnSpPr/>
          <p:nvPr/>
        </p:nvCxnSpPr>
        <p:spPr>
          <a:xfrm>
            <a:off x="1296000" y="2660915"/>
            <a:ext cx="9600000" cy="0"/>
          </a:xfrm>
          <a:prstGeom prst="line">
            <a:avLst/>
          </a:prstGeom>
          <a:ln>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5" name="矩形 4"/>
          <p:cNvSpPr/>
          <p:nvPr/>
        </p:nvSpPr>
        <p:spPr>
          <a:xfrm>
            <a:off x="1296000" y="2801433"/>
            <a:ext cx="9600000" cy="861774"/>
          </a:xfrm>
          <a:prstGeom prst="rect">
            <a:avLst/>
          </a:prstGeom>
        </p:spPr>
        <p:txBody>
          <a:bodyPr wrap="square" lIns="91440" tIns="45720" rIns="91440" bIns="45720">
            <a:spAutoFit/>
          </a:bodyPr>
          <a:lstStyle/>
          <a:p>
            <a:pPr>
              <a:lnSpc>
                <a:spcPct val="125000"/>
              </a:lnSpc>
            </a:pPr>
            <a:r>
              <a:rPr lang="en-US" altLang="zh-CN" sz="2133" b="1" dirty="0">
                <a:solidFill>
                  <a:schemeClr val="bg1"/>
                </a:solidFill>
                <a:ea typeface="微软雅黑" panose="020B0503020204020204" pitchFamily="34" charset="-122"/>
              </a:rPr>
              <a:t>【</a:t>
            </a:r>
            <a:r>
              <a:rPr lang="zh-CN" altLang="en-US" sz="2133" b="1" dirty="0">
                <a:solidFill>
                  <a:schemeClr val="bg1"/>
                </a:solidFill>
                <a:ea typeface="微软雅黑" panose="020B0503020204020204" pitchFamily="34" charset="-122"/>
              </a:rPr>
              <a:t>第五十二条 </a:t>
            </a:r>
            <a:r>
              <a:rPr lang="en-US" altLang="zh-CN" sz="2133" b="1" dirty="0">
                <a:solidFill>
                  <a:schemeClr val="bg1"/>
                </a:solidFill>
                <a:ea typeface="微软雅黑" panose="020B0503020204020204" pitchFamily="34" charset="-122"/>
              </a:rPr>
              <a:t>】</a:t>
            </a:r>
            <a:r>
              <a:rPr lang="zh-CN" altLang="en-US" sz="1867" dirty="0">
                <a:solidFill>
                  <a:schemeClr val="bg1"/>
                </a:solidFill>
                <a:ea typeface="微软雅黑" panose="020B0503020204020204" pitchFamily="34" charset="-122"/>
              </a:rPr>
              <a:t>负责关键信息基础设施安全保护工作的部门，应当建立健全本行业、本领域的网络安全监测预警和信息通报制度，并按照规定报送网络安全监测预警信息。</a:t>
            </a:r>
          </a:p>
        </p:txBody>
      </p:sp>
      <p:cxnSp>
        <p:nvCxnSpPr>
          <p:cNvPr id="6" name="直接连接符 5"/>
          <p:cNvCxnSpPr/>
          <p:nvPr/>
        </p:nvCxnSpPr>
        <p:spPr>
          <a:xfrm>
            <a:off x="1296000" y="3770896"/>
            <a:ext cx="9600000" cy="0"/>
          </a:xfrm>
          <a:prstGeom prst="line">
            <a:avLst/>
          </a:prstGeom>
          <a:ln>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7" name="矩形 6"/>
          <p:cNvSpPr/>
          <p:nvPr/>
        </p:nvSpPr>
        <p:spPr>
          <a:xfrm>
            <a:off x="1296000" y="3911415"/>
            <a:ext cx="9600000" cy="2298321"/>
          </a:xfrm>
          <a:prstGeom prst="rect">
            <a:avLst/>
          </a:prstGeom>
        </p:spPr>
        <p:txBody>
          <a:bodyPr wrap="square" lIns="91440" tIns="45720" rIns="91440" bIns="45720">
            <a:spAutoFit/>
          </a:bodyPr>
          <a:lstStyle/>
          <a:p>
            <a:pPr>
              <a:lnSpc>
                <a:spcPct val="125000"/>
              </a:lnSpc>
            </a:pPr>
            <a:r>
              <a:rPr lang="en-US" altLang="zh-CN" sz="2133" b="1" dirty="0">
                <a:solidFill>
                  <a:schemeClr val="bg1"/>
                </a:solidFill>
                <a:ea typeface="微软雅黑" panose="020B0503020204020204" pitchFamily="34" charset="-122"/>
              </a:rPr>
              <a:t>【</a:t>
            </a:r>
            <a:r>
              <a:rPr lang="zh-CN" altLang="en-US" sz="2133" b="1" dirty="0">
                <a:solidFill>
                  <a:schemeClr val="bg1"/>
                </a:solidFill>
                <a:ea typeface="微软雅黑" panose="020B0503020204020204" pitchFamily="34" charset="-122"/>
              </a:rPr>
              <a:t>第五十三条 </a:t>
            </a:r>
            <a:r>
              <a:rPr lang="en-US" altLang="zh-CN" sz="2133" b="1" dirty="0">
                <a:solidFill>
                  <a:schemeClr val="bg1"/>
                </a:solidFill>
                <a:ea typeface="微软雅黑" panose="020B0503020204020204" pitchFamily="34" charset="-122"/>
              </a:rPr>
              <a:t>】</a:t>
            </a:r>
            <a:r>
              <a:rPr lang="zh-CN" altLang="en-US" sz="1867" dirty="0">
                <a:solidFill>
                  <a:schemeClr val="bg1"/>
                </a:solidFill>
                <a:ea typeface="微软雅黑" panose="020B0503020204020204" pitchFamily="34" charset="-122"/>
              </a:rPr>
              <a:t>国家网信部门协调有关部门建立健全网络安全风险评估和应急工作机制，制定网络安全事件应急预案，并定期组织演练。</a:t>
            </a:r>
          </a:p>
          <a:p>
            <a:pPr marL="380990" indent="-380990">
              <a:lnSpc>
                <a:spcPct val="125000"/>
              </a:lnSpc>
              <a:buFont typeface="Wingdings" panose="05000000000000000000" pitchFamily="2" charset="2"/>
              <a:buChar char="u"/>
            </a:pPr>
            <a:r>
              <a:rPr lang="zh-CN" altLang="en-US" sz="1867" b="1" dirty="0">
                <a:solidFill>
                  <a:schemeClr val="bg1"/>
                </a:solidFill>
                <a:ea typeface="微软雅黑" panose="020B0503020204020204" pitchFamily="34" charset="-122"/>
              </a:rPr>
              <a:t>负责关键信息基础设施安全保护工作的部门应当制定本行业、本领域的网络安全事件应急预案，并定期组织演练。</a:t>
            </a:r>
          </a:p>
          <a:p>
            <a:pPr marL="380990" indent="-380990">
              <a:lnSpc>
                <a:spcPct val="125000"/>
              </a:lnSpc>
              <a:buFont typeface="Wingdings" panose="05000000000000000000" pitchFamily="2" charset="2"/>
              <a:buChar char="u"/>
            </a:pPr>
            <a:r>
              <a:rPr lang="zh-CN" altLang="en-US" sz="1867" b="1" dirty="0">
                <a:solidFill>
                  <a:schemeClr val="bg1"/>
                </a:solidFill>
                <a:ea typeface="微软雅黑" panose="020B0503020204020204" pitchFamily="34" charset="-122"/>
              </a:rPr>
              <a:t>网络安全事件应急预案应当按照事件发生后的危害程度、影响范围等因素对网络安全事件进行分级，并规定相应的应急处置措施。</a:t>
            </a:r>
          </a:p>
        </p:txBody>
      </p:sp>
    </p:spTree>
    <p:extLst>
      <p:ext uri="{BB962C8B-B14F-4D97-AF65-F5344CB8AC3E}">
        <p14:creationId xmlns:p14="http://schemas.microsoft.com/office/powerpoint/2010/main" val="3099833312"/>
      </p:ext>
    </p:extLst>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par>
                          <p:cTn id="16" fill="hold">
                            <p:stCondLst>
                              <p:cond delay="1500"/>
                            </p:stCondLst>
                            <p:childTnLst>
                              <p:par>
                                <p:cTn id="17" presetID="16" presetClass="entr" presetSubtype="21"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left)">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5"/>
          <p:cNvSpPr txBox="1"/>
          <p:nvPr/>
        </p:nvSpPr>
        <p:spPr>
          <a:xfrm>
            <a:off x="1391477" y="696774"/>
            <a:ext cx="8070851" cy="502766"/>
          </a:xfrm>
          <a:prstGeom prst="rect">
            <a:avLst/>
          </a:prstGeom>
          <a:noFill/>
        </p:spPr>
        <p:txBody>
          <a:bodyPr wrap="square" lIns="91440" tIns="45720" rIns="91440" bIns="45720" rtlCol="0">
            <a:spAutoFit/>
          </a:bodyPr>
          <a:lstStyle>
            <a:defPPr>
              <a:defRPr lang="zh-CN"/>
            </a:defPPr>
            <a:lvl1pPr>
              <a:defRPr sz="2000" b="1" kern="0">
                <a:blipFill dpi="0" rotWithShape="1">
                  <a:blip r:embed="rId3" cstate="print">
                    <a:extLst>
                      <a:ext uri="{28A0092B-C50C-407E-A947-70E740481C1C}">
                        <a14:useLocalDpi xmlns:a14="http://schemas.microsoft.com/office/drawing/2010/main" val="0"/>
                      </a:ext>
                    </a:extLst>
                  </a:blip>
                  <a:srcRect/>
                  <a:stretch>
                    <a:fillRect/>
                  </a:stretch>
                </a:blipFill>
                <a:latin typeface="方正综艺简体" panose="02010601030101010101" pitchFamily="2" charset="-122"/>
                <a:ea typeface="方正综艺简体" panose="02010601030101010101" pitchFamily="2" charset="-122"/>
              </a:defRPr>
            </a:lvl1pPr>
          </a:lstStyle>
          <a:p>
            <a:r>
              <a:rPr lang="zh-CN" altLang="en-US" sz="2667" dirty="0">
                <a:solidFill>
                  <a:schemeClr val="bg1"/>
                </a:solidFill>
              </a:rPr>
              <a:t>监测预警与应急处置</a:t>
            </a:r>
          </a:p>
        </p:txBody>
      </p:sp>
      <p:sp>
        <p:nvSpPr>
          <p:cNvPr id="3" name="矩形 2"/>
          <p:cNvSpPr/>
          <p:nvPr/>
        </p:nvSpPr>
        <p:spPr>
          <a:xfrm>
            <a:off x="1296000" y="1412776"/>
            <a:ext cx="9600000" cy="861774"/>
          </a:xfrm>
          <a:prstGeom prst="rect">
            <a:avLst/>
          </a:prstGeom>
        </p:spPr>
        <p:txBody>
          <a:bodyPr wrap="square" lIns="91440" tIns="45720" rIns="91440" bIns="45720">
            <a:spAutoFit/>
          </a:bodyPr>
          <a:lstStyle/>
          <a:p>
            <a:pPr>
              <a:lnSpc>
                <a:spcPct val="125000"/>
              </a:lnSpc>
            </a:pPr>
            <a:r>
              <a:rPr lang="en-US" altLang="zh-CN" sz="2133" b="1" dirty="0">
                <a:solidFill>
                  <a:schemeClr val="bg1"/>
                </a:solidFill>
                <a:ea typeface="微软雅黑" panose="020B0503020204020204" pitchFamily="34" charset="-122"/>
              </a:rPr>
              <a:t>【</a:t>
            </a:r>
            <a:r>
              <a:rPr lang="zh-CN" altLang="en-US" sz="2133" b="1" dirty="0">
                <a:solidFill>
                  <a:schemeClr val="bg1"/>
                </a:solidFill>
                <a:ea typeface="微软雅黑" panose="020B0503020204020204" pitchFamily="34" charset="-122"/>
              </a:rPr>
              <a:t>第五十四条 </a:t>
            </a:r>
            <a:r>
              <a:rPr lang="en-US" altLang="zh-CN" sz="2133" b="1" dirty="0">
                <a:solidFill>
                  <a:schemeClr val="bg1"/>
                </a:solidFill>
                <a:ea typeface="微软雅黑" panose="020B0503020204020204" pitchFamily="34" charset="-122"/>
              </a:rPr>
              <a:t>】</a:t>
            </a:r>
            <a:r>
              <a:rPr lang="zh-CN" altLang="en-US" sz="1867" dirty="0">
                <a:solidFill>
                  <a:schemeClr val="bg1"/>
                </a:solidFill>
                <a:ea typeface="微软雅黑" panose="020B0503020204020204" pitchFamily="34" charset="-122"/>
              </a:rPr>
              <a:t>网络安全事件发生的风险增大时，省级以上人民政府有关部门应当按照规定的权限和程序，并根据网络安全风险的特点和可能造成的危害，采取下列措施：</a:t>
            </a:r>
          </a:p>
        </p:txBody>
      </p:sp>
      <p:sp>
        <p:nvSpPr>
          <p:cNvPr id="4" name="矩形 3"/>
          <p:cNvSpPr/>
          <p:nvPr/>
        </p:nvSpPr>
        <p:spPr bwMode="auto">
          <a:xfrm>
            <a:off x="1780957" y="2337785"/>
            <a:ext cx="9115044" cy="480000"/>
          </a:xfrm>
          <a:prstGeom prst="rect">
            <a:avLst/>
          </a:prstGeom>
          <a:noFill/>
          <a:ln w="9525" cap="flat" cmpd="sng" algn="ctr">
            <a:solidFill>
              <a:schemeClr val="bg1"/>
            </a:solidFill>
            <a:prstDash val="solid"/>
            <a:round/>
            <a:headEnd type="none" w="med" len="med"/>
            <a:tailEnd type="none" w="med" len="med"/>
          </a:ln>
          <a:effectLst/>
        </p:spPr>
        <p:txBody>
          <a:bodyPr vert="horz" wrap="square" lIns="91407" tIns="45703" rIns="91407" bIns="45703" numCol="1" rtlCol="0" anchor="ctr" anchorCtr="0" compatLnSpc="1"/>
          <a:lstStyle/>
          <a:p>
            <a:r>
              <a:rPr lang="zh-CN" altLang="en-US" sz="1867" dirty="0">
                <a:solidFill>
                  <a:schemeClr val="bg1"/>
                </a:solidFill>
                <a:ea typeface="微软雅黑" panose="020B0503020204020204" pitchFamily="34" charset="-122"/>
              </a:rPr>
              <a:t>要求有关部门、机构和人员及时收集、报告有关信息，加强对网络安全风险的监测；</a:t>
            </a:r>
          </a:p>
        </p:txBody>
      </p:sp>
      <p:sp>
        <p:nvSpPr>
          <p:cNvPr id="5" name="矩形 4"/>
          <p:cNvSpPr/>
          <p:nvPr/>
        </p:nvSpPr>
        <p:spPr bwMode="auto">
          <a:xfrm>
            <a:off x="1300957" y="2337785"/>
            <a:ext cx="480000" cy="4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solidFill>
                  <a:srgbClr val="A40000"/>
                </a:solidFill>
                <a:ea typeface="微软雅黑" panose="020B0503020204020204" pitchFamily="34" charset="-122"/>
              </a:rPr>
              <a:t>一</a:t>
            </a:r>
          </a:p>
        </p:txBody>
      </p:sp>
      <p:sp>
        <p:nvSpPr>
          <p:cNvPr id="6" name="矩形 5"/>
          <p:cNvSpPr/>
          <p:nvPr/>
        </p:nvSpPr>
        <p:spPr bwMode="auto">
          <a:xfrm>
            <a:off x="1780957" y="2891237"/>
            <a:ext cx="9115044" cy="672000"/>
          </a:xfrm>
          <a:prstGeom prst="rect">
            <a:avLst/>
          </a:prstGeom>
          <a:noFill/>
          <a:ln w="9525" cap="flat" cmpd="sng" algn="ctr">
            <a:solidFill>
              <a:schemeClr val="bg1"/>
            </a:solidFill>
            <a:prstDash val="solid"/>
            <a:round/>
            <a:headEnd type="none" w="med" len="med"/>
            <a:tailEnd type="none" w="med" len="med"/>
          </a:ln>
          <a:effectLst/>
        </p:spPr>
        <p:txBody>
          <a:bodyPr vert="horz" wrap="square" lIns="91407" tIns="45703" rIns="91407" bIns="45703" numCol="1" rtlCol="0" anchor="ctr" anchorCtr="0" compatLnSpc="1"/>
          <a:lstStyle/>
          <a:p>
            <a:r>
              <a:rPr lang="zh-CN" altLang="en-US" sz="1867" dirty="0">
                <a:solidFill>
                  <a:schemeClr val="bg1"/>
                </a:solidFill>
                <a:ea typeface="微软雅黑" panose="020B0503020204020204" pitchFamily="34" charset="-122"/>
              </a:rPr>
              <a:t>组织有关部门、机构和专业人员，对网络安全风险信息进行分析评估，预测事件发生的可能性、影响范围和危害程度；</a:t>
            </a:r>
          </a:p>
        </p:txBody>
      </p:sp>
      <p:sp>
        <p:nvSpPr>
          <p:cNvPr id="7" name="矩形 6"/>
          <p:cNvSpPr/>
          <p:nvPr/>
        </p:nvSpPr>
        <p:spPr bwMode="auto">
          <a:xfrm>
            <a:off x="1300957" y="2891237"/>
            <a:ext cx="480000" cy="672000"/>
          </a:xfrm>
          <a:prstGeom prst="rect">
            <a:avLst/>
          </a:prstGeom>
          <a:solidFill>
            <a:schemeClr val="bg1"/>
          </a:solidFill>
          <a:ln w="95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r>
              <a:rPr lang="zh-CN" altLang="en-US" sz="1867" b="1" dirty="0">
                <a:solidFill>
                  <a:srgbClr val="A40000"/>
                </a:solidFill>
                <a:ea typeface="微软雅黑" panose="020B0503020204020204" pitchFamily="34" charset="-122"/>
              </a:rPr>
              <a:t>二</a:t>
            </a:r>
          </a:p>
        </p:txBody>
      </p:sp>
      <p:sp>
        <p:nvSpPr>
          <p:cNvPr id="8" name="矩形 7"/>
          <p:cNvSpPr/>
          <p:nvPr/>
        </p:nvSpPr>
        <p:spPr bwMode="auto">
          <a:xfrm>
            <a:off x="1780957" y="3636688"/>
            <a:ext cx="9115044" cy="480000"/>
          </a:xfrm>
          <a:prstGeom prst="rect">
            <a:avLst/>
          </a:prstGeom>
          <a:noFill/>
          <a:ln w="9525" cap="flat" cmpd="sng" algn="ctr">
            <a:solidFill>
              <a:schemeClr val="bg1"/>
            </a:solidFill>
            <a:prstDash val="solid"/>
            <a:round/>
            <a:headEnd type="none" w="med" len="med"/>
            <a:tailEnd type="none" w="med" len="med"/>
          </a:ln>
          <a:effectLst/>
        </p:spPr>
        <p:txBody>
          <a:bodyPr vert="horz" wrap="square" lIns="91407" tIns="45703" rIns="91407" bIns="45703" numCol="1" rtlCol="0" anchor="ctr" anchorCtr="0" compatLnSpc="1"/>
          <a:lstStyle/>
          <a:p>
            <a:r>
              <a:rPr lang="zh-CN" altLang="en-US" sz="1867" dirty="0">
                <a:solidFill>
                  <a:schemeClr val="bg1"/>
                </a:solidFill>
                <a:ea typeface="微软雅黑" panose="020B0503020204020204" pitchFamily="34" charset="-122"/>
              </a:rPr>
              <a:t>向社会发布网络安全风险预警，发布避免、减轻危害的措施。</a:t>
            </a:r>
          </a:p>
        </p:txBody>
      </p:sp>
      <p:sp>
        <p:nvSpPr>
          <p:cNvPr id="9" name="矩形 8"/>
          <p:cNvSpPr/>
          <p:nvPr/>
        </p:nvSpPr>
        <p:spPr bwMode="auto">
          <a:xfrm>
            <a:off x="1300957" y="3636688"/>
            <a:ext cx="480000" cy="480000"/>
          </a:xfrm>
          <a:prstGeom prst="rect">
            <a:avLst/>
          </a:prstGeom>
          <a:solidFill>
            <a:schemeClr val="bg1"/>
          </a:solidFill>
          <a:ln w="95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r>
              <a:rPr lang="zh-CN" altLang="en-US" sz="1867" b="1" dirty="0">
                <a:solidFill>
                  <a:srgbClr val="A40000"/>
                </a:solidFill>
                <a:ea typeface="微软雅黑" panose="020B0503020204020204" pitchFamily="34" charset="-122"/>
              </a:rPr>
              <a:t>三</a:t>
            </a:r>
          </a:p>
        </p:txBody>
      </p:sp>
      <p:cxnSp>
        <p:nvCxnSpPr>
          <p:cNvPr id="10" name="直接连接符 9"/>
          <p:cNvCxnSpPr/>
          <p:nvPr/>
        </p:nvCxnSpPr>
        <p:spPr>
          <a:xfrm>
            <a:off x="1296000" y="4404720"/>
            <a:ext cx="9600000" cy="0"/>
          </a:xfrm>
          <a:prstGeom prst="line">
            <a:avLst/>
          </a:prstGeom>
          <a:ln>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1" name="矩形 10"/>
          <p:cNvSpPr/>
          <p:nvPr/>
        </p:nvSpPr>
        <p:spPr>
          <a:xfrm>
            <a:off x="1296000" y="4545240"/>
            <a:ext cx="9600000" cy="1220912"/>
          </a:xfrm>
          <a:prstGeom prst="rect">
            <a:avLst/>
          </a:prstGeom>
        </p:spPr>
        <p:txBody>
          <a:bodyPr wrap="square" lIns="91440" tIns="45720" rIns="91440" bIns="45720">
            <a:spAutoFit/>
          </a:bodyPr>
          <a:lstStyle/>
          <a:p>
            <a:pPr>
              <a:lnSpc>
                <a:spcPct val="125000"/>
              </a:lnSpc>
            </a:pPr>
            <a:r>
              <a:rPr lang="en-US" altLang="zh-CN" sz="2133" b="1" dirty="0">
                <a:solidFill>
                  <a:schemeClr val="bg1"/>
                </a:solidFill>
                <a:ea typeface="微软雅黑" panose="020B0503020204020204" pitchFamily="34" charset="-122"/>
              </a:rPr>
              <a:t>【</a:t>
            </a:r>
            <a:r>
              <a:rPr lang="zh-CN" altLang="en-US" sz="2133" b="1" dirty="0">
                <a:solidFill>
                  <a:schemeClr val="bg1"/>
                </a:solidFill>
                <a:ea typeface="微软雅黑" panose="020B0503020204020204" pitchFamily="34" charset="-122"/>
              </a:rPr>
              <a:t>第五十五条 </a:t>
            </a:r>
            <a:r>
              <a:rPr lang="en-US" altLang="zh-CN" sz="2133" b="1" dirty="0">
                <a:solidFill>
                  <a:schemeClr val="bg1"/>
                </a:solidFill>
                <a:ea typeface="微软雅黑" panose="020B0503020204020204" pitchFamily="34" charset="-122"/>
              </a:rPr>
              <a:t>】</a:t>
            </a:r>
            <a:r>
              <a:rPr lang="zh-CN" altLang="en-US" sz="1867" dirty="0">
                <a:solidFill>
                  <a:schemeClr val="bg1"/>
                </a:solidFill>
                <a:ea typeface="微软雅黑" panose="020B0503020204020204" pitchFamily="34" charset="-122"/>
              </a:rPr>
              <a:t>发生网络安全事件，应当立即启动网络安全事件应急预案，对网络安全事件进行调查和评估，要求网络运营者采取技术措施和其他必要措施，消除安全隐患，防止危害扩大，并及时向社会发布与公众有关的警示信息。</a:t>
            </a:r>
          </a:p>
        </p:txBody>
      </p:sp>
    </p:spTree>
    <p:extLst>
      <p:ext uri="{BB962C8B-B14F-4D97-AF65-F5344CB8AC3E}">
        <p14:creationId xmlns:p14="http://schemas.microsoft.com/office/powerpoint/2010/main" val="4029586393"/>
      </p:ext>
    </p:extLst>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barn(inVertical)">
                                      <p:cBhvr>
                                        <p:cTn id="11" dur="500"/>
                                        <p:tgtEl>
                                          <p:spTgt spid="10"/>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5"/>
          <p:cNvSpPr txBox="1"/>
          <p:nvPr/>
        </p:nvSpPr>
        <p:spPr>
          <a:xfrm>
            <a:off x="1487488" y="704044"/>
            <a:ext cx="8070851" cy="502766"/>
          </a:xfrm>
          <a:prstGeom prst="rect">
            <a:avLst/>
          </a:prstGeom>
          <a:noFill/>
        </p:spPr>
        <p:txBody>
          <a:bodyPr wrap="square" lIns="91440" tIns="45720" rIns="91440" bIns="45720" rtlCol="0">
            <a:spAutoFit/>
          </a:bodyPr>
          <a:lstStyle>
            <a:defPPr>
              <a:defRPr lang="zh-CN"/>
            </a:defPPr>
            <a:lvl1pPr>
              <a:defRPr sz="2000" b="1" kern="0">
                <a:blipFill dpi="0" rotWithShape="1">
                  <a:blip r:embed="rId3" cstate="print">
                    <a:extLst>
                      <a:ext uri="{28A0092B-C50C-407E-A947-70E740481C1C}">
                        <a14:useLocalDpi xmlns:a14="http://schemas.microsoft.com/office/drawing/2010/main" val="0"/>
                      </a:ext>
                    </a:extLst>
                  </a:blip>
                  <a:srcRect/>
                  <a:stretch>
                    <a:fillRect/>
                  </a:stretch>
                </a:blipFill>
                <a:latin typeface="方正综艺简体" panose="02010601030101010101" pitchFamily="2" charset="-122"/>
                <a:ea typeface="方正综艺简体" panose="02010601030101010101" pitchFamily="2" charset="-122"/>
              </a:defRPr>
            </a:lvl1pPr>
          </a:lstStyle>
          <a:p>
            <a:r>
              <a:rPr lang="zh-CN" altLang="en-US" sz="2667" dirty="0">
                <a:solidFill>
                  <a:schemeClr val="bg1"/>
                </a:solidFill>
              </a:rPr>
              <a:t>监测预警与应急处置</a:t>
            </a:r>
          </a:p>
        </p:txBody>
      </p:sp>
      <p:sp>
        <p:nvSpPr>
          <p:cNvPr id="3" name="矩形 2"/>
          <p:cNvSpPr/>
          <p:nvPr/>
        </p:nvSpPr>
        <p:spPr>
          <a:xfrm>
            <a:off x="1296000" y="1412776"/>
            <a:ext cx="9600000" cy="1580048"/>
          </a:xfrm>
          <a:prstGeom prst="rect">
            <a:avLst/>
          </a:prstGeom>
        </p:spPr>
        <p:txBody>
          <a:bodyPr wrap="square" lIns="91440" tIns="45720" rIns="91440" bIns="45720">
            <a:spAutoFit/>
          </a:bodyPr>
          <a:lstStyle/>
          <a:p>
            <a:pPr>
              <a:lnSpc>
                <a:spcPct val="125000"/>
              </a:lnSpc>
            </a:pPr>
            <a:r>
              <a:rPr lang="en-US" altLang="zh-CN" sz="2133" b="1" dirty="0">
                <a:solidFill>
                  <a:schemeClr val="bg1"/>
                </a:solidFill>
                <a:ea typeface="微软雅黑" panose="020B0503020204020204" pitchFamily="34" charset="-122"/>
              </a:rPr>
              <a:t>【</a:t>
            </a:r>
            <a:r>
              <a:rPr lang="zh-CN" altLang="en-US" sz="2133" b="1" dirty="0">
                <a:solidFill>
                  <a:schemeClr val="bg1"/>
                </a:solidFill>
                <a:ea typeface="微软雅黑" panose="020B0503020204020204" pitchFamily="34" charset="-122"/>
              </a:rPr>
              <a:t>第五十六条 </a:t>
            </a:r>
            <a:r>
              <a:rPr lang="en-US" altLang="zh-CN" sz="2133" b="1" dirty="0">
                <a:solidFill>
                  <a:schemeClr val="bg1"/>
                </a:solidFill>
                <a:ea typeface="微软雅黑" panose="020B0503020204020204" pitchFamily="34" charset="-122"/>
              </a:rPr>
              <a:t>】</a:t>
            </a:r>
            <a:r>
              <a:rPr lang="zh-CN" altLang="en-US" sz="1867" dirty="0">
                <a:solidFill>
                  <a:schemeClr val="bg1"/>
                </a:solidFill>
                <a:ea typeface="微软雅黑" panose="020B0503020204020204" pitchFamily="34" charset="-122"/>
              </a:rPr>
              <a:t>省级以上人民政府有关部门在履行网络安全监督管理职责中，发现网络存在较大安全风险或者发生安全事件的，可以按照规定的权限和程序对该网络的运营者的法定代表人或者主要负责人进行约谈。网络运营者应当按照要求采取措施，进行整改，消除隐患。</a:t>
            </a:r>
          </a:p>
        </p:txBody>
      </p:sp>
      <p:cxnSp>
        <p:nvCxnSpPr>
          <p:cNvPr id="4" name="直接连接符 3"/>
          <p:cNvCxnSpPr/>
          <p:nvPr/>
        </p:nvCxnSpPr>
        <p:spPr>
          <a:xfrm>
            <a:off x="1296000" y="3165899"/>
            <a:ext cx="9600000" cy="0"/>
          </a:xfrm>
          <a:prstGeom prst="line">
            <a:avLst/>
          </a:prstGeom>
          <a:ln>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5" name="矩形 4"/>
          <p:cNvSpPr/>
          <p:nvPr/>
        </p:nvSpPr>
        <p:spPr>
          <a:xfrm>
            <a:off x="1296000" y="3306417"/>
            <a:ext cx="9600000" cy="1220912"/>
          </a:xfrm>
          <a:prstGeom prst="rect">
            <a:avLst/>
          </a:prstGeom>
        </p:spPr>
        <p:txBody>
          <a:bodyPr wrap="square" lIns="91440" tIns="45720" rIns="91440" bIns="45720">
            <a:spAutoFit/>
          </a:bodyPr>
          <a:lstStyle/>
          <a:p>
            <a:pPr>
              <a:lnSpc>
                <a:spcPct val="125000"/>
              </a:lnSpc>
            </a:pPr>
            <a:r>
              <a:rPr lang="en-US" altLang="zh-CN" sz="2133" b="1" dirty="0">
                <a:solidFill>
                  <a:schemeClr val="bg1"/>
                </a:solidFill>
                <a:ea typeface="微软雅黑" panose="020B0503020204020204" pitchFamily="34" charset="-122"/>
              </a:rPr>
              <a:t>【</a:t>
            </a:r>
            <a:r>
              <a:rPr lang="zh-CN" altLang="en-US" sz="2133" b="1" dirty="0">
                <a:solidFill>
                  <a:schemeClr val="bg1"/>
                </a:solidFill>
                <a:ea typeface="微软雅黑" panose="020B0503020204020204" pitchFamily="34" charset="-122"/>
              </a:rPr>
              <a:t>第五十七条 </a:t>
            </a:r>
            <a:r>
              <a:rPr lang="en-US" altLang="zh-CN" sz="2133" b="1" dirty="0">
                <a:solidFill>
                  <a:schemeClr val="bg1"/>
                </a:solidFill>
                <a:ea typeface="微软雅黑" panose="020B0503020204020204" pitchFamily="34" charset="-122"/>
              </a:rPr>
              <a:t>】</a:t>
            </a:r>
            <a:r>
              <a:rPr lang="zh-CN" altLang="en-US" sz="1867" dirty="0">
                <a:solidFill>
                  <a:schemeClr val="bg1"/>
                </a:solidFill>
                <a:ea typeface="微软雅黑" panose="020B0503020204020204" pitchFamily="34" charset="-122"/>
              </a:rPr>
              <a:t>因网络安全事件，发生突发事件或者生产安全事故的，应当依照</a:t>
            </a:r>
            <a:r>
              <a:rPr lang="en-US" altLang="zh-CN" sz="1867" dirty="0">
                <a:solidFill>
                  <a:schemeClr val="bg1"/>
                </a:solidFill>
                <a:ea typeface="微软雅黑" panose="020B0503020204020204" pitchFamily="34" charset="-122"/>
              </a:rPr>
              <a:t>《</a:t>
            </a:r>
            <a:r>
              <a:rPr lang="zh-CN" altLang="en-US" sz="1867" dirty="0">
                <a:solidFill>
                  <a:schemeClr val="bg1"/>
                </a:solidFill>
                <a:ea typeface="微软雅黑" panose="020B0503020204020204" pitchFamily="34" charset="-122"/>
              </a:rPr>
              <a:t>中华人民共和国突发事件应对法</a:t>
            </a:r>
            <a:r>
              <a:rPr lang="en-US" altLang="zh-CN" sz="1867" dirty="0">
                <a:solidFill>
                  <a:schemeClr val="bg1"/>
                </a:solidFill>
                <a:ea typeface="微软雅黑" panose="020B0503020204020204" pitchFamily="34" charset="-122"/>
              </a:rPr>
              <a:t>》</a:t>
            </a:r>
            <a:r>
              <a:rPr lang="zh-CN" altLang="en-US" sz="1867" dirty="0">
                <a:solidFill>
                  <a:schemeClr val="bg1"/>
                </a:solidFill>
                <a:ea typeface="微软雅黑" panose="020B0503020204020204" pitchFamily="34" charset="-122"/>
              </a:rPr>
              <a:t>、</a:t>
            </a:r>
            <a:r>
              <a:rPr lang="en-US" altLang="zh-CN" sz="1867" dirty="0">
                <a:solidFill>
                  <a:schemeClr val="bg1"/>
                </a:solidFill>
                <a:ea typeface="微软雅黑" panose="020B0503020204020204" pitchFamily="34" charset="-122"/>
              </a:rPr>
              <a:t>《</a:t>
            </a:r>
            <a:r>
              <a:rPr lang="zh-CN" altLang="en-US" sz="1867" dirty="0">
                <a:solidFill>
                  <a:schemeClr val="bg1"/>
                </a:solidFill>
                <a:ea typeface="微软雅黑" panose="020B0503020204020204" pitchFamily="34" charset="-122"/>
              </a:rPr>
              <a:t>中华人民共和国安全生产法</a:t>
            </a:r>
            <a:r>
              <a:rPr lang="en-US" altLang="zh-CN" sz="1867" dirty="0">
                <a:solidFill>
                  <a:schemeClr val="bg1"/>
                </a:solidFill>
                <a:ea typeface="微软雅黑" panose="020B0503020204020204" pitchFamily="34" charset="-122"/>
              </a:rPr>
              <a:t>》</a:t>
            </a:r>
            <a:r>
              <a:rPr lang="zh-CN" altLang="en-US" sz="1867" dirty="0">
                <a:solidFill>
                  <a:schemeClr val="bg1"/>
                </a:solidFill>
                <a:ea typeface="微软雅黑" panose="020B0503020204020204" pitchFamily="34" charset="-122"/>
              </a:rPr>
              <a:t>等有关法律、行政法规的规定处置。</a:t>
            </a:r>
          </a:p>
        </p:txBody>
      </p:sp>
      <p:cxnSp>
        <p:nvCxnSpPr>
          <p:cNvPr id="6" name="直接连接符 5"/>
          <p:cNvCxnSpPr/>
          <p:nvPr/>
        </p:nvCxnSpPr>
        <p:spPr>
          <a:xfrm>
            <a:off x="1296000" y="4763792"/>
            <a:ext cx="9600000" cy="0"/>
          </a:xfrm>
          <a:prstGeom prst="line">
            <a:avLst/>
          </a:prstGeom>
          <a:ln>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7" name="矩形 6"/>
          <p:cNvSpPr/>
          <p:nvPr/>
        </p:nvSpPr>
        <p:spPr>
          <a:xfrm>
            <a:off x="1296000" y="4904311"/>
            <a:ext cx="9600000" cy="861774"/>
          </a:xfrm>
          <a:prstGeom prst="rect">
            <a:avLst/>
          </a:prstGeom>
        </p:spPr>
        <p:txBody>
          <a:bodyPr wrap="square" lIns="91440" tIns="45720" rIns="91440" bIns="45720">
            <a:spAutoFit/>
          </a:bodyPr>
          <a:lstStyle/>
          <a:p>
            <a:pPr>
              <a:lnSpc>
                <a:spcPct val="125000"/>
              </a:lnSpc>
            </a:pPr>
            <a:r>
              <a:rPr lang="en-US" altLang="zh-CN" sz="2133" b="1" dirty="0">
                <a:solidFill>
                  <a:schemeClr val="bg1"/>
                </a:solidFill>
                <a:ea typeface="微软雅黑" panose="020B0503020204020204" pitchFamily="34" charset="-122"/>
              </a:rPr>
              <a:t>【</a:t>
            </a:r>
            <a:r>
              <a:rPr lang="zh-CN" altLang="en-US" sz="2133" b="1" dirty="0">
                <a:solidFill>
                  <a:schemeClr val="bg1"/>
                </a:solidFill>
                <a:ea typeface="微软雅黑" panose="020B0503020204020204" pitchFamily="34" charset="-122"/>
              </a:rPr>
              <a:t>第五十八条 </a:t>
            </a:r>
            <a:r>
              <a:rPr lang="en-US" altLang="zh-CN" sz="2133" b="1" dirty="0">
                <a:solidFill>
                  <a:schemeClr val="bg1"/>
                </a:solidFill>
                <a:ea typeface="微软雅黑" panose="020B0503020204020204" pitchFamily="34" charset="-122"/>
              </a:rPr>
              <a:t>】</a:t>
            </a:r>
            <a:r>
              <a:rPr lang="zh-CN" altLang="en-US" sz="1867" dirty="0">
                <a:solidFill>
                  <a:schemeClr val="bg1"/>
                </a:solidFill>
                <a:ea typeface="微软雅黑" panose="020B0503020204020204" pitchFamily="34" charset="-122"/>
              </a:rPr>
              <a:t>因维护国家安全和社会公共秩序，处置重大突发社会安全事件的需要，经国务院决定或者批准，可以在特定区域对网络通信采取限制等临时措施。</a:t>
            </a:r>
          </a:p>
        </p:txBody>
      </p:sp>
    </p:spTree>
    <p:extLst>
      <p:ext uri="{BB962C8B-B14F-4D97-AF65-F5344CB8AC3E}">
        <p14:creationId xmlns:p14="http://schemas.microsoft.com/office/powerpoint/2010/main" val="1765619047"/>
      </p:ext>
    </p:extLst>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par>
                          <p:cTn id="16" fill="hold">
                            <p:stCondLst>
                              <p:cond delay="1500"/>
                            </p:stCondLst>
                            <p:childTnLst>
                              <p:par>
                                <p:cTn id="17" presetID="16" presetClass="entr" presetSubtype="21"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left)">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34000" r="-34000"/>
          </a:stretch>
        </a:blipFill>
        <a:effectLst/>
      </p:bgPr>
    </p:bg>
    <p:spTree>
      <p:nvGrpSpPr>
        <p:cNvPr id="1" name=""/>
        <p:cNvGrpSpPr/>
        <p:nvPr/>
      </p:nvGrpSpPr>
      <p:grpSpPr>
        <a:xfrm>
          <a:off x="0" y="0"/>
          <a:ext cx="0" cy="0"/>
          <a:chOff x="0" y="0"/>
          <a:chExt cx="0" cy="0"/>
        </a:xfrm>
      </p:grpSpPr>
      <p:sp>
        <p:nvSpPr>
          <p:cNvPr id="7" name="TextBox 32">
            <a:hlinkClick r:id="" action="ppaction://hlinkshowjump?jump=nextslide"/>
          </p:cNvPr>
          <p:cNvSpPr txBox="1">
            <a:spLocks noChangeArrowheads="1"/>
          </p:cNvSpPr>
          <p:nvPr/>
        </p:nvSpPr>
        <p:spPr bwMode="auto">
          <a:xfrm>
            <a:off x="1050033" y="2929295"/>
            <a:ext cx="10183373"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ea typeface="宋体" pitchFamily="2" charset="-122"/>
              </a:defRPr>
            </a:lvl1pPr>
            <a:lvl2pPr marL="742950" indent="-285750">
              <a:defRPr>
                <a:solidFill>
                  <a:schemeClr val="tx1"/>
                </a:solidFill>
                <a:latin typeface="Arial" charset="0"/>
                <a:ea typeface="宋体" pitchFamily="2" charset="-122"/>
              </a:defRPr>
            </a:lvl2pPr>
            <a:lvl3pPr marL="1143000" indent="-228600">
              <a:defRPr>
                <a:solidFill>
                  <a:schemeClr val="tx1"/>
                </a:solidFill>
                <a:latin typeface="Arial" charset="0"/>
                <a:ea typeface="宋体" pitchFamily="2" charset="-122"/>
              </a:defRPr>
            </a:lvl3pPr>
            <a:lvl4pPr marL="1600200" indent="-228600">
              <a:defRPr>
                <a:solidFill>
                  <a:schemeClr val="tx1"/>
                </a:solidFill>
                <a:latin typeface="Arial" charset="0"/>
                <a:ea typeface="宋体" pitchFamily="2" charset="-122"/>
              </a:defRPr>
            </a:lvl4pPr>
            <a:lvl5pPr marL="2057400" indent="-22860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algn="ctr"/>
            <a:r>
              <a:rPr lang="zh-CN" altLang="en-US" sz="6600" b="1" spc="800" dirty="0">
                <a:solidFill>
                  <a:schemeClr val="bg1"/>
                </a:solidFill>
                <a:latin typeface="微软雅黑" panose="020B0503020204020204" pitchFamily="34" charset="-122"/>
                <a:ea typeface="微软雅黑" panose="020B0503020204020204" pitchFamily="34" charset="-122"/>
              </a:rPr>
              <a:t>法律责任</a:t>
            </a:r>
            <a:endParaRPr lang="en-US" altLang="zh-CN" sz="6600" b="1" spc="800" dirty="0">
              <a:solidFill>
                <a:schemeClr val="bg1"/>
              </a:solidFill>
              <a:latin typeface="微软雅黑" panose="020B0503020204020204" pitchFamily="34" charset="-122"/>
              <a:ea typeface="微软雅黑" panose="020B0503020204020204" pitchFamily="34" charset="-122"/>
            </a:endParaRPr>
          </a:p>
        </p:txBody>
      </p:sp>
      <p:sp>
        <p:nvSpPr>
          <p:cNvPr id="8" name="圆角矩形 7"/>
          <p:cNvSpPr/>
          <p:nvPr/>
        </p:nvSpPr>
        <p:spPr>
          <a:xfrm>
            <a:off x="5391919" y="1350055"/>
            <a:ext cx="1248139" cy="113995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5333" b="1" dirty="0">
                <a:solidFill>
                  <a:schemeClr val="bg1"/>
                </a:solidFill>
                <a:latin typeface="微软雅黑" panose="020B0503020204020204" pitchFamily="34" charset="-122"/>
                <a:ea typeface="微软雅黑" panose="020B0503020204020204" pitchFamily="34" charset="-122"/>
              </a:rPr>
              <a:t>06</a:t>
            </a:r>
            <a:endParaRPr lang="zh-CN" altLang="en-US" sz="5333" b="1" dirty="0">
              <a:solidFill>
                <a:schemeClr val="bg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702450538"/>
      </p:ext>
    </p:extLst>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26" presetClass="emph" presetSubtype="0" fill="hold" grpId="1" nodeType="afterEffect">
                                  <p:stCondLst>
                                    <p:cond delay="0"/>
                                  </p:stCondLst>
                                  <p:childTnLst>
                                    <p:animEffect transition="out" filter="fade">
                                      <p:cBhvr>
                                        <p:cTn id="12" dur="500" tmFilter="0, 0; .2, .5; .8, .5; 1, 0"/>
                                        <p:tgtEl>
                                          <p:spTgt spid="7"/>
                                        </p:tgtEl>
                                      </p:cBhvr>
                                    </p:animEffect>
                                    <p:animScale>
                                      <p:cBhvr>
                                        <p:cTn id="13" dur="250" autoRev="1" fill="hold"/>
                                        <p:tgtEl>
                                          <p:spTgt spid="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5"/>
          <p:cNvSpPr txBox="1"/>
          <p:nvPr/>
        </p:nvSpPr>
        <p:spPr>
          <a:xfrm>
            <a:off x="1487488" y="608160"/>
            <a:ext cx="8070851" cy="502766"/>
          </a:xfrm>
          <a:prstGeom prst="rect">
            <a:avLst/>
          </a:prstGeom>
          <a:noFill/>
        </p:spPr>
        <p:txBody>
          <a:bodyPr wrap="square" lIns="91440" tIns="45720" rIns="91440" bIns="45720" rtlCol="0">
            <a:spAutoFit/>
          </a:bodyPr>
          <a:lstStyle>
            <a:defPPr>
              <a:defRPr lang="zh-CN"/>
            </a:defPPr>
            <a:lvl1pPr>
              <a:defRPr sz="2000" b="1" kern="0">
                <a:blipFill dpi="0" rotWithShape="1">
                  <a:blip r:embed="rId3" cstate="print">
                    <a:extLst>
                      <a:ext uri="{28A0092B-C50C-407E-A947-70E740481C1C}">
                        <a14:useLocalDpi xmlns:a14="http://schemas.microsoft.com/office/drawing/2010/main" val="0"/>
                      </a:ext>
                    </a:extLst>
                  </a:blip>
                  <a:srcRect/>
                  <a:stretch>
                    <a:fillRect/>
                  </a:stretch>
                </a:blipFill>
                <a:latin typeface="方正综艺简体" panose="02010601030101010101" pitchFamily="2" charset="-122"/>
                <a:ea typeface="方正综艺简体" panose="02010601030101010101" pitchFamily="2" charset="-122"/>
              </a:defRPr>
            </a:lvl1pPr>
          </a:lstStyle>
          <a:p>
            <a:r>
              <a:rPr lang="zh-CN" altLang="en-US" sz="2667" dirty="0">
                <a:solidFill>
                  <a:schemeClr val="bg1"/>
                </a:solidFill>
              </a:rPr>
              <a:t>法律责任</a:t>
            </a:r>
          </a:p>
        </p:txBody>
      </p:sp>
      <p:sp>
        <p:nvSpPr>
          <p:cNvPr id="3" name="矩形 2"/>
          <p:cNvSpPr/>
          <p:nvPr/>
        </p:nvSpPr>
        <p:spPr>
          <a:xfrm>
            <a:off x="1296000" y="1412777"/>
            <a:ext cx="9600000" cy="1220912"/>
          </a:xfrm>
          <a:prstGeom prst="rect">
            <a:avLst/>
          </a:prstGeom>
        </p:spPr>
        <p:txBody>
          <a:bodyPr wrap="square" lIns="91440" tIns="45720" rIns="91440" bIns="45720">
            <a:spAutoFit/>
          </a:bodyPr>
          <a:lstStyle/>
          <a:p>
            <a:pPr>
              <a:lnSpc>
                <a:spcPct val="125000"/>
              </a:lnSpc>
            </a:pPr>
            <a:r>
              <a:rPr lang="en-US" altLang="zh-CN" sz="2133" b="1" dirty="0">
                <a:solidFill>
                  <a:schemeClr val="bg1"/>
                </a:solidFill>
                <a:ea typeface="微软雅黑" panose="020B0503020204020204" pitchFamily="34" charset="-122"/>
              </a:rPr>
              <a:t>【</a:t>
            </a:r>
            <a:r>
              <a:rPr lang="zh-CN" altLang="en-US" sz="2133" b="1" dirty="0">
                <a:solidFill>
                  <a:schemeClr val="bg1"/>
                </a:solidFill>
                <a:ea typeface="微软雅黑" panose="020B0503020204020204" pitchFamily="34" charset="-122"/>
              </a:rPr>
              <a:t>第五十九条 </a:t>
            </a:r>
            <a:r>
              <a:rPr lang="en-US" altLang="zh-CN" sz="2133" b="1" dirty="0">
                <a:solidFill>
                  <a:schemeClr val="bg1"/>
                </a:solidFill>
                <a:ea typeface="微软雅黑" panose="020B0503020204020204" pitchFamily="34" charset="-122"/>
              </a:rPr>
              <a:t>】</a:t>
            </a:r>
            <a:r>
              <a:rPr lang="zh-CN" altLang="en-US" sz="1867" dirty="0">
                <a:solidFill>
                  <a:schemeClr val="bg1"/>
                </a:solidFill>
                <a:ea typeface="微软雅黑" panose="020B0503020204020204" pitchFamily="34" charset="-122"/>
              </a:rPr>
              <a:t>网络运营者不履行本法第二十一条、第二十五条规定的网络安全保护义务的，由有关主管部门责令改正，给予警告；拒不改正或者导致危害网络安全等后果的，处一万元以上十万元以下罚款，对直接负责的主管人员处五千元以上五万元以下罚款。</a:t>
            </a:r>
          </a:p>
        </p:txBody>
      </p:sp>
      <p:sp>
        <p:nvSpPr>
          <p:cNvPr id="4" name="矩形 3"/>
          <p:cNvSpPr/>
          <p:nvPr/>
        </p:nvSpPr>
        <p:spPr>
          <a:xfrm>
            <a:off x="1295466" y="2797870"/>
            <a:ext cx="9599857" cy="10202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solidFill>
                  <a:srgbClr val="A40000"/>
                </a:solidFill>
                <a:ea typeface="微软雅黑" panose="020B0503020204020204" pitchFamily="34" charset="-122"/>
                <a:sym typeface="+mn-lt"/>
              </a:rPr>
              <a:t>关键信息基础设施的运营者不履行本法第三十三条、第三十四条、第三十六条、第三十八条规定的网络安全保护义务的，</a:t>
            </a:r>
          </a:p>
        </p:txBody>
      </p:sp>
      <p:sp>
        <p:nvSpPr>
          <p:cNvPr id="5" name="矩形 4"/>
          <p:cNvSpPr/>
          <p:nvPr/>
        </p:nvSpPr>
        <p:spPr>
          <a:xfrm>
            <a:off x="1295466" y="4293095"/>
            <a:ext cx="9599857" cy="576000"/>
          </a:xfrm>
          <a:prstGeom prst="rect">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867" dirty="0">
                <a:solidFill>
                  <a:schemeClr val="bg1"/>
                </a:solidFill>
                <a:ea typeface="微软雅黑" panose="020B0503020204020204" pitchFamily="34" charset="-122"/>
                <a:cs typeface="+mn-ea"/>
                <a:sym typeface="+mn-lt"/>
              </a:rPr>
              <a:t>由有关主管部门责令改正，给予警告</a:t>
            </a:r>
          </a:p>
        </p:txBody>
      </p:sp>
      <p:sp>
        <p:nvSpPr>
          <p:cNvPr id="6" name="矩形 5"/>
          <p:cNvSpPr/>
          <p:nvPr/>
        </p:nvSpPr>
        <p:spPr>
          <a:xfrm>
            <a:off x="1295466" y="4970226"/>
            <a:ext cx="9599857" cy="859041"/>
          </a:xfrm>
          <a:prstGeom prst="rect">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867" dirty="0">
                <a:solidFill>
                  <a:schemeClr val="bg1"/>
                </a:solidFill>
                <a:ea typeface="微软雅黑" panose="020B0503020204020204" pitchFamily="34" charset="-122"/>
                <a:cs typeface="+mn-ea"/>
                <a:sym typeface="+mn-lt"/>
              </a:rPr>
              <a:t>拒不改正或者导致危害网络安全等后果的，处十万元以上一百万元以下罚款，对直接负责的主管人员处一万元以上十万元以下罚款。</a:t>
            </a:r>
          </a:p>
        </p:txBody>
      </p:sp>
      <p:sp>
        <p:nvSpPr>
          <p:cNvPr id="7" name="燕尾形 6"/>
          <p:cNvSpPr/>
          <p:nvPr/>
        </p:nvSpPr>
        <p:spPr>
          <a:xfrm rot="5400000">
            <a:off x="5951985" y="3818123"/>
            <a:ext cx="288033" cy="480000"/>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chemeClr val="bg1"/>
              </a:solidFill>
              <a:ea typeface="微软雅黑" panose="020B0503020204020204" pitchFamily="34" charset="-122"/>
            </a:endParaRPr>
          </a:p>
        </p:txBody>
      </p:sp>
    </p:spTree>
    <p:extLst>
      <p:ext uri="{BB962C8B-B14F-4D97-AF65-F5344CB8AC3E}">
        <p14:creationId xmlns:p14="http://schemas.microsoft.com/office/powerpoint/2010/main" val="1493772659"/>
      </p:ext>
    </p:extLst>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up)">
                                      <p:cBhvr>
                                        <p:cTn id="17" dur="500"/>
                                        <p:tgtEl>
                                          <p:spTgt spid="7"/>
                                        </p:tgtEl>
                                      </p:cBhvr>
                                    </p:animEffect>
                                  </p:childTnLst>
                                </p:cTn>
                              </p:par>
                            </p:childTnLst>
                          </p:cTn>
                        </p:par>
                        <p:par>
                          <p:cTn id="18" fill="hold">
                            <p:stCondLst>
                              <p:cond delay="1500"/>
                            </p:stCondLst>
                            <p:childTnLst>
                              <p:par>
                                <p:cTn id="19" presetID="12" presetClass="entr" presetSubtype="1" fill="hold" grpId="0" nodeType="after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p:tgtEl>
                                          <p:spTgt spid="5"/>
                                        </p:tgtEl>
                                        <p:attrNameLst>
                                          <p:attrName>ppt_y</p:attrName>
                                        </p:attrNameLst>
                                      </p:cBhvr>
                                      <p:tavLst>
                                        <p:tav tm="0">
                                          <p:val>
                                            <p:strVal val="#ppt_y-#ppt_h*1.125000"/>
                                          </p:val>
                                        </p:tav>
                                        <p:tav tm="100000">
                                          <p:val>
                                            <p:strVal val="#ppt_y"/>
                                          </p:val>
                                        </p:tav>
                                      </p:tavLst>
                                    </p:anim>
                                    <p:animEffect transition="in" filter="wipe(down)">
                                      <p:cBhvr>
                                        <p:cTn id="22" dur="500"/>
                                        <p:tgtEl>
                                          <p:spTgt spid="5"/>
                                        </p:tgtEl>
                                      </p:cBhvr>
                                    </p:animEffect>
                                  </p:childTnLst>
                                </p:cTn>
                              </p:par>
                            </p:childTnLst>
                          </p:cTn>
                        </p:par>
                        <p:par>
                          <p:cTn id="23" fill="hold">
                            <p:stCondLst>
                              <p:cond delay="2000"/>
                            </p:stCondLst>
                            <p:childTnLst>
                              <p:par>
                                <p:cTn id="24" presetID="12" presetClass="entr" presetSubtype="1" fill="hold" grpId="0" nodeType="after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additive="base">
                                        <p:cTn id="26" dur="500"/>
                                        <p:tgtEl>
                                          <p:spTgt spid="6"/>
                                        </p:tgtEl>
                                        <p:attrNameLst>
                                          <p:attrName>ppt_y</p:attrName>
                                        </p:attrNameLst>
                                      </p:cBhvr>
                                      <p:tavLst>
                                        <p:tav tm="0">
                                          <p:val>
                                            <p:strVal val="#ppt_y-#ppt_h*1.125000"/>
                                          </p:val>
                                        </p:tav>
                                        <p:tav tm="100000">
                                          <p:val>
                                            <p:strVal val="#ppt_y"/>
                                          </p:val>
                                        </p:tav>
                                      </p:tavLst>
                                    </p:anim>
                                    <p:animEffect transition="in" filter="wipe(down)">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animBg="1"/>
      <p:bldP spid="6" grpId="0" animBg="1"/>
      <p:bldP spid="7"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5"/>
          <p:cNvSpPr txBox="1"/>
          <p:nvPr/>
        </p:nvSpPr>
        <p:spPr>
          <a:xfrm>
            <a:off x="1296000" y="683538"/>
            <a:ext cx="8070851" cy="502766"/>
          </a:xfrm>
          <a:prstGeom prst="rect">
            <a:avLst/>
          </a:prstGeom>
          <a:noFill/>
        </p:spPr>
        <p:txBody>
          <a:bodyPr wrap="square" lIns="91440" tIns="45720" rIns="91440" bIns="45720" rtlCol="0">
            <a:spAutoFit/>
          </a:bodyPr>
          <a:lstStyle>
            <a:defPPr>
              <a:defRPr lang="zh-CN"/>
            </a:defPPr>
            <a:lvl1pPr>
              <a:defRPr sz="2000" b="1" kern="0">
                <a:blipFill dpi="0" rotWithShape="1">
                  <a:blip r:embed="rId3" cstate="print">
                    <a:extLst>
                      <a:ext uri="{28A0092B-C50C-407E-A947-70E740481C1C}">
                        <a14:useLocalDpi xmlns:a14="http://schemas.microsoft.com/office/drawing/2010/main" val="0"/>
                      </a:ext>
                    </a:extLst>
                  </a:blip>
                  <a:srcRect/>
                  <a:stretch>
                    <a:fillRect/>
                  </a:stretch>
                </a:blipFill>
                <a:latin typeface="方正综艺简体" panose="02010601030101010101" pitchFamily="2" charset="-122"/>
                <a:ea typeface="方正综艺简体" panose="02010601030101010101" pitchFamily="2" charset="-122"/>
              </a:defRPr>
            </a:lvl1pPr>
          </a:lstStyle>
          <a:p>
            <a:r>
              <a:rPr lang="zh-CN" altLang="en-US" sz="2667" dirty="0">
                <a:solidFill>
                  <a:schemeClr val="bg1"/>
                </a:solidFill>
              </a:rPr>
              <a:t>法律责任</a:t>
            </a:r>
          </a:p>
        </p:txBody>
      </p:sp>
      <p:sp>
        <p:nvSpPr>
          <p:cNvPr id="3" name="矩形 2"/>
          <p:cNvSpPr/>
          <p:nvPr/>
        </p:nvSpPr>
        <p:spPr>
          <a:xfrm>
            <a:off x="1296000" y="1412776"/>
            <a:ext cx="9600000" cy="1877758"/>
          </a:xfrm>
          <a:prstGeom prst="rect">
            <a:avLst/>
          </a:prstGeom>
        </p:spPr>
        <p:txBody>
          <a:bodyPr wrap="square" lIns="91440" tIns="45720" rIns="91440" bIns="45720">
            <a:spAutoFit/>
          </a:bodyPr>
          <a:lstStyle/>
          <a:p>
            <a:pPr>
              <a:lnSpc>
                <a:spcPct val="150000"/>
              </a:lnSpc>
            </a:pPr>
            <a:r>
              <a:rPr lang="en-US" altLang="zh-CN" sz="2133" b="1" dirty="0">
                <a:solidFill>
                  <a:schemeClr val="bg1"/>
                </a:solidFill>
                <a:ea typeface="微软雅黑" panose="020B0503020204020204" pitchFamily="34" charset="-122"/>
              </a:rPr>
              <a:t>【</a:t>
            </a:r>
            <a:r>
              <a:rPr lang="zh-CN" altLang="en-US" sz="2133" b="1" dirty="0">
                <a:solidFill>
                  <a:schemeClr val="bg1"/>
                </a:solidFill>
                <a:ea typeface="微软雅黑" panose="020B0503020204020204" pitchFamily="34" charset="-122"/>
              </a:rPr>
              <a:t>第六十条 </a:t>
            </a:r>
            <a:r>
              <a:rPr lang="en-US" altLang="zh-CN" sz="2133" b="1" dirty="0">
                <a:solidFill>
                  <a:schemeClr val="bg1"/>
                </a:solidFill>
                <a:ea typeface="微软雅黑" panose="020B0503020204020204" pitchFamily="34" charset="-122"/>
              </a:rPr>
              <a:t>】</a:t>
            </a:r>
            <a:r>
              <a:rPr lang="zh-CN" altLang="en-US" sz="1867" dirty="0">
                <a:solidFill>
                  <a:schemeClr val="bg1"/>
                </a:solidFill>
                <a:ea typeface="微软雅黑" panose="020B0503020204020204" pitchFamily="34" charset="-122"/>
              </a:rPr>
              <a:t>违反本法第二十二条第一款、第二款和第四十八条第一款规定，有下列行为之一的，由有关主管部门责令改正，给予警告；拒不改正或者导致危害网络安全等后果的，处五万元以上五十万元以下罚款，对直接负责的主管人员处一万元以上十万元以下罚款：</a:t>
            </a:r>
          </a:p>
        </p:txBody>
      </p:sp>
      <p:sp>
        <p:nvSpPr>
          <p:cNvPr id="4" name="椭圆 3"/>
          <p:cNvSpPr/>
          <p:nvPr/>
        </p:nvSpPr>
        <p:spPr>
          <a:xfrm>
            <a:off x="1300339" y="3332336"/>
            <a:ext cx="480000" cy="48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867" b="1" dirty="0">
                <a:solidFill>
                  <a:srgbClr val="A40000"/>
                </a:solidFill>
                <a:ea typeface="微软雅黑" panose="020B0503020204020204" pitchFamily="34" charset="-122"/>
              </a:rPr>
              <a:t>1</a:t>
            </a:r>
            <a:endParaRPr lang="zh-CN" altLang="en-US" sz="1867" b="1" dirty="0">
              <a:solidFill>
                <a:srgbClr val="A40000"/>
              </a:solidFill>
              <a:ea typeface="微软雅黑" panose="020B0503020204020204" pitchFamily="34" charset="-122"/>
            </a:endParaRPr>
          </a:p>
        </p:txBody>
      </p:sp>
      <p:sp>
        <p:nvSpPr>
          <p:cNvPr id="5" name="矩形 4"/>
          <p:cNvSpPr/>
          <p:nvPr/>
        </p:nvSpPr>
        <p:spPr>
          <a:xfrm>
            <a:off x="1930800" y="3293383"/>
            <a:ext cx="8965200" cy="523348"/>
          </a:xfrm>
          <a:prstGeom prst="rect">
            <a:avLst/>
          </a:prstGeom>
        </p:spPr>
        <p:txBody>
          <a:bodyPr wrap="square" lIns="91440" tIns="45720" rIns="91440" bIns="45720">
            <a:spAutoFit/>
          </a:bodyPr>
          <a:lstStyle/>
          <a:p>
            <a:pPr>
              <a:lnSpc>
                <a:spcPct val="150000"/>
              </a:lnSpc>
            </a:pPr>
            <a:r>
              <a:rPr lang="zh-CN" altLang="en-US" sz="1867" dirty="0">
                <a:solidFill>
                  <a:schemeClr val="bg1"/>
                </a:solidFill>
                <a:ea typeface="微软雅黑" panose="020B0503020204020204" pitchFamily="34" charset="-122"/>
              </a:rPr>
              <a:t>设置恶意程序的；</a:t>
            </a:r>
          </a:p>
        </p:txBody>
      </p:sp>
      <p:sp>
        <p:nvSpPr>
          <p:cNvPr id="6" name="椭圆 5"/>
          <p:cNvSpPr/>
          <p:nvPr/>
        </p:nvSpPr>
        <p:spPr>
          <a:xfrm>
            <a:off x="1300339" y="4105424"/>
            <a:ext cx="480000" cy="48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867" b="1" dirty="0">
                <a:solidFill>
                  <a:srgbClr val="A40000"/>
                </a:solidFill>
                <a:ea typeface="微软雅黑" panose="020B0503020204020204" pitchFamily="34" charset="-122"/>
              </a:rPr>
              <a:t>2</a:t>
            </a:r>
            <a:endParaRPr lang="zh-CN" altLang="en-US" sz="1867" b="1" dirty="0">
              <a:solidFill>
                <a:srgbClr val="A40000"/>
              </a:solidFill>
              <a:ea typeface="微软雅黑" panose="020B0503020204020204" pitchFamily="34" charset="-122"/>
            </a:endParaRPr>
          </a:p>
        </p:txBody>
      </p:sp>
      <p:sp>
        <p:nvSpPr>
          <p:cNvPr id="7" name="矩形 6"/>
          <p:cNvSpPr/>
          <p:nvPr/>
        </p:nvSpPr>
        <p:spPr>
          <a:xfrm>
            <a:off x="1930800" y="3956601"/>
            <a:ext cx="8965200" cy="810607"/>
          </a:xfrm>
          <a:prstGeom prst="rect">
            <a:avLst/>
          </a:prstGeom>
        </p:spPr>
        <p:txBody>
          <a:bodyPr wrap="square" lIns="91440" tIns="45720" rIns="91440" bIns="45720">
            <a:spAutoFit/>
          </a:bodyPr>
          <a:lstStyle/>
          <a:p>
            <a:pPr>
              <a:lnSpc>
                <a:spcPct val="125000"/>
              </a:lnSpc>
            </a:pPr>
            <a:r>
              <a:rPr lang="zh-CN" altLang="en-US" sz="1867" dirty="0">
                <a:solidFill>
                  <a:schemeClr val="bg1"/>
                </a:solidFill>
                <a:ea typeface="微软雅黑" panose="020B0503020204020204" pitchFamily="34" charset="-122"/>
              </a:rPr>
              <a:t>对其产品、服务存在的安全缺陷、漏洞等风险未立即采取补救措施，或者未按照规定及时告知用户并向有关主管部门报告的；</a:t>
            </a:r>
          </a:p>
        </p:txBody>
      </p:sp>
      <p:sp>
        <p:nvSpPr>
          <p:cNvPr id="8" name="椭圆 7"/>
          <p:cNvSpPr/>
          <p:nvPr/>
        </p:nvSpPr>
        <p:spPr>
          <a:xfrm>
            <a:off x="1300339" y="4869213"/>
            <a:ext cx="480000" cy="48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867" b="1" dirty="0">
                <a:solidFill>
                  <a:srgbClr val="A40000"/>
                </a:solidFill>
                <a:ea typeface="微软雅黑" panose="020B0503020204020204" pitchFamily="34" charset="-122"/>
              </a:rPr>
              <a:t>3</a:t>
            </a:r>
            <a:endParaRPr lang="zh-CN" altLang="en-US" sz="1867" b="1" dirty="0">
              <a:solidFill>
                <a:srgbClr val="A40000"/>
              </a:solidFill>
              <a:ea typeface="微软雅黑" panose="020B0503020204020204" pitchFamily="34" charset="-122"/>
            </a:endParaRPr>
          </a:p>
        </p:txBody>
      </p:sp>
      <p:sp>
        <p:nvSpPr>
          <p:cNvPr id="9" name="矩形 8"/>
          <p:cNvSpPr/>
          <p:nvPr/>
        </p:nvSpPr>
        <p:spPr>
          <a:xfrm>
            <a:off x="1930800" y="4830261"/>
            <a:ext cx="8965200" cy="523348"/>
          </a:xfrm>
          <a:prstGeom prst="rect">
            <a:avLst/>
          </a:prstGeom>
        </p:spPr>
        <p:txBody>
          <a:bodyPr wrap="square" lIns="91440" tIns="45720" rIns="91440" bIns="45720">
            <a:spAutoFit/>
          </a:bodyPr>
          <a:lstStyle/>
          <a:p>
            <a:pPr>
              <a:lnSpc>
                <a:spcPct val="150000"/>
              </a:lnSpc>
            </a:pPr>
            <a:r>
              <a:rPr lang="zh-CN" altLang="en-US" sz="1867" dirty="0">
                <a:solidFill>
                  <a:schemeClr val="bg1"/>
                </a:solidFill>
                <a:ea typeface="微软雅黑" panose="020B0503020204020204" pitchFamily="34" charset="-122"/>
              </a:rPr>
              <a:t>擅自终止为其产品、服务提供安全维护的。</a:t>
            </a:r>
          </a:p>
        </p:txBody>
      </p:sp>
    </p:spTree>
    <p:extLst>
      <p:ext uri="{BB962C8B-B14F-4D97-AF65-F5344CB8AC3E}">
        <p14:creationId xmlns:p14="http://schemas.microsoft.com/office/powerpoint/2010/main" val="2202390900"/>
      </p:ext>
    </p:extLst>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par>
                          <p:cTn id="18" fill="hold">
                            <p:stCondLst>
                              <p:cond delay="1500"/>
                            </p:stCondLst>
                            <p:childTnLst>
                              <p:par>
                                <p:cTn id="19" presetID="53" presetClass="entr" presetSubtype="16" fill="hold" grpId="0" nodeType="after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ppt_w</p:attrName>
                                        </p:attrNameLst>
                                      </p:cBhvr>
                                      <p:tavLst>
                                        <p:tav tm="0">
                                          <p:val>
                                            <p:fltVal val="0"/>
                                          </p:val>
                                        </p:tav>
                                        <p:tav tm="100000">
                                          <p:val>
                                            <p:strVal val="#ppt_w"/>
                                          </p:val>
                                        </p:tav>
                                      </p:tavLst>
                                    </p:anim>
                                    <p:anim calcmode="lin" valueType="num">
                                      <p:cBhvr>
                                        <p:cTn id="22" dur="500" fill="hold"/>
                                        <p:tgtEl>
                                          <p:spTgt spid="6"/>
                                        </p:tgtEl>
                                        <p:attrNameLst>
                                          <p:attrName>ppt_h</p:attrName>
                                        </p:attrNameLst>
                                      </p:cBhvr>
                                      <p:tavLst>
                                        <p:tav tm="0">
                                          <p:val>
                                            <p:fltVal val="0"/>
                                          </p:val>
                                        </p:tav>
                                        <p:tav tm="100000">
                                          <p:val>
                                            <p:strVal val="#ppt_h"/>
                                          </p:val>
                                        </p:tav>
                                      </p:tavLst>
                                    </p:anim>
                                    <p:animEffect transition="in" filter="fade">
                                      <p:cBhvr>
                                        <p:cTn id="23" dur="500"/>
                                        <p:tgtEl>
                                          <p:spTgt spid="6"/>
                                        </p:tgtEl>
                                      </p:cBhvr>
                                    </p:animEffect>
                                  </p:childTnLst>
                                </p:cTn>
                              </p:par>
                            </p:childTnLst>
                          </p:cTn>
                        </p:par>
                        <p:par>
                          <p:cTn id="24" fill="hold">
                            <p:stCondLst>
                              <p:cond delay="2000"/>
                            </p:stCondLst>
                            <p:childTnLst>
                              <p:par>
                                <p:cTn id="25" presetID="22" presetClass="entr" presetSubtype="8" fill="hold" grpId="0"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left)">
                                      <p:cBhvr>
                                        <p:cTn id="27" dur="500"/>
                                        <p:tgtEl>
                                          <p:spTgt spid="7"/>
                                        </p:tgtEl>
                                      </p:cBhvr>
                                    </p:animEffect>
                                  </p:childTnLst>
                                </p:cTn>
                              </p:par>
                            </p:childTnLst>
                          </p:cTn>
                        </p:par>
                        <p:par>
                          <p:cTn id="28" fill="hold">
                            <p:stCondLst>
                              <p:cond delay="2500"/>
                            </p:stCondLst>
                            <p:childTnLst>
                              <p:par>
                                <p:cTn id="29" presetID="53" presetClass="entr" presetSubtype="16" fill="hold" grpId="0" nodeType="after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500" fill="hold"/>
                                        <p:tgtEl>
                                          <p:spTgt spid="8"/>
                                        </p:tgtEl>
                                        <p:attrNameLst>
                                          <p:attrName>ppt_w</p:attrName>
                                        </p:attrNameLst>
                                      </p:cBhvr>
                                      <p:tavLst>
                                        <p:tav tm="0">
                                          <p:val>
                                            <p:fltVal val="0"/>
                                          </p:val>
                                        </p:tav>
                                        <p:tav tm="100000">
                                          <p:val>
                                            <p:strVal val="#ppt_w"/>
                                          </p:val>
                                        </p:tav>
                                      </p:tavLst>
                                    </p:anim>
                                    <p:anim calcmode="lin" valueType="num">
                                      <p:cBhvr>
                                        <p:cTn id="32" dur="500" fill="hold"/>
                                        <p:tgtEl>
                                          <p:spTgt spid="8"/>
                                        </p:tgtEl>
                                        <p:attrNameLst>
                                          <p:attrName>ppt_h</p:attrName>
                                        </p:attrNameLst>
                                      </p:cBhvr>
                                      <p:tavLst>
                                        <p:tav tm="0">
                                          <p:val>
                                            <p:fltVal val="0"/>
                                          </p:val>
                                        </p:tav>
                                        <p:tav tm="100000">
                                          <p:val>
                                            <p:strVal val="#ppt_h"/>
                                          </p:val>
                                        </p:tav>
                                      </p:tavLst>
                                    </p:anim>
                                    <p:animEffect transition="in" filter="fade">
                                      <p:cBhvr>
                                        <p:cTn id="33" dur="500"/>
                                        <p:tgtEl>
                                          <p:spTgt spid="8"/>
                                        </p:tgtEl>
                                      </p:cBhvr>
                                    </p:animEffect>
                                  </p:childTnLst>
                                </p:cTn>
                              </p:par>
                            </p:childTnLst>
                          </p:cTn>
                        </p:par>
                        <p:par>
                          <p:cTn id="34" fill="hold">
                            <p:stCondLst>
                              <p:cond delay="3000"/>
                            </p:stCondLst>
                            <p:childTnLst>
                              <p:par>
                                <p:cTn id="35" presetID="22" presetClass="entr" presetSubtype="8" fill="hold" grpId="0" nodeType="after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left)">
                                      <p:cBhvr>
                                        <p:cTn id="3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p:bldP spid="6" grpId="0" animBg="1"/>
      <p:bldP spid="7" grpId="0"/>
      <p:bldP spid="8" grpId="0" animBg="1"/>
      <p:bldP spid="9"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5"/>
          <p:cNvSpPr txBox="1"/>
          <p:nvPr/>
        </p:nvSpPr>
        <p:spPr>
          <a:xfrm>
            <a:off x="1337763" y="721220"/>
            <a:ext cx="8070851" cy="502766"/>
          </a:xfrm>
          <a:prstGeom prst="rect">
            <a:avLst/>
          </a:prstGeom>
          <a:noFill/>
        </p:spPr>
        <p:txBody>
          <a:bodyPr wrap="square" lIns="91440" tIns="45720" rIns="91440" bIns="45720" rtlCol="0">
            <a:spAutoFit/>
          </a:bodyPr>
          <a:lstStyle>
            <a:defPPr>
              <a:defRPr lang="zh-CN"/>
            </a:defPPr>
            <a:lvl1pPr>
              <a:defRPr sz="2000" b="1" kern="0">
                <a:blipFill dpi="0" rotWithShape="1">
                  <a:blip r:embed="rId3" cstate="print">
                    <a:extLst>
                      <a:ext uri="{28A0092B-C50C-407E-A947-70E740481C1C}">
                        <a14:useLocalDpi xmlns:a14="http://schemas.microsoft.com/office/drawing/2010/main" val="0"/>
                      </a:ext>
                    </a:extLst>
                  </a:blip>
                  <a:srcRect/>
                  <a:stretch>
                    <a:fillRect/>
                  </a:stretch>
                </a:blipFill>
                <a:latin typeface="方正综艺简体" panose="02010601030101010101" pitchFamily="2" charset="-122"/>
                <a:ea typeface="方正综艺简体" panose="02010601030101010101" pitchFamily="2" charset="-122"/>
              </a:defRPr>
            </a:lvl1pPr>
          </a:lstStyle>
          <a:p>
            <a:r>
              <a:rPr lang="zh-CN" altLang="en-US" sz="2667" dirty="0">
                <a:solidFill>
                  <a:schemeClr val="bg1"/>
                </a:solidFill>
              </a:rPr>
              <a:t>法律责任</a:t>
            </a:r>
          </a:p>
        </p:txBody>
      </p:sp>
      <p:sp>
        <p:nvSpPr>
          <p:cNvPr id="3" name="矩形 2"/>
          <p:cNvSpPr/>
          <p:nvPr/>
        </p:nvSpPr>
        <p:spPr>
          <a:xfrm>
            <a:off x="1296000" y="1412776"/>
            <a:ext cx="9600000" cy="1939185"/>
          </a:xfrm>
          <a:prstGeom prst="rect">
            <a:avLst/>
          </a:prstGeom>
        </p:spPr>
        <p:txBody>
          <a:bodyPr wrap="square" lIns="91440" tIns="45720" rIns="91440" bIns="45720">
            <a:spAutoFit/>
          </a:bodyPr>
          <a:lstStyle/>
          <a:p>
            <a:pPr>
              <a:lnSpc>
                <a:spcPct val="125000"/>
              </a:lnSpc>
            </a:pPr>
            <a:r>
              <a:rPr lang="en-US" altLang="zh-CN" sz="2133" b="1" dirty="0">
                <a:solidFill>
                  <a:schemeClr val="bg1"/>
                </a:solidFill>
                <a:ea typeface="微软雅黑" panose="020B0503020204020204" pitchFamily="34" charset="-122"/>
              </a:rPr>
              <a:t>【</a:t>
            </a:r>
            <a:r>
              <a:rPr lang="zh-CN" altLang="en-US" sz="2133" b="1" dirty="0">
                <a:solidFill>
                  <a:schemeClr val="bg1"/>
                </a:solidFill>
                <a:ea typeface="微软雅黑" panose="020B0503020204020204" pitchFamily="34" charset="-122"/>
              </a:rPr>
              <a:t>第六十一条 </a:t>
            </a:r>
            <a:r>
              <a:rPr lang="en-US" altLang="zh-CN" sz="2133" b="1" dirty="0">
                <a:solidFill>
                  <a:schemeClr val="bg1"/>
                </a:solidFill>
                <a:ea typeface="微软雅黑" panose="020B0503020204020204" pitchFamily="34" charset="-122"/>
              </a:rPr>
              <a:t>】</a:t>
            </a:r>
            <a:r>
              <a:rPr lang="zh-CN" altLang="en-US" sz="1867" dirty="0">
                <a:solidFill>
                  <a:schemeClr val="bg1"/>
                </a:solidFill>
                <a:ea typeface="微软雅黑" panose="020B0503020204020204" pitchFamily="34" charset="-122"/>
              </a:rPr>
              <a:t>网络运营者违反本法第二十四条第一款规定，未要求用户提供真实身份信息，或者对不提供真实身份信息的用户提供相关服务的，由有关主管部门责令改正；拒不改正或者情节严重的，处五万元以上五十万元以下罚款，并可以由有关主管部门责令暂停相关业务、停业整顿、关闭网站、吊销相关业务许可证或者吊销营业执照，对直接负责的主管人员和其他直接责任人员处一万元以上十万元以下罚款。</a:t>
            </a:r>
          </a:p>
        </p:txBody>
      </p:sp>
      <p:cxnSp>
        <p:nvCxnSpPr>
          <p:cNvPr id="4" name="直接连接符 3"/>
          <p:cNvCxnSpPr/>
          <p:nvPr/>
        </p:nvCxnSpPr>
        <p:spPr>
          <a:xfrm>
            <a:off x="1296000" y="3507795"/>
            <a:ext cx="9600000" cy="0"/>
          </a:xfrm>
          <a:prstGeom prst="line">
            <a:avLst/>
          </a:prstGeom>
          <a:ln>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5" name="矩形 4"/>
          <p:cNvSpPr/>
          <p:nvPr/>
        </p:nvSpPr>
        <p:spPr>
          <a:xfrm>
            <a:off x="1296000" y="3648314"/>
            <a:ext cx="9600000" cy="2298321"/>
          </a:xfrm>
          <a:prstGeom prst="rect">
            <a:avLst/>
          </a:prstGeom>
        </p:spPr>
        <p:txBody>
          <a:bodyPr wrap="square" lIns="91440" tIns="45720" rIns="91440" bIns="45720">
            <a:spAutoFit/>
          </a:bodyPr>
          <a:lstStyle/>
          <a:p>
            <a:pPr>
              <a:lnSpc>
                <a:spcPct val="125000"/>
              </a:lnSpc>
            </a:pPr>
            <a:r>
              <a:rPr lang="en-US" altLang="zh-CN" sz="2133" b="1" dirty="0">
                <a:solidFill>
                  <a:schemeClr val="bg1"/>
                </a:solidFill>
                <a:ea typeface="微软雅黑" panose="020B0503020204020204" pitchFamily="34" charset="-122"/>
              </a:rPr>
              <a:t>【</a:t>
            </a:r>
            <a:r>
              <a:rPr lang="zh-CN" altLang="en-US" sz="2133" b="1" dirty="0">
                <a:solidFill>
                  <a:schemeClr val="bg1"/>
                </a:solidFill>
                <a:ea typeface="微软雅黑" panose="020B0503020204020204" pitchFamily="34" charset="-122"/>
              </a:rPr>
              <a:t>第六十二条 </a:t>
            </a:r>
            <a:r>
              <a:rPr lang="en-US" altLang="zh-CN" sz="2133" b="1" dirty="0">
                <a:solidFill>
                  <a:schemeClr val="bg1"/>
                </a:solidFill>
                <a:ea typeface="微软雅黑" panose="020B0503020204020204" pitchFamily="34" charset="-122"/>
              </a:rPr>
              <a:t>】</a:t>
            </a:r>
            <a:r>
              <a:rPr lang="zh-CN" altLang="en-US" sz="1867" dirty="0">
                <a:solidFill>
                  <a:schemeClr val="bg1"/>
                </a:solidFill>
                <a:ea typeface="微软雅黑" panose="020B0503020204020204" pitchFamily="34" charset="-122"/>
              </a:rPr>
              <a:t>违反本法第二十六条规定，开展网络安全认证、检测、风险评估等活动，或者向社会发布系统漏洞、计算机病毒、网络攻击、网络侵入等网络安全信息的，由有关主管部门责令改正，给予警告；拒不改正或者情节严重的，处一万元以上十万元以下罚款，并可以由有关主管部门责令暂停相关业务、停业整顿、关闭网站、吊销相关业务许可证或者吊销营业执照，对直接负责的主管人员和其他直接责任人员处五千元以上五万元以下罚款。</a:t>
            </a:r>
          </a:p>
        </p:txBody>
      </p:sp>
    </p:spTree>
    <p:extLst>
      <p:ext uri="{BB962C8B-B14F-4D97-AF65-F5344CB8AC3E}">
        <p14:creationId xmlns:p14="http://schemas.microsoft.com/office/powerpoint/2010/main" val="777777529"/>
      </p:ext>
    </p:extLst>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5"/>
          <p:cNvSpPr txBox="1"/>
          <p:nvPr/>
        </p:nvSpPr>
        <p:spPr>
          <a:xfrm>
            <a:off x="1487488" y="644692"/>
            <a:ext cx="8070851" cy="502766"/>
          </a:xfrm>
          <a:prstGeom prst="rect">
            <a:avLst/>
          </a:prstGeom>
          <a:noFill/>
        </p:spPr>
        <p:txBody>
          <a:bodyPr wrap="square" lIns="91440" tIns="45720" rIns="91440" bIns="45720" rtlCol="0">
            <a:spAutoFit/>
          </a:bodyPr>
          <a:lstStyle>
            <a:defPPr>
              <a:defRPr lang="zh-CN"/>
            </a:defPPr>
            <a:lvl1pPr>
              <a:defRPr sz="2000" b="1" kern="0">
                <a:blipFill dpi="0" rotWithShape="1">
                  <a:blip r:embed="rId3" cstate="print">
                    <a:extLst>
                      <a:ext uri="{28A0092B-C50C-407E-A947-70E740481C1C}">
                        <a14:useLocalDpi xmlns:a14="http://schemas.microsoft.com/office/drawing/2010/main" val="0"/>
                      </a:ext>
                    </a:extLst>
                  </a:blip>
                  <a:srcRect/>
                  <a:stretch>
                    <a:fillRect/>
                  </a:stretch>
                </a:blipFill>
                <a:latin typeface="方正综艺简体" panose="02010601030101010101" pitchFamily="2" charset="-122"/>
                <a:ea typeface="方正综艺简体" panose="02010601030101010101" pitchFamily="2" charset="-122"/>
              </a:defRPr>
            </a:lvl1pPr>
          </a:lstStyle>
          <a:p>
            <a:r>
              <a:rPr lang="zh-CN" altLang="en-US" sz="2667" dirty="0">
                <a:solidFill>
                  <a:schemeClr val="bg1"/>
                </a:solidFill>
              </a:rPr>
              <a:t>法律责任</a:t>
            </a:r>
          </a:p>
        </p:txBody>
      </p:sp>
      <p:sp>
        <p:nvSpPr>
          <p:cNvPr id="3" name="矩形 2"/>
          <p:cNvSpPr/>
          <p:nvPr/>
        </p:nvSpPr>
        <p:spPr>
          <a:xfrm>
            <a:off x="1296000" y="1412776"/>
            <a:ext cx="9600000" cy="4586897"/>
          </a:xfrm>
          <a:prstGeom prst="rect">
            <a:avLst/>
          </a:prstGeom>
        </p:spPr>
        <p:txBody>
          <a:bodyPr wrap="square" lIns="91440" tIns="45720" rIns="91440" bIns="45720">
            <a:spAutoFit/>
          </a:bodyPr>
          <a:lstStyle/>
          <a:p>
            <a:pPr>
              <a:lnSpc>
                <a:spcPct val="150000"/>
              </a:lnSpc>
            </a:pPr>
            <a:r>
              <a:rPr lang="en-US" altLang="zh-CN" sz="2133" b="1" dirty="0">
                <a:solidFill>
                  <a:schemeClr val="bg1"/>
                </a:solidFill>
                <a:ea typeface="微软雅黑" panose="020B0503020204020204" pitchFamily="34" charset="-122"/>
              </a:rPr>
              <a:t>【</a:t>
            </a:r>
            <a:r>
              <a:rPr lang="zh-CN" altLang="en-US" sz="2133" b="1" dirty="0">
                <a:solidFill>
                  <a:schemeClr val="bg1"/>
                </a:solidFill>
                <a:ea typeface="微软雅黑" panose="020B0503020204020204" pitchFamily="34" charset="-122"/>
              </a:rPr>
              <a:t>第六十三条 </a:t>
            </a:r>
            <a:r>
              <a:rPr lang="en-US" altLang="zh-CN" sz="2133" b="1" dirty="0">
                <a:solidFill>
                  <a:schemeClr val="bg1"/>
                </a:solidFill>
                <a:ea typeface="微软雅黑" panose="020B0503020204020204" pitchFamily="34" charset="-122"/>
              </a:rPr>
              <a:t>】</a:t>
            </a:r>
            <a:r>
              <a:rPr lang="zh-CN" altLang="en-US" sz="1867" dirty="0">
                <a:solidFill>
                  <a:schemeClr val="bg1"/>
                </a:solidFill>
                <a:ea typeface="微软雅黑" panose="020B0503020204020204" pitchFamily="34" charset="-122"/>
              </a:rPr>
              <a:t>违反本法第二十七条规定，从事危害网络安全的活动，或者提供专门用于从事危害网络安全活动的程序、工具，或者为他人从事危害网络安全的活动提供技术支持、广告推广、支付结算等帮助，尚不构成犯罪的，由公安机关没收违法所得，处五日以下拘留，可以并处五万元以上五十万元以下罚款；情节较重的，处五日以上十五日以下拘留，可以并处十万元以上一百万元以下罚款。</a:t>
            </a:r>
            <a:endParaRPr lang="en-US" altLang="zh-CN" sz="1867" dirty="0">
              <a:solidFill>
                <a:schemeClr val="bg1"/>
              </a:solidFill>
              <a:ea typeface="微软雅黑" panose="020B0503020204020204" pitchFamily="34" charset="-122"/>
            </a:endParaRPr>
          </a:p>
          <a:p>
            <a:pPr>
              <a:lnSpc>
                <a:spcPct val="150000"/>
              </a:lnSpc>
            </a:pPr>
            <a:endParaRPr lang="zh-CN" altLang="en-US" sz="533" dirty="0">
              <a:solidFill>
                <a:schemeClr val="bg1"/>
              </a:solidFill>
              <a:ea typeface="微软雅黑" panose="020B0503020204020204" pitchFamily="34" charset="-122"/>
            </a:endParaRPr>
          </a:p>
          <a:p>
            <a:pPr marL="380990" indent="-380990">
              <a:lnSpc>
                <a:spcPct val="150000"/>
              </a:lnSpc>
              <a:buFont typeface="Wingdings" panose="05000000000000000000" pitchFamily="2" charset="2"/>
              <a:buChar char="u"/>
            </a:pPr>
            <a:r>
              <a:rPr lang="zh-CN" altLang="en-US" sz="1867" b="1" dirty="0">
                <a:solidFill>
                  <a:schemeClr val="bg1"/>
                </a:solidFill>
                <a:ea typeface="微软雅黑" panose="020B0503020204020204" pitchFamily="34" charset="-122"/>
              </a:rPr>
              <a:t>单位有前款行为的，由公安机关没收违法所得，处十万元以上一百万元以下罚款，并对直接负责的主管人员和其他直接责任人员依照前款规定处罚。</a:t>
            </a:r>
          </a:p>
          <a:p>
            <a:pPr marL="380990" indent="-380990">
              <a:lnSpc>
                <a:spcPct val="150000"/>
              </a:lnSpc>
              <a:buFont typeface="Wingdings" panose="05000000000000000000" pitchFamily="2" charset="2"/>
              <a:buChar char="u"/>
            </a:pPr>
            <a:r>
              <a:rPr lang="zh-CN" altLang="en-US" sz="1867" b="1" dirty="0">
                <a:solidFill>
                  <a:schemeClr val="bg1"/>
                </a:solidFill>
                <a:ea typeface="微软雅黑" panose="020B0503020204020204" pitchFamily="34" charset="-122"/>
              </a:rPr>
              <a:t>违反本法第二十七条规定，受到治安管理处罚的人员，五年内不得从事网络安全管理和网络运营关键岗位的工作；受到刑事处罚的人员，终身不得从事网络安全管理和网络运营关键岗位的工作。</a:t>
            </a:r>
          </a:p>
        </p:txBody>
      </p:sp>
    </p:spTree>
    <p:extLst>
      <p:ext uri="{BB962C8B-B14F-4D97-AF65-F5344CB8AC3E}">
        <p14:creationId xmlns:p14="http://schemas.microsoft.com/office/powerpoint/2010/main" val="2352133186"/>
      </p:ext>
    </p:extLst>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5"/>
          <p:cNvSpPr txBox="1"/>
          <p:nvPr/>
        </p:nvSpPr>
        <p:spPr>
          <a:xfrm>
            <a:off x="1487488" y="644692"/>
            <a:ext cx="8070851" cy="502766"/>
          </a:xfrm>
          <a:prstGeom prst="rect">
            <a:avLst/>
          </a:prstGeom>
          <a:noFill/>
        </p:spPr>
        <p:txBody>
          <a:bodyPr wrap="square" lIns="91440" tIns="45720" rIns="91440" bIns="45720" rtlCol="0">
            <a:spAutoFit/>
          </a:bodyPr>
          <a:lstStyle>
            <a:defPPr>
              <a:defRPr lang="zh-CN"/>
            </a:defPPr>
            <a:lvl1pPr>
              <a:defRPr sz="2000" b="1" kern="0">
                <a:blipFill dpi="0" rotWithShape="1">
                  <a:blip r:embed="rId3" cstate="print">
                    <a:extLst>
                      <a:ext uri="{28A0092B-C50C-407E-A947-70E740481C1C}">
                        <a14:useLocalDpi xmlns:a14="http://schemas.microsoft.com/office/drawing/2010/main" val="0"/>
                      </a:ext>
                    </a:extLst>
                  </a:blip>
                  <a:srcRect/>
                  <a:stretch>
                    <a:fillRect/>
                  </a:stretch>
                </a:blipFill>
                <a:latin typeface="方正综艺简体" panose="02010601030101010101" pitchFamily="2" charset="-122"/>
                <a:ea typeface="方正综艺简体" panose="02010601030101010101" pitchFamily="2" charset="-122"/>
              </a:defRPr>
            </a:lvl1pPr>
          </a:lstStyle>
          <a:p>
            <a:r>
              <a:rPr lang="zh-CN" altLang="en-US" sz="2667" dirty="0">
                <a:solidFill>
                  <a:schemeClr val="bg1"/>
                </a:solidFill>
              </a:rPr>
              <a:t>法律责任</a:t>
            </a:r>
          </a:p>
        </p:txBody>
      </p:sp>
      <p:sp>
        <p:nvSpPr>
          <p:cNvPr id="3" name="矩形 2"/>
          <p:cNvSpPr/>
          <p:nvPr/>
        </p:nvSpPr>
        <p:spPr>
          <a:xfrm>
            <a:off x="1296000" y="1412776"/>
            <a:ext cx="9600000" cy="4032835"/>
          </a:xfrm>
          <a:prstGeom prst="rect">
            <a:avLst/>
          </a:prstGeom>
        </p:spPr>
        <p:txBody>
          <a:bodyPr wrap="square" lIns="91440" tIns="45720" rIns="91440" bIns="45720">
            <a:spAutoFit/>
          </a:bodyPr>
          <a:lstStyle/>
          <a:p>
            <a:pPr>
              <a:lnSpc>
                <a:spcPct val="150000"/>
              </a:lnSpc>
            </a:pPr>
            <a:r>
              <a:rPr lang="en-US" altLang="zh-CN" sz="2133" b="1" dirty="0">
                <a:solidFill>
                  <a:schemeClr val="bg1"/>
                </a:solidFill>
                <a:ea typeface="微软雅黑" panose="020B0503020204020204" pitchFamily="34" charset="-122"/>
              </a:rPr>
              <a:t>【</a:t>
            </a:r>
            <a:r>
              <a:rPr lang="zh-CN" altLang="en-US" sz="2133" b="1" dirty="0">
                <a:solidFill>
                  <a:schemeClr val="bg1"/>
                </a:solidFill>
                <a:ea typeface="微软雅黑" panose="020B0503020204020204" pitchFamily="34" charset="-122"/>
              </a:rPr>
              <a:t>第六十四条 </a:t>
            </a:r>
            <a:r>
              <a:rPr lang="en-US" altLang="zh-CN" sz="2133" b="1" dirty="0">
                <a:solidFill>
                  <a:schemeClr val="bg1"/>
                </a:solidFill>
                <a:ea typeface="微软雅黑" panose="020B0503020204020204" pitchFamily="34" charset="-122"/>
              </a:rPr>
              <a:t>】</a:t>
            </a:r>
            <a:r>
              <a:rPr lang="zh-CN" altLang="en-US" sz="1867" dirty="0">
                <a:solidFill>
                  <a:schemeClr val="bg1"/>
                </a:solidFill>
                <a:ea typeface="微软雅黑" panose="020B0503020204020204" pitchFamily="34" charset="-122"/>
              </a:rPr>
              <a:t>网络运营者、网络产品或者服务的提供者违反本法第二十二条第三款、第四十一条至第四十三条规定，侵害个人信息依法得到保护的权利的，由有关主管部门责令改正，可以根据情节单处或者并处警告、没收违法所得、处违法所得一倍以上十倍以下罚款，没有违法所得的，处一百万元以下罚款，对直接负责的主管人员和其他直接责任人员处一万元以上十万元以下罚款；情节严重的，并可以责令暂停相关业务、停业整顿、关闭网站、吊销相关业务许可证或者吊销营业执照。</a:t>
            </a:r>
          </a:p>
          <a:p>
            <a:pPr>
              <a:lnSpc>
                <a:spcPct val="150000"/>
              </a:lnSpc>
            </a:pPr>
            <a:r>
              <a:rPr lang="zh-CN" altLang="en-US" sz="1867" dirty="0">
                <a:solidFill>
                  <a:schemeClr val="bg1"/>
                </a:solidFill>
                <a:ea typeface="微软雅黑" panose="020B0503020204020204" pitchFamily="34" charset="-122"/>
              </a:rPr>
              <a:t>       </a:t>
            </a:r>
            <a:r>
              <a:rPr lang="zh-CN" altLang="en-US" sz="1867" b="1" dirty="0">
                <a:solidFill>
                  <a:schemeClr val="bg1"/>
                </a:solidFill>
                <a:ea typeface="微软雅黑" panose="020B0503020204020204" pitchFamily="34" charset="-122"/>
              </a:rPr>
              <a:t>违反本法第四十四条规定，窃取或者以其他非法方式获取、非法出售或者非法向他人提供个人信息，尚不构成犯罪的，由公安机关没收违法所得，并处违法所得一倍以上十倍以下罚款，没有违法所得的，处一百万元以下罚款。</a:t>
            </a:r>
          </a:p>
        </p:txBody>
      </p:sp>
    </p:spTree>
    <p:extLst>
      <p:ext uri="{BB962C8B-B14F-4D97-AF65-F5344CB8AC3E}">
        <p14:creationId xmlns:p14="http://schemas.microsoft.com/office/powerpoint/2010/main" val="3895027983"/>
      </p:ext>
    </p:extLst>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5"/>
          <p:cNvSpPr txBox="1"/>
          <p:nvPr/>
        </p:nvSpPr>
        <p:spPr>
          <a:xfrm>
            <a:off x="1526005" y="1066932"/>
            <a:ext cx="4509035" cy="502766"/>
          </a:xfrm>
          <a:prstGeom prst="rect">
            <a:avLst/>
          </a:prstGeom>
          <a:noFill/>
        </p:spPr>
        <p:txBody>
          <a:bodyPr wrap="square" lIns="91440" tIns="45720" rIns="91440" bIns="45720" rtlCol="0">
            <a:spAutoFit/>
          </a:bodyPr>
          <a:lstStyle/>
          <a:p>
            <a:r>
              <a:rPr lang="en-US" altLang="zh-CN" sz="2667" b="1" kern="0" dirty="0">
                <a:solidFill>
                  <a:schemeClr val="bg1"/>
                </a:solidFill>
                <a:latin typeface="微软雅黑" panose="020B0503020204020204" pitchFamily="34" charset="-122"/>
                <a:ea typeface="微软雅黑" panose="020B0503020204020204" pitchFamily="34" charset="-122"/>
              </a:rPr>
              <a:t>《</a:t>
            </a:r>
            <a:r>
              <a:rPr lang="zh-CN" altLang="en-US" sz="2667" b="1" kern="0" dirty="0">
                <a:solidFill>
                  <a:schemeClr val="bg1"/>
                </a:solidFill>
                <a:latin typeface="微软雅黑" panose="020B0503020204020204" pitchFamily="34" charset="-122"/>
                <a:ea typeface="微软雅黑" panose="020B0503020204020204" pitchFamily="34" charset="-122"/>
              </a:rPr>
              <a:t>网络安全法</a:t>
            </a:r>
            <a:r>
              <a:rPr lang="en-US" altLang="zh-CN" sz="2667" b="1" kern="0" dirty="0">
                <a:solidFill>
                  <a:schemeClr val="bg1"/>
                </a:solidFill>
                <a:latin typeface="微软雅黑" panose="020B0503020204020204" pitchFamily="34" charset="-122"/>
                <a:ea typeface="微软雅黑" panose="020B0503020204020204" pitchFamily="34" charset="-122"/>
              </a:rPr>
              <a:t>》</a:t>
            </a:r>
            <a:r>
              <a:rPr lang="zh-CN" altLang="en-US" sz="2667" b="1" kern="0" dirty="0">
                <a:solidFill>
                  <a:schemeClr val="bg1"/>
                </a:solidFill>
                <a:latin typeface="微软雅黑" panose="020B0503020204020204" pitchFamily="34" charset="-122"/>
                <a:ea typeface="微软雅黑" panose="020B0503020204020204" pitchFamily="34" charset="-122"/>
              </a:rPr>
              <a:t>的审议流程</a:t>
            </a:r>
          </a:p>
        </p:txBody>
      </p:sp>
      <p:sp>
        <p:nvSpPr>
          <p:cNvPr id="3" name="Freeform 5"/>
          <p:cNvSpPr>
            <a:spLocks/>
          </p:cNvSpPr>
          <p:nvPr/>
        </p:nvSpPr>
        <p:spPr bwMode="auto">
          <a:xfrm>
            <a:off x="2053242" y="2411722"/>
            <a:ext cx="7403132" cy="3611095"/>
          </a:xfrm>
          <a:custGeom>
            <a:avLst/>
            <a:gdLst>
              <a:gd name="T0" fmla="*/ 0 w 1411"/>
              <a:gd name="T1" fmla="*/ 0 h 687"/>
              <a:gd name="T2" fmla="*/ 743 w 1411"/>
              <a:gd name="T3" fmla="*/ 161 h 687"/>
              <a:gd name="T4" fmla="*/ 421 w 1411"/>
              <a:gd name="T5" fmla="*/ 420 h 687"/>
              <a:gd name="T6" fmla="*/ 1247 w 1411"/>
              <a:gd name="T7" fmla="*/ 595 h 687"/>
              <a:gd name="T8" fmla="*/ 1272 w 1411"/>
              <a:gd name="T9" fmla="*/ 569 h 687"/>
              <a:gd name="T10" fmla="*/ 1411 w 1411"/>
              <a:gd name="T11" fmla="*/ 637 h 687"/>
              <a:gd name="T12" fmla="*/ 1155 w 1411"/>
              <a:gd name="T13" fmla="*/ 687 h 687"/>
              <a:gd name="T14" fmla="*/ 1177 w 1411"/>
              <a:gd name="T15" fmla="*/ 661 h 687"/>
              <a:gd name="T16" fmla="*/ 341 w 1411"/>
              <a:gd name="T17" fmla="*/ 423 h 687"/>
              <a:gd name="T18" fmla="*/ 710 w 1411"/>
              <a:gd name="T19" fmla="*/ 161 h 687"/>
              <a:gd name="T20" fmla="*/ 0 w 1411"/>
              <a:gd name="T21" fmla="*/ 0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11" h="687">
                <a:moveTo>
                  <a:pt x="0" y="0"/>
                </a:moveTo>
                <a:cubicBezTo>
                  <a:pt x="0" y="0"/>
                  <a:pt x="701" y="20"/>
                  <a:pt x="743" y="161"/>
                </a:cubicBezTo>
                <a:cubicBezTo>
                  <a:pt x="771" y="258"/>
                  <a:pt x="400" y="321"/>
                  <a:pt x="421" y="420"/>
                </a:cubicBezTo>
                <a:cubicBezTo>
                  <a:pt x="464" y="626"/>
                  <a:pt x="1247" y="595"/>
                  <a:pt x="1247" y="595"/>
                </a:cubicBezTo>
                <a:cubicBezTo>
                  <a:pt x="1272" y="569"/>
                  <a:pt x="1272" y="569"/>
                  <a:pt x="1272" y="569"/>
                </a:cubicBezTo>
                <a:cubicBezTo>
                  <a:pt x="1411" y="637"/>
                  <a:pt x="1411" y="637"/>
                  <a:pt x="1411" y="637"/>
                </a:cubicBezTo>
                <a:cubicBezTo>
                  <a:pt x="1155" y="687"/>
                  <a:pt x="1155" y="687"/>
                  <a:pt x="1155" y="687"/>
                </a:cubicBezTo>
                <a:cubicBezTo>
                  <a:pt x="1177" y="661"/>
                  <a:pt x="1177" y="661"/>
                  <a:pt x="1177" y="661"/>
                </a:cubicBezTo>
                <a:cubicBezTo>
                  <a:pt x="1177" y="661"/>
                  <a:pt x="344" y="640"/>
                  <a:pt x="341" y="423"/>
                </a:cubicBezTo>
                <a:cubicBezTo>
                  <a:pt x="340" y="306"/>
                  <a:pt x="710" y="272"/>
                  <a:pt x="710" y="161"/>
                </a:cubicBezTo>
                <a:cubicBezTo>
                  <a:pt x="681" y="37"/>
                  <a:pt x="0" y="0"/>
                  <a:pt x="0" y="0"/>
                </a:cubicBezTo>
                <a:close/>
              </a:path>
            </a:pathLst>
          </a:custGeom>
          <a:gradFill>
            <a:gsLst>
              <a:gs pos="59000">
                <a:srgbClr val="00B0F0"/>
              </a:gs>
              <a:gs pos="22000">
                <a:schemeClr val="accent1">
                  <a:lumMod val="40000"/>
                  <a:lumOff val="60000"/>
                </a:schemeClr>
              </a:gs>
              <a:gs pos="88000">
                <a:srgbClr val="0070C0"/>
              </a:gs>
            </a:gsLst>
            <a:lin ang="5400000" scaled="1"/>
          </a:gradFill>
          <a:ln>
            <a:noFill/>
          </a:ln>
        </p:spPr>
        <p:txBody>
          <a:bodyPr vert="horz" wrap="square" lIns="121920" tIns="60960" rIns="121920" bIns="60960" numCol="1" anchor="t" anchorCtr="0" compatLnSpc="1">
            <a:prstTxWarp prst="textNoShape">
              <a:avLst/>
            </a:prstTxWarp>
          </a:bodyPr>
          <a:lstStyle/>
          <a:p>
            <a:endParaRPr lang="zh-CN" altLang="en-US" sz="2400">
              <a:solidFill>
                <a:schemeClr val="bg1"/>
              </a:solidFill>
              <a:latin typeface="微软雅黑" panose="020B0503020204020204" pitchFamily="34" charset="-122"/>
              <a:ea typeface="微软雅黑" panose="020B0503020204020204" pitchFamily="34" charset="-122"/>
            </a:endParaRPr>
          </a:p>
        </p:txBody>
      </p:sp>
      <p:grpSp>
        <p:nvGrpSpPr>
          <p:cNvPr id="4" name="组合 3"/>
          <p:cNvGrpSpPr/>
          <p:nvPr/>
        </p:nvGrpSpPr>
        <p:grpSpPr>
          <a:xfrm>
            <a:off x="2225842" y="2392042"/>
            <a:ext cx="697668" cy="1069909"/>
            <a:chOff x="1669381" y="1051650"/>
            <a:chExt cx="773823" cy="1186698"/>
          </a:xfrm>
          <a:solidFill>
            <a:srgbClr val="0070C0"/>
          </a:solidFill>
        </p:grpSpPr>
        <p:sp>
          <p:nvSpPr>
            <p:cNvPr id="5" name="Freeform 9"/>
            <p:cNvSpPr>
              <a:spLocks/>
            </p:cNvSpPr>
            <p:nvPr/>
          </p:nvSpPr>
          <p:spPr bwMode="auto">
            <a:xfrm>
              <a:off x="1669381" y="1051650"/>
              <a:ext cx="754021" cy="1186698"/>
            </a:xfrm>
            <a:custGeom>
              <a:avLst/>
              <a:gdLst>
                <a:gd name="T0" fmla="*/ 187 w 249"/>
                <a:gd name="T1" fmla="*/ 21 h 394"/>
                <a:gd name="T2" fmla="*/ 92 w 249"/>
                <a:gd name="T3" fmla="*/ 0 h 394"/>
                <a:gd name="T4" fmla="*/ 32 w 249"/>
                <a:gd name="T5" fmla="*/ 12 h 394"/>
                <a:gd name="T6" fmla="*/ 32 w 249"/>
                <a:gd name="T7" fmla="*/ 0 h 394"/>
                <a:gd name="T8" fmla="*/ 20 w 249"/>
                <a:gd name="T9" fmla="*/ 0 h 394"/>
                <a:gd name="T10" fmla="*/ 20 w 249"/>
                <a:gd name="T11" fmla="*/ 379 h 394"/>
                <a:gd name="T12" fmla="*/ 0 w 249"/>
                <a:gd name="T13" fmla="*/ 379 h 394"/>
                <a:gd name="T14" fmla="*/ 0 w 249"/>
                <a:gd name="T15" fmla="*/ 394 h 394"/>
                <a:gd name="T16" fmla="*/ 24 w 249"/>
                <a:gd name="T17" fmla="*/ 394 h 394"/>
                <a:gd name="T18" fmla="*/ 32 w 249"/>
                <a:gd name="T19" fmla="*/ 394 h 394"/>
                <a:gd name="T20" fmla="*/ 57 w 249"/>
                <a:gd name="T21" fmla="*/ 394 h 394"/>
                <a:gd name="T22" fmla="*/ 57 w 249"/>
                <a:gd name="T23" fmla="*/ 379 h 394"/>
                <a:gd name="T24" fmla="*/ 32 w 249"/>
                <a:gd name="T25" fmla="*/ 379 h 394"/>
                <a:gd name="T26" fmla="*/ 32 w 249"/>
                <a:gd name="T27" fmla="*/ 159 h 394"/>
                <a:gd name="T28" fmla="*/ 78 w 249"/>
                <a:gd name="T29" fmla="*/ 135 h 394"/>
                <a:gd name="T30" fmla="*/ 189 w 249"/>
                <a:gd name="T31" fmla="*/ 162 h 394"/>
                <a:gd name="T32" fmla="*/ 249 w 249"/>
                <a:gd name="T33" fmla="*/ 151 h 394"/>
                <a:gd name="T34" fmla="*/ 249 w 249"/>
                <a:gd name="T35" fmla="*/ 8 h 394"/>
                <a:gd name="T36" fmla="*/ 187 w 249"/>
                <a:gd name="T37" fmla="*/ 21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49" h="394">
                  <a:moveTo>
                    <a:pt x="187" y="21"/>
                  </a:moveTo>
                  <a:cubicBezTo>
                    <a:pt x="163" y="20"/>
                    <a:pt x="133" y="0"/>
                    <a:pt x="92" y="0"/>
                  </a:cubicBezTo>
                  <a:cubicBezTo>
                    <a:pt x="71" y="0"/>
                    <a:pt x="43" y="9"/>
                    <a:pt x="32" y="12"/>
                  </a:cubicBezTo>
                  <a:cubicBezTo>
                    <a:pt x="32" y="0"/>
                    <a:pt x="32" y="0"/>
                    <a:pt x="32" y="0"/>
                  </a:cubicBezTo>
                  <a:cubicBezTo>
                    <a:pt x="20" y="0"/>
                    <a:pt x="20" y="0"/>
                    <a:pt x="20" y="0"/>
                  </a:cubicBezTo>
                  <a:cubicBezTo>
                    <a:pt x="20" y="379"/>
                    <a:pt x="20" y="379"/>
                    <a:pt x="20" y="379"/>
                  </a:cubicBezTo>
                  <a:cubicBezTo>
                    <a:pt x="0" y="379"/>
                    <a:pt x="0" y="379"/>
                    <a:pt x="0" y="379"/>
                  </a:cubicBezTo>
                  <a:cubicBezTo>
                    <a:pt x="0" y="394"/>
                    <a:pt x="0" y="394"/>
                    <a:pt x="0" y="394"/>
                  </a:cubicBezTo>
                  <a:cubicBezTo>
                    <a:pt x="24" y="394"/>
                    <a:pt x="24" y="394"/>
                    <a:pt x="24" y="394"/>
                  </a:cubicBezTo>
                  <a:cubicBezTo>
                    <a:pt x="32" y="394"/>
                    <a:pt x="32" y="394"/>
                    <a:pt x="32" y="394"/>
                  </a:cubicBezTo>
                  <a:cubicBezTo>
                    <a:pt x="57" y="394"/>
                    <a:pt x="57" y="394"/>
                    <a:pt x="57" y="394"/>
                  </a:cubicBezTo>
                  <a:cubicBezTo>
                    <a:pt x="57" y="379"/>
                    <a:pt x="57" y="379"/>
                    <a:pt x="57" y="379"/>
                  </a:cubicBezTo>
                  <a:cubicBezTo>
                    <a:pt x="32" y="379"/>
                    <a:pt x="32" y="379"/>
                    <a:pt x="32" y="379"/>
                  </a:cubicBezTo>
                  <a:cubicBezTo>
                    <a:pt x="32" y="159"/>
                    <a:pt x="32" y="159"/>
                    <a:pt x="32" y="159"/>
                  </a:cubicBezTo>
                  <a:cubicBezTo>
                    <a:pt x="38" y="151"/>
                    <a:pt x="52" y="137"/>
                    <a:pt x="78" y="135"/>
                  </a:cubicBezTo>
                  <a:cubicBezTo>
                    <a:pt x="104" y="133"/>
                    <a:pt x="144" y="163"/>
                    <a:pt x="189" y="162"/>
                  </a:cubicBezTo>
                  <a:cubicBezTo>
                    <a:pt x="204" y="162"/>
                    <a:pt x="249" y="151"/>
                    <a:pt x="249" y="151"/>
                  </a:cubicBezTo>
                  <a:cubicBezTo>
                    <a:pt x="249" y="8"/>
                    <a:pt x="249" y="8"/>
                    <a:pt x="249" y="8"/>
                  </a:cubicBezTo>
                  <a:cubicBezTo>
                    <a:pt x="249" y="8"/>
                    <a:pt x="211" y="22"/>
                    <a:pt x="187" y="21"/>
                  </a:cubicBezTo>
                  <a:close/>
                </a:path>
              </a:pathLst>
            </a:custGeom>
            <a:solidFill>
              <a:srgbClr val="C00000"/>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CN" altLang="en-US" sz="1600" b="1">
                <a:solidFill>
                  <a:schemeClr val="bg1"/>
                </a:solidFill>
                <a:latin typeface="微软雅黑" panose="020B0503020204020204" pitchFamily="34" charset="-122"/>
                <a:ea typeface="微软雅黑" panose="020B0503020204020204" pitchFamily="34" charset="-122"/>
              </a:endParaRPr>
            </a:p>
          </p:txBody>
        </p:sp>
        <p:sp>
          <p:nvSpPr>
            <p:cNvPr id="6" name="文本框 5"/>
            <p:cNvSpPr txBox="1"/>
            <p:nvPr/>
          </p:nvSpPr>
          <p:spPr>
            <a:xfrm>
              <a:off x="1689183" y="1134929"/>
              <a:ext cx="754021" cy="421098"/>
            </a:xfrm>
            <a:prstGeom prst="rect">
              <a:avLst/>
            </a:prstGeom>
            <a:noFill/>
          </p:spPr>
          <p:txBody>
            <a:bodyPr wrap="square" lIns="91440" tIns="45720" rIns="91440" bIns="45720" rtlCol="0">
              <a:spAutoFit/>
            </a:bodyPr>
            <a:lstStyle/>
            <a:p>
              <a:pPr algn="ctr"/>
              <a:r>
                <a:rPr lang="zh-CN" altLang="en-US" sz="1867" b="1" dirty="0">
                  <a:solidFill>
                    <a:schemeClr val="bg1"/>
                  </a:solidFill>
                  <a:latin typeface="微软雅黑" panose="020B0503020204020204" pitchFamily="34" charset="-122"/>
                  <a:ea typeface="微软雅黑" panose="020B0503020204020204" pitchFamily="34" charset="-122"/>
                </a:rPr>
                <a:t>一</a:t>
              </a:r>
            </a:p>
          </p:txBody>
        </p:sp>
      </p:grpSp>
      <p:grpSp>
        <p:nvGrpSpPr>
          <p:cNvPr id="7" name="组合 6"/>
          <p:cNvGrpSpPr/>
          <p:nvPr/>
        </p:nvGrpSpPr>
        <p:grpSpPr>
          <a:xfrm>
            <a:off x="5680462" y="2467124"/>
            <a:ext cx="884828" cy="1392565"/>
            <a:chOff x="4190134" y="1212291"/>
            <a:chExt cx="860070" cy="1353601"/>
          </a:xfrm>
          <a:solidFill>
            <a:srgbClr val="0070C0"/>
          </a:solidFill>
        </p:grpSpPr>
        <p:sp>
          <p:nvSpPr>
            <p:cNvPr id="8" name="Freeform 9"/>
            <p:cNvSpPr>
              <a:spLocks/>
            </p:cNvSpPr>
            <p:nvPr/>
          </p:nvSpPr>
          <p:spPr bwMode="auto">
            <a:xfrm>
              <a:off x="4190134" y="1212291"/>
              <a:ext cx="860070" cy="1353601"/>
            </a:xfrm>
            <a:custGeom>
              <a:avLst/>
              <a:gdLst>
                <a:gd name="T0" fmla="*/ 187 w 249"/>
                <a:gd name="T1" fmla="*/ 21 h 394"/>
                <a:gd name="T2" fmla="*/ 92 w 249"/>
                <a:gd name="T3" fmla="*/ 0 h 394"/>
                <a:gd name="T4" fmla="*/ 32 w 249"/>
                <a:gd name="T5" fmla="*/ 12 h 394"/>
                <a:gd name="T6" fmla="*/ 32 w 249"/>
                <a:gd name="T7" fmla="*/ 0 h 394"/>
                <a:gd name="T8" fmla="*/ 20 w 249"/>
                <a:gd name="T9" fmla="*/ 0 h 394"/>
                <a:gd name="T10" fmla="*/ 20 w 249"/>
                <a:gd name="T11" fmla="*/ 379 h 394"/>
                <a:gd name="T12" fmla="*/ 0 w 249"/>
                <a:gd name="T13" fmla="*/ 379 h 394"/>
                <a:gd name="T14" fmla="*/ 0 w 249"/>
                <a:gd name="T15" fmla="*/ 394 h 394"/>
                <a:gd name="T16" fmla="*/ 24 w 249"/>
                <a:gd name="T17" fmla="*/ 394 h 394"/>
                <a:gd name="T18" fmla="*/ 32 w 249"/>
                <a:gd name="T19" fmla="*/ 394 h 394"/>
                <a:gd name="T20" fmla="*/ 57 w 249"/>
                <a:gd name="T21" fmla="*/ 394 h 394"/>
                <a:gd name="T22" fmla="*/ 57 w 249"/>
                <a:gd name="T23" fmla="*/ 379 h 394"/>
                <a:gd name="T24" fmla="*/ 32 w 249"/>
                <a:gd name="T25" fmla="*/ 379 h 394"/>
                <a:gd name="T26" fmla="*/ 32 w 249"/>
                <a:gd name="T27" fmla="*/ 159 h 394"/>
                <a:gd name="T28" fmla="*/ 78 w 249"/>
                <a:gd name="T29" fmla="*/ 135 h 394"/>
                <a:gd name="T30" fmla="*/ 189 w 249"/>
                <a:gd name="T31" fmla="*/ 162 h 394"/>
                <a:gd name="T32" fmla="*/ 249 w 249"/>
                <a:gd name="T33" fmla="*/ 151 h 394"/>
                <a:gd name="T34" fmla="*/ 249 w 249"/>
                <a:gd name="T35" fmla="*/ 8 h 394"/>
                <a:gd name="T36" fmla="*/ 187 w 249"/>
                <a:gd name="T37" fmla="*/ 21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49" h="394">
                  <a:moveTo>
                    <a:pt x="187" y="21"/>
                  </a:moveTo>
                  <a:cubicBezTo>
                    <a:pt x="163" y="20"/>
                    <a:pt x="133" y="0"/>
                    <a:pt x="92" y="0"/>
                  </a:cubicBezTo>
                  <a:cubicBezTo>
                    <a:pt x="71" y="0"/>
                    <a:pt x="43" y="9"/>
                    <a:pt x="32" y="12"/>
                  </a:cubicBezTo>
                  <a:cubicBezTo>
                    <a:pt x="32" y="0"/>
                    <a:pt x="32" y="0"/>
                    <a:pt x="32" y="0"/>
                  </a:cubicBezTo>
                  <a:cubicBezTo>
                    <a:pt x="20" y="0"/>
                    <a:pt x="20" y="0"/>
                    <a:pt x="20" y="0"/>
                  </a:cubicBezTo>
                  <a:cubicBezTo>
                    <a:pt x="20" y="379"/>
                    <a:pt x="20" y="379"/>
                    <a:pt x="20" y="379"/>
                  </a:cubicBezTo>
                  <a:cubicBezTo>
                    <a:pt x="0" y="379"/>
                    <a:pt x="0" y="379"/>
                    <a:pt x="0" y="379"/>
                  </a:cubicBezTo>
                  <a:cubicBezTo>
                    <a:pt x="0" y="394"/>
                    <a:pt x="0" y="394"/>
                    <a:pt x="0" y="394"/>
                  </a:cubicBezTo>
                  <a:cubicBezTo>
                    <a:pt x="24" y="394"/>
                    <a:pt x="24" y="394"/>
                    <a:pt x="24" y="394"/>
                  </a:cubicBezTo>
                  <a:cubicBezTo>
                    <a:pt x="32" y="394"/>
                    <a:pt x="32" y="394"/>
                    <a:pt x="32" y="394"/>
                  </a:cubicBezTo>
                  <a:cubicBezTo>
                    <a:pt x="57" y="394"/>
                    <a:pt x="57" y="394"/>
                    <a:pt x="57" y="394"/>
                  </a:cubicBezTo>
                  <a:cubicBezTo>
                    <a:pt x="57" y="379"/>
                    <a:pt x="57" y="379"/>
                    <a:pt x="57" y="379"/>
                  </a:cubicBezTo>
                  <a:cubicBezTo>
                    <a:pt x="32" y="379"/>
                    <a:pt x="32" y="379"/>
                    <a:pt x="32" y="379"/>
                  </a:cubicBezTo>
                  <a:cubicBezTo>
                    <a:pt x="32" y="159"/>
                    <a:pt x="32" y="159"/>
                    <a:pt x="32" y="159"/>
                  </a:cubicBezTo>
                  <a:cubicBezTo>
                    <a:pt x="38" y="151"/>
                    <a:pt x="52" y="137"/>
                    <a:pt x="78" y="135"/>
                  </a:cubicBezTo>
                  <a:cubicBezTo>
                    <a:pt x="104" y="133"/>
                    <a:pt x="144" y="163"/>
                    <a:pt x="189" y="162"/>
                  </a:cubicBezTo>
                  <a:cubicBezTo>
                    <a:pt x="204" y="162"/>
                    <a:pt x="249" y="151"/>
                    <a:pt x="249" y="151"/>
                  </a:cubicBezTo>
                  <a:cubicBezTo>
                    <a:pt x="249" y="8"/>
                    <a:pt x="249" y="8"/>
                    <a:pt x="249" y="8"/>
                  </a:cubicBezTo>
                  <a:cubicBezTo>
                    <a:pt x="249" y="8"/>
                    <a:pt x="211" y="22"/>
                    <a:pt x="187" y="21"/>
                  </a:cubicBezTo>
                  <a:close/>
                </a:path>
              </a:pathLst>
            </a:custGeom>
            <a:solidFill>
              <a:srgbClr val="C00000"/>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CN" altLang="en-US" sz="1600" b="1">
                <a:solidFill>
                  <a:schemeClr val="bg1"/>
                </a:solidFill>
                <a:latin typeface="微软雅黑" panose="020B0503020204020204" pitchFamily="34" charset="-122"/>
                <a:ea typeface="微软雅黑" panose="020B0503020204020204" pitchFamily="34" charset="-122"/>
              </a:endParaRPr>
            </a:p>
          </p:txBody>
        </p:sp>
        <p:sp>
          <p:nvSpPr>
            <p:cNvPr id="9" name="文本框 5"/>
            <p:cNvSpPr txBox="1"/>
            <p:nvPr/>
          </p:nvSpPr>
          <p:spPr>
            <a:xfrm>
              <a:off x="4296183" y="1336398"/>
              <a:ext cx="754021" cy="369033"/>
            </a:xfrm>
            <a:prstGeom prst="rect">
              <a:avLst/>
            </a:prstGeom>
            <a:noFill/>
            <a:ln>
              <a:noFill/>
            </a:ln>
          </p:spPr>
          <p:txBody>
            <a:bodyPr wrap="square" lIns="91440" tIns="45720" rIns="91440" bIns="45720" rtlCol="0">
              <a:spAutoFit/>
            </a:bodyPr>
            <a:lstStyle/>
            <a:p>
              <a:pPr algn="ctr"/>
              <a:r>
                <a:rPr lang="zh-CN" altLang="en-US" sz="1867" dirty="0">
                  <a:solidFill>
                    <a:schemeClr val="bg1"/>
                  </a:solidFill>
                  <a:latin typeface="微软雅黑" panose="020B0503020204020204" pitchFamily="34" charset="-122"/>
                  <a:ea typeface="微软雅黑" panose="020B0503020204020204" pitchFamily="34" charset="-122"/>
                </a:rPr>
                <a:t>二</a:t>
              </a:r>
            </a:p>
          </p:txBody>
        </p:sp>
      </p:grpSp>
      <p:grpSp>
        <p:nvGrpSpPr>
          <p:cNvPr id="10" name="组合 9"/>
          <p:cNvGrpSpPr/>
          <p:nvPr/>
        </p:nvGrpSpPr>
        <p:grpSpPr>
          <a:xfrm>
            <a:off x="3573919" y="4309714"/>
            <a:ext cx="890272" cy="1401133"/>
            <a:chOff x="2770653" y="2888619"/>
            <a:chExt cx="931168" cy="1465497"/>
          </a:xfrm>
          <a:solidFill>
            <a:srgbClr val="0070C0"/>
          </a:solidFill>
        </p:grpSpPr>
        <p:sp>
          <p:nvSpPr>
            <p:cNvPr id="11" name="Freeform 9"/>
            <p:cNvSpPr>
              <a:spLocks/>
            </p:cNvSpPr>
            <p:nvPr/>
          </p:nvSpPr>
          <p:spPr bwMode="auto">
            <a:xfrm>
              <a:off x="2770653" y="2888619"/>
              <a:ext cx="931168" cy="1465497"/>
            </a:xfrm>
            <a:custGeom>
              <a:avLst/>
              <a:gdLst>
                <a:gd name="T0" fmla="*/ 187 w 249"/>
                <a:gd name="T1" fmla="*/ 21 h 394"/>
                <a:gd name="T2" fmla="*/ 92 w 249"/>
                <a:gd name="T3" fmla="*/ 0 h 394"/>
                <a:gd name="T4" fmla="*/ 32 w 249"/>
                <a:gd name="T5" fmla="*/ 12 h 394"/>
                <a:gd name="T6" fmla="*/ 32 w 249"/>
                <a:gd name="T7" fmla="*/ 0 h 394"/>
                <a:gd name="T8" fmla="*/ 20 w 249"/>
                <a:gd name="T9" fmla="*/ 0 h 394"/>
                <a:gd name="T10" fmla="*/ 20 w 249"/>
                <a:gd name="T11" fmla="*/ 379 h 394"/>
                <a:gd name="T12" fmla="*/ 0 w 249"/>
                <a:gd name="T13" fmla="*/ 379 h 394"/>
                <a:gd name="T14" fmla="*/ 0 w 249"/>
                <a:gd name="T15" fmla="*/ 394 h 394"/>
                <a:gd name="T16" fmla="*/ 24 w 249"/>
                <a:gd name="T17" fmla="*/ 394 h 394"/>
                <a:gd name="T18" fmla="*/ 32 w 249"/>
                <a:gd name="T19" fmla="*/ 394 h 394"/>
                <a:gd name="T20" fmla="*/ 57 w 249"/>
                <a:gd name="T21" fmla="*/ 394 h 394"/>
                <a:gd name="T22" fmla="*/ 57 w 249"/>
                <a:gd name="T23" fmla="*/ 379 h 394"/>
                <a:gd name="T24" fmla="*/ 32 w 249"/>
                <a:gd name="T25" fmla="*/ 379 h 394"/>
                <a:gd name="T26" fmla="*/ 32 w 249"/>
                <a:gd name="T27" fmla="*/ 159 h 394"/>
                <a:gd name="T28" fmla="*/ 78 w 249"/>
                <a:gd name="T29" fmla="*/ 135 h 394"/>
                <a:gd name="T30" fmla="*/ 189 w 249"/>
                <a:gd name="T31" fmla="*/ 162 h 394"/>
                <a:gd name="T32" fmla="*/ 249 w 249"/>
                <a:gd name="T33" fmla="*/ 151 h 394"/>
                <a:gd name="T34" fmla="*/ 249 w 249"/>
                <a:gd name="T35" fmla="*/ 8 h 394"/>
                <a:gd name="T36" fmla="*/ 187 w 249"/>
                <a:gd name="T37" fmla="*/ 21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49" h="394">
                  <a:moveTo>
                    <a:pt x="187" y="21"/>
                  </a:moveTo>
                  <a:cubicBezTo>
                    <a:pt x="163" y="20"/>
                    <a:pt x="133" y="0"/>
                    <a:pt x="92" y="0"/>
                  </a:cubicBezTo>
                  <a:cubicBezTo>
                    <a:pt x="71" y="0"/>
                    <a:pt x="43" y="9"/>
                    <a:pt x="32" y="12"/>
                  </a:cubicBezTo>
                  <a:cubicBezTo>
                    <a:pt x="32" y="0"/>
                    <a:pt x="32" y="0"/>
                    <a:pt x="32" y="0"/>
                  </a:cubicBezTo>
                  <a:cubicBezTo>
                    <a:pt x="20" y="0"/>
                    <a:pt x="20" y="0"/>
                    <a:pt x="20" y="0"/>
                  </a:cubicBezTo>
                  <a:cubicBezTo>
                    <a:pt x="20" y="379"/>
                    <a:pt x="20" y="379"/>
                    <a:pt x="20" y="379"/>
                  </a:cubicBezTo>
                  <a:cubicBezTo>
                    <a:pt x="0" y="379"/>
                    <a:pt x="0" y="379"/>
                    <a:pt x="0" y="379"/>
                  </a:cubicBezTo>
                  <a:cubicBezTo>
                    <a:pt x="0" y="394"/>
                    <a:pt x="0" y="394"/>
                    <a:pt x="0" y="394"/>
                  </a:cubicBezTo>
                  <a:cubicBezTo>
                    <a:pt x="24" y="394"/>
                    <a:pt x="24" y="394"/>
                    <a:pt x="24" y="394"/>
                  </a:cubicBezTo>
                  <a:cubicBezTo>
                    <a:pt x="32" y="394"/>
                    <a:pt x="32" y="394"/>
                    <a:pt x="32" y="394"/>
                  </a:cubicBezTo>
                  <a:cubicBezTo>
                    <a:pt x="57" y="394"/>
                    <a:pt x="57" y="394"/>
                    <a:pt x="57" y="394"/>
                  </a:cubicBezTo>
                  <a:cubicBezTo>
                    <a:pt x="57" y="379"/>
                    <a:pt x="57" y="379"/>
                    <a:pt x="57" y="379"/>
                  </a:cubicBezTo>
                  <a:cubicBezTo>
                    <a:pt x="32" y="379"/>
                    <a:pt x="32" y="379"/>
                    <a:pt x="32" y="379"/>
                  </a:cubicBezTo>
                  <a:cubicBezTo>
                    <a:pt x="32" y="159"/>
                    <a:pt x="32" y="159"/>
                    <a:pt x="32" y="159"/>
                  </a:cubicBezTo>
                  <a:cubicBezTo>
                    <a:pt x="38" y="151"/>
                    <a:pt x="52" y="137"/>
                    <a:pt x="78" y="135"/>
                  </a:cubicBezTo>
                  <a:cubicBezTo>
                    <a:pt x="104" y="133"/>
                    <a:pt x="144" y="163"/>
                    <a:pt x="189" y="162"/>
                  </a:cubicBezTo>
                  <a:cubicBezTo>
                    <a:pt x="204" y="162"/>
                    <a:pt x="249" y="151"/>
                    <a:pt x="249" y="151"/>
                  </a:cubicBezTo>
                  <a:cubicBezTo>
                    <a:pt x="249" y="8"/>
                    <a:pt x="249" y="8"/>
                    <a:pt x="249" y="8"/>
                  </a:cubicBezTo>
                  <a:cubicBezTo>
                    <a:pt x="249" y="8"/>
                    <a:pt x="211" y="22"/>
                    <a:pt x="187" y="21"/>
                  </a:cubicBezTo>
                  <a:close/>
                </a:path>
              </a:pathLst>
            </a:custGeom>
            <a:solidFill>
              <a:srgbClr val="C00000"/>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CN" altLang="en-US" sz="1600" b="1">
                <a:solidFill>
                  <a:schemeClr val="bg1"/>
                </a:solidFill>
                <a:latin typeface="微软雅黑" panose="020B0503020204020204" pitchFamily="34" charset="-122"/>
                <a:ea typeface="微软雅黑" panose="020B0503020204020204" pitchFamily="34" charset="-122"/>
              </a:endParaRPr>
            </a:p>
          </p:txBody>
        </p:sp>
        <p:sp>
          <p:nvSpPr>
            <p:cNvPr id="12" name="文本框 5"/>
            <p:cNvSpPr txBox="1"/>
            <p:nvPr/>
          </p:nvSpPr>
          <p:spPr>
            <a:xfrm>
              <a:off x="2893108" y="2966605"/>
              <a:ext cx="754021" cy="439883"/>
            </a:xfrm>
            <a:prstGeom prst="rect">
              <a:avLst/>
            </a:prstGeom>
            <a:noFill/>
          </p:spPr>
          <p:txBody>
            <a:bodyPr wrap="square" lIns="91440" tIns="45720" rIns="91440" bIns="45720" rtlCol="0">
              <a:spAutoFit/>
            </a:bodyPr>
            <a:lstStyle/>
            <a:p>
              <a:pPr algn="ctr"/>
              <a:r>
                <a:rPr lang="zh-CN" altLang="en-US" sz="2133" b="1" dirty="0">
                  <a:solidFill>
                    <a:schemeClr val="bg1"/>
                  </a:solidFill>
                  <a:latin typeface="微软雅黑" panose="020B0503020204020204" pitchFamily="34" charset="-122"/>
                  <a:ea typeface="微软雅黑" panose="020B0503020204020204" pitchFamily="34" charset="-122"/>
                </a:rPr>
                <a:t>三</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grpSp>
      <p:grpSp>
        <p:nvGrpSpPr>
          <p:cNvPr id="13" name="组合 12"/>
          <p:cNvGrpSpPr/>
          <p:nvPr/>
        </p:nvGrpSpPr>
        <p:grpSpPr>
          <a:xfrm>
            <a:off x="5773070" y="5007855"/>
            <a:ext cx="943212" cy="1484451"/>
            <a:chOff x="5016278" y="3109533"/>
            <a:chExt cx="1003881" cy="1579934"/>
          </a:xfrm>
          <a:solidFill>
            <a:srgbClr val="C00000"/>
          </a:solidFill>
        </p:grpSpPr>
        <p:sp>
          <p:nvSpPr>
            <p:cNvPr id="14" name="Freeform 9"/>
            <p:cNvSpPr>
              <a:spLocks/>
            </p:cNvSpPr>
            <p:nvPr/>
          </p:nvSpPr>
          <p:spPr bwMode="auto">
            <a:xfrm>
              <a:off x="5016278" y="3109533"/>
              <a:ext cx="1003881" cy="1579934"/>
            </a:xfrm>
            <a:custGeom>
              <a:avLst/>
              <a:gdLst>
                <a:gd name="T0" fmla="*/ 187 w 249"/>
                <a:gd name="T1" fmla="*/ 21 h 394"/>
                <a:gd name="T2" fmla="*/ 92 w 249"/>
                <a:gd name="T3" fmla="*/ 0 h 394"/>
                <a:gd name="T4" fmla="*/ 32 w 249"/>
                <a:gd name="T5" fmla="*/ 12 h 394"/>
                <a:gd name="T6" fmla="*/ 32 w 249"/>
                <a:gd name="T7" fmla="*/ 0 h 394"/>
                <a:gd name="T8" fmla="*/ 20 w 249"/>
                <a:gd name="T9" fmla="*/ 0 h 394"/>
                <a:gd name="T10" fmla="*/ 20 w 249"/>
                <a:gd name="T11" fmla="*/ 379 h 394"/>
                <a:gd name="T12" fmla="*/ 0 w 249"/>
                <a:gd name="T13" fmla="*/ 379 h 394"/>
                <a:gd name="T14" fmla="*/ 0 w 249"/>
                <a:gd name="T15" fmla="*/ 394 h 394"/>
                <a:gd name="T16" fmla="*/ 24 w 249"/>
                <a:gd name="T17" fmla="*/ 394 h 394"/>
                <a:gd name="T18" fmla="*/ 32 w 249"/>
                <a:gd name="T19" fmla="*/ 394 h 394"/>
                <a:gd name="T20" fmla="*/ 57 w 249"/>
                <a:gd name="T21" fmla="*/ 394 h 394"/>
                <a:gd name="T22" fmla="*/ 57 w 249"/>
                <a:gd name="T23" fmla="*/ 379 h 394"/>
                <a:gd name="T24" fmla="*/ 32 w 249"/>
                <a:gd name="T25" fmla="*/ 379 h 394"/>
                <a:gd name="T26" fmla="*/ 32 w 249"/>
                <a:gd name="T27" fmla="*/ 159 h 394"/>
                <a:gd name="T28" fmla="*/ 78 w 249"/>
                <a:gd name="T29" fmla="*/ 135 h 394"/>
                <a:gd name="T30" fmla="*/ 189 w 249"/>
                <a:gd name="T31" fmla="*/ 162 h 394"/>
                <a:gd name="T32" fmla="*/ 249 w 249"/>
                <a:gd name="T33" fmla="*/ 151 h 394"/>
                <a:gd name="T34" fmla="*/ 249 w 249"/>
                <a:gd name="T35" fmla="*/ 8 h 394"/>
                <a:gd name="T36" fmla="*/ 187 w 249"/>
                <a:gd name="T37" fmla="*/ 21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49" h="394">
                  <a:moveTo>
                    <a:pt x="187" y="21"/>
                  </a:moveTo>
                  <a:cubicBezTo>
                    <a:pt x="163" y="20"/>
                    <a:pt x="133" y="0"/>
                    <a:pt x="92" y="0"/>
                  </a:cubicBezTo>
                  <a:cubicBezTo>
                    <a:pt x="71" y="0"/>
                    <a:pt x="43" y="9"/>
                    <a:pt x="32" y="12"/>
                  </a:cubicBezTo>
                  <a:cubicBezTo>
                    <a:pt x="32" y="0"/>
                    <a:pt x="32" y="0"/>
                    <a:pt x="32" y="0"/>
                  </a:cubicBezTo>
                  <a:cubicBezTo>
                    <a:pt x="20" y="0"/>
                    <a:pt x="20" y="0"/>
                    <a:pt x="20" y="0"/>
                  </a:cubicBezTo>
                  <a:cubicBezTo>
                    <a:pt x="20" y="379"/>
                    <a:pt x="20" y="379"/>
                    <a:pt x="20" y="379"/>
                  </a:cubicBezTo>
                  <a:cubicBezTo>
                    <a:pt x="0" y="379"/>
                    <a:pt x="0" y="379"/>
                    <a:pt x="0" y="379"/>
                  </a:cubicBezTo>
                  <a:cubicBezTo>
                    <a:pt x="0" y="394"/>
                    <a:pt x="0" y="394"/>
                    <a:pt x="0" y="394"/>
                  </a:cubicBezTo>
                  <a:cubicBezTo>
                    <a:pt x="24" y="394"/>
                    <a:pt x="24" y="394"/>
                    <a:pt x="24" y="394"/>
                  </a:cubicBezTo>
                  <a:cubicBezTo>
                    <a:pt x="32" y="394"/>
                    <a:pt x="32" y="394"/>
                    <a:pt x="32" y="394"/>
                  </a:cubicBezTo>
                  <a:cubicBezTo>
                    <a:pt x="57" y="394"/>
                    <a:pt x="57" y="394"/>
                    <a:pt x="57" y="394"/>
                  </a:cubicBezTo>
                  <a:cubicBezTo>
                    <a:pt x="57" y="379"/>
                    <a:pt x="57" y="379"/>
                    <a:pt x="57" y="379"/>
                  </a:cubicBezTo>
                  <a:cubicBezTo>
                    <a:pt x="32" y="379"/>
                    <a:pt x="32" y="379"/>
                    <a:pt x="32" y="379"/>
                  </a:cubicBezTo>
                  <a:cubicBezTo>
                    <a:pt x="32" y="159"/>
                    <a:pt x="32" y="159"/>
                    <a:pt x="32" y="159"/>
                  </a:cubicBezTo>
                  <a:cubicBezTo>
                    <a:pt x="38" y="151"/>
                    <a:pt x="52" y="137"/>
                    <a:pt x="78" y="135"/>
                  </a:cubicBezTo>
                  <a:cubicBezTo>
                    <a:pt x="104" y="133"/>
                    <a:pt x="144" y="163"/>
                    <a:pt x="189" y="162"/>
                  </a:cubicBezTo>
                  <a:cubicBezTo>
                    <a:pt x="204" y="162"/>
                    <a:pt x="249" y="151"/>
                    <a:pt x="249" y="151"/>
                  </a:cubicBezTo>
                  <a:cubicBezTo>
                    <a:pt x="249" y="8"/>
                    <a:pt x="249" y="8"/>
                    <a:pt x="249" y="8"/>
                  </a:cubicBezTo>
                  <a:cubicBezTo>
                    <a:pt x="249" y="8"/>
                    <a:pt x="211" y="22"/>
                    <a:pt x="187" y="21"/>
                  </a:cubicBezTo>
                  <a:close/>
                </a:path>
              </a:pathLst>
            </a:custGeom>
            <a:grp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CN" altLang="en-US" sz="1600" b="1">
                <a:solidFill>
                  <a:schemeClr val="bg1"/>
                </a:solidFill>
                <a:latin typeface="微软雅黑" panose="020B0503020204020204" pitchFamily="34" charset="-122"/>
                <a:ea typeface="微软雅黑" panose="020B0503020204020204" pitchFamily="34" charset="-122"/>
              </a:endParaRPr>
            </a:p>
          </p:txBody>
        </p:sp>
        <p:sp>
          <p:nvSpPr>
            <p:cNvPr id="15" name="文本框 5"/>
            <p:cNvSpPr txBox="1"/>
            <p:nvPr/>
          </p:nvSpPr>
          <p:spPr>
            <a:xfrm>
              <a:off x="5218261" y="3221645"/>
              <a:ext cx="754021" cy="447616"/>
            </a:xfrm>
            <a:prstGeom prst="rect">
              <a:avLst/>
            </a:prstGeom>
            <a:grpFill/>
          </p:spPr>
          <p:txBody>
            <a:bodyPr wrap="square" lIns="91440" tIns="45720" rIns="91440" bIns="45720" rtlCol="0">
              <a:spAutoFit/>
            </a:bodyPr>
            <a:lstStyle/>
            <a:p>
              <a:pPr algn="ctr"/>
              <a:r>
                <a:rPr lang="zh-CN" altLang="en-US" sz="2133" b="1" dirty="0">
                  <a:solidFill>
                    <a:schemeClr val="bg1"/>
                  </a:solidFill>
                  <a:latin typeface="微软雅黑" panose="020B0503020204020204" pitchFamily="34" charset="-122"/>
                  <a:ea typeface="微软雅黑" panose="020B0503020204020204" pitchFamily="34" charset="-122"/>
                </a:rPr>
                <a:t>四</a:t>
              </a:r>
            </a:p>
          </p:txBody>
        </p:sp>
      </p:grpSp>
      <p:sp>
        <p:nvSpPr>
          <p:cNvPr id="16" name="矩形 15"/>
          <p:cNvSpPr/>
          <p:nvPr/>
        </p:nvSpPr>
        <p:spPr>
          <a:xfrm>
            <a:off x="2466387" y="3070647"/>
            <a:ext cx="2396453" cy="1126655"/>
          </a:xfrm>
          <a:prstGeom prst="rect">
            <a:avLst/>
          </a:prstGeom>
        </p:spPr>
        <p:txBody>
          <a:bodyPr wrap="square" lIns="91440" tIns="45720" rIns="91440" bIns="45720">
            <a:spAutoFit/>
          </a:bodyPr>
          <a:lstStyle/>
          <a:p>
            <a:pPr>
              <a:lnSpc>
                <a:spcPct val="120000"/>
              </a:lnSpc>
            </a:pPr>
            <a:r>
              <a:rPr lang="en-US" altLang="zh-CN" sz="1867" b="1" dirty="0">
                <a:solidFill>
                  <a:schemeClr val="bg1"/>
                </a:solidFill>
                <a:latin typeface="微软雅黑" panose="020B0503020204020204" pitchFamily="34" charset="-122"/>
                <a:ea typeface="微软雅黑" panose="020B0503020204020204" pitchFamily="34" charset="-122"/>
              </a:rPr>
              <a:t>2013</a:t>
            </a:r>
            <a:r>
              <a:rPr lang="zh-CN" altLang="en-US" sz="1867" b="1" dirty="0">
                <a:solidFill>
                  <a:schemeClr val="bg1"/>
                </a:solidFill>
                <a:latin typeface="微软雅黑" panose="020B0503020204020204" pitchFamily="34" charset="-122"/>
                <a:ea typeface="微软雅黑" panose="020B0503020204020204" pitchFamily="34" charset="-122"/>
              </a:rPr>
              <a:t>年</a:t>
            </a:r>
            <a:r>
              <a:rPr lang="en-US" altLang="zh-CN" sz="1867" b="1" dirty="0">
                <a:solidFill>
                  <a:schemeClr val="bg1"/>
                </a:solidFill>
                <a:latin typeface="微软雅黑" panose="020B0503020204020204" pitchFamily="34" charset="-122"/>
                <a:ea typeface="微软雅黑" panose="020B0503020204020204" pitchFamily="34" charset="-122"/>
              </a:rPr>
              <a:t>10</a:t>
            </a:r>
            <a:r>
              <a:rPr lang="zh-CN" altLang="en-US" sz="1867" b="1" dirty="0">
                <a:solidFill>
                  <a:schemeClr val="bg1"/>
                </a:solidFill>
                <a:latin typeface="微软雅黑" panose="020B0503020204020204" pitchFamily="34" charset="-122"/>
                <a:ea typeface="微软雅黑" panose="020B0503020204020204" pitchFamily="34" charset="-122"/>
              </a:rPr>
              <a:t>月，</a:t>
            </a:r>
            <a:endParaRPr lang="en-US" altLang="zh-CN" sz="1867" b="1" dirty="0">
              <a:solidFill>
                <a:schemeClr val="bg1"/>
              </a:solidFill>
              <a:latin typeface="微软雅黑" panose="020B0503020204020204" pitchFamily="34" charset="-122"/>
              <a:ea typeface="微软雅黑" panose="020B0503020204020204" pitchFamily="34" charset="-122"/>
            </a:endParaRPr>
          </a:p>
          <a:p>
            <a:pPr>
              <a:lnSpc>
                <a:spcPct val="120000"/>
              </a:lnSpc>
            </a:pPr>
            <a:r>
              <a:rPr lang="zh-CN" altLang="en-US" sz="1867" dirty="0">
                <a:solidFill>
                  <a:schemeClr val="bg1"/>
                </a:solidFill>
                <a:latin typeface="微软雅黑" panose="020B0503020204020204" pitchFamily="34" charset="-122"/>
                <a:ea typeface="微软雅黑" panose="020B0503020204020204" pitchFamily="34" charset="-122"/>
              </a:rPr>
              <a:t>列入十二届全国人大立法规划。</a:t>
            </a:r>
            <a:endParaRPr lang="zh-CN" altLang="en-US" sz="1733" dirty="0">
              <a:solidFill>
                <a:schemeClr val="bg1"/>
              </a:solidFill>
              <a:latin typeface="微软雅黑" panose="020B0503020204020204" pitchFamily="34" charset="-122"/>
              <a:ea typeface="微软雅黑" panose="020B0503020204020204" pitchFamily="34" charset="-122"/>
            </a:endParaRPr>
          </a:p>
        </p:txBody>
      </p:sp>
      <p:sp>
        <p:nvSpPr>
          <p:cNvPr id="17" name="矩形 16"/>
          <p:cNvSpPr/>
          <p:nvPr/>
        </p:nvSpPr>
        <p:spPr>
          <a:xfrm>
            <a:off x="6576053" y="2433997"/>
            <a:ext cx="4704523" cy="2160976"/>
          </a:xfrm>
          <a:prstGeom prst="rect">
            <a:avLst/>
          </a:prstGeom>
        </p:spPr>
        <p:txBody>
          <a:bodyPr wrap="square" lIns="91440" tIns="45720" rIns="91440" bIns="45720">
            <a:spAutoFit/>
          </a:bodyPr>
          <a:lstStyle/>
          <a:p>
            <a:pPr>
              <a:lnSpc>
                <a:spcPct val="120000"/>
              </a:lnSpc>
            </a:pPr>
            <a:r>
              <a:rPr lang="en-US" altLang="zh-CN" sz="1867" b="1" dirty="0">
                <a:solidFill>
                  <a:schemeClr val="bg1"/>
                </a:solidFill>
                <a:latin typeface="微软雅黑" panose="020B0503020204020204" pitchFamily="34" charset="-122"/>
                <a:ea typeface="微软雅黑" panose="020B0503020204020204" pitchFamily="34" charset="-122"/>
              </a:rPr>
              <a:t>2014</a:t>
            </a:r>
            <a:r>
              <a:rPr lang="zh-CN" altLang="en-US" sz="1867" b="1" dirty="0">
                <a:solidFill>
                  <a:schemeClr val="bg1"/>
                </a:solidFill>
                <a:latin typeface="微软雅黑" panose="020B0503020204020204" pitchFamily="34" charset="-122"/>
                <a:ea typeface="微软雅黑" panose="020B0503020204020204" pitchFamily="34" charset="-122"/>
              </a:rPr>
              <a:t>年</a:t>
            </a:r>
            <a:r>
              <a:rPr lang="en-US" altLang="zh-CN" sz="1867" b="1" dirty="0">
                <a:solidFill>
                  <a:schemeClr val="bg1"/>
                </a:solidFill>
                <a:latin typeface="微软雅黑" panose="020B0503020204020204" pitchFamily="34" charset="-122"/>
                <a:ea typeface="微软雅黑" panose="020B0503020204020204" pitchFamily="34" charset="-122"/>
              </a:rPr>
              <a:t>—2016</a:t>
            </a:r>
            <a:r>
              <a:rPr lang="zh-CN" altLang="en-US" sz="1867" b="1" dirty="0">
                <a:solidFill>
                  <a:schemeClr val="bg1"/>
                </a:solidFill>
                <a:latin typeface="微软雅黑" panose="020B0503020204020204" pitchFamily="34" charset="-122"/>
                <a:ea typeface="微软雅黑" panose="020B0503020204020204" pitchFamily="34" charset="-122"/>
              </a:rPr>
              <a:t>年，</a:t>
            </a:r>
            <a:r>
              <a:rPr lang="zh-CN" altLang="en-US" sz="1867" dirty="0">
                <a:solidFill>
                  <a:schemeClr val="bg1"/>
                </a:solidFill>
                <a:latin typeface="微软雅黑" panose="020B0503020204020204" pitchFamily="34" charset="-122"/>
                <a:ea typeface="微软雅黑" panose="020B0503020204020204" pitchFamily="34" charset="-122"/>
              </a:rPr>
              <a:t>开展调查研究，掌握各方面立法需求；确定立法思路，起草草案大纲；拟订主要制度初步方案征求有关部门的意见；起草草案初稿征求有关部门专家的意见；对草案初稿进行修改形成征求意见稿</a:t>
            </a:r>
            <a:r>
              <a:rPr lang="en-US" altLang="zh-CN" sz="1867" dirty="0">
                <a:solidFill>
                  <a:schemeClr val="bg1"/>
                </a:solidFill>
                <a:latin typeface="微软雅黑" panose="020B0503020204020204" pitchFamily="34" charset="-122"/>
                <a:ea typeface="微软雅黑" panose="020B0503020204020204" pitchFamily="34" charset="-122"/>
              </a:rPr>
              <a:t>;</a:t>
            </a:r>
            <a:r>
              <a:rPr lang="zh-CN" altLang="en-US" sz="1867" dirty="0">
                <a:solidFill>
                  <a:schemeClr val="bg1"/>
                </a:solidFill>
                <a:latin typeface="微软雅黑" panose="020B0503020204020204" pitchFamily="34" charset="-122"/>
                <a:ea typeface="微软雅黑" panose="020B0503020204020204" pitchFamily="34" charset="-122"/>
              </a:rPr>
              <a:t>进一步征求意见，形成草案。</a:t>
            </a:r>
          </a:p>
        </p:txBody>
      </p:sp>
      <p:sp>
        <p:nvSpPr>
          <p:cNvPr id="18" name="矩形 17"/>
          <p:cNvSpPr/>
          <p:nvPr/>
        </p:nvSpPr>
        <p:spPr>
          <a:xfrm>
            <a:off x="1081700" y="4968328"/>
            <a:ext cx="2396453" cy="781881"/>
          </a:xfrm>
          <a:prstGeom prst="rect">
            <a:avLst/>
          </a:prstGeom>
        </p:spPr>
        <p:txBody>
          <a:bodyPr wrap="square" lIns="91440" tIns="45720" rIns="91440" bIns="45720">
            <a:spAutoFit/>
          </a:bodyPr>
          <a:lstStyle/>
          <a:p>
            <a:pPr algn="r">
              <a:lnSpc>
                <a:spcPct val="120000"/>
              </a:lnSpc>
            </a:pPr>
            <a:r>
              <a:rPr lang="en-US" altLang="zh-CN" sz="1867" b="1" dirty="0">
                <a:solidFill>
                  <a:schemeClr val="bg1"/>
                </a:solidFill>
                <a:latin typeface="微软雅黑" panose="020B0503020204020204" pitchFamily="34" charset="-122"/>
                <a:ea typeface="微软雅黑" panose="020B0503020204020204" pitchFamily="34" charset="-122"/>
              </a:rPr>
              <a:t>2016</a:t>
            </a:r>
            <a:r>
              <a:rPr lang="zh-CN" altLang="en-US" sz="1867" b="1" dirty="0">
                <a:solidFill>
                  <a:schemeClr val="bg1"/>
                </a:solidFill>
                <a:latin typeface="微软雅黑" panose="020B0503020204020204" pitchFamily="34" charset="-122"/>
                <a:ea typeface="微软雅黑" panose="020B0503020204020204" pitchFamily="34" charset="-122"/>
              </a:rPr>
              <a:t>年</a:t>
            </a:r>
            <a:r>
              <a:rPr lang="en-US" altLang="zh-CN" sz="1867" b="1" dirty="0">
                <a:solidFill>
                  <a:schemeClr val="bg1"/>
                </a:solidFill>
                <a:latin typeface="微软雅黑" panose="020B0503020204020204" pitchFamily="34" charset="-122"/>
                <a:ea typeface="微软雅黑" panose="020B0503020204020204" pitchFamily="34" charset="-122"/>
              </a:rPr>
              <a:t>11</a:t>
            </a:r>
            <a:r>
              <a:rPr lang="zh-CN" altLang="en-US" sz="1867" b="1" dirty="0">
                <a:solidFill>
                  <a:schemeClr val="bg1"/>
                </a:solidFill>
                <a:latin typeface="微软雅黑" panose="020B0503020204020204" pitchFamily="34" charset="-122"/>
                <a:ea typeface="微软雅黑" panose="020B0503020204020204" pitchFamily="34" charset="-122"/>
              </a:rPr>
              <a:t>月</a:t>
            </a:r>
            <a:r>
              <a:rPr lang="en-US" altLang="zh-CN" sz="1867" b="1" dirty="0">
                <a:solidFill>
                  <a:schemeClr val="bg1"/>
                </a:solidFill>
                <a:latin typeface="微软雅黑" panose="020B0503020204020204" pitchFamily="34" charset="-122"/>
                <a:ea typeface="微软雅黑" panose="020B0503020204020204" pitchFamily="34" charset="-122"/>
              </a:rPr>
              <a:t>7</a:t>
            </a:r>
            <a:r>
              <a:rPr lang="zh-CN" altLang="en-US" sz="1867" b="1" dirty="0">
                <a:solidFill>
                  <a:schemeClr val="bg1"/>
                </a:solidFill>
                <a:latin typeface="微软雅黑" panose="020B0503020204020204" pitchFamily="34" charset="-122"/>
                <a:ea typeface="微软雅黑" panose="020B0503020204020204" pitchFamily="34" charset="-122"/>
              </a:rPr>
              <a:t>日</a:t>
            </a:r>
            <a:endParaRPr lang="en-US" altLang="zh-CN" sz="1867" b="1" dirty="0">
              <a:solidFill>
                <a:schemeClr val="bg1"/>
              </a:solidFill>
              <a:latin typeface="微软雅黑" panose="020B0503020204020204" pitchFamily="34" charset="-122"/>
              <a:ea typeface="微软雅黑" panose="020B0503020204020204" pitchFamily="34" charset="-122"/>
            </a:endParaRPr>
          </a:p>
          <a:p>
            <a:pPr algn="r">
              <a:lnSpc>
                <a:spcPct val="120000"/>
              </a:lnSpc>
            </a:pPr>
            <a:r>
              <a:rPr lang="zh-CN" altLang="en-US" sz="1867" dirty="0">
                <a:solidFill>
                  <a:schemeClr val="bg1"/>
                </a:solidFill>
                <a:latin typeface="微软雅黑" panose="020B0503020204020204" pitchFamily="34" charset="-122"/>
                <a:ea typeface="微软雅黑" panose="020B0503020204020204" pitchFamily="34" charset="-122"/>
              </a:rPr>
              <a:t>表决通过</a:t>
            </a:r>
            <a:endParaRPr lang="zh-CN" altLang="en-US" sz="1733" dirty="0">
              <a:solidFill>
                <a:schemeClr val="bg1"/>
              </a:solidFill>
              <a:latin typeface="微软雅黑" panose="020B0503020204020204" pitchFamily="34" charset="-122"/>
              <a:ea typeface="微软雅黑" panose="020B0503020204020204" pitchFamily="34" charset="-122"/>
            </a:endParaRPr>
          </a:p>
        </p:txBody>
      </p:sp>
      <p:sp>
        <p:nvSpPr>
          <p:cNvPr id="19" name="矩形 18"/>
          <p:cNvSpPr/>
          <p:nvPr/>
        </p:nvSpPr>
        <p:spPr>
          <a:xfrm>
            <a:off x="6870687" y="5154568"/>
            <a:ext cx="3939687" cy="437107"/>
          </a:xfrm>
          <a:prstGeom prst="rect">
            <a:avLst/>
          </a:prstGeom>
        </p:spPr>
        <p:txBody>
          <a:bodyPr wrap="square" lIns="91440" tIns="45720" rIns="91440" bIns="45720">
            <a:spAutoFit/>
          </a:bodyPr>
          <a:lstStyle/>
          <a:p>
            <a:pPr>
              <a:lnSpc>
                <a:spcPct val="120000"/>
              </a:lnSpc>
            </a:pPr>
            <a:r>
              <a:rPr lang="en-US" altLang="zh-CN" sz="1867" b="1" dirty="0">
                <a:solidFill>
                  <a:schemeClr val="bg1"/>
                </a:solidFill>
                <a:latin typeface="微软雅黑" panose="020B0503020204020204" pitchFamily="34" charset="-122"/>
                <a:ea typeface="微软雅黑" panose="020B0503020204020204" pitchFamily="34" charset="-122"/>
              </a:rPr>
              <a:t>2017</a:t>
            </a:r>
            <a:r>
              <a:rPr lang="zh-CN" altLang="en-US" sz="1867" b="1" dirty="0">
                <a:solidFill>
                  <a:schemeClr val="bg1"/>
                </a:solidFill>
                <a:latin typeface="微软雅黑" panose="020B0503020204020204" pitchFamily="34" charset="-122"/>
                <a:ea typeface="微软雅黑" panose="020B0503020204020204" pitchFamily="34" charset="-122"/>
              </a:rPr>
              <a:t>年</a:t>
            </a:r>
            <a:r>
              <a:rPr lang="en-US" altLang="zh-CN" sz="1867" b="1" dirty="0">
                <a:solidFill>
                  <a:schemeClr val="bg1"/>
                </a:solidFill>
                <a:latin typeface="微软雅黑" panose="020B0503020204020204" pitchFamily="34" charset="-122"/>
                <a:ea typeface="微软雅黑" panose="020B0503020204020204" pitchFamily="34" charset="-122"/>
              </a:rPr>
              <a:t>6</a:t>
            </a:r>
            <a:r>
              <a:rPr lang="zh-CN" altLang="en-US" sz="1867" b="1" dirty="0">
                <a:solidFill>
                  <a:schemeClr val="bg1"/>
                </a:solidFill>
                <a:latin typeface="微软雅黑" panose="020B0503020204020204" pitchFamily="34" charset="-122"/>
                <a:ea typeface="微软雅黑" panose="020B0503020204020204" pitchFamily="34" charset="-122"/>
              </a:rPr>
              <a:t>月</a:t>
            </a:r>
            <a:r>
              <a:rPr lang="en-US" altLang="zh-CN" sz="1867" b="1" dirty="0">
                <a:solidFill>
                  <a:schemeClr val="bg1"/>
                </a:solidFill>
                <a:latin typeface="微软雅黑" panose="020B0503020204020204" pitchFamily="34" charset="-122"/>
                <a:ea typeface="微软雅黑" panose="020B0503020204020204" pitchFamily="34" charset="-122"/>
              </a:rPr>
              <a:t>1</a:t>
            </a:r>
            <a:r>
              <a:rPr lang="zh-CN" altLang="en-US" sz="1867" b="1" dirty="0">
                <a:solidFill>
                  <a:schemeClr val="bg1"/>
                </a:solidFill>
                <a:latin typeface="微软雅黑" panose="020B0503020204020204" pitchFamily="34" charset="-122"/>
                <a:ea typeface="微软雅黑" panose="020B0503020204020204" pitchFamily="34" charset="-122"/>
              </a:rPr>
              <a:t>日，</a:t>
            </a:r>
            <a:r>
              <a:rPr lang="zh-CN" altLang="en-US" sz="1867" dirty="0">
                <a:solidFill>
                  <a:schemeClr val="bg1"/>
                </a:solidFill>
                <a:latin typeface="微软雅黑" panose="020B0503020204020204" pitchFamily="34" charset="-122"/>
                <a:ea typeface="微软雅黑" panose="020B0503020204020204" pitchFamily="34" charset="-122"/>
              </a:rPr>
              <a:t>正式施行。</a:t>
            </a:r>
            <a:endParaRPr lang="zh-CN" altLang="en-US" sz="1733" dirty="0">
              <a:solidFill>
                <a:schemeClr val="bg1"/>
              </a:solidFill>
              <a:latin typeface="微软雅黑" panose="020B0503020204020204" pitchFamily="34" charset="-122"/>
              <a:ea typeface="微软雅黑" panose="020B0503020204020204" pitchFamily="34" charset="-122"/>
            </a:endParaRPr>
          </a:p>
        </p:txBody>
      </p:sp>
      <p:sp>
        <p:nvSpPr>
          <p:cNvPr id="20" name="文本框 5"/>
          <p:cNvSpPr txBox="1"/>
          <p:nvPr/>
        </p:nvSpPr>
        <p:spPr>
          <a:xfrm>
            <a:off x="4392973" y="378669"/>
            <a:ext cx="3383213" cy="502766"/>
          </a:xfrm>
          <a:prstGeom prst="rect">
            <a:avLst/>
          </a:prstGeom>
          <a:noFill/>
        </p:spPr>
        <p:txBody>
          <a:bodyPr wrap="square" lIns="91440" tIns="45720" rIns="91440" bIns="45720" rtlCol="0">
            <a:spAutoFit/>
          </a:bodyPr>
          <a:lstStyle/>
          <a:p>
            <a:r>
              <a:rPr lang="en-US" altLang="zh-CN" sz="2667" b="1" kern="0" dirty="0">
                <a:solidFill>
                  <a:schemeClr val="bg1"/>
                </a:solidFill>
                <a:latin typeface="微软雅黑" panose="020B0503020204020204" pitchFamily="34" charset="-122"/>
                <a:ea typeface="微软雅黑" panose="020B0503020204020204" pitchFamily="34" charset="-122"/>
              </a:rPr>
              <a:t>《</a:t>
            </a:r>
            <a:r>
              <a:rPr lang="zh-CN" altLang="en-US" sz="2667" b="1" kern="0" dirty="0">
                <a:solidFill>
                  <a:schemeClr val="bg1"/>
                </a:solidFill>
                <a:latin typeface="微软雅黑" panose="020B0503020204020204" pitchFamily="34" charset="-122"/>
                <a:ea typeface="微软雅黑" panose="020B0503020204020204" pitchFamily="34" charset="-122"/>
              </a:rPr>
              <a:t>网络安全法</a:t>
            </a:r>
            <a:r>
              <a:rPr lang="en-US" altLang="zh-CN" sz="2667" b="1" kern="0" dirty="0">
                <a:solidFill>
                  <a:schemeClr val="bg1"/>
                </a:solidFill>
                <a:latin typeface="微软雅黑" panose="020B0503020204020204" pitchFamily="34" charset="-122"/>
                <a:ea typeface="微软雅黑" panose="020B0503020204020204" pitchFamily="34" charset="-122"/>
              </a:rPr>
              <a:t>》</a:t>
            </a:r>
            <a:r>
              <a:rPr lang="zh-CN" altLang="en-US" sz="2667" b="1" kern="0" dirty="0">
                <a:solidFill>
                  <a:schemeClr val="bg1"/>
                </a:solidFill>
                <a:latin typeface="微软雅黑" panose="020B0503020204020204" pitchFamily="34" charset="-122"/>
                <a:ea typeface="微软雅黑" panose="020B0503020204020204" pitchFamily="34" charset="-122"/>
              </a:rPr>
              <a:t>简介</a:t>
            </a:r>
          </a:p>
        </p:txBody>
      </p:sp>
    </p:spTree>
    <p:extLst>
      <p:ext uri="{BB962C8B-B14F-4D97-AF65-F5344CB8AC3E}">
        <p14:creationId xmlns:p14="http://schemas.microsoft.com/office/powerpoint/2010/main" val="4146357000"/>
      </p:ext>
    </p:extLst>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Right)">
                                      <p:cBhvr>
                                        <p:cTn id="7" dur="500"/>
                                        <p:tgtEl>
                                          <p:spTgt spid="3"/>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500"/>
                                        <p:tgtEl>
                                          <p:spTgt spid="4"/>
                                        </p:tgtEl>
                                      </p:cBhvr>
                                    </p:animEffect>
                                  </p:childTnLst>
                                </p:cTn>
                              </p:par>
                            </p:childTnLst>
                          </p:cTn>
                        </p:par>
                        <p:par>
                          <p:cTn id="12" fill="hold">
                            <p:stCondLst>
                              <p:cond delay="1000"/>
                            </p:stCondLst>
                            <p:childTnLst>
                              <p:par>
                                <p:cTn id="13" presetID="22" presetClass="entr" presetSubtype="8" fill="hold" grpId="0" nodeType="afterEffect">
                                  <p:stCondLst>
                                    <p:cond delay="0"/>
                                  </p:stCondLst>
                                  <p:iterate type="lt">
                                    <p:tmPct val="30000"/>
                                  </p:iterate>
                                  <p:childTnLst>
                                    <p:set>
                                      <p:cBhvr>
                                        <p:cTn id="14" dur="1" fill="hold">
                                          <p:stCondLst>
                                            <p:cond delay="0"/>
                                          </p:stCondLst>
                                        </p:cTn>
                                        <p:tgtEl>
                                          <p:spTgt spid="16"/>
                                        </p:tgtEl>
                                        <p:attrNameLst>
                                          <p:attrName>style.visibility</p:attrName>
                                        </p:attrNameLst>
                                      </p:cBhvr>
                                      <p:to>
                                        <p:strVal val="visible"/>
                                      </p:to>
                                    </p:set>
                                    <p:animEffect transition="in" filter="wipe(left)">
                                      <p:cBhvr>
                                        <p:cTn id="15" dur="100"/>
                                        <p:tgtEl>
                                          <p:spTgt spid="16"/>
                                        </p:tgtEl>
                                      </p:cBhvr>
                                    </p:animEffect>
                                  </p:childTnLst>
                                </p:cTn>
                              </p:par>
                            </p:childTnLst>
                          </p:cTn>
                        </p:par>
                        <p:par>
                          <p:cTn id="16" fill="hold">
                            <p:stCondLst>
                              <p:cond delay="1760"/>
                            </p:stCondLst>
                            <p:childTnLst>
                              <p:par>
                                <p:cTn id="17" presetID="22" presetClass="entr" presetSubtype="4"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childTnLst>
                          </p:cTn>
                        </p:par>
                        <p:par>
                          <p:cTn id="20" fill="hold">
                            <p:stCondLst>
                              <p:cond delay="2260"/>
                            </p:stCondLst>
                            <p:childTnLst>
                              <p:par>
                                <p:cTn id="21" presetID="22" presetClass="entr" presetSubtype="8" fill="hold" grpId="0" nodeType="afterEffect">
                                  <p:stCondLst>
                                    <p:cond delay="0"/>
                                  </p:stCondLst>
                                  <p:iterate type="lt">
                                    <p:tmPct val="30000"/>
                                  </p:iterate>
                                  <p:childTnLst>
                                    <p:set>
                                      <p:cBhvr>
                                        <p:cTn id="22" dur="1" fill="hold">
                                          <p:stCondLst>
                                            <p:cond delay="0"/>
                                          </p:stCondLst>
                                        </p:cTn>
                                        <p:tgtEl>
                                          <p:spTgt spid="17"/>
                                        </p:tgtEl>
                                        <p:attrNameLst>
                                          <p:attrName>style.visibility</p:attrName>
                                        </p:attrNameLst>
                                      </p:cBhvr>
                                      <p:to>
                                        <p:strVal val="visible"/>
                                      </p:to>
                                    </p:set>
                                    <p:animEffect transition="in" filter="wipe(left)">
                                      <p:cBhvr>
                                        <p:cTn id="23" dur="100"/>
                                        <p:tgtEl>
                                          <p:spTgt spid="17"/>
                                        </p:tgtEl>
                                      </p:cBhvr>
                                    </p:animEffect>
                                  </p:childTnLst>
                                </p:cTn>
                              </p:par>
                            </p:childTnLst>
                          </p:cTn>
                        </p:par>
                        <p:par>
                          <p:cTn id="24" fill="hold">
                            <p:stCondLst>
                              <p:cond delay="5660"/>
                            </p:stCondLst>
                            <p:childTnLst>
                              <p:par>
                                <p:cTn id="25" presetID="22" presetClass="entr" presetSubtype="4" fill="hold"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childTnLst>
                          </p:cTn>
                        </p:par>
                        <p:par>
                          <p:cTn id="28" fill="hold">
                            <p:stCondLst>
                              <p:cond delay="6160"/>
                            </p:stCondLst>
                            <p:childTnLst>
                              <p:par>
                                <p:cTn id="29" presetID="22" presetClass="entr" presetSubtype="8" fill="hold" grpId="0" nodeType="afterEffect">
                                  <p:stCondLst>
                                    <p:cond delay="0"/>
                                  </p:stCondLst>
                                  <p:iterate type="lt">
                                    <p:tmPct val="30000"/>
                                  </p:iterate>
                                  <p:childTnLst>
                                    <p:set>
                                      <p:cBhvr>
                                        <p:cTn id="30" dur="1" fill="hold">
                                          <p:stCondLst>
                                            <p:cond delay="0"/>
                                          </p:stCondLst>
                                        </p:cTn>
                                        <p:tgtEl>
                                          <p:spTgt spid="18"/>
                                        </p:tgtEl>
                                        <p:attrNameLst>
                                          <p:attrName>style.visibility</p:attrName>
                                        </p:attrNameLst>
                                      </p:cBhvr>
                                      <p:to>
                                        <p:strVal val="visible"/>
                                      </p:to>
                                    </p:set>
                                    <p:animEffect transition="in" filter="wipe(left)">
                                      <p:cBhvr>
                                        <p:cTn id="31" dur="100"/>
                                        <p:tgtEl>
                                          <p:spTgt spid="18"/>
                                        </p:tgtEl>
                                      </p:cBhvr>
                                    </p:animEffect>
                                  </p:childTnLst>
                                </p:cTn>
                              </p:par>
                            </p:childTnLst>
                          </p:cTn>
                        </p:par>
                        <p:par>
                          <p:cTn id="32" fill="hold">
                            <p:stCondLst>
                              <p:cond delay="6650"/>
                            </p:stCondLst>
                            <p:childTnLst>
                              <p:par>
                                <p:cTn id="33" presetID="22" presetClass="entr" presetSubtype="4" fill="hold" nodeType="after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wipe(down)">
                                      <p:cBhvr>
                                        <p:cTn id="35" dur="500"/>
                                        <p:tgtEl>
                                          <p:spTgt spid="13"/>
                                        </p:tgtEl>
                                      </p:cBhvr>
                                    </p:animEffect>
                                  </p:childTnLst>
                                </p:cTn>
                              </p:par>
                            </p:childTnLst>
                          </p:cTn>
                        </p:par>
                        <p:par>
                          <p:cTn id="36" fill="hold">
                            <p:stCondLst>
                              <p:cond delay="7150"/>
                            </p:stCondLst>
                            <p:childTnLst>
                              <p:par>
                                <p:cTn id="37" presetID="22" presetClass="entr" presetSubtype="8" fill="hold" grpId="0" nodeType="afterEffect">
                                  <p:stCondLst>
                                    <p:cond delay="0"/>
                                  </p:stCondLst>
                                  <p:iterate type="lt">
                                    <p:tmPct val="30000"/>
                                  </p:iterate>
                                  <p:childTnLst>
                                    <p:set>
                                      <p:cBhvr>
                                        <p:cTn id="38" dur="1" fill="hold">
                                          <p:stCondLst>
                                            <p:cond delay="0"/>
                                          </p:stCondLst>
                                        </p:cTn>
                                        <p:tgtEl>
                                          <p:spTgt spid="19"/>
                                        </p:tgtEl>
                                        <p:attrNameLst>
                                          <p:attrName>style.visibility</p:attrName>
                                        </p:attrNameLst>
                                      </p:cBhvr>
                                      <p:to>
                                        <p:strVal val="visible"/>
                                      </p:to>
                                    </p:set>
                                    <p:animEffect transition="in" filter="wipe(left)">
                                      <p:cBhvr>
                                        <p:cTn id="39" dur="1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6" grpId="0"/>
      <p:bldP spid="17" grpId="0"/>
      <p:bldP spid="18" grpId="0"/>
      <p:bldP spid="19"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5"/>
          <p:cNvSpPr txBox="1"/>
          <p:nvPr/>
        </p:nvSpPr>
        <p:spPr>
          <a:xfrm>
            <a:off x="1487488" y="641710"/>
            <a:ext cx="8070851" cy="502766"/>
          </a:xfrm>
          <a:prstGeom prst="rect">
            <a:avLst/>
          </a:prstGeom>
          <a:noFill/>
        </p:spPr>
        <p:txBody>
          <a:bodyPr wrap="square" lIns="91440" tIns="45720" rIns="91440" bIns="45720" rtlCol="0">
            <a:spAutoFit/>
          </a:bodyPr>
          <a:lstStyle>
            <a:defPPr>
              <a:defRPr lang="zh-CN"/>
            </a:defPPr>
            <a:lvl1pPr>
              <a:defRPr sz="2000" b="1" kern="0">
                <a:blipFill dpi="0" rotWithShape="1">
                  <a:blip r:embed="rId3" cstate="print">
                    <a:extLst>
                      <a:ext uri="{28A0092B-C50C-407E-A947-70E740481C1C}">
                        <a14:useLocalDpi xmlns:a14="http://schemas.microsoft.com/office/drawing/2010/main" val="0"/>
                      </a:ext>
                    </a:extLst>
                  </a:blip>
                  <a:srcRect/>
                  <a:stretch>
                    <a:fillRect/>
                  </a:stretch>
                </a:blipFill>
                <a:latin typeface="方正综艺简体" panose="02010601030101010101" pitchFamily="2" charset="-122"/>
                <a:ea typeface="方正综艺简体" panose="02010601030101010101" pitchFamily="2" charset="-122"/>
              </a:defRPr>
            </a:lvl1pPr>
          </a:lstStyle>
          <a:p>
            <a:r>
              <a:rPr lang="zh-CN" altLang="en-US" sz="2667" dirty="0">
                <a:solidFill>
                  <a:schemeClr val="bg1"/>
                </a:solidFill>
              </a:rPr>
              <a:t>法律责任</a:t>
            </a:r>
          </a:p>
        </p:txBody>
      </p:sp>
      <p:sp>
        <p:nvSpPr>
          <p:cNvPr id="3" name="矩形 2"/>
          <p:cNvSpPr/>
          <p:nvPr/>
        </p:nvSpPr>
        <p:spPr>
          <a:xfrm>
            <a:off x="1296000" y="1412776"/>
            <a:ext cx="9600000" cy="1877758"/>
          </a:xfrm>
          <a:prstGeom prst="rect">
            <a:avLst/>
          </a:prstGeom>
        </p:spPr>
        <p:txBody>
          <a:bodyPr wrap="square" lIns="91440" tIns="45720" rIns="91440" bIns="45720">
            <a:spAutoFit/>
          </a:bodyPr>
          <a:lstStyle/>
          <a:p>
            <a:pPr>
              <a:lnSpc>
                <a:spcPct val="150000"/>
              </a:lnSpc>
            </a:pPr>
            <a:r>
              <a:rPr lang="en-US" altLang="zh-CN" sz="2133" b="1" dirty="0">
                <a:solidFill>
                  <a:schemeClr val="bg1"/>
                </a:solidFill>
                <a:ea typeface="微软雅黑" panose="020B0503020204020204" pitchFamily="34" charset="-122"/>
              </a:rPr>
              <a:t>【</a:t>
            </a:r>
            <a:r>
              <a:rPr lang="zh-CN" altLang="en-US" sz="2133" b="1" dirty="0">
                <a:solidFill>
                  <a:schemeClr val="bg1"/>
                </a:solidFill>
                <a:ea typeface="微软雅黑" panose="020B0503020204020204" pitchFamily="34" charset="-122"/>
              </a:rPr>
              <a:t>第六十五条 </a:t>
            </a:r>
            <a:r>
              <a:rPr lang="en-US" altLang="zh-CN" sz="2133" b="1" dirty="0">
                <a:solidFill>
                  <a:schemeClr val="bg1"/>
                </a:solidFill>
                <a:ea typeface="微软雅黑" panose="020B0503020204020204" pitchFamily="34" charset="-122"/>
              </a:rPr>
              <a:t>】</a:t>
            </a:r>
            <a:r>
              <a:rPr lang="zh-CN" altLang="en-US" sz="1867" dirty="0">
                <a:solidFill>
                  <a:schemeClr val="bg1"/>
                </a:solidFill>
                <a:ea typeface="微软雅黑" panose="020B0503020204020204" pitchFamily="34" charset="-122"/>
              </a:rPr>
              <a:t>关键信息基础设施的运营者违反本法第三十五条规定，使用未经安全审查或者安全审查未通过的网络产品或者服务的，由有关主管部门责令停止使用，处采购金额一倍以上十倍以下罚款；对直接负责的主管人员和其他直接责任人员处一万元以上十万元以下罚款。</a:t>
            </a:r>
          </a:p>
        </p:txBody>
      </p:sp>
      <p:cxnSp>
        <p:nvCxnSpPr>
          <p:cNvPr id="4" name="直接连接符 3"/>
          <p:cNvCxnSpPr/>
          <p:nvPr/>
        </p:nvCxnSpPr>
        <p:spPr>
          <a:xfrm>
            <a:off x="1296000" y="3507795"/>
            <a:ext cx="9600000" cy="0"/>
          </a:xfrm>
          <a:prstGeom prst="line">
            <a:avLst/>
          </a:prstGeom>
          <a:ln>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5" name="矩形 4"/>
          <p:cNvSpPr/>
          <p:nvPr/>
        </p:nvSpPr>
        <p:spPr>
          <a:xfrm>
            <a:off x="1296000" y="3648313"/>
            <a:ext cx="9600000" cy="2308774"/>
          </a:xfrm>
          <a:prstGeom prst="rect">
            <a:avLst/>
          </a:prstGeom>
        </p:spPr>
        <p:txBody>
          <a:bodyPr wrap="square" lIns="91440" tIns="45720" rIns="91440" bIns="45720">
            <a:spAutoFit/>
          </a:bodyPr>
          <a:lstStyle/>
          <a:p>
            <a:pPr>
              <a:lnSpc>
                <a:spcPct val="150000"/>
              </a:lnSpc>
            </a:pPr>
            <a:r>
              <a:rPr lang="en-US" altLang="zh-CN" sz="2133" b="1" dirty="0">
                <a:solidFill>
                  <a:schemeClr val="bg1"/>
                </a:solidFill>
                <a:ea typeface="微软雅黑" panose="020B0503020204020204" pitchFamily="34" charset="-122"/>
              </a:rPr>
              <a:t>【</a:t>
            </a:r>
            <a:r>
              <a:rPr lang="zh-CN" altLang="en-US" sz="2133" b="1" dirty="0">
                <a:solidFill>
                  <a:schemeClr val="bg1"/>
                </a:solidFill>
                <a:ea typeface="微软雅黑" panose="020B0503020204020204" pitchFamily="34" charset="-122"/>
              </a:rPr>
              <a:t>第六十六条 </a:t>
            </a:r>
            <a:r>
              <a:rPr lang="en-US" altLang="zh-CN" sz="2133" b="1" dirty="0">
                <a:solidFill>
                  <a:schemeClr val="bg1"/>
                </a:solidFill>
                <a:ea typeface="微软雅黑" panose="020B0503020204020204" pitchFamily="34" charset="-122"/>
              </a:rPr>
              <a:t>】</a:t>
            </a:r>
            <a:r>
              <a:rPr lang="zh-CN" altLang="en-US" sz="1867" dirty="0">
                <a:solidFill>
                  <a:schemeClr val="bg1"/>
                </a:solidFill>
                <a:ea typeface="微软雅黑" panose="020B0503020204020204" pitchFamily="34" charset="-122"/>
              </a:rPr>
              <a:t>关键信息基础设施的运营者违反本法第三十七条规定，在境外存储网络数据，或者向境外提供网络数据的，由有关主管部门责令改正，给予警告，没收违法所得，处五万元以上五十万元以下罚款，并可以责令暂停相关业务、停业整顿、关闭网站、吊销相关业务许可证或者吊销营业执照；对直接负责的主管人员和其他直接责任人员处一万元以上十万元以下罚款。</a:t>
            </a:r>
          </a:p>
        </p:txBody>
      </p:sp>
    </p:spTree>
    <p:extLst>
      <p:ext uri="{BB962C8B-B14F-4D97-AF65-F5344CB8AC3E}">
        <p14:creationId xmlns:p14="http://schemas.microsoft.com/office/powerpoint/2010/main" val="324110622"/>
      </p:ext>
    </p:extLst>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5"/>
          <p:cNvSpPr txBox="1"/>
          <p:nvPr/>
        </p:nvSpPr>
        <p:spPr>
          <a:xfrm>
            <a:off x="1322688" y="718054"/>
            <a:ext cx="8070851" cy="502766"/>
          </a:xfrm>
          <a:prstGeom prst="rect">
            <a:avLst/>
          </a:prstGeom>
          <a:noFill/>
        </p:spPr>
        <p:txBody>
          <a:bodyPr wrap="square" lIns="91440" tIns="45720" rIns="91440" bIns="45720" rtlCol="0">
            <a:spAutoFit/>
          </a:bodyPr>
          <a:lstStyle>
            <a:defPPr>
              <a:defRPr lang="zh-CN"/>
            </a:defPPr>
            <a:lvl1pPr>
              <a:defRPr sz="2000" b="1" kern="0">
                <a:blipFill dpi="0" rotWithShape="1">
                  <a:blip r:embed="rId3" cstate="print">
                    <a:extLst>
                      <a:ext uri="{28A0092B-C50C-407E-A947-70E740481C1C}">
                        <a14:useLocalDpi xmlns:a14="http://schemas.microsoft.com/office/drawing/2010/main" val="0"/>
                      </a:ext>
                    </a:extLst>
                  </a:blip>
                  <a:srcRect/>
                  <a:stretch>
                    <a:fillRect/>
                  </a:stretch>
                </a:blipFill>
                <a:latin typeface="方正综艺简体" panose="02010601030101010101" pitchFamily="2" charset="-122"/>
                <a:ea typeface="方正综艺简体" panose="02010601030101010101" pitchFamily="2" charset="-122"/>
              </a:defRPr>
            </a:lvl1pPr>
          </a:lstStyle>
          <a:p>
            <a:r>
              <a:rPr lang="zh-CN" altLang="en-US" sz="2667" dirty="0">
                <a:solidFill>
                  <a:schemeClr val="bg1"/>
                </a:solidFill>
              </a:rPr>
              <a:t>法律责任</a:t>
            </a:r>
          </a:p>
        </p:txBody>
      </p:sp>
      <p:sp>
        <p:nvSpPr>
          <p:cNvPr id="3" name="矩形 2"/>
          <p:cNvSpPr/>
          <p:nvPr/>
        </p:nvSpPr>
        <p:spPr>
          <a:xfrm>
            <a:off x="1296000" y="1220755"/>
            <a:ext cx="9600000" cy="2431691"/>
          </a:xfrm>
          <a:prstGeom prst="rect">
            <a:avLst/>
          </a:prstGeom>
        </p:spPr>
        <p:txBody>
          <a:bodyPr wrap="square" lIns="91440" tIns="45720" rIns="91440" bIns="45720">
            <a:spAutoFit/>
          </a:bodyPr>
          <a:lstStyle/>
          <a:p>
            <a:pPr>
              <a:lnSpc>
                <a:spcPct val="114000"/>
              </a:lnSpc>
            </a:pPr>
            <a:r>
              <a:rPr lang="en-US" altLang="zh-CN" sz="2133" b="1" dirty="0">
                <a:solidFill>
                  <a:schemeClr val="bg1"/>
                </a:solidFill>
                <a:ea typeface="微软雅黑" panose="020B0503020204020204" pitchFamily="34" charset="-122"/>
              </a:rPr>
              <a:t>【</a:t>
            </a:r>
            <a:r>
              <a:rPr lang="zh-CN" altLang="en-US" sz="2133" b="1" dirty="0">
                <a:solidFill>
                  <a:schemeClr val="bg1"/>
                </a:solidFill>
                <a:ea typeface="微软雅黑" panose="020B0503020204020204" pitchFamily="34" charset="-122"/>
              </a:rPr>
              <a:t>第六十七条 </a:t>
            </a:r>
            <a:r>
              <a:rPr lang="en-US" altLang="zh-CN" sz="2133" b="1" dirty="0">
                <a:solidFill>
                  <a:schemeClr val="bg1"/>
                </a:solidFill>
                <a:ea typeface="微软雅黑" panose="020B0503020204020204" pitchFamily="34" charset="-122"/>
              </a:rPr>
              <a:t>】</a:t>
            </a:r>
            <a:r>
              <a:rPr lang="zh-CN" altLang="en-US" sz="1867" dirty="0">
                <a:solidFill>
                  <a:schemeClr val="bg1"/>
                </a:solidFill>
                <a:ea typeface="微软雅黑" panose="020B0503020204020204" pitchFamily="34" charset="-122"/>
              </a:rPr>
              <a:t>违反本法第四十六条规定，设立用于实施违法犯罪活动的网站、通讯群组，或者利用网络发布涉及实施违法犯罪活动的信息，尚不构成犯罪的，由公安机关处五日以下拘留，可以并处一万元以上十万元以下罚款；情节较重的，处五日以上十五日以下拘留，可以并处五万元以上五十万元以下罚款。关闭用于实施违法犯罪活动的网站、通讯群组。</a:t>
            </a:r>
          </a:p>
          <a:p>
            <a:pPr>
              <a:lnSpc>
                <a:spcPct val="114000"/>
              </a:lnSpc>
            </a:pPr>
            <a:r>
              <a:rPr lang="zh-CN" altLang="en-US" sz="1867" dirty="0">
                <a:solidFill>
                  <a:schemeClr val="bg1"/>
                </a:solidFill>
                <a:ea typeface="微软雅黑" panose="020B0503020204020204" pitchFamily="34" charset="-122"/>
              </a:rPr>
              <a:t>       </a:t>
            </a:r>
            <a:r>
              <a:rPr lang="zh-CN" altLang="en-US" sz="1867" b="1" dirty="0">
                <a:solidFill>
                  <a:schemeClr val="bg1"/>
                </a:solidFill>
                <a:ea typeface="微软雅黑" panose="020B0503020204020204" pitchFamily="34" charset="-122"/>
              </a:rPr>
              <a:t>单位有前款行为的，由公安机关处十万元以上五十万元以下罚款，并对直接负责的主管人员和其他直接责任人员依照前款规定处罚。</a:t>
            </a:r>
          </a:p>
        </p:txBody>
      </p:sp>
      <p:cxnSp>
        <p:nvCxnSpPr>
          <p:cNvPr id="4" name="直接连接符 3"/>
          <p:cNvCxnSpPr/>
          <p:nvPr/>
        </p:nvCxnSpPr>
        <p:spPr>
          <a:xfrm>
            <a:off x="1296000" y="3717032"/>
            <a:ext cx="9600000" cy="0"/>
          </a:xfrm>
          <a:prstGeom prst="line">
            <a:avLst/>
          </a:prstGeom>
          <a:ln>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5" name="矩形 4"/>
          <p:cNvSpPr/>
          <p:nvPr/>
        </p:nvSpPr>
        <p:spPr>
          <a:xfrm>
            <a:off x="1296000" y="3857551"/>
            <a:ext cx="9600000" cy="2431691"/>
          </a:xfrm>
          <a:prstGeom prst="rect">
            <a:avLst/>
          </a:prstGeom>
        </p:spPr>
        <p:txBody>
          <a:bodyPr wrap="square" lIns="91440" tIns="45720" rIns="91440" bIns="45720">
            <a:spAutoFit/>
          </a:bodyPr>
          <a:lstStyle/>
          <a:p>
            <a:pPr>
              <a:lnSpc>
                <a:spcPct val="114000"/>
              </a:lnSpc>
            </a:pPr>
            <a:r>
              <a:rPr lang="en-US" altLang="zh-CN" sz="2133" b="1" dirty="0">
                <a:solidFill>
                  <a:schemeClr val="bg1"/>
                </a:solidFill>
                <a:ea typeface="微软雅黑" panose="020B0503020204020204" pitchFamily="34" charset="-122"/>
              </a:rPr>
              <a:t>【</a:t>
            </a:r>
            <a:r>
              <a:rPr lang="zh-CN" altLang="en-US" sz="2133" b="1" dirty="0">
                <a:solidFill>
                  <a:schemeClr val="bg1"/>
                </a:solidFill>
                <a:ea typeface="微软雅黑" panose="020B0503020204020204" pitchFamily="34" charset="-122"/>
              </a:rPr>
              <a:t>第六十八条 </a:t>
            </a:r>
            <a:r>
              <a:rPr lang="en-US" altLang="zh-CN" sz="2133" b="1" dirty="0">
                <a:solidFill>
                  <a:schemeClr val="bg1"/>
                </a:solidFill>
                <a:ea typeface="微软雅黑" panose="020B0503020204020204" pitchFamily="34" charset="-122"/>
              </a:rPr>
              <a:t>】</a:t>
            </a:r>
            <a:r>
              <a:rPr lang="zh-CN" altLang="en-US" sz="1867" dirty="0">
                <a:solidFill>
                  <a:schemeClr val="bg1"/>
                </a:solidFill>
                <a:ea typeface="微软雅黑" panose="020B0503020204020204" pitchFamily="34" charset="-122"/>
              </a:rPr>
              <a:t>网络运营者违反本法第四十七条规定，对法律、行政法规禁止发布或者传输的信息未停止传输、采取消除等处置措施、保存有关记录的，由有关主管部门责令改正，给予警告，没收违法所得；拒不改正或者情节严重的，处十万元以上五十万元以下罚款，并可以责令暂停相关业务、停业整顿、关闭网站、吊销相关业务许可证或者吊销营业执照，对直接负责的主管人员和其他直接责任人员处一万元以上十万元以下罚款。</a:t>
            </a:r>
          </a:p>
          <a:p>
            <a:pPr>
              <a:lnSpc>
                <a:spcPct val="114000"/>
              </a:lnSpc>
            </a:pPr>
            <a:r>
              <a:rPr lang="zh-CN" altLang="en-US" sz="1867" b="1" dirty="0">
                <a:solidFill>
                  <a:schemeClr val="bg1"/>
                </a:solidFill>
                <a:ea typeface="微软雅黑" panose="020B0503020204020204" pitchFamily="34" charset="-122"/>
              </a:rPr>
              <a:t>       电子信息发送服务提供者、应用软件下载服务提供者，不履行本法第四十八条第二款规定的安全管理义务的，依照前款规定处罚。</a:t>
            </a:r>
          </a:p>
        </p:txBody>
      </p:sp>
    </p:spTree>
    <p:extLst>
      <p:ext uri="{BB962C8B-B14F-4D97-AF65-F5344CB8AC3E}">
        <p14:creationId xmlns:p14="http://schemas.microsoft.com/office/powerpoint/2010/main" val="69300205"/>
      </p:ext>
    </p:extLst>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5"/>
          <p:cNvSpPr txBox="1"/>
          <p:nvPr/>
        </p:nvSpPr>
        <p:spPr>
          <a:xfrm>
            <a:off x="1391477" y="238001"/>
            <a:ext cx="8070851" cy="502766"/>
          </a:xfrm>
          <a:prstGeom prst="rect">
            <a:avLst/>
          </a:prstGeom>
          <a:noFill/>
        </p:spPr>
        <p:txBody>
          <a:bodyPr wrap="square" lIns="91440" tIns="45720" rIns="91440" bIns="45720" rtlCol="0">
            <a:spAutoFit/>
          </a:bodyPr>
          <a:lstStyle>
            <a:defPPr>
              <a:defRPr lang="zh-CN"/>
            </a:defPPr>
            <a:lvl1pPr>
              <a:defRPr sz="2000" b="1" kern="0">
                <a:blipFill dpi="0" rotWithShape="1">
                  <a:blip r:embed="rId3" cstate="print">
                    <a:extLst>
                      <a:ext uri="{28A0092B-C50C-407E-A947-70E740481C1C}">
                        <a14:useLocalDpi xmlns:a14="http://schemas.microsoft.com/office/drawing/2010/main" val="0"/>
                      </a:ext>
                    </a:extLst>
                  </a:blip>
                  <a:srcRect/>
                  <a:stretch>
                    <a:fillRect/>
                  </a:stretch>
                </a:blipFill>
                <a:latin typeface="方正综艺简体" panose="02010601030101010101" pitchFamily="2" charset="-122"/>
                <a:ea typeface="方正综艺简体" panose="02010601030101010101" pitchFamily="2" charset="-122"/>
              </a:defRPr>
            </a:lvl1pPr>
          </a:lstStyle>
          <a:p>
            <a:r>
              <a:rPr lang="zh-CN" altLang="en-US" sz="2667" dirty="0">
                <a:solidFill>
                  <a:schemeClr val="bg1"/>
                </a:solidFill>
              </a:rPr>
              <a:t>法律责任</a:t>
            </a:r>
          </a:p>
        </p:txBody>
      </p:sp>
      <p:sp>
        <p:nvSpPr>
          <p:cNvPr id="3" name="矩形 2"/>
          <p:cNvSpPr/>
          <p:nvPr/>
        </p:nvSpPr>
        <p:spPr>
          <a:xfrm>
            <a:off x="1296000" y="1316766"/>
            <a:ext cx="9600000" cy="1311193"/>
          </a:xfrm>
          <a:prstGeom prst="rect">
            <a:avLst/>
          </a:prstGeom>
        </p:spPr>
        <p:txBody>
          <a:bodyPr wrap="square" lIns="91440" tIns="45720" rIns="91440" bIns="45720">
            <a:spAutoFit/>
          </a:bodyPr>
          <a:lstStyle/>
          <a:p>
            <a:pPr>
              <a:lnSpc>
                <a:spcPct val="135000"/>
              </a:lnSpc>
            </a:pPr>
            <a:r>
              <a:rPr lang="en-US" altLang="zh-CN" sz="2133" b="1" dirty="0">
                <a:solidFill>
                  <a:schemeClr val="bg1"/>
                </a:solidFill>
                <a:ea typeface="微软雅黑" panose="020B0503020204020204" pitchFamily="34" charset="-122"/>
              </a:rPr>
              <a:t>【</a:t>
            </a:r>
            <a:r>
              <a:rPr lang="zh-CN" altLang="en-US" sz="2133" b="1" dirty="0">
                <a:solidFill>
                  <a:schemeClr val="bg1"/>
                </a:solidFill>
                <a:ea typeface="微软雅黑" panose="020B0503020204020204" pitchFamily="34" charset="-122"/>
              </a:rPr>
              <a:t>第六十九条 </a:t>
            </a:r>
            <a:r>
              <a:rPr lang="en-US" altLang="zh-CN" sz="2133" b="1" dirty="0">
                <a:solidFill>
                  <a:schemeClr val="bg1"/>
                </a:solidFill>
                <a:ea typeface="微软雅黑" panose="020B0503020204020204" pitchFamily="34" charset="-122"/>
              </a:rPr>
              <a:t>】</a:t>
            </a:r>
            <a:r>
              <a:rPr lang="zh-CN" altLang="en-US" sz="1867" dirty="0">
                <a:solidFill>
                  <a:schemeClr val="bg1"/>
                </a:solidFill>
                <a:ea typeface="微软雅黑" panose="020B0503020204020204" pitchFamily="34" charset="-122"/>
              </a:rPr>
              <a:t>网络运营者违反本法规定，有下列行为之一的，由有关主管部门责令改正；拒不改正或者情节严重的，处五万元以上五十万元以下罚款，对直接负责的主管人员和其他直接责任人员，处一万元以上十万元以下罚款：</a:t>
            </a:r>
          </a:p>
        </p:txBody>
      </p:sp>
      <p:sp>
        <p:nvSpPr>
          <p:cNvPr id="4" name="矩形 3"/>
          <p:cNvSpPr/>
          <p:nvPr/>
        </p:nvSpPr>
        <p:spPr>
          <a:xfrm>
            <a:off x="1296000" y="2660915"/>
            <a:ext cx="4127677" cy="455348"/>
          </a:xfrm>
          <a:prstGeom prst="rect">
            <a:avLst/>
          </a:prstGeom>
          <a:solidFill>
            <a:schemeClr val="bg1"/>
          </a:solidFill>
          <a:ln w="95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r>
              <a:rPr lang="zh-CN" altLang="en-US" sz="1867" b="1" dirty="0">
                <a:solidFill>
                  <a:srgbClr val="A40000"/>
                </a:solidFill>
                <a:ea typeface="微软雅黑" panose="020B0503020204020204" pitchFamily="34" charset="-122"/>
                <a:cs typeface="+mn-ea"/>
                <a:sym typeface="+mn-lt"/>
              </a:rPr>
              <a:t>一</a:t>
            </a:r>
          </a:p>
        </p:txBody>
      </p:sp>
      <p:sp>
        <p:nvSpPr>
          <p:cNvPr id="5" name="矩形 4"/>
          <p:cNvSpPr/>
          <p:nvPr/>
        </p:nvSpPr>
        <p:spPr>
          <a:xfrm>
            <a:off x="1296000" y="3136988"/>
            <a:ext cx="4127677" cy="1252119"/>
          </a:xfrm>
          <a:prstGeom prst="rect">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25000"/>
              </a:lnSpc>
            </a:pPr>
            <a:r>
              <a:rPr lang="zh-CN" altLang="en-US" sz="1867" dirty="0">
                <a:solidFill>
                  <a:schemeClr val="bg1"/>
                </a:solidFill>
                <a:ea typeface="微软雅黑" panose="020B0503020204020204" pitchFamily="34" charset="-122"/>
                <a:cs typeface="+mn-ea"/>
                <a:sym typeface="+mn-lt"/>
              </a:rPr>
              <a:t>不按照有关部门的要求对法律、行政法规禁止发布或者传输的信息，采取停止传输、消除等处置措施的；</a:t>
            </a:r>
          </a:p>
        </p:txBody>
      </p:sp>
      <p:sp>
        <p:nvSpPr>
          <p:cNvPr id="6" name="矩形 5"/>
          <p:cNvSpPr/>
          <p:nvPr/>
        </p:nvSpPr>
        <p:spPr>
          <a:xfrm>
            <a:off x="5615947" y="2660915"/>
            <a:ext cx="2688051" cy="455348"/>
          </a:xfrm>
          <a:prstGeom prst="rect">
            <a:avLst/>
          </a:prstGeom>
          <a:solidFill>
            <a:schemeClr val="bg1"/>
          </a:solidFill>
          <a:ln w="95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r>
              <a:rPr lang="zh-CN" altLang="en-US" sz="1867" b="1" dirty="0">
                <a:solidFill>
                  <a:srgbClr val="A40000"/>
                </a:solidFill>
                <a:ea typeface="微软雅黑" panose="020B0503020204020204" pitchFamily="34" charset="-122"/>
                <a:cs typeface="+mn-ea"/>
                <a:sym typeface="+mn-lt"/>
              </a:rPr>
              <a:t>二</a:t>
            </a:r>
          </a:p>
        </p:txBody>
      </p:sp>
      <p:sp>
        <p:nvSpPr>
          <p:cNvPr id="7" name="矩形 6"/>
          <p:cNvSpPr/>
          <p:nvPr/>
        </p:nvSpPr>
        <p:spPr>
          <a:xfrm>
            <a:off x="5615947" y="3136988"/>
            <a:ext cx="2688051" cy="1252119"/>
          </a:xfrm>
          <a:prstGeom prst="rect">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25000"/>
              </a:lnSpc>
            </a:pPr>
            <a:r>
              <a:rPr lang="zh-CN" altLang="en-US" sz="1867" dirty="0">
                <a:solidFill>
                  <a:schemeClr val="bg1"/>
                </a:solidFill>
                <a:ea typeface="微软雅黑" panose="020B0503020204020204" pitchFamily="34" charset="-122"/>
                <a:cs typeface="+mn-ea"/>
                <a:sym typeface="+mn-lt"/>
              </a:rPr>
              <a:t>拒绝、阻碍有关部门依法实施的监督检查的；</a:t>
            </a:r>
          </a:p>
        </p:txBody>
      </p:sp>
      <p:sp>
        <p:nvSpPr>
          <p:cNvPr id="8" name="矩形 7"/>
          <p:cNvSpPr/>
          <p:nvPr/>
        </p:nvSpPr>
        <p:spPr>
          <a:xfrm>
            <a:off x="8496267" y="2660915"/>
            <a:ext cx="2399733" cy="455348"/>
          </a:xfrm>
          <a:prstGeom prst="rect">
            <a:avLst/>
          </a:prstGeom>
          <a:solidFill>
            <a:schemeClr val="bg1"/>
          </a:solidFill>
          <a:ln w="95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r>
              <a:rPr lang="zh-CN" altLang="en-US" sz="1867" b="1" dirty="0">
                <a:solidFill>
                  <a:srgbClr val="A40000"/>
                </a:solidFill>
                <a:ea typeface="微软雅黑" panose="020B0503020204020204" pitchFamily="34" charset="-122"/>
                <a:cs typeface="+mn-ea"/>
                <a:sym typeface="+mn-lt"/>
              </a:rPr>
              <a:t>二</a:t>
            </a:r>
          </a:p>
        </p:txBody>
      </p:sp>
      <p:sp>
        <p:nvSpPr>
          <p:cNvPr id="9" name="矩形 8"/>
          <p:cNvSpPr/>
          <p:nvPr/>
        </p:nvSpPr>
        <p:spPr>
          <a:xfrm>
            <a:off x="8496267" y="3136988"/>
            <a:ext cx="2399733" cy="1252119"/>
          </a:xfrm>
          <a:prstGeom prst="rect">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25000"/>
              </a:lnSpc>
            </a:pPr>
            <a:r>
              <a:rPr lang="zh-CN" altLang="en-US" sz="1867" dirty="0">
                <a:solidFill>
                  <a:schemeClr val="bg1"/>
                </a:solidFill>
                <a:ea typeface="微软雅黑" panose="020B0503020204020204" pitchFamily="34" charset="-122"/>
                <a:cs typeface="+mn-ea"/>
                <a:sym typeface="+mn-lt"/>
              </a:rPr>
              <a:t>拒不向公安机关、国家安全机关提供技术支持和协助的。</a:t>
            </a:r>
          </a:p>
        </p:txBody>
      </p:sp>
      <p:cxnSp>
        <p:nvCxnSpPr>
          <p:cNvPr id="10" name="直接连接符 9"/>
          <p:cNvCxnSpPr/>
          <p:nvPr/>
        </p:nvCxnSpPr>
        <p:spPr>
          <a:xfrm>
            <a:off x="1296000" y="4581128"/>
            <a:ext cx="9600000" cy="0"/>
          </a:xfrm>
          <a:prstGeom prst="line">
            <a:avLst/>
          </a:prstGeom>
          <a:ln>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1" name="矩形 10"/>
          <p:cNvSpPr/>
          <p:nvPr/>
        </p:nvSpPr>
        <p:spPr>
          <a:xfrm>
            <a:off x="1296000" y="4760851"/>
            <a:ext cx="9600000" cy="923330"/>
          </a:xfrm>
          <a:prstGeom prst="rect">
            <a:avLst/>
          </a:prstGeom>
        </p:spPr>
        <p:txBody>
          <a:bodyPr wrap="square" lIns="91440" tIns="45720" rIns="91440" bIns="45720">
            <a:spAutoFit/>
          </a:bodyPr>
          <a:lstStyle/>
          <a:p>
            <a:pPr>
              <a:lnSpc>
                <a:spcPct val="135000"/>
              </a:lnSpc>
            </a:pPr>
            <a:r>
              <a:rPr lang="en-US" altLang="zh-CN" sz="2133" b="1" dirty="0">
                <a:solidFill>
                  <a:schemeClr val="bg1"/>
                </a:solidFill>
                <a:ea typeface="微软雅黑" panose="020B0503020204020204" pitchFamily="34" charset="-122"/>
              </a:rPr>
              <a:t>【</a:t>
            </a:r>
            <a:r>
              <a:rPr lang="zh-CN" altLang="en-US" sz="2133" b="1" dirty="0">
                <a:solidFill>
                  <a:schemeClr val="bg1"/>
                </a:solidFill>
                <a:ea typeface="微软雅黑" panose="020B0503020204020204" pitchFamily="34" charset="-122"/>
              </a:rPr>
              <a:t>第七十条 </a:t>
            </a:r>
            <a:r>
              <a:rPr lang="en-US" altLang="zh-CN" sz="2133" b="1" dirty="0">
                <a:solidFill>
                  <a:schemeClr val="bg1"/>
                </a:solidFill>
                <a:ea typeface="微软雅黑" panose="020B0503020204020204" pitchFamily="34" charset="-122"/>
              </a:rPr>
              <a:t>】</a:t>
            </a:r>
            <a:r>
              <a:rPr lang="zh-CN" altLang="en-US" sz="1867" dirty="0">
                <a:solidFill>
                  <a:schemeClr val="bg1"/>
                </a:solidFill>
                <a:ea typeface="微软雅黑" panose="020B0503020204020204" pitchFamily="34" charset="-122"/>
              </a:rPr>
              <a:t>发布或者传输本法第十二条第二款和其他法律、行政法规禁止发布或者传输的信息的，依照有关法律、行政法规的规定处罚。</a:t>
            </a:r>
          </a:p>
        </p:txBody>
      </p:sp>
    </p:spTree>
    <p:extLst>
      <p:ext uri="{BB962C8B-B14F-4D97-AF65-F5344CB8AC3E}">
        <p14:creationId xmlns:p14="http://schemas.microsoft.com/office/powerpoint/2010/main" val="2195147426"/>
      </p:ext>
    </p:extLst>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barn(inVertical)">
                                      <p:cBhvr>
                                        <p:cTn id="11" dur="500"/>
                                        <p:tgtEl>
                                          <p:spTgt spid="10"/>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5"/>
          <p:cNvSpPr txBox="1"/>
          <p:nvPr/>
        </p:nvSpPr>
        <p:spPr>
          <a:xfrm>
            <a:off x="1391477" y="720353"/>
            <a:ext cx="8070851" cy="502766"/>
          </a:xfrm>
          <a:prstGeom prst="rect">
            <a:avLst/>
          </a:prstGeom>
          <a:noFill/>
        </p:spPr>
        <p:txBody>
          <a:bodyPr wrap="square" lIns="91440" tIns="45720" rIns="91440" bIns="45720" rtlCol="0">
            <a:spAutoFit/>
          </a:bodyPr>
          <a:lstStyle>
            <a:defPPr>
              <a:defRPr lang="zh-CN"/>
            </a:defPPr>
            <a:lvl1pPr>
              <a:defRPr sz="2000" b="1" kern="0">
                <a:blipFill dpi="0" rotWithShape="1">
                  <a:blip r:embed="rId3" cstate="print">
                    <a:extLst>
                      <a:ext uri="{28A0092B-C50C-407E-A947-70E740481C1C}">
                        <a14:useLocalDpi xmlns:a14="http://schemas.microsoft.com/office/drawing/2010/main" val="0"/>
                      </a:ext>
                    </a:extLst>
                  </a:blip>
                  <a:srcRect/>
                  <a:stretch>
                    <a:fillRect/>
                  </a:stretch>
                </a:blipFill>
                <a:latin typeface="方正综艺简体" panose="02010601030101010101" pitchFamily="2" charset="-122"/>
                <a:ea typeface="方正综艺简体" panose="02010601030101010101" pitchFamily="2" charset="-122"/>
              </a:defRPr>
            </a:lvl1pPr>
          </a:lstStyle>
          <a:p>
            <a:r>
              <a:rPr lang="zh-CN" altLang="en-US" sz="2667" dirty="0">
                <a:solidFill>
                  <a:schemeClr val="bg1"/>
                </a:solidFill>
              </a:rPr>
              <a:t>法律责任</a:t>
            </a:r>
          </a:p>
        </p:txBody>
      </p:sp>
      <p:sp>
        <p:nvSpPr>
          <p:cNvPr id="3" name="矩形 2"/>
          <p:cNvSpPr/>
          <p:nvPr/>
        </p:nvSpPr>
        <p:spPr>
          <a:xfrm>
            <a:off x="1296000" y="1316765"/>
            <a:ext cx="9600000" cy="923330"/>
          </a:xfrm>
          <a:prstGeom prst="rect">
            <a:avLst/>
          </a:prstGeom>
        </p:spPr>
        <p:txBody>
          <a:bodyPr wrap="square" lIns="91440" tIns="45720" rIns="91440" bIns="45720">
            <a:spAutoFit/>
          </a:bodyPr>
          <a:lstStyle/>
          <a:p>
            <a:pPr>
              <a:lnSpc>
                <a:spcPct val="135000"/>
              </a:lnSpc>
            </a:pPr>
            <a:r>
              <a:rPr lang="en-US" altLang="zh-CN" sz="2133" b="1" dirty="0">
                <a:solidFill>
                  <a:schemeClr val="bg1"/>
                </a:solidFill>
                <a:ea typeface="微软雅黑" panose="020B0503020204020204" pitchFamily="34" charset="-122"/>
              </a:rPr>
              <a:t>【</a:t>
            </a:r>
            <a:r>
              <a:rPr lang="zh-CN" altLang="en-US" sz="2133" b="1" dirty="0">
                <a:solidFill>
                  <a:schemeClr val="bg1"/>
                </a:solidFill>
                <a:ea typeface="微软雅黑" panose="020B0503020204020204" pitchFamily="34" charset="-122"/>
              </a:rPr>
              <a:t>第七十一条 </a:t>
            </a:r>
            <a:r>
              <a:rPr lang="en-US" altLang="zh-CN" sz="2133" b="1" dirty="0">
                <a:solidFill>
                  <a:schemeClr val="bg1"/>
                </a:solidFill>
                <a:ea typeface="微软雅黑" panose="020B0503020204020204" pitchFamily="34" charset="-122"/>
              </a:rPr>
              <a:t>】</a:t>
            </a:r>
            <a:r>
              <a:rPr lang="zh-CN" altLang="en-US" sz="1867" dirty="0">
                <a:solidFill>
                  <a:schemeClr val="bg1"/>
                </a:solidFill>
                <a:ea typeface="微软雅黑" panose="020B0503020204020204" pitchFamily="34" charset="-122"/>
              </a:rPr>
              <a:t>有本法规定的违法行为的，依照有关法律、行政法规的规定记入信用档案，并予以公示。</a:t>
            </a:r>
          </a:p>
        </p:txBody>
      </p:sp>
      <p:cxnSp>
        <p:nvCxnSpPr>
          <p:cNvPr id="4" name="直接连接符 3"/>
          <p:cNvCxnSpPr/>
          <p:nvPr/>
        </p:nvCxnSpPr>
        <p:spPr>
          <a:xfrm>
            <a:off x="1296000" y="2333199"/>
            <a:ext cx="9600000" cy="0"/>
          </a:xfrm>
          <a:prstGeom prst="line">
            <a:avLst/>
          </a:prstGeom>
          <a:ln>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5" name="矩形 4"/>
          <p:cNvSpPr/>
          <p:nvPr/>
        </p:nvSpPr>
        <p:spPr>
          <a:xfrm>
            <a:off x="1296000" y="2424615"/>
            <a:ext cx="9600000" cy="1311193"/>
          </a:xfrm>
          <a:prstGeom prst="rect">
            <a:avLst/>
          </a:prstGeom>
        </p:spPr>
        <p:txBody>
          <a:bodyPr wrap="square" lIns="91440" tIns="45720" rIns="91440" bIns="45720">
            <a:spAutoFit/>
          </a:bodyPr>
          <a:lstStyle/>
          <a:p>
            <a:pPr>
              <a:lnSpc>
                <a:spcPct val="135000"/>
              </a:lnSpc>
            </a:pPr>
            <a:r>
              <a:rPr lang="en-US" altLang="zh-CN" sz="2133" b="1" dirty="0">
                <a:solidFill>
                  <a:schemeClr val="bg1"/>
                </a:solidFill>
                <a:ea typeface="微软雅黑" panose="020B0503020204020204" pitchFamily="34" charset="-122"/>
              </a:rPr>
              <a:t>【</a:t>
            </a:r>
            <a:r>
              <a:rPr lang="zh-CN" altLang="en-US" sz="2133" b="1" dirty="0">
                <a:solidFill>
                  <a:schemeClr val="bg1"/>
                </a:solidFill>
                <a:ea typeface="微软雅黑" panose="020B0503020204020204" pitchFamily="34" charset="-122"/>
              </a:rPr>
              <a:t>第七十二条 </a:t>
            </a:r>
            <a:r>
              <a:rPr lang="en-US" altLang="zh-CN" sz="2133" b="1" dirty="0">
                <a:solidFill>
                  <a:schemeClr val="bg1"/>
                </a:solidFill>
                <a:ea typeface="微软雅黑" panose="020B0503020204020204" pitchFamily="34" charset="-122"/>
              </a:rPr>
              <a:t>】</a:t>
            </a:r>
            <a:r>
              <a:rPr lang="zh-CN" altLang="en-US" sz="1867" dirty="0">
                <a:solidFill>
                  <a:schemeClr val="bg1"/>
                </a:solidFill>
                <a:ea typeface="微软雅黑" panose="020B0503020204020204" pitchFamily="34" charset="-122"/>
              </a:rPr>
              <a:t>国家机关政务网络的运营者不履行本法规定的网络安全保护义务的，由其上级机关或者有关机关责令改正；对直接负责的主管人员和其他直接责任人员依法给予处分。</a:t>
            </a:r>
          </a:p>
        </p:txBody>
      </p:sp>
      <p:cxnSp>
        <p:nvCxnSpPr>
          <p:cNvPr id="6" name="直接连接符 5"/>
          <p:cNvCxnSpPr/>
          <p:nvPr/>
        </p:nvCxnSpPr>
        <p:spPr>
          <a:xfrm>
            <a:off x="1296000" y="3883157"/>
            <a:ext cx="9600000" cy="0"/>
          </a:xfrm>
          <a:prstGeom prst="line">
            <a:avLst/>
          </a:prstGeom>
          <a:ln>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7" name="矩形 6"/>
          <p:cNvSpPr/>
          <p:nvPr/>
        </p:nvSpPr>
        <p:spPr>
          <a:xfrm>
            <a:off x="1296000" y="3974574"/>
            <a:ext cx="9600000" cy="2086918"/>
          </a:xfrm>
          <a:prstGeom prst="rect">
            <a:avLst/>
          </a:prstGeom>
        </p:spPr>
        <p:txBody>
          <a:bodyPr wrap="square" lIns="91440" tIns="45720" rIns="91440" bIns="45720">
            <a:spAutoFit/>
          </a:bodyPr>
          <a:lstStyle/>
          <a:p>
            <a:pPr>
              <a:lnSpc>
                <a:spcPct val="135000"/>
              </a:lnSpc>
            </a:pPr>
            <a:r>
              <a:rPr lang="en-US" altLang="zh-CN" sz="2133" b="1" dirty="0">
                <a:solidFill>
                  <a:schemeClr val="bg1"/>
                </a:solidFill>
                <a:ea typeface="微软雅黑" panose="020B0503020204020204" pitchFamily="34" charset="-122"/>
              </a:rPr>
              <a:t>【</a:t>
            </a:r>
            <a:r>
              <a:rPr lang="zh-CN" altLang="en-US" sz="2133" b="1" dirty="0">
                <a:solidFill>
                  <a:schemeClr val="bg1"/>
                </a:solidFill>
                <a:ea typeface="微软雅黑" panose="020B0503020204020204" pitchFamily="34" charset="-122"/>
              </a:rPr>
              <a:t>第七十三条 </a:t>
            </a:r>
            <a:r>
              <a:rPr lang="en-US" altLang="zh-CN" sz="2133" b="1" dirty="0">
                <a:solidFill>
                  <a:schemeClr val="bg1"/>
                </a:solidFill>
                <a:ea typeface="微软雅黑" panose="020B0503020204020204" pitchFamily="34" charset="-122"/>
              </a:rPr>
              <a:t>】</a:t>
            </a:r>
            <a:r>
              <a:rPr lang="zh-CN" altLang="en-US" sz="1867" dirty="0">
                <a:solidFill>
                  <a:schemeClr val="bg1"/>
                </a:solidFill>
                <a:ea typeface="微软雅黑" panose="020B0503020204020204" pitchFamily="34" charset="-122"/>
              </a:rPr>
              <a:t>网信部门和有关部门违反本法第三十条规定，将在履行网络安全保护职责中获取的信息用于其他用途的，对直接负责的主管人员和其他直接责任人员依法给予处分。</a:t>
            </a:r>
          </a:p>
          <a:p>
            <a:pPr>
              <a:lnSpc>
                <a:spcPct val="135000"/>
              </a:lnSpc>
            </a:pPr>
            <a:r>
              <a:rPr lang="zh-CN" altLang="en-US" sz="1867" dirty="0">
                <a:solidFill>
                  <a:schemeClr val="bg1"/>
                </a:solidFill>
                <a:ea typeface="微软雅黑" panose="020B0503020204020204" pitchFamily="34" charset="-122"/>
              </a:rPr>
              <a:t>       </a:t>
            </a:r>
            <a:r>
              <a:rPr lang="zh-CN" altLang="en-US" sz="1867" b="1" dirty="0">
                <a:solidFill>
                  <a:schemeClr val="bg1"/>
                </a:solidFill>
                <a:ea typeface="微软雅黑" panose="020B0503020204020204" pitchFamily="34" charset="-122"/>
              </a:rPr>
              <a:t>网信部门和有关部门的工作人员玩忽职守、滥用职权、徇私舞弊，尚不构成犯罪的，依法给予处分。</a:t>
            </a:r>
          </a:p>
        </p:txBody>
      </p:sp>
    </p:spTree>
    <p:extLst>
      <p:ext uri="{BB962C8B-B14F-4D97-AF65-F5344CB8AC3E}">
        <p14:creationId xmlns:p14="http://schemas.microsoft.com/office/powerpoint/2010/main" val="1247615011"/>
      </p:ext>
    </p:extLst>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par>
                          <p:cTn id="16" fill="hold">
                            <p:stCondLst>
                              <p:cond delay="1500"/>
                            </p:stCondLst>
                            <p:childTnLst>
                              <p:par>
                                <p:cTn id="17" presetID="16" presetClass="entr" presetSubtype="21"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left)">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5"/>
          <p:cNvSpPr txBox="1"/>
          <p:nvPr/>
        </p:nvSpPr>
        <p:spPr>
          <a:xfrm>
            <a:off x="1391477" y="742666"/>
            <a:ext cx="8070851" cy="502766"/>
          </a:xfrm>
          <a:prstGeom prst="rect">
            <a:avLst/>
          </a:prstGeom>
          <a:noFill/>
        </p:spPr>
        <p:txBody>
          <a:bodyPr wrap="square" lIns="91440" tIns="45720" rIns="91440" bIns="45720" rtlCol="0">
            <a:spAutoFit/>
          </a:bodyPr>
          <a:lstStyle>
            <a:defPPr>
              <a:defRPr lang="zh-CN"/>
            </a:defPPr>
            <a:lvl1pPr>
              <a:defRPr sz="2000" b="1" kern="0">
                <a:blipFill dpi="0" rotWithShape="1">
                  <a:blip r:embed="rId3" cstate="print">
                    <a:extLst>
                      <a:ext uri="{28A0092B-C50C-407E-A947-70E740481C1C}">
                        <a14:useLocalDpi xmlns:a14="http://schemas.microsoft.com/office/drawing/2010/main" val="0"/>
                      </a:ext>
                    </a:extLst>
                  </a:blip>
                  <a:srcRect/>
                  <a:stretch>
                    <a:fillRect/>
                  </a:stretch>
                </a:blipFill>
                <a:latin typeface="方正综艺简体" panose="02010601030101010101" pitchFamily="2" charset="-122"/>
                <a:ea typeface="方正综艺简体" panose="02010601030101010101" pitchFamily="2" charset="-122"/>
              </a:defRPr>
            </a:lvl1pPr>
          </a:lstStyle>
          <a:p>
            <a:r>
              <a:rPr lang="zh-CN" altLang="en-US" sz="2667" dirty="0">
                <a:solidFill>
                  <a:schemeClr val="bg1"/>
                </a:solidFill>
              </a:rPr>
              <a:t>法律责任</a:t>
            </a:r>
          </a:p>
        </p:txBody>
      </p:sp>
      <p:sp>
        <p:nvSpPr>
          <p:cNvPr id="3" name="矩形 2"/>
          <p:cNvSpPr/>
          <p:nvPr/>
        </p:nvSpPr>
        <p:spPr>
          <a:xfrm>
            <a:off x="3983765" y="1902907"/>
            <a:ext cx="6912235" cy="1699055"/>
          </a:xfrm>
          <a:prstGeom prst="rect">
            <a:avLst/>
          </a:prstGeom>
        </p:spPr>
        <p:txBody>
          <a:bodyPr wrap="square" lIns="91440" tIns="45720" rIns="91440" bIns="45720">
            <a:spAutoFit/>
          </a:bodyPr>
          <a:lstStyle/>
          <a:p>
            <a:pPr>
              <a:lnSpc>
                <a:spcPct val="135000"/>
              </a:lnSpc>
            </a:pPr>
            <a:r>
              <a:rPr lang="en-US" altLang="zh-CN" sz="2133" b="1" dirty="0">
                <a:solidFill>
                  <a:schemeClr val="bg1"/>
                </a:solidFill>
                <a:ea typeface="微软雅黑" panose="020B0503020204020204" pitchFamily="34" charset="-122"/>
              </a:rPr>
              <a:t>【</a:t>
            </a:r>
            <a:r>
              <a:rPr lang="zh-CN" altLang="en-US" sz="2133" b="1" dirty="0">
                <a:solidFill>
                  <a:schemeClr val="bg1"/>
                </a:solidFill>
                <a:ea typeface="微软雅黑" panose="020B0503020204020204" pitchFamily="34" charset="-122"/>
              </a:rPr>
              <a:t>第七十四条 </a:t>
            </a:r>
            <a:r>
              <a:rPr lang="en-US" altLang="zh-CN" sz="2133" b="1" dirty="0">
                <a:solidFill>
                  <a:schemeClr val="bg1"/>
                </a:solidFill>
                <a:ea typeface="微软雅黑" panose="020B0503020204020204" pitchFamily="34" charset="-122"/>
              </a:rPr>
              <a:t>】</a:t>
            </a:r>
            <a:r>
              <a:rPr lang="zh-CN" altLang="en-US" sz="1867" dirty="0">
                <a:solidFill>
                  <a:schemeClr val="bg1"/>
                </a:solidFill>
                <a:ea typeface="微软雅黑" panose="020B0503020204020204" pitchFamily="34" charset="-122"/>
              </a:rPr>
              <a:t>违反本法规定，给他人造成损害的，依法承担民事责任。</a:t>
            </a:r>
          </a:p>
          <a:p>
            <a:pPr>
              <a:lnSpc>
                <a:spcPct val="135000"/>
              </a:lnSpc>
            </a:pPr>
            <a:r>
              <a:rPr lang="zh-CN" altLang="en-US" sz="1867" dirty="0">
                <a:solidFill>
                  <a:schemeClr val="bg1"/>
                </a:solidFill>
                <a:ea typeface="微软雅黑" panose="020B0503020204020204" pitchFamily="34" charset="-122"/>
              </a:rPr>
              <a:t>       </a:t>
            </a:r>
            <a:r>
              <a:rPr lang="zh-CN" altLang="en-US" sz="1867" b="1" dirty="0">
                <a:solidFill>
                  <a:schemeClr val="bg1"/>
                </a:solidFill>
                <a:ea typeface="微软雅黑" panose="020B0503020204020204" pitchFamily="34" charset="-122"/>
              </a:rPr>
              <a:t>违反本法规定，构成违反治安管理行为的，依法给予治安管理处罚；构成犯罪的，依法追究刑事责任。</a:t>
            </a:r>
          </a:p>
        </p:txBody>
      </p:sp>
      <p:cxnSp>
        <p:nvCxnSpPr>
          <p:cNvPr id="4" name="直接连接符 3"/>
          <p:cNvCxnSpPr/>
          <p:nvPr/>
        </p:nvCxnSpPr>
        <p:spPr>
          <a:xfrm>
            <a:off x="1296000" y="4167820"/>
            <a:ext cx="9600000" cy="0"/>
          </a:xfrm>
          <a:prstGeom prst="line">
            <a:avLst/>
          </a:prstGeom>
          <a:ln>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5" name="矩形 4"/>
          <p:cNvSpPr/>
          <p:nvPr/>
        </p:nvSpPr>
        <p:spPr>
          <a:xfrm>
            <a:off x="1296000" y="4451258"/>
            <a:ext cx="9600000" cy="1311193"/>
          </a:xfrm>
          <a:prstGeom prst="rect">
            <a:avLst/>
          </a:prstGeom>
        </p:spPr>
        <p:txBody>
          <a:bodyPr wrap="square" lIns="91440" tIns="45720" rIns="91440" bIns="45720">
            <a:spAutoFit/>
          </a:bodyPr>
          <a:lstStyle/>
          <a:p>
            <a:pPr>
              <a:lnSpc>
                <a:spcPct val="135000"/>
              </a:lnSpc>
            </a:pPr>
            <a:r>
              <a:rPr lang="en-US" altLang="zh-CN" sz="2133" b="1" dirty="0">
                <a:solidFill>
                  <a:schemeClr val="bg1"/>
                </a:solidFill>
                <a:ea typeface="微软雅黑" panose="020B0503020204020204" pitchFamily="34" charset="-122"/>
              </a:rPr>
              <a:t>【</a:t>
            </a:r>
            <a:r>
              <a:rPr lang="zh-CN" altLang="en-US" sz="2133" b="1" dirty="0">
                <a:solidFill>
                  <a:schemeClr val="bg1"/>
                </a:solidFill>
                <a:ea typeface="微软雅黑" panose="020B0503020204020204" pitchFamily="34" charset="-122"/>
              </a:rPr>
              <a:t>第七十五条 </a:t>
            </a:r>
            <a:r>
              <a:rPr lang="en-US" altLang="zh-CN" sz="2133" b="1" dirty="0">
                <a:solidFill>
                  <a:schemeClr val="bg1"/>
                </a:solidFill>
                <a:ea typeface="微软雅黑" panose="020B0503020204020204" pitchFamily="34" charset="-122"/>
              </a:rPr>
              <a:t>】</a:t>
            </a:r>
            <a:r>
              <a:rPr lang="zh-CN" altLang="en-US" sz="1867" dirty="0">
                <a:solidFill>
                  <a:schemeClr val="bg1"/>
                </a:solidFill>
                <a:ea typeface="微软雅黑" panose="020B0503020204020204" pitchFamily="34" charset="-122"/>
              </a:rPr>
              <a:t>境外的机构、组织、个人从事攻击、侵入、干扰、破坏等危害中华人民共和国的关键信息基础设施的活动，造成严重后果的，依法追究法律责任；国务院公安部门和有关部门并可以决定对该机构、组织、个人采取冻结财产或者其他必要的制裁措施。</a:t>
            </a:r>
          </a:p>
        </p:txBody>
      </p:sp>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01367" y="1348773"/>
            <a:ext cx="1972794" cy="3132375"/>
          </a:xfrm>
          <a:prstGeom prst="rect">
            <a:avLst/>
          </a:prstGeom>
        </p:spPr>
      </p:pic>
    </p:spTree>
    <p:extLst>
      <p:ext uri="{BB962C8B-B14F-4D97-AF65-F5344CB8AC3E}">
        <p14:creationId xmlns:p14="http://schemas.microsoft.com/office/powerpoint/2010/main" val="3055186475"/>
      </p:ext>
    </p:extLst>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34000" r="-34000"/>
          </a:stretch>
        </a:blipFill>
        <a:effectLst/>
      </p:bgPr>
    </p:bg>
    <p:spTree>
      <p:nvGrpSpPr>
        <p:cNvPr id="1" name=""/>
        <p:cNvGrpSpPr/>
        <p:nvPr/>
      </p:nvGrpSpPr>
      <p:grpSpPr>
        <a:xfrm>
          <a:off x="0" y="0"/>
          <a:ext cx="0" cy="0"/>
          <a:chOff x="0" y="0"/>
          <a:chExt cx="0" cy="0"/>
        </a:xfrm>
      </p:grpSpPr>
      <p:sp>
        <p:nvSpPr>
          <p:cNvPr id="7" name="TextBox 32">
            <a:hlinkClick r:id="" action="ppaction://hlinkshowjump?jump=nextslide"/>
          </p:cNvPr>
          <p:cNvSpPr txBox="1">
            <a:spLocks noChangeArrowheads="1"/>
          </p:cNvSpPr>
          <p:nvPr/>
        </p:nvSpPr>
        <p:spPr bwMode="auto">
          <a:xfrm>
            <a:off x="1050033" y="2929295"/>
            <a:ext cx="10183373"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ea typeface="宋体" pitchFamily="2" charset="-122"/>
              </a:defRPr>
            </a:lvl1pPr>
            <a:lvl2pPr marL="742950" indent="-285750">
              <a:defRPr>
                <a:solidFill>
                  <a:schemeClr val="tx1"/>
                </a:solidFill>
                <a:latin typeface="Arial" charset="0"/>
                <a:ea typeface="宋体" pitchFamily="2" charset="-122"/>
              </a:defRPr>
            </a:lvl2pPr>
            <a:lvl3pPr marL="1143000" indent="-228600">
              <a:defRPr>
                <a:solidFill>
                  <a:schemeClr val="tx1"/>
                </a:solidFill>
                <a:latin typeface="Arial" charset="0"/>
                <a:ea typeface="宋体" pitchFamily="2" charset="-122"/>
              </a:defRPr>
            </a:lvl3pPr>
            <a:lvl4pPr marL="1600200" indent="-228600">
              <a:defRPr>
                <a:solidFill>
                  <a:schemeClr val="tx1"/>
                </a:solidFill>
                <a:latin typeface="Arial" charset="0"/>
                <a:ea typeface="宋体" pitchFamily="2" charset="-122"/>
              </a:defRPr>
            </a:lvl4pPr>
            <a:lvl5pPr marL="2057400" indent="-22860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algn="ctr"/>
            <a:r>
              <a:rPr lang="zh-CN" altLang="en-US" sz="6600" b="1" spc="800" dirty="0">
                <a:solidFill>
                  <a:schemeClr val="bg1"/>
                </a:solidFill>
                <a:latin typeface="微软雅黑" panose="020B0503020204020204" pitchFamily="34" charset="-122"/>
                <a:ea typeface="微软雅黑" panose="020B0503020204020204" pitchFamily="34" charset="-122"/>
              </a:rPr>
              <a:t>附则</a:t>
            </a:r>
            <a:endParaRPr lang="en-US" altLang="zh-CN" sz="6600" b="1" spc="800" dirty="0">
              <a:solidFill>
                <a:schemeClr val="bg1"/>
              </a:solidFill>
              <a:latin typeface="微软雅黑" panose="020B0503020204020204" pitchFamily="34" charset="-122"/>
              <a:ea typeface="微软雅黑" panose="020B0503020204020204" pitchFamily="34" charset="-122"/>
            </a:endParaRPr>
          </a:p>
        </p:txBody>
      </p:sp>
      <p:sp>
        <p:nvSpPr>
          <p:cNvPr id="8" name="圆角矩形 7"/>
          <p:cNvSpPr/>
          <p:nvPr/>
        </p:nvSpPr>
        <p:spPr>
          <a:xfrm>
            <a:off x="5391919" y="1350055"/>
            <a:ext cx="1248139" cy="113995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5333" b="1" dirty="0">
                <a:solidFill>
                  <a:schemeClr val="bg1"/>
                </a:solidFill>
                <a:latin typeface="微软雅黑" panose="020B0503020204020204" pitchFamily="34" charset="-122"/>
                <a:ea typeface="微软雅黑" panose="020B0503020204020204" pitchFamily="34" charset="-122"/>
              </a:rPr>
              <a:t>07</a:t>
            </a:r>
            <a:endParaRPr lang="zh-CN" altLang="en-US" sz="5333" b="1" dirty="0">
              <a:solidFill>
                <a:schemeClr val="bg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787825556"/>
      </p:ext>
    </p:extLst>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26" presetClass="emph" presetSubtype="0" fill="hold" grpId="1" nodeType="afterEffect">
                                  <p:stCondLst>
                                    <p:cond delay="0"/>
                                  </p:stCondLst>
                                  <p:childTnLst>
                                    <p:animEffect transition="out" filter="fade">
                                      <p:cBhvr>
                                        <p:cTn id="12" dur="500" tmFilter="0, 0; .2, .5; .8, .5; 1, 0"/>
                                        <p:tgtEl>
                                          <p:spTgt spid="7"/>
                                        </p:tgtEl>
                                      </p:cBhvr>
                                    </p:animEffect>
                                    <p:animScale>
                                      <p:cBhvr>
                                        <p:cTn id="13" dur="250" autoRev="1" fill="hold"/>
                                        <p:tgtEl>
                                          <p:spTgt spid="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5"/>
          <p:cNvSpPr txBox="1"/>
          <p:nvPr/>
        </p:nvSpPr>
        <p:spPr>
          <a:xfrm>
            <a:off x="1536005" y="674418"/>
            <a:ext cx="8070851" cy="502766"/>
          </a:xfrm>
          <a:prstGeom prst="rect">
            <a:avLst/>
          </a:prstGeom>
          <a:noFill/>
        </p:spPr>
        <p:txBody>
          <a:bodyPr wrap="square" lIns="91440" tIns="45720" rIns="91440" bIns="45720" rtlCol="0">
            <a:spAutoFit/>
          </a:bodyPr>
          <a:lstStyle>
            <a:defPPr>
              <a:defRPr lang="zh-CN"/>
            </a:defPPr>
            <a:lvl1pPr>
              <a:defRPr sz="2000" b="1" kern="0">
                <a:blipFill dpi="0" rotWithShape="1">
                  <a:blip r:embed="rId3" cstate="print">
                    <a:extLst>
                      <a:ext uri="{28A0092B-C50C-407E-A947-70E740481C1C}">
                        <a14:useLocalDpi xmlns:a14="http://schemas.microsoft.com/office/drawing/2010/main" val="0"/>
                      </a:ext>
                    </a:extLst>
                  </a:blip>
                  <a:srcRect/>
                  <a:stretch>
                    <a:fillRect/>
                  </a:stretch>
                </a:blipFill>
                <a:latin typeface="方正综艺简体" panose="02010601030101010101" pitchFamily="2" charset="-122"/>
                <a:ea typeface="方正综艺简体" panose="02010601030101010101" pitchFamily="2" charset="-122"/>
              </a:defRPr>
            </a:lvl1pPr>
          </a:lstStyle>
          <a:p>
            <a:r>
              <a:rPr lang="zh-CN" altLang="en-US" sz="2667" dirty="0">
                <a:solidFill>
                  <a:schemeClr val="bg1"/>
                </a:solidFill>
              </a:rPr>
              <a:t>附则</a:t>
            </a:r>
          </a:p>
        </p:txBody>
      </p:sp>
      <p:sp>
        <p:nvSpPr>
          <p:cNvPr id="3" name="矩形 2"/>
          <p:cNvSpPr/>
          <p:nvPr/>
        </p:nvSpPr>
        <p:spPr>
          <a:xfrm>
            <a:off x="1296000" y="1297097"/>
            <a:ext cx="9600000" cy="72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solidFill>
                  <a:srgbClr val="A40000"/>
                </a:solidFill>
                <a:ea typeface="微软雅黑" panose="020B0503020204020204" pitchFamily="34" charset="-122"/>
              </a:rPr>
              <a:t>【</a:t>
            </a:r>
            <a:r>
              <a:rPr lang="zh-CN" altLang="en-US" sz="2400" b="1" dirty="0">
                <a:solidFill>
                  <a:srgbClr val="A40000"/>
                </a:solidFill>
                <a:ea typeface="微软雅黑" panose="020B0503020204020204" pitchFamily="34" charset="-122"/>
              </a:rPr>
              <a:t>第七十六条</a:t>
            </a:r>
            <a:r>
              <a:rPr lang="en-US" altLang="zh-CN" sz="2400" b="1" dirty="0">
                <a:solidFill>
                  <a:srgbClr val="A40000"/>
                </a:solidFill>
                <a:ea typeface="微软雅黑" panose="020B0503020204020204" pitchFamily="34" charset="-122"/>
              </a:rPr>
              <a:t>】</a:t>
            </a:r>
            <a:r>
              <a:rPr lang="zh-CN" altLang="en-US" sz="2400" b="1" dirty="0">
                <a:solidFill>
                  <a:srgbClr val="A40000"/>
                </a:solidFill>
                <a:ea typeface="微软雅黑" panose="020B0503020204020204" pitchFamily="34" charset="-122"/>
              </a:rPr>
              <a:t>本法下列用语的含义：</a:t>
            </a:r>
          </a:p>
        </p:txBody>
      </p:sp>
      <p:sp>
        <p:nvSpPr>
          <p:cNvPr id="4" name="矩形 3"/>
          <p:cNvSpPr/>
          <p:nvPr/>
        </p:nvSpPr>
        <p:spPr>
          <a:xfrm>
            <a:off x="1296000" y="2017097"/>
            <a:ext cx="9600000" cy="4302024"/>
          </a:xfrm>
          <a:prstGeom prst="rect">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sz="3733" b="1" dirty="0">
              <a:solidFill>
                <a:schemeClr val="bg1"/>
              </a:solidFill>
              <a:ea typeface="微软雅黑" panose="020B0503020204020204" pitchFamily="34" charset="-122"/>
            </a:endParaRPr>
          </a:p>
        </p:txBody>
      </p:sp>
      <p:sp>
        <p:nvSpPr>
          <p:cNvPr id="5" name="椭圆 4"/>
          <p:cNvSpPr/>
          <p:nvPr/>
        </p:nvSpPr>
        <p:spPr>
          <a:xfrm>
            <a:off x="1487488" y="2257056"/>
            <a:ext cx="480000" cy="48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867" b="1" dirty="0">
                <a:solidFill>
                  <a:srgbClr val="A40000"/>
                </a:solidFill>
                <a:ea typeface="微软雅黑" panose="020B0503020204020204" pitchFamily="34" charset="-122"/>
              </a:rPr>
              <a:t>1</a:t>
            </a:r>
            <a:endParaRPr lang="zh-CN" altLang="en-US" sz="1867" b="1" dirty="0">
              <a:solidFill>
                <a:srgbClr val="A40000"/>
              </a:solidFill>
              <a:ea typeface="微软雅黑" panose="020B0503020204020204" pitchFamily="34" charset="-122"/>
            </a:endParaRPr>
          </a:p>
        </p:txBody>
      </p:sp>
      <p:sp>
        <p:nvSpPr>
          <p:cNvPr id="6" name="矩形 5"/>
          <p:cNvSpPr/>
          <p:nvPr/>
        </p:nvSpPr>
        <p:spPr>
          <a:xfrm>
            <a:off x="2117949" y="2135889"/>
            <a:ext cx="8778051" cy="747384"/>
          </a:xfrm>
          <a:prstGeom prst="rect">
            <a:avLst/>
          </a:prstGeom>
        </p:spPr>
        <p:txBody>
          <a:bodyPr wrap="square" lIns="91440" tIns="45720" rIns="91440" bIns="45720">
            <a:spAutoFit/>
          </a:bodyPr>
          <a:lstStyle/>
          <a:p>
            <a:pPr>
              <a:lnSpc>
                <a:spcPct val="114000"/>
              </a:lnSpc>
            </a:pPr>
            <a:r>
              <a:rPr lang="zh-CN" altLang="en-US" sz="1867" dirty="0">
                <a:solidFill>
                  <a:schemeClr val="bg1"/>
                </a:solidFill>
                <a:ea typeface="微软雅黑" panose="020B0503020204020204" pitchFamily="34" charset="-122"/>
              </a:rPr>
              <a:t>网络，是指由计算机或者其他信息终端及相关设备组成的按照一定的规则和程序对信息进行收集、存储、传输、交换、处理的系统。</a:t>
            </a:r>
          </a:p>
        </p:txBody>
      </p:sp>
      <p:sp>
        <p:nvSpPr>
          <p:cNvPr id="7" name="椭圆 6"/>
          <p:cNvSpPr/>
          <p:nvPr/>
        </p:nvSpPr>
        <p:spPr>
          <a:xfrm>
            <a:off x="1487488" y="3182464"/>
            <a:ext cx="480000" cy="48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867" b="1" dirty="0">
                <a:solidFill>
                  <a:srgbClr val="A40000"/>
                </a:solidFill>
                <a:ea typeface="微软雅黑" panose="020B0503020204020204" pitchFamily="34" charset="-122"/>
              </a:rPr>
              <a:t>2</a:t>
            </a:r>
            <a:endParaRPr lang="zh-CN" altLang="en-US" sz="1867" b="1" dirty="0">
              <a:solidFill>
                <a:srgbClr val="A40000"/>
              </a:solidFill>
              <a:ea typeface="微软雅黑" panose="020B0503020204020204" pitchFamily="34" charset="-122"/>
            </a:endParaRPr>
          </a:p>
        </p:txBody>
      </p:sp>
      <p:sp>
        <p:nvSpPr>
          <p:cNvPr id="8" name="矩形 7"/>
          <p:cNvSpPr/>
          <p:nvPr/>
        </p:nvSpPr>
        <p:spPr>
          <a:xfrm>
            <a:off x="2117949" y="2897577"/>
            <a:ext cx="8778051" cy="1074910"/>
          </a:xfrm>
          <a:prstGeom prst="rect">
            <a:avLst/>
          </a:prstGeom>
        </p:spPr>
        <p:txBody>
          <a:bodyPr wrap="square" lIns="91440" tIns="45720" rIns="91440" bIns="45720">
            <a:spAutoFit/>
          </a:bodyPr>
          <a:lstStyle/>
          <a:p>
            <a:pPr>
              <a:lnSpc>
                <a:spcPct val="114000"/>
              </a:lnSpc>
            </a:pPr>
            <a:r>
              <a:rPr lang="zh-CN" altLang="en-US" sz="1867" dirty="0">
                <a:solidFill>
                  <a:schemeClr val="bg1"/>
                </a:solidFill>
                <a:ea typeface="微软雅黑" panose="020B0503020204020204" pitchFamily="34" charset="-122"/>
              </a:rPr>
              <a:t>网络安全，是指通过采取必要措施，防范对网络的攻击、侵入、干扰、破坏和非法使用以及意外事故，使网络处于稳定可靠运行的状态，以及保障网络数据的完整性、保密性、可用性的能力。</a:t>
            </a:r>
          </a:p>
        </p:txBody>
      </p:sp>
      <p:sp>
        <p:nvSpPr>
          <p:cNvPr id="9" name="椭圆 8"/>
          <p:cNvSpPr/>
          <p:nvPr/>
        </p:nvSpPr>
        <p:spPr>
          <a:xfrm>
            <a:off x="1487488" y="3981600"/>
            <a:ext cx="480000" cy="48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867" b="1" dirty="0">
                <a:solidFill>
                  <a:srgbClr val="A40000"/>
                </a:solidFill>
                <a:ea typeface="微软雅黑" panose="020B0503020204020204" pitchFamily="34" charset="-122"/>
              </a:rPr>
              <a:t>3</a:t>
            </a:r>
            <a:endParaRPr lang="zh-CN" altLang="en-US" sz="1867" b="1" dirty="0">
              <a:solidFill>
                <a:srgbClr val="A40000"/>
              </a:solidFill>
              <a:ea typeface="微软雅黑" panose="020B0503020204020204" pitchFamily="34" charset="-122"/>
            </a:endParaRPr>
          </a:p>
        </p:txBody>
      </p:sp>
      <p:sp>
        <p:nvSpPr>
          <p:cNvPr id="10" name="矩形 9"/>
          <p:cNvSpPr/>
          <p:nvPr/>
        </p:nvSpPr>
        <p:spPr>
          <a:xfrm>
            <a:off x="2117949" y="4024154"/>
            <a:ext cx="8778051" cy="399853"/>
          </a:xfrm>
          <a:prstGeom prst="rect">
            <a:avLst/>
          </a:prstGeom>
        </p:spPr>
        <p:txBody>
          <a:bodyPr wrap="square" lIns="91440" tIns="45720" rIns="91440" bIns="45720">
            <a:spAutoFit/>
          </a:bodyPr>
          <a:lstStyle/>
          <a:p>
            <a:pPr>
              <a:lnSpc>
                <a:spcPct val="114000"/>
              </a:lnSpc>
            </a:pPr>
            <a:r>
              <a:rPr lang="zh-CN" altLang="en-US" sz="1867" dirty="0">
                <a:solidFill>
                  <a:schemeClr val="bg1"/>
                </a:solidFill>
                <a:ea typeface="微软雅黑" panose="020B0503020204020204" pitchFamily="34" charset="-122"/>
              </a:rPr>
              <a:t>网络运营者，是指网络的所有者、管理者和网络服务提供者。</a:t>
            </a:r>
          </a:p>
        </p:txBody>
      </p:sp>
      <p:sp>
        <p:nvSpPr>
          <p:cNvPr id="11" name="椭圆 10"/>
          <p:cNvSpPr/>
          <p:nvPr/>
        </p:nvSpPr>
        <p:spPr>
          <a:xfrm>
            <a:off x="1487488" y="4644889"/>
            <a:ext cx="480000" cy="48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867" b="1" dirty="0">
                <a:solidFill>
                  <a:srgbClr val="A40000"/>
                </a:solidFill>
                <a:ea typeface="微软雅黑" panose="020B0503020204020204" pitchFamily="34" charset="-122"/>
              </a:rPr>
              <a:t>4</a:t>
            </a:r>
            <a:endParaRPr lang="zh-CN" altLang="en-US" sz="1867" b="1" dirty="0">
              <a:solidFill>
                <a:srgbClr val="A40000"/>
              </a:solidFill>
              <a:ea typeface="微软雅黑" panose="020B0503020204020204" pitchFamily="34" charset="-122"/>
            </a:endParaRPr>
          </a:p>
        </p:txBody>
      </p:sp>
      <p:sp>
        <p:nvSpPr>
          <p:cNvPr id="12" name="矩形 11"/>
          <p:cNvSpPr/>
          <p:nvPr/>
        </p:nvSpPr>
        <p:spPr>
          <a:xfrm>
            <a:off x="2117949" y="4687443"/>
            <a:ext cx="8778051" cy="399853"/>
          </a:xfrm>
          <a:prstGeom prst="rect">
            <a:avLst/>
          </a:prstGeom>
        </p:spPr>
        <p:txBody>
          <a:bodyPr wrap="square" lIns="91440" tIns="45720" rIns="91440" bIns="45720">
            <a:spAutoFit/>
          </a:bodyPr>
          <a:lstStyle/>
          <a:p>
            <a:pPr>
              <a:lnSpc>
                <a:spcPct val="114000"/>
              </a:lnSpc>
            </a:pPr>
            <a:r>
              <a:rPr lang="zh-CN" altLang="en-US" sz="1867" dirty="0">
                <a:solidFill>
                  <a:schemeClr val="bg1"/>
                </a:solidFill>
                <a:ea typeface="微软雅黑" panose="020B0503020204020204" pitchFamily="34" charset="-122"/>
              </a:rPr>
              <a:t>网络数据，是指通过网络收集、存储、传输、处理和产生的各种电子数据。</a:t>
            </a:r>
          </a:p>
        </p:txBody>
      </p:sp>
      <p:sp>
        <p:nvSpPr>
          <p:cNvPr id="13" name="椭圆 12"/>
          <p:cNvSpPr/>
          <p:nvPr/>
        </p:nvSpPr>
        <p:spPr>
          <a:xfrm>
            <a:off x="1487488" y="5425769"/>
            <a:ext cx="480000" cy="48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867" b="1" dirty="0">
                <a:solidFill>
                  <a:srgbClr val="A40000"/>
                </a:solidFill>
                <a:ea typeface="微软雅黑" panose="020B0503020204020204" pitchFamily="34" charset="-122"/>
              </a:rPr>
              <a:t>5</a:t>
            </a:r>
            <a:endParaRPr lang="zh-CN" altLang="en-US" sz="1867" b="1" dirty="0">
              <a:solidFill>
                <a:srgbClr val="A40000"/>
              </a:solidFill>
              <a:ea typeface="微软雅黑" panose="020B0503020204020204" pitchFamily="34" charset="-122"/>
            </a:endParaRPr>
          </a:p>
        </p:txBody>
      </p:sp>
      <p:sp>
        <p:nvSpPr>
          <p:cNvPr id="14" name="矩形 13"/>
          <p:cNvSpPr/>
          <p:nvPr/>
        </p:nvSpPr>
        <p:spPr>
          <a:xfrm>
            <a:off x="2117949" y="5140883"/>
            <a:ext cx="8778051" cy="1074910"/>
          </a:xfrm>
          <a:prstGeom prst="rect">
            <a:avLst/>
          </a:prstGeom>
        </p:spPr>
        <p:txBody>
          <a:bodyPr wrap="square" lIns="91440" tIns="45720" rIns="91440" bIns="45720">
            <a:spAutoFit/>
          </a:bodyPr>
          <a:lstStyle/>
          <a:p>
            <a:pPr>
              <a:lnSpc>
                <a:spcPct val="114000"/>
              </a:lnSpc>
            </a:pPr>
            <a:r>
              <a:rPr lang="zh-CN" altLang="en-US" sz="1867" dirty="0">
                <a:solidFill>
                  <a:schemeClr val="bg1"/>
                </a:solidFill>
                <a:ea typeface="微软雅黑" panose="020B0503020204020204" pitchFamily="34" charset="-122"/>
              </a:rPr>
              <a:t>个人信息，是指以电子或者其他方式记录的能够单独或者与其他信息结合识别自然人个人身份的各种信息，包括但不限于自然人的姓名、出生日期、身份证件号码、个人生物识别信息、住址、电话号码等。</a:t>
            </a:r>
          </a:p>
        </p:txBody>
      </p:sp>
    </p:spTree>
    <p:extLst>
      <p:ext uri="{BB962C8B-B14F-4D97-AF65-F5344CB8AC3E}">
        <p14:creationId xmlns:p14="http://schemas.microsoft.com/office/powerpoint/2010/main" val="3066105305"/>
      </p:ext>
    </p:extLst>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childTnLst>
                          </p:cTn>
                        </p:par>
                        <p:par>
                          <p:cTn id="20" fill="hold">
                            <p:stCondLst>
                              <p:cond delay="2000"/>
                            </p:stCondLst>
                            <p:childTnLst>
                              <p:par>
                                <p:cTn id="21" presetID="53" presetClass="entr" presetSubtype="16"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500" fill="hold"/>
                                        <p:tgtEl>
                                          <p:spTgt spid="7"/>
                                        </p:tgtEl>
                                        <p:attrNameLst>
                                          <p:attrName>ppt_w</p:attrName>
                                        </p:attrNameLst>
                                      </p:cBhvr>
                                      <p:tavLst>
                                        <p:tav tm="0">
                                          <p:val>
                                            <p:fltVal val="0"/>
                                          </p:val>
                                        </p:tav>
                                        <p:tav tm="100000">
                                          <p:val>
                                            <p:strVal val="#ppt_w"/>
                                          </p:val>
                                        </p:tav>
                                      </p:tavLst>
                                    </p:anim>
                                    <p:anim calcmode="lin" valueType="num">
                                      <p:cBhvr>
                                        <p:cTn id="24" dur="500" fill="hold"/>
                                        <p:tgtEl>
                                          <p:spTgt spid="7"/>
                                        </p:tgtEl>
                                        <p:attrNameLst>
                                          <p:attrName>ppt_h</p:attrName>
                                        </p:attrNameLst>
                                      </p:cBhvr>
                                      <p:tavLst>
                                        <p:tav tm="0">
                                          <p:val>
                                            <p:fltVal val="0"/>
                                          </p:val>
                                        </p:tav>
                                        <p:tav tm="100000">
                                          <p:val>
                                            <p:strVal val="#ppt_h"/>
                                          </p:val>
                                        </p:tav>
                                      </p:tavLst>
                                    </p:anim>
                                    <p:animEffect transition="in" filter="fade">
                                      <p:cBhvr>
                                        <p:cTn id="25" dur="500"/>
                                        <p:tgtEl>
                                          <p:spTgt spid="7"/>
                                        </p:tgtEl>
                                      </p:cBhvr>
                                    </p:animEffect>
                                  </p:childTnLst>
                                </p:cTn>
                              </p:par>
                            </p:childTnLst>
                          </p:cTn>
                        </p:par>
                        <p:par>
                          <p:cTn id="26" fill="hold">
                            <p:stCondLst>
                              <p:cond delay="2500"/>
                            </p:stCondLst>
                            <p:childTnLst>
                              <p:par>
                                <p:cTn id="27" presetID="22" presetClass="entr" presetSubtype="8" fill="hold" grpId="0" nodeType="after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left)">
                                      <p:cBhvr>
                                        <p:cTn id="29" dur="500"/>
                                        <p:tgtEl>
                                          <p:spTgt spid="8"/>
                                        </p:tgtEl>
                                      </p:cBhvr>
                                    </p:animEffect>
                                  </p:childTnLst>
                                </p:cTn>
                              </p:par>
                            </p:childTnLst>
                          </p:cTn>
                        </p:par>
                        <p:par>
                          <p:cTn id="30" fill="hold">
                            <p:stCondLst>
                              <p:cond delay="3000"/>
                            </p:stCondLst>
                            <p:childTnLst>
                              <p:par>
                                <p:cTn id="31" presetID="53" presetClass="entr" presetSubtype="16" fill="hold" grpId="0" nodeType="after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p:cTn id="33" dur="500" fill="hold"/>
                                        <p:tgtEl>
                                          <p:spTgt spid="9"/>
                                        </p:tgtEl>
                                        <p:attrNameLst>
                                          <p:attrName>ppt_w</p:attrName>
                                        </p:attrNameLst>
                                      </p:cBhvr>
                                      <p:tavLst>
                                        <p:tav tm="0">
                                          <p:val>
                                            <p:fltVal val="0"/>
                                          </p:val>
                                        </p:tav>
                                        <p:tav tm="100000">
                                          <p:val>
                                            <p:strVal val="#ppt_w"/>
                                          </p:val>
                                        </p:tav>
                                      </p:tavLst>
                                    </p:anim>
                                    <p:anim calcmode="lin" valueType="num">
                                      <p:cBhvr>
                                        <p:cTn id="34" dur="500" fill="hold"/>
                                        <p:tgtEl>
                                          <p:spTgt spid="9"/>
                                        </p:tgtEl>
                                        <p:attrNameLst>
                                          <p:attrName>ppt_h</p:attrName>
                                        </p:attrNameLst>
                                      </p:cBhvr>
                                      <p:tavLst>
                                        <p:tav tm="0">
                                          <p:val>
                                            <p:fltVal val="0"/>
                                          </p:val>
                                        </p:tav>
                                        <p:tav tm="100000">
                                          <p:val>
                                            <p:strVal val="#ppt_h"/>
                                          </p:val>
                                        </p:tav>
                                      </p:tavLst>
                                    </p:anim>
                                    <p:animEffect transition="in" filter="fade">
                                      <p:cBhvr>
                                        <p:cTn id="35" dur="500"/>
                                        <p:tgtEl>
                                          <p:spTgt spid="9"/>
                                        </p:tgtEl>
                                      </p:cBhvr>
                                    </p:animEffect>
                                  </p:childTnLst>
                                </p:cTn>
                              </p:par>
                            </p:childTnLst>
                          </p:cTn>
                        </p:par>
                        <p:par>
                          <p:cTn id="36" fill="hold">
                            <p:stCondLst>
                              <p:cond delay="3500"/>
                            </p:stCondLst>
                            <p:childTnLst>
                              <p:par>
                                <p:cTn id="37" presetID="22" presetClass="entr" presetSubtype="8" fill="hold" grpId="0" nodeType="after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wipe(left)">
                                      <p:cBhvr>
                                        <p:cTn id="39" dur="500"/>
                                        <p:tgtEl>
                                          <p:spTgt spid="10"/>
                                        </p:tgtEl>
                                      </p:cBhvr>
                                    </p:animEffect>
                                  </p:childTnLst>
                                </p:cTn>
                              </p:par>
                            </p:childTnLst>
                          </p:cTn>
                        </p:par>
                        <p:par>
                          <p:cTn id="40" fill="hold">
                            <p:stCondLst>
                              <p:cond delay="4000"/>
                            </p:stCondLst>
                            <p:childTnLst>
                              <p:par>
                                <p:cTn id="41" presetID="53" presetClass="entr" presetSubtype="16" fill="hold" grpId="0" nodeType="after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p:cTn id="43" dur="500" fill="hold"/>
                                        <p:tgtEl>
                                          <p:spTgt spid="11"/>
                                        </p:tgtEl>
                                        <p:attrNameLst>
                                          <p:attrName>ppt_w</p:attrName>
                                        </p:attrNameLst>
                                      </p:cBhvr>
                                      <p:tavLst>
                                        <p:tav tm="0">
                                          <p:val>
                                            <p:fltVal val="0"/>
                                          </p:val>
                                        </p:tav>
                                        <p:tav tm="100000">
                                          <p:val>
                                            <p:strVal val="#ppt_w"/>
                                          </p:val>
                                        </p:tav>
                                      </p:tavLst>
                                    </p:anim>
                                    <p:anim calcmode="lin" valueType="num">
                                      <p:cBhvr>
                                        <p:cTn id="44" dur="500" fill="hold"/>
                                        <p:tgtEl>
                                          <p:spTgt spid="11"/>
                                        </p:tgtEl>
                                        <p:attrNameLst>
                                          <p:attrName>ppt_h</p:attrName>
                                        </p:attrNameLst>
                                      </p:cBhvr>
                                      <p:tavLst>
                                        <p:tav tm="0">
                                          <p:val>
                                            <p:fltVal val="0"/>
                                          </p:val>
                                        </p:tav>
                                        <p:tav tm="100000">
                                          <p:val>
                                            <p:strVal val="#ppt_h"/>
                                          </p:val>
                                        </p:tav>
                                      </p:tavLst>
                                    </p:anim>
                                    <p:animEffect transition="in" filter="fade">
                                      <p:cBhvr>
                                        <p:cTn id="45" dur="500"/>
                                        <p:tgtEl>
                                          <p:spTgt spid="11"/>
                                        </p:tgtEl>
                                      </p:cBhvr>
                                    </p:animEffect>
                                  </p:childTnLst>
                                </p:cTn>
                              </p:par>
                            </p:childTnLst>
                          </p:cTn>
                        </p:par>
                        <p:par>
                          <p:cTn id="46" fill="hold">
                            <p:stCondLst>
                              <p:cond delay="4500"/>
                            </p:stCondLst>
                            <p:childTnLst>
                              <p:par>
                                <p:cTn id="47" presetID="22" presetClass="entr" presetSubtype="8" fill="hold" grpId="0" nodeType="after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wipe(left)">
                                      <p:cBhvr>
                                        <p:cTn id="49" dur="500"/>
                                        <p:tgtEl>
                                          <p:spTgt spid="12"/>
                                        </p:tgtEl>
                                      </p:cBhvr>
                                    </p:animEffect>
                                  </p:childTnLst>
                                </p:cTn>
                              </p:par>
                            </p:childTnLst>
                          </p:cTn>
                        </p:par>
                        <p:par>
                          <p:cTn id="50" fill="hold">
                            <p:stCondLst>
                              <p:cond delay="5000"/>
                            </p:stCondLst>
                            <p:childTnLst>
                              <p:par>
                                <p:cTn id="51" presetID="53" presetClass="entr" presetSubtype="16" fill="hold" grpId="0" nodeType="afterEffect">
                                  <p:stCondLst>
                                    <p:cond delay="0"/>
                                  </p:stCondLst>
                                  <p:childTnLst>
                                    <p:set>
                                      <p:cBhvr>
                                        <p:cTn id="52" dur="1" fill="hold">
                                          <p:stCondLst>
                                            <p:cond delay="0"/>
                                          </p:stCondLst>
                                        </p:cTn>
                                        <p:tgtEl>
                                          <p:spTgt spid="13"/>
                                        </p:tgtEl>
                                        <p:attrNameLst>
                                          <p:attrName>style.visibility</p:attrName>
                                        </p:attrNameLst>
                                      </p:cBhvr>
                                      <p:to>
                                        <p:strVal val="visible"/>
                                      </p:to>
                                    </p:set>
                                    <p:anim calcmode="lin" valueType="num">
                                      <p:cBhvr>
                                        <p:cTn id="53" dur="500" fill="hold"/>
                                        <p:tgtEl>
                                          <p:spTgt spid="13"/>
                                        </p:tgtEl>
                                        <p:attrNameLst>
                                          <p:attrName>ppt_w</p:attrName>
                                        </p:attrNameLst>
                                      </p:cBhvr>
                                      <p:tavLst>
                                        <p:tav tm="0">
                                          <p:val>
                                            <p:fltVal val="0"/>
                                          </p:val>
                                        </p:tav>
                                        <p:tav tm="100000">
                                          <p:val>
                                            <p:strVal val="#ppt_w"/>
                                          </p:val>
                                        </p:tav>
                                      </p:tavLst>
                                    </p:anim>
                                    <p:anim calcmode="lin" valueType="num">
                                      <p:cBhvr>
                                        <p:cTn id="54" dur="500" fill="hold"/>
                                        <p:tgtEl>
                                          <p:spTgt spid="13"/>
                                        </p:tgtEl>
                                        <p:attrNameLst>
                                          <p:attrName>ppt_h</p:attrName>
                                        </p:attrNameLst>
                                      </p:cBhvr>
                                      <p:tavLst>
                                        <p:tav tm="0">
                                          <p:val>
                                            <p:fltVal val="0"/>
                                          </p:val>
                                        </p:tav>
                                        <p:tav tm="100000">
                                          <p:val>
                                            <p:strVal val="#ppt_h"/>
                                          </p:val>
                                        </p:tav>
                                      </p:tavLst>
                                    </p:anim>
                                    <p:animEffect transition="in" filter="fade">
                                      <p:cBhvr>
                                        <p:cTn id="55" dur="500"/>
                                        <p:tgtEl>
                                          <p:spTgt spid="13"/>
                                        </p:tgtEl>
                                      </p:cBhvr>
                                    </p:animEffect>
                                  </p:childTnLst>
                                </p:cTn>
                              </p:par>
                            </p:childTnLst>
                          </p:cTn>
                        </p:par>
                        <p:par>
                          <p:cTn id="56" fill="hold">
                            <p:stCondLst>
                              <p:cond delay="5500"/>
                            </p:stCondLst>
                            <p:childTnLst>
                              <p:par>
                                <p:cTn id="57" presetID="22" presetClass="entr" presetSubtype="8" fill="hold" grpId="0" nodeType="afterEffect">
                                  <p:stCondLst>
                                    <p:cond delay="0"/>
                                  </p:stCondLst>
                                  <p:childTnLst>
                                    <p:set>
                                      <p:cBhvr>
                                        <p:cTn id="58" dur="1" fill="hold">
                                          <p:stCondLst>
                                            <p:cond delay="0"/>
                                          </p:stCondLst>
                                        </p:cTn>
                                        <p:tgtEl>
                                          <p:spTgt spid="14"/>
                                        </p:tgtEl>
                                        <p:attrNameLst>
                                          <p:attrName>style.visibility</p:attrName>
                                        </p:attrNameLst>
                                      </p:cBhvr>
                                      <p:to>
                                        <p:strVal val="visible"/>
                                      </p:to>
                                    </p:set>
                                    <p:animEffect transition="in" filter="wipe(left)">
                                      <p:cBhvr>
                                        <p:cTn id="59" dur="500"/>
                                        <p:tgtEl>
                                          <p:spTgt spid="14"/>
                                        </p:tgtEl>
                                      </p:cBhvr>
                                    </p:animEffect>
                                  </p:childTnLst>
                                </p:cTn>
                              </p:par>
                            </p:childTnLst>
                          </p:cTn>
                        </p:par>
                        <p:par>
                          <p:cTn id="60" fill="hold">
                            <p:stCondLst>
                              <p:cond delay="6000"/>
                            </p:stCondLst>
                            <p:childTnLst>
                              <p:par>
                                <p:cTn id="61" presetID="12" presetClass="entr" presetSubtype="1" fill="hold" grpId="0" nodeType="afterEffect">
                                  <p:stCondLst>
                                    <p:cond delay="0"/>
                                  </p:stCondLst>
                                  <p:childTnLst>
                                    <p:set>
                                      <p:cBhvr>
                                        <p:cTn id="62" dur="1" fill="hold">
                                          <p:stCondLst>
                                            <p:cond delay="0"/>
                                          </p:stCondLst>
                                        </p:cTn>
                                        <p:tgtEl>
                                          <p:spTgt spid="4"/>
                                        </p:tgtEl>
                                        <p:attrNameLst>
                                          <p:attrName>style.visibility</p:attrName>
                                        </p:attrNameLst>
                                      </p:cBhvr>
                                      <p:to>
                                        <p:strVal val="visible"/>
                                      </p:to>
                                    </p:set>
                                    <p:anim calcmode="lin" valueType="num">
                                      <p:cBhvr additive="base">
                                        <p:cTn id="63" dur="500"/>
                                        <p:tgtEl>
                                          <p:spTgt spid="4"/>
                                        </p:tgtEl>
                                        <p:attrNameLst>
                                          <p:attrName>ppt_y</p:attrName>
                                        </p:attrNameLst>
                                      </p:cBhvr>
                                      <p:tavLst>
                                        <p:tav tm="0">
                                          <p:val>
                                            <p:strVal val="#ppt_y-#ppt_h*1.125000"/>
                                          </p:val>
                                        </p:tav>
                                        <p:tav tm="100000">
                                          <p:val>
                                            <p:strVal val="#ppt_y"/>
                                          </p:val>
                                        </p:tav>
                                      </p:tavLst>
                                    </p:anim>
                                    <p:animEffect transition="in" filter="wipe(down)">
                                      <p:cBhvr>
                                        <p:cTn id="6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p:bldP spid="7" grpId="0" animBg="1"/>
      <p:bldP spid="8" grpId="0"/>
      <p:bldP spid="9" grpId="0" animBg="1"/>
      <p:bldP spid="10" grpId="0"/>
      <p:bldP spid="11" grpId="0" animBg="1"/>
      <p:bldP spid="12" grpId="0"/>
      <p:bldP spid="13" grpId="0" animBg="1"/>
      <p:bldP spid="14"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5"/>
          <p:cNvSpPr txBox="1"/>
          <p:nvPr/>
        </p:nvSpPr>
        <p:spPr>
          <a:xfrm>
            <a:off x="1296000" y="775034"/>
            <a:ext cx="8070851" cy="502766"/>
          </a:xfrm>
          <a:prstGeom prst="rect">
            <a:avLst/>
          </a:prstGeom>
          <a:noFill/>
        </p:spPr>
        <p:txBody>
          <a:bodyPr wrap="square" lIns="91440" tIns="45720" rIns="91440" bIns="45720" rtlCol="0">
            <a:spAutoFit/>
          </a:bodyPr>
          <a:lstStyle>
            <a:defPPr>
              <a:defRPr lang="zh-CN"/>
            </a:defPPr>
            <a:lvl1pPr>
              <a:defRPr sz="2000" b="1" kern="0">
                <a:blipFill dpi="0" rotWithShape="1">
                  <a:blip r:embed="rId3" cstate="print">
                    <a:extLst>
                      <a:ext uri="{28A0092B-C50C-407E-A947-70E740481C1C}">
                        <a14:useLocalDpi xmlns:a14="http://schemas.microsoft.com/office/drawing/2010/main" val="0"/>
                      </a:ext>
                    </a:extLst>
                  </a:blip>
                  <a:srcRect/>
                  <a:stretch>
                    <a:fillRect/>
                  </a:stretch>
                </a:blipFill>
                <a:latin typeface="方正综艺简体" panose="02010601030101010101" pitchFamily="2" charset="-122"/>
                <a:ea typeface="方正综艺简体" panose="02010601030101010101" pitchFamily="2" charset="-122"/>
              </a:defRPr>
            </a:lvl1pPr>
          </a:lstStyle>
          <a:p>
            <a:r>
              <a:rPr lang="zh-CN" altLang="en-US" sz="2667" dirty="0">
                <a:solidFill>
                  <a:schemeClr val="bg1"/>
                </a:solidFill>
              </a:rPr>
              <a:t>附    则</a:t>
            </a:r>
          </a:p>
        </p:txBody>
      </p:sp>
      <p:sp>
        <p:nvSpPr>
          <p:cNvPr id="3" name="矩形 2"/>
          <p:cNvSpPr/>
          <p:nvPr/>
        </p:nvSpPr>
        <p:spPr>
          <a:xfrm>
            <a:off x="1296000" y="4101075"/>
            <a:ext cx="9600000" cy="72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400" b="1" dirty="0">
                <a:solidFill>
                  <a:srgbClr val="A40000"/>
                </a:solidFill>
                <a:ea typeface="微软雅黑" panose="020B0503020204020204" pitchFamily="34" charset="-122"/>
              </a:rPr>
              <a:t>【</a:t>
            </a:r>
            <a:r>
              <a:rPr lang="zh-CN" altLang="en-US" sz="2400" b="1" dirty="0">
                <a:solidFill>
                  <a:srgbClr val="A40000"/>
                </a:solidFill>
                <a:ea typeface="微软雅黑" panose="020B0503020204020204" pitchFamily="34" charset="-122"/>
              </a:rPr>
              <a:t>第七十八条</a:t>
            </a:r>
            <a:r>
              <a:rPr lang="en-US" altLang="zh-CN" sz="2400" b="1" dirty="0">
                <a:solidFill>
                  <a:srgbClr val="A40000"/>
                </a:solidFill>
                <a:ea typeface="微软雅黑" panose="020B0503020204020204" pitchFamily="34" charset="-122"/>
              </a:rPr>
              <a:t>】</a:t>
            </a:r>
            <a:r>
              <a:rPr lang="zh-CN" altLang="en-US" sz="2400" b="1" dirty="0">
                <a:solidFill>
                  <a:srgbClr val="A40000"/>
                </a:solidFill>
                <a:ea typeface="微软雅黑" panose="020B0503020204020204" pitchFamily="34" charset="-122"/>
              </a:rPr>
              <a:t>军事网络的安全保护，由中央军事委员会另行规定。</a:t>
            </a:r>
          </a:p>
        </p:txBody>
      </p:sp>
      <p:sp>
        <p:nvSpPr>
          <p:cNvPr id="4" name="矩形 3"/>
          <p:cNvSpPr/>
          <p:nvPr/>
        </p:nvSpPr>
        <p:spPr>
          <a:xfrm>
            <a:off x="1296000" y="4965224"/>
            <a:ext cx="9600000" cy="72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400" b="1" dirty="0">
                <a:solidFill>
                  <a:srgbClr val="A40000"/>
                </a:solidFill>
                <a:ea typeface="微软雅黑" panose="020B0503020204020204" pitchFamily="34" charset="-122"/>
              </a:rPr>
              <a:t>【</a:t>
            </a:r>
            <a:r>
              <a:rPr lang="zh-CN" altLang="en-US" sz="2400" b="1" dirty="0">
                <a:solidFill>
                  <a:srgbClr val="A40000"/>
                </a:solidFill>
                <a:ea typeface="微软雅黑" panose="020B0503020204020204" pitchFamily="34" charset="-122"/>
              </a:rPr>
              <a:t>第七十九条</a:t>
            </a:r>
            <a:r>
              <a:rPr lang="en-US" altLang="zh-CN" sz="2400" b="1" dirty="0">
                <a:solidFill>
                  <a:srgbClr val="A40000"/>
                </a:solidFill>
                <a:ea typeface="微软雅黑" panose="020B0503020204020204" pitchFamily="34" charset="-122"/>
              </a:rPr>
              <a:t>】</a:t>
            </a:r>
            <a:r>
              <a:rPr lang="zh-CN" altLang="en-US" sz="2400" b="1" dirty="0">
                <a:solidFill>
                  <a:srgbClr val="A40000"/>
                </a:solidFill>
                <a:ea typeface="微软雅黑" panose="020B0503020204020204" pitchFamily="34" charset="-122"/>
              </a:rPr>
              <a:t>本法自</a:t>
            </a:r>
            <a:r>
              <a:rPr lang="en-US" altLang="zh-CN" sz="2400" b="1" dirty="0">
                <a:solidFill>
                  <a:srgbClr val="A40000"/>
                </a:solidFill>
                <a:ea typeface="微软雅黑" panose="020B0503020204020204" pitchFamily="34" charset="-122"/>
              </a:rPr>
              <a:t>2017</a:t>
            </a:r>
            <a:r>
              <a:rPr lang="zh-CN" altLang="en-US" sz="2400" b="1" dirty="0">
                <a:solidFill>
                  <a:srgbClr val="A40000"/>
                </a:solidFill>
                <a:ea typeface="微软雅黑" panose="020B0503020204020204" pitchFamily="34" charset="-122"/>
              </a:rPr>
              <a:t>年</a:t>
            </a:r>
            <a:r>
              <a:rPr lang="en-US" altLang="zh-CN" sz="2400" b="1" dirty="0">
                <a:solidFill>
                  <a:srgbClr val="A40000"/>
                </a:solidFill>
                <a:ea typeface="微软雅黑" panose="020B0503020204020204" pitchFamily="34" charset="-122"/>
              </a:rPr>
              <a:t>6</a:t>
            </a:r>
            <a:r>
              <a:rPr lang="zh-CN" altLang="en-US" sz="2400" b="1" dirty="0">
                <a:solidFill>
                  <a:srgbClr val="A40000"/>
                </a:solidFill>
                <a:ea typeface="微软雅黑" panose="020B0503020204020204" pitchFamily="34" charset="-122"/>
              </a:rPr>
              <a:t>月</a:t>
            </a:r>
            <a:r>
              <a:rPr lang="en-US" altLang="zh-CN" sz="2400" b="1" dirty="0">
                <a:solidFill>
                  <a:srgbClr val="A40000"/>
                </a:solidFill>
                <a:ea typeface="微软雅黑" panose="020B0503020204020204" pitchFamily="34" charset="-122"/>
              </a:rPr>
              <a:t>1</a:t>
            </a:r>
            <a:r>
              <a:rPr lang="zh-CN" altLang="en-US" sz="2400" b="1" dirty="0">
                <a:solidFill>
                  <a:srgbClr val="A40000"/>
                </a:solidFill>
                <a:ea typeface="微软雅黑" panose="020B0503020204020204" pitchFamily="34" charset="-122"/>
              </a:rPr>
              <a:t>日起施行。</a:t>
            </a:r>
          </a:p>
        </p:txBody>
      </p:sp>
      <p:sp>
        <p:nvSpPr>
          <p:cNvPr id="5" name="矩形 4"/>
          <p:cNvSpPr/>
          <p:nvPr/>
        </p:nvSpPr>
        <p:spPr>
          <a:xfrm>
            <a:off x="1296000" y="1547763"/>
            <a:ext cx="9600000" cy="24481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1600" b="1" dirty="0">
              <a:solidFill>
                <a:schemeClr val="bg1"/>
              </a:solidFill>
              <a:ea typeface="微软雅黑" panose="020B0503020204020204" pitchFamily="34" charset="-122"/>
            </a:endParaRPr>
          </a:p>
        </p:txBody>
      </p:sp>
      <p:sp>
        <p:nvSpPr>
          <p:cNvPr id="6" name="矩形 5"/>
          <p:cNvSpPr/>
          <p:nvPr/>
        </p:nvSpPr>
        <p:spPr>
          <a:xfrm>
            <a:off x="1416229" y="1786947"/>
            <a:ext cx="5255835" cy="1938992"/>
          </a:xfrm>
          <a:prstGeom prst="rect">
            <a:avLst/>
          </a:prstGeom>
        </p:spPr>
        <p:txBody>
          <a:bodyPr wrap="square">
            <a:spAutoFit/>
          </a:bodyPr>
          <a:lstStyle/>
          <a:p>
            <a:r>
              <a:rPr lang="en-US" altLang="zh-CN" sz="2400" b="1" dirty="0">
                <a:solidFill>
                  <a:srgbClr val="A40000"/>
                </a:solidFill>
                <a:ea typeface="微软雅黑" panose="020B0503020204020204" pitchFamily="34" charset="-122"/>
              </a:rPr>
              <a:t>【</a:t>
            </a:r>
            <a:r>
              <a:rPr lang="zh-CN" altLang="en-US" sz="2400" b="1" dirty="0">
                <a:solidFill>
                  <a:srgbClr val="A40000"/>
                </a:solidFill>
                <a:ea typeface="微软雅黑" panose="020B0503020204020204" pitchFamily="34" charset="-122"/>
              </a:rPr>
              <a:t>第七十七条</a:t>
            </a:r>
            <a:r>
              <a:rPr lang="en-US" altLang="zh-CN" sz="2400" b="1" dirty="0">
                <a:solidFill>
                  <a:srgbClr val="A40000"/>
                </a:solidFill>
                <a:ea typeface="微软雅黑" panose="020B0503020204020204" pitchFamily="34" charset="-122"/>
              </a:rPr>
              <a:t>】</a:t>
            </a:r>
            <a:r>
              <a:rPr lang="zh-CN" altLang="en-US" sz="2400" b="1" dirty="0">
                <a:solidFill>
                  <a:srgbClr val="A40000"/>
                </a:solidFill>
                <a:ea typeface="微软雅黑" panose="020B0503020204020204" pitchFamily="34" charset="-122"/>
              </a:rPr>
              <a:t>存储、处理涉及国家秘密信息的网络</a:t>
            </a:r>
          </a:p>
          <a:p>
            <a:r>
              <a:rPr lang="zh-CN" altLang="en-US" sz="2400" b="1" dirty="0">
                <a:solidFill>
                  <a:srgbClr val="A40000"/>
                </a:solidFill>
                <a:ea typeface="微软雅黑" panose="020B0503020204020204" pitchFamily="34" charset="-122"/>
              </a:rPr>
              <a:t>的运行安全保护，除应当遵守本法外，还应当遵守保密</a:t>
            </a:r>
          </a:p>
          <a:p>
            <a:r>
              <a:rPr lang="zh-CN" altLang="en-US" sz="2400" b="1" dirty="0">
                <a:solidFill>
                  <a:srgbClr val="A40000"/>
                </a:solidFill>
                <a:ea typeface="微软雅黑" panose="020B0503020204020204" pitchFamily="34" charset="-122"/>
              </a:rPr>
              <a:t>法律、行政法规的规定。</a:t>
            </a:r>
          </a:p>
        </p:txBody>
      </p:sp>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22008" y="1919709"/>
            <a:ext cx="2736944" cy="1880150"/>
          </a:xfrm>
          <a:prstGeom prst="rect">
            <a:avLst/>
          </a:prstGeom>
        </p:spPr>
      </p:pic>
    </p:spTree>
    <p:extLst>
      <p:ext uri="{BB962C8B-B14F-4D97-AF65-F5344CB8AC3E}">
        <p14:creationId xmlns:p14="http://schemas.microsoft.com/office/powerpoint/2010/main" val="2810266836"/>
      </p:ext>
    </p:extLst>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34000" r="-34000"/>
          </a:stretch>
        </a:blipFill>
        <a:effectLst/>
      </p:bgPr>
    </p:bg>
    <p:spTree>
      <p:nvGrpSpPr>
        <p:cNvPr id="1" name=""/>
        <p:cNvGrpSpPr/>
        <p:nvPr/>
      </p:nvGrpSpPr>
      <p:grpSpPr>
        <a:xfrm>
          <a:off x="0" y="0"/>
          <a:ext cx="0" cy="0"/>
          <a:chOff x="0" y="0"/>
          <a:chExt cx="0" cy="0"/>
        </a:xfrm>
      </p:grpSpPr>
      <p:sp>
        <p:nvSpPr>
          <p:cNvPr id="6" name="TextBox 32">
            <a:hlinkClick r:id="" action="ppaction://hlinkshowjump?jump=nextslide"/>
          </p:cNvPr>
          <p:cNvSpPr txBox="1">
            <a:spLocks noChangeArrowheads="1"/>
          </p:cNvSpPr>
          <p:nvPr/>
        </p:nvSpPr>
        <p:spPr bwMode="auto">
          <a:xfrm>
            <a:off x="4772561" y="1316627"/>
            <a:ext cx="2646878"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宋体" pitchFamily="2" charset="-122"/>
              </a:defRPr>
            </a:lvl1pPr>
            <a:lvl2pPr marL="742950" indent="-285750">
              <a:defRPr>
                <a:solidFill>
                  <a:schemeClr val="tx1"/>
                </a:solidFill>
                <a:latin typeface="Arial" charset="0"/>
                <a:ea typeface="宋体" pitchFamily="2" charset="-122"/>
              </a:defRPr>
            </a:lvl2pPr>
            <a:lvl3pPr marL="1143000" indent="-228600">
              <a:defRPr>
                <a:solidFill>
                  <a:schemeClr val="tx1"/>
                </a:solidFill>
                <a:latin typeface="Arial" charset="0"/>
                <a:ea typeface="宋体" pitchFamily="2" charset="-122"/>
              </a:defRPr>
            </a:lvl3pPr>
            <a:lvl4pPr marL="1600200" indent="-228600">
              <a:defRPr>
                <a:solidFill>
                  <a:schemeClr val="tx1"/>
                </a:solidFill>
                <a:latin typeface="Arial" charset="0"/>
                <a:ea typeface="宋体" pitchFamily="2" charset="-122"/>
              </a:defRPr>
            </a:lvl4pPr>
            <a:lvl5pPr marL="2057400" indent="-22860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algn="ctr"/>
            <a:r>
              <a:rPr lang="zh-CN" altLang="en-US" sz="6400" b="1" dirty="0">
                <a:solidFill>
                  <a:schemeClr val="bg1"/>
                </a:solidFill>
                <a:latin typeface="微软雅黑" panose="020B0503020204020204" pitchFamily="34" charset="-122"/>
                <a:ea typeface="微软雅黑" panose="020B0503020204020204" pitchFamily="34" charset="-122"/>
              </a:rPr>
              <a:t>第三章</a:t>
            </a:r>
            <a:endParaRPr lang="en-US" altLang="zh-CN" sz="6400" b="1" dirty="0">
              <a:solidFill>
                <a:schemeClr val="bg1"/>
              </a:solidFill>
              <a:latin typeface="微软雅黑" panose="020B0503020204020204" pitchFamily="34" charset="-122"/>
              <a:ea typeface="微软雅黑" panose="020B0503020204020204" pitchFamily="34" charset="-122"/>
            </a:endParaRPr>
          </a:p>
        </p:txBody>
      </p:sp>
      <p:sp>
        <p:nvSpPr>
          <p:cNvPr id="7" name="TextBox 32">
            <a:hlinkClick r:id="" action="ppaction://hlinkshowjump?jump=nextslide"/>
          </p:cNvPr>
          <p:cNvSpPr txBox="1">
            <a:spLocks noChangeArrowheads="1"/>
          </p:cNvSpPr>
          <p:nvPr/>
        </p:nvSpPr>
        <p:spPr bwMode="auto">
          <a:xfrm>
            <a:off x="1050033" y="2609255"/>
            <a:ext cx="10183373"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ea typeface="宋体" pitchFamily="2" charset="-122"/>
              </a:defRPr>
            </a:lvl1pPr>
            <a:lvl2pPr marL="742950" indent="-285750">
              <a:defRPr>
                <a:solidFill>
                  <a:schemeClr val="tx1"/>
                </a:solidFill>
                <a:latin typeface="Arial" charset="0"/>
                <a:ea typeface="宋体" pitchFamily="2" charset="-122"/>
              </a:defRPr>
            </a:lvl2pPr>
            <a:lvl3pPr marL="1143000" indent="-228600">
              <a:defRPr>
                <a:solidFill>
                  <a:schemeClr val="tx1"/>
                </a:solidFill>
                <a:latin typeface="Arial" charset="0"/>
                <a:ea typeface="宋体" pitchFamily="2" charset="-122"/>
              </a:defRPr>
            </a:lvl3pPr>
            <a:lvl4pPr marL="1600200" indent="-228600">
              <a:defRPr>
                <a:solidFill>
                  <a:schemeClr val="tx1"/>
                </a:solidFill>
                <a:latin typeface="Arial" charset="0"/>
                <a:ea typeface="宋体" pitchFamily="2" charset="-122"/>
              </a:defRPr>
            </a:lvl4pPr>
            <a:lvl5pPr marL="2057400" indent="-22860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algn="ctr"/>
            <a:r>
              <a:rPr lang="en-US" altLang="zh-CN" sz="6000" b="1" spc="800" dirty="0">
                <a:solidFill>
                  <a:schemeClr val="bg1"/>
                </a:solidFill>
                <a:latin typeface="微软雅黑" panose="020B0503020204020204" pitchFamily="34" charset="-122"/>
                <a:ea typeface="微软雅黑" panose="020B0503020204020204" pitchFamily="34" charset="-122"/>
              </a:rPr>
              <a:t>《</a:t>
            </a:r>
            <a:r>
              <a:rPr lang="zh-CN" altLang="en-US" sz="6000" b="1" spc="800" dirty="0">
                <a:solidFill>
                  <a:schemeClr val="bg1"/>
                </a:solidFill>
                <a:latin typeface="微软雅黑" panose="020B0503020204020204" pitchFamily="34" charset="-122"/>
                <a:ea typeface="微软雅黑" panose="020B0503020204020204" pitchFamily="34" charset="-122"/>
              </a:rPr>
              <a:t>网络安全法</a:t>
            </a:r>
            <a:r>
              <a:rPr lang="en-US" altLang="zh-CN" sz="6000" b="1" spc="800" dirty="0">
                <a:solidFill>
                  <a:schemeClr val="bg1"/>
                </a:solidFill>
                <a:latin typeface="微软雅黑" panose="020B0503020204020204" pitchFamily="34" charset="-122"/>
                <a:ea typeface="微软雅黑" panose="020B0503020204020204" pitchFamily="34" charset="-122"/>
              </a:rPr>
              <a:t>》</a:t>
            </a:r>
          </a:p>
          <a:p>
            <a:pPr algn="ctr"/>
            <a:r>
              <a:rPr lang="zh-CN" altLang="en-US" sz="6600" b="1" spc="800" dirty="0">
                <a:solidFill>
                  <a:schemeClr val="bg1"/>
                </a:solidFill>
                <a:latin typeface="微软雅黑" panose="020B0503020204020204" pitchFamily="34" charset="-122"/>
                <a:ea typeface="微软雅黑" panose="020B0503020204020204" pitchFamily="34" charset="-122"/>
              </a:rPr>
              <a:t>重点解读</a:t>
            </a:r>
            <a:endParaRPr lang="en-US" altLang="zh-CN" sz="6600" b="1" spc="800" dirty="0">
              <a:solidFill>
                <a:schemeClr val="bg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157176089"/>
      </p:ext>
    </p:extLst>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childTnLst>
                          </p:cTn>
                        </p:par>
                        <p:par>
                          <p:cTn id="16" fill="hold">
                            <p:stCondLst>
                              <p:cond delay="1000"/>
                            </p:stCondLst>
                            <p:childTnLst>
                              <p:par>
                                <p:cTn id="17" presetID="26" presetClass="emph" presetSubtype="0" fill="hold" grpId="1" nodeType="afterEffect">
                                  <p:stCondLst>
                                    <p:cond delay="0"/>
                                  </p:stCondLst>
                                  <p:childTnLst>
                                    <p:animEffect transition="out" filter="fade">
                                      <p:cBhvr>
                                        <p:cTn id="18" dur="500" tmFilter="0, 0; .2, .5; .8, .5; 1, 0"/>
                                        <p:tgtEl>
                                          <p:spTgt spid="7"/>
                                        </p:tgtEl>
                                      </p:cBhvr>
                                    </p:animEffect>
                                    <p:animScale>
                                      <p:cBhvr>
                                        <p:cTn id="19" dur="250" autoRev="1" fill="hold"/>
                                        <p:tgtEl>
                                          <p:spTgt spid="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7" grpId="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5"/>
          <p:cNvSpPr txBox="1"/>
          <p:nvPr/>
        </p:nvSpPr>
        <p:spPr>
          <a:xfrm>
            <a:off x="1322527" y="684392"/>
            <a:ext cx="8070851" cy="502766"/>
          </a:xfrm>
          <a:prstGeom prst="rect">
            <a:avLst/>
          </a:prstGeom>
          <a:noFill/>
        </p:spPr>
        <p:txBody>
          <a:bodyPr wrap="square" lIns="91440" tIns="45720" rIns="91440" bIns="45720" rtlCol="0">
            <a:spAutoFit/>
          </a:bodyPr>
          <a:lstStyle>
            <a:defPPr>
              <a:defRPr lang="zh-CN"/>
            </a:defPPr>
            <a:lvl1pPr>
              <a:defRPr sz="2000" b="1" kern="0">
                <a:blipFill dpi="0" rotWithShape="1">
                  <a:blip r:embed="rId3" cstate="print">
                    <a:extLst>
                      <a:ext uri="{28A0092B-C50C-407E-A947-70E740481C1C}">
                        <a14:useLocalDpi xmlns:a14="http://schemas.microsoft.com/office/drawing/2010/main" val="0"/>
                      </a:ext>
                    </a:extLst>
                  </a:blip>
                  <a:srcRect/>
                  <a:stretch>
                    <a:fillRect/>
                  </a:stretch>
                </a:blipFill>
                <a:latin typeface="方正综艺简体" panose="02010601030101010101" pitchFamily="2" charset="-122"/>
                <a:ea typeface="方正综艺简体" panose="02010601030101010101" pitchFamily="2" charset="-122"/>
              </a:defRPr>
            </a:lvl1pPr>
          </a:lstStyle>
          <a:p>
            <a:r>
              <a:rPr lang="en-US" altLang="zh-CN" sz="2667" dirty="0">
                <a:solidFill>
                  <a:schemeClr val="bg1"/>
                </a:solidFill>
              </a:rPr>
              <a:t>《</a:t>
            </a:r>
            <a:r>
              <a:rPr lang="zh-CN" altLang="en-US" sz="2667" dirty="0">
                <a:solidFill>
                  <a:schemeClr val="bg1"/>
                </a:solidFill>
              </a:rPr>
              <a:t>网络安全法</a:t>
            </a:r>
            <a:r>
              <a:rPr lang="en-US" altLang="zh-CN" sz="2667" dirty="0">
                <a:solidFill>
                  <a:schemeClr val="bg1"/>
                </a:solidFill>
              </a:rPr>
              <a:t>》</a:t>
            </a:r>
            <a:r>
              <a:rPr lang="zh-CN" altLang="en-US" sz="2667" dirty="0">
                <a:solidFill>
                  <a:schemeClr val="bg1"/>
                </a:solidFill>
              </a:rPr>
              <a:t>重点解读</a:t>
            </a:r>
          </a:p>
        </p:txBody>
      </p:sp>
      <p:sp>
        <p:nvSpPr>
          <p:cNvPr id="3" name="Rectangle 19">
            <a:extLst>
              <a:ext uri="{FF2B5EF4-FFF2-40B4-BE49-F238E27FC236}">
                <a16:creationId xmlns:a16="http://schemas.microsoft.com/office/drawing/2014/main" xmlns="" id="{02AE2DE1-B937-45B6-BD49-8DE93997B266}"/>
              </a:ext>
            </a:extLst>
          </p:cNvPr>
          <p:cNvSpPr>
            <a:spLocks noChangeArrowheads="1"/>
          </p:cNvSpPr>
          <p:nvPr/>
        </p:nvSpPr>
        <p:spPr bwMode="auto">
          <a:xfrm>
            <a:off x="815414" y="4506810"/>
            <a:ext cx="3718175" cy="800027"/>
          </a:xfrm>
          <a:prstGeom prst="rect">
            <a:avLst/>
          </a:prstGeom>
          <a:noFill/>
          <a:ln w="9525">
            <a:noFill/>
            <a:miter lim="800000"/>
            <a:headEnd/>
            <a:tailEnd/>
          </a:ln>
        </p:spPr>
        <p:txBody>
          <a:bodyPr wrap="square" lIns="0" tIns="0" rIns="0" bIns="0">
            <a:spAutoFit/>
          </a:bodyPr>
          <a:lstStyle/>
          <a:p>
            <a:pPr algn="r"/>
            <a:r>
              <a:rPr lang="zh-CN" altLang="en-US" sz="1733" dirty="0">
                <a:solidFill>
                  <a:schemeClr val="bg1"/>
                </a:solidFill>
                <a:ea typeface="微软雅黑" panose="020B0503020204020204" pitchFamily="34" charset="-122"/>
              </a:rPr>
              <a:t>进一步完善了网络运营者收集、使用个人信息的规则及其保护个人信息安全的义务与责任</a:t>
            </a:r>
          </a:p>
        </p:txBody>
      </p:sp>
      <p:sp>
        <p:nvSpPr>
          <p:cNvPr id="4" name="Rectangle 21">
            <a:extLst>
              <a:ext uri="{FF2B5EF4-FFF2-40B4-BE49-F238E27FC236}">
                <a16:creationId xmlns:a16="http://schemas.microsoft.com/office/drawing/2014/main" xmlns="" id="{89C6CBE3-9A24-4348-91F2-FBE58F5031CC}"/>
              </a:ext>
            </a:extLst>
          </p:cNvPr>
          <p:cNvSpPr>
            <a:spLocks noChangeArrowheads="1"/>
          </p:cNvSpPr>
          <p:nvPr/>
        </p:nvSpPr>
        <p:spPr bwMode="auto">
          <a:xfrm>
            <a:off x="911425" y="1947261"/>
            <a:ext cx="3563535" cy="533351"/>
          </a:xfrm>
          <a:prstGeom prst="rect">
            <a:avLst/>
          </a:prstGeom>
          <a:noFill/>
          <a:ln w="9525">
            <a:noFill/>
            <a:miter lim="800000"/>
            <a:headEnd/>
            <a:tailEnd/>
          </a:ln>
        </p:spPr>
        <p:txBody>
          <a:bodyPr wrap="square" lIns="0" tIns="0" rIns="0" bIns="0">
            <a:spAutoFit/>
          </a:bodyPr>
          <a:lstStyle/>
          <a:p>
            <a:pPr algn="r"/>
            <a:r>
              <a:rPr lang="zh-CN" altLang="en-US" sz="1733" dirty="0">
                <a:solidFill>
                  <a:schemeClr val="bg1"/>
                </a:solidFill>
                <a:ea typeface="微软雅黑" panose="020B0503020204020204" pitchFamily="34" charset="-122"/>
              </a:rPr>
              <a:t>对支持、促进网络安全发展的措施作了规定</a:t>
            </a:r>
          </a:p>
        </p:txBody>
      </p:sp>
      <p:sp>
        <p:nvSpPr>
          <p:cNvPr id="5" name="Rectangle 23">
            <a:extLst>
              <a:ext uri="{FF2B5EF4-FFF2-40B4-BE49-F238E27FC236}">
                <a16:creationId xmlns:a16="http://schemas.microsoft.com/office/drawing/2014/main" xmlns="" id="{4E849E28-1C10-45CA-AE4C-F7B2520A2985}"/>
              </a:ext>
            </a:extLst>
          </p:cNvPr>
          <p:cNvSpPr>
            <a:spLocks noChangeArrowheads="1"/>
          </p:cNvSpPr>
          <p:nvPr/>
        </p:nvSpPr>
        <p:spPr bwMode="auto">
          <a:xfrm>
            <a:off x="911425" y="3225353"/>
            <a:ext cx="3143676" cy="533351"/>
          </a:xfrm>
          <a:prstGeom prst="rect">
            <a:avLst/>
          </a:prstGeom>
          <a:noFill/>
          <a:ln w="9525">
            <a:noFill/>
            <a:miter lim="800000"/>
            <a:headEnd/>
            <a:tailEnd/>
          </a:ln>
        </p:spPr>
        <p:txBody>
          <a:bodyPr wrap="square" lIns="0" tIns="0" rIns="0" bIns="0">
            <a:spAutoFit/>
          </a:bodyPr>
          <a:lstStyle/>
          <a:p>
            <a:pPr algn="r"/>
            <a:r>
              <a:rPr lang="zh-CN" altLang="en-US" sz="1733" dirty="0">
                <a:solidFill>
                  <a:schemeClr val="bg1"/>
                </a:solidFill>
                <a:ea typeface="微软雅黑" panose="020B0503020204020204" pitchFamily="34" charset="-122"/>
              </a:rPr>
              <a:t>明确建立国家统一的监测预警、信息通报和应急处置制度和体系</a:t>
            </a:r>
          </a:p>
        </p:txBody>
      </p:sp>
      <p:sp>
        <p:nvSpPr>
          <p:cNvPr id="6" name="Rectangle 25">
            <a:extLst>
              <a:ext uri="{FF2B5EF4-FFF2-40B4-BE49-F238E27FC236}">
                <a16:creationId xmlns:a16="http://schemas.microsoft.com/office/drawing/2014/main" xmlns="" id="{D28D0197-F35A-4EA2-8606-24E17B6536AE}"/>
              </a:ext>
            </a:extLst>
          </p:cNvPr>
          <p:cNvSpPr>
            <a:spLocks noChangeArrowheads="1"/>
          </p:cNvSpPr>
          <p:nvPr/>
        </p:nvSpPr>
        <p:spPr bwMode="auto">
          <a:xfrm>
            <a:off x="2744029" y="5487809"/>
            <a:ext cx="6696464" cy="533351"/>
          </a:xfrm>
          <a:prstGeom prst="rect">
            <a:avLst/>
          </a:prstGeom>
          <a:noFill/>
          <a:ln w="9525">
            <a:noFill/>
            <a:miter lim="800000"/>
            <a:headEnd/>
            <a:tailEnd/>
          </a:ln>
        </p:spPr>
        <p:txBody>
          <a:bodyPr wrap="square" lIns="0" tIns="0" rIns="0" bIns="0">
            <a:spAutoFit/>
          </a:bodyPr>
          <a:lstStyle/>
          <a:p>
            <a:pPr algn="ctr"/>
            <a:r>
              <a:rPr lang="zh-CN" altLang="en-US" sz="1733" dirty="0">
                <a:solidFill>
                  <a:schemeClr val="bg1"/>
                </a:solidFill>
                <a:ea typeface="微软雅黑" panose="020B0503020204020204" pitchFamily="34" charset="-122"/>
              </a:rPr>
              <a:t>确定网络实名制，并明确了网络运营者对公安机关、国际安全机关维护网络安全和侦查犯罪的活动提供技术支持和协助的义务</a:t>
            </a:r>
          </a:p>
        </p:txBody>
      </p:sp>
      <p:sp>
        <p:nvSpPr>
          <p:cNvPr id="7" name="Rectangle 40">
            <a:extLst>
              <a:ext uri="{FF2B5EF4-FFF2-40B4-BE49-F238E27FC236}">
                <a16:creationId xmlns:a16="http://schemas.microsoft.com/office/drawing/2014/main" xmlns="" id="{8E22FB11-F4A7-4F1C-9397-F3435CEC3726}"/>
              </a:ext>
            </a:extLst>
          </p:cNvPr>
          <p:cNvSpPr>
            <a:spLocks noChangeArrowheads="1"/>
          </p:cNvSpPr>
          <p:nvPr/>
        </p:nvSpPr>
        <p:spPr bwMode="auto">
          <a:xfrm>
            <a:off x="7717042" y="4506810"/>
            <a:ext cx="3467521" cy="800027"/>
          </a:xfrm>
          <a:prstGeom prst="rect">
            <a:avLst/>
          </a:prstGeom>
          <a:noFill/>
          <a:ln w="9525">
            <a:noFill/>
            <a:miter lim="800000"/>
            <a:headEnd/>
            <a:tailEnd/>
          </a:ln>
        </p:spPr>
        <p:txBody>
          <a:bodyPr wrap="square" lIns="0" tIns="0" rIns="0" bIns="0">
            <a:spAutoFit/>
          </a:bodyPr>
          <a:lstStyle/>
          <a:p>
            <a:r>
              <a:rPr lang="zh-CN" altLang="en-US" sz="1733" dirty="0">
                <a:solidFill>
                  <a:schemeClr val="bg1"/>
                </a:solidFill>
                <a:ea typeface="微软雅黑" panose="020B0503020204020204" pitchFamily="34" charset="-122"/>
              </a:rPr>
              <a:t>明确了国家网信部门对网络安全工作的统筹协调职责和相关监督管理职责</a:t>
            </a:r>
          </a:p>
        </p:txBody>
      </p:sp>
      <p:sp>
        <p:nvSpPr>
          <p:cNvPr id="8" name="Rectangle 42">
            <a:extLst>
              <a:ext uri="{FF2B5EF4-FFF2-40B4-BE49-F238E27FC236}">
                <a16:creationId xmlns:a16="http://schemas.microsoft.com/office/drawing/2014/main" xmlns="" id="{341E0F21-76CC-4601-BC9A-B389A1C03B0A}"/>
              </a:ext>
            </a:extLst>
          </p:cNvPr>
          <p:cNvSpPr>
            <a:spLocks noChangeArrowheads="1"/>
          </p:cNvSpPr>
          <p:nvPr/>
        </p:nvSpPr>
        <p:spPr bwMode="auto">
          <a:xfrm>
            <a:off x="4197493" y="1375153"/>
            <a:ext cx="3789536" cy="266676"/>
          </a:xfrm>
          <a:prstGeom prst="rect">
            <a:avLst/>
          </a:prstGeom>
          <a:noFill/>
          <a:ln w="9525">
            <a:noFill/>
            <a:miter lim="800000"/>
            <a:headEnd/>
            <a:tailEnd/>
          </a:ln>
        </p:spPr>
        <p:txBody>
          <a:bodyPr wrap="square" lIns="0" tIns="0" rIns="0" bIns="0">
            <a:spAutoFit/>
          </a:bodyPr>
          <a:lstStyle/>
          <a:p>
            <a:pPr algn="ctr"/>
            <a:r>
              <a:rPr lang="zh-CN" altLang="en-US" sz="1733" dirty="0">
                <a:solidFill>
                  <a:schemeClr val="bg1"/>
                </a:solidFill>
                <a:ea typeface="微软雅黑" panose="020B0503020204020204" pitchFamily="34" charset="-122"/>
              </a:rPr>
              <a:t>将信息安全等级保护制度上升为法律</a:t>
            </a:r>
          </a:p>
        </p:txBody>
      </p:sp>
      <p:sp>
        <p:nvSpPr>
          <p:cNvPr id="9" name="Rectangle 44">
            <a:extLst>
              <a:ext uri="{FF2B5EF4-FFF2-40B4-BE49-F238E27FC236}">
                <a16:creationId xmlns:a16="http://schemas.microsoft.com/office/drawing/2014/main" xmlns="" id="{FE4D857C-F490-4A51-9FCA-92CB7AEA72F7}"/>
              </a:ext>
            </a:extLst>
          </p:cNvPr>
          <p:cNvSpPr>
            <a:spLocks noChangeArrowheads="1"/>
          </p:cNvSpPr>
          <p:nvPr/>
        </p:nvSpPr>
        <p:spPr bwMode="auto">
          <a:xfrm>
            <a:off x="7717043" y="1948199"/>
            <a:ext cx="3467523" cy="533351"/>
          </a:xfrm>
          <a:prstGeom prst="rect">
            <a:avLst/>
          </a:prstGeom>
          <a:noFill/>
          <a:ln w="9525">
            <a:noFill/>
            <a:miter lim="800000"/>
            <a:headEnd/>
            <a:tailEnd/>
          </a:ln>
        </p:spPr>
        <p:txBody>
          <a:bodyPr wrap="square" lIns="0" tIns="0" rIns="0" bIns="0">
            <a:spAutoFit/>
          </a:bodyPr>
          <a:lstStyle/>
          <a:p>
            <a:r>
              <a:rPr lang="zh-CN" altLang="en-US" sz="1733" dirty="0">
                <a:solidFill>
                  <a:schemeClr val="bg1"/>
                </a:solidFill>
                <a:ea typeface="微软雅黑" panose="020B0503020204020204" pitchFamily="34" charset="-122"/>
              </a:rPr>
              <a:t>明确了网络产品和服务提供者的安全义务和个人信息保护义务</a:t>
            </a:r>
          </a:p>
        </p:txBody>
      </p:sp>
      <p:sp>
        <p:nvSpPr>
          <p:cNvPr id="10" name="Rectangle 46">
            <a:extLst>
              <a:ext uri="{FF2B5EF4-FFF2-40B4-BE49-F238E27FC236}">
                <a16:creationId xmlns:a16="http://schemas.microsoft.com/office/drawing/2014/main" xmlns="" id="{02027C0D-8596-4809-A8D7-69FE022BCEA9}"/>
              </a:ext>
            </a:extLst>
          </p:cNvPr>
          <p:cNvSpPr>
            <a:spLocks noChangeArrowheads="1"/>
          </p:cNvSpPr>
          <p:nvPr/>
        </p:nvSpPr>
        <p:spPr bwMode="auto">
          <a:xfrm>
            <a:off x="8177420" y="3091983"/>
            <a:ext cx="3007145" cy="800027"/>
          </a:xfrm>
          <a:prstGeom prst="rect">
            <a:avLst/>
          </a:prstGeom>
          <a:noFill/>
          <a:ln w="9525">
            <a:noFill/>
            <a:miter lim="800000"/>
            <a:headEnd/>
            <a:tailEnd/>
          </a:ln>
        </p:spPr>
        <p:txBody>
          <a:bodyPr wrap="square" lIns="0" tIns="0" rIns="0" bIns="0">
            <a:spAutoFit/>
          </a:bodyPr>
          <a:lstStyle/>
          <a:p>
            <a:r>
              <a:rPr lang="zh-CN" altLang="en-US" sz="1733" dirty="0">
                <a:solidFill>
                  <a:schemeClr val="bg1"/>
                </a:solidFill>
                <a:ea typeface="微软雅黑" panose="020B0503020204020204" pitchFamily="34" charset="-122"/>
              </a:rPr>
              <a:t>明确了关键信息基础设施的范围和关键信息基础设施保护制度的主要内容</a:t>
            </a:r>
          </a:p>
        </p:txBody>
      </p:sp>
      <p:sp>
        <p:nvSpPr>
          <p:cNvPr id="11" name="矩形 10">
            <a:extLst>
              <a:ext uri="{FF2B5EF4-FFF2-40B4-BE49-F238E27FC236}">
                <a16:creationId xmlns:a16="http://schemas.microsoft.com/office/drawing/2014/main" xmlns="" id="{D0EC62E6-BC26-4F49-8991-219A89E353F4}"/>
              </a:ext>
            </a:extLst>
          </p:cNvPr>
          <p:cNvSpPr/>
          <p:nvPr/>
        </p:nvSpPr>
        <p:spPr>
          <a:xfrm>
            <a:off x="4837233" y="3061206"/>
            <a:ext cx="2510056" cy="830997"/>
          </a:xfrm>
          <a:prstGeom prst="rect">
            <a:avLst/>
          </a:prstGeom>
        </p:spPr>
        <p:txBody>
          <a:bodyPr wrap="square">
            <a:spAutoFit/>
          </a:bodyPr>
          <a:lstStyle/>
          <a:p>
            <a:pPr algn="ctr"/>
            <a:r>
              <a:rPr lang="en-US" altLang="zh-CN" sz="2400" b="1" dirty="0">
                <a:solidFill>
                  <a:schemeClr val="bg1"/>
                </a:solidFill>
                <a:ea typeface="微软雅黑" panose="020B0503020204020204" pitchFamily="34" charset="-122"/>
              </a:rPr>
              <a:t>《</a:t>
            </a:r>
            <a:r>
              <a:rPr lang="zh-CN" altLang="en-US" sz="2400" b="1" dirty="0">
                <a:solidFill>
                  <a:schemeClr val="bg1"/>
                </a:solidFill>
                <a:ea typeface="微软雅黑" panose="020B0503020204020204" pitchFamily="34" charset="-122"/>
              </a:rPr>
              <a:t>网络安全法</a:t>
            </a:r>
            <a:r>
              <a:rPr lang="en-US" altLang="zh-CN" sz="2400" b="1" dirty="0">
                <a:solidFill>
                  <a:schemeClr val="bg1"/>
                </a:solidFill>
                <a:ea typeface="微软雅黑" panose="020B0503020204020204" pitchFamily="34" charset="-122"/>
              </a:rPr>
              <a:t>》</a:t>
            </a:r>
          </a:p>
          <a:p>
            <a:pPr algn="ctr"/>
            <a:r>
              <a:rPr lang="zh-CN" altLang="en-US" sz="2400" b="1" dirty="0">
                <a:solidFill>
                  <a:schemeClr val="bg1"/>
                </a:solidFill>
                <a:ea typeface="微软雅黑" panose="020B0503020204020204" pitchFamily="34" charset="-122"/>
              </a:rPr>
              <a:t>八大亮点</a:t>
            </a:r>
          </a:p>
        </p:txBody>
      </p:sp>
      <p:grpSp>
        <p:nvGrpSpPr>
          <p:cNvPr id="12" name="组合 11"/>
          <p:cNvGrpSpPr/>
          <p:nvPr/>
        </p:nvGrpSpPr>
        <p:grpSpPr>
          <a:xfrm>
            <a:off x="4407030" y="1801700"/>
            <a:ext cx="3377942" cy="3380784"/>
            <a:chOff x="3094426" y="1347614"/>
            <a:chExt cx="2949538" cy="2952019"/>
          </a:xfrm>
        </p:grpSpPr>
        <p:grpSp>
          <p:nvGrpSpPr>
            <p:cNvPr id="13" name="组合 12"/>
            <p:cNvGrpSpPr/>
            <p:nvPr/>
          </p:nvGrpSpPr>
          <p:grpSpPr>
            <a:xfrm>
              <a:off x="3976972" y="1347614"/>
              <a:ext cx="1184447" cy="533498"/>
              <a:chOff x="3976972" y="1347614"/>
              <a:chExt cx="1184447" cy="533498"/>
            </a:xfrm>
          </p:grpSpPr>
          <p:sp>
            <p:nvSpPr>
              <p:cNvPr id="35" name="Freeform 32">
                <a:extLst>
                  <a:ext uri="{FF2B5EF4-FFF2-40B4-BE49-F238E27FC236}">
                    <a16:creationId xmlns:a16="http://schemas.microsoft.com/office/drawing/2014/main" xmlns="" id="{31A6426D-5B7C-4209-955C-0796595E3ACC}"/>
                  </a:ext>
                </a:extLst>
              </p:cNvPr>
              <p:cNvSpPr>
                <a:spLocks/>
              </p:cNvSpPr>
              <p:nvPr/>
            </p:nvSpPr>
            <p:spPr bwMode="auto">
              <a:xfrm>
                <a:off x="3976972" y="1347614"/>
                <a:ext cx="1184447" cy="533498"/>
              </a:xfrm>
              <a:custGeom>
                <a:avLst/>
                <a:gdLst>
                  <a:gd name="T0" fmla="*/ 0 w 2666"/>
                  <a:gd name="T1" fmla="*/ 0 h 1200"/>
                  <a:gd name="T2" fmla="*/ 1333 w 2666"/>
                  <a:gd name="T3" fmla="*/ 0 h 1200"/>
                  <a:gd name="T4" fmla="*/ 2666 w 2666"/>
                  <a:gd name="T5" fmla="*/ 0 h 1200"/>
                  <a:gd name="T6" fmla="*/ 2169 w 2666"/>
                  <a:gd name="T7" fmla="*/ 1200 h 1200"/>
                  <a:gd name="T8" fmla="*/ 497 w 2666"/>
                  <a:gd name="T9" fmla="*/ 1200 h 1200"/>
                  <a:gd name="T10" fmla="*/ 0 w 2666"/>
                  <a:gd name="T11" fmla="*/ 0 h 1200"/>
                </a:gdLst>
                <a:ahLst/>
                <a:cxnLst>
                  <a:cxn ang="0">
                    <a:pos x="T0" y="T1"/>
                  </a:cxn>
                  <a:cxn ang="0">
                    <a:pos x="T2" y="T3"/>
                  </a:cxn>
                  <a:cxn ang="0">
                    <a:pos x="T4" y="T5"/>
                  </a:cxn>
                  <a:cxn ang="0">
                    <a:pos x="T6" y="T7"/>
                  </a:cxn>
                  <a:cxn ang="0">
                    <a:pos x="T8" y="T9"/>
                  </a:cxn>
                  <a:cxn ang="0">
                    <a:pos x="T10" y="T11"/>
                  </a:cxn>
                </a:cxnLst>
                <a:rect l="0" t="0" r="r" b="b"/>
                <a:pathLst>
                  <a:path w="2666" h="1200">
                    <a:moveTo>
                      <a:pt x="0" y="0"/>
                    </a:moveTo>
                    <a:lnTo>
                      <a:pt x="1333" y="0"/>
                    </a:lnTo>
                    <a:lnTo>
                      <a:pt x="2666" y="0"/>
                    </a:lnTo>
                    <a:lnTo>
                      <a:pt x="2169" y="1200"/>
                    </a:lnTo>
                    <a:lnTo>
                      <a:pt x="497" y="1200"/>
                    </a:lnTo>
                    <a:lnTo>
                      <a:pt x="0" y="0"/>
                    </a:lnTo>
                    <a:close/>
                  </a:path>
                </a:pathLst>
              </a:custGeom>
              <a:solidFill>
                <a:schemeClr val="bg1">
                  <a:lumMod val="85000"/>
                </a:schemeClr>
              </a:solidFill>
              <a:ln w="19050" cap="flat">
                <a:noFill/>
                <a:prstDash val="solid"/>
                <a:miter lim="800000"/>
                <a:headEnd/>
                <a:tailEnd/>
              </a:ln>
              <a:effectLst/>
            </p:spPr>
            <p:txBody>
              <a:bodyPr rot="0" spcFirstLastPara="0" vertOverflow="overflow" horzOverflow="overflow" vert="horz" wrap="square" lIns="91404" tIns="45703" rIns="91404" bIns="45703" numCol="1" spcCol="0" rtlCol="0" fromWordArt="0" anchor="t" anchorCtr="0" forceAA="0" compatLnSpc="1">
                <a:prstTxWarp prst="textNoShape">
                  <a:avLst/>
                </a:prstTxWarp>
                <a:noAutofit/>
              </a:bodyPr>
              <a:lstStyle/>
              <a:p>
                <a:endParaRPr lang="zh-CN" altLang="en-US" sz="2400" dirty="0">
                  <a:solidFill>
                    <a:schemeClr val="bg1"/>
                  </a:solidFill>
                  <a:ea typeface="微软雅黑" panose="020B0503020204020204" pitchFamily="34" charset="-122"/>
                  <a:cs typeface="+mn-ea"/>
                </a:endParaRPr>
              </a:p>
            </p:txBody>
          </p:sp>
          <p:sp>
            <p:nvSpPr>
              <p:cNvPr id="36" name="TextBox 67">
                <a:extLst>
                  <a:ext uri="{FF2B5EF4-FFF2-40B4-BE49-F238E27FC236}">
                    <a16:creationId xmlns:a16="http://schemas.microsoft.com/office/drawing/2014/main" xmlns="" id="{DFF37C7C-248F-4C58-B978-AD973E44426E}"/>
                  </a:ext>
                </a:extLst>
              </p:cNvPr>
              <p:cNvSpPr txBox="1"/>
              <p:nvPr/>
            </p:nvSpPr>
            <p:spPr>
              <a:xfrm>
                <a:off x="4374269" y="1436317"/>
                <a:ext cx="400596" cy="367227"/>
              </a:xfrm>
              <a:prstGeom prst="rect">
                <a:avLst/>
              </a:prstGeom>
              <a:noFill/>
            </p:spPr>
            <p:txBody>
              <a:bodyPr wrap="none" rtlCol="0">
                <a:spAutoFit/>
              </a:bodyPr>
              <a:lstStyle/>
              <a:p>
                <a:r>
                  <a:rPr lang="zh-CN" altLang="en-US" sz="2133" b="1" dirty="0">
                    <a:solidFill>
                      <a:schemeClr val="tx1">
                        <a:lumMod val="85000"/>
                        <a:lumOff val="15000"/>
                      </a:schemeClr>
                    </a:solidFill>
                    <a:ea typeface="微软雅黑" panose="020B0503020204020204" pitchFamily="34" charset="-122"/>
                  </a:rPr>
                  <a:t>一</a:t>
                </a:r>
              </a:p>
            </p:txBody>
          </p:sp>
        </p:grpSp>
        <p:grpSp>
          <p:nvGrpSpPr>
            <p:cNvPr id="14" name="组合 13"/>
            <p:cNvGrpSpPr/>
            <p:nvPr/>
          </p:nvGrpSpPr>
          <p:grpSpPr>
            <a:xfrm>
              <a:off x="4972006" y="1360848"/>
              <a:ext cx="1058723" cy="1059551"/>
              <a:chOff x="4972006" y="1360848"/>
              <a:chExt cx="1058723" cy="1059551"/>
            </a:xfrm>
          </p:grpSpPr>
          <p:sp>
            <p:nvSpPr>
              <p:cNvPr id="33" name="Freeform 33">
                <a:extLst>
                  <a:ext uri="{FF2B5EF4-FFF2-40B4-BE49-F238E27FC236}">
                    <a16:creationId xmlns:a16="http://schemas.microsoft.com/office/drawing/2014/main" xmlns="" id="{6C544599-E200-43E1-A8AB-E04846D71FBB}"/>
                  </a:ext>
                </a:extLst>
              </p:cNvPr>
              <p:cNvSpPr>
                <a:spLocks/>
              </p:cNvSpPr>
              <p:nvPr/>
            </p:nvSpPr>
            <p:spPr bwMode="auto">
              <a:xfrm>
                <a:off x="4972006" y="1360848"/>
                <a:ext cx="1058723" cy="1059551"/>
              </a:xfrm>
              <a:custGeom>
                <a:avLst/>
                <a:gdLst>
                  <a:gd name="T0" fmla="*/ 497 w 2383"/>
                  <a:gd name="T1" fmla="*/ 0 h 2382"/>
                  <a:gd name="T2" fmla="*/ 1440 w 2383"/>
                  <a:gd name="T3" fmla="*/ 943 h 2382"/>
                  <a:gd name="T4" fmla="*/ 2383 w 2383"/>
                  <a:gd name="T5" fmla="*/ 1885 h 2382"/>
                  <a:gd name="T6" fmla="*/ 1183 w 2383"/>
                  <a:gd name="T7" fmla="*/ 2382 h 2382"/>
                  <a:gd name="T8" fmla="*/ 0 w 2383"/>
                  <a:gd name="T9" fmla="*/ 1200 h 2382"/>
                  <a:gd name="T10" fmla="*/ 497 w 2383"/>
                  <a:gd name="T11" fmla="*/ 0 h 2382"/>
                </a:gdLst>
                <a:ahLst/>
                <a:cxnLst>
                  <a:cxn ang="0">
                    <a:pos x="T0" y="T1"/>
                  </a:cxn>
                  <a:cxn ang="0">
                    <a:pos x="T2" y="T3"/>
                  </a:cxn>
                  <a:cxn ang="0">
                    <a:pos x="T4" y="T5"/>
                  </a:cxn>
                  <a:cxn ang="0">
                    <a:pos x="T6" y="T7"/>
                  </a:cxn>
                  <a:cxn ang="0">
                    <a:pos x="T8" y="T9"/>
                  </a:cxn>
                  <a:cxn ang="0">
                    <a:pos x="T10" y="T11"/>
                  </a:cxn>
                </a:cxnLst>
                <a:rect l="0" t="0" r="r" b="b"/>
                <a:pathLst>
                  <a:path w="2383" h="2382">
                    <a:moveTo>
                      <a:pt x="497" y="0"/>
                    </a:moveTo>
                    <a:lnTo>
                      <a:pt x="1440" y="943"/>
                    </a:lnTo>
                    <a:lnTo>
                      <a:pt x="2383" y="1885"/>
                    </a:lnTo>
                    <a:lnTo>
                      <a:pt x="1183" y="2382"/>
                    </a:lnTo>
                    <a:lnTo>
                      <a:pt x="0" y="1200"/>
                    </a:lnTo>
                    <a:lnTo>
                      <a:pt x="497" y="0"/>
                    </a:lnTo>
                    <a:close/>
                  </a:path>
                </a:pathLst>
              </a:custGeom>
              <a:solidFill>
                <a:schemeClr val="bg1"/>
              </a:solidFill>
              <a:ln w="19050" cap="flat">
                <a:noFill/>
                <a:prstDash val="solid"/>
                <a:miter lim="800000"/>
                <a:headEnd/>
                <a:tailEnd/>
              </a:ln>
              <a:effectLst/>
            </p:spPr>
            <p:txBody>
              <a:bodyPr vert="horz" wrap="square" lIns="91404" tIns="45703" rIns="91404" bIns="45703" numCol="1" anchor="t" anchorCtr="0" compatLnSpc="1">
                <a:prstTxWarp prst="textNoShape">
                  <a:avLst/>
                </a:prstTxWarp>
              </a:bodyPr>
              <a:lstStyle/>
              <a:p>
                <a:endParaRPr lang="zh-CN" altLang="en-US" sz="2400" dirty="0">
                  <a:solidFill>
                    <a:schemeClr val="bg1"/>
                  </a:solidFill>
                  <a:ea typeface="微软雅黑" panose="020B0503020204020204" pitchFamily="34" charset="-122"/>
                  <a:cs typeface="+mn-ea"/>
                </a:endParaRPr>
              </a:p>
            </p:txBody>
          </p:sp>
          <p:sp>
            <p:nvSpPr>
              <p:cNvPr id="34" name="TextBox 69">
                <a:extLst>
                  <a:ext uri="{FF2B5EF4-FFF2-40B4-BE49-F238E27FC236}">
                    <a16:creationId xmlns:a16="http://schemas.microsoft.com/office/drawing/2014/main" xmlns="" id="{F5BF9B3C-CB0C-4324-AD59-99BEB3A99373}"/>
                  </a:ext>
                </a:extLst>
              </p:cNvPr>
              <p:cNvSpPr txBox="1"/>
              <p:nvPr/>
            </p:nvSpPr>
            <p:spPr>
              <a:xfrm>
                <a:off x="5220072" y="1782430"/>
                <a:ext cx="400596" cy="367226"/>
              </a:xfrm>
              <a:prstGeom prst="rect">
                <a:avLst/>
              </a:prstGeom>
              <a:noFill/>
            </p:spPr>
            <p:txBody>
              <a:bodyPr wrap="none" rtlCol="0">
                <a:spAutoFit/>
              </a:bodyPr>
              <a:lstStyle/>
              <a:p>
                <a:r>
                  <a:rPr lang="zh-CN" altLang="en-US" sz="2133" b="1" dirty="0">
                    <a:solidFill>
                      <a:schemeClr val="tx1">
                        <a:lumMod val="85000"/>
                        <a:lumOff val="15000"/>
                      </a:schemeClr>
                    </a:solidFill>
                    <a:ea typeface="微软雅黑" panose="020B0503020204020204" pitchFamily="34" charset="-122"/>
                  </a:rPr>
                  <a:t>二</a:t>
                </a:r>
              </a:p>
            </p:txBody>
          </p:sp>
        </p:grpSp>
        <p:grpSp>
          <p:nvGrpSpPr>
            <p:cNvPr id="15" name="组合 14"/>
            <p:cNvGrpSpPr/>
            <p:nvPr/>
          </p:nvGrpSpPr>
          <p:grpSpPr>
            <a:xfrm>
              <a:off x="5510466" y="2230160"/>
              <a:ext cx="533498" cy="1186101"/>
              <a:chOff x="5510466" y="2230160"/>
              <a:chExt cx="533498" cy="1186101"/>
            </a:xfrm>
          </p:grpSpPr>
          <p:sp>
            <p:nvSpPr>
              <p:cNvPr id="31" name="Freeform 39">
                <a:extLst>
                  <a:ext uri="{FF2B5EF4-FFF2-40B4-BE49-F238E27FC236}">
                    <a16:creationId xmlns:a16="http://schemas.microsoft.com/office/drawing/2014/main" xmlns="" id="{AA2BED91-C885-413C-95D8-86877D3732E3}"/>
                  </a:ext>
                </a:extLst>
              </p:cNvPr>
              <p:cNvSpPr>
                <a:spLocks/>
              </p:cNvSpPr>
              <p:nvPr/>
            </p:nvSpPr>
            <p:spPr bwMode="auto">
              <a:xfrm>
                <a:off x="5510466" y="2230160"/>
                <a:ext cx="533498" cy="1186101"/>
              </a:xfrm>
              <a:custGeom>
                <a:avLst/>
                <a:gdLst>
                  <a:gd name="T0" fmla="*/ 0 w 1200"/>
                  <a:gd name="T1" fmla="*/ 2169 h 2666"/>
                  <a:gd name="T2" fmla="*/ 0 w 1200"/>
                  <a:gd name="T3" fmla="*/ 497 h 2666"/>
                  <a:gd name="T4" fmla="*/ 1200 w 1200"/>
                  <a:gd name="T5" fmla="*/ 0 h 2666"/>
                  <a:gd name="T6" fmla="*/ 1200 w 1200"/>
                  <a:gd name="T7" fmla="*/ 1333 h 2666"/>
                  <a:gd name="T8" fmla="*/ 1200 w 1200"/>
                  <a:gd name="T9" fmla="*/ 2666 h 2666"/>
                  <a:gd name="T10" fmla="*/ 0 w 1200"/>
                  <a:gd name="T11" fmla="*/ 2169 h 2666"/>
                </a:gdLst>
                <a:ahLst/>
                <a:cxnLst>
                  <a:cxn ang="0">
                    <a:pos x="T0" y="T1"/>
                  </a:cxn>
                  <a:cxn ang="0">
                    <a:pos x="T2" y="T3"/>
                  </a:cxn>
                  <a:cxn ang="0">
                    <a:pos x="T4" y="T5"/>
                  </a:cxn>
                  <a:cxn ang="0">
                    <a:pos x="T6" y="T7"/>
                  </a:cxn>
                  <a:cxn ang="0">
                    <a:pos x="T8" y="T9"/>
                  </a:cxn>
                  <a:cxn ang="0">
                    <a:pos x="T10" y="T11"/>
                  </a:cxn>
                </a:cxnLst>
                <a:rect l="0" t="0" r="r" b="b"/>
                <a:pathLst>
                  <a:path w="1200" h="2666">
                    <a:moveTo>
                      <a:pt x="0" y="2169"/>
                    </a:moveTo>
                    <a:lnTo>
                      <a:pt x="0" y="497"/>
                    </a:lnTo>
                    <a:lnTo>
                      <a:pt x="1200" y="0"/>
                    </a:lnTo>
                    <a:lnTo>
                      <a:pt x="1200" y="1333"/>
                    </a:lnTo>
                    <a:lnTo>
                      <a:pt x="1200" y="2666"/>
                    </a:lnTo>
                    <a:lnTo>
                      <a:pt x="0" y="2169"/>
                    </a:lnTo>
                    <a:close/>
                  </a:path>
                </a:pathLst>
              </a:custGeom>
              <a:solidFill>
                <a:schemeClr val="bg1">
                  <a:lumMod val="85000"/>
                </a:schemeClr>
              </a:solidFill>
              <a:ln w="19050" cap="flat">
                <a:noFill/>
                <a:prstDash val="solid"/>
                <a:miter lim="800000"/>
                <a:headEnd/>
                <a:tailEnd/>
              </a:ln>
              <a:effectLst/>
            </p:spPr>
            <p:txBody>
              <a:bodyPr rot="0" spcFirstLastPara="0" vertOverflow="overflow" horzOverflow="overflow" vert="horz" wrap="square" lIns="91404" tIns="45703" rIns="91404" bIns="45703" numCol="1" spcCol="0" rtlCol="0" fromWordArt="0" anchor="t" anchorCtr="0" forceAA="0" compatLnSpc="1">
                <a:prstTxWarp prst="textNoShape">
                  <a:avLst/>
                </a:prstTxWarp>
                <a:noAutofit/>
              </a:bodyPr>
              <a:lstStyle/>
              <a:p>
                <a:endParaRPr lang="zh-CN" altLang="en-US" sz="2400" dirty="0">
                  <a:solidFill>
                    <a:schemeClr val="bg1"/>
                  </a:solidFill>
                  <a:ea typeface="微软雅黑" panose="020B0503020204020204" pitchFamily="34" charset="-122"/>
                  <a:cs typeface="+mn-ea"/>
                </a:endParaRPr>
              </a:p>
            </p:txBody>
          </p:sp>
          <p:sp>
            <p:nvSpPr>
              <p:cNvPr id="32" name="TextBox 70">
                <a:extLst>
                  <a:ext uri="{FF2B5EF4-FFF2-40B4-BE49-F238E27FC236}">
                    <a16:creationId xmlns:a16="http://schemas.microsoft.com/office/drawing/2014/main" xmlns="" id="{504306F3-A0C3-46AD-917E-70875574567F}"/>
                  </a:ext>
                </a:extLst>
              </p:cNvPr>
              <p:cNvSpPr txBox="1"/>
              <p:nvPr/>
            </p:nvSpPr>
            <p:spPr>
              <a:xfrm>
                <a:off x="5593981" y="2651303"/>
                <a:ext cx="400596" cy="367226"/>
              </a:xfrm>
              <a:prstGeom prst="rect">
                <a:avLst/>
              </a:prstGeom>
              <a:noFill/>
            </p:spPr>
            <p:txBody>
              <a:bodyPr wrap="none" rtlCol="0">
                <a:spAutoFit/>
              </a:bodyPr>
              <a:lstStyle/>
              <a:p>
                <a:r>
                  <a:rPr lang="zh-CN" altLang="en-US" sz="2133" b="1" dirty="0">
                    <a:solidFill>
                      <a:schemeClr val="tx1">
                        <a:lumMod val="85000"/>
                        <a:lumOff val="15000"/>
                      </a:schemeClr>
                    </a:solidFill>
                    <a:ea typeface="微软雅黑" panose="020B0503020204020204" pitchFamily="34" charset="-122"/>
                  </a:rPr>
                  <a:t>三</a:t>
                </a:r>
              </a:p>
            </p:txBody>
          </p:sp>
        </p:grpSp>
        <p:grpSp>
          <p:nvGrpSpPr>
            <p:cNvPr id="16" name="组合 15"/>
            <p:cNvGrpSpPr/>
            <p:nvPr/>
          </p:nvGrpSpPr>
          <p:grpSpPr>
            <a:xfrm>
              <a:off x="4972006" y="3226848"/>
              <a:ext cx="1058723" cy="1059551"/>
              <a:chOff x="4972006" y="3226848"/>
              <a:chExt cx="1058723" cy="1059551"/>
            </a:xfrm>
          </p:grpSpPr>
          <p:sp>
            <p:nvSpPr>
              <p:cNvPr id="29" name="Freeform 38">
                <a:extLst>
                  <a:ext uri="{FF2B5EF4-FFF2-40B4-BE49-F238E27FC236}">
                    <a16:creationId xmlns:a16="http://schemas.microsoft.com/office/drawing/2014/main" xmlns="" id="{8A3511B5-7E5A-4973-8763-48E12B97A04F}"/>
                  </a:ext>
                </a:extLst>
              </p:cNvPr>
              <p:cNvSpPr>
                <a:spLocks/>
              </p:cNvSpPr>
              <p:nvPr/>
            </p:nvSpPr>
            <p:spPr bwMode="auto">
              <a:xfrm>
                <a:off x="4972006" y="3226848"/>
                <a:ext cx="1058723" cy="1059551"/>
              </a:xfrm>
              <a:custGeom>
                <a:avLst/>
                <a:gdLst>
                  <a:gd name="T0" fmla="*/ 0 w 2383"/>
                  <a:gd name="T1" fmla="*/ 1183 h 2383"/>
                  <a:gd name="T2" fmla="*/ 1183 w 2383"/>
                  <a:gd name="T3" fmla="*/ 0 h 2383"/>
                  <a:gd name="T4" fmla="*/ 2383 w 2383"/>
                  <a:gd name="T5" fmla="*/ 497 h 2383"/>
                  <a:gd name="T6" fmla="*/ 1440 w 2383"/>
                  <a:gd name="T7" fmla="*/ 1440 h 2383"/>
                  <a:gd name="T8" fmla="*/ 498 w 2383"/>
                  <a:gd name="T9" fmla="*/ 2383 h 2383"/>
                  <a:gd name="T10" fmla="*/ 0 w 2383"/>
                  <a:gd name="T11" fmla="*/ 1183 h 2383"/>
                </a:gdLst>
                <a:ahLst/>
                <a:cxnLst>
                  <a:cxn ang="0">
                    <a:pos x="T0" y="T1"/>
                  </a:cxn>
                  <a:cxn ang="0">
                    <a:pos x="T2" y="T3"/>
                  </a:cxn>
                  <a:cxn ang="0">
                    <a:pos x="T4" y="T5"/>
                  </a:cxn>
                  <a:cxn ang="0">
                    <a:pos x="T6" y="T7"/>
                  </a:cxn>
                  <a:cxn ang="0">
                    <a:pos x="T8" y="T9"/>
                  </a:cxn>
                  <a:cxn ang="0">
                    <a:pos x="T10" y="T11"/>
                  </a:cxn>
                </a:cxnLst>
                <a:rect l="0" t="0" r="r" b="b"/>
                <a:pathLst>
                  <a:path w="2383" h="2383">
                    <a:moveTo>
                      <a:pt x="0" y="1183"/>
                    </a:moveTo>
                    <a:lnTo>
                      <a:pt x="1183" y="0"/>
                    </a:lnTo>
                    <a:lnTo>
                      <a:pt x="2383" y="497"/>
                    </a:lnTo>
                    <a:lnTo>
                      <a:pt x="1440" y="1440"/>
                    </a:lnTo>
                    <a:lnTo>
                      <a:pt x="498" y="2383"/>
                    </a:lnTo>
                    <a:lnTo>
                      <a:pt x="0" y="1183"/>
                    </a:lnTo>
                    <a:close/>
                  </a:path>
                </a:pathLst>
              </a:custGeom>
              <a:solidFill>
                <a:schemeClr val="bg1"/>
              </a:solidFill>
              <a:ln w="19050" cap="flat">
                <a:noFill/>
                <a:prstDash val="solid"/>
                <a:miter lim="800000"/>
                <a:headEnd/>
                <a:tailEnd/>
              </a:ln>
              <a:effectLst/>
            </p:spPr>
            <p:txBody>
              <a:bodyPr vert="horz" wrap="square" lIns="91404" tIns="45703" rIns="91404" bIns="45703" numCol="1" anchor="t" anchorCtr="0" compatLnSpc="1">
                <a:prstTxWarp prst="textNoShape">
                  <a:avLst/>
                </a:prstTxWarp>
              </a:bodyPr>
              <a:lstStyle/>
              <a:p>
                <a:endParaRPr lang="zh-CN" altLang="en-US" sz="2400" dirty="0">
                  <a:solidFill>
                    <a:schemeClr val="bg1"/>
                  </a:solidFill>
                  <a:ea typeface="微软雅黑" panose="020B0503020204020204" pitchFamily="34" charset="-122"/>
                  <a:cs typeface="+mn-ea"/>
                </a:endParaRPr>
              </a:p>
            </p:txBody>
          </p:sp>
          <p:sp>
            <p:nvSpPr>
              <p:cNvPr id="30" name="TextBox 71">
                <a:extLst>
                  <a:ext uri="{FF2B5EF4-FFF2-40B4-BE49-F238E27FC236}">
                    <a16:creationId xmlns:a16="http://schemas.microsoft.com/office/drawing/2014/main" xmlns="" id="{612368C5-ECA3-45B9-A988-5BCE8C79EB48}"/>
                  </a:ext>
                </a:extLst>
              </p:cNvPr>
              <p:cNvSpPr txBox="1"/>
              <p:nvPr/>
            </p:nvSpPr>
            <p:spPr>
              <a:xfrm>
                <a:off x="5220072" y="3505474"/>
                <a:ext cx="400596" cy="367226"/>
              </a:xfrm>
              <a:prstGeom prst="rect">
                <a:avLst/>
              </a:prstGeom>
              <a:noFill/>
            </p:spPr>
            <p:txBody>
              <a:bodyPr wrap="none" rtlCol="0">
                <a:spAutoFit/>
              </a:bodyPr>
              <a:lstStyle/>
              <a:p>
                <a:r>
                  <a:rPr lang="zh-CN" altLang="en-US" sz="2133" b="1" dirty="0">
                    <a:solidFill>
                      <a:schemeClr val="tx1">
                        <a:lumMod val="85000"/>
                        <a:lumOff val="15000"/>
                      </a:schemeClr>
                    </a:solidFill>
                    <a:ea typeface="微软雅黑" panose="020B0503020204020204" pitchFamily="34" charset="-122"/>
                  </a:rPr>
                  <a:t>四</a:t>
                </a:r>
              </a:p>
            </p:txBody>
          </p:sp>
        </p:grpSp>
        <p:grpSp>
          <p:nvGrpSpPr>
            <p:cNvPr id="17" name="组合 16"/>
            <p:cNvGrpSpPr/>
            <p:nvPr/>
          </p:nvGrpSpPr>
          <p:grpSpPr>
            <a:xfrm>
              <a:off x="3976972" y="3765308"/>
              <a:ext cx="1184447" cy="534325"/>
              <a:chOff x="3976972" y="3765308"/>
              <a:chExt cx="1184447" cy="534325"/>
            </a:xfrm>
          </p:grpSpPr>
          <p:sp>
            <p:nvSpPr>
              <p:cNvPr id="27" name="Freeform 37">
                <a:extLst>
                  <a:ext uri="{FF2B5EF4-FFF2-40B4-BE49-F238E27FC236}">
                    <a16:creationId xmlns:a16="http://schemas.microsoft.com/office/drawing/2014/main" xmlns="" id="{364EB17C-F2DB-4E4B-AEAB-2BB4AFB03F8A}"/>
                  </a:ext>
                </a:extLst>
              </p:cNvPr>
              <p:cNvSpPr>
                <a:spLocks/>
              </p:cNvSpPr>
              <p:nvPr/>
            </p:nvSpPr>
            <p:spPr bwMode="auto">
              <a:xfrm>
                <a:off x="3976972" y="3765308"/>
                <a:ext cx="1184447" cy="534325"/>
              </a:xfrm>
              <a:custGeom>
                <a:avLst/>
                <a:gdLst>
                  <a:gd name="T0" fmla="*/ 497 w 2666"/>
                  <a:gd name="T1" fmla="*/ 0 h 1200"/>
                  <a:gd name="T2" fmla="*/ 2169 w 2666"/>
                  <a:gd name="T3" fmla="*/ 0 h 1200"/>
                  <a:gd name="T4" fmla="*/ 2666 w 2666"/>
                  <a:gd name="T5" fmla="*/ 1200 h 1200"/>
                  <a:gd name="T6" fmla="*/ 1333 w 2666"/>
                  <a:gd name="T7" fmla="*/ 1200 h 1200"/>
                  <a:gd name="T8" fmla="*/ 0 w 2666"/>
                  <a:gd name="T9" fmla="*/ 1200 h 1200"/>
                  <a:gd name="T10" fmla="*/ 497 w 2666"/>
                  <a:gd name="T11" fmla="*/ 0 h 1200"/>
                </a:gdLst>
                <a:ahLst/>
                <a:cxnLst>
                  <a:cxn ang="0">
                    <a:pos x="T0" y="T1"/>
                  </a:cxn>
                  <a:cxn ang="0">
                    <a:pos x="T2" y="T3"/>
                  </a:cxn>
                  <a:cxn ang="0">
                    <a:pos x="T4" y="T5"/>
                  </a:cxn>
                  <a:cxn ang="0">
                    <a:pos x="T6" y="T7"/>
                  </a:cxn>
                  <a:cxn ang="0">
                    <a:pos x="T8" y="T9"/>
                  </a:cxn>
                  <a:cxn ang="0">
                    <a:pos x="T10" y="T11"/>
                  </a:cxn>
                </a:cxnLst>
                <a:rect l="0" t="0" r="r" b="b"/>
                <a:pathLst>
                  <a:path w="2666" h="1200">
                    <a:moveTo>
                      <a:pt x="497" y="0"/>
                    </a:moveTo>
                    <a:lnTo>
                      <a:pt x="2169" y="0"/>
                    </a:lnTo>
                    <a:lnTo>
                      <a:pt x="2666" y="1200"/>
                    </a:lnTo>
                    <a:lnTo>
                      <a:pt x="1333" y="1200"/>
                    </a:lnTo>
                    <a:lnTo>
                      <a:pt x="0" y="1200"/>
                    </a:lnTo>
                    <a:lnTo>
                      <a:pt x="497" y="0"/>
                    </a:lnTo>
                    <a:close/>
                  </a:path>
                </a:pathLst>
              </a:custGeom>
              <a:solidFill>
                <a:schemeClr val="bg1">
                  <a:lumMod val="85000"/>
                </a:schemeClr>
              </a:solidFill>
              <a:ln w="19050" cap="flat">
                <a:noFill/>
                <a:prstDash val="solid"/>
                <a:miter lim="800000"/>
                <a:headEnd/>
                <a:tailEnd/>
              </a:ln>
              <a:effectLst/>
            </p:spPr>
            <p:txBody>
              <a:bodyPr rot="0" spcFirstLastPara="0" vertOverflow="overflow" horzOverflow="overflow" vert="horz" wrap="square" lIns="91404" tIns="45703" rIns="91404" bIns="45703" numCol="1" spcCol="0" rtlCol="0" fromWordArt="0" anchor="t" anchorCtr="0" forceAA="0" compatLnSpc="1">
                <a:prstTxWarp prst="textNoShape">
                  <a:avLst/>
                </a:prstTxWarp>
                <a:noAutofit/>
              </a:bodyPr>
              <a:lstStyle/>
              <a:p>
                <a:endParaRPr lang="zh-CN" altLang="en-US" sz="2400" dirty="0">
                  <a:solidFill>
                    <a:schemeClr val="bg1"/>
                  </a:solidFill>
                  <a:ea typeface="微软雅黑" panose="020B0503020204020204" pitchFamily="34" charset="-122"/>
                  <a:cs typeface="+mn-ea"/>
                </a:endParaRPr>
              </a:p>
            </p:txBody>
          </p:sp>
          <p:sp>
            <p:nvSpPr>
              <p:cNvPr id="28" name="TextBox 72">
                <a:extLst>
                  <a:ext uri="{FF2B5EF4-FFF2-40B4-BE49-F238E27FC236}">
                    <a16:creationId xmlns:a16="http://schemas.microsoft.com/office/drawing/2014/main" xmlns="" id="{09DB3B78-DFA0-40C8-B8A7-BCFB1EAC57EF}"/>
                  </a:ext>
                </a:extLst>
              </p:cNvPr>
              <p:cNvSpPr txBox="1"/>
              <p:nvPr/>
            </p:nvSpPr>
            <p:spPr>
              <a:xfrm>
                <a:off x="4374269" y="3869677"/>
                <a:ext cx="400596" cy="367226"/>
              </a:xfrm>
              <a:prstGeom prst="rect">
                <a:avLst/>
              </a:prstGeom>
              <a:noFill/>
            </p:spPr>
            <p:txBody>
              <a:bodyPr wrap="none" rtlCol="0">
                <a:spAutoFit/>
              </a:bodyPr>
              <a:lstStyle/>
              <a:p>
                <a:r>
                  <a:rPr lang="zh-CN" altLang="en-US" sz="2133" b="1" dirty="0">
                    <a:solidFill>
                      <a:schemeClr val="tx1">
                        <a:lumMod val="85000"/>
                        <a:lumOff val="15000"/>
                      </a:schemeClr>
                    </a:solidFill>
                    <a:ea typeface="微软雅黑" panose="020B0503020204020204" pitchFamily="34" charset="-122"/>
                  </a:rPr>
                  <a:t>五</a:t>
                </a:r>
              </a:p>
            </p:txBody>
          </p:sp>
        </p:grpSp>
        <p:grpSp>
          <p:nvGrpSpPr>
            <p:cNvPr id="18" name="组合 17"/>
            <p:cNvGrpSpPr/>
            <p:nvPr/>
          </p:nvGrpSpPr>
          <p:grpSpPr>
            <a:xfrm>
              <a:off x="3107661" y="3226848"/>
              <a:ext cx="1058723" cy="1059551"/>
              <a:chOff x="3107661" y="3226848"/>
              <a:chExt cx="1058723" cy="1059551"/>
            </a:xfrm>
          </p:grpSpPr>
          <p:sp>
            <p:nvSpPr>
              <p:cNvPr id="25" name="Freeform 36">
                <a:extLst>
                  <a:ext uri="{FF2B5EF4-FFF2-40B4-BE49-F238E27FC236}">
                    <a16:creationId xmlns:a16="http://schemas.microsoft.com/office/drawing/2014/main" xmlns="" id="{2247DDB7-004B-41B9-B260-6E590470566F}"/>
                  </a:ext>
                </a:extLst>
              </p:cNvPr>
              <p:cNvSpPr>
                <a:spLocks/>
              </p:cNvSpPr>
              <p:nvPr/>
            </p:nvSpPr>
            <p:spPr bwMode="auto">
              <a:xfrm>
                <a:off x="3107661" y="3226848"/>
                <a:ext cx="1058723" cy="1059551"/>
              </a:xfrm>
              <a:custGeom>
                <a:avLst/>
                <a:gdLst>
                  <a:gd name="T0" fmla="*/ 1200 w 2382"/>
                  <a:gd name="T1" fmla="*/ 0 h 2383"/>
                  <a:gd name="T2" fmla="*/ 2382 w 2382"/>
                  <a:gd name="T3" fmla="*/ 1183 h 2383"/>
                  <a:gd name="T4" fmla="*/ 1885 w 2382"/>
                  <a:gd name="T5" fmla="*/ 2383 h 2383"/>
                  <a:gd name="T6" fmla="*/ 943 w 2382"/>
                  <a:gd name="T7" fmla="*/ 1440 h 2383"/>
                  <a:gd name="T8" fmla="*/ 0 w 2382"/>
                  <a:gd name="T9" fmla="*/ 497 h 2383"/>
                  <a:gd name="T10" fmla="*/ 1200 w 2382"/>
                  <a:gd name="T11" fmla="*/ 0 h 2383"/>
                </a:gdLst>
                <a:ahLst/>
                <a:cxnLst>
                  <a:cxn ang="0">
                    <a:pos x="T0" y="T1"/>
                  </a:cxn>
                  <a:cxn ang="0">
                    <a:pos x="T2" y="T3"/>
                  </a:cxn>
                  <a:cxn ang="0">
                    <a:pos x="T4" y="T5"/>
                  </a:cxn>
                  <a:cxn ang="0">
                    <a:pos x="T6" y="T7"/>
                  </a:cxn>
                  <a:cxn ang="0">
                    <a:pos x="T8" y="T9"/>
                  </a:cxn>
                  <a:cxn ang="0">
                    <a:pos x="T10" y="T11"/>
                  </a:cxn>
                </a:cxnLst>
                <a:rect l="0" t="0" r="r" b="b"/>
                <a:pathLst>
                  <a:path w="2382" h="2383">
                    <a:moveTo>
                      <a:pt x="1200" y="0"/>
                    </a:moveTo>
                    <a:lnTo>
                      <a:pt x="2382" y="1183"/>
                    </a:lnTo>
                    <a:lnTo>
                      <a:pt x="1885" y="2383"/>
                    </a:lnTo>
                    <a:lnTo>
                      <a:pt x="943" y="1440"/>
                    </a:lnTo>
                    <a:lnTo>
                      <a:pt x="0" y="497"/>
                    </a:lnTo>
                    <a:lnTo>
                      <a:pt x="1200" y="0"/>
                    </a:lnTo>
                    <a:close/>
                  </a:path>
                </a:pathLst>
              </a:custGeom>
              <a:solidFill>
                <a:schemeClr val="bg1"/>
              </a:solidFill>
              <a:ln w="19050" cap="flat">
                <a:noFill/>
                <a:prstDash val="solid"/>
                <a:miter lim="800000"/>
                <a:headEnd/>
                <a:tailEnd/>
              </a:ln>
              <a:effectLst/>
            </p:spPr>
            <p:txBody>
              <a:bodyPr vert="horz" wrap="square" lIns="91404" tIns="45703" rIns="91404" bIns="45703" numCol="1" anchor="t" anchorCtr="0" compatLnSpc="1">
                <a:prstTxWarp prst="textNoShape">
                  <a:avLst/>
                </a:prstTxWarp>
              </a:bodyPr>
              <a:lstStyle/>
              <a:p>
                <a:endParaRPr lang="zh-CN" altLang="en-US" sz="2400" dirty="0">
                  <a:solidFill>
                    <a:schemeClr val="bg1"/>
                  </a:solidFill>
                  <a:ea typeface="微软雅黑" panose="020B0503020204020204" pitchFamily="34" charset="-122"/>
                  <a:cs typeface="+mn-ea"/>
                </a:endParaRPr>
              </a:p>
            </p:txBody>
          </p:sp>
          <p:sp>
            <p:nvSpPr>
              <p:cNvPr id="26" name="TextBox 73">
                <a:extLst>
                  <a:ext uri="{FF2B5EF4-FFF2-40B4-BE49-F238E27FC236}">
                    <a16:creationId xmlns:a16="http://schemas.microsoft.com/office/drawing/2014/main" xmlns="" id="{633CF333-3DA4-494E-81E4-0B39E385DA9A}"/>
                  </a:ext>
                </a:extLst>
              </p:cNvPr>
              <p:cNvSpPr txBox="1"/>
              <p:nvPr/>
            </p:nvSpPr>
            <p:spPr>
              <a:xfrm>
                <a:off x="3534899" y="3520176"/>
                <a:ext cx="400596" cy="367226"/>
              </a:xfrm>
              <a:prstGeom prst="rect">
                <a:avLst/>
              </a:prstGeom>
              <a:noFill/>
            </p:spPr>
            <p:txBody>
              <a:bodyPr wrap="none" rtlCol="0">
                <a:spAutoFit/>
              </a:bodyPr>
              <a:lstStyle/>
              <a:p>
                <a:r>
                  <a:rPr lang="zh-CN" altLang="en-US" sz="2133" b="1" dirty="0">
                    <a:solidFill>
                      <a:schemeClr val="tx1">
                        <a:lumMod val="85000"/>
                        <a:lumOff val="15000"/>
                      </a:schemeClr>
                    </a:solidFill>
                    <a:ea typeface="微软雅黑" panose="020B0503020204020204" pitchFamily="34" charset="-122"/>
                  </a:rPr>
                  <a:t>六</a:t>
                </a:r>
              </a:p>
            </p:txBody>
          </p:sp>
        </p:grpSp>
        <p:grpSp>
          <p:nvGrpSpPr>
            <p:cNvPr id="19" name="组合 18"/>
            <p:cNvGrpSpPr/>
            <p:nvPr/>
          </p:nvGrpSpPr>
          <p:grpSpPr>
            <a:xfrm>
              <a:off x="3094426" y="2230160"/>
              <a:ext cx="533498" cy="1186101"/>
              <a:chOff x="3094426" y="2230160"/>
              <a:chExt cx="533498" cy="1186101"/>
            </a:xfrm>
          </p:grpSpPr>
          <p:sp>
            <p:nvSpPr>
              <p:cNvPr id="23" name="Freeform 35">
                <a:extLst>
                  <a:ext uri="{FF2B5EF4-FFF2-40B4-BE49-F238E27FC236}">
                    <a16:creationId xmlns:a16="http://schemas.microsoft.com/office/drawing/2014/main" xmlns="" id="{79FCAC3B-4787-477E-979E-9DF0BAA59432}"/>
                  </a:ext>
                </a:extLst>
              </p:cNvPr>
              <p:cNvSpPr>
                <a:spLocks/>
              </p:cNvSpPr>
              <p:nvPr/>
            </p:nvSpPr>
            <p:spPr bwMode="auto">
              <a:xfrm>
                <a:off x="3094426" y="2230160"/>
                <a:ext cx="533498" cy="1186101"/>
              </a:xfrm>
              <a:custGeom>
                <a:avLst/>
                <a:gdLst>
                  <a:gd name="T0" fmla="*/ 1200 w 1200"/>
                  <a:gd name="T1" fmla="*/ 497 h 2666"/>
                  <a:gd name="T2" fmla="*/ 1200 w 1200"/>
                  <a:gd name="T3" fmla="*/ 2169 h 2666"/>
                  <a:gd name="T4" fmla="*/ 0 w 1200"/>
                  <a:gd name="T5" fmla="*/ 2666 h 2666"/>
                  <a:gd name="T6" fmla="*/ 0 w 1200"/>
                  <a:gd name="T7" fmla="*/ 1333 h 2666"/>
                  <a:gd name="T8" fmla="*/ 0 w 1200"/>
                  <a:gd name="T9" fmla="*/ 0 h 2666"/>
                  <a:gd name="T10" fmla="*/ 1200 w 1200"/>
                  <a:gd name="T11" fmla="*/ 497 h 2666"/>
                </a:gdLst>
                <a:ahLst/>
                <a:cxnLst>
                  <a:cxn ang="0">
                    <a:pos x="T0" y="T1"/>
                  </a:cxn>
                  <a:cxn ang="0">
                    <a:pos x="T2" y="T3"/>
                  </a:cxn>
                  <a:cxn ang="0">
                    <a:pos x="T4" y="T5"/>
                  </a:cxn>
                  <a:cxn ang="0">
                    <a:pos x="T6" y="T7"/>
                  </a:cxn>
                  <a:cxn ang="0">
                    <a:pos x="T8" y="T9"/>
                  </a:cxn>
                  <a:cxn ang="0">
                    <a:pos x="T10" y="T11"/>
                  </a:cxn>
                </a:cxnLst>
                <a:rect l="0" t="0" r="r" b="b"/>
                <a:pathLst>
                  <a:path w="1200" h="2666">
                    <a:moveTo>
                      <a:pt x="1200" y="497"/>
                    </a:moveTo>
                    <a:lnTo>
                      <a:pt x="1200" y="2169"/>
                    </a:lnTo>
                    <a:lnTo>
                      <a:pt x="0" y="2666"/>
                    </a:lnTo>
                    <a:lnTo>
                      <a:pt x="0" y="1333"/>
                    </a:lnTo>
                    <a:lnTo>
                      <a:pt x="0" y="0"/>
                    </a:lnTo>
                    <a:lnTo>
                      <a:pt x="1200" y="497"/>
                    </a:lnTo>
                    <a:close/>
                  </a:path>
                </a:pathLst>
              </a:custGeom>
              <a:solidFill>
                <a:schemeClr val="bg1">
                  <a:lumMod val="85000"/>
                </a:schemeClr>
              </a:solidFill>
              <a:ln w="19050" cap="flat">
                <a:noFill/>
                <a:prstDash val="solid"/>
                <a:miter lim="800000"/>
                <a:headEnd/>
                <a:tailEnd/>
              </a:ln>
              <a:effectLst/>
            </p:spPr>
            <p:txBody>
              <a:bodyPr rot="0" spcFirstLastPara="0" vertOverflow="overflow" horzOverflow="overflow" vert="horz" wrap="square" lIns="91404" tIns="45703" rIns="91404" bIns="45703" numCol="1" spcCol="0" rtlCol="0" fromWordArt="0" anchor="t" anchorCtr="0" forceAA="0" compatLnSpc="1">
                <a:prstTxWarp prst="textNoShape">
                  <a:avLst/>
                </a:prstTxWarp>
                <a:noAutofit/>
              </a:bodyPr>
              <a:lstStyle/>
              <a:p>
                <a:endParaRPr lang="zh-CN" altLang="en-US" sz="2400" dirty="0">
                  <a:solidFill>
                    <a:schemeClr val="bg1"/>
                  </a:solidFill>
                  <a:ea typeface="微软雅黑" panose="020B0503020204020204" pitchFamily="34" charset="-122"/>
                  <a:cs typeface="+mn-ea"/>
                </a:endParaRPr>
              </a:p>
            </p:txBody>
          </p:sp>
          <p:sp>
            <p:nvSpPr>
              <p:cNvPr id="24" name="TextBox 74">
                <a:extLst>
                  <a:ext uri="{FF2B5EF4-FFF2-40B4-BE49-F238E27FC236}">
                    <a16:creationId xmlns:a16="http://schemas.microsoft.com/office/drawing/2014/main" xmlns="" id="{9319998D-388D-4F36-905D-2C12FCD0B837}"/>
                  </a:ext>
                </a:extLst>
              </p:cNvPr>
              <p:cNvSpPr txBox="1"/>
              <p:nvPr/>
            </p:nvSpPr>
            <p:spPr>
              <a:xfrm>
                <a:off x="3169966" y="2651303"/>
                <a:ext cx="400596" cy="367226"/>
              </a:xfrm>
              <a:prstGeom prst="rect">
                <a:avLst/>
              </a:prstGeom>
              <a:noFill/>
            </p:spPr>
            <p:txBody>
              <a:bodyPr wrap="none" rtlCol="0">
                <a:spAutoFit/>
              </a:bodyPr>
              <a:lstStyle/>
              <a:p>
                <a:r>
                  <a:rPr lang="zh-CN" altLang="en-US" sz="2133" b="1" dirty="0">
                    <a:solidFill>
                      <a:schemeClr val="tx1">
                        <a:lumMod val="85000"/>
                        <a:lumOff val="15000"/>
                      </a:schemeClr>
                    </a:solidFill>
                    <a:ea typeface="微软雅黑" panose="020B0503020204020204" pitchFamily="34" charset="-122"/>
                  </a:rPr>
                  <a:t>七</a:t>
                </a:r>
              </a:p>
            </p:txBody>
          </p:sp>
        </p:grpSp>
        <p:grpSp>
          <p:nvGrpSpPr>
            <p:cNvPr id="20" name="组合 19"/>
            <p:cNvGrpSpPr/>
            <p:nvPr/>
          </p:nvGrpSpPr>
          <p:grpSpPr>
            <a:xfrm>
              <a:off x="3107661" y="1360848"/>
              <a:ext cx="1058723" cy="1059551"/>
              <a:chOff x="3107661" y="1360848"/>
              <a:chExt cx="1058723" cy="1059551"/>
            </a:xfrm>
          </p:grpSpPr>
          <p:sp>
            <p:nvSpPr>
              <p:cNvPr id="21" name="Freeform 34">
                <a:extLst>
                  <a:ext uri="{FF2B5EF4-FFF2-40B4-BE49-F238E27FC236}">
                    <a16:creationId xmlns:a16="http://schemas.microsoft.com/office/drawing/2014/main" xmlns="" id="{E2B6FAA9-B19B-4FAC-B21E-1DC4A66F8B40}"/>
                  </a:ext>
                </a:extLst>
              </p:cNvPr>
              <p:cNvSpPr>
                <a:spLocks/>
              </p:cNvSpPr>
              <p:nvPr/>
            </p:nvSpPr>
            <p:spPr bwMode="auto">
              <a:xfrm>
                <a:off x="3107661" y="1360848"/>
                <a:ext cx="1058723" cy="1059551"/>
              </a:xfrm>
              <a:custGeom>
                <a:avLst/>
                <a:gdLst>
                  <a:gd name="T0" fmla="*/ 2382 w 2382"/>
                  <a:gd name="T1" fmla="*/ 1200 h 2382"/>
                  <a:gd name="T2" fmla="*/ 1200 w 2382"/>
                  <a:gd name="T3" fmla="*/ 2382 h 2382"/>
                  <a:gd name="T4" fmla="*/ 0 w 2382"/>
                  <a:gd name="T5" fmla="*/ 1885 h 2382"/>
                  <a:gd name="T6" fmla="*/ 943 w 2382"/>
                  <a:gd name="T7" fmla="*/ 943 h 2382"/>
                  <a:gd name="T8" fmla="*/ 1885 w 2382"/>
                  <a:gd name="T9" fmla="*/ 0 h 2382"/>
                  <a:gd name="T10" fmla="*/ 2382 w 2382"/>
                  <a:gd name="T11" fmla="*/ 1200 h 2382"/>
                </a:gdLst>
                <a:ahLst/>
                <a:cxnLst>
                  <a:cxn ang="0">
                    <a:pos x="T0" y="T1"/>
                  </a:cxn>
                  <a:cxn ang="0">
                    <a:pos x="T2" y="T3"/>
                  </a:cxn>
                  <a:cxn ang="0">
                    <a:pos x="T4" y="T5"/>
                  </a:cxn>
                  <a:cxn ang="0">
                    <a:pos x="T6" y="T7"/>
                  </a:cxn>
                  <a:cxn ang="0">
                    <a:pos x="T8" y="T9"/>
                  </a:cxn>
                  <a:cxn ang="0">
                    <a:pos x="T10" y="T11"/>
                  </a:cxn>
                </a:cxnLst>
                <a:rect l="0" t="0" r="r" b="b"/>
                <a:pathLst>
                  <a:path w="2382" h="2382">
                    <a:moveTo>
                      <a:pt x="2382" y="1200"/>
                    </a:moveTo>
                    <a:lnTo>
                      <a:pt x="1200" y="2382"/>
                    </a:lnTo>
                    <a:lnTo>
                      <a:pt x="0" y="1885"/>
                    </a:lnTo>
                    <a:lnTo>
                      <a:pt x="943" y="943"/>
                    </a:lnTo>
                    <a:lnTo>
                      <a:pt x="1885" y="0"/>
                    </a:lnTo>
                    <a:lnTo>
                      <a:pt x="2382" y="1200"/>
                    </a:lnTo>
                    <a:close/>
                  </a:path>
                </a:pathLst>
              </a:custGeom>
              <a:solidFill>
                <a:schemeClr val="bg1"/>
              </a:solidFill>
              <a:ln w="19050" cap="flat">
                <a:noFill/>
                <a:prstDash val="solid"/>
                <a:miter lim="800000"/>
                <a:headEnd/>
                <a:tailEnd/>
              </a:ln>
              <a:effectLst/>
            </p:spPr>
            <p:txBody>
              <a:bodyPr vert="horz" wrap="square" lIns="91404" tIns="45703" rIns="91404" bIns="45703" numCol="1" anchor="t" anchorCtr="0" compatLnSpc="1">
                <a:prstTxWarp prst="textNoShape">
                  <a:avLst/>
                </a:prstTxWarp>
              </a:bodyPr>
              <a:lstStyle/>
              <a:p>
                <a:endParaRPr lang="zh-CN" altLang="en-US" sz="2400" dirty="0">
                  <a:solidFill>
                    <a:schemeClr val="bg1"/>
                  </a:solidFill>
                  <a:ea typeface="微软雅黑" panose="020B0503020204020204" pitchFamily="34" charset="-122"/>
                  <a:cs typeface="+mn-ea"/>
                </a:endParaRPr>
              </a:p>
            </p:txBody>
          </p:sp>
          <p:sp>
            <p:nvSpPr>
              <p:cNvPr id="22" name="TextBox 75">
                <a:extLst>
                  <a:ext uri="{FF2B5EF4-FFF2-40B4-BE49-F238E27FC236}">
                    <a16:creationId xmlns:a16="http://schemas.microsoft.com/office/drawing/2014/main" xmlns="" id="{AB470DE8-79C1-40F8-8C1C-A25E84770B39}"/>
                  </a:ext>
                </a:extLst>
              </p:cNvPr>
              <p:cNvSpPr txBox="1"/>
              <p:nvPr/>
            </p:nvSpPr>
            <p:spPr>
              <a:xfrm>
                <a:off x="3534899" y="1799615"/>
                <a:ext cx="400596" cy="367226"/>
              </a:xfrm>
              <a:prstGeom prst="rect">
                <a:avLst/>
              </a:prstGeom>
              <a:noFill/>
            </p:spPr>
            <p:txBody>
              <a:bodyPr wrap="none" rtlCol="0">
                <a:spAutoFit/>
              </a:bodyPr>
              <a:lstStyle/>
              <a:p>
                <a:r>
                  <a:rPr lang="zh-CN" altLang="en-US" sz="2133" b="1" dirty="0">
                    <a:solidFill>
                      <a:schemeClr val="tx1">
                        <a:lumMod val="85000"/>
                        <a:lumOff val="15000"/>
                      </a:schemeClr>
                    </a:solidFill>
                    <a:ea typeface="微软雅黑" panose="020B0503020204020204" pitchFamily="34" charset="-122"/>
                  </a:rPr>
                  <a:t>八</a:t>
                </a:r>
              </a:p>
            </p:txBody>
          </p:sp>
        </p:grpSp>
      </p:grpSp>
    </p:spTree>
    <p:extLst>
      <p:ext uri="{BB962C8B-B14F-4D97-AF65-F5344CB8AC3E}">
        <p14:creationId xmlns:p14="http://schemas.microsoft.com/office/powerpoint/2010/main" val="309277309"/>
      </p:ext>
    </p:extLst>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style.rotation</p:attrName>
                                        </p:attrNameLst>
                                      </p:cBhvr>
                                      <p:tavLst>
                                        <p:tav tm="0">
                                          <p:val>
                                            <p:fltVal val="90"/>
                                          </p:val>
                                        </p:tav>
                                        <p:tav tm="100000">
                                          <p:val>
                                            <p:fltVal val="0"/>
                                          </p:val>
                                        </p:tav>
                                      </p:tavLst>
                                    </p:anim>
                                    <p:animEffect transition="in" filter="fade">
                                      <p:cBhvr>
                                        <p:cTn id="10" dur="1000"/>
                                        <p:tgtEl>
                                          <p:spTgt spid="12"/>
                                        </p:tgtEl>
                                      </p:cBhvr>
                                    </p:animEffect>
                                  </p:childTnLst>
                                </p:cTn>
                              </p:par>
                            </p:childTnLst>
                          </p:cTn>
                        </p:par>
                        <p:par>
                          <p:cTn id="11" fill="hold">
                            <p:stCondLst>
                              <p:cond delay="1000"/>
                            </p:stCondLst>
                            <p:childTnLst>
                              <p:par>
                                <p:cTn id="12" presetID="53" presetClass="entr" presetSubtype="16" fill="hold" grpId="0" nodeType="after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500" fill="hold"/>
                                        <p:tgtEl>
                                          <p:spTgt spid="11"/>
                                        </p:tgtEl>
                                        <p:attrNameLst>
                                          <p:attrName>ppt_w</p:attrName>
                                        </p:attrNameLst>
                                      </p:cBhvr>
                                      <p:tavLst>
                                        <p:tav tm="0">
                                          <p:val>
                                            <p:fltVal val="0"/>
                                          </p:val>
                                        </p:tav>
                                        <p:tav tm="100000">
                                          <p:val>
                                            <p:strVal val="#ppt_w"/>
                                          </p:val>
                                        </p:tav>
                                      </p:tavLst>
                                    </p:anim>
                                    <p:anim calcmode="lin" valueType="num">
                                      <p:cBhvr>
                                        <p:cTn id="15" dur="500" fill="hold"/>
                                        <p:tgtEl>
                                          <p:spTgt spid="11"/>
                                        </p:tgtEl>
                                        <p:attrNameLst>
                                          <p:attrName>ppt_h</p:attrName>
                                        </p:attrNameLst>
                                      </p:cBhvr>
                                      <p:tavLst>
                                        <p:tav tm="0">
                                          <p:val>
                                            <p:fltVal val="0"/>
                                          </p:val>
                                        </p:tav>
                                        <p:tav tm="100000">
                                          <p:val>
                                            <p:strVal val="#ppt_h"/>
                                          </p:val>
                                        </p:tav>
                                      </p:tavLst>
                                    </p:anim>
                                    <p:animEffect transition="in" filter="fade">
                                      <p:cBhvr>
                                        <p:cTn id="16" dur="500"/>
                                        <p:tgtEl>
                                          <p:spTgt spid="11"/>
                                        </p:tgtEl>
                                      </p:cBhvr>
                                    </p:animEffect>
                                  </p:childTnLst>
                                </p:cTn>
                              </p:par>
                            </p:childTnLst>
                          </p:cTn>
                        </p:par>
                        <p:par>
                          <p:cTn id="17" fill="hold">
                            <p:stCondLst>
                              <p:cond delay="1500"/>
                            </p:stCondLst>
                            <p:childTnLst>
                              <p:par>
                                <p:cTn id="18" presetID="26" presetClass="emph" presetSubtype="0" fill="hold" grpId="1" nodeType="afterEffect">
                                  <p:stCondLst>
                                    <p:cond delay="0"/>
                                  </p:stCondLst>
                                  <p:childTnLst>
                                    <p:animEffect transition="out" filter="fade">
                                      <p:cBhvr>
                                        <p:cTn id="19" dur="500" tmFilter="0, 0; .2, .5; .8, .5; 1, 0"/>
                                        <p:tgtEl>
                                          <p:spTgt spid="11"/>
                                        </p:tgtEl>
                                      </p:cBhvr>
                                    </p:animEffect>
                                    <p:animScale>
                                      <p:cBhvr>
                                        <p:cTn id="20" dur="250" autoRev="1" fill="hold"/>
                                        <p:tgtEl>
                                          <p:spTgt spid="11"/>
                                        </p:tgtEl>
                                      </p:cBhvr>
                                      <p:by x="105000" y="105000"/>
                                    </p:animScale>
                                  </p:childTnLst>
                                </p:cTn>
                              </p:par>
                            </p:childTnLst>
                          </p:cTn>
                        </p:par>
                        <p:par>
                          <p:cTn id="21" fill="hold">
                            <p:stCondLst>
                              <p:cond delay="2000"/>
                            </p:stCondLst>
                            <p:childTnLst>
                              <p:par>
                                <p:cTn id="22" presetID="12" presetClass="entr" presetSubtype="4" fill="hold" grpId="0" nodeType="after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additive="base">
                                        <p:cTn id="24" dur="500"/>
                                        <p:tgtEl>
                                          <p:spTgt spid="8"/>
                                        </p:tgtEl>
                                        <p:attrNameLst>
                                          <p:attrName>ppt_y</p:attrName>
                                        </p:attrNameLst>
                                      </p:cBhvr>
                                      <p:tavLst>
                                        <p:tav tm="0">
                                          <p:val>
                                            <p:strVal val="#ppt_y+#ppt_h*1.125000"/>
                                          </p:val>
                                        </p:tav>
                                        <p:tav tm="100000">
                                          <p:val>
                                            <p:strVal val="#ppt_y"/>
                                          </p:val>
                                        </p:tav>
                                      </p:tavLst>
                                    </p:anim>
                                    <p:animEffect transition="in" filter="wipe(up)">
                                      <p:cBhvr>
                                        <p:cTn id="25" dur="500"/>
                                        <p:tgtEl>
                                          <p:spTgt spid="8"/>
                                        </p:tgtEl>
                                      </p:cBhvr>
                                    </p:animEffect>
                                  </p:childTnLst>
                                </p:cTn>
                              </p:par>
                            </p:childTnLst>
                          </p:cTn>
                        </p:par>
                        <p:par>
                          <p:cTn id="26" fill="hold">
                            <p:stCondLst>
                              <p:cond delay="2500"/>
                            </p:stCondLst>
                            <p:childTnLst>
                              <p:par>
                                <p:cTn id="27" presetID="12" presetClass="entr" presetSubtype="8" fill="hold" grpId="0" nodeType="after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p:tgtEl>
                                          <p:spTgt spid="9"/>
                                        </p:tgtEl>
                                        <p:attrNameLst>
                                          <p:attrName>ppt_x</p:attrName>
                                        </p:attrNameLst>
                                      </p:cBhvr>
                                      <p:tavLst>
                                        <p:tav tm="0">
                                          <p:val>
                                            <p:strVal val="#ppt_x-#ppt_w*1.125000"/>
                                          </p:val>
                                        </p:tav>
                                        <p:tav tm="100000">
                                          <p:val>
                                            <p:strVal val="#ppt_x"/>
                                          </p:val>
                                        </p:tav>
                                      </p:tavLst>
                                    </p:anim>
                                    <p:animEffect transition="in" filter="wipe(right)">
                                      <p:cBhvr>
                                        <p:cTn id="30" dur="500"/>
                                        <p:tgtEl>
                                          <p:spTgt spid="9"/>
                                        </p:tgtEl>
                                      </p:cBhvr>
                                    </p:animEffect>
                                  </p:childTnLst>
                                </p:cTn>
                              </p:par>
                            </p:childTnLst>
                          </p:cTn>
                        </p:par>
                        <p:par>
                          <p:cTn id="31" fill="hold">
                            <p:stCondLst>
                              <p:cond delay="3000"/>
                            </p:stCondLst>
                            <p:childTnLst>
                              <p:par>
                                <p:cTn id="32" presetID="12" presetClass="entr" presetSubtype="8" fill="hold" grpId="0" nodeType="afterEffect">
                                  <p:stCondLst>
                                    <p:cond delay="0"/>
                                  </p:stCondLst>
                                  <p:childTnLst>
                                    <p:set>
                                      <p:cBhvr>
                                        <p:cTn id="33" dur="1" fill="hold">
                                          <p:stCondLst>
                                            <p:cond delay="0"/>
                                          </p:stCondLst>
                                        </p:cTn>
                                        <p:tgtEl>
                                          <p:spTgt spid="10"/>
                                        </p:tgtEl>
                                        <p:attrNameLst>
                                          <p:attrName>style.visibility</p:attrName>
                                        </p:attrNameLst>
                                      </p:cBhvr>
                                      <p:to>
                                        <p:strVal val="visible"/>
                                      </p:to>
                                    </p:set>
                                    <p:anim calcmode="lin" valueType="num">
                                      <p:cBhvr additive="base">
                                        <p:cTn id="34" dur="500"/>
                                        <p:tgtEl>
                                          <p:spTgt spid="10"/>
                                        </p:tgtEl>
                                        <p:attrNameLst>
                                          <p:attrName>ppt_x</p:attrName>
                                        </p:attrNameLst>
                                      </p:cBhvr>
                                      <p:tavLst>
                                        <p:tav tm="0">
                                          <p:val>
                                            <p:strVal val="#ppt_x-#ppt_w*1.125000"/>
                                          </p:val>
                                        </p:tav>
                                        <p:tav tm="100000">
                                          <p:val>
                                            <p:strVal val="#ppt_x"/>
                                          </p:val>
                                        </p:tav>
                                      </p:tavLst>
                                    </p:anim>
                                    <p:animEffect transition="in" filter="wipe(right)">
                                      <p:cBhvr>
                                        <p:cTn id="35" dur="500"/>
                                        <p:tgtEl>
                                          <p:spTgt spid="10"/>
                                        </p:tgtEl>
                                      </p:cBhvr>
                                    </p:animEffect>
                                  </p:childTnLst>
                                </p:cTn>
                              </p:par>
                            </p:childTnLst>
                          </p:cTn>
                        </p:par>
                        <p:par>
                          <p:cTn id="36" fill="hold">
                            <p:stCondLst>
                              <p:cond delay="3500"/>
                            </p:stCondLst>
                            <p:childTnLst>
                              <p:par>
                                <p:cTn id="37" presetID="12" presetClass="entr" presetSubtype="8" fill="hold" grpId="0" nodeType="afterEffect">
                                  <p:stCondLst>
                                    <p:cond delay="0"/>
                                  </p:stCondLst>
                                  <p:childTnLst>
                                    <p:set>
                                      <p:cBhvr>
                                        <p:cTn id="38" dur="1" fill="hold">
                                          <p:stCondLst>
                                            <p:cond delay="0"/>
                                          </p:stCondLst>
                                        </p:cTn>
                                        <p:tgtEl>
                                          <p:spTgt spid="7"/>
                                        </p:tgtEl>
                                        <p:attrNameLst>
                                          <p:attrName>style.visibility</p:attrName>
                                        </p:attrNameLst>
                                      </p:cBhvr>
                                      <p:to>
                                        <p:strVal val="visible"/>
                                      </p:to>
                                    </p:set>
                                    <p:anim calcmode="lin" valueType="num">
                                      <p:cBhvr additive="base">
                                        <p:cTn id="39" dur="500"/>
                                        <p:tgtEl>
                                          <p:spTgt spid="7"/>
                                        </p:tgtEl>
                                        <p:attrNameLst>
                                          <p:attrName>ppt_x</p:attrName>
                                        </p:attrNameLst>
                                      </p:cBhvr>
                                      <p:tavLst>
                                        <p:tav tm="0">
                                          <p:val>
                                            <p:strVal val="#ppt_x-#ppt_w*1.125000"/>
                                          </p:val>
                                        </p:tav>
                                        <p:tav tm="100000">
                                          <p:val>
                                            <p:strVal val="#ppt_x"/>
                                          </p:val>
                                        </p:tav>
                                      </p:tavLst>
                                    </p:anim>
                                    <p:animEffect transition="in" filter="wipe(right)">
                                      <p:cBhvr>
                                        <p:cTn id="40" dur="500"/>
                                        <p:tgtEl>
                                          <p:spTgt spid="7"/>
                                        </p:tgtEl>
                                      </p:cBhvr>
                                    </p:animEffect>
                                  </p:childTnLst>
                                </p:cTn>
                              </p:par>
                            </p:childTnLst>
                          </p:cTn>
                        </p:par>
                        <p:par>
                          <p:cTn id="41" fill="hold">
                            <p:stCondLst>
                              <p:cond delay="4000"/>
                            </p:stCondLst>
                            <p:childTnLst>
                              <p:par>
                                <p:cTn id="42" presetID="12" presetClass="entr" presetSubtype="1" fill="hold" grpId="0" nodeType="afterEffect">
                                  <p:stCondLst>
                                    <p:cond delay="0"/>
                                  </p:stCondLst>
                                  <p:childTnLst>
                                    <p:set>
                                      <p:cBhvr>
                                        <p:cTn id="43" dur="1" fill="hold">
                                          <p:stCondLst>
                                            <p:cond delay="0"/>
                                          </p:stCondLst>
                                        </p:cTn>
                                        <p:tgtEl>
                                          <p:spTgt spid="6"/>
                                        </p:tgtEl>
                                        <p:attrNameLst>
                                          <p:attrName>style.visibility</p:attrName>
                                        </p:attrNameLst>
                                      </p:cBhvr>
                                      <p:to>
                                        <p:strVal val="visible"/>
                                      </p:to>
                                    </p:set>
                                    <p:anim calcmode="lin" valueType="num">
                                      <p:cBhvr additive="base">
                                        <p:cTn id="44" dur="500"/>
                                        <p:tgtEl>
                                          <p:spTgt spid="6"/>
                                        </p:tgtEl>
                                        <p:attrNameLst>
                                          <p:attrName>ppt_y</p:attrName>
                                        </p:attrNameLst>
                                      </p:cBhvr>
                                      <p:tavLst>
                                        <p:tav tm="0">
                                          <p:val>
                                            <p:strVal val="#ppt_y-#ppt_h*1.125000"/>
                                          </p:val>
                                        </p:tav>
                                        <p:tav tm="100000">
                                          <p:val>
                                            <p:strVal val="#ppt_y"/>
                                          </p:val>
                                        </p:tav>
                                      </p:tavLst>
                                    </p:anim>
                                    <p:animEffect transition="in" filter="wipe(down)">
                                      <p:cBhvr>
                                        <p:cTn id="45" dur="500"/>
                                        <p:tgtEl>
                                          <p:spTgt spid="6"/>
                                        </p:tgtEl>
                                      </p:cBhvr>
                                    </p:animEffect>
                                  </p:childTnLst>
                                </p:cTn>
                              </p:par>
                            </p:childTnLst>
                          </p:cTn>
                        </p:par>
                        <p:par>
                          <p:cTn id="46" fill="hold">
                            <p:stCondLst>
                              <p:cond delay="4500"/>
                            </p:stCondLst>
                            <p:childTnLst>
                              <p:par>
                                <p:cTn id="47" presetID="12" presetClass="entr" presetSubtype="2" fill="hold" grpId="0" nodeType="afterEffect">
                                  <p:stCondLst>
                                    <p:cond delay="0"/>
                                  </p:stCondLst>
                                  <p:childTnLst>
                                    <p:set>
                                      <p:cBhvr>
                                        <p:cTn id="48" dur="1" fill="hold">
                                          <p:stCondLst>
                                            <p:cond delay="0"/>
                                          </p:stCondLst>
                                        </p:cTn>
                                        <p:tgtEl>
                                          <p:spTgt spid="3"/>
                                        </p:tgtEl>
                                        <p:attrNameLst>
                                          <p:attrName>style.visibility</p:attrName>
                                        </p:attrNameLst>
                                      </p:cBhvr>
                                      <p:to>
                                        <p:strVal val="visible"/>
                                      </p:to>
                                    </p:set>
                                    <p:anim calcmode="lin" valueType="num">
                                      <p:cBhvr additive="base">
                                        <p:cTn id="49" dur="500"/>
                                        <p:tgtEl>
                                          <p:spTgt spid="3"/>
                                        </p:tgtEl>
                                        <p:attrNameLst>
                                          <p:attrName>ppt_x</p:attrName>
                                        </p:attrNameLst>
                                      </p:cBhvr>
                                      <p:tavLst>
                                        <p:tav tm="0">
                                          <p:val>
                                            <p:strVal val="#ppt_x+#ppt_w*1.125000"/>
                                          </p:val>
                                        </p:tav>
                                        <p:tav tm="100000">
                                          <p:val>
                                            <p:strVal val="#ppt_x"/>
                                          </p:val>
                                        </p:tav>
                                      </p:tavLst>
                                    </p:anim>
                                    <p:animEffect transition="in" filter="wipe(left)">
                                      <p:cBhvr>
                                        <p:cTn id="50" dur="500"/>
                                        <p:tgtEl>
                                          <p:spTgt spid="3"/>
                                        </p:tgtEl>
                                      </p:cBhvr>
                                    </p:animEffect>
                                  </p:childTnLst>
                                </p:cTn>
                              </p:par>
                            </p:childTnLst>
                          </p:cTn>
                        </p:par>
                        <p:par>
                          <p:cTn id="51" fill="hold">
                            <p:stCondLst>
                              <p:cond delay="5000"/>
                            </p:stCondLst>
                            <p:childTnLst>
                              <p:par>
                                <p:cTn id="52" presetID="12" presetClass="entr" presetSubtype="2" fill="hold" grpId="0" nodeType="afterEffect">
                                  <p:stCondLst>
                                    <p:cond delay="0"/>
                                  </p:stCondLst>
                                  <p:childTnLst>
                                    <p:set>
                                      <p:cBhvr>
                                        <p:cTn id="53" dur="1" fill="hold">
                                          <p:stCondLst>
                                            <p:cond delay="0"/>
                                          </p:stCondLst>
                                        </p:cTn>
                                        <p:tgtEl>
                                          <p:spTgt spid="5"/>
                                        </p:tgtEl>
                                        <p:attrNameLst>
                                          <p:attrName>style.visibility</p:attrName>
                                        </p:attrNameLst>
                                      </p:cBhvr>
                                      <p:to>
                                        <p:strVal val="visible"/>
                                      </p:to>
                                    </p:set>
                                    <p:anim calcmode="lin" valueType="num">
                                      <p:cBhvr additive="base">
                                        <p:cTn id="54" dur="500"/>
                                        <p:tgtEl>
                                          <p:spTgt spid="5"/>
                                        </p:tgtEl>
                                        <p:attrNameLst>
                                          <p:attrName>ppt_x</p:attrName>
                                        </p:attrNameLst>
                                      </p:cBhvr>
                                      <p:tavLst>
                                        <p:tav tm="0">
                                          <p:val>
                                            <p:strVal val="#ppt_x+#ppt_w*1.125000"/>
                                          </p:val>
                                        </p:tav>
                                        <p:tav tm="100000">
                                          <p:val>
                                            <p:strVal val="#ppt_x"/>
                                          </p:val>
                                        </p:tav>
                                      </p:tavLst>
                                    </p:anim>
                                    <p:animEffect transition="in" filter="wipe(left)">
                                      <p:cBhvr>
                                        <p:cTn id="55" dur="500"/>
                                        <p:tgtEl>
                                          <p:spTgt spid="5"/>
                                        </p:tgtEl>
                                      </p:cBhvr>
                                    </p:animEffect>
                                  </p:childTnLst>
                                </p:cTn>
                              </p:par>
                            </p:childTnLst>
                          </p:cTn>
                        </p:par>
                        <p:par>
                          <p:cTn id="56" fill="hold">
                            <p:stCondLst>
                              <p:cond delay="5500"/>
                            </p:stCondLst>
                            <p:childTnLst>
                              <p:par>
                                <p:cTn id="57" presetID="12" presetClass="entr" presetSubtype="2" fill="hold" grpId="0" nodeType="afterEffect">
                                  <p:stCondLst>
                                    <p:cond delay="0"/>
                                  </p:stCondLst>
                                  <p:childTnLst>
                                    <p:set>
                                      <p:cBhvr>
                                        <p:cTn id="58" dur="1" fill="hold">
                                          <p:stCondLst>
                                            <p:cond delay="0"/>
                                          </p:stCondLst>
                                        </p:cTn>
                                        <p:tgtEl>
                                          <p:spTgt spid="4"/>
                                        </p:tgtEl>
                                        <p:attrNameLst>
                                          <p:attrName>style.visibility</p:attrName>
                                        </p:attrNameLst>
                                      </p:cBhvr>
                                      <p:to>
                                        <p:strVal val="visible"/>
                                      </p:to>
                                    </p:set>
                                    <p:anim calcmode="lin" valueType="num">
                                      <p:cBhvr additive="base">
                                        <p:cTn id="59" dur="500"/>
                                        <p:tgtEl>
                                          <p:spTgt spid="4"/>
                                        </p:tgtEl>
                                        <p:attrNameLst>
                                          <p:attrName>ppt_x</p:attrName>
                                        </p:attrNameLst>
                                      </p:cBhvr>
                                      <p:tavLst>
                                        <p:tav tm="0">
                                          <p:val>
                                            <p:strVal val="#ppt_x+#ppt_w*1.125000"/>
                                          </p:val>
                                        </p:tav>
                                        <p:tav tm="100000">
                                          <p:val>
                                            <p:strVal val="#ppt_x"/>
                                          </p:val>
                                        </p:tav>
                                      </p:tavLst>
                                    </p:anim>
                                    <p:animEffect transition="in" filter="wipe(left)">
                                      <p:cBhvr>
                                        <p:cTn id="6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9" grpId="0"/>
      <p:bldP spid="10" grpId="0"/>
      <p:bldP spid="11" grpId="0"/>
      <p:bldP spid="11"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5"/>
          <p:cNvSpPr txBox="1"/>
          <p:nvPr/>
        </p:nvSpPr>
        <p:spPr>
          <a:xfrm>
            <a:off x="1526005" y="1066932"/>
            <a:ext cx="4509035" cy="502766"/>
          </a:xfrm>
          <a:prstGeom prst="rect">
            <a:avLst/>
          </a:prstGeom>
          <a:noFill/>
        </p:spPr>
        <p:txBody>
          <a:bodyPr wrap="square" lIns="91440" tIns="45720" rIns="91440" bIns="45720" rtlCol="0">
            <a:spAutoFit/>
          </a:bodyPr>
          <a:lstStyle/>
          <a:p>
            <a:r>
              <a:rPr lang="en-US" altLang="zh-CN" sz="2667" b="1" kern="0" dirty="0">
                <a:solidFill>
                  <a:schemeClr val="bg1"/>
                </a:solidFill>
                <a:latin typeface="微软雅黑" panose="020B0503020204020204" pitchFamily="34" charset="-122"/>
                <a:ea typeface="微软雅黑" panose="020B0503020204020204" pitchFamily="34" charset="-122"/>
              </a:rPr>
              <a:t>《</a:t>
            </a:r>
            <a:r>
              <a:rPr lang="zh-CN" altLang="en-US" sz="2667" b="1" kern="0" dirty="0">
                <a:solidFill>
                  <a:schemeClr val="bg1"/>
                </a:solidFill>
                <a:latin typeface="微软雅黑" panose="020B0503020204020204" pitchFamily="34" charset="-122"/>
                <a:ea typeface="微软雅黑" panose="020B0503020204020204" pitchFamily="34" charset="-122"/>
              </a:rPr>
              <a:t>网络安全法</a:t>
            </a:r>
            <a:r>
              <a:rPr lang="en-US" altLang="zh-CN" sz="2667" b="1" kern="0" dirty="0">
                <a:solidFill>
                  <a:schemeClr val="bg1"/>
                </a:solidFill>
                <a:latin typeface="微软雅黑" panose="020B0503020204020204" pitchFamily="34" charset="-122"/>
                <a:ea typeface="微软雅黑" panose="020B0503020204020204" pitchFamily="34" charset="-122"/>
              </a:rPr>
              <a:t>》</a:t>
            </a:r>
            <a:r>
              <a:rPr lang="zh-CN" altLang="en-US" sz="2667" b="1" kern="0" dirty="0">
                <a:solidFill>
                  <a:schemeClr val="bg1"/>
                </a:solidFill>
                <a:latin typeface="微软雅黑" panose="020B0503020204020204" pitchFamily="34" charset="-122"/>
                <a:ea typeface="微软雅黑" panose="020B0503020204020204" pitchFamily="34" charset="-122"/>
              </a:rPr>
              <a:t>立法必要性</a:t>
            </a:r>
          </a:p>
        </p:txBody>
      </p:sp>
      <p:sp>
        <p:nvSpPr>
          <p:cNvPr id="3" name="文本框 5"/>
          <p:cNvSpPr txBox="1"/>
          <p:nvPr/>
        </p:nvSpPr>
        <p:spPr>
          <a:xfrm>
            <a:off x="4392973" y="378669"/>
            <a:ext cx="3383213" cy="502766"/>
          </a:xfrm>
          <a:prstGeom prst="rect">
            <a:avLst/>
          </a:prstGeom>
          <a:noFill/>
        </p:spPr>
        <p:txBody>
          <a:bodyPr wrap="square" lIns="91440" tIns="45720" rIns="91440" bIns="45720" rtlCol="0">
            <a:spAutoFit/>
          </a:bodyPr>
          <a:lstStyle/>
          <a:p>
            <a:r>
              <a:rPr lang="en-US" altLang="zh-CN" sz="2667" b="1" kern="0" dirty="0">
                <a:solidFill>
                  <a:schemeClr val="bg1"/>
                </a:solidFill>
                <a:latin typeface="微软雅黑" panose="020B0503020204020204" pitchFamily="34" charset="-122"/>
                <a:ea typeface="微软雅黑" panose="020B0503020204020204" pitchFamily="34" charset="-122"/>
              </a:rPr>
              <a:t>《</a:t>
            </a:r>
            <a:r>
              <a:rPr lang="zh-CN" altLang="en-US" sz="2667" b="1" kern="0" dirty="0">
                <a:solidFill>
                  <a:schemeClr val="bg1"/>
                </a:solidFill>
                <a:latin typeface="微软雅黑" panose="020B0503020204020204" pitchFamily="34" charset="-122"/>
                <a:ea typeface="微软雅黑" panose="020B0503020204020204" pitchFamily="34" charset="-122"/>
              </a:rPr>
              <a:t>网络安全法</a:t>
            </a:r>
            <a:r>
              <a:rPr lang="en-US" altLang="zh-CN" sz="2667" b="1" kern="0" dirty="0">
                <a:solidFill>
                  <a:schemeClr val="bg1"/>
                </a:solidFill>
                <a:latin typeface="微软雅黑" panose="020B0503020204020204" pitchFamily="34" charset="-122"/>
                <a:ea typeface="微软雅黑" panose="020B0503020204020204" pitchFamily="34" charset="-122"/>
              </a:rPr>
              <a:t>》</a:t>
            </a:r>
            <a:r>
              <a:rPr lang="zh-CN" altLang="en-US" sz="2667" b="1" kern="0" dirty="0">
                <a:solidFill>
                  <a:schemeClr val="bg1"/>
                </a:solidFill>
                <a:latin typeface="微软雅黑" panose="020B0503020204020204" pitchFamily="34" charset="-122"/>
                <a:ea typeface="微软雅黑" panose="020B0503020204020204" pitchFamily="34" charset="-122"/>
              </a:rPr>
              <a:t>简介</a:t>
            </a:r>
          </a:p>
        </p:txBody>
      </p:sp>
      <p:grpSp>
        <p:nvGrpSpPr>
          <p:cNvPr id="4" name="组合 3"/>
          <p:cNvGrpSpPr/>
          <p:nvPr/>
        </p:nvGrpSpPr>
        <p:grpSpPr>
          <a:xfrm>
            <a:off x="4873625" y="2360930"/>
            <a:ext cx="2520315" cy="2520315"/>
            <a:chOff x="7675" y="2566"/>
            <a:chExt cx="3969" cy="3969"/>
          </a:xfrm>
        </p:grpSpPr>
        <p:sp>
          <p:nvSpPr>
            <p:cNvPr id="5" name="椭圆 4"/>
            <p:cNvSpPr/>
            <p:nvPr/>
          </p:nvSpPr>
          <p:spPr>
            <a:xfrm>
              <a:off x="7675" y="2566"/>
              <a:ext cx="3969" cy="3969"/>
            </a:xfrm>
            <a:prstGeom prst="ellipse">
              <a:avLst/>
            </a:prstGeom>
            <a:solidFill>
              <a:schemeClr val="bg1"/>
            </a:solidFill>
            <a:ln>
              <a:solidFill>
                <a:srgbClr val="FF0000"/>
              </a:solidFill>
            </a:ln>
            <a:effectLst>
              <a:glow rad="63500">
                <a:srgbClr val="FF0000">
                  <a:alpha val="18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p:cNvSpPr txBox="1"/>
            <p:nvPr/>
          </p:nvSpPr>
          <p:spPr>
            <a:xfrm>
              <a:off x="8555" y="3825"/>
              <a:ext cx="2473" cy="1696"/>
            </a:xfrm>
            <a:prstGeom prst="rect">
              <a:avLst/>
            </a:prstGeom>
            <a:noFill/>
          </p:spPr>
          <p:txBody>
            <a:bodyPr wrap="square" rtlCol="0">
              <a:spAutoFit/>
            </a:bodyPr>
            <a:lstStyle/>
            <a:p>
              <a:r>
                <a:rPr lang="zh-CN" altLang="en-US" sz="3200" dirty="0">
                  <a:solidFill>
                    <a:srgbClr val="FF0000"/>
                  </a:solidFill>
                  <a:latin typeface="汉仪尚巍手书W" panose="00020600040101010101" charset="-122"/>
                  <a:ea typeface="汉仪尚巍手书W" panose="00020600040101010101" charset="-122"/>
                </a:rPr>
                <a:t>立法的</a:t>
              </a:r>
              <a:endParaRPr lang="en-US" altLang="zh-CN" sz="3200" dirty="0">
                <a:solidFill>
                  <a:srgbClr val="FF0000"/>
                </a:solidFill>
                <a:latin typeface="汉仪尚巍手书W" panose="00020600040101010101" charset="-122"/>
                <a:ea typeface="汉仪尚巍手书W" panose="00020600040101010101" charset="-122"/>
              </a:endParaRPr>
            </a:p>
            <a:p>
              <a:r>
                <a:rPr lang="zh-CN" altLang="en-US" sz="3200" dirty="0">
                  <a:solidFill>
                    <a:srgbClr val="FF0000"/>
                  </a:solidFill>
                  <a:latin typeface="汉仪尚巍手书W" panose="00020600040101010101" charset="-122"/>
                  <a:ea typeface="汉仪尚巍手书W" panose="00020600040101010101" charset="-122"/>
                </a:rPr>
                <a:t>必要性</a:t>
              </a:r>
            </a:p>
          </p:txBody>
        </p:sp>
      </p:grpSp>
      <p:grpSp>
        <p:nvGrpSpPr>
          <p:cNvPr id="9" name="组合 8"/>
          <p:cNvGrpSpPr/>
          <p:nvPr/>
        </p:nvGrpSpPr>
        <p:grpSpPr>
          <a:xfrm>
            <a:off x="3681095" y="2706688"/>
            <a:ext cx="741045" cy="383540"/>
            <a:chOff x="2887" y="3038"/>
            <a:chExt cx="1167" cy="604"/>
          </a:xfrm>
          <a:effectLst>
            <a:outerShdw blurRad="50800" dist="38100" dir="2700000" algn="tl" rotWithShape="0">
              <a:prstClr val="black">
                <a:alpha val="40000"/>
              </a:prstClr>
            </a:outerShdw>
          </a:effectLst>
        </p:grpSpPr>
        <p:grpSp>
          <p:nvGrpSpPr>
            <p:cNvPr id="10" name="组合 9"/>
            <p:cNvGrpSpPr/>
            <p:nvPr/>
          </p:nvGrpSpPr>
          <p:grpSpPr>
            <a:xfrm>
              <a:off x="2887" y="3042"/>
              <a:ext cx="714" cy="601"/>
              <a:chOff x="2887" y="3042"/>
              <a:chExt cx="714" cy="601"/>
            </a:xfrm>
          </p:grpSpPr>
          <p:sp>
            <p:nvSpPr>
              <p:cNvPr id="14" name="平行四边形 13"/>
              <p:cNvSpPr/>
              <p:nvPr/>
            </p:nvSpPr>
            <p:spPr>
              <a:xfrm>
                <a:off x="2887" y="3042"/>
                <a:ext cx="714" cy="300"/>
              </a:xfrm>
              <a:prstGeom prst="parallelogram">
                <a:avLst>
                  <a:gd name="adj" fmla="val 113192"/>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平行四边形 14"/>
              <p:cNvSpPr/>
              <p:nvPr/>
            </p:nvSpPr>
            <p:spPr>
              <a:xfrm rot="10800000" flipV="1">
                <a:off x="2887" y="3343"/>
                <a:ext cx="714" cy="301"/>
              </a:xfrm>
              <a:prstGeom prst="parallelogram">
                <a:avLst>
                  <a:gd name="adj" fmla="val 113192"/>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1" name="组合 10"/>
            <p:cNvGrpSpPr/>
            <p:nvPr/>
          </p:nvGrpSpPr>
          <p:grpSpPr>
            <a:xfrm>
              <a:off x="3340" y="3038"/>
              <a:ext cx="714" cy="600"/>
              <a:chOff x="2887" y="3042"/>
              <a:chExt cx="714" cy="600"/>
            </a:xfrm>
          </p:grpSpPr>
          <p:sp>
            <p:nvSpPr>
              <p:cNvPr id="12" name="平行四边形 11"/>
              <p:cNvSpPr/>
              <p:nvPr/>
            </p:nvSpPr>
            <p:spPr>
              <a:xfrm>
                <a:off x="2887" y="3042"/>
                <a:ext cx="714" cy="300"/>
              </a:xfrm>
              <a:prstGeom prst="parallelogram">
                <a:avLst>
                  <a:gd name="adj" fmla="val 113192"/>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平行四边形 12"/>
              <p:cNvSpPr/>
              <p:nvPr/>
            </p:nvSpPr>
            <p:spPr>
              <a:xfrm rot="10800000" flipV="1">
                <a:off x="2887" y="3341"/>
                <a:ext cx="714" cy="301"/>
              </a:xfrm>
              <a:prstGeom prst="parallelogram">
                <a:avLst>
                  <a:gd name="adj" fmla="val 113192"/>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nvGrpSpPr>
          <p:cNvPr id="16" name="组合 15"/>
          <p:cNvGrpSpPr/>
          <p:nvPr/>
        </p:nvGrpSpPr>
        <p:grpSpPr>
          <a:xfrm rot="10800000">
            <a:off x="7706360" y="2719070"/>
            <a:ext cx="741045" cy="383540"/>
            <a:chOff x="2887" y="3038"/>
            <a:chExt cx="1167" cy="604"/>
          </a:xfrm>
          <a:effectLst>
            <a:outerShdw blurRad="50800" dist="38100" dir="2700000" algn="tl" rotWithShape="0">
              <a:prstClr val="black">
                <a:alpha val="40000"/>
              </a:prstClr>
            </a:outerShdw>
          </a:effectLst>
        </p:grpSpPr>
        <p:grpSp>
          <p:nvGrpSpPr>
            <p:cNvPr id="17" name="组合 16"/>
            <p:cNvGrpSpPr/>
            <p:nvPr/>
          </p:nvGrpSpPr>
          <p:grpSpPr>
            <a:xfrm>
              <a:off x="2887" y="3042"/>
              <a:ext cx="714" cy="601"/>
              <a:chOff x="2887" y="3042"/>
              <a:chExt cx="714" cy="601"/>
            </a:xfrm>
          </p:grpSpPr>
          <p:sp>
            <p:nvSpPr>
              <p:cNvPr id="21" name="平行四边形 20"/>
              <p:cNvSpPr/>
              <p:nvPr/>
            </p:nvSpPr>
            <p:spPr>
              <a:xfrm>
                <a:off x="2887" y="3042"/>
                <a:ext cx="714" cy="300"/>
              </a:xfrm>
              <a:prstGeom prst="parallelogram">
                <a:avLst>
                  <a:gd name="adj" fmla="val 113192"/>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平行四边形 21"/>
              <p:cNvSpPr/>
              <p:nvPr/>
            </p:nvSpPr>
            <p:spPr>
              <a:xfrm rot="10800000" flipV="1">
                <a:off x="2887" y="3343"/>
                <a:ext cx="714" cy="301"/>
              </a:xfrm>
              <a:prstGeom prst="parallelogram">
                <a:avLst>
                  <a:gd name="adj" fmla="val 113192"/>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3340" y="3038"/>
              <a:ext cx="714" cy="600"/>
              <a:chOff x="2887" y="3042"/>
              <a:chExt cx="714" cy="600"/>
            </a:xfrm>
          </p:grpSpPr>
          <p:sp>
            <p:nvSpPr>
              <p:cNvPr id="19" name="平行四边形 18"/>
              <p:cNvSpPr/>
              <p:nvPr/>
            </p:nvSpPr>
            <p:spPr>
              <a:xfrm>
                <a:off x="2887" y="3042"/>
                <a:ext cx="714" cy="300"/>
              </a:xfrm>
              <a:prstGeom prst="parallelogram">
                <a:avLst>
                  <a:gd name="adj" fmla="val 113192"/>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平行四边形 19"/>
              <p:cNvSpPr/>
              <p:nvPr/>
            </p:nvSpPr>
            <p:spPr>
              <a:xfrm rot="10800000" flipV="1">
                <a:off x="2887" y="3341"/>
                <a:ext cx="714" cy="301"/>
              </a:xfrm>
              <a:prstGeom prst="parallelogram">
                <a:avLst>
                  <a:gd name="adj" fmla="val 113192"/>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nvGrpSpPr>
          <p:cNvPr id="23" name="组合 22"/>
          <p:cNvGrpSpPr/>
          <p:nvPr/>
        </p:nvGrpSpPr>
        <p:grpSpPr>
          <a:xfrm rot="10800000">
            <a:off x="7706360" y="4143375"/>
            <a:ext cx="741045" cy="383540"/>
            <a:chOff x="2887" y="3038"/>
            <a:chExt cx="1167" cy="604"/>
          </a:xfrm>
          <a:effectLst>
            <a:outerShdw blurRad="50800" dist="38100" dir="2700000" algn="tl" rotWithShape="0">
              <a:prstClr val="black">
                <a:alpha val="40000"/>
              </a:prstClr>
            </a:outerShdw>
          </a:effectLst>
        </p:grpSpPr>
        <p:grpSp>
          <p:nvGrpSpPr>
            <p:cNvPr id="24" name="组合 23"/>
            <p:cNvGrpSpPr/>
            <p:nvPr/>
          </p:nvGrpSpPr>
          <p:grpSpPr>
            <a:xfrm>
              <a:off x="2887" y="3042"/>
              <a:ext cx="714" cy="601"/>
              <a:chOff x="2887" y="3042"/>
              <a:chExt cx="714" cy="601"/>
            </a:xfrm>
          </p:grpSpPr>
          <p:sp>
            <p:nvSpPr>
              <p:cNvPr id="28" name="平行四边形 27"/>
              <p:cNvSpPr/>
              <p:nvPr/>
            </p:nvSpPr>
            <p:spPr>
              <a:xfrm>
                <a:off x="2887" y="3042"/>
                <a:ext cx="714" cy="300"/>
              </a:xfrm>
              <a:prstGeom prst="parallelogram">
                <a:avLst>
                  <a:gd name="adj" fmla="val 113192"/>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平行四边形 28"/>
              <p:cNvSpPr/>
              <p:nvPr/>
            </p:nvSpPr>
            <p:spPr>
              <a:xfrm rot="10800000" flipV="1">
                <a:off x="2887" y="3343"/>
                <a:ext cx="714" cy="301"/>
              </a:xfrm>
              <a:prstGeom prst="parallelogram">
                <a:avLst>
                  <a:gd name="adj" fmla="val 113192"/>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5" name="组合 24"/>
            <p:cNvGrpSpPr/>
            <p:nvPr/>
          </p:nvGrpSpPr>
          <p:grpSpPr>
            <a:xfrm>
              <a:off x="3340" y="3038"/>
              <a:ext cx="714" cy="600"/>
              <a:chOff x="2887" y="3042"/>
              <a:chExt cx="714" cy="600"/>
            </a:xfrm>
          </p:grpSpPr>
          <p:sp>
            <p:nvSpPr>
              <p:cNvPr id="26" name="平行四边形 25"/>
              <p:cNvSpPr/>
              <p:nvPr/>
            </p:nvSpPr>
            <p:spPr>
              <a:xfrm>
                <a:off x="2887" y="3042"/>
                <a:ext cx="714" cy="300"/>
              </a:xfrm>
              <a:prstGeom prst="parallelogram">
                <a:avLst>
                  <a:gd name="adj" fmla="val 113192"/>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平行四边形 26"/>
              <p:cNvSpPr/>
              <p:nvPr/>
            </p:nvSpPr>
            <p:spPr>
              <a:xfrm rot="10800000" flipV="1">
                <a:off x="2887" y="3341"/>
                <a:ext cx="714" cy="301"/>
              </a:xfrm>
              <a:prstGeom prst="parallelogram">
                <a:avLst>
                  <a:gd name="adj" fmla="val 113192"/>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nvGrpSpPr>
          <p:cNvPr id="30" name="组合 29"/>
          <p:cNvGrpSpPr/>
          <p:nvPr/>
        </p:nvGrpSpPr>
        <p:grpSpPr>
          <a:xfrm>
            <a:off x="3686810" y="4143375"/>
            <a:ext cx="741045" cy="383540"/>
            <a:chOff x="2887" y="3038"/>
            <a:chExt cx="1167" cy="604"/>
          </a:xfrm>
          <a:effectLst>
            <a:outerShdw blurRad="50800" dist="38100" dir="2700000" algn="tl" rotWithShape="0">
              <a:prstClr val="black">
                <a:alpha val="40000"/>
              </a:prstClr>
            </a:outerShdw>
          </a:effectLst>
        </p:grpSpPr>
        <p:grpSp>
          <p:nvGrpSpPr>
            <p:cNvPr id="31" name="组合 30"/>
            <p:cNvGrpSpPr/>
            <p:nvPr/>
          </p:nvGrpSpPr>
          <p:grpSpPr>
            <a:xfrm>
              <a:off x="2887" y="3042"/>
              <a:ext cx="714" cy="601"/>
              <a:chOff x="2887" y="3042"/>
              <a:chExt cx="714" cy="601"/>
            </a:xfrm>
          </p:grpSpPr>
          <p:sp>
            <p:nvSpPr>
              <p:cNvPr id="35" name="平行四边形 34"/>
              <p:cNvSpPr/>
              <p:nvPr/>
            </p:nvSpPr>
            <p:spPr>
              <a:xfrm>
                <a:off x="2887" y="3042"/>
                <a:ext cx="714" cy="300"/>
              </a:xfrm>
              <a:prstGeom prst="parallelogram">
                <a:avLst>
                  <a:gd name="adj" fmla="val 113192"/>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平行四边形 35"/>
              <p:cNvSpPr/>
              <p:nvPr/>
            </p:nvSpPr>
            <p:spPr>
              <a:xfrm rot="10800000" flipV="1">
                <a:off x="2887" y="3343"/>
                <a:ext cx="714" cy="301"/>
              </a:xfrm>
              <a:prstGeom prst="parallelogram">
                <a:avLst>
                  <a:gd name="adj" fmla="val 113192"/>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2" name="组合 31"/>
            <p:cNvGrpSpPr/>
            <p:nvPr/>
          </p:nvGrpSpPr>
          <p:grpSpPr>
            <a:xfrm>
              <a:off x="3340" y="3038"/>
              <a:ext cx="714" cy="600"/>
              <a:chOff x="2887" y="3042"/>
              <a:chExt cx="714" cy="600"/>
            </a:xfrm>
          </p:grpSpPr>
          <p:sp>
            <p:nvSpPr>
              <p:cNvPr id="33" name="平行四边形 32"/>
              <p:cNvSpPr/>
              <p:nvPr/>
            </p:nvSpPr>
            <p:spPr>
              <a:xfrm>
                <a:off x="2887" y="3042"/>
                <a:ext cx="714" cy="300"/>
              </a:xfrm>
              <a:prstGeom prst="parallelogram">
                <a:avLst>
                  <a:gd name="adj" fmla="val 113192"/>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平行四边形 33"/>
              <p:cNvSpPr/>
              <p:nvPr/>
            </p:nvSpPr>
            <p:spPr>
              <a:xfrm rot="10800000" flipV="1">
                <a:off x="2887" y="3341"/>
                <a:ext cx="714" cy="301"/>
              </a:xfrm>
              <a:prstGeom prst="parallelogram">
                <a:avLst>
                  <a:gd name="adj" fmla="val 113192"/>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37" name="矩形 36"/>
          <p:cNvSpPr/>
          <p:nvPr/>
        </p:nvSpPr>
        <p:spPr>
          <a:xfrm>
            <a:off x="1144905" y="2632710"/>
            <a:ext cx="2223770" cy="556260"/>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chemeClr val="bg1"/>
                </a:solidFill>
                <a:latin typeface="微软雅黑" panose="020B0503020204020204" pitchFamily="34" charset="-122"/>
                <a:ea typeface="微软雅黑" panose="020B0503020204020204" pitchFamily="34" charset="-122"/>
                <a:cs typeface="+mn-ea"/>
                <a:sym typeface="+mn-lt"/>
              </a:rPr>
              <a:t>是维护网络安全的客观需要</a:t>
            </a:r>
          </a:p>
        </p:txBody>
      </p:sp>
      <p:sp>
        <p:nvSpPr>
          <p:cNvPr id="38" name="矩形 37"/>
          <p:cNvSpPr/>
          <p:nvPr/>
        </p:nvSpPr>
        <p:spPr>
          <a:xfrm>
            <a:off x="8860155" y="2632710"/>
            <a:ext cx="2223770" cy="556260"/>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chemeClr val="bg1"/>
                </a:solidFill>
                <a:latin typeface="微软雅黑" panose="020B0503020204020204" pitchFamily="34" charset="-122"/>
                <a:ea typeface="微软雅黑" panose="020B0503020204020204" pitchFamily="34" charset="-122"/>
                <a:cs typeface="+mn-ea"/>
                <a:sym typeface="+mn-lt"/>
              </a:rPr>
              <a:t>是维护网络安全的客观需要</a:t>
            </a:r>
          </a:p>
        </p:txBody>
      </p:sp>
      <p:sp>
        <p:nvSpPr>
          <p:cNvPr id="39" name="矩形 38"/>
          <p:cNvSpPr/>
          <p:nvPr/>
        </p:nvSpPr>
        <p:spPr>
          <a:xfrm>
            <a:off x="8860155" y="4057015"/>
            <a:ext cx="2223770" cy="556260"/>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solidFill>
                  <a:schemeClr val="bg1"/>
                </a:solidFill>
                <a:latin typeface="微软雅黑" panose="020B0503020204020204" pitchFamily="34" charset="-122"/>
                <a:ea typeface="微软雅黑" panose="020B0503020204020204" pitchFamily="34" charset="-122"/>
                <a:cs typeface="+mn-ea"/>
                <a:sym typeface="+mn-lt"/>
              </a:rPr>
              <a:t>是参与互联网国际竞争和国际治理的必然选择</a:t>
            </a:r>
          </a:p>
        </p:txBody>
      </p:sp>
      <p:sp>
        <p:nvSpPr>
          <p:cNvPr id="40" name="矩形 39"/>
          <p:cNvSpPr/>
          <p:nvPr/>
        </p:nvSpPr>
        <p:spPr>
          <a:xfrm>
            <a:off x="1144905" y="4057015"/>
            <a:ext cx="2223770" cy="556260"/>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solidFill>
                  <a:schemeClr val="bg1"/>
                </a:solidFill>
                <a:latin typeface="微软雅黑" panose="020B0503020204020204" pitchFamily="34" charset="-122"/>
                <a:ea typeface="微软雅黑" panose="020B0503020204020204" pitchFamily="34" charset="-122"/>
                <a:cs typeface="+mn-ea"/>
                <a:sym typeface="+mn-lt"/>
              </a:rPr>
              <a:t>是维护广大人民群众切身利益的必然要求</a:t>
            </a:r>
          </a:p>
        </p:txBody>
      </p:sp>
      <p:grpSp>
        <p:nvGrpSpPr>
          <p:cNvPr id="41" name="组合 40"/>
          <p:cNvGrpSpPr/>
          <p:nvPr/>
        </p:nvGrpSpPr>
        <p:grpSpPr>
          <a:xfrm>
            <a:off x="2054225" y="5206365"/>
            <a:ext cx="8113395" cy="1277620"/>
            <a:chOff x="3235" y="7047"/>
            <a:chExt cx="12777" cy="2012"/>
          </a:xfrm>
        </p:grpSpPr>
        <p:sp>
          <p:nvSpPr>
            <p:cNvPr id="44" name="文本框 43"/>
            <p:cNvSpPr txBox="1"/>
            <p:nvPr/>
          </p:nvSpPr>
          <p:spPr>
            <a:xfrm>
              <a:off x="3235" y="7314"/>
              <a:ext cx="12777" cy="1745"/>
            </a:xfrm>
            <a:prstGeom prst="rect">
              <a:avLst/>
            </a:prstGeom>
            <a:noFill/>
          </p:spPr>
          <p:txBody>
            <a:bodyPr wrap="square" rtlCol="0">
              <a:spAutoFit/>
            </a:bodyPr>
            <a:lstStyle/>
            <a:p>
              <a:r>
                <a:rPr lang="zh-CN" altLang="en-US" sz="1600" dirty="0">
                  <a:solidFill>
                    <a:schemeClr val="bg1"/>
                  </a:solidFill>
                  <a:latin typeface="微软雅黑" panose="020B0503020204020204" pitchFamily="34" charset="-122"/>
                  <a:ea typeface="微软雅黑" panose="020B0503020204020204" pitchFamily="34" charset="-122"/>
                </a:rPr>
                <a:t>当今社会，随着网络的快速发展，存在的网络安全问题也是接踵而来：网络入侵、网络攻击等非法活动威胁信息安全；非法获取公民信息、侵犯知识产权、损害公民合法利益；宣扬恐怖主义、极端主义，严重危害国家安全和社会公共利益。</a:t>
              </a:r>
            </a:p>
            <a:p>
              <a:endParaRPr lang="zh-CN" altLang="en-US" sz="1600" b="1" spc="200" dirty="0">
                <a:solidFill>
                  <a:srgbClr val="FF0000"/>
                </a:solidFill>
                <a:uFillTx/>
                <a:latin typeface="微软雅黑" panose="020B0503020204020204" charset="-122"/>
                <a:ea typeface="微软雅黑" panose="020B0503020204020204" charset="-122"/>
              </a:endParaRPr>
            </a:p>
          </p:txBody>
        </p:sp>
        <p:cxnSp>
          <p:nvCxnSpPr>
            <p:cNvPr id="42" name="直接连接符 41"/>
            <p:cNvCxnSpPr/>
            <p:nvPr/>
          </p:nvCxnSpPr>
          <p:spPr>
            <a:xfrm>
              <a:off x="3541" y="7047"/>
              <a:ext cx="11920" cy="0"/>
            </a:xfrm>
            <a:prstGeom prst="line">
              <a:avLst/>
            </a:prstGeom>
            <a:ln>
              <a:solidFill>
                <a:srgbClr val="E22A36"/>
              </a:solidFill>
            </a:ln>
          </p:spPr>
          <p:style>
            <a:lnRef idx="1">
              <a:schemeClr val="accent1"/>
            </a:lnRef>
            <a:fillRef idx="0">
              <a:schemeClr val="accent1"/>
            </a:fillRef>
            <a:effectRef idx="0">
              <a:schemeClr val="accent1"/>
            </a:effectRef>
            <a:fontRef idx="minor">
              <a:schemeClr val="tx1"/>
            </a:fontRef>
          </p:style>
        </p:cxnSp>
        <p:cxnSp>
          <p:nvCxnSpPr>
            <p:cNvPr id="43" name="直接连接符 42"/>
            <p:cNvCxnSpPr/>
            <p:nvPr/>
          </p:nvCxnSpPr>
          <p:spPr>
            <a:xfrm>
              <a:off x="3541" y="8764"/>
              <a:ext cx="11920" cy="0"/>
            </a:xfrm>
            <a:prstGeom prst="line">
              <a:avLst/>
            </a:prstGeom>
            <a:ln>
              <a:solidFill>
                <a:srgbClr val="E22A36"/>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553641931"/>
      </p:ext>
    </p:extLst>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22" presetClass="entr" presetSubtype="2" fill="hold" nodeType="withEffect">
                                  <p:stCondLst>
                                    <p:cond delay="900"/>
                                  </p:stCondLst>
                                  <p:childTnLst>
                                    <p:set>
                                      <p:cBhvr>
                                        <p:cTn id="9" dur="1" fill="hold">
                                          <p:stCondLst>
                                            <p:cond delay="0"/>
                                          </p:stCondLst>
                                        </p:cTn>
                                        <p:tgtEl>
                                          <p:spTgt spid="9"/>
                                        </p:tgtEl>
                                        <p:attrNameLst>
                                          <p:attrName>style.visibility</p:attrName>
                                        </p:attrNameLst>
                                      </p:cBhvr>
                                      <p:to>
                                        <p:strVal val="visible"/>
                                      </p:to>
                                    </p:set>
                                    <p:animEffect transition="in" filter="wipe(right)">
                                      <p:cBhvr>
                                        <p:cTn id="10" dur="500"/>
                                        <p:tgtEl>
                                          <p:spTgt spid="9"/>
                                        </p:tgtEl>
                                      </p:cBhvr>
                                    </p:animEffect>
                                  </p:childTnLst>
                                </p:cTn>
                              </p:par>
                              <p:par>
                                <p:cTn id="11" presetID="22" presetClass="entr" presetSubtype="8" fill="hold" nodeType="withEffect">
                                  <p:stCondLst>
                                    <p:cond delay="900"/>
                                  </p:stCondLst>
                                  <p:childTnLst>
                                    <p:set>
                                      <p:cBhvr>
                                        <p:cTn id="12" dur="1" fill="hold">
                                          <p:stCondLst>
                                            <p:cond delay="0"/>
                                          </p:stCondLst>
                                        </p:cTn>
                                        <p:tgtEl>
                                          <p:spTgt spid="16"/>
                                        </p:tgtEl>
                                        <p:attrNameLst>
                                          <p:attrName>style.visibility</p:attrName>
                                        </p:attrNameLst>
                                      </p:cBhvr>
                                      <p:to>
                                        <p:strVal val="visible"/>
                                      </p:to>
                                    </p:set>
                                    <p:animEffect transition="in" filter="wipe(left)">
                                      <p:cBhvr>
                                        <p:cTn id="13" dur="500"/>
                                        <p:tgtEl>
                                          <p:spTgt spid="16"/>
                                        </p:tgtEl>
                                      </p:cBhvr>
                                    </p:animEffect>
                                  </p:childTnLst>
                                </p:cTn>
                              </p:par>
                              <p:par>
                                <p:cTn id="14" presetID="55" presetClass="entr" presetSubtype="0" fill="hold" grpId="0" nodeType="withEffect">
                                  <p:stCondLst>
                                    <p:cond delay="1400"/>
                                  </p:stCondLst>
                                  <p:childTnLst>
                                    <p:set>
                                      <p:cBhvr>
                                        <p:cTn id="15" dur="1" fill="hold">
                                          <p:stCondLst>
                                            <p:cond delay="0"/>
                                          </p:stCondLst>
                                        </p:cTn>
                                        <p:tgtEl>
                                          <p:spTgt spid="37"/>
                                        </p:tgtEl>
                                        <p:attrNameLst>
                                          <p:attrName>style.visibility</p:attrName>
                                        </p:attrNameLst>
                                      </p:cBhvr>
                                      <p:to>
                                        <p:strVal val="visible"/>
                                      </p:to>
                                    </p:set>
                                    <p:anim calcmode="lin" valueType="num">
                                      <p:cBhvr>
                                        <p:cTn id="16" dur="1000" fill="hold"/>
                                        <p:tgtEl>
                                          <p:spTgt spid="37"/>
                                        </p:tgtEl>
                                        <p:attrNameLst>
                                          <p:attrName>ppt_w</p:attrName>
                                        </p:attrNameLst>
                                      </p:cBhvr>
                                      <p:tavLst>
                                        <p:tav tm="0">
                                          <p:val>
                                            <p:strVal val="#ppt_w*0.70"/>
                                          </p:val>
                                        </p:tav>
                                        <p:tav tm="100000">
                                          <p:val>
                                            <p:strVal val="#ppt_w"/>
                                          </p:val>
                                        </p:tav>
                                      </p:tavLst>
                                    </p:anim>
                                    <p:anim calcmode="lin" valueType="num">
                                      <p:cBhvr>
                                        <p:cTn id="17" dur="1000" fill="hold"/>
                                        <p:tgtEl>
                                          <p:spTgt spid="37"/>
                                        </p:tgtEl>
                                        <p:attrNameLst>
                                          <p:attrName>ppt_h</p:attrName>
                                        </p:attrNameLst>
                                      </p:cBhvr>
                                      <p:tavLst>
                                        <p:tav tm="0">
                                          <p:val>
                                            <p:strVal val="#ppt_h"/>
                                          </p:val>
                                        </p:tav>
                                        <p:tav tm="100000">
                                          <p:val>
                                            <p:strVal val="#ppt_h"/>
                                          </p:val>
                                        </p:tav>
                                      </p:tavLst>
                                    </p:anim>
                                    <p:animEffect transition="in" filter="fade">
                                      <p:cBhvr>
                                        <p:cTn id="18" dur="1000"/>
                                        <p:tgtEl>
                                          <p:spTgt spid="37"/>
                                        </p:tgtEl>
                                      </p:cBhvr>
                                    </p:animEffect>
                                  </p:childTnLst>
                                </p:cTn>
                              </p:par>
                              <p:par>
                                <p:cTn id="19" presetID="55" presetClass="entr" presetSubtype="0" fill="hold" grpId="0" nodeType="withEffect">
                                  <p:stCondLst>
                                    <p:cond delay="1400"/>
                                  </p:stCondLst>
                                  <p:childTnLst>
                                    <p:set>
                                      <p:cBhvr>
                                        <p:cTn id="20" dur="1" fill="hold">
                                          <p:stCondLst>
                                            <p:cond delay="0"/>
                                          </p:stCondLst>
                                        </p:cTn>
                                        <p:tgtEl>
                                          <p:spTgt spid="38"/>
                                        </p:tgtEl>
                                        <p:attrNameLst>
                                          <p:attrName>style.visibility</p:attrName>
                                        </p:attrNameLst>
                                      </p:cBhvr>
                                      <p:to>
                                        <p:strVal val="visible"/>
                                      </p:to>
                                    </p:set>
                                    <p:anim calcmode="lin" valueType="num">
                                      <p:cBhvr>
                                        <p:cTn id="21" dur="1000" fill="hold"/>
                                        <p:tgtEl>
                                          <p:spTgt spid="38"/>
                                        </p:tgtEl>
                                        <p:attrNameLst>
                                          <p:attrName>ppt_w</p:attrName>
                                        </p:attrNameLst>
                                      </p:cBhvr>
                                      <p:tavLst>
                                        <p:tav tm="0">
                                          <p:val>
                                            <p:strVal val="#ppt_w*0.70"/>
                                          </p:val>
                                        </p:tav>
                                        <p:tav tm="100000">
                                          <p:val>
                                            <p:strVal val="#ppt_w"/>
                                          </p:val>
                                        </p:tav>
                                      </p:tavLst>
                                    </p:anim>
                                    <p:anim calcmode="lin" valueType="num">
                                      <p:cBhvr>
                                        <p:cTn id="22" dur="1000" fill="hold"/>
                                        <p:tgtEl>
                                          <p:spTgt spid="38"/>
                                        </p:tgtEl>
                                        <p:attrNameLst>
                                          <p:attrName>ppt_h</p:attrName>
                                        </p:attrNameLst>
                                      </p:cBhvr>
                                      <p:tavLst>
                                        <p:tav tm="0">
                                          <p:val>
                                            <p:strVal val="#ppt_h"/>
                                          </p:val>
                                        </p:tav>
                                        <p:tav tm="100000">
                                          <p:val>
                                            <p:strVal val="#ppt_h"/>
                                          </p:val>
                                        </p:tav>
                                      </p:tavLst>
                                    </p:anim>
                                    <p:animEffect transition="in" filter="fade">
                                      <p:cBhvr>
                                        <p:cTn id="23" dur="1000"/>
                                        <p:tgtEl>
                                          <p:spTgt spid="38"/>
                                        </p:tgtEl>
                                      </p:cBhvr>
                                    </p:animEffect>
                                  </p:childTnLst>
                                </p:cTn>
                              </p:par>
                              <p:par>
                                <p:cTn id="24" presetID="22" presetClass="entr" presetSubtype="2" fill="hold" nodeType="withEffect">
                                  <p:stCondLst>
                                    <p:cond delay="1600"/>
                                  </p:stCondLst>
                                  <p:childTnLst>
                                    <p:set>
                                      <p:cBhvr>
                                        <p:cTn id="25" dur="1" fill="hold">
                                          <p:stCondLst>
                                            <p:cond delay="0"/>
                                          </p:stCondLst>
                                        </p:cTn>
                                        <p:tgtEl>
                                          <p:spTgt spid="30"/>
                                        </p:tgtEl>
                                        <p:attrNameLst>
                                          <p:attrName>style.visibility</p:attrName>
                                        </p:attrNameLst>
                                      </p:cBhvr>
                                      <p:to>
                                        <p:strVal val="visible"/>
                                      </p:to>
                                    </p:set>
                                    <p:animEffect transition="in" filter="wipe(right)">
                                      <p:cBhvr>
                                        <p:cTn id="26" dur="500"/>
                                        <p:tgtEl>
                                          <p:spTgt spid="30"/>
                                        </p:tgtEl>
                                      </p:cBhvr>
                                    </p:animEffect>
                                  </p:childTnLst>
                                </p:cTn>
                              </p:par>
                              <p:par>
                                <p:cTn id="27" presetID="22" presetClass="entr" presetSubtype="8" fill="hold" nodeType="withEffect">
                                  <p:stCondLst>
                                    <p:cond delay="1600"/>
                                  </p:stCondLst>
                                  <p:childTnLst>
                                    <p:set>
                                      <p:cBhvr>
                                        <p:cTn id="28" dur="1" fill="hold">
                                          <p:stCondLst>
                                            <p:cond delay="0"/>
                                          </p:stCondLst>
                                        </p:cTn>
                                        <p:tgtEl>
                                          <p:spTgt spid="23"/>
                                        </p:tgtEl>
                                        <p:attrNameLst>
                                          <p:attrName>style.visibility</p:attrName>
                                        </p:attrNameLst>
                                      </p:cBhvr>
                                      <p:to>
                                        <p:strVal val="visible"/>
                                      </p:to>
                                    </p:set>
                                    <p:animEffect transition="in" filter="wipe(left)">
                                      <p:cBhvr>
                                        <p:cTn id="29" dur="500"/>
                                        <p:tgtEl>
                                          <p:spTgt spid="23"/>
                                        </p:tgtEl>
                                      </p:cBhvr>
                                    </p:animEffect>
                                  </p:childTnLst>
                                </p:cTn>
                              </p:par>
                              <p:par>
                                <p:cTn id="30" presetID="55" presetClass="entr" presetSubtype="0" fill="hold" grpId="0" nodeType="withEffect">
                                  <p:stCondLst>
                                    <p:cond delay="2200"/>
                                  </p:stCondLst>
                                  <p:childTnLst>
                                    <p:set>
                                      <p:cBhvr>
                                        <p:cTn id="31" dur="1" fill="hold">
                                          <p:stCondLst>
                                            <p:cond delay="0"/>
                                          </p:stCondLst>
                                        </p:cTn>
                                        <p:tgtEl>
                                          <p:spTgt spid="40"/>
                                        </p:tgtEl>
                                        <p:attrNameLst>
                                          <p:attrName>style.visibility</p:attrName>
                                        </p:attrNameLst>
                                      </p:cBhvr>
                                      <p:to>
                                        <p:strVal val="visible"/>
                                      </p:to>
                                    </p:set>
                                    <p:anim calcmode="lin" valueType="num">
                                      <p:cBhvr>
                                        <p:cTn id="32" dur="1000" fill="hold"/>
                                        <p:tgtEl>
                                          <p:spTgt spid="40"/>
                                        </p:tgtEl>
                                        <p:attrNameLst>
                                          <p:attrName>ppt_w</p:attrName>
                                        </p:attrNameLst>
                                      </p:cBhvr>
                                      <p:tavLst>
                                        <p:tav tm="0">
                                          <p:val>
                                            <p:strVal val="#ppt_w*0.70"/>
                                          </p:val>
                                        </p:tav>
                                        <p:tav tm="100000">
                                          <p:val>
                                            <p:strVal val="#ppt_w"/>
                                          </p:val>
                                        </p:tav>
                                      </p:tavLst>
                                    </p:anim>
                                    <p:anim calcmode="lin" valueType="num">
                                      <p:cBhvr>
                                        <p:cTn id="33" dur="1000" fill="hold"/>
                                        <p:tgtEl>
                                          <p:spTgt spid="40"/>
                                        </p:tgtEl>
                                        <p:attrNameLst>
                                          <p:attrName>ppt_h</p:attrName>
                                        </p:attrNameLst>
                                      </p:cBhvr>
                                      <p:tavLst>
                                        <p:tav tm="0">
                                          <p:val>
                                            <p:strVal val="#ppt_h"/>
                                          </p:val>
                                        </p:tav>
                                        <p:tav tm="100000">
                                          <p:val>
                                            <p:strVal val="#ppt_h"/>
                                          </p:val>
                                        </p:tav>
                                      </p:tavLst>
                                    </p:anim>
                                    <p:animEffect transition="in" filter="fade">
                                      <p:cBhvr>
                                        <p:cTn id="34" dur="1000"/>
                                        <p:tgtEl>
                                          <p:spTgt spid="40"/>
                                        </p:tgtEl>
                                      </p:cBhvr>
                                    </p:animEffect>
                                  </p:childTnLst>
                                </p:cTn>
                              </p:par>
                              <p:par>
                                <p:cTn id="35" presetID="55" presetClass="entr" presetSubtype="0" fill="hold" grpId="0" nodeType="withEffect">
                                  <p:stCondLst>
                                    <p:cond delay="2300"/>
                                  </p:stCondLst>
                                  <p:childTnLst>
                                    <p:set>
                                      <p:cBhvr>
                                        <p:cTn id="36" dur="1" fill="hold">
                                          <p:stCondLst>
                                            <p:cond delay="0"/>
                                          </p:stCondLst>
                                        </p:cTn>
                                        <p:tgtEl>
                                          <p:spTgt spid="39"/>
                                        </p:tgtEl>
                                        <p:attrNameLst>
                                          <p:attrName>style.visibility</p:attrName>
                                        </p:attrNameLst>
                                      </p:cBhvr>
                                      <p:to>
                                        <p:strVal val="visible"/>
                                      </p:to>
                                    </p:set>
                                    <p:anim calcmode="lin" valueType="num">
                                      <p:cBhvr>
                                        <p:cTn id="37" dur="1000" fill="hold"/>
                                        <p:tgtEl>
                                          <p:spTgt spid="39"/>
                                        </p:tgtEl>
                                        <p:attrNameLst>
                                          <p:attrName>ppt_w</p:attrName>
                                        </p:attrNameLst>
                                      </p:cBhvr>
                                      <p:tavLst>
                                        <p:tav tm="0">
                                          <p:val>
                                            <p:strVal val="#ppt_w*0.70"/>
                                          </p:val>
                                        </p:tav>
                                        <p:tav tm="100000">
                                          <p:val>
                                            <p:strVal val="#ppt_w"/>
                                          </p:val>
                                        </p:tav>
                                      </p:tavLst>
                                    </p:anim>
                                    <p:anim calcmode="lin" valueType="num">
                                      <p:cBhvr>
                                        <p:cTn id="38" dur="1000" fill="hold"/>
                                        <p:tgtEl>
                                          <p:spTgt spid="39"/>
                                        </p:tgtEl>
                                        <p:attrNameLst>
                                          <p:attrName>ppt_h</p:attrName>
                                        </p:attrNameLst>
                                      </p:cBhvr>
                                      <p:tavLst>
                                        <p:tav tm="0">
                                          <p:val>
                                            <p:strVal val="#ppt_h"/>
                                          </p:val>
                                        </p:tav>
                                        <p:tav tm="100000">
                                          <p:val>
                                            <p:strVal val="#ppt_h"/>
                                          </p:val>
                                        </p:tav>
                                      </p:tavLst>
                                    </p:anim>
                                    <p:animEffect transition="in" filter="fade">
                                      <p:cBhvr>
                                        <p:cTn id="39" dur="1000"/>
                                        <p:tgtEl>
                                          <p:spTgt spid="39"/>
                                        </p:tgtEl>
                                      </p:cBhvr>
                                    </p:animEffect>
                                  </p:childTnLst>
                                </p:cTn>
                              </p:par>
                              <p:par>
                                <p:cTn id="40" presetID="55" presetClass="entr" presetSubtype="0" fill="hold" nodeType="withEffect">
                                  <p:stCondLst>
                                    <p:cond delay="3800"/>
                                  </p:stCondLst>
                                  <p:childTnLst>
                                    <p:set>
                                      <p:cBhvr>
                                        <p:cTn id="41" dur="1" fill="hold">
                                          <p:stCondLst>
                                            <p:cond delay="0"/>
                                          </p:stCondLst>
                                        </p:cTn>
                                        <p:tgtEl>
                                          <p:spTgt spid="41"/>
                                        </p:tgtEl>
                                        <p:attrNameLst>
                                          <p:attrName>style.visibility</p:attrName>
                                        </p:attrNameLst>
                                      </p:cBhvr>
                                      <p:to>
                                        <p:strVal val="visible"/>
                                      </p:to>
                                    </p:set>
                                    <p:anim calcmode="lin" valueType="num">
                                      <p:cBhvr>
                                        <p:cTn id="42" dur="1000" fill="hold"/>
                                        <p:tgtEl>
                                          <p:spTgt spid="41"/>
                                        </p:tgtEl>
                                        <p:attrNameLst>
                                          <p:attrName>ppt_w</p:attrName>
                                        </p:attrNameLst>
                                      </p:cBhvr>
                                      <p:tavLst>
                                        <p:tav tm="0">
                                          <p:val>
                                            <p:strVal val="#ppt_w*0.70"/>
                                          </p:val>
                                        </p:tav>
                                        <p:tav tm="100000">
                                          <p:val>
                                            <p:strVal val="#ppt_w"/>
                                          </p:val>
                                        </p:tav>
                                      </p:tavLst>
                                    </p:anim>
                                    <p:anim calcmode="lin" valueType="num">
                                      <p:cBhvr>
                                        <p:cTn id="43" dur="1000" fill="hold"/>
                                        <p:tgtEl>
                                          <p:spTgt spid="41"/>
                                        </p:tgtEl>
                                        <p:attrNameLst>
                                          <p:attrName>ppt_h</p:attrName>
                                        </p:attrNameLst>
                                      </p:cBhvr>
                                      <p:tavLst>
                                        <p:tav tm="0">
                                          <p:val>
                                            <p:strVal val="#ppt_h"/>
                                          </p:val>
                                        </p:tav>
                                        <p:tav tm="100000">
                                          <p:val>
                                            <p:strVal val="#ppt_h"/>
                                          </p:val>
                                        </p:tav>
                                      </p:tavLst>
                                    </p:anim>
                                    <p:animEffect transition="in" filter="fade">
                                      <p:cBhvr>
                                        <p:cTn id="44" dur="10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8" grpId="0" animBg="1"/>
      <p:bldP spid="39" grpId="0" animBg="1"/>
      <p:bldP spid="40"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5"/>
          <p:cNvSpPr txBox="1"/>
          <p:nvPr/>
        </p:nvSpPr>
        <p:spPr>
          <a:xfrm>
            <a:off x="1056001" y="555711"/>
            <a:ext cx="8070851" cy="502766"/>
          </a:xfrm>
          <a:prstGeom prst="rect">
            <a:avLst/>
          </a:prstGeom>
          <a:noFill/>
        </p:spPr>
        <p:txBody>
          <a:bodyPr wrap="square" lIns="91440" tIns="45720" rIns="91440" bIns="45720" rtlCol="0">
            <a:spAutoFit/>
          </a:bodyPr>
          <a:lstStyle>
            <a:defPPr>
              <a:defRPr lang="zh-CN"/>
            </a:defPPr>
            <a:lvl1pPr>
              <a:defRPr sz="2000" b="1" kern="0">
                <a:blipFill dpi="0" rotWithShape="1">
                  <a:blip r:embed="rId3" cstate="print">
                    <a:extLst>
                      <a:ext uri="{28A0092B-C50C-407E-A947-70E740481C1C}">
                        <a14:useLocalDpi xmlns:a14="http://schemas.microsoft.com/office/drawing/2010/main" val="0"/>
                      </a:ext>
                    </a:extLst>
                  </a:blip>
                  <a:srcRect/>
                  <a:stretch>
                    <a:fillRect/>
                  </a:stretch>
                </a:blipFill>
                <a:latin typeface="方正综艺简体" panose="02010601030101010101" pitchFamily="2" charset="-122"/>
                <a:ea typeface="方正综艺简体" panose="02010601030101010101" pitchFamily="2" charset="-122"/>
              </a:defRPr>
            </a:lvl1pPr>
          </a:lstStyle>
          <a:p>
            <a:r>
              <a:rPr lang="en-US" altLang="zh-CN" sz="2667" dirty="0">
                <a:solidFill>
                  <a:schemeClr val="bg1"/>
                </a:solidFill>
              </a:rPr>
              <a:t>《</a:t>
            </a:r>
            <a:r>
              <a:rPr lang="zh-CN" altLang="en-US" sz="2667" dirty="0">
                <a:solidFill>
                  <a:schemeClr val="bg1"/>
                </a:solidFill>
              </a:rPr>
              <a:t>网络安全法</a:t>
            </a:r>
            <a:r>
              <a:rPr lang="en-US" altLang="zh-CN" sz="2667" dirty="0">
                <a:solidFill>
                  <a:schemeClr val="bg1"/>
                </a:solidFill>
              </a:rPr>
              <a:t>》</a:t>
            </a:r>
            <a:r>
              <a:rPr lang="zh-CN" altLang="en-US" sz="2667" dirty="0">
                <a:solidFill>
                  <a:schemeClr val="bg1"/>
                </a:solidFill>
              </a:rPr>
              <a:t>重点解读</a:t>
            </a:r>
          </a:p>
        </p:txBody>
      </p:sp>
      <p:cxnSp>
        <p:nvCxnSpPr>
          <p:cNvPr id="3" name="直接连接符 2"/>
          <p:cNvCxnSpPr/>
          <p:nvPr/>
        </p:nvCxnSpPr>
        <p:spPr>
          <a:xfrm>
            <a:off x="6096000" y="1796819"/>
            <a:ext cx="0" cy="4128459"/>
          </a:xfrm>
          <a:prstGeom prst="line">
            <a:avLst/>
          </a:prstGeom>
          <a:ln w="9525">
            <a:solidFill>
              <a:schemeClr val="bg1"/>
            </a:solidFill>
            <a:prstDash val="dash"/>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4" name="矩形标注 3"/>
          <p:cNvSpPr/>
          <p:nvPr/>
        </p:nvSpPr>
        <p:spPr>
          <a:xfrm>
            <a:off x="1056001" y="2228963"/>
            <a:ext cx="4559945" cy="576000"/>
          </a:xfrm>
          <a:prstGeom prst="wedgeRectCallout">
            <a:avLst>
              <a:gd name="adj1" fmla="val 60560"/>
              <a:gd name="adj2" fmla="val 30857"/>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133" b="1" dirty="0">
                <a:solidFill>
                  <a:schemeClr val="bg1"/>
                </a:solidFill>
                <a:ea typeface="微软雅黑" panose="020B0503020204020204" pitchFamily="34" charset="-122"/>
              </a:rPr>
              <a:t>不得出售个人信息</a:t>
            </a:r>
          </a:p>
        </p:txBody>
      </p:sp>
      <p:sp>
        <p:nvSpPr>
          <p:cNvPr id="5" name="矩形标注 4"/>
          <p:cNvSpPr/>
          <p:nvPr/>
        </p:nvSpPr>
        <p:spPr>
          <a:xfrm>
            <a:off x="1056001" y="3225760"/>
            <a:ext cx="4559945" cy="576000"/>
          </a:xfrm>
          <a:prstGeom prst="wedgeRectCallout">
            <a:avLst>
              <a:gd name="adj1" fmla="val 59935"/>
              <a:gd name="adj2" fmla="val 49153"/>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133" b="1" dirty="0">
                <a:solidFill>
                  <a:schemeClr val="bg1"/>
                </a:solidFill>
                <a:ea typeface="微软雅黑" panose="020B0503020204020204" pitchFamily="34" charset="-122"/>
              </a:rPr>
              <a:t>以法律形式明确“网络实名制”</a:t>
            </a:r>
          </a:p>
        </p:txBody>
      </p:sp>
      <p:sp>
        <p:nvSpPr>
          <p:cNvPr id="6" name="矩形标注 5"/>
          <p:cNvSpPr/>
          <p:nvPr/>
        </p:nvSpPr>
        <p:spPr>
          <a:xfrm>
            <a:off x="6576053" y="2727361"/>
            <a:ext cx="4559947" cy="576000"/>
          </a:xfrm>
          <a:prstGeom prst="wedgeRectCallout">
            <a:avLst>
              <a:gd name="adj1" fmla="val -60825"/>
              <a:gd name="adj2" fmla="val 8095"/>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133" b="1" dirty="0">
                <a:solidFill>
                  <a:schemeClr val="bg1"/>
                </a:solidFill>
                <a:ea typeface="微软雅黑" panose="020B0503020204020204" pitchFamily="34" charset="-122"/>
              </a:rPr>
              <a:t>严厉打击网络诈骗</a:t>
            </a:r>
          </a:p>
        </p:txBody>
      </p:sp>
      <p:sp>
        <p:nvSpPr>
          <p:cNvPr id="7" name="矩形标注 6"/>
          <p:cNvSpPr/>
          <p:nvPr/>
        </p:nvSpPr>
        <p:spPr>
          <a:xfrm>
            <a:off x="6576053" y="3724159"/>
            <a:ext cx="4559947" cy="576000"/>
          </a:xfrm>
          <a:prstGeom prst="wedgeRectCallout">
            <a:avLst>
              <a:gd name="adj1" fmla="val -61780"/>
              <a:gd name="adj2" fmla="val 8256"/>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133" b="1" dirty="0">
                <a:solidFill>
                  <a:schemeClr val="bg1"/>
                </a:solidFill>
                <a:ea typeface="微软雅黑" panose="020B0503020204020204" pitchFamily="34" charset="-122"/>
              </a:rPr>
              <a:t>重点保护关键信息基础设施</a:t>
            </a:r>
            <a:endParaRPr lang="zh-CN" altLang="en-US" sz="1600" b="1" dirty="0">
              <a:solidFill>
                <a:schemeClr val="bg1"/>
              </a:solidFill>
              <a:ea typeface="微软雅黑" panose="020B0503020204020204" pitchFamily="34" charset="-122"/>
            </a:endParaRPr>
          </a:p>
        </p:txBody>
      </p:sp>
      <p:sp>
        <p:nvSpPr>
          <p:cNvPr id="8" name="圆角矩形 7"/>
          <p:cNvSpPr/>
          <p:nvPr/>
        </p:nvSpPr>
        <p:spPr>
          <a:xfrm>
            <a:off x="3601235" y="1316765"/>
            <a:ext cx="4989532" cy="5760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solidFill>
                  <a:srgbClr val="A40000"/>
                </a:solidFill>
                <a:ea typeface="微软雅黑" panose="020B0503020204020204" pitchFamily="34" charset="-122"/>
              </a:rPr>
              <a:t>《</a:t>
            </a:r>
            <a:r>
              <a:rPr lang="zh-CN" altLang="en-US" sz="2400" b="1" dirty="0">
                <a:solidFill>
                  <a:srgbClr val="A40000"/>
                </a:solidFill>
                <a:ea typeface="微软雅黑" panose="020B0503020204020204" pitchFamily="34" charset="-122"/>
              </a:rPr>
              <a:t>网络安全法</a:t>
            </a:r>
            <a:r>
              <a:rPr lang="en-US" altLang="zh-CN" sz="2400" b="1" dirty="0">
                <a:solidFill>
                  <a:srgbClr val="A40000"/>
                </a:solidFill>
                <a:ea typeface="微软雅黑" panose="020B0503020204020204" pitchFamily="34" charset="-122"/>
              </a:rPr>
              <a:t>》</a:t>
            </a:r>
            <a:r>
              <a:rPr lang="zh-CN" altLang="en-US" sz="2400" b="1" dirty="0">
                <a:solidFill>
                  <a:srgbClr val="A40000"/>
                </a:solidFill>
                <a:ea typeface="微软雅黑" panose="020B0503020204020204" pitchFamily="34" charset="-122"/>
              </a:rPr>
              <a:t>六大看点</a:t>
            </a:r>
          </a:p>
        </p:txBody>
      </p:sp>
      <p:sp>
        <p:nvSpPr>
          <p:cNvPr id="9" name="矩形标注 8"/>
          <p:cNvSpPr/>
          <p:nvPr/>
        </p:nvSpPr>
        <p:spPr>
          <a:xfrm>
            <a:off x="1056001" y="4222557"/>
            <a:ext cx="4559945" cy="916256"/>
          </a:xfrm>
          <a:prstGeom prst="wedgeRectCallout">
            <a:avLst>
              <a:gd name="adj1" fmla="val 60560"/>
              <a:gd name="adj2" fmla="val 30857"/>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133" b="1" dirty="0">
                <a:solidFill>
                  <a:schemeClr val="bg1"/>
                </a:solidFill>
                <a:ea typeface="微软雅黑" panose="020B0503020204020204" pitchFamily="34" charset="-122"/>
              </a:rPr>
              <a:t>惩治攻击破坏我国关键信息基础设施的境外组织和个人</a:t>
            </a:r>
          </a:p>
        </p:txBody>
      </p:sp>
      <p:sp>
        <p:nvSpPr>
          <p:cNvPr id="10" name="矩形标注 9"/>
          <p:cNvSpPr/>
          <p:nvPr/>
        </p:nvSpPr>
        <p:spPr>
          <a:xfrm>
            <a:off x="6576053" y="5061213"/>
            <a:ext cx="4559947" cy="576000"/>
          </a:xfrm>
          <a:prstGeom prst="wedgeRectCallout">
            <a:avLst>
              <a:gd name="adj1" fmla="val -60825"/>
              <a:gd name="adj2" fmla="val 14142"/>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solidFill>
                  <a:schemeClr val="bg1"/>
                </a:solidFill>
                <a:ea typeface="微软雅黑" panose="020B0503020204020204" pitchFamily="34" charset="-122"/>
              </a:rPr>
              <a:t>重大突发事件可采取“网络通信管制”</a:t>
            </a:r>
          </a:p>
        </p:txBody>
      </p:sp>
    </p:spTree>
    <p:extLst>
      <p:ext uri="{BB962C8B-B14F-4D97-AF65-F5344CB8AC3E}">
        <p14:creationId xmlns:p14="http://schemas.microsoft.com/office/powerpoint/2010/main" val="3491132523"/>
      </p:ext>
    </p:extLst>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outVertical)">
                                      <p:cBhvr>
                                        <p:cTn id="7" dur="500"/>
                                        <p:tgtEl>
                                          <p:spTgt spid="8"/>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up)">
                                      <p:cBhvr>
                                        <p:cTn id="11" dur="500"/>
                                        <p:tgtEl>
                                          <p:spTgt spid="3"/>
                                        </p:tgtEl>
                                      </p:cBhvr>
                                    </p:animEffect>
                                  </p:childTnLst>
                                </p:cTn>
                              </p:par>
                            </p:childTnLst>
                          </p:cTn>
                        </p:par>
                        <p:par>
                          <p:cTn id="12" fill="hold">
                            <p:stCondLst>
                              <p:cond delay="1000"/>
                            </p:stCondLst>
                            <p:childTnLst>
                              <p:par>
                                <p:cTn id="13" presetID="22" presetClass="entr" presetSubtype="2"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right)">
                                      <p:cBhvr>
                                        <p:cTn id="15" dur="500"/>
                                        <p:tgtEl>
                                          <p:spTgt spid="4"/>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childTnLst>
                          </p:cTn>
                        </p:par>
                        <p:par>
                          <p:cTn id="20" fill="hold">
                            <p:stCondLst>
                              <p:cond delay="2000"/>
                            </p:stCondLst>
                            <p:childTnLst>
                              <p:par>
                                <p:cTn id="21" presetID="22" presetClass="entr" presetSubtype="2"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right)">
                                      <p:cBhvr>
                                        <p:cTn id="23" dur="500"/>
                                        <p:tgtEl>
                                          <p:spTgt spid="5"/>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left)">
                                      <p:cBhvr>
                                        <p:cTn id="27" dur="500"/>
                                        <p:tgtEl>
                                          <p:spTgt spid="7"/>
                                        </p:tgtEl>
                                      </p:cBhvr>
                                    </p:animEffect>
                                  </p:childTnLst>
                                </p:cTn>
                              </p:par>
                            </p:childTnLst>
                          </p:cTn>
                        </p:par>
                        <p:par>
                          <p:cTn id="28" fill="hold">
                            <p:stCondLst>
                              <p:cond delay="3000"/>
                            </p:stCondLst>
                            <p:childTnLst>
                              <p:par>
                                <p:cTn id="29" presetID="22" presetClass="entr" presetSubtype="2" fill="hold" grpId="0" nodeType="after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ipe(right)">
                                      <p:cBhvr>
                                        <p:cTn id="31" dur="500"/>
                                        <p:tgtEl>
                                          <p:spTgt spid="9"/>
                                        </p:tgtEl>
                                      </p:cBhvr>
                                    </p:animEffect>
                                  </p:childTnLst>
                                </p:cTn>
                              </p:par>
                            </p:childTnLst>
                          </p:cTn>
                        </p:par>
                        <p:par>
                          <p:cTn id="32" fill="hold">
                            <p:stCondLst>
                              <p:cond delay="3500"/>
                            </p:stCondLst>
                            <p:childTnLst>
                              <p:par>
                                <p:cTn id="33" presetID="22" presetClass="entr" presetSubtype="8"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left)">
                                      <p:cBhvr>
                                        <p:cTn id="3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5"/>
          <p:cNvSpPr txBox="1"/>
          <p:nvPr/>
        </p:nvSpPr>
        <p:spPr>
          <a:xfrm>
            <a:off x="1274144" y="751360"/>
            <a:ext cx="8070851" cy="502766"/>
          </a:xfrm>
          <a:prstGeom prst="rect">
            <a:avLst/>
          </a:prstGeom>
          <a:noFill/>
        </p:spPr>
        <p:txBody>
          <a:bodyPr wrap="square" lIns="91440" tIns="45720" rIns="91440" bIns="45720" rtlCol="0">
            <a:spAutoFit/>
          </a:bodyPr>
          <a:lstStyle>
            <a:defPPr>
              <a:defRPr lang="zh-CN"/>
            </a:defPPr>
            <a:lvl1pPr>
              <a:defRPr sz="2000" b="1" kern="0">
                <a:blipFill dpi="0" rotWithShape="1">
                  <a:blip r:embed="rId3" cstate="print">
                    <a:extLst>
                      <a:ext uri="{28A0092B-C50C-407E-A947-70E740481C1C}">
                        <a14:useLocalDpi xmlns:a14="http://schemas.microsoft.com/office/drawing/2010/main" val="0"/>
                      </a:ext>
                    </a:extLst>
                  </a:blip>
                  <a:srcRect/>
                  <a:stretch>
                    <a:fillRect/>
                  </a:stretch>
                </a:blipFill>
                <a:latin typeface="方正综艺简体" panose="02010601030101010101" pitchFamily="2" charset="-122"/>
                <a:ea typeface="方正综艺简体" panose="02010601030101010101" pitchFamily="2" charset="-122"/>
              </a:defRPr>
            </a:lvl1pPr>
          </a:lstStyle>
          <a:p>
            <a:r>
              <a:rPr lang="en-US" altLang="zh-CN" sz="2667" dirty="0">
                <a:solidFill>
                  <a:schemeClr val="bg1"/>
                </a:solidFill>
              </a:rPr>
              <a:t>《</a:t>
            </a:r>
            <a:r>
              <a:rPr lang="zh-CN" altLang="en-US" sz="2667" dirty="0">
                <a:solidFill>
                  <a:schemeClr val="bg1"/>
                </a:solidFill>
              </a:rPr>
              <a:t>网络安全法</a:t>
            </a:r>
            <a:r>
              <a:rPr lang="en-US" altLang="zh-CN" sz="2667" dirty="0">
                <a:solidFill>
                  <a:schemeClr val="bg1"/>
                </a:solidFill>
              </a:rPr>
              <a:t>》</a:t>
            </a:r>
            <a:r>
              <a:rPr lang="zh-CN" altLang="en-US" sz="2667" dirty="0">
                <a:solidFill>
                  <a:schemeClr val="bg1"/>
                </a:solidFill>
              </a:rPr>
              <a:t>重点解读</a:t>
            </a:r>
          </a:p>
        </p:txBody>
      </p:sp>
      <p:sp>
        <p:nvSpPr>
          <p:cNvPr id="3" name="矩形 2"/>
          <p:cNvSpPr/>
          <p:nvPr/>
        </p:nvSpPr>
        <p:spPr bwMode="auto">
          <a:xfrm>
            <a:off x="1056000" y="1467835"/>
            <a:ext cx="10080000" cy="4649463"/>
          </a:xfrm>
          <a:prstGeom prst="rect">
            <a:avLst/>
          </a:prstGeom>
          <a:noFill/>
          <a:ln w="9525" cap="flat" cmpd="sng" algn="ctr">
            <a:solidFill>
              <a:schemeClr val="bg1"/>
            </a:solidFill>
            <a:prstDash val="dash"/>
            <a:round/>
            <a:headEnd type="none" w="med" len="med"/>
            <a:tailEnd type="none" w="med" len="med"/>
          </a:ln>
          <a:effectLst/>
        </p:spPr>
        <p:txBody>
          <a:bodyPr vert="horz" wrap="square" lIns="91404" tIns="45703" rIns="91404" bIns="45703" numCol="1" rtlCol="0" anchor="t" anchorCtr="0" compatLnSpc="1">
            <a:prstTxWarp prst="textNoShape">
              <a:avLst/>
            </a:prstTxWarp>
          </a:bodyPr>
          <a:lstStyle/>
          <a:p>
            <a:pPr defTabSz="914012"/>
            <a:endParaRPr lang="zh-CN" altLang="en-US" sz="1799" dirty="0">
              <a:solidFill>
                <a:schemeClr val="bg1"/>
              </a:solidFill>
              <a:ea typeface="微软雅黑" panose="020B0503020204020204" pitchFamily="34" charset="-122"/>
            </a:endParaRPr>
          </a:p>
        </p:txBody>
      </p:sp>
      <p:sp>
        <p:nvSpPr>
          <p:cNvPr id="4" name="矩形 3"/>
          <p:cNvSpPr/>
          <p:nvPr/>
        </p:nvSpPr>
        <p:spPr>
          <a:xfrm>
            <a:off x="1274144" y="1947890"/>
            <a:ext cx="9643712" cy="2247154"/>
          </a:xfrm>
          <a:prstGeom prst="rect">
            <a:avLst/>
          </a:prstGeom>
          <a:noFill/>
        </p:spPr>
        <p:txBody>
          <a:bodyPr wrap="square" rtlCol="0">
            <a:spAutoFit/>
          </a:bodyPr>
          <a:lstStyle/>
          <a:p>
            <a:pPr>
              <a:lnSpc>
                <a:spcPct val="125000"/>
              </a:lnSpc>
            </a:pPr>
            <a:r>
              <a:rPr lang="zh-CN" altLang="en-US" sz="1867" dirty="0">
                <a:solidFill>
                  <a:schemeClr val="bg1"/>
                </a:solidFill>
                <a:ea typeface="微软雅黑" panose="020B0503020204020204" pitchFamily="34" charset="-122"/>
              </a:rPr>
              <a:t>       根据中国互联网协会发布的</a:t>
            </a:r>
            <a:r>
              <a:rPr lang="en-US" altLang="zh-CN" sz="1867" dirty="0">
                <a:solidFill>
                  <a:schemeClr val="bg1"/>
                </a:solidFill>
                <a:ea typeface="微软雅黑" panose="020B0503020204020204" pitchFamily="34" charset="-122"/>
              </a:rPr>
              <a:t>《</a:t>
            </a:r>
            <a:r>
              <a:rPr lang="zh-CN" altLang="en-US" sz="1867" dirty="0">
                <a:solidFill>
                  <a:schemeClr val="bg1"/>
                </a:solidFill>
                <a:ea typeface="微软雅黑" panose="020B0503020204020204" pitchFamily="34" charset="-122"/>
              </a:rPr>
              <a:t>２０１６中国网民权益保护调查报告</a:t>
            </a:r>
            <a:r>
              <a:rPr lang="en-US" altLang="zh-CN" sz="1867" dirty="0">
                <a:solidFill>
                  <a:schemeClr val="bg1"/>
                </a:solidFill>
                <a:ea typeface="微软雅黑" panose="020B0503020204020204" pitchFamily="34" charset="-122"/>
              </a:rPr>
              <a:t>》</a:t>
            </a:r>
            <a:r>
              <a:rPr lang="zh-CN" altLang="en-US" sz="1867" dirty="0">
                <a:solidFill>
                  <a:schemeClr val="bg1"/>
                </a:solidFill>
                <a:ea typeface="微软雅黑" panose="020B0503020204020204" pitchFamily="34" charset="-122"/>
              </a:rPr>
              <a:t>，８４％的网民曾亲身感受到由于个人信息泄露带来的不良影响。从２０１５年下半年到今年上半年的一年间，我国网民因垃圾信息、诈骗信息、个人信息泄露等遭受的经济损失高达９１５亿元。近年来，警方查获曝光的大量案件显示，公民个人信息的泄露、收集、转卖，已经形成了完整的黑色产业链。</a:t>
            </a:r>
          </a:p>
          <a:p>
            <a:pPr>
              <a:lnSpc>
                <a:spcPct val="125000"/>
              </a:lnSpc>
            </a:pPr>
            <a:r>
              <a:rPr lang="zh-CN" altLang="en-US" sz="1867" dirty="0">
                <a:solidFill>
                  <a:schemeClr val="bg1"/>
                </a:solidFill>
                <a:ea typeface="微软雅黑" panose="020B0503020204020204" pitchFamily="34" charset="-122"/>
              </a:rPr>
              <a:t>       网络安全法作出专门规定：</a:t>
            </a:r>
          </a:p>
        </p:txBody>
      </p:sp>
      <p:sp>
        <p:nvSpPr>
          <p:cNvPr id="5" name="Freeform 6"/>
          <p:cNvSpPr>
            <a:spLocks/>
          </p:cNvSpPr>
          <p:nvPr/>
        </p:nvSpPr>
        <p:spPr bwMode="auto">
          <a:xfrm>
            <a:off x="4084219" y="1316766"/>
            <a:ext cx="4023563" cy="150753"/>
          </a:xfrm>
          <a:custGeom>
            <a:avLst/>
            <a:gdLst>
              <a:gd name="T0" fmla="*/ 285 w 4236"/>
              <a:gd name="T1" fmla="*/ 0 h 186"/>
              <a:gd name="T2" fmla="*/ 3967 w 4236"/>
              <a:gd name="T3" fmla="*/ 0 h 186"/>
              <a:gd name="T4" fmla="*/ 4236 w 4236"/>
              <a:gd name="T5" fmla="*/ 186 h 186"/>
              <a:gd name="T6" fmla="*/ 0 w 4236"/>
              <a:gd name="T7" fmla="*/ 186 h 186"/>
              <a:gd name="T8" fmla="*/ 285 w 4236"/>
              <a:gd name="T9" fmla="*/ 0 h 186"/>
            </a:gdLst>
            <a:ahLst/>
            <a:cxnLst>
              <a:cxn ang="0">
                <a:pos x="T0" y="T1"/>
              </a:cxn>
              <a:cxn ang="0">
                <a:pos x="T2" y="T3"/>
              </a:cxn>
              <a:cxn ang="0">
                <a:pos x="T4" y="T5"/>
              </a:cxn>
              <a:cxn ang="0">
                <a:pos x="T6" y="T7"/>
              </a:cxn>
              <a:cxn ang="0">
                <a:pos x="T8" y="T9"/>
              </a:cxn>
            </a:cxnLst>
            <a:rect l="0" t="0" r="r" b="b"/>
            <a:pathLst>
              <a:path w="4236" h="186">
                <a:moveTo>
                  <a:pt x="285" y="0"/>
                </a:moveTo>
                <a:lnTo>
                  <a:pt x="3967" y="0"/>
                </a:lnTo>
                <a:lnTo>
                  <a:pt x="4236" y="186"/>
                </a:lnTo>
                <a:lnTo>
                  <a:pt x="0" y="186"/>
                </a:lnTo>
                <a:lnTo>
                  <a:pt x="285" y="0"/>
                </a:lnTo>
                <a:close/>
              </a:path>
            </a:pathLst>
          </a:custGeom>
          <a:solidFill>
            <a:srgbClr val="4146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04" tIns="45703" rIns="91404" bIns="45703" numCol="1" anchor="t" anchorCtr="0" compatLnSpc="1">
            <a:prstTxWarp prst="textNoShape">
              <a:avLst/>
            </a:prstTxWarp>
          </a:bodyPr>
          <a:lstStyle/>
          <a:p>
            <a:endParaRPr lang="zh-CN" altLang="en-US" sz="2400" dirty="0">
              <a:solidFill>
                <a:schemeClr val="bg1"/>
              </a:solidFill>
              <a:ea typeface="微软雅黑" panose="020B0503020204020204" pitchFamily="34" charset="-122"/>
            </a:endParaRPr>
          </a:p>
        </p:txBody>
      </p:sp>
      <p:sp>
        <p:nvSpPr>
          <p:cNvPr id="6" name="Freeform 7"/>
          <p:cNvSpPr>
            <a:spLocks/>
          </p:cNvSpPr>
          <p:nvPr/>
        </p:nvSpPr>
        <p:spPr bwMode="auto">
          <a:xfrm>
            <a:off x="4346869" y="1316768"/>
            <a:ext cx="3498265" cy="638609"/>
          </a:xfrm>
          <a:custGeom>
            <a:avLst/>
            <a:gdLst>
              <a:gd name="T0" fmla="*/ 0 w 3682"/>
              <a:gd name="T1" fmla="*/ 0 h 786"/>
              <a:gd name="T2" fmla="*/ 3682 w 3682"/>
              <a:gd name="T3" fmla="*/ 0 h 786"/>
              <a:gd name="T4" fmla="*/ 3682 w 3682"/>
              <a:gd name="T5" fmla="*/ 637 h 786"/>
              <a:gd name="T6" fmla="*/ 1823 w 3682"/>
              <a:gd name="T7" fmla="*/ 786 h 786"/>
              <a:gd name="T8" fmla="*/ 0 w 3682"/>
              <a:gd name="T9" fmla="*/ 637 h 786"/>
              <a:gd name="T10" fmla="*/ 0 w 3682"/>
              <a:gd name="T11" fmla="*/ 0 h 786"/>
            </a:gdLst>
            <a:ahLst/>
            <a:cxnLst>
              <a:cxn ang="0">
                <a:pos x="T0" y="T1"/>
              </a:cxn>
              <a:cxn ang="0">
                <a:pos x="T2" y="T3"/>
              </a:cxn>
              <a:cxn ang="0">
                <a:pos x="T4" y="T5"/>
              </a:cxn>
              <a:cxn ang="0">
                <a:pos x="T6" y="T7"/>
              </a:cxn>
              <a:cxn ang="0">
                <a:pos x="T8" y="T9"/>
              </a:cxn>
              <a:cxn ang="0">
                <a:pos x="T10" y="T11"/>
              </a:cxn>
            </a:cxnLst>
            <a:rect l="0" t="0" r="r" b="b"/>
            <a:pathLst>
              <a:path w="3682" h="786">
                <a:moveTo>
                  <a:pt x="0" y="0"/>
                </a:moveTo>
                <a:lnTo>
                  <a:pt x="3682" y="0"/>
                </a:lnTo>
                <a:lnTo>
                  <a:pt x="3682" y="637"/>
                </a:lnTo>
                <a:lnTo>
                  <a:pt x="1823" y="786"/>
                </a:lnTo>
                <a:lnTo>
                  <a:pt x="0" y="637"/>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dirty="0">
              <a:solidFill>
                <a:srgbClr val="A40000"/>
              </a:solidFill>
              <a:ea typeface="微软雅黑" panose="020B0503020204020204" pitchFamily="34" charset="-122"/>
            </a:endParaRPr>
          </a:p>
        </p:txBody>
      </p:sp>
      <p:sp>
        <p:nvSpPr>
          <p:cNvPr id="7" name="矩形 6"/>
          <p:cNvSpPr/>
          <p:nvPr/>
        </p:nvSpPr>
        <p:spPr>
          <a:xfrm>
            <a:off x="4539298" y="1353483"/>
            <a:ext cx="3113405" cy="461665"/>
          </a:xfrm>
          <a:prstGeom prst="rect">
            <a:avLst/>
          </a:prstGeom>
        </p:spPr>
        <p:txBody>
          <a:bodyPr wrap="square">
            <a:spAutoFit/>
          </a:bodyPr>
          <a:lstStyle/>
          <a:p>
            <a:pPr algn="ctr"/>
            <a:r>
              <a:rPr lang="zh-CN" altLang="en-US" sz="2400" b="1" dirty="0">
                <a:solidFill>
                  <a:srgbClr val="A40000"/>
                </a:solidFill>
                <a:ea typeface="微软雅黑" panose="020B0503020204020204" pitchFamily="34" charset="-122"/>
              </a:rPr>
              <a:t>不得出售个人信息</a:t>
            </a:r>
          </a:p>
        </p:txBody>
      </p:sp>
      <p:sp>
        <p:nvSpPr>
          <p:cNvPr id="8" name="矩形 7"/>
          <p:cNvSpPr/>
          <p:nvPr/>
        </p:nvSpPr>
        <p:spPr bwMode="auto">
          <a:xfrm>
            <a:off x="1988811" y="4208783"/>
            <a:ext cx="8811711" cy="480000"/>
          </a:xfrm>
          <a:prstGeom prst="rect">
            <a:avLst/>
          </a:prstGeom>
          <a:noFill/>
          <a:ln w="9525" cap="flat" cmpd="sng" algn="ctr">
            <a:solidFill>
              <a:schemeClr val="bg1"/>
            </a:solidFill>
            <a:prstDash val="solid"/>
            <a:round/>
            <a:headEnd type="none" w="med" len="med"/>
            <a:tailEnd type="none" w="med" len="med"/>
          </a:ln>
          <a:effectLst/>
        </p:spPr>
        <p:txBody>
          <a:bodyPr vert="horz" wrap="square" lIns="91407" tIns="45703" rIns="91407" bIns="45703" numCol="1" rtlCol="0" anchor="ctr" anchorCtr="0" compatLnSpc="1"/>
          <a:lstStyle/>
          <a:p>
            <a:r>
              <a:rPr lang="zh-CN" altLang="en-US" sz="1867" dirty="0">
                <a:solidFill>
                  <a:schemeClr val="bg1"/>
                </a:solidFill>
                <a:ea typeface="微软雅黑" panose="020B0503020204020204" pitchFamily="34" charset="-122"/>
              </a:rPr>
              <a:t>网络产品、服务具有收集用户信息功能的，其提供者应当向用户明示并取得同意</a:t>
            </a:r>
          </a:p>
        </p:txBody>
      </p:sp>
      <p:sp>
        <p:nvSpPr>
          <p:cNvPr id="9" name="矩形 8"/>
          <p:cNvSpPr/>
          <p:nvPr/>
        </p:nvSpPr>
        <p:spPr bwMode="auto">
          <a:xfrm>
            <a:off x="1391478" y="4208783"/>
            <a:ext cx="480000" cy="480000"/>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r>
              <a:rPr lang="zh-CN" altLang="en-US" sz="1867" b="1" dirty="0">
                <a:solidFill>
                  <a:srgbClr val="A40000"/>
                </a:solidFill>
                <a:ea typeface="微软雅黑" panose="020B0503020204020204" pitchFamily="34" charset="-122"/>
              </a:rPr>
              <a:t>一</a:t>
            </a:r>
          </a:p>
        </p:txBody>
      </p:sp>
      <p:sp>
        <p:nvSpPr>
          <p:cNvPr id="10" name="矩形 9"/>
          <p:cNvSpPr/>
          <p:nvPr/>
        </p:nvSpPr>
        <p:spPr bwMode="auto">
          <a:xfrm>
            <a:off x="1988811" y="4742108"/>
            <a:ext cx="8811711" cy="480000"/>
          </a:xfrm>
          <a:prstGeom prst="rect">
            <a:avLst/>
          </a:prstGeom>
          <a:noFill/>
          <a:ln w="9525" cap="flat" cmpd="sng" algn="ctr">
            <a:solidFill>
              <a:schemeClr val="bg1"/>
            </a:solidFill>
            <a:prstDash val="solid"/>
            <a:round/>
            <a:headEnd type="none" w="med" len="med"/>
            <a:tailEnd type="none" w="med" len="med"/>
          </a:ln>
          <a:effectLst/>
        </p:spPr>
        <p:txBody>
          <a:bodyPr vert="horz" wrap="square" lIns="91407" tIns="45703" rIns="91407" bIns="45703" numCol="1" rtlCol="0" anchor="ctr" anchorCtr="0" compatLnSpc="1"/>
          <a:lstStyle/>
          <a:p>
            <a:r>
              <a:rPr lang="zh-CN" altLang="en-US" sz="1867" dirty="0">
                <a:solidFill>
                  <a:schemeClr val="bg1"/>
                </a:solidFill>
                <a:ea typeface="微软雅黑" panose="020B0503020204020204" pitchFamily="34" charset="-122"/>
              </a:rPr>
              <a:t>网络运营者不得泄露、篡改、毁损其收集的个人信息</a:t>
            </a:r>
          </a:p>
        </p:txBody>
      </p:sp>
      <p:sp>
        <p:nvSpPr>
          <p:cNvPr id="11" name="矩形 10"/>
          <p:cNvSpPr/>
          <p:nvPr/>
        </p:nvSpPr>
        <p:spPr bwMode="auto">
          <a:xfrm>
            <a:off x="1391478" y="4742108"/>
            <a:ext cx="480000" cy="480000"/>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r>
              <a:rPr lang="zh-CN" altLang="en-US" sz="1867" b="1" dirty="0">
                <a:solidFill>
                  <a:srgbClr val="A40000"/>
                </a:solidFill>
                <a:ea typeface="微软雅黑" panose="020B0503020204020204" pitchFamily="34" charset="-122"/>
              </a:rPr>
              <a:t>二</a:t>
            </a:r>
          </a:p>
        </p:txBody>
      </p:sp>
      <p:sp>
        <p:nvSpPr>
          <p:cNvPr id="12" name="矩形 11"/>
          <p:cNvSpPr/>
          <p:nvPr/>
        </p:nvSpPr>
        <p:spPr bwMode="auto">
          <a:xfrm>
            <a:off x="1988811" y="5275433"/>
            <a:ext cx="8811711" cy="672000"/>
          </a:xfrm>
          <a:prstGeom prst="rect">
            <a:avLst/>
          </a:prstGeom>
          <a:noFill/>
          <a:ln w="9525" cap="flat" cmpd="sng" algn="ctr">
            <a:solidFill>
              <a:schemeClr val="bg1"/>
            </a:solidFill>
            <a:prstDash val="solid"/>
            <a:round/>
            <a:headEnd type="none" w="med" len="med"/>
            <a:tailEnd type="none" w="med" len="med"/>
          </a:ln>
          <a:effectLst/>
        </p:spPr>
        <p:txBody>
          <a:bodyPr vert="horz" wrap="square" lIns="91407" tIns="45703" rIns="91407" bIns="45703" numCol="1" rtlCol="0" anchor="ctr" anchorCtr="0" compatLnSpc="1"/>
          <a:lstStyle/>
          <a:p>
            <a:r>
              <a:rPr lang="zh-CN" altLang="en-US" sz="1867" dirty="0">
                <a:solidFill>
                  <a:schemeClr val="bg1"/>
                </a:solidFill>
                <a:ea typeface="微软雅黑" panose="020B0503020204020204" pitchFamily="34" charset="-122"/>
              </a:rPr>
              <a:t>任何个人和组织不得窃取或者以其他非法方式获取个人信息，不得非法出售或者非法向他人提供个人信息，并规定了相应法律责任。</a:t>
            </a:r>
          </a:p>
        </p:txBody>
      </p:sp>
      <p:sp>
        <p:nvSpPr>
          <p:cNvPr id="13" name="矩形 12"/>
          <p:cNvSpPr/>
          <p:nvPr/>
        </p:nvSpPr>
        <p:spPr bwMode="auto">
          <a:xfrm>
            <a:off x="1391478" y="5275433"/>
            <a:ext cx="480000" cy="672000"/>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r>
              <a:rPr lang="zh-CN" altLang="en-US" sz="1867" b="1" dirty="0">
                <a:solidFill>
                  <a:srgbClr val="A40000"/>
                </a:solidFill>
                <a:ea typeface="微软雅黑" panose="020B0503020204020204" pitchFamily="34" charset="-122"/>
              </a:rPr>
              <a:t>三</a:t>
            </a:r>
          </a:p>
        </p:txBody>
      </p:sp>
    </p:spTree>
    <p:extLst>
      <p:ext uri="{BB962C8B-B14F-4D97-AF65-F5344CB8AC3E}">
        <p14:creationId xmlns:p14="http://schemas.microsoft.com/office/powerpoint/2010/main" val="3862452336"/>
      </p:ext>
    </p:extLst>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53" presetClass="entr" presetSubtype="16" fill="hold" grpId="1"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par>
                          <p:cTn id="14" fill="hold">
                            <p:stCondLst>
                              <p:cond delay="500"/>
                            </p:stCondLst>
                            <p:childTnLst>
                              <p:par>
                                <p:cTn id="15" presetID="22" presetClass="entr" presetSubtype="4"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300"/>
                                        <p:tgtEl>
                                          <p:spTgt spid="5"/>
                                        </p:tgtEl>
                                      </p:cBhvr>
                                    </p:animEffect>
                                  </p:childTnLst>
                                </p:cTn>
                              </p:par>
                            </p:childTnLst>
                          </p:cTn>
                        </p:par>
                        <p:par>
                          <p:cTn id="18" fill="hold">
                            <p:stCondLst>
                              <p:cond delay="800"/>
                            </p:stCondLst>
                            <p:childTnLst>
                              <p:par>
                                <p:cTn id="19" presetID="22" presetClass="entr" presetSubtype="1" fill="hold" grpId="0"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up)">
                                      <p:cBhvr>
                                        <p:cTn id="21" dur="400"/>
                                        <p:tgtEl>
                                          <p:spTgt spid="6"/>
                                        </p:tgtEl>
                                      </p:cBhvr>
                                    </p:animEffect>
                                  </p:childTnLst>
                                </p:cTn>
                              </p:par>
                            </p:childTnLst>
                          </p:cTn>
                        </p:par>
                        <p:par>
                          <p:cTn id="22" fill="hold">
                            <p:stCondLst>
                              <p:cond delay="1200"/>
                            </p:stCondLst>
                            <p:childTnLst>
                              <p:par>
                                <p:cTn id="23" presetID="56" presetClass="entr" presetSubtype="0" fill="hold" grpId="0" nodeType="afterEffect">
                                  <p:stCondLst>
                                    <p:cond delay="0"/>
                                  </p:stCondLst>
                                  <p:iterate type="lt">
                                    <p:tmPct val="10000"/>
                                  </p:iterate>
                                  <p:childTnLst>
                                    <p:set>
                                      <p:cBhvr>
                                        <p:cTn id="24" dur="1" fill="hold">
                                          <p:stCondLst>
                                            <p:cond delay="0"/>
                                          </p:stCondLst>
                                        </p:cTn>
                                        <p:tgtEl>
                                          <p:spTgt spid="7"/>
                                        </p:tgtEl>
                                        <p:attrNameLst>
                                          <p:attrName>style.visibility</p:attrName>
                                        </p:attrNameLst>
                                      </p:cBhvr>
                                      <p:to>
                                        <p:strVal val="visible"/>
                                      </p:to>
                                    </p:set>
                                    <p:anim by="(-#ppt_w*2)" calcmode="lin" valueType="num">
                                      <p:cBhvr rctx="PPT">
                                        <p:cTn id="25" dur="150" autoRev="1" fill="hold">
                                          <p:stCondLst>
                                            <p:cond delay="0"/>
                                          </p:stCondLst>
                                        </p:cTn>
                                        <p:tgtEl>
                                          <p:spTgt spid="7"/>
                                        </p:tgtEl>
                                        <p:attrNameLst>
                                          <p:attrName>ppt_w</p:attrName>
                                        </p:attrNameLst>
                                      </p:cBhvr>
                                    </p:anim>
                                    <p:anim by="(#ppt_w*0.50)" calcmode="lin" valueType="num">
                                      <p:cBhvr>
                                        <p:cTn id="26" dur="150" decel="50000" autoRev="1" fill="hold">
                                          <p:stCondLst>
                                            <p:cond delay="0"/>
                                          </p:stCondLst>
                                        </p:cTn>
                                        <p:tgtEl>
                                          <p:spTgt spid="7"/>
                                        </p:tgtEl>
                                        <p:attrNameLst>
                                          <p:attrName>ppt_x</p:attrName>
                                        </p:attrNameLst>
                                      </p:cBhvr>
                                    </p:anim>
                                    <p:anim from="(-#ppt_h/2)" to="(#ppt_y)" calcmode="lin" valueType="num">
                                      <p:cBhvr>
                                        <p:cTn id="27" dur="300" fill="hold">
                                          <p:stCondLst>
                                            <p:cond delay="0"/>
                                          </p:stCondLst>
                                        </p:cTn>
                                        <p:tgtEl>
                                          <p:spTgt spid="7"/>
                                        </p:tgtEl>
                                        <p:attrNameLst>
                                          <p:attrName>ppt_y</p:attrName>
                                        </p:attrNameLst>
                                      </p:cBhvr>
                                    </p:anim>
                                    <p:animRot by="21600000">
                                      <p:cBhvr>
                                        <p:cTn id="28" dur="300" fill="hold">
                                          <p:stCondLst>
                                            <p:cond delay="0"/>
                                          </p:stCondLst>
                                        </p:cTn>
                                        <p:tgtEl>
                                          <p:spTgt spid="7"/>
                                        </p:tgtEl>
                                        <p:attrNameLst>
                                          <p:attrName>r</p:attrName>
                                        </p:attrNameLst>
                                      </p:cBhvr>
                                    </p:animRot>
                                  </p:childTnLst>
                                </p:cTn>
                              </p:par>
                            </p:childTnLst>
                          </p:cTn>
                        </p:par>
                        <p:par>
                          <p:cTn id="29" fill="hold">
                            <p:stCondLst>
                              <p:cond delay="1710"/>
                            </p:stCondLst>
                            <p:childTnLst>
                              <p:par>
                                <p:cTn id="30" presetID="22" presetClass="entr" presetSubtype="1" fill="hold" grpId="0" nodeType="after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wipe(up)">
                                      <p:cBhvr>
                                        <p:cTn id="3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p:bldP spid="5" grpId="0" animBg="1"/>
      <p:bldP spid="6" grpId="0" animBg="1"/>
      <p:bldP spid="7"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5"/>
          <p:cNvSpPr txBox="1"/>
          <p:nvPr/>
        </p:nvSpPr>
        <p:spPr>
          <a:xfrm>
            <a:off x="1274144" y="544260"/>
            <a:ext cx="8070851" cy="502766"/>
          </a:xfrm>
          <a:prstGeom prst="rect">
            <a:avLst/>
          </a:prstGeom>
          <a:noFill/>
        </p:spPr>
        <p:txBody>
          <a:bodyPr wrap="square" lIns="91440" tIns="45720" rIns="91440" bIns="45720" rtlCol="0">
            <a:spAutoFit/>
          </a:bodyPr>
          <a:lstStyle>
            <a:defPPr>
              <a:defRPr lang="zh-CN"/>
            </a:defPPr>
            <a:lvl1pPr>
              <a:defRPr sz="2000" b="1" kern="0">
                <a:blipFill dpi="0" rotWithShape="1">
                  <a:blip r:embed="rId3" cstate="print">
                    <a:extLst>
                      <a:ext uri="{28A0092B-C50C-407E-A947-70E740481C1C}">
                        <a14:useLocalDpi xmlns:a14="http://schemas.microsoft.com/office/drawing/2010/main" val="0"/>
                      </a:ext>
                    </a:extLst>
                  </a:blip>
                  <a:srcRect/>
                  <a:stretch>
                    <a:fillRect/>
                  </a:stretch>
                </a:blipFill>
                <a:latin typeface="方正综艺简体" panose="02010601030101010101" pitchFamily="2" charset="-122"/>
                <a:ea typeface="方正综艺简体" panose="02010601030101010101" pitchFamily="2" charset="-122"/>
              </a:defRPr>
            </a:lvl1pPr>
          </a:lstStyle>
          <a:p>
            <a:r>
              <a:rPr lang="en-US" altLang="zh-CN" sz="2667" dirty="0">
                <a:solidFill>
                  <a:schemeClr val="bg1"/>
                </a:solidFill>
              </a:rPr>
              <a:t>《</a:t>
            </a:r>
            <a:r>
              <a:rPr lang="zh-CN" altLang="en-US" sz="2667" dirty="0">
                <a:solidFill>
                  <a:schemeClr val="bg1"/>
                </a:solidFill>
              </a:rPr>
              <a:t>网络安全法</a:t>
            </a:r>
            <a:r>
              <a:rPr lang="en-US" altLang="zh-CN" sz="2667" dirty="0">
                <a:solidFill>
                  <a:schemeClr val="bg1"/>
                </a:solidFill>
              </a:rPr>
              <a:t>》</a:t>
            </a:r>
            <a:r>
              <a:rPr lang="zh-CN" altLang="en-US" sz="2667" dirty="0">
                <a:solidFill>
                  <a:schemeClr val="bg1"/>
                </a:solidFill>
              </a:rPr>
              <a:t>重点解读</a:t>
            </a:r>
          </a:p>
        </p:txBody>
      </p:sp>
      <p:sp>
        <p:nvSpPr>
          <p:cNvPr id="3" name="矩形 2"/>
          <p:cNvSpPr/>
          <p:nvPr/>
        </p:nvSpPr>
        <p:spPr bwMode="auto">
          <a:xfrm>
            <a:off x="1056000" y="1467835"/>
            <a:ext cx="10080000" cy="4649463"/>
          </a:xfrm>
          <a:prstGeom prst="rect">
            <a:avLst/>
          </a:prstGeom>
          <a:noFill/>
          <a:ln w="9525" cap="flat" cmpd="sng" algn="ctr">
            <a:solidFill>
              <a:schemeClr val="bg1"/>
            </a:solidFill>
            <a:prstDash val="dash"/>
            <a:round/>
            <a:headEnd type="none" w="med" len="med"/>
            <a:tailEnd type="none" w="med" len="med"/>
          </a:ln>
          <a:effectLst/>
        </p:spPr>
        <p:txBody>
          <a:bodyPr vert="horz" wrap="square" lIns="91404" tIns="45703" rIns="91404" bIns="45703" numCol="1" rtlCol="0" anchor="t" anchorCtr="0" compatLnSpc="1">
            <a:prstTxWarp prst="textNoShape">
              <a:avLst/>
            </a:prstTxWarp>
          </a:bodyPr>
          <a:lstStyle/>
          <a:p>
            <a:pPr defTabSz="914012"/>
            <a:endParaRPr lang="zh-CN" altLang="en-US" sz="1799" dirty="0">
              <a:solidFill>
                <a:schemeClr val="bg1"/>
              </a:solidFill>
              <a:ea typeface="微软雅黑" panose="020B0503020204020204" pitchFamily="34" charset="-122"/>
            </a:endParaRPr>
          </a:p>
        </p:txBody>
      </p:sp>
      <p:sp>
        <p:nvSpPr>
          <p:cNvPr id="4" name="矩形 3"/>
          <p:cNvSpPr/>
          <p:nvPr/>
        </p:nvSpPr>
        <p:spPr>
          <a:xfrm>
            <a:off x="1274144" y="2044390"/>
            <a:ext cx="6742069" cy="3970959"/>
          </a:xfrm>
          <a:prstGeom prst="rect">
            <a:avLst/>
          </a:prstGeom>
          <a:noFill/>
        </p:spPr>
        <p:txBody>
          <a:bodyPr wrap="square" rtlCol="0">
            <a:spAutoFit/>
          </a:bodyPr>
          <a:lstStyle/>
          <a:p>
            <a:pPr>
              <a:lnSpc>
                <a:spcPct val="135000"/>
              </a:lnSpc>
            </a:pPr>
            <a:r>
              <a:rPr lang="zh-CN" altLang="en-US" sz="1867" dirty="0">
                <a:solidFill>
                  <a:schemeClr val="bg1"/>
                </a:solidFill>
                <a:ea typeface="微软雅黑" panose="020B0503020204020204" pitchFamily="34" charset="-122"/>
              </a:rPr>
              <a:t>       个人信息的泄露是网络诈骗泛滥的重要原因。诈骗分子通过非法手段获取个人信息，包括姓名、电话、家庭住址等详细信息后，再实施精准诈骗，令人防不胜防。今年以来舆论关注的山东两名大学生遭电信诈骗死亡案、清华大学教授遭电信诈骗案，都是因为信息泄露之后的精准诈骗造成。</a:t>
            </a:r>
          </a:p>
          <a:p>
            <a:pPr>
              <a:lnSpc>
                <a:spcPct val="135000"/>
              </a:lnSpc>
            </a:pPr>
            <a:r>
              <a:rPr lang="zh-CN" altLang="en-US" sz="1867" dirty="0">
                <a:solidFill>
                  <a:schemeClr val="bg1"/>
                </a:solidFill>
                <a:ea typeface="微软雅黑" panose="020B0503020204020204" pitchFamily="34" charset="-122"/>
              </a:rPr>
              <a:t>       除了严防个人信息泄露，网络安全法针对层出不穷的新型网络诈骗犯罪还规定：任何个人和组织不得设立用于实施诈骗，传授犯罪方法，制作或者销售违禁物品、管制物品等违法犯罪活动的网站、通讯群组，不得利用网络发布与实施诈骗，制作或者销售违禁物品、管制物品以及其他违法犯罪活动的信息。</a:t>
            </a:r>
          </a:p>
        </p:txBody>
      </p:sp>
      <p:sp>
        <p:nvSpPr>
          <p:cNvPr id="5" name="Freeform 6"/>
          <p:cNvSpPr>
            <a:spLocks/>
          </p:cNvSpPr>
          <p:nvPr/>
        </p:nvSpPr>
        <p:spPr bwMode="auto">
          <a:xfrm>
            <a:off x="4084219" y="1316766"/>
            <a:ext cx="4023563" cy="150753"/>
          </a:xfrm>
          <a:custGeom>
            <a:avLst/>
            <a:gdLst>
              <a:gd name="T0" fmla="*/ 285 w 4236"/>
              <a:gd name="T1" fmla="*/ 0 h 186"/>
              <a:gd name="T2" fmla="*/ 3967 w 4236"/>
              <a:gd name="T3" fmla="*/ 0 h 186"/>
              <a:gd name="T4" fmla="*/ 4236 w 4236"/>
              <a:gd name="T5" fmla="*/ 186 h 186"/>
              <a:gd name="T6" fmla="*/ 0 w 4236"/>
              <a:gd name="T7" fmla="*/ 186 h 186"/>
              <a:gd name="T8" fmla="*/ 285 w 4236"/>
              <a:gd name="T9" fmla="*/ 0 h 186"/>
            </a:gdLst>
            <a:ahLst/>
            <a:cxnLst>
              <a:cxn ang="0">
                <a:pos x="T0" y="T1"/>
              </a:cxn>
              <a:cxn ang="0">
                <a:pos x="T2" y="T3"/>
              </a:cxn>
              <a:cxn ang="0">
                <a:pos x="T4" y="T5"/>
              </a:cxn>
              <a:cxn ang="0">
                <a:pos x="T6" y="T7"/>
              </a:cxn>
              <a:cxn ang="0">
                <a:pos x="T8" y="T9"/>
              </a:cxn>
            </a:cxnLst>
            <a:rect l="0" t="0" r="r" b="b"/>
            <a:pathLst>
              <a:path w="4236" h="186">
                <a:moveTo>
                  <a:pt x="285" y="0"/>
                </a:moveTo>
                <a:lnTo>
                  <a:pt x="3967" y="0"/>
                </a:lnTo>
                <a:lnTo>
                  <a:pt x="4236" y="186"/>
                </a:lnTo>
                <a:lnTo>
                  <a:pt x="0" y="186"/>
                </a:lnTo>
                <a:lnTo>
                  <a:pt x="285" y="0"/>
                </a:lnTo>
                <a:close/>
              </a:path>
            </a:pathLst>
          </a:custGeom>
          <a:solidFill>
            <a:srgbClr val="4146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04" tIns="45703" rIns="91404" bIns="45703" numCol="1" anchor="t" anchorCtr="0" compatLnSpc="1">
            <a:prstTxWarp prst="textNoShape">
              <a:avLst/>
            </a:prstTxWarp>
          </a:bodyPr>
          <a:lstStyle/>
          <a:p>
            <a:endParaRPr lang="zh-CN" altLang="en-US" sz="2400" dirty="0">
              <a:solidFill>
                <a:schemeClr val="bg1"/>
              </a:solidFill>
              <a:ea typeface="微软雅黑" panose="020B0503020204020204" pitchFamily="34" charset="-122"/>
            </a:endParaRPr>
          </a:p>
        </p:txBody>
      </p:sp>
      <p:sp>
        <p:nvSpPr>
          <p:cNvPr id="6" name="Freeform 7"/>
          <p:cNvSpPr>
            <a:spLocks/>
          </p:cNvSpPr>
          <p:nvPr/>
        </p:nvSpPr>
        <p:spPr bwMode="auto">
          <a:xfrm>
            <a:off x="4346869" y="1316768"/>
            <a:ext cx="3498265" cy="638609"/>
          </a:xfrm>
          <a:custGeom>
            <a:avLst/>
            <a:gdLst>
              <a:gd name="T0" fmla="*/ 0 w 3682"/>
              <a:gd name="T1" fmla="*/ 0 h 786"/>
              <a:gd name="T2" fmla="*/ 3682 w 3682"/>
              <a:gd name="T3" fmla="*/ 0 h 786"/>
              <a:gd name="T4" fmla="*/ 3682 w 3682"/>
              <a:gd name="T5" fmla="*/ 637 h 786"/>
              <a:gd name="T6" fmla="*/ 1823 w 3682"/>
              <a:gd name="T7" fmla="*/ 786 h 786"/>
              <a:gd name="T8" fmla="*/ 0 w 3682"/>
              <a:gd name="T9" fmla="*/ 637 h 786"/>
              <a:gd name="T10" fmla="*/ 0 w 3682"/>
              <a:gd name="T11" fmla="*/ 0 h 786"/>
            </a:gdLst>
            <a:ahLst/>
            <a:cxnLst>
              <a:cxn ang="0">
                <a:pos x="T0" y="T1"/>
              </a:cxn>
              <a:cxn ang="0">
                <a:pos x="T2" y="T3"/>
              </a:cxn>
              <a:cxn ang="0">
                <a:pos x="T4" y="T5"/>
              </a:cxn>
              <a:cxn ang="0">
                <a:pos x="T6" y="T7"/>
              </a:cxn>
              <a:cxn ang="0">
                <a:pos x="T8" y="T9"/>
              </a:cxn>
              <a:cxn ang="0">
                <a:pos x="T10" y="T11"/>
              </a:cxn>
            </a:cxnLst>
            <a:rect l="0" t="0" r="r" b="b"/>
            <a:pathLst>
              <a:path w="3682" h="786">
                <a:moveTo>
                  <a:pt x="0" y="0"/>
                </a:moveTo>
                <a:lnTo>
                  <a:pt x="3682" y="0"/>
                </a:lnTo>
                <a:lnTo>
                  <a:pt x="3682" y="637"/>
                </a:lnTo>
                <a:lnTo>
                  <a:pt x="1823" y="786"/>
                </a:lnTo>
                <a:lnTo>
                  <a:pt x="0" y="637"/>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dirty="0">
              <a:solidFill>
                <a:schemeClr val="bg1"/>
              </a:solidFill>
              <a:ea typeface="微软雅黑" panose="020B0503020204020204" pitchFamily="34" charset="-122"/>
            </a:endParaRPr>
          </a:p>
        </p:txBody>
      </p:sp>
      <p:sp>
        <p:nvSpPr>
          <p:cNvPr id="7" name="矩形 6"/>
          <p:cNvSpPr/>
          <p:nvPr/>
        </p:nvSpPr>
        <p:spPr>
          <a:xfrm>
            <a:off x="4539298" y="1353483"/>
            <a:ext cx="3113405" cy="461665"/>
          </a:xfrm>
          <a:prstGeom prst="rect">
            <a:avLst/>
          </a:prstGeom>
        </p:spPr>
        <p:txBody>
          <a:bodyPr wrap="square">
            <a:spAutoFit/>
          </a:bodyPr>
          <a:lstStyle/>
          <a:p>
            <a:pPr algn="ctr"/>
            <a:r>
              <a:rPr lang="zh-CN" altLang="en-US" sz="2400" b="1" dirty="0">
                <a:solidFill>
                  <a:srgbClr val="A40000"/>
                </a:solidFill>
                <a:ea typeface="微软雅黑" panose="020B0503020204020204" pitchFamily="34" charset="-122"/>
              </a:rPr>
              <a:t>严厉打击网络诈骗</a:t>
            </a:r>
          </a:p>
        </p:txBody>
      </p:sp>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60185" y="2064846"/>
            <a:ext cx="5797350" cy="3864900"/>
          </a:xfrm>
          <a:prstGeom prst="rect">
            <a:avLst/>
          </a:prstGeom>
        </p:spPr>
      </p:pic>
    </p:spTree>
    <p:extLst>
      <p:ext uri="{BB962C8B-B14F-4D97-AF65-F5344CB8AC3E}">
        <p14:creationId xmlns:p14="http://schemas.microsoft.com/office/powerpoint/2010/main" val="3078017069"/>
      </p:ext>
    </p:extLst>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53" presetClass="entr" presetSubtype="16" fill="hold" grpId="1"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par>
                          <p:cTn id="14" fill="hold">
                            <p:stCondLst>
                              <p:cond delay="500"/>
                            </p:stCondLst>
                            <p:childTnLst>
                              <p:par>
                                <p:cTn id="15" presetID="22" presetClass="entr" presetSubtype="4"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300"/>
                                        <p:tgtEl>
                                          <p:spTgt spid="5"/>
                                        </p:tgtEl>
                                      </p:cBhvr>
                                    </p:animEffect>
                                  </p:childTnLst>
                                </p:cTn>
                              </p:par>
                            </p:childTnLst>
                          </p:cTn>
                        </p:par>
                        <p:par>
                          <p:cTn id="18" fill="hold">
                            <p:stCondLst>
                              <p:cond delay="800"/>
                            </p:stCondLst>
                            <p:childTnLst>
                              <p:par>
                                <p:cTn id="19" presetID="22" presetClass="entr" presetSubtype="1" fill="hold" grpId="0"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up)">
                                      <p:cBhvr>
                                        <p:cTn id="21" dur="400"/>
                                        <p:tgtEl>
                                          <p:spTgt spid="6"/>
                                        </p:tgtEl>
                                      </p:cBhvr>
                                    </p:animEffect>
                                  </p:childTnLst>
                                </p:cTn>
                              </p:par>
                            </p:childTnLst>
                          </p:cTn>
                        </p:par>
                        <p:par>
                          <p:cTn id="22" fill="hold">
                            <p:stCondLst>
                              <p:cond delay="1200"/>
                            </p:stCondLst>
                            <p:childTnLst>
                              <p:par>
                                <p:cTn id="23" presetID="56" presetClass="entr" presetSubtype="0" fill="hold" grpId="0" nodeType="afterEffect">
                                  <p:stCondLst>
                                    <p:cond delay="0"/>
                                  </p:stCondLst>
                                  <p:iterate type="lt">
                                    <p:tmPct val="10000"/>
                                  </p:iterate>
                                  <p:childTnLst>
                                    <p:set>
                                      <p:cBhvr>
                                        <p:cTn id="24" dur="1" fill="hold">
                                          <p:stCondLst>
                                            <p:cond delay="0"/>
                                          </p:stCondLst>
                                        </p:cTn>
                                        <p:tgtEl>
                                          <p:spTgt spid="7"/>
                                        </p:tgtEl>
                                        <p:attrNameLst>
                                          <p:attrName>style.visibility</p:attrName>
                                        </p:attrNameLst>
                                      </p:cBhvr>
                                      <p:to>
                                        <p:strVal val="visible"/>
                                      </p:to>
                                    </p:set>
                                    <p:anim by="(-#ppt_w*2)" calcmode="lin" valueType="num">
                                      <p:cBhvr rctx="PPT">
                                        <p:cTn id="25" dur="150" autoRev="1" fill="hold">
                                          <p:stCondLst>
                                            <p:cond delay="0"/>
                                          </p:stCondLst>
                                        </p:cTn>
                                        <p:tgtEl>
                                          <p:spTgt spid="7"/>
                                        </p:tgtEl>
                                        <p:attrNameLst>
                                          <p:attrName>ppt_w</p:attrName>
                                        </p:attrNameLst>
                                      </p:cBhvr>
                                    </p:anim>
                                    <p:anim by="(#ppt_w*0.50)" calcmode="lin" valueType="num">
                                      <p:cBhvr>
                                        <p:cTn id="26" dur="150" decel="50000" autoRev="1" fill="hold">
                                          <p:stCondLst>
                                            <p:cond delay="0"/>
                                          </p:stCondLst>
                                        </p:cTn>
                                        <p:tgtEl>
                                          <p:spTgt spid="7"/>
                                        </p:tgtEl>
                                        <p:attrNameLst>
                                          <p:attrName>ppt_x</p:attrName>
                                        </p:attrNameLst>
                                      </p:cBhvr>
                                    </p:anim>
                                    <p:anim from="(-#ppt_h/2)" to="(#ppt_y)" calcmode="lin" valueType="num">
                                      <p:cBhvr>
                                        <p:cTn id="27" dur="300" fill="hold">
                                          <p:stCondLst>
                                            <p:cond delay="0"/>
                                          </p:stCondLst>
                                        </p:cTn>
                                        <p:tgtEl>
                                          <p:spTgt spid="7"/>
                                        </p:tgtEl>
                                        <p:attrNameLst>
                                          <p:attrName>ppt_y</p:attrName>
                                        </p:attrNameLst>
                                      </p:cBhvr>
                                    </p:anim>
                                    <p:animRot by="21600000">
                                      <p:cBhvr>
                                        <p:cTn id="28" dur="300" fill="hold">
                                          <p:stCondLst>
                                            <p:cond delay="0"/>
                                          </p:stCondLst>
                                        </p:cTn>
                                        <p:tgtEl>
                                          <p:spTgt spid="7"/>
                                        </p:tgtEl>
                                        <p:attrNameLst>
                                          <p:attrName>r</p:attrName>
                                        </p:attrNameLst>
                                      </p:cBhvr>
                                    </p:animRot>
                                  </p:childTnLst>
                                </p:cTn>
                              </p:par>
                            </p:childTnLst>
                          </p:cTn>
                        </p:par>
                        <p:par>
                          <p:cTn id="29" fill="hold">
                            <p:stCondLst>
                              <p:cond delay="1710"/>
                            </p:stCondLst>
                            <p:childTnLst>
                              <p:par>
                                <p:cTn id="30" presetID="22" presetClass="entr" presetSubtype="1" fill="hold" grpId="0" nodeType="after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wipe(up)">
                                      <p:cBhvr>
                                        <p:cTn id="3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p:bldP spid="5" grpId="0" animBg="1"/>
      <p:bldP spid="6" grpId="0" animBg="1"/>
      <p:bldP spid="7"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5"/>
          <p:cNvSpPr txBox="1"/>
          <p:nvPr/>
        </p:nvSpPr>
        <p:spPr>
          <a:xfrm>
            <a:off x="1186187" y="653504"/>
            <a:ext cx="8070851" cy="502766"/>
          </a:xfrm>
          <a:prstGeom prst="rect">
            <a:avLst/>
          </a:prstGeom>
          <a:noFill/>
        </p:spPr>
        <p:txBody>
          <a:bodyPr wrap="square" lIns="91440" tIns="45720" rIns="91440" bIns="45720" rtlCol="0">
            <a:spAutoFit/>
          </a:bodyPr>
          <a:lstStyle>
            <a:defPPr>
              <a:defRPr lang="zh-CN"/>
            </a:defPPr>
            <a:lvl1pPr>
              <a:defRPr sz="2000" b="1" kern="0">
                <a:blipFill dpi="0" rotWithShape="1">
                  <a:blip r:embed="rId3" cstate="print">
                    <a:extLst>
                      <a:ext uri="{28A0092B-C50C-407E-A947-70E740481C1C}">
                        <a14:useLocalDpi xmlns:a14="http://schemas.microsoft.com/office/drawing/2010/main" val="0"/>
                      </a:ext>
                    </a:extLst>
                  </a:blip>
                  <a:srcRect/>
                  <a:stretch>
                    <a:fillRect/>
                  </a:stretch>
                </a:blipFill>
                <a:latin typeface="方正综艺简体" panose="02010601030101010101" pitchFamily="2" charset="-122"/>
                <a:ea typeface="方正综艺简体" panose="02010601030101010101" pitchFamily="2" charset="-122"/>
              </a:defRPr>
            </a:lvl1pPr>
          </a:lstStyle>
          <a:p>
            <a:r>
              <a:rPr lang="en-US" altLang="zh-CN" sz="2667" dirty="0">
                <a:solidFill>
                  <a:schemeClr val="bg1"/>
                </a:solidFill>
              </a:rPr>
              <a:t>《</a:t>
            </a:r>
            <a:r>
              <a:rPr lang="zh-CN" altLang="en-US" sz="2667" dirty="0">
                <a:solidFill>
                  <a:schemeClr val="bg1"/>
                </a:solidFill>
              </a:rPr>
              <a:t>网络安全法</a:t>
            </a:r>
            <a:r>
              <a:rPr lang="en-US" altLang="zh-CN" sz="2667" dirty="0">
                <a:solidFill>
                  <a:schemeClr val="bg1"/>
                </a:solidFill>
              </a:rPr>
              <a:t>》</a:t>
            </a:r>
            <a:r>
              <a:rPr lang="zh-CN" altLang="en-US" sz="2667" dirty="0">
                <a:solidFill>
                  <a:schemeClr val="bg1"/>
                </a:solidFill>
              </a:rPr>
              <a:t>重点解读</a:t>
            </a:r>
          </a:p>
        </p:txBody>
      </p:sp>
      <p:sp>
        <p:nvSpPr>
          <p:cNvPr id="3" name="矩形 2"/>
          <p:cNvSpPr/>
          <p:nvPr/>
        </p:nvSpPr>
        <p:spPr bwMode="auto">
          <a:xfrm>
            <a:off x="1056000" y="1467835"/>
            <a:ext cx="10080000" cy="4649463"/>
          </a:xfrm>
          <a:prstGeom prst="rect">
            <a:avLst/>
          </a:prstGeom>
          <a:noFill/>
          <a:ln w="9525" cap="flat" cmpd="sng" algn="ctr">
            <a:solidFill>
              <a:schemeClr val="bg1"/>
            </a:solidFill>
            <a:prstDash val="dash"/>
            <a:round/>
            <a:headEnd type="none" w="med" len="med"/>
            <a:tailEnd type="none" w="med" len="med"/>
          </a:ln>
          <a:effectLst/>
        </p:spPr>
        <p:txBody>
          <a:bodyPr vert="horz" wrap="square" lIns="91404" tIns="45703" rIns="91404" bIns="45703" numCol="1" rtlCol="0" anchor="t" anchorCtr="0" compatLnSpc="1">
            <a:prstTxWarp prst="textNoShape">
              <a:avLst/>
            </a:prstTxWarp>
          </a:bodyPr>
          <a:lstStyle/>
          <a:p>
            <a:pPr defTabSz="914012"/>
            <a:endParaRPr lang="zh-CN" altLang="en-US" sz="1799" dirty="0">
              <a:solidFill>
                <a:schemeClr val="bg1"/>
              </a:solidFill>
              <a:ea typeface="微软雅黑" panose="020B0503020204020204" pitchFamily="34" charset="-122"/>
            </a:endParaRPr>
          </a:p>
        </p:txBody>
      </p:sp>
      <p:sp>
        <p:nvSpPr>
          <p:cNvPr id="4" name="矩形 3"/>
          <p:cNvSpPr/>
          <p:nvPr/>
        </p:nvSpPr>
        <p:spPr>
          <a:xfrm>
            <a:off x="4967707" y="2020194"/>
            <a:ext cx="5950148" cy="3970959"/>
          </a:xfrm>
          <a:prstGeom prst="rect">
            <a:avLst/>
          </a:prstGeom>
          <a:noFill/>
        </p:spPr>
        <p:txBody>
          <a:bodyPr wrap="square" rtlCol="0">
            <a:spAutoFit/>
          </a:bodyPr>
          <a:lstStyle/>
          <a:p>
            <a:pPr>
              <a:lnSpc>
                <a:spcPct val="135000"/>
              </a:lnSpc>
            </a:pPr>
            <a:r>
              <a:rPr lang="zh-CN" altLang="en-US" sz="1867" dirty="0">
                <a:solidFill>
                  <a:schemeClr val="bg1"/>
                </a:solidFill>
                <a:ea typeface="微软雅黑" panose="020B0503020204020204" pitchFamily="34" charset="-122"/>
              </a:rPr>
              <a:t>       “垃圾评论”充斥论坛，“一言不合”就恶意辱骂，更有甚者“唯恐天下不乱”传播制造谣言</a:t>
            </a:r>
            <a:r>
              <a:rPr lang="en-US" altLang="zh-CN" sz="1867" dirty="0">
                <a:solidFill>
                  <a:schemeClr val="bg1"/>
                </a:solidFill>
                <a:ea typeface="微软雅黑" panose="020B0503020204020204" pitchFamily="34" charset="-122"/>
              </a:rPr>
              <a:t>……</a:t>
            </a:r>
            <a:r>
              <a:rPr lang="zh-CN" altLang="en-US" sz="1867" dirty="0">
                <a:solidFill>
                  <a:schemeClr val="bg1"/>
                </a:solidFill>
                <a:ea typeface="微软雅黑" panose="020B0503020204020204" pitchFamily="34" charset="-122"/>
              </a:rPr>
              <a:t>一段时间以来，种种乱象充斥着虚拟的网络空间。随着网络实名制概念的提出，有人拍手称快，也有人表示担忧。</a:t>
            </a:r>
          </a:p>
          <a:p>
            <a:pPr>
              <a:lnSpc>
                <a:spcPct val="135000"/>
              </a:lnSpc>
            </a:pPr>
            <a:r>
              <a:rPr lang="zh-CN" altLang="en-US" sz="1867" dirty="0">
                <a:solidFill>
                  <a:schemeClr val="bg1"/>
                </a:solidFill>
                <a:ea typeface="微软雅黑" panose="020B0503020204020204" pitchFamily="34" charset="-122"/>
              </a:rPr>
              <a:t>       网络安全法以法律的形式对“网络实名制”作出规定：网络运营者为用户办理网络接入、域名注册服务，办理固定电话、移动电话等入网手续，或者为用户提供信息发布、即时通讯等服务，应当要求用户提供真实身份信息。用户不提供真实身份信息的，网络运营者不得为其提供相关服务。</a:t>
            </a:r>
          </a:p>
        </p:txBody>
      </p:sp>
      <p:sp>
        <p:nvSpPr>
          <p:cNvPr id="5" name="Freeform 6"/>
          <p:cNvSpPr>
            <a:spLocks/>
          </p:cNvSpPr>
          <p:nvPr/>
        </p:nvSpPr>
        <p:spPr bwMode="auto">
          <a:xfrm>
            <a:off x="2976000" y="1316766"/>
            <a:ext cx="6240000" cy="150753"/>
          </a:xfrm>
          <a:custGeom>
            <a:avLst/>
            <a:gdLst>
              <a:gd name="T0" fmla="*/ 285 w 4236"/>
              <a:gd name="T1" fmla="*/ 0 h 186"/>
              <a:gd name="T2" fmla="*/ 3967 w 4236"/>
              <a:gd name="T3" fmla="*/ 0 h 186"/>
              <a:gd name="T4" fmla="*/ 4236 w 4236"/>
              <a:gd name="T5" fmla="*/ 186 h 186"/>
              <a:gd name="T6" fmla="*/ 0 w 4236"/>
              <a:gd name="T7" fmla="*/ 186 h 186"/>
              <a:gd name="T8" fmla="*/ 285 w 4236"/>
              <a:gd name="T9" fmla="*/ 0 h 186"/>
            </a:gdLst>
            <a:ahLst/>
            <a:cxnLst>
              <a:cxn ang="0">
                <a:pos x="T0" y="T1"/>
              </a:cxn>
              <a:cxn ang="0">
                <a:pos x="T2" y="T3"/>
              </a:cxn>
              <a:cxn ang="0">
                <a:pos x="T4" y="T5"/>
              </a:cxn>
              <a:cxn ang="0">
                <a:pos x="T6" y="T7"/>
              </a:cxn>
              <a:cxn ang="0">
                <a:pos x="T8" y="T9"/>
              </a:cxn>
            </a:cxnLst>
            <a:rect l="0" t="0" r="r" b="b"/>
            <a:pathLst>
              <a:path w="4236" h="186">
                <a:moveTo>
                  <a:pt x="285" y="0"/>
                </a:moveTo>
                <a:lnTo>
                  <a:pt x="3967" y="0"/>
                </a:lnTo>
                <a:lnTo>
                  <a:pt x="4236" y="186"/>
                </a:lnTo>
                <a:lnTo>
                  <a:pt x="0" y="186"/>
                </a:lnTo>
                <a:lnTo>
                  <a:pt x="285" y="0"/>
                </a:lnTo>
                <a:close/>
              </a:path>
            </a:pathLst>
          </a:custGeom>
          <a:solidFill>
            <a:srgbClr val="4146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04" tIns="45703" rIns="91404" bIns="45703" numCol="1" anchor="t" anchorCtr="0" compatLnSpc="1">
            <a:prstTxWarp prst="textNoShape">
              <a:avLst/>
            </a:prstTxWarp>
          </a:bodyPr>
          <a:lstStyle/>
          <a:p>
            <a:endParaRPr lang="zh-CN" altLang="en-US" sz="2400" dirty="0">
              <a:solidFill>
                <a:schemeClr val="bg1"/>
              </a:solidFill>
              <a:ea typeface="微软雅黑" panose="020B0503020204020204" pitchFamily="34" charset="-122"/>
            </a:endParaRPr>
          </a:p>
        </p:txBody>
      </p:sp>
      <p:sp>
        <p:nvSpPr>
          <p:cNvPr id="6" name="Freeform 7"/>
          <p:cNvSpPr>
            <a:spLocks/>
          </p:cNvSpPr>
          <p:nvPr/>
        </p:nvSpPr>
        <p:spPr bwMode="auto">
          <a:xfrm>
            <a:off x="3456000" y="1316768"/>
            <a:ext cx="5280000" cy="638609"/>
          </a:xfrm>
          <a:custGeom>
            <a:avLst/>
            <a:gdLst>
              <a:gd name="T0" fmla="*/ 0 w 3682"/>
              <a:gd name="T1" fmla="*/ 0 h 786"/>
              <a:gd name="T2" fmla="*/ 3682 w 3682"/>
              <a:gd name="T3" fmla="*/ 0 h 786"/>
              <a:gd name="T4" fmla="*/ 3682 w 3682"/>
              <a:gd name="T5" fmla="*/ 637 h 786"/>
              <a:gd name="T6" fmla="*/ 1823 w 3682"/>
              <a:gd name="T7" fmla="*/ 786 h 786"/>
              <a:gd name="T8" fmla="*/ 0 w 3682"/>
              <a:gd name="T9" fmla="*/ 637 h 786"/>
              <a:gd name="T10" fmla="*/ 0 w 3682"/>
              <a:gd name="T11" fmla="*/ 0 h 786"/>
            </a:gdLst>
            <a:ahLst/>
            <a:cxnLst>
              <a:cxn ang="0">
                <a:pos x="T0" y="T1"/>
              </a:cxn>
              <a:cxn ang="0">
                <a:pos x="T2" y="T3"/>
              </a:cxn>
              <a:cxn ang="0">
                <a:pos x="T4" y="T5"/>
              </a:cxn>
              <a:cxn ang="0">
                <a:pos x="T6" y="T7"/>
              </a:cxn>
              <a:cxn ang="0">
                <a:pos x="T8" y="T9"/>
              </a:cxn>
              <a:cxn ang="0">
                <a:pos x="T10" y="T11"/>
              </a:cxn>
            </a:cxnLst>
            <a:rect l="0" t="0" r="r" b="b"/>
            <a:pathLst>
              <a:path w="3682" h="786">
                <a:moveTo>
                  <a:pt x="0" y="0"/>
                </a:moveTo>
                <a:lnTo>
                  <a:pt x="3682" y="0"/>
                </a:lnTo>
                <a:lnTo>
                  <a:pt x="3682" y="637"/>
                </a:lnTo>
                <a:lnTo>
                  <a:pt x="1823" y="786"/>
                </a:lnTo>
                <a:lnTo>
                  <a:pt x="0" y="637"/>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dirty="0">
              <a:solidFill>
                <a:schemeClr val="bg1"/>
              </a:solidFill>
              <a:ea typeface="微软雅黑" panose="020B0503020204020204" pitchFamily="34" charset="-122"/>
            </a:endParaRPr>
          </a:p>
        </p:txBody>
      </p:sp>
      <p:sp>
        <p:nvSpPr>
          <p:cNvPr id="7" name="矩形 6"/>
          <p:cNvSpPr/>
          <p:nvPr/>
        </p:nvSpPr>
        <p:spPr>
          <a:xfrm>
            <a:off x="3623901" y="1353483"/>
            <a:ext cx="4944201" cy="461665"/>
          </a:xfrm>
          <a:prstGeom prst="rect">
            <a:avLst/>
          </a:prstGeom>
        </p:spPr>
        <p:txBody>
          <a:bodyPr wrap="square">
            <a:spAutoFit/>
          </a:bodyPr>
          <a:lstStyle/>
          <a:p>
            <a:pPr algn="ctr"/>
            <a:r>
              <a:rPr lang="zh-CN" altLang="en-US" sz="2400" b="1" dirty="0">
                <a:solidFill>
                  <a:srgbClr val="A40000"/>
                </a:solidFill>
                <a:ea typeface="微软雅黑" panose="020B0503020204020204" pitchFamily="34" charset="-122"/>
              </a:rPr>
              <a:t>以法律形式明确“网络实名制”</a:t>
            </a:r>
          </a:p>
        </p:txBody>
      </p:sp>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60081" y="2348614"/>
            <a:ext cx="3315909" cy="3315909"/>
          </a:xfrm>
          <a:prstGeom prst="rect">
            <a:avLst/>
          </a:prstGeom>
        </p:spPr>
      </p:pic>
    </p:spTree>
    <p:extLst>
      <p:ext uri="{BB962C8B-B14F-4D97-AF65-F5344CB8AC3E}">
        <p14:creationId xmlns:p14="http://schemas.microsoft.com/office/powerpoint/2010/main" val="1774707880"/>
      </p:ext>
    </p:extLst>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53" presetClass="entr" presetSubtype="16" fill="hold" grpId="1"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par>
                          <p:cTn id="14" fill="hold">
                            <p:stCondLst>
                              <p:cond delay="500"/>
                            </p:stCondLst>
                            <p:childTnLst>
                              <p:par>
                                <p:cTn id="15" presetID="22" presetClass="entr" presetSubtype="4"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300"/>
                                        <p:tgtEl>
                                          <p:spTgt spid="5"/>
                                        </p:tgtEl>
                                      </p:cBhvr>
                                    </p:animEffect>
                                  </p:childTnLst>
                                </p:cTn>
                              </p:par>
                            </p:childTnLst>
                          </p:cTn>
                        </p:par>
                        <p:par>
                          <p:cTn id="18" fill="hold">
                            <p:stCondLst>
                              <p:cond delay="800"/>
                            </p:stCondLst>
                            <p:childTnLst>
                              <p:par>
                                <p:cTn id="19" presetID="22" presetClass="entr" presetSubtype="1" fill="hold" grpId="0"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up)">
                                      <p:cBhvr>
                                        <p:cTn id="21" dur="400"/>
                                        <p:tgtEl>
                                          <p:spTgt spid="6"/>
                                        </p:tgtEl>
                                      </p:cBhvr>
                                    </p:animEffect>
                                  </p:childTnLst>
                                </p:cTn>
                              </p:par>
                            </p:childTnLst>
                          </p:cTn>
                        </p:par>
                        <p:par>
                          <p:cTn id="22" fill="hold">
                            <p:stCondLst>
                              <p:cond delay="1200"/>
                            </p:stCondLst>
                            <p:childTnLst>
                              <p:par>
                                <p:cTn id="23" presetID="56" presetClass="entr" presetSubtype="0" fill="hold" grpId="0" nodeType="afterEffect">
                                  <p:stCondLst>
                                    <p:cond delay="0"/>
                                  </p:stCondLst>
                                  <p:iterate type="lt">
                                    <p:tmPct val="10000"/>
                                  </p:iterate>
                                  <p:childTnLst>
                                    <p:set>
                                      <p:cBhvr>
                                        <p:cTn id="24" dur="1" fill="hold">
                                          <p:stCondLst>
                                            <p:cond delay="0"/>
                                          </p:stCondLst>
                                        </p:cTn>
                                        <p:tgtEl>
                                          <p:spTgt spid="7"/>
                                        </p:tgtEl>
                                        <p:attrNameLst>
                                          <p:attrName>style.visibility</p:attrName>
                                        </p:attrNameLst>
                                      </p:cBhvr>
                                      <p:to>
                                        <p:strVal val="visible"/>
                                      </p:to>
                                    </p:set>
                                    <p:anim by="(-#ppt_w*2)" calcmode="lin" valueType="num">
                                      <p:cBhvr rctx="PPT">
                                        <p:cTn id="25" dur="150" autoRev="1" fill="hold">
                                          <p:stCondLst>
                                            <p:cond delay="0"/>
                                          </p:stCondLst>
                                        </p:cTn>
                                        <p:tgtEl>
                                          <p:spTgt spid="7"/>
                                        </p:tgtEl>
                                        <p:attrNameLst>
                                          <p:attrName>ppt_w</p:attrName>
                                        </p:attrNameLst>
                                      </p:cBhvr>
                                    </p:anim>
                                    <p:anim by="(#ppt_w*0.50)" calcmode="lin" valueType="num">
                                      <p:cBhvr>
                                        <p:cTn id="26" dur="150" decel="50000" autoRev="1" fill="hold">
                                          <p:stCondLst>
                                            <p:cond delay="0"/>
                                          </p:stCondLst>
                                        </p:cTn>
                                        <p:tgtEl>
                                          <p:spTgt spid="7"/>
                                        </p:tgtEl>
                                        <p:attrNameLst>
                                          <p:attrName>ppt_x</p:attrName>
                                        </p:attrNameLst>
                                      </p:cBhvr>
                                    </p:anim>
                                    <p:anim from="(-#ppt_h/2)" to="(#ppt_y)" calcmode="lin" valueType="num">
                                      <p:cBhvr>
                                        <p:cTn id="27" dur="300" fill="hold">
                                          <p:stCondLst>
                                            <p:cond delay="0"/>
                                          </p:stCondLst>
                                        </p:cTn>
                                        <p:tgtEl>
                                          <p:spTgt spid="7"/>
                                        </p:tgtEl>
                                        <p:attrNameLst>
                                          <p:attrName>ppt_y</p:attrName>
                                        </p:attrNameLst>
                                      </p:cBhvr>
                                    </p:anim>
                                    <p:animRot by="21600000">
                                      <p:cBhvr>
                                        <p:cTn id="28" dur="300" fill="hold">
                                          <p:stCondLst>
                                            <p:cond delay="0"/>
                                          </p:stCondLst>
                                        </p:cTn>
                                        <p:tgtEl>
                                          <p:spTgt spid="7"/>
                                        </p:tgtEl>
                                        <p:attrNameLst>
                                          <p:attrName>r</p:attrName>
                                        </p:attrNameLst>
                                      </p:cBhvr>
                                    </p:animRot>
                                  </p:childTnLst>
                                </p:cTn>
                              </p:par>
                            </p:childTnLst>
                          </p:cTn>
                        </p:par>
                        <p:par>
                          <p:cTn id="29" fill="hold">
                            <p:stCondLst>
                              <p:cond delay="1890"/>
                            </p:stCondLst>
                            <p:childTnLst>
                              <p:par>
                                <p:cTn id="30" presetID="22" presetClass="entr" presetSubtype="1" fill="hold" grpId="0" nodeType="after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wipe(up)">
                                      <p:cBhvr>
                                        <p:cTn id="3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p:bldP spid="5" grpId="0" animBg="1"/>
      <p:bldP spid="6" grpId="0" animBg="1"/>
      <p:bldP spid="7"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5"/>
          <p:cNvSpPr txBox="1"/>
          <p:nvPr/>
        </p:nvSpPr>
        <p:spPr>
          <a:xfrm>
            <a:off x="1295467" y="669222"/>
            <a:ext cx="8070851" cy="502766"/>
          </a:xfrm>
          <a:prstGeom prst="rect">
            <a:avLst/>
          </a:prstGeom>
          <a:noFill/>
        </p:spPr>
        <p:txBody>
          <a:bodyPr wrap="square" lIns="91440" tIns="45720" rIns="91440" bIns="45720" rtlCol="0">
            <a:spAutoFit/>
          </a:bodyPr>
          <a:lstStyle>
            <a:defPPr>
              <a:defRPr lang="zh-CN"/>
            </a:defPPr>
            <a:lvl1pPr>
              <a:defRPr sz="2000" b="1" kern="0">
                <a:blipFill dpi="0" rotWithShape="1">
                  <a:blip r:embed="rId3" cstate="print">
                    <a:extLst>
                      <a:ext uri="{28A0092B-C50C-407E-A947-70E740481C1C}">
                        <a14:useLocalDpi xmlns:a14="http://schemas.microsoft.com/office/drawing/2010/main" val="0"/>
                      </a:ext>
                    </a:extLst>
                  </a:blip>
                  <a:srcRect/>
                  <a:stretch>
                    <a:fillRect/>
                  </a:stretch>
                </a:blipFill>
                <a:latin typeface="方正综艺简体" panose="02010601030101010101" pitchFamily="2" charset="-122"/>
                <a:ea typeface="方正综艺简体" panose="02010601030101010101" pitchFamily="2" charset="-122"/>
              </a:defRPr>
            </a:lvl1pPr>
          </a:lstStyle>
          <a:p>
            <a:r>
              <a:rPr lang="en-US" altLang="zh-CN" sz="2667" dirty="0">
                <a:solidFill>
                  <a:schemeClr val="bg1"/>
                </a:solidFill>
              </a:rPr>
              <a:t>《</a:t>
            </a:r>
            <a:r>
              <a:rPr lang="zh-CN" altLang="en-US" sz="2667" dirty="0">
                <a:solidFill>
                  <a:schemeClr val="bg1"/>
                </a:solidFill>
              </a:rPr>
              <a:t>网络安全法</a:t>
            </a:r>
            <a:r>
              <a:rPr lang="en-US" altLang="zh-CN" sz="2667" dirty="0">
                <a:solidFill>
                  <a:schemeClr val="bg1"/>
                </a:solidFill>
              </a:rPr>
              <a:t>》</a:t>
            </a:r>
            <a:r>
              <a:rPr lang="zh-CN" altLang="en-US" sz="2667" dirty="0">
                <a:solidFill>
                  <a:schemeClr val="bg1"/>
                </a:solidFill>
              </a:rPr>
              <a:t>重点解读</a:t>
            </a:r>
          </a:p>
        </p:txBody>
      </p:sp>
      <p:sp>
        <p:nvSpPr>
          <p:cNvPr id="3" name="矩形 2"/>
          <p:cNvSpPr/>
          <p:nvPr/>
        </p:nvSpPr>
        <p:spPr bwMode="auto">
          <a:xfrm>
            <a:off x="1056000" y="1467835"/>
            <a:ext cx="10080000" cy="4649463"/>
          </a:xfrm>
          <a:prstGeom prst="rect">
            <a:avLst/>
          </a:prstGeom>
          <a:noFill/>
          <a:ln w="9525" cap="flat" cmpd="sng" algn="ctr">
            <a:solidFill>
              <a:schemeClr val="bg1"/>
            </a:solidFill>
            <a:prstDash val="dash"/>
            <a:round/>
            <a:headEnd type="none" w="med" len="med"/>
            <a:tailEnd type="none" w="med" len="med"/>
          </a:ln>
          <a:effectLst/>
        </p:spPr>
        <p:txBody>
          <a:bodyPr vert="horz" wrap="square" lIns="91404" tIns="45703" rIns="91404" bIns="45703" numCol="1" rtlCol="0" anchor="t" anchorCtr="0" compatLnSpc="1">
            <a:prstTxWarp prst="textNoShape">
              <a:avLst/>
            </a:prstTxWarp>
          </a:bodyPr>
          <a:lstStyle/>
          <a:p>
            <a:pPr defTabSz="914012"/>
            <a:endParaRPr lang="zh-CN" altLang="en-US" sz="1799" dirty="0">
              <a:solidFill>
                <a:schemeClr val="bg1"/>
              </a:solidFill>
              <a:ea typeface="微软雅黑" panose="020B0503020204020204" pitchFamily="34" charset="-122"/>
            </a:endParaRPr>
          </a:p>
        </p:txBody>
      </p:sp>
      <p:sp>
        <p:nvSpPr>
          <p:cNvPr id="4" name="矩形 3"/>
          <p:cNvSpPr/>
          <p:nvPr/>
        </p:nvSpPr>
        <p:spPr>
          <a:xfrm>
            <a:off x="1295467" y="2119959"/>
            <a:ext cx="6025436" cy="3583097"/>
          </a:xfrm>
          <a:prstGeom prst="rect">
            <a:avLst/>
          </a:prstGeom>
          <a:noFill/>
        </p:spPr>
        <p:txBody>
          <a:bodyPr wrap="square" rtlCol="0">
            <a:spAutoFit/>
          </a:bodyPr>
          <a:lstStyle/>
          <a:p>
            <a:pPr>
              <a:lnSpc>
                <a:spcPct val="135000"/>
              </a:lnSpc>
            </a:pPr>
            <a:r>
              <a:rPr lang="zh-CN" altLang="en-US" sz="1867" dirty="0">
                <a:solidFill>
                  <a:schemeClr val="bg1"/>
                </a:solidFill>
                <a:ea typeface="微软雅黑" panose="020B0503020204020204" pitchFamily="34" charset="-122"/>
              </a:rPr>
              <a:t>       “物理隔离”防线可被跨网入侵，电力调配指令可被恶意篡改，金融交易信息可被窃取</a:t>
            </a:r>
            <a:r>
              <a:rPr lang="en-US" altLang="zh-CN" sz="1867" dirty="0">
                <a:solidFill>
                  <a:schemeClr val="bg1"/>
                </a:solidFill>
                <a:ea typeface="微软雅黑" panose="020B0503020204020204" pitchFamily="34" charset="-122"/>
              </a:rPr>
              <a:t>……</a:t>
            </a:r>
            <a:r>
              <a:rPr lang="zh-CN" altLang="en-US" sz="1867" dirty="0">
                <a:solidFill>
                  <a:schemeClr val="bg1"/>
                </a:solidFill>
                <a:ea typeface="微软雅黑" panose="020B0503020204020204" pitchFamily="34" charset="-122"/>
              </a:rPr>
              <a:t>这些信息基础设施的安全隐患，不出问题则已，一出就可能导致交通中断、金融紊乱、电力瘫痪等问题，具有很大的破坏性和杀伤力。</a:t>
            </a:r>
          </a:p>
          <a:p>
            <a:pPr>
              <a:lnSpc>
                <a:spcPct val="135000"/>
              </a:lnSpc>
            </a:pPr>
            <a:r>
              <a:rPr lang="zh-CN" altLang="en-US" sz="1867" dirty="0">
                <a:solidFill>
                  <a:schemeClr val="bg1"/>
                </a:solidFill>
                <a:ea typeface="微软雅黑" panose="020B0503020204020204" pitchFamily="34" charset="-122"/>
              </a:rPr>
              <a:t>       网络安全法专门单列一节，对关键信息基础设施的运行安全进行明确规定，指出国家对公共通信和信息服务、能源、交通、水利、金融、公共服务、电子政务等重要行业和领域的关键信息基础设施实行重点保护。</a:t>
            </a:r>
          </a:p>
        </p:txBody>
      </p:sp>
      <p:sp>
        <p:nvSpPr>
          <p:cNvPr id="5" name="Freeform 6"/>
          <p:cNvSpPr>
            <a:spLocks/>
          </p:cNvSpPr>
          <p:nvPr/>
        </p:nvSpPr>
        <p:spPr bwMode="auto">
          <a:xfrm>
            <a:off x="3336000" y="1316766"/>
            <a:ext cx="5520000" cy="150753"/>
          </a:xfrm>
          <a:custGeom>
            <a:avLst/>
            <a:gdLst>
              <a:gd name="T0" fmla="*/ 285 w 4236"/>
              <a:gd name="T1" fmla="*/ 0 h 186"/>
              <a:gd name="T2" fmla="*/ 3967 w 4236"/>
              <a:gd name="T3" fmla="*/ 0 h 186"/>
              <a:gd name="T4" fmla="*/ 4236 w 4236"/>
              <a:gd name="T5" fmla="*/ 186 h 186"/>
              <a:gd name="T6" fmla="*/ 0 w 4236"/>
              <a:gd name="T7" fmla="*/ 186 h 186"/>
              <a:gd name="T8" fmla="*/ 285 w 4236"/>
              <a:gd name="T9" fmla="*/ 0 h 186"/>
            </a:gdLst>
            <a:ahLst/>
            <a:cxnLst>
              <a:cxn ang="0">
                <a:pos x="T0" y="T1"/>
              </a:cxn>
              <a:cxn ang="0">
                <a:pos x="T2" y="T3"/>
              </a:cxn>
              <a:cxn ang="0">
                <a:pos x="T4" y="T5"/>
              </a:cxn>
              <a:cxn ang="0">
                <a:pos x="T6" y="T7"/>
              </a:cxn>
              <a:cxn ang="0">
                <a:pos x="T8" y="T9"/>
              </a:cxn>
            </a:cxnLst>
            <a:rect l="0" t="0" r="r" b="b"/>
            <a:pathLst>
              <a:path w="4236" h="186">
                <a:moveTo>
                  <a:pt x="285" y="0"/>
                </a:moveTo>
                <a:lnTo>
                  <a:pt x="3967" y="0"/>
                </a:lnTo>
                <a:lnTo>
                  <a:pt x="4236" y="186"/>
                </a:lnTo>
                <a:lnTo>
                  <a:pt x="0" y="186"/>
                </a:lnTo>
                <a:lnTo>
                  <a:pt x="285" y="0"/>
                </a:lnTo>
                <a:close/>
              </a:path>
            </a:pathLst>
          </a:custGeom>
          <a:solidFill>
            <a:srgbClr val="4146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04" tIns="45703" rIns="91404" bIns="45703" numCol="1" anchor="t" anchorCtr="0" compatLnSpc="1">
            <a:prstTxWarp prst="textNoShape">
              <a:avLst/>
            </a:prstTxWarp>
          </a:bodyPr>
          <a:lstStyle/>
          <a:p>
            <a:endParaRPr lang="zh-CN" altLang="en-US" sz="2400" dirty="0">
              <a:solidFill>
                <a:schemeClr val="bg1"/>
              </a:solidFill>
              <a:ea typeface="微软雅黑" panose="020B0503020204020204" pitchFamily="34" charset="-122"/>
            </a:endParaRPr>
          </a:p>
        </p:txBody>
      </p:sp>
      <p:sp>
        <p:nvSpPr>
          <p:cNvPr id="6" name="Freeform 7"/>
          <p:cNvSpPr>
            <a:spLocks/>
          </p:cNvSpPr>
          <p:nvPr/>
        </p:nvSpPr>
        <p:spPr bwMode="auto">
          <a:xfrm>
            <a:off x="3696000" y="1316768"/>
            <a:ext cx="4800000" cy="638609"/>
          </a:xfrm>
          <a:custGeom>
            <a:avLst/>
            <a:gdLst>
              <a:gd name="T0" fmla="*/ 0 w 3682"/>
              <a:gd name="T1" fmla="*/ 0 h 786"/>
              <a:gd name="T2" fmla="*/ 3682 w 3682"/>
              <a:gd name="T3" fmla="*/ 0 h 786"/>
              <a:gd name="T4" fmla="*/ 3682 w 3682"/>
              <a:gd name="T5" fmla="*/ 637 h 786"/>
              <a:gd name="T6" fmla="*/ 1823 w 3682"/>
              <a:gd name="T7" fmla="*/ 786 h 786"/>
              <a:gd name="T8" fmla="*/ 0 w 3682"/>
              <a:gd name="T9" fmla="*/ 637 h 786"/>
              <a:gd name="T10" fmla="*/ 0 w 3682"/>
              <a:gd name="T11" fmla="*/ 0 h 786"/>
            </a:gdLst>
            <a:ahLst/>
            <a:cxnLst>
              <a:cxn ang="0">
                <a:pos x="T0" y="T1"/>
              </a:cxn>
              <a:cxn ang="0">
                <a:pos x="T2" y="T3"/>
              </a:cxn>
              <a:cxn ang="0">
                <a:pos x="T4" y="T5"/>
              </a:cxn>
              <a:cxn ang="0">
                <a:pos x="T6" y="T7"/>
              </a:cxn>
              <a:cxn ang="0">
                <a:pos x="T8" y="T9"/>
              </a:cxn>
              <a:cxn ang="0">
                <a:pos x="T10" y="T11"/>
              </a:cxn>
            </a:cxnLst>
            <a:rect l="0" t="0" r="r" b="b"/>
            <a:pathLst>
              <a:path w="3682" h="786">
                <a:moveTo>
                  <a:pt x="0" y="0"/>
                </a:moveTo>
                <a:lnTo>
                  <a:pt x="3682" y="0"/>
                </a:lnTo>
                <a:lnTo>
                  <a:pt x="3682" y="637"/>
                </a:lnTo>
                <a:lnTo>
                  <a:pt x="1823" y="786"/>
                </a:lnTo>
                <a:lnTo>
                  <a:pt x="0" y="637"/>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dirty="0">
              <a:solidFill>
                <a:schemeClr val="bg1"/>
              </a:solidFill>
              <a:ea typeface="微软雅黑" panose="020B0503020204020204" pitchFamily="34" charset="-122"/>
            </a:endParaRPr>
          </a:p>
        </p:txBody>
      </p:sp>
      <p:sp>
        <p:nvSpPr>
          <p:cNvPr id="7" name="矩形 6"/>
          <p:cNvSpPr/>
          <p:nvPr/>
        </p:nvSpPr>
        <p:spPr>
          <a:xfrm>
            <a:off x="3623901" y="1353483"/>
            <a:ext cx="4944201" cy="461665"/>
          </a:xfrm>
          <a:prstGeom prst="rect">
            <a:avLst/>
          </a:prstGeom>
        </p:spPr>
        <p:txBody>
          <a:bodyPr wrap="square">
            <a:spAutoFit/>
          </a:bodyPr>
          <a:lstStyle/>
          <a:p>
            <a:pPr algn="ctr"/>
            <a:r>
              <a:rPr lang="zh-CN" altLang="en-US" sz="2400" b="1" dirty="0">
                <a:solidFill>
                  <a:srgbClr val="A40000"/>
                </a:solidFill>
                <a:ea typeface="微软雅黑" panose="020B0503020204020204" pitchFamily="34" charset="-122"/>
              </a:rPr>
              <a:t>重点保护关键信息基础设施</a:t>
            </a:r>
          </a:p>
        </p:txBody>
      </p:sp>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97794" y="2327783"/>
            <a:ext cx="3974257" cy="2730125"/>
          </a:xfrm>
          <a:prstGeom prst="rect">
            <a:avLst/>
          </a:prstGeom>
        </p:spPr>
      </p:pic>
    </p:spTree>
    <p:extLst>
      <p:ext uri="{BB962C8B-B14F-4D97-AF65-F5344CB8AC3E}">
        <p14:creationId xmlns:p14="http://schemas.microsoft.com/office/powerpoint/2010/main" val="3987770130"/>
      </p:ext>
    </p:extLst>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53" presetClass="entr" presetSubtype="16" fill="hold" grpId="1"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par>
                          <p:cTn id="14" fill="hold">
                            <p:stCondLst>
                              <p:cond delay="500"/>
                            </p:stCondLst>
                            <p:childTnLst>
                              <p:par>
                                <p:cTn id="15" presetID="22" presetClass="entr" presetSubtype="4"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300"/>
                                        <p:tgtEl>
                                          <p:spTgt spid="5"/>
                                        </p:tgtEl>
                                      </p:cBhvr>
                                    </p:animEffect>
                                  </p:childTnLst>
                                </p:cTn>
                              </p:par>
                            </p:childTnLst>
                          </p:cTn>
                        </p:par>
                        <p:par>
                          <p:cTn id="18" fill="hold">
                            <p:stCondLst>
                              <p:cond delay="800"/>
                            </p:stCondLst>
                            <p:childTnLst>
                              <p:par>
                                <p:cTn id="19" presetID="22" presetClass="entr" presetSubtype="1" fill="hold" grpId="0"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up)">
                                      <p:cBhvr>
                                        <p:cTn id="21" dur="400"/>
                                        <p:tgtEl>
                                          <p:spTgt spid="6"/>
                                        </p:tgtEl>
                                      </p:cBhvr>
                                    </p:animEffect>
                                  </p:childTnLst>
                                </p:cTn>
                              </p:par>
                            </p:childTnLst>
                          </p:cTn>
                        </p:par>
                        <p:par>
                          <p:cTn id="22" fill="hold">
                            <p:stCondLst>
                              <p:cond delay="1200"/>
                            </p:stCondLst>
                            <p:childTnLst>
                              <p:par>
                                <p:cTn id="23" presetID="56" presetClass="entr" presetSubtype="0" fill="hold" grpId="0" nodeType="afterEffect">
                                  <p:stCondLst>
                                    <p:cond delay="0"/>
                                  </p:stCondLst>
                                  <p:iterate type="lt">
                                    <p:tmPct val="10000"/>
                                  </p:iterate>
                                  <p:childTnLst>
                                    <p:set>
                                      <p:cBhvr>
                                        <p:cTn id="24" dur="1" fill="hold">
                                          <p:stCondLst>
                                            <p:cond delay="0"/>
                                          </p:stCondLst>
                                        </p:cTn>
                                        <p:tgtEl>
                                          <p:spTgt spid="7"/>
                                        </p:tgtEl>
                                        <p:attrNameLst>
                                          <p:attrName>style.visibility</p:attrName>
                                        </p:attrNameLst>
                                      </p:cBhvr>
                                      <p:to>
                                        <p:strVal val="visible"/>
                                      </p:to>
                                    </p:set>
                                    <p:anim by="(-#ppt_w*2)" calcmode="lin" valueType="num">
                                      <p:cBhvr rctx="PPT">
                                        <p:cTn id="25" dur="150" autoRev="1" fill="hold">
                                          <p:stCondLst>
                                            <p:cond delay="0"/>
                                          </p:stCondLst>
                                        </p:cTn>
                                        <p:tgtEl>
                                          <p:spTgt spid="7"/>
                                        </p:tgtEl>
                                        <p:attrNameLst>
                                          <p:attrName>ppt_w</p:attrName>
                                        </p:attrNameLst>
                                      </p:cBhvr>
                                    </p:anim>
                                    <p:anim by="(#ppt_w*0.50)" calcmode="lin" valueType="num">
                                      <p:cBhvr>
                                        <p:cTn id="26" dur="150" decel="50000" autoRev="1" fill="hold">
                                          <p:stCondLst>
                                            <p:cond delay="0"/>
                                          </p:stCondLst>
                                        </p:cTn>
                                        <p:tgtEl>
                                          <p:spTgt spid="7"/>
                                        </p:tgtEl>
                                        <p:attrNameLst>
                                          <p:attrName>ppt_x</p:attrName>
                                        </p:attrNameLst>
                                      </p:cBhvr>
                                    </p:anim>
                                    <p:anim from="(-#ppt_h/2)" to="(#ppt_y)" calcmode="lin" valueType="num">
                                      <p:cBhvr>
                                        <p:cTn id="27" dur="300" fill="hold">
                                          <p:stCondLst>
                                            <p:cond delay="0"/>
                                          </p:stCondLst>
                                        </p:cTn>
                                        <p:tgtEl>
                                          <p:spTgt spid="7"/>
                                        </p:tgtEl>
                                        <p:attrNameLst>
                                          <p:attrName>ppt_y</p:attrName>
                                        </p:attrNameLst>
                                      </p:cBhvr>
                                    </p:anim>
                                    <p:animRot by="21600000">
                                      <p:cBhvr>
                                        <p:cTn id="28" dur="300" fill="hold">
                                          <p:stCondLst>
                                            <p:cond delay="0"/>
                                          </p:stCondLst>
                                        </p:cTn>
                                        <p:tgtEl>
                                          <p:spTgt spid="7"/>
                                        </p:tgtEl>
                                        <p:attrNameLst>
                                          <p:attrName>r</p:attrName>
                                        </p:attrNameLst>
                                      </p:cBhvr>
                                    </p:animRot>
                                  </p:childTnLst>
                                </p:cTn>
                              </p:par>
                            </p:childTnLst>
                          </p:cTn>
                        </p:par>
                        <p:par>
                          <p:cTn id="29" fill="hold">
                            <p:stCondLst>
                              <p:cond delay="1830"/>
                            </p:stCondLst>
                            <p:childTnLst>
                              <p:par>
                                <p:cTn id="30" presetID="22" presetClass="entr" presetSubtype="1" fill="hold" grpId="0" nodeType="after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wipe(up)">
                                      <p:cBhvr>
                                        <p:cTn id="3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p:bldP spid="5" grpId="0" animBg="1"/>
      <p:bldP spid="6" grpId="0" animBg="1"/>
      <p:bldP spid="7"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5"/>
          <p:cNvSpPr txBox="1"/>
          <p:nvPr/>
        </p:nvSpPr>
        <p:spPr>
          <a:xfrm>
            <a:off x="1199456" y="722537"/>
            <a:ext cx="8070851" cy="502766"/>
          </a:xfrm>
          <a:prstGeom prst="rect">
            <a:avLst/>
          </a:prstGeom>
          <a:noFill/>
        </p:spPr>
        <p:txBody>
          <a:bodyPr wrap="square" lIns="91440" tIns="45720" rIns="91440" bIns="45720" rtlCol="0">
            <a:spAutoFit/>
          </a:bodyPr>
          <a:lstStyle>
            <a:defPPr>
              <a:defRPr lang="zh-CN"/>
            </a:defPPr>
            <a:lvl1pPr>
              <a:defRPr sz="2000" b="1" kern="0">
                <a:blipFill dpi="0" rotWithShape="1">
                  <a:blip r:embed="rId3" cstate="print">
                    <a:extLst>
                      <a:ext uri="{28A0092B-C50C-407E-A947-70E740481C1C}">
                        <a14:useLocalDpi xmlns:a14="http://schemas.microsoft.com/office/drawing/2010/main" val="0"/>
                      </a:ext>
                    </a:extLst>
                  </a:blip>
                  <a:srcRect/>
                  <a:stretch>
                    <a:fillRect/>
                  </a:stretch>
                </a:blipFill>
                <a:latin typeface="方正综艺简体" panose="02010601030101010101" pitchFamily="2" charset="-122"/>
                <a:ea typeface="方正综艺简体" panose="02010601030101010101" pitchFamily="2" charset="-122"/>
              </a:defRPr>
            </a:lvl1pPr>
          </a:lstStyle>
          <a:p>
            <a:r>
              <a:rPr lang="en-US" altLang="zh-CN" sz="2667" dirty="0">
                <a:solidFill>
                  <a:schemeClr val="bg1"/>
                </a:solidFill>
              </a:rPr>
              <a:t>《</a:t>
            </a:r>
            <a:r>
              <a:rPr lang="zh-CN" altLang="en-US" sz="2667" dirty="0">
                <a:solidFill>
                  <a:schemeClr val="bg1"/>
                </a:solidFill>
              </a:rPr>
              <a:t>网络安全法</a:t>
            </a:r>
            <a:r>
              <a:rPr lang="en-US" altLang="zh-CN" sz="2667" dirty="0">
                <a:solidFill>
                  <a:schemeClr val="bg1"/>
                </a:solidFill>
              </a:rPr>
              <a:t>》</a:t>
            </a:r>
            <a:r>
              <a:rPr lang="zh-CN" altLang="en-US" sz="2667" dirty="0">
                <a:solidFill>
                  <a:schemeClr val="bg1"/>
                </a:solidFill>
              </a:rPr>
              <a:t>重点解读</a:t>
            </a:r>
          </a:p>
        </p:txBody>
      </p:sp>
      <p:sp>
        <p:nvSpPr>
          <p:cNvPr id="3" name="矩形 2"/>
          <p:cNvSpPr/>
          <p:nvPr/>
        </p:nvSpPr>
        <p:spPr bwMode="auto">
          <a:xfrm>
            <a:off x="1056000" y="1467835"/>
            <a:ext cx="10080000" cy="4649463"/>
          </a:xfrm>
          <a:prstGeom prst="rect">
            <a:avLst/>
          </a:prstGeom>
          <a:noFill/>
          <a:ln w="9525" cap="flat" cmpd="sng" algn="ctr">
            <a:solidFill>
              <a:schemeClr val="bg1"/>
            </a:solidFill>
            <a:prstDash val="dash"/>
            <a:round/>
            <a:headEnd type="none" w="med" len="med"/>
            <a:tailEnd type="none" w="med" len="med"/>
          </a:ln>
          <a:effectLst/>
        </p:spPr>
        <p:txBody>
          <a:bodyPr vert="horz" wrap="square" lIns="91404" tIns="45703" rIns="91404" bIns="45703" numCol="1" rtlCol="0" anchor="t" anchorCtr="0" compatLnSpc="1">
            <a:prstTxWarp prst="textNoShape">
              <a:avLst/>
            </a:prstTxWarp>
          </a:bodyPr>
          <a:lstStyle/>
          <a:p>
            <a:pPr defTabSz="914012"/>
            <a:endParaRPr lang="zh-CN" altLang="en-US" sz="1799" dirty="0">
              <a:solidFill>
                <a:schemeClr val="bg1"/>
              </a:solidFill>
              <a:ea typeface="微软雅黑" panose="020B0503020204020204" pitchFamily="34" charset="-122"/>
            </a:endParaRPr>
          </a:p>
        </p:txBody>
      </p:sp>
      <p:sp>
        <p:nvSpPr>
          <p:cNvPr id="4" name="矩形 3"/>
          <p:cNvSpPr/>
          <p:nvPr/>
        </p:nvSpPr>
        <p:spPr>
          <a:xfrm>
            <a:off x="5426904" y="2153594"/>
            <a:ext cx="5490953" cy="3683701"/>
          </a:xfrm>
          <a:prstGeom prst="rect">
            <a:avLst/>
          </a:prstGeom>
          <a:noFill/>
        </p:spPr>
        <p:txBody>
          <a:bodyPr wrap="square" rtlCol="0">
            <a:spAutoFit/>
          </a:bodyPr>
          <a:lstStyle/>
          <a:p>
            <a:pPr>
              <a:lnSpc>
                <a:spcPct val="125000"/>
              </a:lnSpc>
            </a:pPr>
            <a:r>
              <a:rPr lang="zh-CN" altLang="en-US" sz="1867" dirty="0">
                <a:solidFill>
                  <a:schemeClr val="bg1"/>
                </a:solidFill>
                <a:ea typeface="微软雅黑" panose="020B0503020204020204" pitchFamily="34" charset="-122"/>
              </a:rPr>
              <a:t>       ２０１４年国家网信办曾披露数据显示，我国一直是网络攻击的受害国，每个月有１万多个网站被篡改，８０％的政府网站受到过攻击，这些网络攻击主要来自美国。</a:t>
            </a:r>
          </a:p>
          <a:p>
            <a:pPr>
              <a:lnSpc>
                <a:spcPct val="125000"/>
              </a:lnSpc>
            </a:pPr>
            <a:r>
              <a:rPr lang="zh-CN" altLang="en-US" sz="1867" dirty="0">
                <a:solidFill>
                  <a:schemeClr val="bg1"/>
                </a:solidFill>
                <a:ea typeface="微软雅黑" panose="020B0503020204020204" pitchFamily="34" charset="-122"/>
              </a:rPr>
              <a:t>       网络安全法规定，境外的个人或者组织从事攻击、侵入、干扰、破坏等危害中华人民共和国的关键信息基础设施的活动，造成严重后果的，依法追究法律责任；国务院公安部门和有关部门并可以决定对该个人或者组织采取冻结财产或者其他必要的制裁措施。</a:t>
            </a:r>
          </a:p>
        </p:txBody>
      </p:sp>
      <p:sp>
        <p:nvSpPr>
          <p:cNvPr id="5" name="Freeform 6"/>
          <p:cNvSpPr>
            <a:spLocks/>
          </p:cNvSpPr>
          <p:nvPr/>
        </p:nvSpPr>
        <p:spPr bwMode="auto">
          <a:xfrm>
            <a:off x="1656000" y="1316766"/>
            <a:ext cx="8880000" cy="150753"/>
          </a:xfrm>
          <a:custGeom>
            <a:avLst/>
            <a:gdLst>
              <a:gd name="T0" fmla="*/ 285 w 4236"/>
              <a:gd name="T1" fmla="*/ 0 h 186"/>
              <a:gd name="T2" fmla="*/ 3967 w 4236"/>
              <a:gd name="T3" fmla="*/ 0 h 186"/>
              <a:gd name="T4" fmla="*/ 4236 w 4236"/>
              <a:gd name="T5" fmla="*/ 186 h 186"/>
              <a:gd name="T6" fmla="*/ 0 w 4236"/>
              <a:gd name="T7" fmla="*/ 186 h 186"/>
              <a:gd name="T8" fmla="*/ 285 w 4236"/>
              <a:gd name="T9" fmla="*/ 0 h 186"/>
            </a:gdLst>
            <a:ahLst/>
            <a:cxnLst>
              <a:cxn ang="0">
                <a:pos x="T0" y="T1"/>
              </a:cxn>
              <a:cxn ang="0">
                <a:pos x="T2" y="T3"/>
              </a:cxn>
              <a:cxn ang="0">
                <a:pos x="T4" y="T5"/>
              </a:cxn>
              <a:cxn ang="0">
                <a:pos x="T6" y="T7"/>
              </a:cxn>
              <a:cxn ang="0">
                <a:pos x="T8" y="T9"/>
              </a:cxn>
            </a:cxnLst>
            <a:rect l="0" t="0" r="r" b="b"/>
            <a:pathLst>
              <a:path w="4236" h="186">
                <a:moveTo>
                  <a:pt x="285" y="0"/>
                </a:moveTo>
                <a:lnTo>
                  <a:pt x="3967" y="0"/>
                </a:lnTo>
                <a:lnTo>
                  <a:pt x="4236" y="186"/>
                </a:lnTo>
                <a:lnTo>
                  <a:pt x="0" y="186"/>
                </a:lnTo>
                <a:lnTo>
                  <a:pt x="285" y="0"/>
                </a:lnTo>
                <a:close/>
              </a:path>
            </a:pathLst>
          </a:custGeom>
          <a:solidFill>
            <a:srgbClr val="4146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04" tIns="45703" rIns="91404" bIns="45703" numCol="1" anchor="t" anchorCtr="0" compatLnSpc="1">
            <a:prstTxWarp prst="textNoShape">
              <a:avLst/>
            </a:prstTxWarp>
          </a:bodyPr>
          <a:lstStyle/>
          <a:p>
            <a:endParaRPr lang="zh-CN" altLang="en-US" sz="2400" dirty="0">
              <a:solidFill>
                <a:schemeClr val="bg1"/>
              </a:solidFill>
              <a:ea typeface="微软雅黑" panose="020B0503020204020204" pitchFamily="34" charset="-122"/>
            </a:endParaRPr>
          </a:p>
        </p:txBody>
      </p:sp>
      <p:sp>
        <p:nvSpPr>
          <p:cNvPr id="6" name="Freeform 7"/>
          <p:cNvSpPr>
            <a:spLocks/>
          </p:cNvSpPr>
          <p:nvPr/>
        </p:nvSpPr>
        <p:spPr bwMode="auto">
          <a:xfrm>
            <a:off x="2256000" y="1316768"/>
            <a:ext cx="7680000" cy="638609"/>
          </a:xfrm>
          <a:custGeom>
            <a:avLst/>
            <a:gdLst>
              <a:gd name="T0" fmla="*/ 0 w 3682"/>
              <a:gd name="T1" fmla="*/ 0 h 786"/>
              <a:gd name="T2" fmla="*/ 3682 w 3682"/>
              <a:gd name="T3" fmla="*/ 0 h 786"/>
              <a:gd name="T4" fmla="*/ 3682 w 3682"/>
              <a:gd name="T5" fmla="*/ 637 h 786"/>
              <a:gd name="T6" fmla="*/ 1823 w 3682"/>
              <a:gd name="T7" fmla="*/ 786 h 786"/>
              <a:gd name="T8" fmla="*/ 0 w 3682"/>
              <a:gd name="T9" fmla="*/ 637 h 786"/>
              <a:gd name="T10" fmla="*/ 0 w 3682"/>
              <a:gd name="T11" fmla="*/ 0 h 786"/>
            </a:gdLst>
            <a:ahLst/>
            <a:cxnLst>
              <a:cxn ang="0">
                <a:pos x="T0" y="T1"/>
              </a:cxn>
              <a:cxn ang="0">
                <a:pos x="T2" y="T3"/>
              </a:cxn>
              <a:cxn ang="0">
                <a:pos x="T4" y="T5"/>
              </a:cxn>
              <a:cxn ang="0">
                <a:pos x="T6" y="T7"/>
              </a:cxn>
              <a:cxn ang="0">
                <a:pos x="T8" y="T9"/>
              </a:cxn>
              <a:cxn ang="0">
                <a:pos x="T10" y="T11"/>
              </a:cxn>
            </a:cxnLst>
            <a:rect l="0" t="0" r="r" b="b"/>
            <a:pathLst>
              <a:path w="3682" h="786">
                <a:moveTo>
                  <a:pt x="0" y="0"/>
                </a:moveTo>
                <a:lnTo>
                  <a:pt x="3682" y="0"/>
                </a:lnTo>
                <a:lnTo>
                  <a:pt x="3682" y="637"/>
                </a:lnTo>
                <a:lnTo>
                  <a:pt x="1823" y="786"/>
                </a:lnTo>
                <a:lnTo>
                  <a:pt x="0" y="637"/>
                </a:lnTo>
                <a:lnTo>
                  <a:pt x="0" y="0"/>
                </a:lnTo>
                <a:close/>
              </a:path>
            </a:pathLst>
          </a:custGeom>
          <a:solidFill>
            <a:schemeClr val="bg1"/>
          </a:solidFill>
          <a:ln>
            <a:noFill/>
          </a:ln>
        </p:spPr>
        <p:txBody>
          <a:bodyPr vert="horz" wrap="square" lIns="91404" tIns="45703" rIns="91404" bIns="45703" numCol="1" anchor="t" anchorCtr="0" compatLnSpc="1">
            <a:prstTxWarp prst="textNoShape">
              <a:avLst/>
            </a:prstTxWarp>
          </a:bodyPr>
          <a:lstStyle/>
          <a:p>
            <a:endParaRPr lang="zh-CN" altLang="en-US" sz="2400" dirty="0">
              <a:solidFill>
                <a:schemeClr val="bg1"/>
              </a:solidFill>
              <a:ea typeface="微软雅黑" panose="020B0503020204020204" pitchFamily="34" charset="-122"/>
            </a:endParaRPr>
          </a:p>
        </p:txBody>
      </p:sp>
      <p:sp>
        <p:nvSpPr>
          <p:cNvPr id="7" name="矩形 6"/>
          <p:cNvSpPr/>
          <p:nvPr/>
        </p:nvSpPr>
        <p:spPr>
          <a:xfrm>
            <a:off x="2256000" y="1353483"/>
            <a:ext cx="7680000" cy="4924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solidFill>
                  <a:srgbClr val="A40000"/>
                </a:solidFill>
                <a:ea typeface="微软雅黑" panose="020B0503020204020204" pitchFamily="34" charset="-122"/>
              </a:rPr>
              <a:t>惩治攻击破坏我国关键信息基础设施的境外组织和个人</a:t>
            </a:r>
          </a:p>
        </p:txBody>
      </p:sp>
      <p:pic>
        <p:nvPicPr>
          <p:cNvPr id="8" name="图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50108" y="2251916"/>
            <a:ext cx="3625813" cy="3625813"/>
          </a:xfrm>
          <a:prstGeom prst="rect">
            <a:avLst/>
          </a:prstGeom>
        </p:spPr>
      </p:pic>
    </p:spTree>
    <p:extLst>
      <p:ext uri="{BB962C8B-B14F-4D97-AF65-F5344CB8AC3E}">
        <p14:creationId xmlns:p14="http://schemas.microsoft.com/office/powerpoint/2010/main" val="3926388407"/>
      </p:ext>
    </p:extLst>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53" presetClass="entr" presetSubtype="16" fill="hold" grpId="1"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par>
                          <p:cTn id="14" fill="hold">
                            <p:stCondLst>
                              <p:cond delay="500"/>
                            </p:stCondLst>
                            <p:childTnLst>
                              <p:par>
                                <p:cTn id="15" presetID="22" presetClass="entr" presetSubtype="4"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300"/>
                                        <p:tgtEl>
                                          <p:spTgt spid="5"/>
                                        </p:tgtEl>
                                      </p:cBhvr>
                                    </p:animEffect>
                                  </p:childTnLst>
                                </p:cTn>
                              </p:par>
                            </p:childTnLst>
                          </p:cTn>
                        </p:par>
                        <p:par>
                          <p:cTn id="18" fill="hold">
                            <p:stCondLst>
                              <p:cond delay="800"/>
                            </p:stCondLst>
                            <p:childTnLst>
                              <p:par>
                                <p:cTn id="19" presetID="22" presetClass="entr" presetSubtype="1" fill="hold" grpId="0"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up)">
                                      <p:cBhvr>
                                        <p:cTn id="21" dur="400"/>
                                        <p:tgtEl>
                                          <p:spTgt spid="6"/>
                                        </p:tgtEl>
                                      </p:cBhvr>
                                    </p:animEffect>
                                  </p:childTnLst>
                                </p:cTn>
                              </p:par>
                            </p:childTnLst>
                          </p:cTn>
                        </p:par>
                        <p:par>
                          <p:cTn id="22" fill="hold">
                            <p:stCondLst>
                              <p:cond delay="1200"/>
                            </p:stCondLst>
                            <p:childTnLst>
                              <p:par>
                                <p:cTn id="23" presetID="56" presetClass="entr" presetSubtype="0" fill="hold" grpId="0" nodeType="afterEffect">
                                  <p:stCondLst>
                                    <p:cond delay="0"/>
                                  </p:stCondLst>
                                  <p:iterate type="lt">
                                    <p:tmPct val="10000"/>
                                  </p:iterate>
                                  <p:childTnLst>
                                    <p:set>
                                      <p:cBhvr>
                                        <p:cTn id="24" dur="1" fill="hold">
                                          <p:stCondLst>
                                            <p:cond delay="0"/>
                                          </p:stCondLst>
                                        </p:cTn>
                                        <p:tgtEl>
                                          <p:spTgt spid="7"/>
                                        </p:tgtEl>
                                        <p:attrNameLst>
                                          <p:attrName>style.visibility</p:attrName>
                                        </p:attrNameLst>
                                      </p:cBhvr>
                                      <p:to>
                                        <p:strVal val="visible"/>
                                      </p:to>
                                    </p:set>
                                    <p:anim by="(-#ppt_w*2)" calcmode="lin" valueType="num">
                                      <p:cBhvr rctx="PPT">
                                        <p:cTn id="25" dur="150" autoRev="1" fill="hold">
                                          <p:stCondLst>
                                            <p:cond delay="0"/>
                                          </p:stCondLst>
                                        </p:cTn>
                                        <p:tgtEl>
                                          <p:spTgt spid="7"/>
                                        </p:tgtEl>
                                        <p:attrNameLst>
                                          <p:attrName>ppt_w</p:attrName>
                                        </p:attrNameLst>
                                      </p:cBhvr>
                                    </p:anim>
                                    <p:anim by="(#ppt_w*0.50)" calcmode="lin" valueType="num">
                                      <p:cBhvr>
                                        <p:cTn id="26" dur="150" decel="50000" autoRev="1" fill="hold">
                                          <p:stCondLst>
                                            <p:cond delay="0"/>
                                          </p:stCondLst>
                                        </p:cTn>
                                        <p:tgtEl>
                                          <p:spTgt spid="7"/>
                                        </p:tgtEl>
                                        <p:attrNameLst>
                                          <p:attrName>ppt_x</p:attrName>
                                        </p:attrNameLst>
                                      </p:cBhvr>
                                    </p:anim>
                                    <p:anim from="(-#ppt_h/2)" to="(#ppt_y)" calcmode="lin" valueType="num">
                                      <p:cBhvr>
                                        <p:cTn id="27" dur="300" fill="hold">
                                          <p:stCondLst>
                                            <p:cond delay="0"/>
                                          </p:stCondLst>
                                        </p:cTn>
                                        <p:tgtEl>
                                          <p:spTgt spid="7"/>
                                        </p:tgtEl>
                                        <p:attrNameLst>
                                          <p:attrName>ppt_y</p:attrName>
                                        </p:attrNameLst>
                                      </p:cBhvr>
                                    </p:anim>
                                    <p:animRot by="21600000">
                                      <p:cBhvr>
                                        <p:cTn id="28" dur="300" fill="hold">
                                          <p:stCondLst>
                                            <p:cond delay="0"/>
                                          </p:stCondLst>
                                        </p:cTn>
                                        <p:tgtEl>
                                          <p:spTgt spid="7"/>
                                        </p:tgtEl>
                                        <p:attrNameLst>
                                          <p:attrName>r</p:attrName>
                                        </p:attrNameLst>
                                      </p:cBhvr>
                                    </p:animRot>
                                  </p:childTnLst>
                                </p:cTn>
                              </p:par>
                            </p:childTnLst>
                          </p:cTn>
                        </p:par>
                        <p:par>
                          <p:cTn id="29" fill="hold">
                            <p:stCondLst>
                              <p:cond delay="2190"/>
                            </p:stCondLst>
                            <p:childTnLst>
                              <p:par>
                                <p:cTn id="30" presetID="22" presetClass="entr" presetSubtype="1" fill="hold" grpId="0" nodeType="after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wipe(up)">
                                      <p:cBhvr>
                                        <p:cTn id="3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p:bldP spid="5" grpId="0" animBg="1"/>
      <p:bldP spid="6" grpId="0" animBg="1"/>
      <p:bldP spid="7"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5"/>
          <p:cNvSpPr txBox="1"/>
          <p:nvPr/>
        </p:nvSpPr>
        <p:spPr>
          <a:xfrm>
            <a:off x="1295468" y="556741"/>
            <a:ext cx="8070851" cy="502766"/>
          </a:xfrm>
          <a:prstGeom prst="rect">
            <a:avLst/>
          </a:prstGeom>
          <a:noFill/>
        </p:spPr>
        <p:txBody>
          <a:bodyPr wrap="square" lIns="91440" tIns="45720" rIns="91440" bIns="45720" rtlCol="0">
            <a:spAutoFit/>
          </a:bodyPr>
          <a:lstStyle>
            <a:defPPr>
              <a:defRPr lang="zh-CN"/>
            </a:defPPr>
            <a:lvl1pPr>
              <a:defRPr sz="2000" b="1" kern="0">
                <a:blipFill dpi="0" rotWithShape="1">
                  <a:blip r:embed="rId3" cstate="print">
                    <a:extLst>
                      <a:ext uri="{28A0092B-C50C-407E-A947-70E740481C1C}">
                        <a14:useLocalDpi xmlns:a14="http://schemas.microsoft.com/office/drawing/2010/main" val="0"/>
                      </a:ext>
                    </a:extLst>
                  </a:blip>
                  <a:srcRect/>
                  <a:stretch>
                    <a:fillRect/>
                  </a:stretch>
                </a:blipFill>
                <a:latin typeface="方正综艺简体" panose="02010601030101010101" pitchFamily="2" charset="-122"/>
                <a:ea typeface="方正综艺简体" panose="02010601030101010101" pitchFamily="2" charset="-122"/>
              </a:defRPr>
            </a:lvl1pPr>
          </a:lstStyle>
          <a:p>
            <a:r>
              <a:rPr lang="en-US" altLang="zh-CN" sz="2667" dirty="0">
                <a:solidFill>
                  <a:schemeClr val="bg1"/>
                </a:solidFill>
              </a:rPr>
              <a:t>《</a:t>
            </a:r>
            <a:r>
              <a:rPr lang="zh-CN" altLang="en-US" sz="2667" dirty="0">
                <a:solidFill>
                  <a:schemeClr val="bg1"/>
                </a:solidFill>
              </a:rPr>
              <a:t>网络安全法</a:t>
            </a:r>
            <a:r>
              <a:rPr lang="en-US" altLang="zh-CN" sz="2667" dirty="0">
                <a:solidFill>
                  <a:schemeClr val="bg1"/>
                </a:solidFill>
              </a:rPr>
              <a:t>》</a:t>
            </a:r>
            <a:r>
              <a:rPr lang="zh-CN" altLang="en-US" sz="2667" dirty="0">
                <a:solidFill>
                  <a:schemeClr val="bg1"/>
                </a:solidFill>
              </a:rPr>
              <a:t>重点解读</a:t>
            </a:r>
          </a:p>
        </p:txBody>
      </p:sp>
      <p:sp>
        <p:nvSpPr>
          <p:cNvPr id="3" name="矩形 2"/>
          <p:cNvSpPr/>
          <p:nvPr/>
        </p:nvSpPr>
        <p:spPr bwMode="auto">
          <a:xfrm>
            <a:off x="1056000" y="1467835"/>
            <a:ext cx="10080000" cy="4649463"/>
          </a:xfrm>
          <a:prstGeom prst="rect">
            <a:avLst/>
          </a:prstGeom>
          <a:noFill/>
          <a:ln w="9525" cap="flat" cmpd="sng" algn="ctr">
            <a:solidFill>
              <a:schemeClr val="bg1"/>
            </a:solidFill>
            <a:prstDash val="dash"/>
            <a:round/>
            <a:headEnd type="none" w="med" len="med"/>
            <a:tailEnd type="none" w="med" len="med"/>
          </a:ln>
          <a:effectLst/>
        </p:spPr>
        <p:txBody>
          <a:bodyPr vert="horz" wrap="square" lIns="91404" tIns="45703" rIns="91404" bIns="45703" numCol="1" rtlCol="0" anchor="t" anchorCtr="0" compatLnSpc="1">
            <a:prstTxWarp prst="textNoShape">
              <a:avLst/>
            </a:prstTxWarp>
          </a:bodyPr>
          <a:lstStyle/>
          <a:p>
            <a:pPr defTabSz="914012"/>
            <a:endParaRPr lang="zh-CN" altLang="en-US" sz="1799" dirty="0">
              <a:solidFill>
                <a:schemeClr val="bg1"/>
              </a:solidFill>
              <a:ea typeface="微软雅黑" panose="020B0503020204020204" pitchFamily="34" charset="-122"/>
            </a:endParaRPr>
          </a:p>
        </p:txBody>
      </p:sp>
      <p:sp>
        <p:nvSpPr>
          <p:cNvPr id="4" name="矩形 3"/>
          <p:cNvSpPr/>
          <p:nvPr/>
        </p:nvSpPr>
        <p:spPr>
          <a:xfrm>
            <a:off x="1295468" y="2119959"/>
            <a:ext cx="5624657" cy="3583097"/>
          </a:xfrm>
          <a:prstGeom prst="rect">
            <a:avLst/>
          </a:prstGeom>
          <a:noFill/>
        </p:spPr>
        <p:txBody>
          <a:bodyPr wrap="square" rtlCol="0">
            <a:spAutoFit/>
          </a:bodyPr>
          <a:lstStyle/>
          <a:p>
            <a:pPr>
              <a:lnSpc>
                <a:spcPct val="135000"/>
              </a:lnSpc>
            </a:pPr>
            <a:r>
              <a:rPr lang="zh-CN" altLang="en-US" sz="1867" dirty="0">
                <a:solidFill>
                  <a:schemeClr val="bg1"/>
                </a:solidFill>
                <a:ea typeface="微软雅黑" panose="020B0503020204020204" pitchFamily="34" charset="-122"/>
              </a:rPr>
              <a:t>       现实社会中，出现重大突发事件，为确保应急处置、维护国家和公众安全，有关部门往往会采取交通管制等措施。网络空间也不例外。</a:t>
            </a:r>
          </a:p>
          <a:p>
            <a:pPr>
              <a:lnSpc>
                <a:spcPct val="135000"/>
              </a:lnSpc>
            </a:pPr>
            <a:r>
              <a:rPr lang="zh-CN" altLang="en-US" sz="1867" dirty="0">
                <a:solidFill>
                  <a:schemeClr val="bg1"/>
                </a:solidFill>
                <a:ea typeface="微软雅黑" panose="020B0503020204020204" pitchFamily="34" charset="-122"/>
              </a:rPr>
              <a:t>       网络安全法中，对建立网络安全监测预警与应急处置制度专门列出一章作出规定，明确了发生网络安全事件时，有关部门需要采取的措施。特别规定：因维护国家安全和社会公共秩序，处置重大突发社会安全事件的需要，经国务院决定或者批准，可以在特定区域对网络通信采取限制等临时措施。</a:t>
            </a:r>
          </a:p>
        </p:txBody>
      </p:sp>
      <p:sp>
        <p:nvSpPr>
          <p:cNvPr id="5" name="Freeform 6"/>
          <p:cNvSpPr>
            <a:spLocks/>
          </p:cNvSpPr>
          <p:nvPr/>
        </p:nvSpPr>
        <p:spPr bwMode="auto">
          <a:xfrm>
            <a:off x="2976000" y="1316766"/>
            <a:ext cx="6240000" cy="150753"/>
          </a:xfrm>
          <a:custGeom>
            <a:avLst/>
            <a:gdLst>
              <a:gd name="T0" fmla="*/ 285 w 4236"/>
              <a:gd name="T1" fmla="*/ 0 h 186"/>
              <a:gd name="T2" fmla="*/ 3967 w 4236"/>
              <a:gd name="T3" fmla="*/ 0 h 186"/>
              <a:gd name="T4" fmla="*/ 4236 w 4236"/>
              <a:gd name="T5" fmla="*/ 186 h 186"/>
              <a:gd name="T6" fmla="*/ 0 w 4236"/>
              <a:gd name="T7" fmla="*/ 186 h 186"/>
              <a:gd name="T8" fmla="*/ 285 w 4236"/>
              <a:gd name="T9" fmla="*/ 0 h 186"/>
            </a:gdLst>
            <a:ahLst/>
            <a:cxnLst>
              <a:cxn ang="0">
                <a:pos x="T0" y="T1"/>
              </a:cxn>
              <a:cxn ang="0">
                <a:pos x="T2" y="T3"/>
              </a:cxn>
              <a:cxn ang="0">
                <a:pos x="T4" y="T5"/>
              </a:cxn>
              <a:cxn ang="0">
                <a:pos x="T6" y="T7"/>
              </a:cxn>
              <a:cxn ang="0">
                <a:pos x="T8" y="T9"/>
              </a:cxn>
            </a:cxnLst>
            <a:rect l="0" t="0" r="r" b="b"/>
            <a:pathLst>
              <a:path w="4236" h="186">
                <a:moveTo>
                  <a:pt x="285" y="0"/>
                </a:moveTo>
                <a:lnTo>
                  <a:pt x="3967" y="0"/>
                </a:lnTo>
                <a:lnTo>
                  <a:pt x="4236" y="186"/>
                </a:lnTo>
                <a:lnTo>
                  <a:pt x="0" y="186"/>
                </a:lnTo>
                <a:lnTo>
                  <a:pt x="285" y="0"/>
                </a:lnTo>
                <a:close/>
              </a:path>
            </a:pathLst>
          </a:custGeom>
          <a:solidFill>
            <a:srgbClr val="4146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04" tIns="45703" rIns="91404" bIns="45703" numCol="1" anchor="t" anchorCtr="0" compatLnSpc="1">
            <a:prstTxWarp prst="textNoShape">
              <a:avLst/>
            </a:prstTxWarp>
          </a:bodyPr>
          <a:lstStyle/>
          <a:p>
            <a:endParaRPr lang="zh-CN" altLang="en-US" sz="2400" dirty="0">
              <a:solidFill>
                <a:schemeClr val="bg1"/>
              </a:solidFill>
              <a:ea typeface="微软雅黑" panose="020B0503020204020204" pitchFamily="34" charset="-122"/>
            </a:endParaRPr>
          </a:p>
        </p:txBody>
      </p:sp>
      <p:sp>
        <p:nvSpPr>
          <p:cNvPr id="6" name="Freeform 7"/>
          <p:cNvSpPr>
            <a:spLocks/>
          </p:cNvSpPr>
          <p:nvPr/>
        </p:nvSpPr>
        <p:spPr bwMode="auto">
          <a:xfrm>
            <a:off x="3360000" y="1316768"/>
            <a:ext cx="5472000" cy="638609"/>
          </a:xfrm>
          <a:custGeom>
            <a:avLst/>
            <a:gdLst>
              <a:gd name="T0" fmla="*/ 0 w 3682"/>
              <a:gd name="T1" fmla="*/ 0 h 786"/>
              <a:gd name="T2" fmla="*/ 3682 w 3682"/>
              <a:gd name="T3" fmla="*/ 0 h 786"/>
              <a:gd name="T4" fmla="*/ 3682 w 3682"/>
              <a:gd name="T5" fmla="*/ 637 h 786"/>
              <a:gd name="T6" fmla="*/ 1823 w 3682"/>
              <a:gd name="T7" fmla="*/ 786 h 786"/>
              <a:gd name="T8" fmla="*/ 0 w 3682"/>
              <a:gd name="T9" fmla="*/ 637 h 786"/>
              <a:gd name="T10" fmla="*/ 0 w 3682"/>
              <a:gd name="T11" fmla="*/ 0 h 786"/>
            </a:gdLst>
            <a:ahLst/>
            <a:cxnLst>
              <a:cxn ang="0">
                <a:pos x="T0" y="T1"/>
              </a:cxn>
              <a:cxn ang="0">
                <a:pos x="T2" y="T3"/>
              </a:cxn>
              <a:cxn ang="0">
                <a:pos x="T4" y="T5"/>
              </a:cxn>
              <a:cxn ang="0">
                <a:pos x="T6" y="T7"/>
              </a:cxn>
              <a:cxn ang="0">
                <a:pos x="T8" y="T9"/>
              </a:cxn>
              <a:cxn ang="0">
                <a:pos x="T10" y="T11"/>
              </a:cxn>
            </a:cxnLst>
            <a:rect l="0" t="0" r="r" b="b"/>
            <a:pathLst>
              <a:path w="3682" h="786">
                <a:moveTo>
                  <a:pt x="0" y="0"/>
                </a:moveTo>
                <a:lnTo>
                  <a:pt x="3682" y="0"/>
                </a:lnTo>
                <a:lnTo>
                  <a:pt x="3682" y="637"/>
                </a:lnTo>
                <a:lnTo>
                  <a:pt x="1823" y="786"/>
                </a:lnTo>
                <a:lnTo>
                  <a:pt x="0" y="637"/>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dirty="0">
              <a:solidFill>
                <a:schemeClr val="bg1"/>
              </a:solidFill>
              <a:ea typeface="微软雅黑" panose="020B0503020204020204" pitchFamily="34" charset="-122"/>
            </a:endParaRPr>
          </a:p>
        </p:txBody>
      </p:sp>
      <p:sp>
        <p:nvSpPr>
          <p:cNvPr id="7" name="矩形 6"/>
          <p:cNvSpPr/>
          <p:nvPr/>
        </p:nvSpPr>
        <p:spPr>
          <a:xfrm>
            <a:off x="3491950" y="1353483"/>
            <a:ext cx="5208101" cy="461665"/>
          </a:xfrm>
          <a:prstGeom prst="rect">
            <a:avLst/>
          </a:prstGeom>
        </p:spPr>
        <p:txBody>
          <a:bodyPr wrap="square">
            <a:spAutoFit/>
          </a:bodyPr>
          <a:lstStyle/>
          <a:p>
            <a:pPr algn="ctr"/>
            <a:r>
              <a:rPr lang="zh-CN" altLang="en-US" sz="2400" b="1" dirty="0">
                <a:solidFill>
                  <a:srgbClr val="A40000"/>
                </a:solidFill>
                <a:ea typeface="微软雅黑" panose="020B0503020204020204" pitchFamily="34" charset="-122"/>
              </a:rPr>
              <a:t>重大突发事件可采取“网络通信管制”</a:t>
            </a:r>
          </a:p>
        </p:txBody>
      </p:sp>
      <p:pic>
        <p:nvPicPr>
          <p:cNvPr id="8" name="图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59593" y="1955377"/>
            <a:ext cx="3691890" cy="3691890"/>
          </a:xfrm>
          <a:prstGeom prst="rect">
            <a:avLst/>
          </a:prstGeom>
        </p:spPr>
      </p:pic>
    </p:spTree>
    <p:extLst>
      <p:ext uri="{BB962C8B-B14F-4D97-AF65-F5344CB8AC3E}">
        <p14:creationId xmlns:p14="http://schemas.microsoft.com/office/powerpoint/2010/main" val="2290603466"/>
      </p:ext>
    </p:extLst>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53" presetClass="entr" presetSubtype="16" fill="hold" grpId="1"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par>
                          <p:cTn id="14" fill="hold">
                            <p:stCondLst>
                              <p:cond delay="500"/>
                            </p:stCondLst>
                            <p:childTnLst>
                              <p:par>
                                <p:cTn id="15" presetID="22" presetClass="entr" presetSubtype="4"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300"/>
                                        <p:tgtEl>
                                          <p:spTgt spid="5"/>
                                        </p:tgtEl>
                                      </p:cBhvr>
                                    </p:animEffect>
                                  </p:childTnLst>
                                </p:cTn>
                              </p:par>
                            </p:childTnLst>
                          </p:cTn>
                        </p:par>
                        <p:par>
                          <p:cTn id="18" fill="hold">
                            <p:stCondLst>
                              <p:cond delay="800"/>
                            </p:stCondLst>
                            <p:childTnLst>
                              <p:par>
                                <p:cTn id="19" presetID="22" presetClass="entr" presetSubtype="1" fill="hold" grpId="0"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up)">
                                      <p:cBhvr>
                                        <p:cTn id="21" dur="400"/>
                                        <p:tgtEl>
                                          <p:spTgt spid="6"/>
                                        </p:tgtEl>
                                      </p:cBhvr>
                                    </p:animEffect>
                                  </p:childTnLst>
                                </p:cTn>
                              </p:par>
                            </p:childTnLst>
                          </p:cTn>
                        </p:par>
                        <p:par>
                          <p:cTn id="22" fill="hold">
                            <p:stCondLst>
                              <p:cond delay="1200"/>
                            </p:stCondLst>
                            <p:childTnLst>
                              <p:par>
                                <p:cTn id="23" presetID="56" presetClass="entr" presetSubtype="0" fill="hold" grpId="0" nodeType="afterEffect">
                                  <p:stCondLst>
                                    <p:cond delay="0"/>
                                  </p:stCondLst>
                                  <p:iterate type="lt">
                                    <p:tmPct val="10000"/>
                                  </p:iterate>
                                  <p:childTnLst>
                                    <p:set>
                                      <p:cBhvr>
                                        <p:cTn id="24" dur="1" fill="hold">
                                          <p:stCondLst>
                                            <p:cond delay="0"/>
                                          </p:stCondLst>
                                        </p:cTn>
                                        <p:tgtEl>
                                          <p:spTgt spid="7"/>
                                        </p:tgtEl>
                                        <p:attrNameLst>
                                          <p:attrName>style.visibility</p:attrName>
                                        </p:attrNameLst>
                                      </p:cBhvr>
                                      <p:to>
                                        <p:strVal val="visible"/>
                                      </p:to>
                                    </p:set>
                                    <p:anim by="(-#ppt_w*2)" calcmode="lin" valueType="num">
                                      <p:cBhvr rctx="PPT">
                                        <p:cTn id="25" dur="150" autoRev="1" fill="hold">
                                          <p:stCondLst>
                                            <p:cond delay="0"/>
                                          </p:stCondLst>
                                        </p:cTn>
                                        <p:tgtEl>
                                          <p:spTgt spid="7"/>
                                        </p:tgtEl>
                                        <p:attrNameLst>
                                          <p:attrName>ppt_w</p:attrName>
                                        </p:attrNameLst>
                                      </p:cBhvr>
                                    </p:anim>
                                    <p:anim by="(#ppt_w*0.50)" calcmode="lin" valueType="num">
                                      <p:cBhvr>
                                        <p:cTn id="26" dur="150" decel="50000" autoRev="1" fill="hold">
                                          <p:stCondLst>
                                            <p:cond delay="0"/>
                                          </p:stCondLst>
                                        </p:cTn>
                                        <p:tgtEl>
                                          <p:spTgt spid="7"/>
                                        </p:tgtEl>
                                        <p:attrNameLst>
                                          <p:attrName>ppt_x</p:attrName>
                                        </p:attrNameLst>
                                      </p:cBhvr>
                                    </p:anim>
                                    <p:anim from="(-#ppt_h/2)" to="(#ppt_y)" calcmode="lin" valueType="num">
                                      <p:cBhvr>
                                        <p:cTn id="27" dur="300" fill="hold">
                                          <p:stCondLst>
                                            <p:cond delay="0"/>
                                          </p:stCondLst>
                                        </p:cTn>
                                        <p:tgtEl>
                                          <p:spTgt spid="7"/>
                                        </p:tgtEl>
                                        <p:attrNameLst>
                                          <p:attrName>ppt_y</p:attrName>
                                        </p:attrNameLst>
                                      </p:cBhvr>
                                    </p:anim>
                                    <p:animRot by="21600000">
                                      <p:cBhvr>
                                        <p:cTn id="28" dur="300" fill="hold">
                                          <p:stCondLst>
                                            <p:cond delay="0"/>
                                          </p:stCondLst>
                                        </p:cTn>
                                        <p:tgtEl>
                                          <p:spTgt spid="7"/>
                                        </p:tgtEl>
                                        <p:attrNameLst>
                                          <p:attrName>r</p:attrName>
                                        </p:attrNameLst>
                                      </p:cBhvr>
                                    </p:animRot>
                                  </p:childTnLst>
                                </p:cTn>
                              </p:par>
                            </p:childTnLst>
                          </p:cTn>
                        </p:par>
                        <p:par>
                          <p:cTn id="29" fill="hold">
                            <p:stCondLst>
                              <p:cond delay="1980"/>
                            </p:stCondLst>
                            <p:childTnLst>
                              <p:par>
                                <p:cTn id="30" presetID="22" presetClass="entr" presetSubtype="1" fill="hold" grpId="0" nodeType="after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wipe(up)">
                                      <p:cBhvr>
                                        <p:cTn id="3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p:bldP spid="5" grpId="0" animBg="1"/>
      <p:bldP spid="6" grpId="0" animBg="1"/>
      <p:bldP spid="7"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5"/>
          <p:cNvSpPr txBox="1"/>
          <p:nvPr/>
        </p:nvSpPr>
        <p:spPr>
          <a:xfrm>
            <a:off x="1296000" y="726933"/>
            <a:ext cx="8070851" cy="502766"/>
          </a:xfrm>
          <a:prstGeom prst="rect">
            <a:avLst/>
          </a:prstGeom>
          <a:noFill/>
        </p:spPr>
        <p:txBody>
          <a:bodyPr wrap="square" lIns="91440" tIns="45720" rIns="91440" bIns="45720" rtlCol="0">
            <a:spAutoFit/>
          </a:bodyPr>
          <a:lstStyle>
            <a:defPPr>
              <a:defRPr lang="zh-CN"/>
            </a:defPPr>
            <a:lvl1pPr>
              <a:defRPr sz="2000" b="1" kern="0">
                <a:blipFill dpi="0" rotWithShape="1">
                  <a:blip r:embed="rId3" cstate="print">
                    <a:extLst>
                      <a:ext uri="{28A0092B-C50C-407E-A947-70E740481C1C}">
                        <a14:useLocalDpi xmlns:a14="http://schemas.microsoft.com/office/drawing/2010/main" val="0"/>
                      </a:ext>
                    </a:extLst>
                  </a:blip>
                  <a:srcRect/>
                  <a:stretch>
                    <a:fillRect/>
                  </a:stretch>
                </a:blipFill>
                <a:latin typeface="方正综艺简体" panose="02010601030101010101" pitchFamily="2" charset="-122"/>
                <a:ea typeface="方正综艺简体" panose="02010601030101010101" pitchFamily="2" charset="-122"/>
              </a:defRPr>
            </a:lvl1pPr>
          </a:lstStyle>
          <a:p>
            <a:r>
              <a:rPr lang="en-US" altLang="zh-CN" sz="2667" dirty="0">
                <a:solidFill>
                  <a:schemeClr val="bg1"/>
                </a:solidFill>
              </a:rPr>
              <a:t>《</a:t>
            </a:r>
            <a:r>
              <a:rPr lang="zh-CN" altLang="en-US" sz="2667" dirty="0">
                <a:solidFill>
                  <a:schemeClr val="bg1"/>
                </a:solidFill>
              </a:rPr>
              <a:t>网络安全法</a:t>
            </a:r>
            <a:r>
              <a:rPr lang="en-US" altLang="zh-CN" sz="2667" dirty="0">
                <a:solidFill>
                  <a:schemeClr val="bg1"/>
                </a:solidFill>
              </a:rPr>
              <a:t>》</a:t>
            </a:r>
            <a:r>
              <a:rPr lang="zh-CN" altLang="en-US" sz="2667" dirty="0">
                <a:solidFill>
                  <a:schemeClr val="bg1"/>
                </a:solidFill>
              </a:rPr>
              <a:t>重点解读</a:t>
            </a:r>
          </a:p>
        </p:txBody>
      </p:sp>
      <p:sp>
        <p:nvSpPr>
          <p:cNvPr id="3" name="圆角矩形 2"/>
          <p:cNvSpPr/>
          <p:nvPr/>
        </p:nvSpPr>
        <p:spPr>
          <a:xfrm>
            <a:off x="3601235" y="1316765"/>
            <a:ext cx="4989532" cy="5760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solidFill>
                  <a:srgbClr val="A40000"/>
                </a:solidFill>
                <a:ea typeface="微软雅黑" panose="020B0503020204020204" pitchFamily="34" charset="-122"/>
              </a:rPr>
              <a:t>《</a:t>
            </a:r>
            <a:r>
              <a:rPr lang="zh-CN" altLang="en-US" sz="2400" b="1" dirty="0">
                <a:solidFill>
                  <a:srgbClr val="A40000"/>
                </a:solidFill>
                <a:ea typeface="微软雅黑" panose="020B0503020204020204" pitchFamily="34" charset="-122"/>
              </a:rPr>
              <a:t>网络安全法</a:t>
            </a:r>
            <a:r>
              <a:rPr lang="en-US" altLang="zh-CN" sz="2400" b="1" dirty="0">
                <a:solidFill>
                  <a:srgbClr val="A40000"/>
                </a:solidFill>
                <a:ea typeface="微软雅黑" panose="020B0503020204020204" pitchFamily="34" charset="-122"/>
              </a:rPr>
              <a:t>》</a:t>
            </a:r>
            <a:r>
              <a:rPr lang="zh-CN" altLang="en-US" sz="2400" b="1" dirty="0">
                <a:solidFill>
                  <a:srgbClr val="A40000"/>
                </a:solidFill>
                <a:ea typeface="微软雅黑" panose="020B0503020204020204" pitchFamily="34" charset="-122"/>
              </a:rPr>
              <a:t>四大焦点</a:t>
            </a:r>
          </a:p>
        </p:txBody>
      </p:sp>
      <p:sp>
        <p:nvSpPr>
          <p:cNvPr id="4" name="矩形 3"/>
          <p:cNvSpPr/>
          <p:nvPr/>
        </p:nvSpPr>
        <p:spPr>
          <a:xfrm>
            <a:off x="1296000" y="2486747"/>
            <a:ext cx="9600000" cy="1344213"/>
          </a:xfrm>
          <a:prstGeom prst="rect">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5" tIns="45721" rIns="91445" bIns="45721" rtlCol="0" anchor="ctr"/>
          <a:lstStyle/>
          <a:p>
            <a:pPr algn="ctr"/>
            <a:endParaRPr lang="zh-CN" altLang="en-US" sz="2400" dirty="0">
              <a:solidFill>
                <a:schemeClr val="bg1"/>
              </a:solidFill>
              <a:ea typeface="微软雅黑" panose="020B0503020204020204" pitchFamily="34" charset="-122"/>
            </a:endParaRPr>
          </a:p>
        </p:txBody>
      </p:sp>
      <p:sp>
        <p:nvSpPr>
          <p:cNvPr id="5" name="矩形 4"/>
          <p:cNvSpPr/>
          <p:nvPr/>
        </p:nvSpPr>
        <p:spPr>
          <a:xfrm>
            <a:off x="3216000" y="2255711"/>
            <a:ext cx="5760000" cy="4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solidFill>
                  <a:srgbClr val="A40000"/>
                </a:solidFill>
                <a:ea typeface="微软雅黑" panose="020B0503020204020204" pitchFamily="34" charset="-122"/>
              </a:rPr>
              <a:t>如何规范个人信息收集行为？</a:t>
            </a:r>
          </a:p>
        </p:txBody>
      </p:sp>
      <p:sp>
        <p:nvSpPr>
          <p:cNvPr id="6" name="TextBox 30"/>
          <p:cNvSpPr txBox="1"/>
          <p:nvPr/>
        </p:nvSpPr>
        <p:spPr>
          <a:xfrm>
            <a:off x="1391478" y="2811017"/>
            <a:ext cx="9409045" cy="868060"/>
          </a:xfrm>
          <a:prstGeom prst="rect">
            <a:avLst/>
          </a:prstGeom>
          <a:noFill/>
        </p:spPr>
        <p:txBody>
          <a:bodyPr wrap="square" lIns="91445" tIns="45721" rIns="91445" bIns="45721" rtlCol="0">
            <a:spAutoFit/>
          </a:bodyPr>
          <a:lstStyle>
            <a:defPPr>
              <a:defRPr lang="zh-CN"/>
            </a:defPPr>
            <a:lvl1pPr>
              <a:lnSpc>
                <a:spcPct val="125000"/>
              </a:lnSpc>
              <a:defRPr sz="1300">
                <a:latin typeface="微软雅黑" pitchFamily="34" charset="-122"/>
                <a:ea typeface="微软雅黑" panose="020B0503020204020204" pitchFamily="34" charset="-122"/>
              </a:defRPr>
            </a:lvl1pPr>
          </a:lstStyle>
          <a:p>
            <a:pPr>
              <a:lnSpc>
                <a:spcPct val="135000"/>
              </a:lnSpc>
            </a:pPr>
            <a:r>
              <a:rPr lang="zh-CN" altLang="en-US" sz="1867" dirty="0">
                <a:solidFill>
                  <a:schemeClr val="bg1"/>
                </a:solidFill>
              </a:rPr>
              <a:t>第四十一条 网络运营者收集、使用个人信息，应当遵循合法、正当、必要的原则，公开收集、使用规则，明示收集、使用信息的目的、方式和范围，并经被收集者同意。</a:t>
            </a:r>
          </a:p>
        </p:txBody>
      </p:sp>
      <p:sp>
        <p:nvSpPr>
          <p:cNvPr id="7" name="矩形 6"/>
          <p:cNvSpPr/>
          <p:nvPr/>
        </p:nvSpPr>
        <p:spPr>
          <a:xfrm>
            <a:off x="1296000" y="4389043"/>
            <a:ext cx="9600000" cy="1344213"/>
          </a:xfrm>
          <a:prstGeom prst="rect">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5" tIns="45721" rIns="91445" bIns="45721" rtlCol="0" anchor="ctr"/>
          <a:lstStyle/>
          <a:p>
            <a:pPr algn="ctr"/>
            <a:endParaRPr lang="zh-CN" altLang="en-US" sz="2400" dirty="0">
              <a:solidFill>
                <a:schemeClr val="bg1"/>
              </a:solidFill>
              <a:ea typeface="微软雅黑" panose="020B0503020204020204" pitchFamily="34" charset="-122"/>
            </a:endParaRPr>
          </a:p>
        </p:txBody>
      </p:sp>
      <p:sp>
        <p:nvSpPr>
          <p:cNvPr id="8" name="矩形 7"/>
          <p:cNvSpPr/>
          <p:nvPr/>
        </p:nvSpPr>
        <p:spPr>
          <a:xfrm>
            <a:off x="3216000" y="4158007"/>
            <a:ext cx="5760000" cy="4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solidFill>
                  <a:srgbClr val="A40000"/>
                </a:solidFill>
                <a:ea typeface="微软雅黑" panose="020B0503020204020204" pitchFamily="34" charset="-122"/>
              </a:rPr>
              <a:t>如何斩断信息买卖利益链？</a:t>
            </a:r>
          </a:p>
        </p:txBody>
      </p:sp>
      <p:sp>
        <p:nvSpPr>
          <p:cNvPr id="9" name="TextBox 30"/>
          <p:cNvSpPr txBox="1"/>
          <p:nvPr/>
        </p:nvSpPr>
        <p:spPr>
          <a:xfrm>
            <a:off x="1391478" y="4713314"/>
            <a:ext cx="9409045" cy="868060"/>
          </a:xfrm>
          <a:prstGeom prst="rect">
            <a:avLst/>
          </a:prstGeom>
          <a:noFill/>
        </p:spPr>
        <p:txBody>
          <a:bodyPr wrap="square" lIns="91445" tIns="45721" rIns="91445" bIns="45721" rtlCol="0">
            <a:spAutoFit/>
          </a:bodyPr>
          <a:lstStyle>
            <a:defPPr>
              <a:defRPr lang="zh-CN"/>
            </a:defPPr>
            <a:lvl1pPr>
              <a:lnSpc>
                <a:spcPct val="125000"/>
              </a:lnSpc>
              <a:defRPr sz="1300">
                <a:latin typeface="微软雅黑" pitchFamily="34" charset="-122"/>
                <a:ea typeface="微软雅黑" panose="020B0503020204020204" pitchFamily="34" charset="-122"/>
              </a:defRPr>
            </a:lvl1pPr>
          </a:lstStyle>
          <a:p>
            <a:pPr>
              <a:lnSpc>
                <a:spcPct val="135000"/>
              </a:lnSpc>
            </a:pPr>
            <a:r>
              <a:rPr lang="zh-CN" altLang="en-US" sz="1867" dirty="0">
                <a:solidFill>
                  <a:schemeClr val="bg1"/>
                </a:solidFill>
              </a:rPr>
              <a:t>第四十四条 任何个人和组织不得窃取或者以其他非法方式获取个人信息，不得非法出售或者非法向他人提供个人信息。</a:t>
            </a:r>
          </a:p>
        </p:txBody>
      </p:sp>
    </p:spTree>
    <p:extLst>
      <p:ext uri="{BB962C8B-B14F-4D97-AF65-F5344CB8AC3E}">
        <p14:creationId xmlns:p14="http://schemas.microsoft.com/office/powerpoint/2010/main" val="998232317"/>
      </p:ext>
    </p:extLst>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childTnLst>
                              </p:cTn>
                            </p:par>
                            <p:par>
                              <p:cTn id="8" fill="hold">
                                <p:stCondLst>
                                  <p:cond delay="500"/>
                                </p:stCondLst>
                                <p:childTnLst>
                                  <p:par>
                                    <p:cTn id="9" presetID="16" presetClass="entr" presetSubtype="37"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outVertical)">
                                          <p:cBhvr>
                                            <p:cTn id="11" dur="500"/>
                                            <p:tgtEl>
                                              <p:spTgt spid="5"/>
                                            </p:tgtEl>
                                          </p:cBhvr>
                                        </p:animEffect>
                                      </p:childTnLst>
                                    </p:cTn>
                                  </p:par>
                                </p:childTnLst>
                              </p:cTn>
                            </p:par>
                            <p:par>
                              <p:cTn id="12" fill="hold">
                                <p:stCondLst>
                                  <p:cond delay="1000"/>
                                </p:stCondLst>
                                <p:childTnLst>
                                  <p:par>
                                    <p:cTn id="13" presetID="2" presetClass="entr" presetSubtype="1" fill="hold" grpId="0" nodeType="afterEffect" p14:presetBounceEnd="50000">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14:bounceEnd="50000">
                                          <p:cBhvr additive="base">
                                            <p:cTn id="15" dur="500" fill="hold"/>
                                            <p:tgtEl>
                                              <p:spTgt spid="4"/>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4"/>
                                            </p:tgtEl>
                                            <p:attrNameLst>
                                              <p:attrName>ppt_y</p:attrName>
                                            </p:attrNameLst>
                                          </p:cBhvr>
                                          <p:tavLst>
                                            <p:tav tm="0">
                                              <p:val>
                                                <p:strVal val="0-#ppt_h/2"/>
                                              </p:val>
                                            </p:tav>
                                            <p:tav tm="100000">
                                              <p:val>
                                                <p:strVal val="#ppt_y"/>
                                              </p:val>
                                            </p:tav>
                                          </p:tavLst>
                                        </p:anim>
                                      </p:childTnLst>
                                    </p:cTn>
                                  </p:par>
                                </p:childTnLst>
                              </p:cTn>
                            </p:par>
                            <p:par>
                              <p:cTn id="17" fill="hold">
                                <p:stCondLst>
                                  <p:cond delay="1500"/>
                                </p:stCondLst>
                                <p:childTnLst>
                                  <p:par>
                                    <p:cTn id="18" presetID="22" presetClass="entr" presetSubtype="8" fill="hold" grpId="0" nodeType="afterEffect">
                                      <p:stCondLst>
                                        <p:cond delay="0"/>
                                      </p:stCondLst>
                                      <p:iterate type="lt">
                                        <p:tmPct val="30000"/>
                                      </p:iterate>
                                      <p:childTnLst>
                                        <p:set>
                                          <p:cBhvr>
                                            <p:cTn id="19" dur="1" fill="hold">
                                              <p:stCondLst>
                                                <p:cond delay="0"/>
                                              </p:stCondLst>
                                            </p:cTn>
                                            <p:tgtEl>
                                              <p:spTgt spid="6"/>
                                            </p:tgtEl>
                                            <p:attrNameLst>
                                              <p:attrName>style.visibility</p:attrName>
                                            </p:attrNameLst>
                                          </p:cBhvr>
                                          <p:to>
                                            <p:strVal val="visible"/>
                                          </p:to>
                                        </p:set>
                                        <p:animEffect transition="in" filter="wipe(left)">
                                          <p:cBhvr>
                                            <p:cTn id="20" dur="100"/>
                                            <p:tgtEl>
                                              <p:spTgt spid="6"/>
                                            </p:tgtEl>
                                          </p:cBhvr>
                                        </p:animEffect>
                                      </p:childTnLst>
                                    </p:cTn>
                                  </p:par>
                                  <p:par>
                                    <p:cTn id="21" presetID="36" presetClass="emph" presetSubtype="0" fill="hold" grpId="1" nodeType="withEffect">
                                      <p:stCondLst>
                                        <p:cond delay="0"/>
                                      </p:stCondLst>
                                      <p:iterate type="lt">
                                        <p:tmPct val="30000"/>
                                      </p:iterate>
                                      <p:childTnLst>
                                        <p:animScale>
                                          <p:cBhvr>
                                            <p:cTn id="22" dur="50" autoRev="1" fill="hold">
                                              <p:stCondLst>
                                                <p:cond delay="0"/>
                                              </p:stCondLst>
                                            </p:cTn>
                                            <p:tgtEl>
                                              <p:spTgt spid="6"/>
                                            </p:tgtEl>
                                          </p:cBhvr>
                                          <p:to x="80000" y="100000"/>
                                        </p:animScale>
                                        <p:anim by="(#ppt_w*0.10)" calcmode="lin" valueType="num">
                                          <p:cBhvr>
                                            <p:cTn id="23" dur="50" autoRev="1" fill="hold">
                                              <p:stCondLst>
                                                <p:cond delay="0"/>
                                              </p:stCondLst>
                                            </p:cTn>
                                            <p:tgtEl>
                                              <p:spTgt spid="6"/>
                                            </p:tgtEl>
                                            <p:attrNameLst>
                                              <p:attrName>ppt_x</p:attrName>
                                            </p:attrNameLst>
                                          </p:cBhvr>
                                        </p:anim>
                                        <p:anim by="(-#ppt_w*0.10)" calcmode="lin" valueType="num">
                                          <p:cBhvr>
                                            <p:cTn id="24" dur="50" autoRev="1" fill="hold">
                                              <p:stCondLst>
                                                <p:cond delay="0"/>
                                              </p:stCondLst>
                                            </p:cTn>
                                            <p:tgtEl>
                                              <p:spTgt spid="6"/>
                                            </p:tgtEl>
                                            <p:attrNameLst>
                                              <p:attrName>ppt_y</p:attrName>
                                            </p:attrNameLst>
                                          </p:cBhvr>
                                        </p:anim>
                                        <p:animRot by="-480000">
                                          <p:cBhvr>
                                            <p:cTn id="25" dur="50" autoRev="1" fill="hold">
                                              <p:stCondLst>
                                                <p:cond delay="0"/>
                                              </p:stCondLst>
                                            </p:cTn>
                                            <p:tgtEl>
                                              <p:spTgt spid="6"/>
                                            </p:tgtEl>
                                            <p:attrNameLst>
                                              <p:attrName>r</p:attrName>
                                            </p:attrNameLst>
                                          </p:cBhvr>
                                        </p:animRot>
                                      </p:childTnLst>
                                    </p:cTn>
                                  </p:par>
                                </p:childTnLst>
                              </p:cTn>
                            </p:par>
                            <p:par>
                              <p:cTn id="26" fill="hold">
                                <p:stCondLst>
                                  <p:cond delay="3790"/>
                                </p:stCondLst>
                                <p:childTnLst>
                                  <p:par>
                                    <p:cTn id="27" presetID="16" presetClass="entr" presetSubtype="37" fill="hold" grpId="0" nodeType="after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barn(outVertical)">
                                          <p:cBhvr>
                                            <p:cTn id="29" dur="500"/>
                                            <p:tgtEl>
                                              <p:spTgt spid="8"/>
                                            </p:tgtEl>
                                          </p:cBhvr>
                                        </p:animEffect>
                                      </p:childTnLst>
                                    </p:cTn>
                                  </p:par>
                                </p:childTnLst>
                              </p:cTn>
                            </p:par>
                            <p:par>
                              <p:cTn id="30" fill="hold">
                                <p:stCondLst>
                                  <p:cond delay="4290"/>
                                </p:stCondLst>
                                <p:childTnLst>
                                  <p:par>
                                    <p:cTn id="31" presetID="2" presetClass="entr" presetSubtype="1" fill="hold" grpId="0" nodeType="afterEffect" p14:presetBounceEnd="50000">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14:bounceEnd="50000">
                                          <p:cBhvr additive="base">
                                            <p:cTn id="33" dur="500" fill="hold"/>
                                            <p:tgtEl>
                                              <p:spTgt spid="7"/>
                                            </p:tgtEl>
                                            <p:attrNameLst>
                                              <p:attrName>ppt_x</p:attrName>
                                            </p:attrNameLst>
                                          </p:cBhvr>
                                          <p:tavLst>
                                            <p:tav tm="0">
                                              <p:val>
                                                <p:strVal val="#ppt_x"/>
                                              </p:val>
                                            </p:tav>
                                            <p:tav tm="100000">
                                              <p:val>
                                                <p:strVal val="#ppt_x"/>
                                              </p:val>
                                            </p:tav>
                                          </p:tavLst>
                                        </p:anim>
                                        <p:anim calcmode="lin" valueType="num" p14:bounceEnd="50000">
                                          <p:cBhvr additive="base">
                                            <p:cTn id="34" dur="500" fill="hold"/>
                                            <p:tgtEl>
                                              <p:spTgt spid="7"/>
                                            </p:tgtEl>
                                            <p:attrNameLst>
                                              <p:attrName>ppt_y</p:attrName>
                                            </p:attrNameLst>
                                          </p:cBhvr>
                                          <p:tavLst>
                                            <p:tav tm="0">
                                              <p:val>
                                                <p:strVal val="0-#ppt_h/2"/>
                                              </p:val>
                                            </p:tav>
                                            <p:tav tm="100000">
                                              <p:val>
                                                <p:strVal val="#ppt_y"/>
                                              </p:val>
                                            </p:tav>
                                          </p:tavLst>
                                        </p:anim>
                                      </p:childTnLst>
                                    </p:cTn>
                                  </p:par>
                                </p:childTnLst>
                              </p:cTn>
                            </p:par>
                            <p:par>
                              <p:cTn id="35" fill="hold">
                                <p:stCondLst>
                                  <p:cond delay="4790"/>
                                </p:stCondLst>
                                <p:childTnLst>
                                  <p:par>
                                    <p:cTn id="36" presetID="22" presetClass="entr" presetSubtype="8" fill="hold" grpId="0" nodeType="afterEffect">
                                      <p:stCondLst>
                                        <p:cond delay="0"/>
                                      </p:stCondLst>
                                      <p:iterate type="lt">
                                        <p:tmPct val="30000"/>
                                      </p:iterate>
                                      <p:childTnLst>
                                        <p:set>
                                          <p:cBhvr>
                                            <p:cTn id="37" dur="1" fill="hold">
                                              <p:stCondLst>
                                                <p:cond delay="0"/>
                                              </p:stCondLst>
                                            </p:cTn>
                                            <p:tgtEl>
                                              <p:spTgt spid="9"/>
                                            </p:tgtEl>
                                            <p:attrNameLst>
                                              <p:attrName>style.visibility</p:attrName>
                                            </p:attrNameLst>
                                          </p:cBhvr>
                                          <p:to>
                                            <p:strVal val="visible"/>
                                          </p:to>
                                        </p:set>
                                        <p:animEffect transition="in" filter="wipe(left)">
                                          <p:cBhvr>
                                            <p:cTn id="38" dur="100"/>
                                            <p:tgtEl>
                                              <p:spTgt spid="9"/>
                                            </p:tgtEl>
                                          </p:cBhvr>
                                        </p:animEffect>
                                      </p:childTnLst>
                                    </p:cTn>
                                  </p:par>
                                  <p:par>
                                    <p:cTn id="39" presetID="36" presetClass="emph" presetSubtype="0" fill="hold" grpId="1" nodeType="withEffect">
                                      <p:stCondLst>
                                        <p:cond delay="0"/>
                                      </p:stCondLst>
                                      <p:iterate type="lt">
                                        <p:tmPct val="30000"/>
                                      </p:iterate>
                                      <p:childTnLst>
                                        <p:animScale>
                                          <p:cBhvr>
                                            <p:cTn id="40" dur="50" autoRev="1" fill="hold">
                                              <p:stCondLst>
                                                <p:cond delay="0"/>
                                              </p:stCondLst>
                                            </p:cTn>
                                            <p:tgtEl>
                                              <p:spTgt spid="9"/>
                                            </p:tgtEl>
                                          </p:cBhvr>
                                          <p:to x="80000" y="100000"/>
                                        </p:animScale>
                                        <p:anim by="(#ppt_w*0.10)" calcmode="lin" valueType="num">
                                          <p:cBhvr>
                                            <p:cTn id="41" dur="50" autoRev="1" fill="hold">
                                              <p:stCondLst>
                                                <p:cond delay="0"/>
                                              </p:stCondLst>
                                            </p:cTn>
                                            <p:tgtEl>
                                              <p:spTgt spid="9"/>
                                            </p:tgtEl>
                                            <p:attrNameLst>
                                              <p:attrName>ppt_x</p:attrName>
                                            </p:attrNameLst>
                                          </p:cBhvr>
                                        </p:anim>
                                        <p:anim by="(-#ppt_w*0.10)" calcmode="lin" valueType="num">
                                          <p:cBhvr>
                                            <p:cTn id="42" dur="50" autoRev="1" fill="hold">
                                              <p:stCondLst>
                                                <p:cond delay="0"/>
                                              </p:stCondLst>
                                            </p:cTn>
                                            <p:tgtEl>
                                              <p:spTgt spid="9"/>
                                            </p:tgtEl>
                                            <p:attrNameLst>
                                              <p:attrName>ppt_y</p:attrName>
                                            </p:attrNameLst>
                                          </p:cBhvr>
                                        </p:anim>
                                        <p:animRot by="-480000">
                                          <p:cBhvr>
                                            <p:cTn id="43" dur="50" autoRev="1" fill="hold">
                                              <p:stCondLst>
                                                <p:cond delay="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p:bldP spid="6" grpId="1"/>
          <p:bldP spid="7" grpId="0" animBg="1"/>
          <p:bldP spid="8" grpId="0" animBg="1"/>
          <p:bldP spid="9" grpId="0"/>
          <p:bldP spid="9"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childTnLst>
                              </p:cTn>
                            </p:par>
                            <p:par>
                              <p:cTn id="8" fill="hold">
                                <p:stCondLst>
                                  <p:cond delay="500"/>
                                </p:stCondLst>
                                <p:childTnLst>
                                  <p:par>
                                    <p:cTn id="9" presetID="16" presetClass="entr" presetSubtype="37"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outVertical)">
                                          <p:cBhvr>
                                            <p:cTn id="11" dur="500"/>
                                            <p:tgtEl>
                                              <p:spTgt spid="5"/>
                                            </p:tgtEl>
                                          </p:cBhvr>
                                        </p:animEffect>
                                      </p:childTnLst>
                                    </p:cTn>
                                  </p:par>
                                </p:childTnLst>
                              </p:cTn>
                            </p:par>
                            <p:par>
                              <p:cTn id="12" fill="hold">
                                <p:stCondLst>
                                  <p:cond delay="1000"/>
                                </p:stCondLst>
                                <p:childTnLst>
                                  <p:par>
                                    <p:cTn id="13" presetID="2" presetClass="entr" presetSubtype="1"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0-#ppt_h/2"/>
                                              </p:val>
                                            </p:tav>
                                            <p:tav tm="100000">
                                              <p:val>
                                                <p:strVal val="#ppt_y"/>
                                              </p:val>
                                            </p:tav>
                                          </p:tavLst>
                                        </p:anim>
                                      </p:childTnLst>
                                    </p:cTn>
                                  </p:par>
                                </p:childTnLst>
                              </p:cTn>
                            </p:par>
                            <p:par>
                              <p:cTn id="17" fill="hold">
                                <p:stCondLst>
                                  <p:cond delay="1500"/>
                                </p:stCondLst>
                                <p:childTnLst>
                                  <p:par>
                                    <p:cTn id="18" presetID="22" presetClass="entr" presetSubtype="8" fill="hold" grpId="0" nodeType="afterEffect">
                                      <p:stCondLst>
                                        <p:cond delay="0"/>
                                      </p:stCondLst>
                                      <p:iterate type="lt">
                                        <p:tmPct val="30000"/>
                                      </p:iterate>
                                      <p:childTnLst>
                                        <p:set>
                                          <p:cBhvr>
                                            <p:cTn id="19" dur="1" fill="hold">
                                              <p:stCondLst>
                                                <p:cond delay="0"/>
                                              </p:stCondLst>
                                            </p:cTn>
                                            <p:tgtEl>
                                              <p:spTgt spid="6"/>
                                            </p:tgtEl>
                                            <p:attrNameLst>
                                              <p:attrName>style.visibility</p:attrName>
                                            </p:attrNameLst>
                                          </p:cBhvr>
                                          <p:to>
                                            <p:strVal val="visible"/>
                                          </p:to>
                                        </p:set>
                                        <p:animEffect transition="in" filter="wipe(left)">
                                          <p:cBhvr>
                                            <p:cTn id="20" dur="100"/>
                                            <p:tgtEl>
                                              <p:spTgt spid="6"/>
                                            </p:tgtEl>
                                          </p:cBhvr>
                                        </p:animEffect>
                                      </p:childTnLst>
                                    </p:cTn>
                                  </p:par>
                                  <p:par>
                                    <p:cTn id="21" presetID="36" presetClass="emph" presetSubtype="0" fill="hold" grpId="1" nodeType="withEffect">
                                      <p:stCondLst>
                                        <p:cond delay="0"/>
                                      </p:stCondLst>
                                      <p:iterate type="lt">
                                        <p:tmPct val="30000"/>
                                      </p:iterate>
                                      <p:childTnLst>
                                        <p:animScale>
                                          <p:cBhvr>
                                            <p:cTn id="22" dur="50" autoRev="1" fill="hold">
                                              <p:stCondLst>
                                                <p:cond delay="0"/>
                                              </p:stCondLst>
                                            </p:cTn>
                                            <p:tgtEl>
                                              <p:spTgt spid="6"/>
                                            </p:tgtEl>
                                          </p:cBhvr>
                                          <p:to x="80000" y="100000"/>
                                        </p:animScale>
                                        <p:anim by="(#ppt_w*0.10)" calcmode="lin" valueType="num">
                                          <p:cBhvr>
                                            <p:cTn id="23" dur="50" autoRev="1" fill="hold">
                                              <p:stCondLst>
                                                <p:cond delay="0"/>
                                              </p:stCondLst>
                                            </p:cTn>
                                            <p:tgtEl>
                                              <p:spTgt spid="6"/>
                                            </p:tgtEl>
                                            <p:attrNameLst>
                                              <p:attrName>ppt_x</p:attrName>
                                            </p:attrNameLst>
                                          </p:cBhvr>
                                        </p:anim>
                                        <p:anim by="(-#ppt_w*0.10)" calcmode="lin" valueType="num">
                                          <p:cBhvr>
                                            <p:cTn id="24" dur="50" autoRev="1" fill="hold">
                                              <p:stCondLst>
                                                <p:cond delay="0"/>
                                              </p:stCondLst>
                                            </p:cTn>
                                            <p:tgtEl>
                                              <p:spTgt spid="6"/>
                                            </p:tgtEl>
                                            <p:attrNameLst>
                                              <p:attrName>ppt_y</p:attrName>
                                            </p:attrNameLst>
                                          </p:cBhvr>
                                        </p:anim>
                                        <p:animRot by="-480000">
                                          <p:cBhvr>
                                            <p:cTn id="25" dur="50" autoRev="1" fill="hold">
                                              <p:stCondLst>
                                                <p:cond delay="0"/>
                                              </p:stCondLst>
                                            </p:cTn>
                                            <p:tgtEl>
                                              <p:spTgt spid="6"/>
                                            </p:tgtEl>
                                            <p:attrNameLst>
                                              <p:attrName>r</p:attrName>
                                            </p:attrNameLst>
                                          </p:cBhvr>
                                        </p:animRot>
                                      </p:childTnLst>
                                    </p:cTn>
                                  </p:par>
                                </p:childTnLst>
                              </p:cTn>
                            </p:par>
                            <p:par>
                              <p:cTn id="26" fill="hold">
                                <p:stCondLst>
                                  <p:cond delay="3790"/>
                                </p:stCondLst>
                                <p:childTnLst>
                                  <p:par>
                                    <p:cTn id="27" presetID="16" presetClass="entr" presetSubtype="37" fill="hold" grpId="0" nodeType="after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barn(outVertical)">
                                          <p:cBhvr>
                                            <p:cTn id="29" dur="500"/>
                                            <p:tgtEl>
                                              <p:spTgt spid="8"/>
                                            </p:tgtEl>
                                          </p:cBhvr>
                                        </p:animEffect>
                                      </p:childTnLst>
                                    </p:cTn>
                                  </p:par>
                                </p:childTnLst>
                              </p:cTn>
                            </p:par>
                            <p:par>
                              <p:cTn id="30" fill="hold">
                                <p:stCondLst>
                                  <p:cond delay="4290"/>
                                </p:stCondLst>
                                <p:childTnLst>
                                  <p:par>
                                    <p:cTn id="31" presetID="2" presetClass="entr" presetSubtype="1"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additive="base">
                                            <p:cTn id="33" dur="500" fill="hold"/>
                                            <p:tgtEl>
                                              <p:spTgt spid="7"/>
                                            </p:tgtEl>
                                            <p:attrNameLst>
                                              <p:attrName>ppt_x</p:attrName>
                                            </p:attrNameLst>
                                          </p:cBhvr>
                                          <p:tavLst>
                                            <p:tav tm="0">
                                              <p:val>
                                                <p:strVal val="#ppt_x"/>
                                              </p:val>
                                            </p:tav>
                                            <p:tav tm="100000">
                                              <p:val>
                                                <p:strVal val="#ppt_x"/>
                                              </p:val>
                                            </p:tav>
                                          </p:tavLst>
                                        </p:anim>
                                        <p:anim calcmode="lin" valueType="num">
                                          <p:cBhvr additive="base">
                                            <p:cTn id="34" dur="500" fill="hold"/>
                                            <p:tgtEl>
                                              <p:spTgt spid="7"/>
                                            </p:tgtEl>
                                            <p:attrNameLst>
                                              <p:attrName>ppt_y</p:attrName>
                                            </p:attrNameLst>
                                          </p:cBhvr>
                                          <p:tavLst>
                                            <p:tav tm="0">
                                              <p:val>
                                                <p:strVal val="0-#ppt_h/2"/>
                                              </p:val>
                                            </p:tav>
                                            <p:tav tm="100000">
                                              <p:val>
                                                <p:strVal val="#ppt_y"/>
                                              </p:val>
                                            </p:tav>
                                          </p:tavLst>
                                        </p:anim>
                                      </p:childTnLst>
                                    </p:cTn>
                                  </p:par>
                                </p:childTnLst>
                              </p:cTn>
                            </p:par>
                            <p:par>
                              <p:cTn id="35" fill="hold">
                                <p:stCondLst>
                                  <p:cond delay="4790"/>
                                </p:stCondLst>
                                <p:childTnLst>
                                  <p:par>
                                    <p:cTn id="36" presetID="22" presetClass="entr" presetSubtype="8" fill="hold" grpId="0" nodeType="afterEffect">
                                      <p:stCondLst>
                                        <p:cond delay="0"/>
                                      </p:stCondLst>
                                      <p:iterate type="lt">
                                        <p:tmPct val="30000"/>
                                      </p:iterate>
                                      <p:childTnLst>
                                        <p:set>
                                          <p:cBhvr>
                                            <p:cTn id="37" dur="1" fill="hold">
                                              <p:stCondLst>
                                                <p:cond delay="0"/>
                                              </p:stCondLst>
                                            </p:cTn>
                                            <p:tgtEl>
                                              <p:spTgt spid="9"/>
                                            </p:tgtEl>
                                            <p:attrNameLst>
                                              <p:attrName>style.visibility</p:attrName>
                                            </p:attrNameLst>
                                          </p:cBhvr>
                                          <p:to>
                                            <p:strVal val="visible"/>
                                          </p:to>
                                        </p:set>
                                        <p:animEffect transition="in" filter="wipe(left)">
                                          <p:cBhvr>
                                            <p:cTn id="38" dur="100"/>
                                            <p:tgtEl>
                                              <p:spTgt spid="9"/>
                                            </p:tgtEl>
                                          </p:cBhvr>
                                        </p:animEffect>
                                      </p:childTnLst>
                                    </p:cTn>
                                  </p:par>
                                  <p:par>
                                    <p:cTn id="39" presetID="36" presetClass="emph" presetSubtype="0" fill="hold" grpId="1" nodeType="withEffect">
                                      <p:stCondLst>
                                        <p:cond delay="0"/>
                                      </p:stCondLst>
                                      <p:iterate type="lt">
                                        <p:tmPct val="30000"/>
                                      </p:iterate>
                                      <p:childTnLst>
                                        <p:animScale>
                                          <p:cBhvr>
                                            <p:cTn id="40" dur="50" autoRev="1" fill="hold">
                                              <p:stCondLst>
                                                <p:cond delay="0"/>
                                              </p:stCondLst>
                                            </p:cTn>
                                            <p:tgtEl>
                                              <p:spTgt spid="9"/>
                                            </p:tgtEl>
                                          </p:cBhvr>
                                          <p:to x="80000" y="100000"/>
                                        </p:animScale>
                                        <p:anim by="(#ppt_w*0.10)" calcmode="lin" valueType="num">
                                          <p:cBhvr>
                                            <p:cTn id="41" dur="50" autoRev="1" fill="hold">
                                              <p:stCondLst>
                                                <p:cond delay="0"/>
                                              </p:stCondLst>
                                            </p:cTn>
                                            <p:tgtEl>
                                              <p:spTgt spid="9"/>
                                            </p:tgtEl>
                                            <p:attrNameLst>
                                              <p:attrName>ppt_x</p:attrName>
                                            </p:attrNameLst>
                                          </p:cBhvr>
                                        </p:anim>
                                        <p:anim by="(-#ppt_w*0.10)" calcmode="lin" valueType="num">
                                          <p:cBhvr>
                                            <p:cTn id="42" dur="50" autoRev="1" fill="hold">
                                              <p:stCondLst>
                                                <p:cond delay="0"/>
                                              </p:stCondLst>
                                            </p:cTn>
                                            <p:tgtEl>
                                              <p:spTgt spid="9"/>
                                            </p:tgtEl>
                                            <p:attrNameLst>
                                              <p:attrName>ppt_y</p:attrName>
                                            </p:attrNameLst>
                                          </p:cBhvr>
                                        </p:anim>
                                        <p:animRot by="-480000">
                                          <p:cBhvr>
                                            <p:cTn id="43" dur="50" autoRev="1" fill="hold">
                                              <p:stCondLst>
                                                <p:cond delay="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p:bldP spid="6" grpId="1"/>
          <p:bldP spid="7" grpId="0" animBg="1"/>
          <p:bldP spid="8" grpId="0" animBg="1"/>
          <p:bldP spid="9" grpId="0"/>
          <p:bldP spid="9" grpId="1"/>
        </p:bldLst>
      </p:timing>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5"/>
          <p:cNvSpPr txBox="1"/>
          <p:nvPr/>
        </p:nvSpPr>
        <p:spPr>
          <a:xfrm>
            <a:off x="1273111" y="687966"/>
            <a:ext cx="8070851" cy="502766"/>
          </a:xfrm>
          <a:prstGeom prst="rect">
            <a:avLst/>
          </a:prstGeom>
          <a:noFill/>
        </p:spPr>
        <p:txBody>
          <a:bodyPr wrap="square" lIns="91440" tIns="45720" rIns="91440" bIns="45720" rtlCol="0">
            <a:spAutoFit/>
          </a:bodyPr>
          <a:lstStyle>
            <a:defPPr>
              <a:defRPr lang="zh-CN"/>
            </a:defPPr>
            <a:lvl1pPr>
              <a:defRPr sz="2000" b="1" kern="0">
                <a:blipFill dpi="0" rotWithShape="1">
                  <a:blip r:embed="rId3" cstate="print">
                    <a:extLst>
                      <a:ext uri="{28A0092B-C50C-407E-A947-70E740481C1C}">
                        <a14:useLocalDpi xmlns:a14="http://schemas.microsoft.com/office/drawing/2010/main" val="0"/>
                      </a:ext>
                    </a:extLst>
                  </a:blip>
                  <a:srcRect/>
                  <a:stretch>
                    <a:fillRect/>
                  </a:stretch>
                </a:blipFill>
                <a:latin typeface="方正综艺简体" panose="02010601030101010101" pitchFamily="2" charset="-122"/>
                <a:ea typeface="方正综艺简体" panose="02010601030101010101" pitchFamily="2" charset="-122"/>
              </a:defRPr>
            </a:lvl1pPr>
          </a:lstStyle>
          <a:p>
            <a:r>
              <a:rPr lang="en-US" altLang="zh-CN" sz="2667" dirty="0">
                <a:solidFill>
                  <a:schemeClr val="bg1"/>
                </a:solidFill>
              </a:rPr>
              <a:t>《</a:t>
            </a:r>
            <a:r>
              <a:rPr lang="zh-CN" altLang="en-US" sz="2667" dirty="0">
                <a:solidFill>
                  <a:schemeClr val="bg1"/>
                </a:solidFill>
              </a:rPr>
              <a:t>网络安全法</a:t>
            </a:r>
            <a:r>
              <a:rPr lang="en-US" altLang="zh-CN" sz="2667" dirty="0">
                <a:solidFill>
                  <a:schemeClr val="bg1"/>
                </a:solidFill>
              </a:rPr>
              <a:t>》</a:t>
            </a:r>
            <a:r>
              <a:rPr lang="zh-CN" altLang="en-US" sz="2667" dirty="0">
                <a:solidFill>
                  <a:schemeClr val="bg1"/>
                </a:solidFill>
              </a:rPr>
              <a:t>重点解读</a:t>
            </a:r>
          </a:p>
        </p:txBody>
      </p:sp>
      <p:sp>
        <p:nvSpPr>
          <p:cNvPr id="3" name="矩形 2"/>
          <p:cNvSpPr/>
          <p:nvPr/>
        </p:nvSpPr>
        <p:spPr>
          <a:xfrm>
            <a:off x="1296000" y="1613724"/>
            <a:ext cx="9600000" cy="1344213"/>
          </a:xfrm>
          <a:prstGeom prst="rect">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5" tIns="45721" rIns="91445" bIns="45721" rtlCol="0" anchor="ctr"/>
          <a:lstStyle/>
          <a:p>
            <a:pPr algn="ctr"/>
            <a:endParaRPr lang="zh-CN" altLang="en-US" sz="2400" dirty="0">
              <a:solidFill>
                <a:schemeClr val="bg1"/>
              </a:solidFill>
              <a:ea typeface="微软雅黑" panose="020B0503020204020204" pitchFamily="34" charset="-122"/>
            </a:endParaRPr>
          </a:p>
        </p:txBody>
      </p:sp>
      <p:sp>
        <p:nvSpPr>
          <p:cNvPr id="4" name="矩形 3"/>
          <p:cNvSpPr/>
          <p:nvPr/>
        </p:nvSpPr>
        <p:spPr>
          <a:xfrm>
            <a:off x="3216000" y="1382688"/>
            <a:ext cx="5760000" cy="4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solidFill>
                  <a:srgbClr val="A40000"/>
                </a:solidFill>
                <a:ea typeface="微软雅黑" panose="020B0503020204020204" pitchFamily="34" charset="-122"/>
              </a:rPr>
              <a:t>个人信息泄露如何补救？</a:t>
            </a:r>
          </a:p>
        </p:txBody>
      </p:sp>
      <p:sp>
        <p:nvSpPr>
          <p:cNvPr id="5" name="TextBox 30"/>
          <p:cNvSpPr txBox="1"/>
          <p:nvPr/>
        </p:nvSpPr>
        <p:spPr>
          <a:xfrm>
            <a:off x="1391478" y="1937995"/>
            <a:ext cx="9409045" cy="868060"/>
          </a:xfrm>
          <a:prstGeom prst="rect">
            <a:avLst/>
          </a:prstGeom>
          <a:noFill/>
        </p:spPr>
        <p:txBody>
          <a:bodyPr wrap="square" lIns="91445" tIns="45721" rIns="91445" bIns="45721" rtlCol="0">
            <a:spAutoFit/>
          </a:bodyPr>
          <a:lstStyle>
            <a:defPPr>
              <a:defRPr lang="zh-CN"/>
            </a:defPPr>
            <a:lvl1pPr>
              <a:lnSpc>
                <a:spcPct val="125000"/>
              </a:lnSpc>
              <a:defRPr sz="1300">
                <a:latin typeface="微软雅黑" pitchFamily="34" charset="-122"/>
                <a:ea typeface="微软雅黑" panose="020B0503020204020204" pitchFamily="34" charset="-122"/>
              </a:defRPr>
            </a:lvl1pPr>
          </a:lstStyle>
          <a:p>
            <a:pPr>
              <a:lnSpc>
                <a:spcPct val="135000"/>
              </a:lnSpc>
            </a:pPr>
            <a:r>
              <a:rPr lang="zh-CN" altLang="en-US" sz="1867" dirty="0">
                <a:solidFill>
                  <a:schemeClr val="bg1"/>
                </a:solidFill>
              </a:rPr>
              <a:t>第四十二条 网络运营者不得泄露、篡改、毁损其收集的个人信息；未经被收集者同意，不得向他人提供个人信息。但是，经过处理无法识别特定个人且不能复原的除外。</a:t>
            </a:r>
          </a:p>
        </p:txBody>
      </p:sp>
      <p:sp>
        <p:nvSpPr>
          <p:cNvPr id="6" name="矩形 5"/>
          <p:cNvSpPr/>
          <p:nvPr/>
        </p:nvSpPr>
        <p:spPr>
          <a:xfrm>
            <a:off x="1296000" y="3513243"/>
            <a:ext cx="9600000" cy="2604055"/>
          </a:xfrm>
          <a:prstGeom prst="rect">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5" tIns="45721" rIns="91445" bIns="45721" rtlCol="0" anchor="ctr"/>
          <a:lstStyle/>
          <a:p>
            <a:pPr algn="ctr"/>
            <a:endParaRPr lang="zh-CN" altLang="en-US" sz="2400" dirty="0">
              <a:solidFill>
                <a:schemeClr val="bg1"/>
              </a:solidFill>
              <a:ea typeface="微软雅黑" panose="020B0503020204020204" pitchFamily="34" charset="-122"/>
            </a:endParaRPr>
          </a:p>
        </p:txBody>
      </p:sp>
      <p:sp>
        <p:nvSpPr>
          <p:cNvPr id="7" name="矩形 6"/>
          <p:cNvSpPr/>
          <p:nvPr/>
        </p:nvSpPr>
        <p:spPr>
          <a:xfrm>
            <a:off x="3216000" y="3282208"/>
            <a:ext cx="5760000" cy="4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solidFill>
                  <a:srgbClr val="A40000"/>
                </a:solidFill>
                <a:ea typeface="微软雅黑" panose="020B0503020204020204" pitchFamily="34" charset="-122"/>
              </a:rPr>
              <a:t>如何对网络诈骗溯源追责？</a:t>
            </a:r>
          </a:p>
        </p:txBody>
      </p:sp>
      <p:sp>
        <p:nvSpPr>
          <p:cNvPr id="8" name="TextBox 30"/>
          <p:cNvSpPr txBox="1"/>
          <p:nvPr/>
        </p:nvSpPr>
        <p:spPr>
          <a:xfrm>
            <a:off x="1391478" y="3837515"/>
            <a:ext cx="9409045" cy="2247156"/>
          </a:xfrm>
          <a:prstGeom prst="rect">
            <a:avLst/>
          </a:prstGeom>
          <a:noFill/>
        </p:spPr>
        <p:txBody>
          <a:bodyPr wrap="square" lIns="91445" tIns="45721" rIns="91445" bIns="45721" rtlCol="0">
            <a:spAutoFit/>
          </a:bodyPr>
          <a:lstStyle>
            <a:defPPr>
              <a:defRPr lang="zh-CN"/>
            </a:defPPr>
            <a:lvl1pPr>
              <a:lnSpc>
                <a:spcPct val="125000"/>
              </a:lnSpc>
              <a:defRPr sz="1300">
                <a:latin typeface="微软雅黑" pitchFamily="34" charset="-122"/>
                <a:ea typeface="微软雅黑" panose="020B0503020204020204" pitchFamily="34" charset="-122"/>
              </a:defRPr>
            </a:lvl1pPr>
          </a:lstStyle>
          <a:p>
            <a:r>
              <a:rPr lang="zh-CN" altLang="en-US" sz="1867" dirty="0">
                <a:solidFill>
                  <a:schemeClr val="bg1"/>
                </a:solidFill>
              </a:rPr>
              <a:t>第六十四条 网络运营者、网络产品或者服务的提供者违反本法第二十二条第三款、第四十一条至第四十三条规定，侵害个人信息依法得到保护的权利的，由有关主管部门责令改正，可以根据情节单处或者并处警告、没收违法所得、处违法所得一倍以上十倍以下罚款，没有违法所得的，处一百万元以下罚款，对直接负责的主管人员和其他直接责任人员处一万元以上十万元以下罚款；情节严重的，并可以责令暂停相关业务、停业整顿、关闭网站、吊销相关业务许可证或者吊销营业执照。</a:t>
            </a:r>
          </a:p>
        </p:txBody>
      </p:sp>
    </p:spTree>
    <p:extLst>
      <p:ext uri="{BB962C8B-B14F-4D97-AF65-F5344CB8AC3E}">
        <p14:creationId xmlns:p14="http://schemas.microsoft.com/office/powerpoint/2010/main" val="3624466854"/>
      </p:ext>
    </p:extLst>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par>
                              <p:cTn id="8" fill="hold">
                                <p:stCondLst>
                                  <p:cond delay="500"/>
                                </p:stCondLst>
                                <p:childTnLst>
                                  <p:par>
                                    <p:cTn id="9" presetID="2" presetClass="entr" presetSubtype="1" fill="hold" grpId="0" nodeType="afterEffect" p14:presetBounceEnd="50000">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14:bounceEnd="50000">
                                          <p:cBhvr additive="base">
                                            <p:cTn id="11" dur="500" fill="hold"/>
                                            <p:tgtEl>
                                              <p:spTgt spid="3"/>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3"/>
                                            </p:tgtEl>
                                            <p:attrNameLst>
                                              <p:attrName>ppt_y</p:attrName>
                                            </p:attrNameLst>
                                          </p:cBhvr>
                                          <p:tavLst>
                                            <p:tav tm="0">
                                              <p:val>
                                                <p:strVal val="0-#ppt_h/2"/>
                                              </p:val>
                                            </p:tav>
                                            <p:tav tm="100000">
                                              <p:val>
                                                <p:strVal val="#ppt_y"/>
                                              </p:val>
                                            </p:tav>
                                          </p:tavLst>
                                        </p:anim>
                                      </p:childTnLst>
                                    </p:cTn>
                                  </p:par>
                                </p:childTnLst>
                              </p:cTn>
                            </p:par>
                            <p:par>
                              <p:cTn id="13" fill="hold">
                                <p:stCondLst>
                                  <p:cond delay="1000"/>
                                </p:stCondLst>
                                <p:childTnLst>
                                  <p:par>
                                    <p:cTn id="14" presetID="22" presetClass="entr" presetSubtype="8" fill="hold" grpId="0" nodeType="afterEffect">
                                      <p:stCondLst>
                                        <p:cond delay="0"/>
                                      </p:stCondLst>
                                      <p:iterate type="lt">
                                        <p:tmPct val="30000"/>
                                      </p:iterate>
                                      <p:childTnLst>
                                        <p:set>
                                          <p:cBhvr>
                                            <p:cTn id="15" dur="1" fill="hold">
                                              <p:stCondLst>
                                                <p:cond delay="0"/>
                                              </p:stCondLst>
                                            </p:cTn>
                                            <p:tgtEl>
                                              <p:spTgt spid="5"/>
                                            </p:tgtEl>
                                            <p:attrNameLst>
                                              <p:attrName>style.visibility</p:attrName>
                                            </p:attrNameLst>
                                          </p:cBhvr>
                                          <p:to>
                                            <p:strVal val="visible"/>
                                          </p:to>
                                        </p:set>
                                        <p:animEffect transition="in" filter="wipe(left)">
                                          <p:cBhvr>
                                            <p:cTn id="16" dur="100"/>
                                            <p:tgtEl>
                                              <p:spTgt spid="5"/>
                                            </p:tgtEl>
                                          </p:cBhvr>
                                        </p:animEffect>
                                      </p:childTnLst>
                                    </p:cTn>
                                  </p:par>
                                  <p:par>
                                    <p:cTn id="17" presetID="36" presetClass="emph" presetSubtype="0" fill="hold" grpId="1" nodeType="withEffect">
                                      <p:stCondLst>
                                        <p:cond delay="0"/>
                                      </p:stCondLst>
                                      <p:iterate type="lt">
                                        <p:tmPct val="30000"/>
                                      </p:iterate>
                                      <p:childTnLst>
                                        <p:animScale>
                                          <p:cBhvr>
                                            <p:cTn id="18" dur="50" autoRev="1" fill="hold">
                                              <p:stCondLst>
                                                <p:cond delay="0"/>
                                              </p:stCondLst>
                                            </p:cTn>
                                            <p:tgtEl>
                                              <p:spTgt spid="5"/>
                                            </p:tgtEl>
                                          </p:cBhvr>
                                          <p:to x="80000" y="100000"/>
                                        </p:animScale>
                                        <p:anim by="(#ppt_w*0.10)" calcmode="lin" valueType="num">
                                          <p:cBhvr>
                                            <p:cTn id="19" dur="50" autoRev="1" fill="hold">
                                              <p:stCondLst>
                                                <p:cond delay="0"/>
                                              </p:stCondLst>
                                            </p:cTn>
                                            <p:tgtEl>
                                              <p:spTgt spid="5"/>
                                            </p:tgtEl>
                                            <p:attrNameLst>
                                              <p:attrName>ppt_x</p:attrName>
                                            </p:attrNameLst>
                                          </p:cBhvr>
                                        </p:anim>
                                        <p:anim by="(-#ppt_w*0.10)" calcmode="lin" valueType="num">
                                          <p:cBhvr>
                                            <p:cTn id="20" dur="50" autoRev="1" fill="hold">
                                              <p:stCondLst>
                                                <p:cond delay="0"/>
                                              </p:stCondLst>
                                            </p:cTn>
                                            <p:tgtEl>
                                              <p:spTgt spid="5"/>
                                            </p:tgtEl>
                                            <p:attrNameLst>
                                              <p:attrName>ppt_y</p:attrName>
                                            </p:attrNameLst>
                                          </p:cBhvr>
                                        </p:anim>
                                        <p:animRot by="-480000">
                                          <p:cBhvr>
                                            <p:cTn id="21" dur="50" autoRev="1" fill="hold">
                                              <p:stCondLst>
                                                <p:cond delay="0"/>
                                              </p:stCondLst>
                                            </p:cTn>
                                            <p:tgtEl>
                                              <p:spTgt spid="5"/>
                                            </p:tgtEl>
                                            <p:attrNameLst>
                                              <p:attrName>r</p:attrName>
                                            </p:attrNameLst>
                                          </p:cBhvr>
                                        </p:animRot>
                                      </p:childTnLst>
                                    </p:cTn>
                                  </p:par>
                                </p:childTnLst>
                              </p:cTn>
                            </p:par>
                            <p:par>
                              <p:cTn id="22" fill="hold">
                                <p:stCondLst>
                                  <p:cond delay="3290"/>
                                </p:stCondLst>
                                <p:childTnLst>
                                  <p:par>
                                    <p:cTn id="23" presetID="16" presetClass="entr" presetSubtype="37" fill="hold" grpId="0"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outVertical)">
                                          <p:cBhvr>
                                            <p:cTn id="25" dur="500"/>
                                            <p:tgtEl>
                                              <p:spTgt spid="7"/>
                                            </p:tgtEl>
                                          </p:cBhvr>
                                        </p:animEffect>
                                      </p:childTnLst>
                                    </p:cTn>
                                  </p:par>
                                </p:childTnLst>
                              </p:cTn>
                            </p:par>
                            <p:par>
                              <p:cTn id="26" fill="hold">
                                <p:stCondLst>
                                  <p:cond delay="3790"/>
                                </p:stCondLst>
                                <p:childTnLst>
                                  <p:par>
                                    <p:cTn id="27" presetID="2" presetClass="entr" presetSubtype="1" fill="hold" grpId="0" nodeType="afterEffect" p14:presetBounceEnd="50000">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14:bounceEnd="50000">
                                          <p:cBhvr additive="base">
                                            <p:cTn id="29" dur="500" fill="hold"/>
                                            <p:tgtEl>
                                              <p:spTgt spid="6"/>
                                            </p:tgtEl>
                                            <p:attrNameLst>
                                              <p:attrName>ppt_x</p:attrName>
                                            </p:attrNameLst>
                                          </p:cBhvr>
                                          <p:tavLst>
                                            <p:tav tm="0">
                                              <p:val>
                                                <p:strVal val="#ppt_x"/>
                                              </p:val>
                                            </p:tav>
                                            <p:tav tm="100000">
                                              <p:val>
                                                <p:strVal val="#ppt_x"/>
                                              </p:val>
                                            </p:tav>
                                          </p:tavLst>
                                        </p:anim>
                                        <p:anim calcmode="lin" valueType="num" p14:bounceEnd="50000">
                                          <p:cBhvr additive="base">
                                            <p:cTn id="30" dur="500" fill="hold"/>
                                            <p:tgtEl>
                                              <p:spTgt spid="6"/>
                                            </p:tgtEl>
                                            <p:attrNameLst>
                                              <p:attrName>ppt_y</p:attrName>
                                            </p:attrNameLst>
                                          </p:cBhvr>
                                          <p:tavLst>
                                            <p:tav tm="0">
                                              <p:val>
                                                <p:strVal val="0-#ppt_h/2"/>
                                              </p:val>
                                            </p:tav>
                                            <p:tav tm="100000">
                                              <p:val>
                                                <p:strVal val="#ppt_y"/>
                                              </p:val>
                                            </p:tav>
                                          </p:tavLst>
                                        </p:anim>
                                      </p:childTnLst>
                                    </p:cTn>
                                  </p:par>
                                </p:childTnLst>
                              </p:cTn>
                            </p:par>
                            <p:par>
                              <p:cTn id="31" fill="hold">
                                <p:stCondLst>
                                  <p:cond delay="4290"/>
                                </p:stCondLst>
                                <p:childTnLst>
                                  <p:par>
                                    <p:cTn id="32" presetID="22" presetClass="entr" presetSubtype="8" fill="hold" grpId="0" nodeType="afterEffect">
                                      <p:stCondLst>
                                        <p:cond delay="0"/>
                                      </p:stCondLst>
                                      <p:iterate type="lt">
                                        <p:tmPct val="30000"/>
                                      </p:iterate>
                                      <p:childTnLst>
                                        <p:set>
                                          <p:cBhvr>
                                            <p:cTn id="33" dur="1" fill="hold">
                                              <p:stCondLst>
                                                <p:cond delay="0"/>
                                              </p:stCondLst>
                                            </p:cTn>
                                            <p:tgtEl>
                                              <p:spTgt spid="8"/>
                                            </p:tgtEl>
                                            <p:attrNameLst>
                                              <p:attrName>style.visibility</p:attrName>
                                            </p:attrNameLst>
                                          </p:cBhvr>
                                          <p:to>
                                            <p:strVal val="visible"/>
                                          </p:to>
                                        </p:set>
                                        <p:animEffect transition="in" filter="wipe(left)">
                                          <p:cBhvr>
                                            <p:cTn id="34" dur="100"/>
                                            <p:tgtEl>
                                              <p:spTgt spid="8"/>
                                            </p:tgtEl>
                                          </p:cBhvr>
                                        </p:animEffect>
                                      </p:childTnLst>
                                    </p:cTn>
                                  </p:par>
                                  <p:par>
                                    <p:cTn id="35" presetID="36" presetClass="emph" presetSubtype="0" fill="hold" grpId="1" nodeType="withEffect">
                                      <p:stCondLst>
                                        <p:cond delay="0"/>
                                      </p:stCondLst>
                                      <p:iterate type="lt">
                                        <p:tmPct val="30000"/>
                                      </p:iterate>
                                      <p:childTnLst>
                                        <p:animScale>
                                          <p:cBhvr>
                                            <p:cTn id="36" dur="50" autoRev="1" fill="hold">
                                              <p:stCondLst>
                                                <p:cond delay="0"/>
                                              </p:stCondLst>
                                            </p:cTn>
                                            <p:tgtEl>
                                              <p:spTgt spid="8"/>
                                            </p:tgtEl>
                                          </p:cBhvr>
                                          <p:to x="80000" y="100000"/>
                                        </p:animScale>
                                        <p:anim by="(#ppt_w*0.10)" calcmode="lin" valueType="num">
                                          <p:cBhvr>
                                            <p:cTn id="37" dur="50" autoRev="1" fill="hold">
                                              <p:stCondLst>
                                                <p:cond delay="0"/>
                                              </p:stCondLst>
                                            </p:cTn>
                                            <p:tgtEl>
                                              <p:spTgt spid="8"/>
                                            </p:tgtEl>
                                            <p:attrNameLst>
                                              <p:attrName>ppt_x</p:attrName>
                                            </p:attrNameLst>
                                          </p:cBhvr>
                                        </p:anim>
                                        <p:anim by="(-#ppt_w*0.10)" calcmode="lin" valueType="num">
                                          <p:cBhvr>
                                            <p:cTn id="38" dur="50" autoRev="1" fill="hold">
                                              <p:stCondLst>
                                                <p:cond delay="0"/>
                                              </p:stCondLst>
                                            </p:cTn>
                                            <p:tgtEl>
                                              <p:spTgt spid="8"/>
                                            </p:tgtEl>
                                            <p:attrNameLst>
                                              <p:attrName>ppt_y</p:attrName>
                                            </p:attrNameLst>
                                          </p:cBhvr>
                                        </p:anim>
                                        <p:animRot by="-480000">
                                          <p:cBhvr>
                                            <p:cTn id="39" dur="50" autoRev="1" fill="hold">
                                              <p:stCondLst>
                                                <p:cond delay="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p:bldP spid="5" grpId="1"/>
          <p:bldP spid="6" grpId="0" animBg="1"/>
          <p:bldP spid="7" grpId="0" animBg="1"/>
          <p:bldP spid="8" grpId="0"/>
          <p:bldP spid="8"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par>
                              <p:cTn id="8" fill="hold">
                                <p:stCondLst>
                                  <p:cond delay="500"/>
                                </p:stCondLst>
                                <p:childTnLst>
                                  <p:par>
                                    <p:cTn id="9" presetID="2" presetClass="entr" presetSubtype="1"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0-#ppt_h/2"/>
                                              </p:val>
                                            </p:tav>
                                            <p:tav tm="100000">
                                              <p:val>
                                                <p:strVal val="#ppt_y"/>
                                              </p:val>
                                            </p:tav>
                                          </p:tavLst>
                                        </p:anim>
                                      </p:childTnLst>
                                    </p:cTn>
                                  </p:par>
                                </p:childTnLst>
                              </p:cTn>
                            </p:par>
                            <p:par>
                              <p:cTn id="13" fill="hold">
                                <p:stCondLst>
                                  <p:cond delay="1000"/>
                                </p:stCondLst>
                                <p:childTnLst>
                                  <p:par>
                                    <p:cTn id="14" presetID="22" presetClass="entr" presetSubtype="8" fill="hold" grpId="0" nodeType="afterEffect">
                                      <p:stCondLst>
                                        <p:cond delay="0"/>
                                      </p:stCondLst>
                                      <p:iterate type="lt">
                                        <p:tmPct val="30000"/>
                                      </p:iterate>
                                      <p:childTnLst>
                                        <p:set>
                                          <p:cBhvr>
                                            <p:cTn id="15" dur="1" fill="hold">
                                              <p:stCondLst>
                                                <p:cond delay="0"/>
                                              </p:stCondLst>
                                            </p:cTn>
                                            <p:tgtEl>
                                              <p:spTgt spid="5"/>
                                            </p:tgtEl>
                                            <p:attrNameLst>
                                              <p:attrName>style.visibility</p:attrName>
                                            </p:attrNameLst>
                                          </p:cBhvr>
                                          <p:to>
                                            <p:strVal val="visible"/>
                                          </p:to>
                                        </p:set>
                                        <p:animEffect transition="in" filter="wipe(left)">
                                          <p:cBhvr>
                                            <p:cTn id="16" dur="100"/>
                                            <p:tgtEl>
                                              <p:spTgt spid="5"/>
                                            </p:tgtEl>
                                          </p:cBhvr>
                                        </p:animEffect>
                                      </p:childTnLst>
                                    </p:cTn>
                                  </p:par>
                                  <p:par>
                                    <p:cTn id="17" presetID="36" presetClass="emph" presetSubtype="0" fill="hold" grpId="1" nodeType="withEffect">
                                      <p:stCondLst>
                                        <p:cond delay="0"/>
                                      </p:stCondLst>
                                      <p:iterate type="lt">
                                        <p:tmPct val="30000"/>
                                      </p:iterate>
                                      <p:childTnLst>
                                        <p:animScale>
                                          <p:cBhvr>
                                            <p:cTn id="18" dur="50" autoRev="1" fill="hold">
                                              <p:stCondLst>
                                                <p:cond delay="0"/>
                                              </p:stCondLst>
                                            </p:cTn>
                                            <p:tgtEl>
                                              <p:spTgt spid="5"/>
                                            </p:tgtEl>
                                          </p:cBhvr>
                                          <p:to x="80000" y="100000"/>
                                        </p:animScale>
                                        <p:anim by="(#ppt_w*0.10)" calcmode="lin" valueType="num">
                                          <p:cBhvr>
                                            <p:cTn id="19" dur="50" autoRev="1" fill="hold">
                                              <p:stCondLst>
                                                <p:cond delay="0"/>
                                              </p:stCondLst>
                                            </p:cTn>
                                            <p:tgtEl>
                                              <p:spTgt spid="5"/>
                                            </p:tgtEl>
                                            <p:attrNameLst>
                                              <p:attrName>ppt_x</p:attrName>
                                            </p:attrNameLst>
                                          </p:cBhvr>
                                        </p:anim>
                                        <p:anim by="(-#ppt_w*0.10)" calcmode="lin" valueType="num">
                                          <p:cBhvr>
                                            <p:cTn id="20" dur="50" autoRev="1" fill="hold">
                                              <p:stCondLst>
                                                <p:cond delay="0"/>
                                              </p:stCondLst>
                                            </p:cTn>
                                            <p:tgtEl>
                                              <p:spTgt spid="5"/>
                                            </p:tgtEl>
                                            <p:attrNameLst>
                                              <p:attrName>ppt_y</p:attrName>
                                            </p:attrNameLst>
                                          </p:cBhvr>
                                        </p:anim>
                                        <p:animRot by="-480000">
                                          <p:cBhvr>
                                            <p:cTn id="21" dur="50" autoRev="1" fill="hold">
                                              <p:stCondLst>
                                                <p:cond delay="0"/>
                                              </p:stCondLst>
                                            </p:cTn>
                                            <p:tgtEl>
                                              <p:spTgt spid="5"/>
                                            </p:tgtEl>
                                            <p:attrNameLst>
                                              <p:attrName>r</p:attrName>
                                            </p:attrNameLst>
                                          </p:cBhvr>
                                        </p:animRot>
                                      </p:childTnLst>
                                    </p:cTn>
                                  </p:par>
                                </p:childTnLst>
                              </p:cTn>
                            </p:par>
                            <p:par>
                              <p:cTn id="22" fill="hold">
                                <p:stCondLst>
                                  <p:cond delay="3290"/>
                                </p:stCondLst>
                                <p:childTnLst>
                                  <p:par>
                                    <p:cTn id="23" presetID="16" presetClass="entr" presetSubtype="37" fill="hold" grpId="0"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outVertical)">
                                          <p:cBhvr>
                                            <p:cTn id="25" dur="500"/>
                                            <p:tgtEl>
                                              <p:spTgt spid="7"/>
                                            </p:tgtEl>
                                          </p:cBhvr>
                                        </p:animEffect>
                                      </p:childTnLst>
                                    </p:cTn>
                                  </p:par>
                                </p:childTnLst>
                              </p:cTn>
                            </p:par>
                            <p:par>
                              <p:cTn id="26" fill="hold">
                                <p:stCondLst>
                                  <p:cond delay="3790"/>
                                </p:stCondLst>
                                <p:childTnLst>
                                  <p:par>
                                    <p:cTn id="27" presetID="2" presetClass="entr" presetSubtype="1" fill="hold" grpId="0" nodeType="after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ppt_x"/>
                                              </p:val>
                                            </p:tav>
                                            <p:tav tm="100000">
                                              <p:val>
                                                <p:strVal val="#ppt_x"/>
                                              </p:val>
                                            </p:tav>
                                          </p:tavLst>
                                        </p:anim>
                                        <p:anim calcmode="lin" valueType="num">
                                          <p:cBhvr additive="base">
                                            <p:cTn id="30" dur="500" fill="hold"/>
                                            <p:tgtEl>
                                              <p:spTgt spid="6"/>
                                            </p:tgtEl>
                                            <p:attrNameLst>
                                              <p:attrName>ppt_y</p:attrName>
                                            </p:attrNameLst>
                                          </p:cBhvr>
                                          <p:tavLst>
                                            <p:tav tm="0">
                                              <p:val>
                                                <p:strVal val="0-#ppt_h/2"/>
                                              </p:val>
                                            </p:tav>
                                            <p:tav tm="100000">
                                              <p:val>
                                                <p:strVal val="#ppt_y"/>
                                              </p:val>
                                            </p:tav>
                                          </p:tavLst>
                                        </p:anim>
                                      </p:childTnLst>
                                    </p:cTn>
                                  </p:par>
                                </p:childTnLst>
                              </p:cTn>
                            </p:par>
                            <p:par>
                              <p:cTn id="31" fill="hold">
                                <p:stCondLst>
                                  <p:cond delay="4290"/>
                                </p:stCondLst>
                                <p:childTnLst>
                                  <p:par>
                                    <p:cTn id="32" presetID="22" presetClass="entr" presetSubtype="8" fill="hold" grpId="0" nodeType="afterEffect">
                                      <p:stCondLst>
                                        <p:cond delay="0"/>
                                      </p:stCondLst>
                                      <p:iterate type="lt">
                                        <p:tmPct val="30000"/>
                                      </p:iterate>
                                      <p:childTnLst>
                                        <p:set>
                                          <p:cBhvr>
                                            <p:cTn id="33" dur="1" fill="hold">
                                              <p:stCondLst>
                                                <p:cond delay="0"/>
                                              </p:stCondLst>
                                            </p:cTn>
                                            <p:tgtEl>
                                              <p:spTgt spid="8"/>
                                            </p:tgtEl>
                                            <p:attrNameLst>
                                              <p:attrName>style.visibility</p:attrName>
                                            </p:attrNameLst>
                                          </p:cBhvr>
                                          <p:to>
                                            <p:strVal val="visible"/>
                                          </p:to>
                                        </p:set>
                                        <p:animEffect transition="in" filter="wipe(left)">
                                          <p:cBhvr>
                                            <p:cTn id="34" dur="100"/>
                                            <p:tgtEl>
                                              <p:spTgt spid="8"/>
                                            </p:tgtEl>
                                          </p:cBhvr>
                                        </p:animEffect>
                                      </p:childTnLst>
                                    </p:cTn>
                                  </p:par>
                                  <p:par>
                                    <p:cTn id="35" presetID="36" presetClass="emph" presetSubtype="0" fill="hold" grpId="1" nodeType="withEffect">
                                      <p:stCondLst>
                                        <p:cond delay="0"/>
                                      </p:stCondLst>
                                      <p:iterate type="lt">
                                        <p:tmPct val="30000"/>
                                      </p:iterate>
                                      <p:childTnLst>
                                        <p:animScale>
                                          <p:cBhvr>
                                            <p:cTn id="36" dur="50" autoRev="1" fill="hold">
                                              <p:stCondLst>
                                                <p:cond delay="0"/>
                                              </p:stCondLst>
                                            </p:cTn>
                                            <p:tgtEl>
                                              <p:spTgt spid="8"/>
                                            </p:tgtEl>
                                          </p:cBhvr>
                                          <p:to x="80000" y="100000"/>
                                        </p:animScale>
                                        <p:anim by="(#ppt_w*0.10)" calcmode="lin" valueType="num">
                                          <p:cBhvr>
                                            <p:cTn id="37" dur="50" autoRev="1" fill="hold">
                                              <p:stCondLst>
                                                <p:cond delay="0"/>
                                              </p:stCondLst>
                                            </p:cTn>
                                            <p:tgtEl>
                                              <p:spTgt spid="8"/>
                                            </p:tgtEl>
                                            <p:attrNameLst>
                                              <p:attrName>ppt_x</p:attrName>
                                            </p:attrNameLst>
                                          </p:cBhvr>
                                        </p:anim>
                                        <p:anim by="(-#ppt_w*0.10)" calcmode="lin" valueType="num">
                                          <p:cBhvr>
                                            <p:cTn id="38" dur="50" autoRev="1" fill="hold">
                                              <p:stCondLst>
                                                <p:cond delay="0"/>
                                              </p:stCondLst>
                                            </p:cTn>
                                            <p:tgtEl>
                                              <p:spTgt spid="8"/>
                                            </p:tgtEl>
                                            <p:attrNameLst>
                                              <p:attrName>ppt_y</p:attrName>
                                            </p:attrNameLst>
                                          </p:cBhvr>
                                        </p:anim>
                                        <p:animRot by="-480000">
                                          <p:cBhvr>
                                            <p:cTn id="39" dur="50" autoRev="1" fill="hold">
                                              <p:stCondLst>
                                                <p:cond delay="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p:bldP spid="5" grpId="1"/>
          <p:bldP spid="6" grpId="0" animBg="1"/>
          <p:bldP spid="7" grpId="0" animBg="1"/>
          <p:bldP spid="8" grpId="0"/>
          <p:bldP spid="8" grpId="1"/>
        </p:bldLst>
      </p:timing>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34000" r="-34000"/>
          </a:stretch>
        </a:blipFill>
        <a:effectLst/>
      </p:bgPr>
    </p:bg>
    <p:spTree>
      <p:nvGrpSpPr>
        <p:cNvPr id="1" name=""/>
        <p:cNvGrpSpPr/>
        <p:nvPr/>
      </p:nvGrpSpPr>
      <p:grpSpPr>
        <a:xfrm>
          <a:off x="0" y="0"/>
          <a:ext cx="0" cy="0"/>
          <a:chOff x="0" y="0"/>
          <a:chExt cx="0" cy="0"/>
        </a:xfrm>
      </p:grpSpPr>
      <p:sp>
        <p:nvSpPr>
          <p:cNvPr id="6" name="TextBox 32">
            <a:hlinkClick r:id="" action="ppaction://hlinkshowjump?jump=nextslide"/>
          </p:cNvPr>
          <p:cNvSpPr txBox="1">
            <a:spLocks noChangeArrowheads="1"/>
          </p:cNvSpPr>
          <p:nvPr/>
        </p:nvSpPr>
        <p:spPr bwMode="auto">
          <a:xfrm>
            <a:off x="4772561" y="1316627"/>
            <a:ext cx="2646878"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宋体" pitchFamily="2" charset="-122"/>
              </a:defRPr>
            </a:lvl1pPr>
            <a:lvl2pPr marL="742950" indent="-285750">
              <a:defRPr>
                <a:solidFill>
                  <a:schemeClr val="tx1"/>
                </a:solidFill>
                <a:latin typeface="Arial" charset="0"/>
                <a:ea typeface="宋体" pitchFamily="2" charset="-122"/>
              </a:defRPr>
            </a:lvl2pPr>
            <a:lvl3pPr marL="1143000" indent="-228600">
              <a:defRPr>
                <a:solidFill>
                  <a:schemeClr val="tx1"/>
                </a:solidFill>
                <a:latin typeface="Arial" charset="0"/>
                <a:ea typeface="宋体" pitchFamily="2" charset="-122"/>
              </a:defRPr>
            </a:lvl3pPr>
            <a:lvl4pPr marL="1600200" indent="-228600">
              <a:defRPr>
                <a:solidFill>
                  <a:schemeClr val="tx1"/>
                </a:solidFill>
                <a:latin typeface="Arial" charset="0"/>
                <a:ea typeface="宋体" pitchFamily="2" charset="-122"/>
              </a:defRPr>
            </a:lvl4pPr>
            <a:lvl5pPr marL="2057400" indent="-22860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algn="ctr"/>
            <a:r>
              <a:rPr lang="zh-CN" altLang="en-US" sz="6400" b="1" dirty="0">
                <a:solidFill>
                  <a:schemeClr val="bg1"/>
                </a:solidFill>
                <a:latin typeface="微软雅黑" panose="020B0503020204020204" pitchFamily="34" charset="-122"/>
                <a:ea typeface="微软雅黑" panose="020B0503020204020204" pitchFamily="34" charset="-122"/>
              </a:rPr>
              <a:t>第四章</a:t>
            </a:r>
            <a:endParaRPr lang="en-US" altLang="zh-CN" sz="6400" b="1" dirty="0">
              <a:solidFill>
                <a:schemeClr val="bg1"/>
              </a:solidFill>
              <a:latin typeface="微软雅黑" panose="020B0503020204020204" pitchFamily="34" charset="-122"/>
              <a:ea typeface="微软雅黑" panose="020B0503020204020204" pitchFamily="34" charset="-122"/>
            </a:endParaRPr>
          </a:p>
        </p:txBody>
      </p:sp>
      <p:sp>
        <p:nvSpPr>
          <p:cNvPr id="7" name="TextBox 32">
            <a:hlinkClick r:id="" action="ppaction://hlinkshowjump?jump=nextslide"/>
          </p:cNvPr>
          <p:cNvSpPr txBox="1">
            <a:spLocks noChangeArrowheads="1"/>
          </p:cNvSpPr>
          <p:nvPr/>
        </p:nvSpPr>
        <p:spPr bwMode="auto">
          <a:xfrm>
            <a:off x="1050033" y="2609255"/>
            <a:ext cx="10183373"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ea typeface="宋体" pitchFamily="2" charset="-122"/>
              </a:defRPr>
            </a:lvl1pPr>
            <a:lvl2pPr marL="742950" indent="-285750">
              <a:defRPr>
                <a:solidFill>
                  <a:schemeClr val="tx1"/>
                </a:solidFill>
                <a:latin typeface="Arial" charset="0"/>
                <a:ea typeface="宋体" pitchFamily="2" charset="-122"/>
              </a:defRPr>
            </a:lvl2pPr>
            <a:lvl3pPr marL="1143000" indent="-228600">
              <a:defRPr>
                <a:solidFill>
                  <a:schemeClr val="tx1"/>
                </a:solidFill>
                <a:latin typeface="Arial" charset="0"/>
                <a:ea typeface="宋体" pitchFamily="2" charset="-122"/>
              </a:defRPr>
            </a:lvl3pPr>
            <a:lvl4pPr marL="1600200" indent="-228600">
              <a:defRPr>
                <a:solidFill>
                  <a:schemeClr val="tx1"/>
                </a:solidFill>
                <a:latin typeface="Arial" charset="0"/>
                <a:ea typeface="宋体" pitchFamily="2" charset="-122"/>
              </a:defRPr>
            </a:lvl4pPr>
            <a:lvl5pPr marL="2057400" indent="-22860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algn="ctr"/>
            <a:r>
              <a:rPr lang="en-US" altLang="zh-CN" sz="6000" b="1" spc="800" dirty="0">
                <a:solidFill>
                  <a:schemeClr val="bg1"/>
                </a:solidFill>
                <a:latin typeface="微软雅黑" panose="020B0503020204020204" pitchFamily="34" charset="-122"/>
                <a:ea typeface="微软雅黑" panose="020B0503020204020204" pitchFamily="34" charset="-122"/>
              </a:rPr>
              <a:t>《</a:t>
            </a:r>
            <a:r>
              <a:rPr lang="zh-CN" altLang="en-US" sz="6000" b="1" spc="800" dirty="0">
                <a:solidFill>
                  <a:schemeClr val="bg1"/>
                </a:solidFill>
                <a:latin typeface="微软雅黑" panose="020B0503020204020204" pitchFamily="34" charset="-122"/>
                <a:ea typeface="微软雅黑" panose="020B0503020204020204" pitchFamily="34" charset="-122"/>
              </a:rPr>
              <a:t>网络安全法</a:t>
            </a:r>
            <a:r>
              <a:rPr lang="en-US" altLang="zh-CN" sz="6000" b="1" spc="800" dirty="0">
                <a:solidFill>
                  <a:schemeClr val="bg1"/>
                </a:solidFill>
                <a:latin typeface="微软雅黑" panose="020B0503020204020204" pitchFamily="34" charset="-122"/>
                <a:ea typeface="微软雅黑" panose="020B0503020204020204" pitchFamily="34" charset="-122"/>
              </a:rPr>
              <a:t>》</a:t>
            </a:r>
          </a:p>
          <a:p>
            <a:pPr algn="ctr"/>
            <a:r>
              <a:rPr lang="zh-CN" altLang="en-US" sz="6600" b="1" spc="800" dirty="0">
                <a:solidFill>
                  <a:schemeClr val="bg1"/>
                </a:solidFill>
                <a:latin typeface="微软雅黑" panose="020B0503020204020204" pitchFamily="34" charset="-122"/>
                <a:ea typeface="微软雅黑" panose="020B0503020204020204" pitchFamily="34" charset="-122"/>
              </a:rPr>
              <a:t>基本知识</a:t>
            </a:r>
            <a:endParaRPr lang="en-US" altLang="zh-CN" sz="6600" b="1" spc="800" dirty="0">
              <a:solidFill>
                <a:schemeClr val="bg1"/>
              </a:solidFill>
              <a:latin typeface="微软雅黑" panose="020B0503020204020204" pitchFamily="34" charset="-122"/>
              <a:ea typeface="微软雅黑" panose="020B0503020204020204" pitchFamily="34" charset="-122"/>
            </a:endParaRPr>
          </a:p>
        </p:txBody>
      </p:sp>
      <p:pic>
        <p:nvPicPr>
          <p:cNvPr id="3" name="图片 2">
            <a:extLst>
              <a:ext uri="{FF2B5EF4-FFF2-40B4-BE49-F238E27FC236}">
                <a16:creationId xmlns:a16="http://schemas.microsoft.com/office/drawing/2014/main" xmlns="" id="{AA05FDD6-CF5A-4E1A-A65B-1820F125E9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95" y="151152"/>
            <a:ext cx="1523809" cy="1422222"/>
          </a:xfrm>
          <a:prstGeom prst="rect">
            <a:avLst/>
          </a:prstGeom>
        </p:spPr>
      </p:pic>
    </p:spTree>
    <p:extLst>
      <p:ext uri="{BB962C8B-B14F-4D97-AF65-F5344CB8AC3E}">
        <p14:creationId xmlns:p14="http://schemas.microsoft.com/office/powerpoint/2010/main" val="699682491"/>
      </p:ext>
    </p:extLst>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childTnLst>
                          </p:cTn>
                        </p:par>
                        <p:par>
                          <p:cTn id="16" fill="hold">
                            <p:stCondLst>
                              <p:cond delay="1000"/>
                            </p:stCondLst>
                            <p:childTnLst>
                              <p:par>
                                <p:cTn id="17" presetID="26" presetClass="emph" presetSubtype="0" fill="hold" grpId="1" nodeType="afterEffect">
                                  <p:stCondLst>
                                    <p:cond delay="0"/>
                                  </p:stCondLst>
                                  <p:childTnLst>
                                    <p:animEffect transition="out" filter="fade">
                                      <p:cBhvr>
                                        <p:cTn id="18" dur="500" tmFilter="0, 0; .2, .5; .8, .5; 1, 0"/>
                                        <p:tgtEl>
                                          <p:spTgt spid="7"/>
                                        </p:tgtEl>
                                      </p:cBhvr>
                                    </p:animEffect>
                                    <p:animScale>
                                      <p:cBhvr>
                                        <p:cTn id="19" dur="250" autoRev="1" fill="hold"/>
                                        <p:tgtEl>
                                          <p:spTgt spid="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7"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5"/>
          <p:cNvSpPr txBox="1"/>
          <p:nvPr/>
        </p:nvSpPr>
        <p:spPr>
          <a:xfrm>
            <a:off x="1526005" y="1066932"/>
            <a:ext cx="4509035" cy="502766"/>
          </a:xfrm>
          <a:prstGeom prst="rect">
            <a:avLst/>
          </a:prstGeom>
          <a:noFill/>
        </p:spPr>
        <p:txBody>
          <a:bodyPr wrap="square" lIns="91440" tIns="45720" rIns="91440" bIns="45720" rtlCol="0">
            <a:spAutoFit/>
          </a:bodyPr>
          <a:lstStyle/>
          <a:p>
            <a:r>
              <a:rPr lang="en-US" altLang="zh-CN" sz="2667" b="1" kern="0" dirty="0">
                <a:solidFill>
                  <a:schemeClr val="bg1"/>
                </a:solidFill>
                <a:latin typeface="微软雅黑" panose="020B0503020204020204" pitchFamily="34" charset="-122"/>
                <a:ea typeface="微软雅黑" panose="020B0503020204020204" pitchFamily="34" charset="-122"/>
              </a:rPr>
              <a:t>《</a:t>
            </a:r>
            <a:r>
              <a:rPr lang="zh-CN" altLang="en-US" sz="2667" b="1" kern="0" dirty="0">
                <a:solidFill>
                  <a:schemeClr val="bg1"/>
                </a:solidFill>
                <a:latin typeface="微软雅黑" panose="020B0503020204020204" pitchFamily="34" charset="-122"/>
                <a:ea typeface="微软雅黑" panose="020B0503020204020204" pitchFamily="34" charset="-122"/>
              </a:rPr>
              <a:t>网络安全法</a:t>
            </a:r>
            <a:r>
              <a:rPr lang="en-US" altLang="zh-CN" sz="2667" b="1" kern="0" dirty="0">
                <a:solidFill>
                  <a:schemeClr val="bg1"/>
                </a:solidFill>
                <a:latin typeface="微软雅黑" panose="020B0503020204020204" pitchFamily="34" charset="-122"/>
                <a:ea typeface="微软雅黑" panose="020B0503020204020204" pitchFamily="34" charset="-122"/>
              </a:rPr>
              <a:t>》</a:t>
            </a:r>
            <a:r>
              <a:rPr lang="zh-CN" altLang="en-US" sz="2667" b="1" kern="0" dirty="0">
                <a:solidFill>
                  <a:schemeClr val="bg1"/>
                </a:solidFill>
                <a:latin typeface="微软雅黑" panose="020B0503020204020204" pitchFamily="34" charset="-122"/>
                <a:ea typeface="微软雅黑" panose="020B0503020204020204" pitchFamily="34" charset="-122"/>
              </a:rPr>
              <a:t>基本原则</a:t>
            </a:r>
          </a:p>
        </p:txBody>
      </p:sp>
      <p:sp>
        <p:nvSpPr>
          <p:cNvPr id="3" name="文本框 5"/>
          <p:cNvSpPr txBox="1"/>
          <p:nvPr/>
        </p:nvSpPr>
        <p:spPr>
          <a:xfrm>
            <a:off x="4392973" y="378669"/>
            <a:ext cx="3383213" cy="502766"/>
          </a:xfrm>
          <a:prstGeom prst="rect">
            <a:avLst/>
          </a:prstGeom>
          <a:noFill/>
        </p:spPr>
        <p:txBody>
          <a:bodyPr wrap="square" lIns="91440" tIns="45720" rIns="91440" bIns="45720" rtlCol="0">
            <a:spAutoFit/>
          </a:bodyPr>
          <a:lstStyle/>
          <a:p>
            <a:r>
              <a:rPr lang="en-US" altLang="zh-CN" sz="2667" b="1" kern="0" dirty="0">
                <a:solidFill>
                  <a:schemeClr val="bg1"/>
                </a:solidFill>
                <a:latin typeface="微软雅黑" panose="020B0503020204020204" pitchFamily="34" charset="-122"/>
                <a:ea typeface="微软雅黑" panose="020B0503020204020204" pitchFamily="34" charset="-122"/>
              </a:rPr>
              <a:t>《</a:t>
            </a:r>
            <a:r>
              <a:rPr lang="zh-CN" altLang="en-US" sz="2667" b="1" kern="0" dirty="0">
                <a:solidFill>
                  <a:schemeClr val="bg1"/>
                </a:solidFill>
                <a:latin typeface="微软雅黑" panose="020B0503020204020204" pitchFamily="34" charset="-122"/>
                <a:ea typeface="微软雅黑" panose="020B0503020204020204" pitchFamily="34" charset="-122"/>
              </a:rPr>
              <a:t>网络安全法</a:t>
            </a:r>
            <a:r>
              <a:rPr lang="en-US" altLang="zh-CN" sz="2667" b="1" kern="0" dirty="0">
                <a:solidFill>
                  <a:schemeClr val="bg1"/>
                </a:solidFill>
                <a:latin typeface="微软雅黑" panose="020B0503020204020204" pitchFamily="34" charset="-122"/>
                <a:ea typeface="微软雅黑" panose="020B0503020204020204" pitchFamily="34" charset="-122"/>
              </a:rPr>
              <a:t>》</a:t>
            </a:r>
            <a:r>
              <a:rPr lang="zh-CN" altLang="en-US" sz="2667" b="1" kern="0" dirty="0">
                <a:solidFill>
                  <a:schemeClr val="bg1"/>
                </a:solidFill>
                <a:latin typeface="微软雅黑" panose="020B0503020204020204" pitchFamily="34" charset="-122"/>
                <a:ea typeface="微软雅黑" panose="020B0503020204020204" pitchFamily="34" charset="-122"/>
              </a:rPr>
              <a:t>简介</a:t>
            </a:r>
          </a:p>
        </p:txBody>
      </p:sp>
      <p:sp>
        <p:nvSpPr>
          <p:cNvPr id="4" name="矩形 3"/>
          <p:cNvSpPr/>
          <p:nvPr/>
        </p:nvSpPr>
        <p:spPr>
          <a:xfrm>
            <a:off x="1295467" y="2206771"/>
            <a:ext cx="2496277" cy="478115"/>
          </a:xfrm>
          <a:prstGeom prst="rect">
            <a:avLst/>
          </a:prstGeom>
          <a:solidFill>
            <a:schemeClr val="bg1"/>
          </a:solidFill>
          <a:ln w="95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r>
              <a:rPr lang="zh-CN" altLang="en-US" sz="2133" b="1" dirty="0">
                <a:solidFill>
                  <a:srgbClr val="404769"/>
                </a:solidFill>
                <a:latin typeface="微软雅黑" panose="020B0503020204020204" pitchFamily="34" charset="-122"/>
                <a:ea typeface="微软雅黑" panose="020B0503020204020204" pitchFamily="34" charset="-122"/>
                <a:cs typeface="+mn-ea"/>
                <a:sym typeface="+mn-lt"/>
              </a:rPr>
              <a:t>网络空间主权原则</a:t>
            </a:r>
          </a:p>
        </p:txBody>
      </p:sp>
      <p:sp>
        <p:nvSpPr>
          <p:cNvPr id="5" name="矩形 4"/>
          <p:cNvSpPr/>
          <p:nvPr/>
        </p:nvSpPr>
        <p:spPr>
          <a:xfrm>
            <a:off x="1295467" y="2706648"/>
            <a:ext cx="2496277" cy="3532571"/>
          </a:xfrm>
          <a:prstGeom prst="rect">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25000"/>
              </a:lnSpc>
            </a:pPr>
            <a:r>
              <a:rPr lang="en-US" altLang="zh-CN" sz="1867" dirty="0">
                <a:solidFill>
                  <a:schemeClr val="bg1"/>
                </a:solidFill>
                <a:latin typeface="微软雅黑" panose="020B0503020204020204" pitchFamily="34" charset="-122"/>
                <a:ea typeface="微软雅黑" panose="020B0503020204020204" pitchFamily="34" charset="-122"/>
                <a:cs typeface="+mn-ea"/>
                <a:sym typeface="+mn-lt"/>
              </a:rPr>
              <a:t>《</a:t>
            </a:r>
            <a:r>
              <a:rPr lang="zh-CN" altLang="en-US" sz="1867" dirty="0">
                <a:solidFill>
                  <a:schemeClr val="bg1"/>
                </a:solidFill>
                <a:latin typeface="微软雅黑" panose="020B0503020204020204" pitchFamily="34" charset="-122"/>
                <a:ea typeface="微软雅黑" panose="020B0503020204020204" pitchFamily="34" charset="-122"/>
                <a:cs typeface="+mn-ea"/>
                <a:sym typeface="+mn-lt"/>
              </a:rPr>
              <a:t>网络安全法</a:t>
            </a:r>
            <a:r>
              <a:rPr lang="en-US" altLang="zh-CN" sz="1867" dirty="0">
                <a:solidFill>
                  <a:schemeClr val="bg1"/>
                </a:solidFill>
                <a:latin typeface="微软雅黑" panose="020B0503020204020204" pitchFamily="34" charset="-122"/>
                <a:ea typeface="微软雅黑" panose="020B0503020204020204" pitchFamily="34" charset="-122"/>
                <a:cs typeface="+mn-ea"/>
                <a:sym typeface="+mn-lt"/>
              </a:rPr>
              <a:t>》</a:t>
            </a:r>
            <a:r>
              <a:rPr lang="zh-CN" altLang="en-US" sz="1867" dirty="0">
                <a:solidFill>
                  <a:schemeClr val="bg1"/>
                </a:solidFill>
                <a:latin typeface="微软雅黑" panose="020B0503020204020204" pitchFamily="34" charset="-122"/>
                <a:ea typeface="微软雅黑" panose="020B0503020204020204" pitchFamily="34" charset="-122"/>
                <a:cs typeface="+mn-ea"/>
                <a:sym typeface="+mn-lt"/>
              </a:rPr>
              <a:t>第</a:t>
            </a:r>
            <a:r>
              <a:rPr lang="en-US" altLang="zh-CN" sz="1867" dirty="0">
                <a:solidFill>
                  <a:schemeClr val="bg1"/>
                </a:solidFill>
                <a:latin typeface="微软雅黑" panose="020B0503020204020204" pitchFamily="34" charset="-122"/>
                <a:ea typeface="微软雅黑" panose="020B0503020204020204" pitchFamily="34" charset="-122"/>
                <a:cs typeface="+mn-ea"/>
                <a:sym typeface="+mn-lt"/>
              </a:rPr>
              <a:t>1</a:t>
            </a:r>
            <a:r>
              <a:rPr lang="zh-CN" altLang="en-US" sz="1867" dirty="0">
                <a:solidFill>
                  <a:schemeClr val="bg1"/>
                </a:solidFill>
                <a:latin typeface="微软雅黑" panose="020B0503020204020204" pitchFamily="34" charset="-122"/>
                <a:ea typeface="微软雅黑" panose="020B0503020204020204" pitchFamily="34" charset="-122"/>
                <a:cs typeface="+mn-ea"/>
                <a:sym typeface="+mn-lt"/>
              </a:rPr>
              <a:t>条“立法目的”开宗明义，明确规定要维护我国网络空间主权。网络空间主权是一国国家主权在网络空间中的自然延伸和表现。</a:t>
            </a:r>
          </a:p>
        </p:txBody>
      </p:sp>
      <p:sp>
        <p:nvSpPr>
          <p:cNvPr id="6" name="矩形 5"/>
          <p:cNvSpPr/>
          <p:nvPr/>
        </p:nvSpPr>
        <p:spPr>
          <a:xfrm>
            <a:off x="3887150" y="2206771"/>
            <a:ext cx="4224469" cy="478115"/>
          </a:xfrm>
          <a:prstGeom prst="rect">
            <a:avLst/>
          </a:prstGeom>
          <a:solidFill>
            <a:schemeClr val="bg1"/>
          </a:solidFill>
          <a:ln w="95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r>
              <a:rPr lang="zh-CN" altLang="en-US" sz="2133" b="1" dirty="0">
                <a:solidFill>
                  <a:srgbClr val="404769"/>
                </a:solidFill>
                <a:latin typeface="微软雅黑" panose="020B0503020204020204" pitchFamily="34" charset="-122"/>
                <a:ea typeface="微软雅黑" panose="020B0503020204020204" pitchFamily="34" charset="-122"/>
                <a:cs typeface="+mn-ea"/>
                <a:sym typeface="+mn-lt"/>
              </a:rPr>
              <a:t>网络安全与信息化发展并重原则</a:t>
            </a:r>
          </a:p>
        </p:txBody>
      </p:sp>
      <p:sp>
        <p:nvSpPr>
          <p:cNvPr id="7" name="矩形 6"/>
          <p:cNvSpPr/>
          <p:nvPr/>
        </p:nvSpPr>
        <p:spPr>
          <a:xfrm>
            <a:off x="3887150" y="2706648"/>
            <a:ext cx="4224469" cy="3532571"/>
          </a:xfrm>
          <a:prstGeom prst="rect">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20000"/>
              </a:lnSpc>
            </a:pPr>
            <a:r>
              <a:rPr lang="zh-CN" altLang="en-US" sz="1867" dirty="0">
                <a:solidFill>
                  <a:schemeClr val="bg1"/>
                </a:solidFill>
                <a:latin typeface="微软雅黑" panose="020B0503020204020204" pitchFamily="34" charset="-122"/>
                <a:ea typeface="微软雅黑" panose="020B0503020204020204" pitchFamily="34" charset="-122"/>
                <a:cs typeface="+mn-ea"/>
                <a:sym typeface="+mn-lt"/>
              </a:rPr>
              <a:t>网络安全和信息化是一体之两翼、驱动之双轮，必须统一谋划、统一部署、统一推进、统一实施。</a:t>
            </a:r>
            <a:r>
              <a:rPr lang="en-US" altLang="zh-CN" sz="1867" dirty="0">
                <a:solidFill>
                  <a:schemeClr val="bg1"/>
                </a:solidFill>
                <a:latin typeface="微软雅黑" panose="020B0503020204020204" pitchFamily="34" charset="-122"/>
                <a:ea typeface="微软雅黑" panose="020B0503020204020204" pitchFamily="34" charset="-122"/>
                <a:cs typeface="+mn-ea"/>
                <a:sym typeface="+mn-lt"/>
              </a:rPr>
              <a:t>《</a:t>
            </a:r>
            <a:r>
              <a:rPr lang="zh-CN" altLang="en-US" sz="1867" dirty="0">
                <a:solidFill>
                  <a:schemeClr val="bg1"/>
                </a:solidFill>
                <a:latin typeface="微软雅黑" panose="020B0503020204020204" pitchFamily="34" charset="-122"/>
                <a:ea typeface="微软雅黑" panose="020B0503020204020204" pitchFamily="34" charset="-122"/>
                <a:cs typeface="+mn-ea"/>
                <a:sym typeface="+mn-lt"/>
              </a:rPr>
              <a:t>网络安全法</a:t>
            </a:r>
            <a:r>
              <a:rPr lang="en-US" altLang="zh-CN" sz="1867" dirty="0">
                <a:solidFill>
                  <a:schemeClr val="bg1"/>
                </a:solidFill>
                <a:latin typeface="微软雅黑" panose="020B0503020204020204" pitchFamily="34" charset="-122"/>
                <a:ea typeface="微软雅黑" panose="020B0503020204020204" pitchFamily="34" charset="-122"/>
                <a:cs typeface="+mn-ea"/>
                <a:sym typeface="+mn-lt"/>
              </a:rPr>
              <a:t>》</a:t>
            </a:r>
            <a:r>
              <a:rPr lang="zh-CN" altLang="en-US" sz="1867" dirty="0">
                <a:solidFill>
                  <a:schemeClr val="bg1"/>
                </a:solidFill>
                <a:latin typeface="微软雅黑" panose="020B0503020204020204" pitchFamily="34" charset="-122"/>
                <a:ea typeface="微软雅黑" panose="020B0503020204020204" pitchFamily="34" charset="-122"/>
                <a:cs typeface="+mn-ea"/>
                <a:sym typeface="+mn-lt"/>
              </a:rPr>
              <a:t>第</a:t>
            </a:r>
            <a:r>
              <a:rPr lang="en-US" altLang="zh-CN" sz="1867" dirty="0">
                <a:solidFill>
                  <a:schemeClr val="bg1"/>
                </a:solidFill>
                <a:latin typeface="微软雅黑" panose="020B0503020204020204" pitchFamily="34" charset="-122"/>
                <a:ea typeface="微软雅黑" panose="020B0503020204020204" pitchFamily="34" charset="-122"/>
                <a:cs typeface="+mn-ea"/>
                <a:sym typeface="+mn-lt"/>
              </a:rPr>
              <a:t>3</a:t>
            </a:r>
            <a:r>
              <a:rPr lang="zh-CN" altLang="en-US" sz="1867" dirty="0">
                <a:solidFill>
                  <a:schemeClr val="bg1"/>
                </a:solidFill>
                <a:latin typeface="微软雅黑" panose="020B0503020204020204" pitchFamily="34" charset="-122"/>
                <a:ea typeface="微软雅黑" panose="020B0503020204020204" pitchFamily="34" charset="-122"/>
                <a:cs typeface="+mn-ea"/>
                <a:sym typeface="+mn-lt"/>
              </a:rPr>
              <a:t>条明确规定，国家坚持网络安全与信息化并重，遵循积极利用、科学发展、依法管理、确保安全的方针；既要推进网络基础设施建设，鼓励网络技术创新和应用，又要建立健全网络安全保障体系，提高网络安全保护能力，做到“双轮驱动、两翼齐飞”。</a:t>
            </a:r>
          </a:p>
        </p:txBody>
      </p:sp>
      <p:sp>
        <p:nvSpPr>
          <p:cNvPr id="8" name="矩形 7"/>
          <p:cNvSpPr/>
          <p:nvPr/>
        </p:nvSpPr>
        <p:spPr>
          <a:xfrm>
            <a:off x="8207025" y="2206771"/>
            <a:ext cx="2688299" cy="478115"/>
          </a:xfrm>
          <a:prstGeom prst="rect">
            <a:avLst/>
          </a:prstGeom>
          <a:solidFill>
            <a:schemeClr val="bg1"/>
          </a:solidFill>
          <a:ln w="95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r>
              <a:rPr lang="zh-CN" altLang="en-US" sz="2133" b="1" dirty="0">
                <a:solidFill>
                  <a:srgbClr val="404769"/>
                </a:solidFill>
                <a:latin typeface="微软雅黑" panose="020B0503020204020204" pitchFamily="34" charset="-122"/>
                <a:ea typeface="微软雅黑" panose="020B0503020204020204" pitchFamily="34" charset="-122"/>
                <a:cs typeface="+mn-ea"/>
                <a:sym typeface="+mn-lt"/>
              </a:rPr>
              <a:t>共同治理原则</a:t>
            </a:r>
          </a:p>
        </p:txBody>
      </p:sp>
      <p:sp>
        <p:nvSpPr>
          <p:cNvPr id="9" name="矩形 8"/>
          <p:cNvSpPr/>
          <p:nvPr/>
        </p:nvSpPr>
        <p:spPr>
          <a:xfrm>
            <a:off x="8207025" y="2706648"/>
            <a:ext cx="2688299" cy="3532571"/>
          </a:xfrm>
          <a:prstGeom prst="rect">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20000"/>
              </a:lnSpc>
            </a:pPr>
            <a:r>
              <a:rPr lang="en-US" altLang="zh-CN" sz="1867" dirty="0">
                <a:solidFill>
                  <a:schemeClr val="bg1"/>
                </a:solidFill>
                <a:latin typeface="微软雅黑" panose="020B0503020204020204" pitchFamily="34" charset="-122"/>
                <a:ea typeface="微软雅黑" panose="020B0503020204020204" pitchFamily="34" charset="-122"/>
                <a:cs typeface="+mn-ea"/>
                <a:sym typeface="+mn-lt"/>
              </a:rPr>
              <a:t>《</a:t>
            </a:r>
            <a:r>
              <a:rPr lang="zh-CN" altLang="en-US" sz="1867" dirty="0">
                <a:solidFill>
                  <a:schemeClr val="bg1"/>
                </a:solidFill>
                <a:latin typeface="微软雅黑" panose="020B0503020204020204" pitchFamily="34" charset="-122"/>
                <a:ea typeface="微软雅黑" panose="020B0503020204020204" pitchFamily="34" charset="-122"/>
                <a:cs typeface="+mn-ea"/>
                <a:sym typeface="+mn-lt"/>
              </a:rPr>
              <a:t>网络安全法</a:t>
            </a:r>
            <a:r>
              <a:rPr lang="en-US" altLang="zh-CN" sz="1867" dirty="0">
                <a:solidFill>
                  <a:schemeClr val="bg1"/>
                </a:solidFill>
                <a:latin typeface="微软雅黑" panose="020B0503020204020204" pitchFamily="34" charset="-122"/>
                <a:ea typeface="微软雅黑" panose="020B0503020204020204" pitchFamily="34" charset="-122"/>
                <a:cs typeface="+mn-ea"/>
                <a:sym typeface="+mn-lt"/>
              </a:rPr>
              <a:t>》</a:t>
            </a:r>
            <a:r>
              <a:rPr lang="zh-CN" altLang="en-US" sz="1867" dirty="0">
                <a:solidFill>
                  <a:schemeClr val="bg1"/>
                </a:solidFill>
                <a:latin typeface="微软雅黑" panose="020B0503020204020204" pitchFamily="34" charset="-122"/>
                <a:ea typeface="微软雅黑" panose="020B0503020204020204" pitchFamily="34" charset="-122"/>
                <a:cs typeface="+mn-ea"/>
                <a:sym typeface="+mn-lt"/>
              </a:rPr>
              <a:t>坚持共同治理原则，要求采取措施鼓励全社会共同参与，政府部门、网络建设者、网络运营者、网络服务提供者、网络行业相关组织、高等院校、职业学校、社会公众等都应根据各自的角色参与网络安全治理工作。</a:t>
            </a:r>
          </a:p>
        </p:txBody>
      </p:sp>
    </p:spTree>
    <p:extLst>
      <p:ext uri="{BB962C8B-B14F-4D97-AF65-F5344CB8AC3E}">
        <p14:creationId xmlns:p14="http://schemas.microsoft.com/office/powerpoint/2010/main" val="1373970708"/>
      </p:ext>
    </p:extLst>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5"/>
          <p:cNvSpPr txBox="1"/>
          <p:nvPr/>
        </p:nvSpPr>
        <p:spPr>
          <a:xfrm>
            <a:off x="1437191" y="643194"/>
            <a:ext cx="8070851" cy="502766"/>
          </a:xfrm>
          <a:prstGeom prst="rect">
            <a:avLst/>
          </a:prstGeom>
          <a:noFill/>
        </p:spPr>
        <p:txBody>
          <a:bodyPr wrap="square" lIns="91440" tIns="45720" rIns="91440" bIns="45720" rtlCol="0">
            <a:spAutoFit/>
          </a:bodyPr>
          <a:lstStyle>
            <a:defPPr>
              <a:defRPr lang="zh-CN"/>
            </a:defPPr>
            <a:lvl1pPr>
              <a:defRPr sz="2000" b="1" kern="0">
                <a:blipFill dpi="0" rotWithShape="1">
                  <a:blip r:embed="rId3" cstate="print">
                    <a:extLst>
                      <a:ext uri="{28A0092B-C50C-407E-A947-70E740481C1C}">
                        <a14:useLocalDpi xmlns:a14="http://schemas.microsoft.com/office/drawing/2010/main" val="0"/>
                      </a:ext>
                    </a:extLst>
                  </a:blip>
                  <a:srcRect/>
                  <a:stretch>
                    <a:fillRect/>
                  </a:stretch>
                </a:blipFill>
                <a:latin typeface="方正综艺简体" panose="02010601030101010101" pitchFamily="2" charset="-122"/>
                <a:ea typeface="方正综艺简体" panose="02010601030101010101" pitchFamily="2" charset="-122"/>
              </a:defRPr>
            </a:lvl1pPr>
          </a:lstStyle>
          <a:p>
            <a:r>
              <a:rPr lang="zh-CN" altLang="en-US" sz="2667" dirty="0">
                <a:solidFill>
                  <a:schemeClr val="bg1"/>
                </a:solidFill>
              </a:rPr>
              <a:t>网络安全基本知识</a:t>
            </a:r>
          </a:p>
        </p:txBody>
      </p:sp>
      <p:sp>
        <p:nvSpPr>
          <p:cNvPr id="3" name="Freeform 9"/>
          <p:cNvSpPr>
            <a:spLocks/>
          </p:cNvSpPr>
          <p:nvPr/>
        </p:nvSpPr>
        <p:spPr bwMode="auto">
          <a:xfrm>
            <a:off x="1460080" y="1377088"/>
            <a:ext cx="3675813" cy="591907"/>
          </a:xfrm>
          <a:custGeom>
            <a:avLst/>
            <a:gdLst>
              <a:gd name="T0" fmla="*/ 0 w 2601"/>
              <a:gd name="T1" fmla="*/ 118 h 627"/>
              <a:gd name="T2" fmla="*/ 2601 w 2601"/>
              <a:gd name="T3" fmla="*/ 0 h 627"/>
              <a:gd name="T4" fmla="*/ 2601 w 2601"/>
              <a:gd name="T5" fmla="*/ 517 h 627"/>
              <a:gd name="T6" fmla="*/ 189 w 2601"/>
              <a:gd name="T7" fmla="*/ 627 h 627"/>
              <a:gd name="T8" fmla="*/ 0 w 2601"/>
              <a:gd name="T9" fmla="*/ 118 h 627"/>
            </a:gdLst>
            <a:ahLst/>
            <a:cxnLst>
              <a:cxn ang="0">
                <a:pos x="T0" y="T1"/>
              </a:cxn>
              <a:cxn ang="0">
                <a:pos x="T2" y="T3"/>
              </a:cxn>
              <a:cxn ang="0">
                <a:pos x="T4" y="T5"/>
              </a:cxn>
              <a:cxn ang="0">
                <a:pos x="T6" y="T7"/>
              </a:cxn>
              <a:cxn ang="0">
                <a:pos x="T8" y="T9"/>
              </a:cxn>
            </a:cxnLst>
            <a:rect l="0" t="0" r="r" b="b"/>
            <a:pathLst>
              <a:path w="2601" h="627">
                <a:moveTo>
                  <a:pt x="0" y="118"/>
                </a:moveTo>
                <a:lnTo>
                  <a:pt x="2601" y="0"/>
                </a:lnTo>
                <a:lnTo>
                  <a:pt x="2601" y="517"/>
                </a:lnTo>
                <a:lnTo>
                  <a:pt x="189" y="627"/>
                </a:lnTo>
                <a:lnTo>
                  <a:pt x="0" y="118"/>
                </a:lnTo>
                <a:close/>
              </a:path>
            </a:pathLst>
          </a:custGeom>
          <a:solidFill>
            <a:srgbClr val="002060"/>
          </a:solidFill>
          <a:ln>
            <a:noFill/>
          </a:ln>
        </p:spPr>
        <p:txBody>
          <a:bodyPr vert="horz" wrap="square" lIns="91404" tIns="45703" rIns="91404" bIns="45703" numCol="1" anchor="t" anchorCtr="0" compatLnSpc="1">
            <a:prstTxWarp prst="textNoShape">
              <a:avLst/>
            </a:prstTxWarp>
          </a:bodyPr>
          <a:lstStyle/>
          <a:p>
            <a:endParaRPr lang="zh-CN" altLang="en-US" sz="2400" dirty="0">
              <a:solidFill>
                <a:schemeClr val="bg1"/>
              </a:solidFill>
              <a:ea typeface="微软雅黑" panose="020B0503020204020204" pitchFamily="34" charset="-122"/>
              <a:cs typeface="+mn-ea"/>
              <a:sym typeface="+mn-lt"/>
            </a:endParaRPr>
          </a:p>
        </p:txBody>
      </p:sp>
      <p:sp>
        <p:nvSpPr>
          <p:cNvPr id="4" name="Freeform 10"/>
          <p:cNvSpPr>
            <a:spLocks/>
          </p:cNvSpPr>
          <p:nvPr/>
        </p:nvSpPr>
        <p:spPr bwMode="auto">
          <a:xfrm>
            <a:off x="1268067" y="1377087"/>
            <a:ext cx="3867827" cy="487173"/>
          </a:xfrm>
          <a:custGeom>
            <a:avLst/>
            <a:gdLst>
              <a:gd name="T0" fmla="*/ 0 w 2805"/>
              <a:gd name="T1" fmla="*/ 0 h 517"/>
              <a:gd name="T2" fmla="*/ 2805 w 2805"/>
              <a:gd name="T3" fmla="*/ 0 h 517"/>
              <a:gd name="T4" fmla="*/ 2805 w 2805"/>
              <a:gd name="T5" fmla="*/ 517 h 517"/>
              <a:gd name="T6" fmla="*/ 204 w 2805"/>
              <a:gd name="T7" fmla="*/ 517 h 517"/>
              <a:gd name="T8" fmla="*/ 0 w 2805"/>
              <a:gd name="T9" fmla="*/ 0 h 517"/>
            </a:gdLst>
            <a:ahLst/>
            <a:cxnLst>
              <a:cxn ang="0">
                <a:pos x="T0" y="T1"/>
              </a:cxn>
              <a:cxn ang="0">
                <a:pos x="T2" y="T3"/>
              </a:cxn>
              <a:cxn ang="0">
                <a:pos x="T4" y="T5"/>
              </a:cxn>
              <a:cxn ang="0">
                <a:pos x="T6" y="T7"/>
              </a:cxn>
              <a:cxn ang="0">
                <a:pos x="T8" y="T9"/>
              </a:cxn>
            </a:cxnLst>
            <a:rect l="0" t="0" r="r" b="b"/>
            <a:pathLst>
              <a:path w="2805" h="517">
                <a:moveTo>
                  <a:pt x="0" y="0"/>
                </a:moveTo>
                <a:lnTo>
                  <a:pt x="2805" y="0"/>
                </a:lnTo>
                <a:lnTo>
                  <a:pt x="2805" y="517"/>
                </a:lnTo>
                <a:lnTo>
                  <a:pt x="204" y="517"/>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dirty="0">
              <a:solidFill>
                <a:srgbClr val="A40000"/>
              </a:solidFill>
              <a:ea typeface="微软雅黑" panose="020B0503020204020204" pitchFamily="34" charset="-122"/>
              <a:sym typeface="+mn-lt"/>
            </a:endParaRPr>
          </a:p>
        </p:txBody>
      </p:sp>
      <p:sp>
        <p:nvSpPr>
          <p:cNvPr id="5" name="TextBox 18"/>
          <p:cNvSpPr txBox="1"/>
          <p:nvPr/>
        </p:nvSpPr>
        <p:spPr>
          <a:xfrm>
            <a:off x="1745272" y="1394971"/>
            <a:ext cx="3199915" cy="420564"/>
          </a:xfrm>
          <a:prstGeom prst="rect">
            <a:avLst/>
          </a:prstGeom>
          <a:noFill/>
        </p:spPr>
        <p:txBody>
          <a:bodyPr wrap="none" rtlCol="0">
            <a:spAutoFit/>
          </a:bodyPr>
          <a:lstStyle/>
          <a:p>
            <a:r>
              <a:rPr lang="zh-CN" altLang="en-US" sz="2133" b="1" dirty="0">
                <a:solidFill>
                  <a:srgbClr val="A40000"/>
                </a:solidFill>
                <a:ea typeface="微软雅黑" panose="020B0503020204020204" pitchFamily="34" charset="-122"/>
                <a:cs typeface="+mn-ea"/>
                <a:sym typeface="+mn-lt"/>
              </a:rPr>
              <a:t>如何有效保护个人隐私？</a:t>
            </a:r>
          </a:p>
        </p:txBody>
      </p:sp>
      <p:sp>
        <p:nvSpPr>
          <p:cNvPr id="6" name="矩形 5"/>
          <p:cNvSpPr/>
          <p:nvPr/>
        </p:nvSpPr>
        <p:spPr>
          <a:xfrm>
            <a:off x="1296000" y="2037045"/>
            <a:ext cx="9600000" cy="4092659"/>
          </a:xfrm>
          <a:prstGeom prst="rect">
            <a:avLst/>
          </a:prstGeom>
        </p:spPr>
        <p:txBody>
          <a:bodyPr wrap="square" lIns="91440" tIns="45720" rIns="91440" bIns="45720">
            <a:spAutoFit/>
          </a:bodyPr>
          <a:lstStyle/>
          <a:p>
            <a:pPr>
              <a:lnSpc>
                <a:spcPct val="125000"/>
              </a:lnSpc>
            </a:pPr>
            <a:r>
              <a:rPr lang="en-US" altLang="zh-CN" sz="1733" dirty="0">
                <a:solidFill>
                  <a:schemeClr val="bg1"/>
                </a:solidFill>
                <a:ea typeface="微软雅黑" panose="020B0503020204020204" pitchFamily="34" charset="-122"/>
              </a:rPr>
              <a:t>1</a:t>
            </a:r>
            <a:r>
              <a:rPr lang="zh-CN" altLang="en-US" sz="1733" dirty="0">
                <a:solidFill>
                  <a:schemeClr val="bg1"/>
                </a:solidFill>
                <a:ea typeface="微软雅黑" panose="020B0503020204020204" pitchFamily="34" charset="-122"/>
              </a:rPr>
              <a:t>、电脑上安装杀毒软件，定期对电脑进行杀毒清理，及时更新杀毒软件。</a:t>
            </a:r>
          </a:p>
          <a:p>
            <a:pPr>
              <a:lnSpc>
                <a:spcPct val="125000"/>
              </a:lnSpc>
            </a:pPr>
            <a:r>
              <a:rPr lang="en-US" altLang="zh-CN" sz="1733" dirty="0">
                <a:solidFill>
                  <a:schemeClr val="bg1"/>
                </a:solidFill>
                <a:ea typeface="微软雅黑" panose="020B0503020204020204" pitchFamily="34" charset="-122"/>
              </a:rPr>
              <a:t>2</a:t>
            </a:r>
            <a:r>
              <a:rPr lang="zh-CN" altLang="en-US" sz="1733" dirty="0">
                <a:solidFill>
                  <a:schemeClr val="bg1"/>
                </a:solidFill>
                <a:ea typeface="微软雅黑" panose="020B0503020204020204" pitchFamily="34" charset="-122"/>
              </a:rPr>
              <a:t>、网站注册时少填隐私。在注册网上账号时，尽量不需要填的不填；不要随便在陌生网站上注册信息；不要随意点弹出来的窗口，以免中毒。</a:t>
            </a:r>
          </a:p>
          <a:p>
            <a:pPr>
              <a:lnSpc>
                <a:spcPct val="125000"/>
              </a:lnSpc>
            </a:pPr>
            <a:r>
              <a:rPr lang="en-US" altLang="zh-CN" sz="1733" dirty="0">
                <a:solidFill>
                  <a:schemeClr val="bg1"/>
                </a:solidFill>
                <a:ea typeface="微软雅黑" panose="020B0503020204020204" pitchFamily="34" charset="-122"/>
              </a:rPr>
              <a:t>3</a:t>
            </a:r>
            <a:r>
              <a:rPr lang="zh-CN" altLang="en-US" sz="1733" dirty="0">
                <a:solidFill>
                  <a:schemeClr val="bg1"/>
                </a:solidFill>
                <a:ea typeface="微软雅黑" panose="020B0503020204020204" pitchFamily="34" charset="-122"/>
              </a:rPr>
              <a:t>、手机支付安全使用。根据自己的使用习惯，设定适当的转账额度；更换手机号码时，应及时将银行绑定的手机号进行更改；开通短信通知，以便资金有异常变动时得到及时的通知。</a:t>
            </a:r>
          </a:p>
          <a:p>
            <a:pPr>
              <a:lnSpc>
                <a:spcPct val="125000"/>
              </a:lnSpc>
            </a:pPr>
            <a:r>
              <a:rPr lang="en-US" altLang="zh-CN" sz="1733" dirty="0">
                <a:solidFill>
                  <a:schemeClr val="bg1"/>
                </a:solidFill>
                <a:ea typeface="微软雅黑" panose="020B0503020204020204" pitchFamily="34" charset="-122"/>
              </a:rPr>
              <a:t>4</a:t>
            </a:r>
            <a:r>
              <a:rPr lang="zh-CN" altLang="en-US" sz="1733" dirty="0">
                <a:solidFill>
                  <a:schemeClr val="bg1"/>
                </a:solidFill>
                <a:ea typeface="微软雅黑" panose="020B0503020204020204" pitchFamily="34" charset="-122"/>
              </a:rPr>
              <a:t>、少蹭公共</a:t>
            </a:r>
            <a:r>
              <a:rPr lang="en-US" altLang="zh-CN" sz="1733" dirty="0" err="1">
                <a:solidFill>
                  <a:schemeClr val="bg1"/>
                </a:solidFill>
                <a:ea typeface="微软雅黑" panose="020B0503020204020204" pitchFamily="34" charset="-122"/>
              </a:rPr>
              <a:t>WiFi</a:t>
            </a:r>
            <a:r>
              <a:rPr lang="zh-CN" altLang="en-US" sz="1733" dirty="0">
                <a:solidFill>
                  <a:schemeClr val="bg1"/>
                </a:solidFill>
                <a:ea typeface="微软雅黑" panose="020B0503020204020204" pitchFamily="34" charset="-122"/>
              </a:rPr>
              <a:t>，尽量不要使用陌生</a:t>
            </a:r>
            <a:r>
              <a:rPr lang="en-US" altLang="zh-CN" sz="1733" dirty="0" err="1">
                <a:solidFill>
                  <a:schemeClr val="bg1"/>
                </a:solidFill>
                <a:ea typeface="微软雅黑" panose="020B0503020204020204" pitchFamily="34" charset="-122"/>
              </a:rPr>
              <a:t>WiFi</a:t>
            </a:r>
            <a:r>
              <a:rPr lang="zh-CN" altLang="en-US" sz="1733" dirty="0">
                <a:solidFill>
                  <a:schemeClr val="bg1"/>
                </a:solidFill>
                <a:ea typeface="微软雅黑" panose="020B0503020204020204" pitchFamily="34" charset="-122"/>
              </a:rPr>
              <a:t>。</a:t>
            </a:r>
          </a:p>
          <a:p>
            <a:pPr>
              <a:lnSpc>
                <a:spcPct val="125000"/>
              </a:lnSpc>
            </a:pPr>
            <a:r>
              <a:rPr lang="en-US" altLang="zh-CN" sz="1733" dirty="0">
                <a:solidFill>
                  <a:schemeClr val="bg1"/>
                </a:solidFill>
                <a:ea typeface="微软雅黑" panose="020B0503020204020204" pitchFamily="34" charset="-122"/>
              </a:rPr>
              <a:t>5</a:t>
            </a:r>
            <a:r>
              <a:rPr lang="zh-CN" altLang="en-US" sz="1733" dirty="0">
                <a:solidFill>
                  <a:schemeClr val="bg1"/>
                </a:solidFill>
                <a:ea typeface="微软雅黑" panose="020B0503020204020204" pitchFamily="34" charset="-122"/>
              </a:rPr>
              <a:t>、微信测试少参与，有些测试是需要填写自己的姓名或者电话来进行测试的，个人信息或在不经意间被第三方获取。</a:t>
            </a:r>
          </a:p>
          <a:p>
            <a:pPr>
              <a:lnSpc>
                <a:spcPct val="125000"/>
              </a:lnSpc>
            </a:pPr>
            <a:r>
              <a:rPr lang="en-US" altLang="zh-CN" sz="1733" dirty="0">
                <a:solidFill>
                  <a:schemeClr val="bg1"/>
                </a:solidFill>
                <a:ea typeface="微软雅黑" panose="020B0503020204020204" pitchFamily="34" charset="-122"/>
              </a:rPr>
              <a:t>6</a:t>
            </a:r>
            <a:r>
              <a:rPr lang="zh-CN" altLang="en-US" sz="1733" dirty="0">
                <a:solidFill>
                  <a:schemeClr val="bg1"/>
                </a:solidFill>
                <a:ea typeface="微软雅黑" panose="020B0503020204020204" pitchFamily="34" charset="-122"/>
              </a:rPr>
              <a:t>、在安全渠道下载应用。最好使用绿色软件来下载应用；不要扫描来路不明的二维码，安装时要注意“应用权限”与产品功能是否直接相关。</a:t>
            </a:r>
          </a:p>
          <a:p>
            <a:pPr>
              <a:lnSpc>
                <a:spcPct val="125000"/>
              </a:lnSpc>
            </a:pPr>
            <a:r>
              <a:rPr lang="en-US" altLang="zh-CN" sz="1733" dirty="0">
                <a:solidFill>
                  <a:schemeClr val="bg1"/>
                </a:solidFill>
                <a:ea typeface="微软雅黑" panose="020B0503020204020204" pitchFamily="34" charset="-122"/>
              </a:rPr>
              <a:t>7</a:t>
            </a:r>
            <a:r>
              <a:rPr lang="zh-CN" altLang="en-US" sz="1733" dirty="0">
                <a:solidFill>
                  <a:schemeClr val="bg1"/>
                </a:solidFill>
                <a:ea typeface="微软雅黑" panose="020B0503020204020204" pitchFamily="34" charset="-122"/>
              </a:rPr>
              <a:t>、云端储存要注意隐私，不要带有个人敏感的照片传上去，以免泄露被他人利用。</a:t>
            </a:r>
          </a:p>
          <a:p>
            <a:pPr>
              <a:lnSpc>
                <a:spcPct val="125000"/>
              </a:lnSpc>
            </a:pPr>
            <a:r>
              <a:rPr lang="en-US" altLang="zh-CN" sz="1733" dirty="0">
                <a:solidFill>
                  <a:schemeClr val="bg1"/>
                </a:solidFill>
                <a:ea typeface="微软雅黑" panose="020B0503020204020204" pitchFamily="34" charset="-122"/>
              </a:rPr>
              <a:t>8</a:t>
            </a:r>
            <a:r>
              <a:rPr lang="zh-CN" altLang="en-US" sz="1733" dirty="0">
                <a:solidFill>
                  <a:schemeClr val="bg1"/>
                </a:solidFill>
                <a:ea typeface="微软雅黑" panose="020B0503020204020204" pitchFamily="34" charset="-122"/>
              </a:rPr>
              <a:t>、多种密码合用，在设置密码时尽量不要使用重复的，最好开启短信认证。</a:t>
            </a:r>
          </a:p>
        </p:txBody>
      </p:sp>
    </p:spTree>
    <p:extLst>
      <p:ext uri="{BB962C8B-B14F-4D97-AF65-F5344CB8AC3E}">
        <p14:creationId xmlns:p14="http://schemas.microsoft.com/office/powerpoint/2010/main" val="3171711611"/>
      </p:ext>
    </p:extLst>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300"/>
                                        <p:tgtEl>
                                          <p:spTgt spid="3"/>
                                        </p:tgtEl>
                                      </p:cBhvr>
                                    </p:animEffect>
                                  </p:childTnLst>
                                </p:cTn>
                              </p:par>
                            </p:childTnLst>
                          </p:cTn>
                        </p:par>
                        <p:par>
                          <p:cTn id="8" fill="hold">
                            <p:stCondLst>
                              <p:cond delay="300"/>
                            </p:stCondLst>
                            <p:childTnLst>
                              <p:par>
                                <p:cTn id="9" presetID="22" presetClass="entr" presetSubtype="2"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right)">
                                      <p:cBhvr>
                                        <p:cTn id="11" dur="500"/>
                                        <p:tgtEl>
                                          <p:spTgt spid="4"/>
                                        </p:tgtEl>
                                      </p:cBhvr>
                                    </p:animEffect>
                                  </p:childTnLst>
                                </p:cTn>
                              </p:par>
                            </p:childTnLst>
                          </p:cTn>
                        </p:par>
                        <p:par>
                          <p:cTn id="12" fill="hold">
                            <p:stCondLst>
                              <p:cond delay="800"/>
                            </p:stCondLst>
                            <p:childTnLst>
                              <p:par>
                                <p:cTn id="13" presetID="31" presetClass="entr" presetSubtype="0"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300" fill="hold"/>
                                        <p:tgtEl>
                                          <p:spTgt spid="5"/>
                                        </p:tgtEl>
                                        <p:attrNameLst>
                                          <p:attrName>ppt_w</p:attrName>
                                        </p:attrNameLst>
                                      </p:cBhvr>
                                      <p:tavLst>
                                        <p:tav tm="0">
                                          <p:val>
                                            <p:fltVal val="0"/>
                                          </p:val>
                                        </p:tav>
                                        <p:tav tm="100000">
                                          <p:val>
                                            <p:strVal val="#ppt_w"/>
                                          </p:val>
                                        </p:tav>
                                      </p:tavLst>
                                    </p:anim>
                                    <p:anim calcmode="lin" valueType="num">
                                      <p:cBhvr>
                                        <p:cTn id="16" dur="300" fill="hold"/>
                                        <p:tgtEl>
                                          <p:spTgt spid="5"/>
                                        </p:tgtEl>
                                        <p:attrNameLst>
                                          <p:attrName>ppt_h</p:attrName>
                                        </p:attrNameLst>
                                      </p:cBhvr>
                                      <p:tavLst>
                                        <p:tav tm="0">
                                          <p:val>
                                            <p:fltVal val="0"/>
                                          </p:val>
                                        </p:tav>
                                        <p:tav tm="100000">
                                          <p:val>
                                            <p:strVal val="#ppt_h"/>
                                          </p:val>
                                        </p:tav>
                                      </p:tavLst>
                                    </p:anim>
                                    <p:anim calcmode="lin" valueType="num">
                                      <p:cBhvr>
                                        <p:cTn id="17" dur="300" fill="hold"/>
                                        <p:tgtEl>
                                          <p:spTgt spid="5"/>
                                        </p:tgtEl>
                                        <p:attrNameLst>
                                          <p:attrName>style.rotation</p:attrName>
                                        </p:attrNameLst>
                                      </p:cBhvr>
                                      <p:tavLst>
                                        <p:tav tm="0">
                                          <p:val>
                                            <p:fltVal val="90"/>
                                          </p:val>
                                        </p:tav>
                                        <p:tav tm="100000">
                                          <p:val>
                                            <p:fltVal val="0"/>
                                          </p:val>
                                        </p:tav>
                                      </p:tavLst>
                                    </p:anim>
                                    <p:animEffect transition="in" filter="fade">
                                      <p:cBhvr>
                                        <p:cTn id="18" dur="300"/>
                                        <p:tgtEl>
                                          <p:spTgt spid="5"/>
                                        </p:tgtEl>
                                      </p:cBhvr>
                                    </p:animEffect>
                                  </p:childTnLst>
                                </p:cTn>
                              </p:par>
                            </p:childTnLst>
                          </p:cTn>
                        </p:par>
                        <p:par>
                          <p:cTn id="19" fill="hold">
                            <p:stCondLst>
                              <p:cond delay="1100"/>
                            </p:stCondLst>
                            <p:childTnLst>
                              <p:par>
                                <p:cTn id="20" presetID="22" presetClass="entr" presetSubtype="8" fill="hold" grpId="0"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p:bldP spid="6"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5"/>
          <p:cNvSpPr txBox="1"/>
          <p:nvPr/>
        </p:nvSpPr>
        <p:spPr>
          <a:xfrm>
            <a:off x="1460080" y="641046"/>
            <a:ext cx="8070851" cy="502766"/>
          </a:xfrm>
          <a:prstGeom prst="rect">
            <a:avLst/>
          </a:prstGeom>
          <a:noFill/>
        </p:spPr>
        <p:txBody>
          <a:bodyPr wrap="square" lIns="91440" tIns="45720" rIns="91440" bIns="45720" rtlCol="0">
            <a:spAutoFit/>
          </a:bodyPr>
          <a:lstStyle>
            <a:defPPr>
              <a:defRPr lang="zh-CN"/>
            </a:defPPr>
            <a:lvl1pPr>
              <a:defRPr sz="2000" b="1" kern="0">
                <a:blipFill dpi="0" rotWithShape="1">
                  <a:blip r:embed="rId3" cstate="print">
                    <a:extLst>
                      <a:ext uri="{28A0092B-C50C-407E-A947-70E740481C1C}">
                        <a14:useLocalDpi xmlns:a14="http://schemas.microsoft.com/office/drawing/2010/main" val="0"/>
                      </a:ext>
                    </a:extLst>
                  </a:blip>
                  <a:srcRect/>
                  <a:stretch>
                    <a:fillRect/>
                  </a:stretch>
                </a:blipFill>
                <a:latin typeface="方正综艺简体" panose="02010601030101010101" pitchFamily="2" charset="-122"/>
                <a:ea typeface="方正综艺简体" panose="02010601030101010101" pitchFamily="2" charset="-122"/>
              </a:defRPr>
            </a:lvl1pPr>
          </a:lstStyle>
          <a:p>
            <a:r>
              <a:rPr lang="zh-CN" altLang="en-US" sz="2667" dirty="0">
                <a:solidFill>
                  <a:schemeClr val="bg1"/>
                </a:solidFill>
              </a:rPr>
              <a:t>网络安全基本知识</a:t>
            </a:r>
          </a:p>
        </p:txBody>
      </p:sp>
      <p:sp>
        <p:nvSpPr>
          <p:cNvPr id="3" name="Freeform 9"/>
          <p:cNvSpPr>
            <a:spLocks/>
          </p:cNvSpPr>
          <p:nvPr/>
        </p:nvSpPr>
        <p:spPr bwMode="auto">
          <a:xfrm>
            <a:off x="1460080" y="1377088"/>
            <a:ext cx="5455837" cy="591907"/>
          </a:xfrm>
          <a:custGeom>
            <a:avLst/>
            <a:gdLst>
              <a:gd name="T0" fmla="*/ 0 w 2601"/>
              <a:gd name="T1" fmla="*/ 118 h 627"/>
              <a:gd name="T2" fmla="*/ 2601 w 2601"/>
              <a:gd name="T3" fmla="*/ 0 h 627"/>
              <a:gd name="T4" fmla="*/ 2601 w 2601"/>
              <a:gd name="T5" fmla="*/ 517 h 627"/>
              <a:gd name="T6" fmla="*/ 189 w 2601"/>
              <a:gd name="T7" fmla="*/ 627 h 627"/>
              <a:gd name="T8" fmla="*/ 0 w 2601"/>
              <a:gd name="T9" fmla="*/ 118 h 627"/>
            </a:gdLst>
            <a:ahLst/>
            <a:cxnLst>
              <a:cxn ang="0">
                <a:pos x="T0" y="T1"/>
              </a:cxn>
              <a:cxn ang="0">
                <a:pos x="T2" y="T3"/>
              </a:cxn>
              <a:cxn ang="0">
                <a:pos x="T4" y="T5"/>
              </a:cxn>
              <a:cxn ang="0">
                <a:pos x="T6" y="T7"/>
              </a:cxn>
              <a:cxn ang="0">
                <a:pos x="T8" y="T9"/>
              </a:cxn>
            </a:cxnLst>
            <a:rect l="0" t="0" r="r" b="b"/>
            <a:pathLst>
              <a:path w="2601" h="627">
                <a:moveTo>
                  <a:pt x="0" y="118"/>
                </a:moveTo>
                <a:lnTo>
                  <a:pt x="2601" y="0"/>
                </a:lnTo>
                <a:lnTo>
                  <a:pt x="2601" y="517"/>
                </a:lnTo>
                <a:lnTo>
                  <a:pt x="189" y="627"/>
                </a:lnTo>
                <a:lnTo>
                  <a:pt x="0" y="118"/>
                </a:lnTo>
                <a:close/>
              </a:path>
            </a:pathLst>
          </a:custGeom>
          <a:solidFill>
            <a:srgbClr val="002060"/>
          </a:solidFill>
          <a:ln>
            <a:noFill/>
          </a:ln>
        </p:spPr>
        <p:txBody>
          <a:bodyPr vert="horz" wrap="square" lIns="91404" tIns="45703" rIns="91404" bIns="45703" numCol="1" anchor="t" anchorCtr="0" compatLnSpc="1">
            <a:prstTxWarp prst="textNoShape">
              <a:avLst/>
            </a:prstTxWarp>
          </a:bodyPr>
          <a:lstStyle/>
          <a:p>
            <a:endParaRPr lang="zh-CN" altLang="en-US" sz="2400" dirty="0">
              <a:solidFill>
                <a:schemeClr val="bg1"/>
              </a:solidFill>
              <a:ea typeface="微软雅黑" panose="020B0503020204020204" pitchFamily="34" charset="-122"/>
              <a:cs typeface="+mn-ea"/>
              <a:sym typeface="+mn-lt"/>
            </a:endParaRPr>
          </a:p>
        </p:txBody>
      </p:sp>
      <p:sp>
        <p:nvSpPr>
          <p:cNvPr id="4" name="Freeform 10"/>
          <p:cNvSpPr>
            <a:spLocks/>
          </p:cNvSpPr>
          <p:nvPr/>
        </p:nvSpPr>
        <p:spPr bwMode="auto">
          <a:xfrm>
            <a:off x="1268067" y="1377087"/>
            <a:ext cx="5647851" cy="487173"/>
          </a:xfrm>
          <a:custGeom>
            <a:avLst/>
            <a:gdLst>
              <a:gd name="T0" fmla="*/ 0 w 2805"/>
              <a:gd name="T1" fmla="*/ 0 h 517"/>
              <a:gd name="T2" fmla="*/ 2805 w 2805"/>
              <a:gd name="T3" fmla="*/ 0 h 517"/>
              <a:gd name="T4" fmla="*/ 2805 w 2805"/>
              <a:gd name="T5" fmla="*/ 517 h 517"/>
              <a:gd name="T6" fmla="*/ 204 w 2805"/>
              <a:gd name="T7" fmla="*/ 517 h 517"/>
              <a:gd name="T8" fmla="*/ 0 w 2805"/>
              <a:gd name="T9" fmla="*/ 0 h 517"/>
            </a:gdLst>
            <a:ahLst/>
            <a:cxnLst>
              <a:cxn ang="0">
                <a:pos x="T0" y="T1"/>
              </a:cxn>
              <a:cxn ang="0">
                <a:pos x="T2" y="T3"/>
              </a:cxn>
              <a:cxn ang="0">
                <a:pos x="T4" y="T5"/>
              </a:cxn>
              <a:cxn ang="0">
                <a:pos x="T6" y="T7"/>
              </a:cxn>
              <a:cxn ang="0">
                <a:pos x="T8" y="T9"/>
              </a:cxn>
            </a:cxnLst>
            <a:rect l="0" t="0" r="r" b="b"/>
            <a:pathLst>
              <a:path w="2805" h="517">
                <a:moveTo>
                  <a:pt x="0" y="0"/>
                </a:moveTo>
                <a:lnTo>
                  <a:pt x="2805" y="0"/>
                </a:lnTo>
                <a:lnTo>
                  <a:pt x="2805" y="517"/>
                </a:lnTo>
                <a:lnTo>
                  <a:pt x="204" y="517"/>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dirty="0">
              <a:solidFill>
                <a:schemeClr val="bg1"/>
              </a:solidFill>
              <a:ea typeface="微软雅黑" panose="020B0503020204020204" pitchFamily="34" charset="-122"/>
              <a:sym typeface="+mn-lt"/>
            </a:endParaRPr>
          </a:p>
        </p:txBody>
      </p:sp>
      <p:sp>
        <p:nvSpPr>
          <p:cNvPr id="5" name="TextBox 18"/>
          <p:cNvSpPr txBox="1"/>
          <p:nvPr/>
        </p:nvSpPr>
        <p:spPr>
          <a:xfrm>
            <a:off x="1745272" y="1394971"/>
            <a:ext cx="5118709" cy="420564"/>
          </a:xfrm>
          <a:prstGeom prst="rect">
            <a:avLst/>
          </a:prstGeom>
          <a:noFill/>
        </p:spPr>
        <p:txBody>
          <a:bodyPr wrap="none" rtlCol="0">
            <a:spAutoFit/>
          </a:bodyPr>
          <a:lstStyle/>
          <a:p>
            <a:r>
              <a:rPr lang="zh-CN" altLang="en-US" sz="2133" b="1" dirty="0">
                <a:solidFill>
                  <a:srgbClr val="A40000"/>
                </a:solidFill>
                <a:ea typeface="微软雅黑" panose="020B0503020204020204" pitchFamily="34" charset="-122"/>
                <a:cs typeface="+mn-ea"/>
                <a:sym typeface="+mn-lt"/>
              </a:rPr>
              <a:t>上网前可以做那些事情来确保上网安全？</a:t>
            </a:r>
          </a:p>
        </p:txBody>
      </p:sp>
      <p:grpSp>
        <p:nvGrpSpPr>
          <p:cNvPr id="6" name="组合 5"/>
          <p:cNvGrpSpPr/>
          <p:nvPr/>
        </p:nvGrpSpPr>
        <p:grpSpPr>
          <a:xfrm>
            <a:off x="1296000" y="4821255"/>
            <a:ext cx="9600000" cy="912000"/>
            <a:chOff x="971600" y="2900696"/>
            <a:chExt cx="7200000" cy="607999"/>
          </a:xfrm>
        </p:grpSpPr>
        <p:grpSp>
          <p:nvGrpSpPr>
            <p:cNvPr id="7" name="组合 6"/>
            <p:cNvGrpSpPr/>
            <p:nvPr/>
          </p:nvGrpSpPr>
          <p:grpSpPr>
            <a:xfrm>
              <a:off x="1308552" y="2900696"/>
              <a:ext cx="6863048" cy="607999"/>
              <a:chOff x="2179898" y="987569"/>
              <a:chExt cx="5015747" cy="607999"/>
            </a:xfrm>
          </p:grpSpPr>
          <p:sp>
            <p:nvSpPr>
              <p:cNvPr id="9" name="矩形 8"/>
              <p:cNvSpPr/>
              <p:nvPr/>
            </p:nvSpPr>
            <p:spPr>
              <a:xfrm>
                <a:off x="2179898" y="987569"/>
                <a:ext cx="5015747" cy="607999"/>
              </a:xfrm>
              <a:prstGeom prst="rect">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chemeClr val="bg1"/>
                  </a:solidFill>
                  <a:ea typeface="微软雅黑" panose="020B0503020204020204" pitchFamily="34" charset="-122"/>
                </a:endParaRPr>
              </a:p>
            </p:txBody>
          </p:sp>
          <p:sp>
            <p:nvSpPr>
              <p:cNvPr id="10" name="文本框 9"/>
              <p:cNvSpPr txBox="1"/>
              <p:nvPr/>
            </p:nvSpPr>
            <p:spPr>
              <a:xfrm>
                <a:off x="2407222" y="1032354"/>
                <a:ext cx="4788423" cy="540404"/>
              </a:xfrm>
              <a:prstGeom prst="rect">
                <a:avLst/>
              </a:prstGeom>
              <a:noFill/>
            </p:spPr>
            <p:txBody>
              <a:bodyPr wrap="square" lIns="91440" tIns="45720" rIns="91440" bIns="45720" rtlCol="0">
                <a:spAutoFit/>
              </a:bodyPr>
              <a:lstStyle>
                <a:defPPr>
                  <a:defRPr lang="zh-CN"/>
                </a:defPPr>
                <a:lvl1pPr>
                  <a:defRPr sz="2000" b="1">
                    <a:solidFill>
                      <a:srgbClr val="CC0000"/>
                    </a:solidFill>
                  </a:defRPr>
                </a:lvl1pPr>
              </a:lstStyle>
              <a:p>
                <a:pPr>
                  <a:lnSpc>
                    <a:spcPct val="125000"/>
                  </a:lnSpc>
                </a:pPr>
                <a:r>
                  <a:rPr lang="zh-CN" altLang="en-US" sz="1867" b="0" dirty="0">
                    <a:solidFill>
                      <a:schemeClr val="bg1"/>
                    </a:solidFill>
                    <a:ea typeface="微软雅黑" panose="020B0503020204020204" pitchFamily="34" charset="-122"/>
                  </a:rPr>
                  <a:t>请及时安装系统和其它软件的补丁和更新。基本上越早更新</a:t>
                </a:r>
                <a:r>
                  <a:rPr lang="en-US" altLang="zh-CN" sz="1867" b="0" dirty="0">
                    <a:solidFill>
                      <a:schemeClr val="bg1"/>
                    </a:solidFill>
                    <a:ea typeface="微软雅黑" panose="020B0503020204020204" pitchFamily="34" charset="-122"/>
                  </a:rPr>
                  <a:t>,</a:t>
                </a:r>
                <a:r>
                  <a:rPr lang="zh-CN" altLang="en-US" sz="1867" b="0" dirty="0">
                    <a:solidFill>
                      <a:schemeClr val="bg1"/>
                    </a:solidFill>
                    <a:ea typeface="微软雅黑" panose="020B0503020204020204" pitchFamily="34" charset="-122"/>
                  </a:rPr>
                  <a:t>风险越小。防火墙的数据也要记得及时更新。</a:t>
                </a:r>
              </a:p>
            </p:txBody>
          </p:sp>
        </p:grpSp>
        <p:sp>
          <p:nvSpPr>
            <p:cNvPr id="8" name="矩形 7"/>
            <p:cNvSpPr/>
            <p:nvPr/>
          </p:nvSpPr>
          <p:spPr>
            <a:xfrm>
              <a:off x="971600" y="3044697"/>
              <a:ext cx="648000" cy="320000"/>
            </a:xfrm>
            <a:prstGeom prst="rect">
              <a:avLst/>
            </a:prstGeom>
            <a:solidFill>
              <a:schemeClr val="bg1"/>
            </a:solidFill>
            <a:ln w="95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lnSpc>
                  <a:spcPct val="125000"/>
                </a:lnSpc>
              </a:pPr>
              <a:r>
                <a:rPr lang="zh-CN" altLang="en-US" sz="1867" b="1" dirty="0">
                  <a:solidFill>
                    <a:srgbClr val="A40000"/>
                  </a:solidFill>
                  <a:ea typeface="微软雅黑" panose="020B0503020204020204" pitchFamily="34" charset="-122"/>
                </a:rPr>
                <a:t>其次</a:t>
              </a:r>
            </a:p>
          </p:txBody>
        </p:sp>
      </p:grpSp>
      <p:grpSp>
        <p:nvGrpSpPr>
          <p:cNvPr id="11" name="组合 10"/>
          <p:cNvGrpSpPr/>
          <p:nvPr/>
        </p:nvGrpSpPr>
        <p:grpSpPr>
          <a:xfrm>
            <a:off x="1296000" y="2276871"/>
            <a:ext cx="9600000" cy="2342524"/>
            <a:chOff x="972000" y="1707653"/>
            <a:chExt cx="7200000" cy="1756893"/>
          </a:xfrm>
        </p:grpSpPr>
        <p:grpSp>
          <p:nvGrpSpPr>
            <p:cNvPr id="12" name="组合 11"/>
            <p:cNvGrpSpPr/>
            <p:nvPr/>
          </p:nvGrpSpPr>
          <p:grpSpPr>
            <a:xfrm>
              <a:off x="1308952" y="1707653"/>
              <a:ext cx="6863048" cy="1756893"/>
              <a:chOff x="2179898" y="987569"/>
              <a:chExt cx="5015747" cy="1561681"/>
            </a:xfrm>
          </p:grpSpPr>
          <p:sp>
            <p:nvSpPr>
              <p:cNvPr id="14" name="矩形 13"/>
              <p:cNvSpPr/>
              <p:nvPr/>
            </p:nvSpPr>
            <p:spPr>
              <a:xfrm>
                <a:off x="2179898" y="987569"/>
                <a:ext cx="5015747" cy="1561681"/>
              </a:xfrm>
              <a:prstGeom prst="rect">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chemeClr val="bg1"/>
                  </a:solidFill>
                  <a:ea typeface="微软雅黑" panose="020B0503020204020204" pitchFamily="34" charset="-122"/>
                </a:endParaRPr>
              </a:p>
            </p:txBody>
          </p:sp>
          <p:sp>
            <p:nvSpPr>
              <p:cNvPr id="15" name="文本框 14"/>
              <p:cNvSpPr txBox="1"/>
              <p:nvPr/>
            </p:nvSpPr>
            <p:spPr>
              <a:xfrm>
                <a:off x="2407222" y="1056663"/>
                <a:ext cx="2894184" cy="1258677"/>
              </a:xfrm>
              <a:prstGeom prst="rect">
                <a:avLst/>
              </a:prstGeom>
              <a:noFill/>
            </p:spPr>
            <p:txBody>
              <a:bodyPr wrap="square" lIns="91440" tIns="45720" rIns="91440" bIns="45720" rtlCol="0">
                <a:spAutoFit/>
              </a:bodyPr>
              <a:lstStyle>
                <a:defPPr>
                  <a:defRPr lang="zh-CN"/>
                </a:defPPr>
                <a:lvl1pPr>
                  <a:defRPr sz="2000" b="1">
                    <a:solidFill>
                      <a:srgbClr val="CC0000"/>
                    </a:solidFill>
                  </a:defRPr>
                </a:lvl1pPr>
              </a:lstStyle>
              <a:p>
                <a:pPr>
                  <a:lnSpc>
                    <a:spcPct val="125000"/>
                  </a:lnSpc>
                </a:pPr>
                <a:r>
                  <a:rPr lang="zh-CN" altLang="en-US" sz="1867" b="0" dirty="0">
                    <a:solidFill>
                      <a:schemeClr val="bg1"/>
                    </a:solidFill>
                    <a:ea typeface="微软雅黑" panose="020B0503020204020204" pitchFamily="34" charset="-122"/>
                  </a:rPr>
                  <a:t>你需要安装个人防火墙，利用隐私控制特性，你可以选择哪些信息需要保密，而不会不慎把这些信息发送到不安全的网站。这样，还可以防止网站服务器在你不察觉的情况下跟踪你的电子邮件地址和其他个人信息。</a:t>
                </a:r>
              </a:p>
            </p:txBody>
          </p:sp>
        </p:grpSp>
        <p:sp>
          <p:nvSpPr>
            <p:cNvPr id="13" name="矩形 12"/>
            <p:cNvSpPr/>
            <p:nvPr/>
          </p:nvSpPr>
          <p:spPr>
            <a:xfrm>
              <a:off x="972000" y="2406099"/>
              <a:ext cx="648000"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solidFill>
                    <a:srgbClr val="A40000"/>
                  </a:solidFill>
                  <a:ea typeface="微软雅黑" panose="020B0503020204020204" pitchFamily="34" charset="-122"/>
                </a:rPr>
                <a:t>首先</a:t>
              </a:r>
            </a:p>
          </p:txBody>
        </p:sp>
      </p:grpSp>
      <p:pic>
        <p:nvPicPr>
          <p:cNvPr id="16" name="图片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26400" y="2324930"/>
            <a:ext cx="2201360" cy="2201360"/>
          </a:xfrm>
          <a:prstGeom prst="rect">
            <a:avLst/>
          </a:prstGeom>
        </p:spPr>
      </p:pic>
    </p:spTree>
    <p:extLst>
      <p:ext uri="{BB962C8B-B14F-4D97-AF65-F5344CB8AC3E}">
        <p14:creationId xmlns:p14="http://schemas.microsoft.com/office/powerpoint/2010/main" val="2405040726"/>
      </p:ext>
    </p:extLst>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300"/>
                                        <p:tgtEl>
                                          <p:spTgt spid="3"/>
                                        </p:tgtEl>
                                      </p:cBhvr>
                                    </p:animEffect>
                                  </p:childTnLst>
                                </p:cTn>
                              </p:par>
                            </p:childTnLst>
                          </p:cTn>
                        </p:par>
                        <p:par>
                          <p:cTn id="8" fill="hold">
                            <p:stCondLst>
                              <p:cond delay="300"/>
                            </p:stCondLst>
                            <p:childTnLst>
                              <p:par>
                                <p:cTn id="9" presetID="22" presetClass="entr" presetSubtype="2"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right)">
                                      <p:cBhvr>
                                        <p:cTn id="11" dur="500"/>
                                        <p:tgtEl>
                                          <p:spTgt spid="4"/>
                                        </p:tgtEl>
                                      </p:cBhvr>
                                    </p:animEffect>
                                  </p:childTnLst>
                                </p:cTn>
                              </p:par>
                            </p:childTnLst>
                          </p:cTn>
                        </p:par>
                        <p:par>
                          <p:cTn id="12" fill="hold">
                            <p:stCondLst>
                              <p:cond delay="800"/>
                            </p:stCondLst>
                            <p:childTnLst>
                              <p:par>
                                <p:cTn id="13" presetID="31" presetClass="entr" presetSubtype="0"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300" fill="hold"/>
                                        <p:tgtEl>
                                          <p:spTgt spid="5"/>
                                        </p:tgtEl>
                                        <p:attrNameLst>
                                          <p:attrName>ppt_w</p:attrName>
                                        </p:attrNameLst>
                                      </p:cBhvr>
                                      <p:tavLst>
                                        <p:tav tm="0">
                                          <p:val>
                                            <p:fltVal val="0"/>
                                          </p:val>
                                        </p:tav>
                                        <p:tav tm="100000">
                                          <p:val>
                                            <p:strVal val="#ppt_w"/>
                                          </p:val>
                                        </p:tav>
                                      </p:tavLst>
                                    </p:anim>
                                    <p:anim calcmode="lin" valueType="num">
                                      <p:cBhvr>
                                        <p:cTn id="16" dur="300" fill="hold"/>
                                        <p:tgtEl>
                                          <p:spTgt spid="5"/>
                                        </p:tgtEl>
                                        <p:attrNameLst>
                                          <p:attrName>ppt_h</p:attrName>
                                        </p:attrNameLst>
                                      </p:cBhvr>
                                      <p:tavLst>
                                        <p:tav tm="0">
                                          <p:val>
                                            <p:fltVal val="0"/>
                                          </p:val>
                                        </p:tav>
                                        <p:tav tm="100000">
                                          <p:val>
                                            <p:strVal val="#ppt_h"/>
                                          </p:val>
                                        </p:tav>
                                      </p:tavLst>
                                    </p:anim>
                                    <p:anim calcmode="lin" valueType="num">
                                      <p:cBhvr>
                                        <p:cTn id="17" dur="300" fill="hold"/>
                                        <p:tgtEl>
                                          <p:spTgt spid="5"/>
                                        </p:tgtEl>
                                        <p:attrNameLst>
                                          <p:attrName>style.rotation</p:attrName>
                                        </p:attrNameLst>
                                      </p:cBhvr>
                                      <p:tavLst>
                                        <p:tav tm="0">
                                          <p:val>
                                            <p:fltVal val="90"/>
                                          </p:val>
                                        </p:tav>
                                        <p:tav tm="100000">
                                          <p:val>
                                            <p:fltVal val="0"/>
                                          </p:val>
                                        </p:tav>
                                      </p:tavLst>
                                    </p:anim>
                                    <p:animEffect transition="in" filter="fade">
                                      <p:cBhvr>
                                        <p:cTn id="18" dur="300"/>
                                        <p:tgtEl>
                                          <p:spTgt spid="5"/>
                                        </p:tgtEl>
                                      </p:cBhvr>
                                    </p:animEffect>
                                  </p:childTnLst>
                                </p:cTn>
                              </p:par>
                            </p:childTnLst>
                          </p:cTn>
                        </p:par>
                        <p:par>
                          <p:cTn id="19" fill="hold">
                            <p:stCondLst>
                              <p:cond delay="1100"/>
                            </p:stCondLst>
                            <p:childTnLst>
                              <p:par>
                                <p:cTn id="20" presetID="22" presetClass="entr" presetSubtype="8" fill="hold" nodeType="after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500"/>
                                        <p:tgtEl>
                                          <p:spTgt spid="11"/>
                                        </p:tgtEl>
                                      </p:cBhvr>
                                    </p:animEffect>
                                  </p:childTnLst>
                                </p:cTn>
                              </p:par>
                            </p:childTnLst>
                          </p:cTn>
                        </p:par>
                        <p:par>
                          <p:cTn id="23" fill="hold">
                            <p:stCondLst>
                              <p:cond delay="1600"/>
                            </p:stCondLst>
                            <p:childTnLst>
                              <p:par>
                                <p:cTn id="24" presetID="22" presetClass="entr" presetSubtype="8" fill="hold"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left)">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5"/>
          <p:cNvSpPr txBox="1"/>
          <p:nvPr/>
        </p:nvSpPr>
        <p:spPr>
          <a:xfrm>
            <a:off x="1397540" y="631881"/>
            <a:ext cx="8070851" cy="502766"/>
          </a:xfrm>
          <a:prstGeom prst="rect">
            <a:avLst/>
          </a:prstGeom>
          <a:noFill/>
        </p:spPr>
        <p:txBody>
          <a:bodyPr wrap="square" lIns="91440" tIns="45720" rIns="91440" bIns="45720" rtlCol="0">
            <a:spAutoFit/>
          </a:bodyPr>
          <a:lstStyle>
            <a:defPPr>
              <a:defRPr lang="zh-CN"/>
            </a:defPPr>
            <a:lvl1pPr>
              <a:defRPr sz="2000" b="1" kern="0">
                <a:blipFill dpi="0" rotWithShape="1">
                  <a:blip r:embed="rId3" cstate="print">
                    <a:extLst>
                      <a:ext uri="{28A0092B-C50C-407E-A947-70E740481C1C}">
                        <a14:useLocalDpi xmlns:a14="http://schemas.microsoft.com/office/drawing/2010/main" val="0"/>
                      </a:ext>
                    </a:extLst>
                  </a:blip>
                  <a:srcRect/>
                  <a:stretch>
                    <a:fillRect/>
                  </a:stretch>
                </a:blipFill>
                <a:latin typeface="方正综艺简体" panose="02010601030101010101" pitchFamily="2" charset="-122"/>
                <a:ea typeface="方正综艺简体" panose="02010601030101010101" pitchFamily="2" charset="-122"/>
              </a:defRPr>
            </a:lvl1pPr>
          </a:lstStyle>
          <a:p>
            <a:r>
              <a:rPr lang="zh-CN" altLang="en-US" sz="2667" dirty="0">
                <a:solidFill>
                  <a:schemeClr val="bg1"/>
                </a:solidFill>
              </a:rPr>
              <a:t>网络安全基本知识</a:t>
            </a:r>
          </a:p>
        </p:txBody>
      </p:sp>
      <p:sp>
        <p:nvSpPr>
          <p:cNvPr id="3" name="Freeform 9"/>
          <p:cNvSpPr>
            <a:spLocks/>
          </p:cNvSpPr>
          <p:nvPr/>
        </p:nvSpPr>
        <p:spPr bwMode="auto">
          <a:xfrm>
            <a:off x="1460080" y="1377088"/>
            <a:ext cx="3071987" cy="591907"/>
          </a:xfrm>
          <a:custGeom>
            <a:avLst/>
            <a:gdLst>
              <a:gd name="T0" fmla="*/ 0 w 2601"/>
              <a:gd name="T1" fmla="*/ 118 h 627"/>
              <a:gd name="T2" fmla="*/ 2601 w 2601"/>
              <a:gd name="T3" fmla="*/ 0 h 627"/>
              <a:gd name="T4" fmla="*/ 2601 w 2601"/>
              <a:gd name="T5" fmla="*/ 517 h 627"/>
              <a:gd name="T6" fmla="*/ 189 w 2601"/>
              <a:gd name="T7" fmla="*/ 627 h 627"/>
              <a:gd name="T8" fmla="*/ 0 w 2601"/>
              <a:gd name="T9" fmla="*/ 118 h 627"/>
            </a:gdLst>
            <a:ahLst/>
            <a:cxnLst>
              <a:cxn ang="0">
                <a:pos x="T0" y="T1"/>
              </a:cxn>
              <a:cxn ang="0">
                <a:pos x="T2" y="T3"/>
              </a:cxn>
              <a:cxn ang="0">
                <a:pos x="T4" y="T5"/>
              </a:cxn>
              <a:cxn ang="0">
                <a:pos x="T6" y="T7"/>
              </a:cxn>
              <a:cxn ang="0">
                <a:pos x="T8" y="T9"/>
              </a:cxn>
            </a:cxnLst>
            <a:rect l="0" t="0" r="r" b="b"/>
            <a:pathLst>
              <a:path w="2601" h="627">
                <a:moveTo>
                  <a:pt x="0" y="118"/>
                </a:moveTo>
                <a:lnTo>
                  <a:pt x="2601" y="0"/>
                </a:lnTo>
                <a:lnTo>
                  <a:pt x="2601" y="517"/>
                </a:lnTo>
                <a:lnTo>
                  <a:pt x="189" y="627"/>
                </a:lnTo>
                <a:lnTo>
                  <a:pt x="0" y="118"/>
                </a:lnTo>
                <a:close/>
              </a:path>
            </a:pathLst>
          </a:custGeom>
          <a:solidFill>
            <a:srgbClr val="002060"/>
          </a:solidFill>
          <a:ln>
            <a:noFill/>
          </a:ln>
        </p:spPr>
        <p:txBody>
          <a:bodyPr vert="horz" wrap="square" lIns="91404" tIns="45703" rIns="91404" bIns="45703" numCol="1" anchor="t" anchorCtr="0" compatLnSpc="1">
            <a:prstTxWarp prst="textNoShape">
              <a:avLst/>
            </a:prstTxWarp>
          </a:bodyPr>
          <a:lstStyle/>
          <a:p>
            <a:endParaRPr lang="zh-CN" altLang="en-US" sz="2400" dirty="0">
              <a:solidFill>
                <a:schemeClr val="bg1"/>
              </a:solidFill>
              <a:ea typeface="微软雅黑" panose="020B0503020204020204" pitchFamily="34" charset="-122"/>
              <a:cs typeface="+mn-ea"/>
              <a:sym typeface="+mn-lt"/>
            </a:endParaRPr>
          </a:p>
        </p:txBody>
      </p:sp>
      <p:sp>
        <p:nvSpPr>
          <p:cNvPr id="4" name="Freeform 10"/>
          <p:cNvSpPr>
            <a:spLocks/>
          </p:cNvSpPr>
          <p:nvPr/>
        </p:nvSpPr>
        <p:spPr bwMode="auto">
          <a:xfrm>
            <a:off x="1268067" y="1377087"/>
            <a:ext cx="3264000" cy="487173"/>
          </a:xfrm>
          <a:custGeom>
            <a:avLst/>
            <a:gdLst>
              <a:gd name="T0" fmla="*/ 0 w 2805"/>
              <a:gd name="T1" fmla="*/ 0 h 517"/>
              <a:gd name="T2" fmla="*/ 2805 w 2805"/>
              <a:gd name="T3" fmla="*/ 0 h 517"/>
              <a:gd name="T4" fmla="*/ 2805 w 2805"/>
              <a:gd name="T5" fmla="*/ 517 h 517"/>
              <a:gd name="T6" fmla="*/ 204 w 2805"/>
              <a:gd name="T7" fmla="*/ 517 h 517"/>
              <a:gd name="T8" fmla="*/ 0 w 2805"/>
              <a:gd name="T9" fmla="*/ 0 h 517"/>
            </a:gdLst>
            <a:ahLst/>
            <a:cxnLst>
              <a:cxn ang="0">
                <a:pos x="T0" y="T1"/>
              </a:cxn>
              <a:cxn ang="0">
                <a:pos x="T2" y="T3"/>
              </a:cxn>
              <a:cxn ang="0">
                <a:pos x="T4" y="T5"/>
              </a:cxn>
              <a:cxn ang="0">
                <a:pos x="T6" y="T7"/>
              </a:cxn>
              <a:cxn ang="0">
                <a:pos x="T8" y="T9"/>
              </a:cxn>
            </a:cxnLst>
            <a:rect l="0" t="0" r="r" b="b"/>
            <a:pathLst>
              <a:path w="2805" h="517">
                <a:moveTo>
                  <a:pt x="0" y="0"/>
                </a:moveTo>
                <a:lnTo>
                  <a:pt x="2805" y="0"/>
                </a:lnTo>
                <a:lnTo>
                  <a:pt x="2805" y="517"/>
                </a:lnTo>
                <a:lnTo>
                  <a:pt x="204" y="517"/>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dirty="0">
              <a:solidFill>
                <a:schemeClr val="bg1"/>
              </a:solidFill>
              <a:ea typeface="微软雅黑" panose="020B0503020204020204" pitchFamily="34" charset="-122"/>
              <a:sym typeface="+mn-lt"/>
            </a:endParaRPr>
          </a:p>
        </p:txBody>
      </p:sp>
      <p:sp>
        <p:nvSpPr>
          <p:cNvPr id="5" name="TextBox 18"/>
          <p:cNvSpPr txBox="1"/>
          <p:nvPr/>
        </p:nvSpPr>
        <p:spPr>
          <a:xfrm>
            <a:off x="1745271" y="1394971"/>
            <a:ext cx="2651688" cy="420564"/>
          </a:xfrm>
          <a:prstGeom prst="rect">
            <a:avLst/>
          </a:prstGeom>
          <a:noFill/>
        </p:spPr>
        <p:txBody>
          <a:bodyPr wrap="none" rtlCol="0">
            <a:spAutoFit/>
          </a:bodyPr>
          <a:lstStyle/>
          <a:p>
            <a:r>
              <a:rPr lang="zh-CN" altLang="en-US" sz="2133" b="1" dirty="0">
                <a:solidFill>
                  <a:srgbClr val="A40000"/>
                </a:solidFill>
                <a:ea typeface="微软雅黑" panose="020B0503020204020204" pitchFamily="34" charset="-122"/>
                <a:cs typeface="+mn-ea"/>
                <a:sym typeface="+mn-lt"/>
              </a:rPr>
              <a:t>如何防止黑客攻击？</a:t>
            </a:r>
          </a:p>
        </p:txBody>
      </p:sp>
      <p:sp>
        <p:nvSpPr>
          <p:cNvPr id="6" name="矩形 5"/>
          <p:cNvSpPr/>
          <p:nvPr/>
        </p:nvSpPr>
        <p:spPr>
          <a:xfrm>
            <a:off x="5039883" y="2037046"/>
            <a:ext cx="5856116" cy="3971472"/>
          </a:xfrm>
          <a:prstGeom prst="rect">
            <a:avLst/>
          </a:prstGeom>
        </p:spPr>
        <p:txBody>
          <a:bodyPr wrap="square" lIns="91440" tIns="45720" rIns="91440" bIns="45720">
            <a:spAutoFit/>
          </a:bodyPr>
          <a:lstStyle/>
          <a:p>
            <a:pPr>
              <a:lnSpc>
                <a:spcPct val="150000"/>
              </a:lnSpc>
            </a:pPr>
            <a:r>
              <a:rPr lang="zh-CN" altLang="en-US" sz="1867" b="1" dirty="0">
                <a:solidFill>
                  <a:schemeClr val="bg1"/>
                </a:solidFill>
                <a:ea typeface="微软雅黑" panose="020B0503020204020204" pitchFamily="34" charset="-122"/>
              </a:rPr>
              <a:t>首先，</a:t>
            </a:r>
            <a:r>
              <a:rPr lang="zh-CN" altLang="en-US" sz="1867" dirty="0">
                <a:solidFill>
                  <a:schemeClr val="bg1"/>
                </a:solidFill>
                <a:ea typeface="微软雅黑" panose="020B0503020204020204" pitchFamily="34" charset="-122"/>
              </a:rPr>
              <a:t>使用个人防火墙防病毒程序以防黑客攻击和检查黑客程序（一个连接外部服务器并将你的信息传递出去的软件）。个人防火墙能够保护你的计算机和个人数据免受黑客入侵，防止应用程序自动连接到网站并向网站发送信息。</a:t>
            </a:r>
          </a:p>
          <a:p>
            <a:pPr>
              <a:lnSpc>
                <a:spcPct val="150000"/>
              </a:lnSpc>
            </a:pPr>
            <a:r>
              <a:rPr lang="zh-CN" altLang="en-US" sz="1867" b="1" dirty="0">
                <a:solidFill>
                  <a:schemeClr val="bg1"/>
                </a:solidFill>
                <a:ea typeface="微软雅黑" panose="020B0503020204020204" pitchFamily="34" charset="-122"/>
              </a:rPr>
              <a:t>其次，</a:t>
            </a:r>
            <a:r>
              <a:rPr lang="zh-CN" altLang="en-US" sz="1867" dirty="0">
                <a:solidFill>
                  <a:schemeClr val="bg1"/>
                </a:solidFill>
                <a:ea typeface="微软雅黑" panose="020B0503020204020204" pitchFamily="34" charset="-122"/>
              </a:rPr>
              <a:t>在不需要文件和打印共享时，关闭这些功能。文件和打印共享有时是非常有用的功能，但是这个特性也会将你的计算机暴露给寻找安全漏洞的黑客。一旦进入你的计算机，黑客就能够窃取你的个人信息。</a:t>
            </a:r>
          </a:p>
        </p:txBody>
      </p:sp>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3157" y="2646521"/>
            <a:ext cx="3893820" cy="2674869"/>
          </a:xfrm>
          <a:prstGeom prst="rect">
            <a:avLst/>
          </a:prstGeom>
        </p:spPr>
      </p:pic>
    </p:spTree>
    <p:extLst>
      <p:ext uri="{BB962C8B-B14F-4D97-AF65-F5344CB8AC3E}">
        <p14:creationId xmlns:p14="http://schemas.microsoft.com/office/powerpoint/2010/main" val="2649765855"/>
      </p:ext>
    </p:extLst>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300"/>
                                        <p:tgtEl>
                                          <p:spTgt spid="3"/>
                                        </p:tgtEl>
                                      </p:cBhvr>
                                    </p:animEffect>
                                  </p:childTnLst>
                                </p:cTn>
                              </p:par>
                            </p:childTnLst>
                          </p:cTn>
                        </p:par>
                        <p:par>
                          <p:cTn id="8" fill="hold">
                            <p:stCondLst>
                              <p:cond delay="300"/>
                            </p:stCondLst>
                            <p:childTnLst>
                              <p:par>
                                <p:cTn id="9" presetID="22" presetClass="entr" presetSubtype="2"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right)">
                                      <p:cBhvr>
                                        <p:cTn id="11" dur="500"/>
                                        <p:tgtEl>
                                          <p:spTgt spid="4"/>
                                        </p:tgtEl>
                                      </p:cBhvr>
                                    </p:animEffect>
                                  </p:childTnLst>
                                </p:cTn>
                              </p:par>
                            </p:childTnLst>
                          </p:cTn>
                        </p:par>
                        <p:par>
                          <p:cTn id="12" fill="hold">
                            <p:stCondLst>
                              <p:cond delay="800"/>
                            </p:stCondLst>
                            <p:childTnLst>
                              <p:par>
                                <p:cTn id="13" presetID="31" presetClass="entr" presetSubtype="0"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300" fill="hold"/>
                                        <p:tgtEl>
                                          <p:spTgt spid="5"/>
                                        </p:tgtEl>
                                        <p:attrNameLst>
                                          <p:attrName>ppt_w</p:attrName>
                                        </p:attrNameLst>
                                      </p:cBhvr>
                                      <p:tavLst>
                                        <p:tav tm="0">
                                          <p:val>
                                            <p:fltVal val="0"/>
                                          </p:val>
                                        </p:tav>
                                        <p:tav tm="100000">
                                          <p:val>
                                            <p:strVal val="#ppt_w"/>
                                          </p:val>
                                        </p:tav>
                                      </p:tavLst>
                                    </p:anim>
                                    <p:anim calcmode="lin" valueType="num">
                                      <p:cBhvr>
                                        <p:cTn id="16" dur="300" fill="hold"/>
                                        <p:tgtEl>
                                          <p:spTgt spid="5"/>
                                        </p:tgtEl>
                                        <p:attrNameLst>
                                          <p:attrName>ppt_h</p:attrName>
                                        </p:attrNameLst>
                                      </p:cBhvr>
                                      <p:tavLst>
                                        <p:tav tm="0">
                                          <p:val>
                                            <p:fltVal val="0"/>
                                          </p:val>
                                        </p:tav>
                                        <p:tav tm="100000">
                                          <p:val>
                                            <p:strVal val="#ppt_h"/>
                                          </p:val>
                                        </p:tav>
                                      </p:tavLst>
                                    </p:anim>
                                    <p:anim calcmode="lin" valueType="num">
                                      <p:cBhvr>
                                        <p:cTn id="17" dur="300" fill="hold"/>
                                        <p:tgtEl>
                                          <p:spTgt spid="5"/>
                                        </p:tgtEl>
                                        <p:attrNameLst>
                                          <p:attrName>style.rotation</p:attrName>
                                        </p:attrNameLst>
                                      </p:cBhvr>
                                      <p:tavLst>
                                        <p:tav tm="0">
                                          <p:val>
                                            <p:fltVal val="90"/>
                                          </p:val>
                                        </p:tav>
                                        <p:tav tm="100000">
                                          <p:val>
                                            <p:fltVal val="0"/>
                                          </p:val>
                                        </p:tav>
                                      </p:tavLst>
                                    </p:anim>
                                    <p:animEffect transition="in" filter="fade">
                                      <p:cBhvr>
                                        <p:cTn id="18" dur="300"/>
                                        <p:tgtEl>
                                          <p:spTgt spid="5"/>
                                        </p:tgtEl>
                                      </p:cBhvr>
                                    </p:animEffect>
                                  </p:childTnLst>
                                </p:cTn>
                              </p:par>
                            </p:childTnLst>
                          </p:cTn>
                        </p:par>
                        <p:par>
                          <p:cTn id="19" fill="hold">
                            <p:stCondLst>
                              <p:cond delay="1100"/>
                            </p:stCondLst>
                            <p:childTnLst>
                              <p:par>
                                <p:cTn id="20" presetID="22" presetClass="entr" presetSubtype="8" fill="hold" grpId="0"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p:bldP spid="6"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5"/>
          <p:cNvSpPr txBox="1"/>
          <p:nvPr/>
        </p:nvSpPr>
        <p:spPr>
          <a:xfrm>
            <a:off x="1305195" y="701601"/>
            <a:ext cx="8070851" cy="502766"/>
          </a:xfrm>
          <a:prstGeom prst="rect">
            <a:avLst/>
          </a:prstGeom>
          <a:noFill/>
        </p:spPr>
        <p:txBody>
          <a:bodyPr wrap="square" lIns="91440" tIns="45720" rIns="91440" bIns="45720" rtlCol="0">
            <a:spAutoFit/>
          </a:bodyPr>
          <a:lstStyle>
            <a:defPPr>
              <a:defRPr lang="zh-CN"/>
            </a:defPPr>
            <a:lvl1pPr>
              <a:defRPr sz="2000" b="1" kern="0">
                <a:blipFill dpi="0" rotWithShape="1">
                  <a:blip r:embed="rId3" cstate="print">
                    <a:extLst>
                      <a:ext uri="{28A0092B-C50C-407E-A947-70E740481C1C}">
                        <a14:useLocalDpi xmlns:a14="http://schemas.microsoft.com/office/drawing/2010/main" val="0"/>
                      </a:ext>
                    </a:extLst>
                  </a:blip>
                  <a:srcRect/>
                  <a:stretch>
                    <a:fillRect/>
                  </a:stretch>
                </a:blipFill>
                <a:latin typeface="方正综艺简体" panose="02010601030101010101" pitchFamily="2" charset="-122"/>
                <a:ea typeface="方正综艺简体" panose="02010601030101010101" pitchFamily="2" charset="-122"/>
              </a:defRPr>
            </a:lvl1pPr>
          </a:lstStyle>
          <a:p>
            <a:r>
              <a:rPr lang="zh-CN" altLang="en-US" sz="2667" dirty="0">
                <a:solidFill>
                  <a:schemeClr val="bg1"/>
                </a:solidFill>
              </a:rPr>
              <a:t>网络安全基本知识</a:t>
            </a:r>
          </a:p>
        </p:txBody>
      </p:sp>
      <p:sp>
        <p:nvSpPr>
          <p:cNvPr id="3" name="Freeform 9"/>
          <p:cNvSpPr>
            <a:spLocks/>
          </p:cNvSpPr>
          <p:nvPr/>
        </p:nvSpPr>
        <p:spPr bwMode="auto">
          <a:xfrm>
            <a:off x="1460080" y="1377088"/>
            <a:ext cx="3071987" cy="591907"/>
          </a:xfrm>
          <a:custGeom>
            <a:avLst/>
            <a:gdLst>
              <a:gd name="T0" fmla="*/ 0 w 2601"/>
              <a:gd name="T1" fmla="*/ 118 h 627"/>
              <a:gd name="T2" fmla="*/ 2601 w 2601"/>
              <a:gd name="T3" fmla="*/ 0 h 627"/>
              <a:gd name="T4" fmla="*/ 2601 w 2601"/>
              <a:gd name="T5" fmla="*/ 517 h 627"/>
              <a:gd name="T6" fmla="*/ 189 w 2601"/>
              <a:gd name="T7" fmla="*/ 627 h 627"/>
              <a:gd name="T8" fmla="*/ 0 w 2601"/>
              <a:gd name="T9" fmla="*/ 118 h 627"/>
            </a:gdLst>
            <a:ahLst/>
            <a:cxnLst>
              <a:cxn ang="0">
                <a:pos x="T0" y="T1"/>
              </a:cxn>
              <a:cxn ang="0">
                <a:pos x="T2" y="T3"/>
              </a:cxn>
              <a:cxn ang="0">
                <a:pos x="T4" y="T5"/>
              </a:cxn>
              <a:cxn ang="0">
                <a:pos x="T6" y="T7"/>
              </a:cxn>
              <a:cxn ang="0">
                <a:pos x="T8" y="T9"/>
              </a:cxn>
            </a:cxnLst>
            <a:rect l="0" t="0" r="r" b="b"/>
            <a:pathLst>
              <a:path w="2601" h="627">
                <a:moveTo>
                  <a:pt x="0" y="118"/>
                </a:moveTo>
                <a:lnTo>
                  <a:pt x="2601" y="0"/>
                </a:lnTo>
                <a:lnTo>
                  <a:pt x="2601" y="517"/>
                </a:lnTo>
                <a:lnTo>
                  <a:pt x="189" y="627"/>
                </a:lnTo>
                <a:lnTo>
                  <a:pt x="0" y="118"/>
                </a:lnTo>
                <a:close/>
              </a:path>
            </a:pathLst>
          </a:custGeom>
          <a:solidFill>
            <a:srgbClr val="002060"/>
          </a:solidFill>
          <a:ln>
            <a:noFill/>
          </a:ln>
        </p:spPr>
        <p:txBody>
          <a:bodyPr vert="horz" wrap="square" lIns="91404" tIns="45703" rIns="91404" bIns="45703" numCol="1" anchor="t" anchorCtr="0" compatLnSpc="1">
            <a:prstTxWarp prst="textNoShape">
              <a:avLst/>
            </a:prstTxWarp>
          </a:bodyPr>
          <a:lstStyle/>
          <a:p>
            <a:endParaRPr lang="zh-CN" altLang="en-US" sz="2400" dirty="0">
              <a:solidFill>
                <a:schemeClr val="bg1"/>
              </a:solidFill>
              <a:ea typeface="微软雅黑" panose="020B0503020204020204" pitchFamily="34" charset="-122"/>
              <a:cs typeface="+mn-ea"/>
              <a:sym typeface="+mn-lt"/>
            </a:endParaRPr>
          </a:p>
        </p:txBody>
      </p:sp>
      <p:sp>
        <p:nvSpPr>
          <p:cNvPr id="4" name="Freeform 10"/>
          <p:cNvSpPr>
            <a:spLocks/>
          </p:cNvSpPr>
          <p:nvPr/>
        </p:nvSpPr>
        <p:spPr bwMode="auto">
          <a:xfrm>
            <a:off x="1268067" y="1377087"/>
            <a:ext cx="3264000" cy="487173"/>
          </a:xfrm>
          <a:custGeom>
            <a:avLst/>
            <a:gdLst>
              <a:gd name="T0" fmla="*/ 0 w 2805"/>
              <a:gd name="T1" fmla="*/ 0 h 517"/>
              <a:gd name="T2" fmla="*/ 2805 w 2805"/>
              <a:gd name="T3" fmla="*/ 0 h 517"/>
              <a:gd name="T4" fmla="*/ 2805 w 2805"/>
              <a:gd name="T5" fmla="*/ 517 h 517"/>
              <a:gd name="T6" fmla="*/ 204 w 2805"/>
              <a:gd name="T7" fmla="*/ 517 h 517"/>
              <a:gd name="T8" fmla="*/ 0 w 2805"/>
              <a:gd name="T9" fmla="*/ 0 h 517"/>
            </a:gdLst>
            <a:ahLst/>
            <a:cxnLst>
              <a:cxn ang="0">
                <a:pos x="T0" y="T1"/>
              </a:cxn>
              <a:cxn ang="0">
                <a:pos x="T2" y="T3"/>
              </a:cxn>
              <a:cxn ang="0">
                <a:pos x="T4" y="T5"/>
              </a:cxn>
              <a:cxn ang="0">
                <a:pos x="T6" y="T7"/>
              </a:cxn>
              <a:cxn ang="0">
                <a:pos x="T8" y="T9"/>
              </a:cxn>
            </a:cxnLst>
            <a:rect l="0" t="0" r="r" b="b"/>
            <a:pathLst>
              <a:path w="2805" h="517">
                <a:moveTo>
                  <a:pt x="0" y="0"/>
                </a:moveTo>
                <a:lnTo>
                  <a:pt x="2805" y="0"/>
                </a:lnTo>
                <a:lnTo>
                  <a:pt x="2805" y="517"/>
                </a:lnTo>
                <a:lnTo>
                  <a:pt x="204" y="517"/>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dirty="0">
              <a:solidFill>
                <a:srgbClr val="A40000"/>
              </a:solidFill>
              <a:ea typeface="微软雅黑" panose="020B0503020204020204" pitchFamily="34" charset="-122"/>
              <a:sym typeface="+mn-lt"/>
            </a:endParaRPr>
          </a:p>
        </p:txBody>
      </p:sp>
      <p:sp>
        <p:nvSpPr>
          <p:cNvPr id="5" name="TextBox 18"/>
          <p:cNvSpPr txBox="1"/>
          <p:nvPr/>
        </p:nvSpPr>
        <p:spPr>
          <a:xfrm>
            <a:off x="1745271" y="1394971"/>
            <a:ext cx="2651688" cy="420564"/>
          </a:xfrm>
          <a:prstGeom prst="rect">
            <a:avLst/>
          </a:prstGeom>
          <a:noFill/>
        </p:spPr>
        <p:txBody>
          <a:bodyPr wrap="none" rtlCol="0">
            <a:spAutoFit/>
          </a:bodyPr>
          <a:lstStyle/>
          <a:p>
            <a:r>
              <a:rPr lang="zh-CN" altLang="en-US" sz="2133" b="1" dirty="0">
                <a:solidFill>
                  <a:srgbClr val="A40000"/>
                </a:solidFill>
                <a:ea typeface="微软雅黑" panose="020B0503020204020204" pitchFamily="34" charset="-122"/>
                <a:cs typeface="+mn-ea"/>
                <a:sym typeface="+mn-lt"/>
              </a:rPr>
              <a:t>如何防止电脑中毒？</a:t>
            </a:r>
          </a:p>
        </p:txBody>
      </p:sp>
      <p:sp>
        <p:nvSpPr>
          <p:cNvPr id="6" name="矩形 5"/>
          <p:cNvSpPr/>
          <p:nvPr/>
        </p:nvSpPr>
        <p:spPr>
          <a:xfrm>
            <a:off x="1296000" y="2037046"/>
            <a:ext cx="9600000" cy="1169744"/>
          </a:xfrm>
          <a:prstGeom prst="rect">
            <a:avLst/>
          </a:prstGeom>
        </p:spPr>
        <p:txBody>
          <a:bodyPr wrap="square" lIns="91440" tIns="45720" rIns="91440" bIns="45720">
            <a:spAutoFit/>
          </a:bodyPr>
          <a:lstStyle/>
          <a:p>
            <a:pPr>
              <a:lnSpc>
                <a:spcPct val="125000"/>
              </a:lnSpc>
            </a:pPr>
            <a:r>
              <a:rPr lang="zh-CN" altLang="en-US" sz="1867" dirty="0">
                <a:solidFill>
                  <a:schemeClr val="bg1"/>
                </a:solidFill>
                <a:ea typeface="微软雅黑" panose="020B0503020204020204" pitchFamily="34" charset="-122"/>
              </a:rPr>
              <a:t>       首先，不要打开来自陌生人的电子邮件附件或打开及时通讯软件传来的文件。这些文件可能包含一个特洛伊木马程序，该程序使得黑客能够访问你的文档，甚至控制你的外设，你还应当安装一个防病毒程序保护你免受病毒、特洛伊木马程序和蠕虫侵害。</a:t>
            </a:r>
          </a:p>
        </p:txBody>
      </p:sp>
      <p:sp>
        <p:nvSpPr>
          <p:cNvPr id="7" name="Freeform 9"/>
          <p:cNvSpPr>
            <a:spLocks/>
          </p:cNvSpPr>
          <p:nvPr/>
        </p:nvSpPr>
        <p:spPr bwMode="auto">
          <a:xfrm>
            <a:off x="1460080" y="3406704"/>
            <a:ext cx="4635099" cy="591907"/>
          </a:xfrm>
          <a:custGeom>
            <a:avLst/>
            <a:gdLst>
              <a:gd name="T0" fmla="*/ 0 w 2601"/>
              <a:gd name="T1" fmla="*/ 118 h 627"/>
              <a:gd name="T2" fmla="*/ 2601 w 2601"/>
              <a:gd name="T3" fmla="*/ 0 h 627"/>
              <a:gd name="T4" fmla="*/ 2601 w 2601"/>
              <a:gd name="T5" fmla="*/ 517 h 627"/>
              <a:gd name="T6" fmla="*/ 189 w 2601"/>
              <a:gd name="T7" fmla="*/ 627 h 627"/>
              <a:gd name="T8" fmla="*/ 0 w 2601"/>
              <a:gd name="T9" fmla="*/ 118 h 627"/>
            </a:gdLst>
            <a:ahLst/>
            <a:cxnLst>
              <a:cxn ang="0">
                <a:pos x="T0" y="T1"/>
              </a:cxn>
              <a:cxn ang="0">
                <a:pos x="T2" y="T3"/>
              </a:cxn>
              <a:cxn ang="0">
                <a:pos x="T4" y="T5"/>
              </a:cxn>
              <a:cxn ang="0">
                <a:pos x="T6" y="T7"/>
              </a:cxn>
              <a:cxn ang="0">
                <a:pos x="T8" y="T9"/>
              </a:cxn>
            </a:cxnLst>
            <a:rect l="0" t="0" r="r" b="b"/>
            <a:pathLst>
              <a:path w="2601" h="627">
                <a:moveTo>
                  <a:pt x="0" y="118"/>
                </a:moveTo>
                <a:lnTo>
                  <a:pt x="2601" y="0"/>
                </a:lnTo>
                <a:lnTo>
                  <a:pt x="2601" y="517"/>
                </a:lnTo>
                <a:lnTo>
                  <a:pt x="189" y="627"/>
                </a:lnTo>
                <a:lnTo>
                  <a:pt x="0" y="118"/>
                </a:lnTo>
                <a:close/>
              </a:path>
            </a:pathLst>
          </a:custGeom>
          <a:solidFill>
            <a:srgbClr val="002060"/>
          </a:solidFill>
          <a:ln>
            <a:noFill/>
          </a:ln>
        </p:spPr>
        <p:txBody>
          <a:bodyPr vert="horz" wrap="square" lIns="91404" tIns="45703" rIns="91404" bIns="45703" numCol="1" anchor="t" anchorCtr="0" compatLnSpc="1">
            <a:prstTxWarp prst="textNoShape">
              <a:avLst/>
            </a:prstTxWarp>
          </a:bodyPr>
          <a:lstStyle/>
          <a:p>
            <a:endParaRPr lang="zh-CN" altLang="en-US" sz="2400" dirty="0">
              <a:solidFill>
                <a:schemeClr val="bg1"/>
              </a:solidFill>
              <a:ea typeface="微软雅黑" panose="020B0503020204020204" pitchFamily="34" charset="-122"/>
              <a:cs typeface="+mn-ea"/>
              <a:sym typeface="+mn-lt"/>
            </a:endParaRPr>
          </a:p>
        </p:txBody>
      </p:sp>
      <p:sp>
        <p:nvSpPr>
          <p:cNvPr id="8" name="Freeform 10"/>
          <p:cNvSpPr>
            <a:spLocks/>
          </p:cNvSpPr>
          <p:nvPr/>
        </p:nvSpPr>
        <p:spPr bwMode="auto">
          <a:xfrm>
            <a:off x="1268066" y="3406703"/>
            <a:ext cx="4827113" cy="487173"/>
          </a:xfrm>
          <a:custGeom>
            <a:avLst/>
            <a:gdLst>
              <a:gd name="T0" fmla="*/ 0 w 2805"/>
              <a:gd name="T1" fmla="*/ 0 h 517"/>
              <a:gd name="T2" fmla="*/ 2805 w 2805"/>
              <a:gd name="T3" fmla="*/ 0 h 517"/>
              <a:gd name="T4" fmla="*/ 2805 w 2805"/>
              <a:gd name="T5" fmla="*/ 517 h 517"/>
              <a:gd name="T6" fmla="*/ 204 w 2805"/>
              <a:gd name="T7" fmla="*/ 517 h 517"/>
              <a:gd name="T8" fmla="*/ 0 w 2805"/>
              <a:gd name="T9" fmla="*/ 0 h 517"/>
            </a:gdLst>
            <a:ahLst/>
            <a:cxnLst>
              <a:cxn ang="0">
                <a:pos x="T0" y="T1"/>
              </a:cxn>
              <a:cxn ang="0">
                <a:pos x="T2" y="T3"/>
              </a:cxn>
              <a:cxn ang="0">
                <a:pos x="T4" y="T5"/>
              </a:cxn>
              <a:cxn ang="0">
                <a:pos x="T6" y="T7"/>
              </a:cxn>
              <a:cxn ang="0">
                <a:pos x="T8" y="T9"/>
              </a:cxn>
            </a:cxnLst>
            <a:rect l="0" t="0" r="r" b="b"/>
            <a:pathLst>
              <a:path w="2805" h="517">
                <a:moveTo>
                  <a:pt x="0" y="0"/>
                </a:moveTo>
                <a:lnTo>
                  <a:pt x="2805" y="0"/>
                </a:lnTo>
                <a:lnTo>
                  <a:pt x="2805" y="517"/>
                </a:lnTo>
                <a:lnTo>
                  <a:pt x="204" y="517"/>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dirty="0">
              <a:solidFill>
                <a:schemeClr val="bg1"/>
              </a:solidFill>
              <a:ea typeface="微软雅黑" panose="020B0503020204020204" pitchFamily="34" charset="-122"/>
              <a:sym typeface="+mn-lt"/>
            </a:endParaRPr>
          </a:p>
        </p:txBody>
      </p:sp>
      <p:sp>
        <p:nvSpPr>
          <p:cNvPr id="9" name="TextBox 18"/>
          <p:cNvSpPr txBox="1"/>
          <p:nvPr/>
        </p:nvSpPr>
        <p:spPr>
          <a:xfrm>
            <a:off x="1745271" y="3424587"/>
            <a:ext cx="4296369" cy="420564"/>
          </a:xfrm>
          <a:prstGeom prst="rect">
            <a:avLst/>
          </a:prstGeom>
          <a:noFill/>
        </p:spPr>
        <p:txBody>
          <a:bodyPr wrap="none" rtlCol="0">
            <a:spAutoFit/>
          </a:bodyPr>
          <a:lstStyle/>
          <a:p>
            <a:r>
              <a:rPr lang="zh-CN" altLang="en-US" sz="2133" b="1" dirty="0">
                <a:solidFill>
                  <a:srgbClr val="A40000"/>
                </a:solidFill>
                <a:ea typeface="微软雅黑" panose="020B0503020204020204" pitchFamily="34" charset="-122"/>
                <a:cs typeface="+mn-ea"/>
                <a:sym typeface="+mn-lt"/>
              </a:rPr>
              <a:t>浏览网页时时如何确保信息安全？</a:t>
            </a:r>
          </a:p>
        </p:txBody>
      </p:sp>
      <p:sp>
        <p:nvSpPr>
          <p:cNvPr id="10" name="矩形 9"/>
          <p:cNvSpPr/>
          <p:nvPr/>
        </p:nvSpPr>
        <p:spPr>
          <a:xfrm>
            <a:off x="1296000" y="4093983"/>
            <a:ext cx="9600000" cy="1888017"/>
          </a:xfrm>
          <a:prstGeom prst="rect">
            <a:avLst/>
          </a:prstGeom>
        </p:spPr>
        <p:txBody>
          <a:bodyPr wrap="square" lIns="91440" tIns="45720" rIns="91440" bIns="45720">
            <a:spAutoFit/>
          </a:bodyPr>
          <a:lstStyle/>
          <a:p>
            <a:pPr>
              <a:lnSpc>
                <a:spcPct val="125000"/>
              </a:lnSpc>
            </a:pPr>
            <a:r>
              <a:rPr lang="zh-CN" altLang="en-US" sz="1867" dirty="0">
                <a:solidFill>
                  <a:schemeClr val="bg1"/>
                </a:solidFill>
                <a:ea typeface="微软雅黑" panose="020B0503020204020204" pitchFamily="34" charset="-122"/>
              </a:rPr>
              <a:t>       采用匿名方式浏览，你在登录网站时会产生一种叫</a:t>
            </a:r>
            <a:r>
              <a:rPr lang="en-US" altLang="zh-CN" sz="1867" dirty="0">
                <a:solidFill>
                  <a:schemeClr val="bg1"/>
                </a:solidFill>
                <a:ea typeface="微软雅黑" panose="020B0503020204020204" pitchFamily="34" charset="-122"/>
              </a:rPr>
              <a:t>cookie</a:t>
            </a:r>
            <a:r>
              <a:rPr lang="zh-CN" altLang="en-US" sz="1867" dirty="0">
                <a:solidFill>
                  <a:schemeClr val="bg1"/>
                </a:solidFill>
                <a:ea typeface="微软雅黑" panose="020B0503020204020204" pitchFamily="34" charset="-122"/>
              </a:rPr>
              <a:t>（即临时文件，可以保存你浏览网页的痕迹）的信息存储器，许多网站会利用</a:t>
            </a:r>
            <a:r>
              <a:rPr lang="en-US" altLang="zh-CN" sz="1867" dirty="0">
                <a:solidFill>
                  <a:schemeClr val="bg1"/>
                </a:solidFill>
                <a:ea typeface="微软雅黑" panose="020B0503020204020204" pitchFamily="34" charset="-122"/>
              </a:rPr>
              <a:t>cookie</a:t>
            </a:r>
            <a:r>
              <a:rPr lang="zh-CN" altLang="en-US" sz="1867" dirty="0">
                <a:solidFill>
                  <a:schemeClr val="bg1"/>
                </a:solidFill>
                <a:ea typeface="微软雅黑" panose="020B0503020204020204" pitchFamily="34" charset="-122"/>
              </a:rPr>
              <a:t>跟踪你在互联网上的活动。你可以在使用浏览器的时候在参数选项中选择关闭计算机接收</a:t>
            </a:r>
            <a:r>
              <a:rPr lang="en-US" altLang="zh-CN" sz="1867" dirty="0">
                <a:solidFill>
                  <a:schemeClr val="bg1"/>
                </a:solidFill>
                <a:ea typeface="微软雅黑" panose="020B0503020204020204" pitchFamily="34" charset="-122"/>
              </a:rPr>
              <a:t>cookie</a:t>
            </a:r>
            <a:r>
              <a:rPr lang="zh-CN" altLang="en-US" sz="1867" dirty="0">
                <a:solidFill>
                  <a:schemeClr val="bg1"/>
                </a:solidFill>
                <a:ea typeface="微软雅黑" panose="020B0503020204020204" pitchFamily="34" charset="-122"/>
              </a:rPr>
              <a:t>的选项。</a:t>
            </a:r>
            <a:r>
              <a:rPr lang="zh-CN" altLang="en-US" sz="1867" b="1" dirty="0">
                <a:solidFill>
                  <a:schemeClr val="bg1"/>
                </a:solidFill>
                <a:ea typeface="微软雅黑" panose="020B0503020204020204" pitchFamily="34" charset="-122"/>
              </a:rPr>
              <a:t>（打开 </a:t>
            </a:r>
            <a:r>
              <a:rPr lang="en-US" altLang="zh-CN" sz="1867" b="1" dirty="0">
                <a:solidFill>
                  <a:schemeClr val="bg1"/>
                </a:solidFill>
                <a:ea typeface="微软雅黑" panose="020B0503020204020204" pitchFamily="34" charset="-122"/>
              </a:rPr>
              <a:t>IE</a:t>
            </a:r>
            <a:r>
              <a:rPr lang="zh-CN" altLang="en-US" sz="1867" b="1" dirty="0">
                <a:solidFill>
                  <a:schemeClr val="bg1"/>
                </a:solidFill>
                <a:ea typeface="微软雅黑" panose="020B0503020204020204" pitchFamily="34" charset="-122"/>
              </a:rPr>
              <a:t>浏览器，点击 “工具”</a:t>
            </a:r>
            <a:r>
              <a:rPr lang="en-US" altLang="zh-CN" sz="1867" b="1" dirty="0">
                <a:solidFill>
                  <a:schemeClr val="bg1"/>
                </a:solidFill>
                <a:ea typeface="微软雅黑" panose="020B0503020204020204" pitchFamily="34" charset="-122"/>
              </a:rPr>
              <a:t>—“Internet</a:t>
            </a:r>
            <a:r>
              <a:rPr lang="zh-CN" altLang="en-US" sz="1867" b="1" dirty="0">
                <a:solidFill>
                  <a:schemeClr val="bg1"/>
                </a:solidFill>
                <a:ea typeface="微软雅黑" panose="020B0503020204020204" pitchFamily="34" charset="-122"/>
              </a:rPr>
              <a:t>选项”， 在打开的选项中，选择“隐私”，保持“</a:t>
            </a:r>
            <a:r>
              <a:rPr lang="en-US" altLang="zh-CN" sz="1867" b="1" dirty="0">
                <a:solidFill>
                  <a:schemeClr val="bg1"/>
                </a:solidFill>
                <a:ea typeface="微软雅黑" panose="020B0503020204020204" pitchFamily="34" charset="-122"/>
              </a:rPr>
              <a:t>Cookies”</a:t>
            </a:r>
            <a:r>
              <a:rPr lang="zh-CN" altLang="en-US" sz="1867" b="1" dirty="0">
                <a:solidFill>
                  <a:schemeClr val="bg1"/>
                </a:solidFill>
                <a:ea typeface="微软雅黑" panose="020B0503020204020204" pitchFamily="34" charset="-122"/>
              </a:rPr>
              <a:t>该复选框为未选中状态，点击按钮</a:t>
            </a:r>
            <a:r>
              <a:rPr lang="en-US" altLang="zh-CN" sz="1867" b="1" dirty="0">
                <a:solidFill>
                  <a:schemeClr val="bg1"/>
                </a:solidFill>
                <a:ea typeface="微软雅黑" panose="020B0503020204020204" pitchFamily="34" charset="-122"/>
              </a:rPr>
              <a:t>"</a:t>
            </a:r>
            <a:r>
              <a:rPr lang="zh-CN" altLang="en-US" sz="1867" b="1" dirty="0">
                <a:solidFill>
                  <a:schemeClr val="bg1"/>
                </a:solidFill>
                <a:ea typeface="微软雅黑" panose="020B0503020204020204" pitchFamily="34" charset="-122"/>
              </a:rPr>
              <a:t>确定</a:t>
            </a:r>
            <a:r>
              <a:rPr lang="en-US" altLang="zh-CN" sz="1867" b="1" dirty="0">
                <a:solidFill>
                  <a:schemeClr val="bg1"/>
                </a:solidFill>
                <a:ea typeface="微软雅黑" panose="020B0503020204020204" pitchFamily="34" charset="-122"/>
              </a:rPr>
              <a:t>"</a:t>
            </a:r>
            <a:r>
              <a:rPr lang="zh-CN" altLang="en-US" sz="1867" b="1" dirty="0">
                <a:solidFill>
                  <a:schemeClr val="bg1"/>
                </a:solidFill>
                <a:ea typeface="微软雅黑" panose="020B0503020204020204" pitchFamily="34" charset="-122"/>
              </a:rPr>
              <a:t>）</a:t>
            </a:r>
          </a:p>
        </p:txBody>
      </p:sp>
    </p:spTree>
    <p:extLst>
      <p:ext uri="{BB962C8B-B14F-4D97-AF65-F5344CB8AC3E}">
        <p14:creationId xmlns:p14="http://schemas.microsoft.com/office/powerpoint/2010/main" val="2119450449"/>
      </p:ext>
    </p:extLst>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300"/>
                                        <p:tgtEl>
                                          <p:spTgt spid="3"/>
                                        </p:tgtEl>
                                      </p:cBhvr>
                                    </p:animEffect>
                                  </p:childTnLst>
                                </p:cTn>
                              </p:par>
                            </p:childTnLst>
                          </p:cTn>
                        </p:par>
                        <p:par>
                          <p:cTn id="8" fill="hold">
                            <p:stCondLst>
                              <p:cond delay="300"/>
                            </p:stCondLst>
                            <p:childTnLst>
                              <p:par>
                                <p:cTn id="9" presetID="22" presetClass="entr" presetSubtype="2"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right)">
                                      <p:cBhvr>
                                        <p:cTn id="11" dur="500"/>
                                        <p:tgtEl>
                                          <p:spTgt spid="4"/>
                                        </p:tgtEl>
                                      </p:cBhvr>
                                    </p:animEffect>
                                  </p:childTnLst>
                                </p:cTn>
                              </p:par>
                            </p:childTnLst>
                          </p:cTn>
                        </p:par>
                        <p:par>
                          <p:cTn id="12" fill="hold">
                            <p:stCondLst>
                              <p:cond delay="800"/>
                            </p:stCondLst>
                            <p:childTnLst>
                              <p:par>
                                <p:cTn id="13" presetID="31" presetClass="entr" presetSubtype="0"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300" fill="hold"/>
                                        <p:tgtEl>
                                          <p:spTgt spid="5"/>
                                        </p:tgtEl>
                                        <p:attrNameLst>
                                          <p:attrName>ppt_w</p:attrName>
                                        </p:attrNameLst>
                                      </p:cBhvr>
                                      <p:tavLst>
                                        <p:tav tm="0">
                                          <p:val>
                                            <p:fltVal val="0"/>
                                          </p:val>
                                        </p:tav>
                                        <p:tav tm="100000">
                                          <p:val>
                                            <p:strVal val="#ppt_w"/>
                                          </p:val>
                                        </p:tav>
                                      </p:tavLst>
                                    </p:anim>
                                    <p:anim calcmode="lin" valueType="num">
                                      <p:cBhvr>
                                        <p:cTn id="16" dur="300" fill="hold"/>
                                        <p:tgtEl>
                                          <p:spTgt spid="5"/>
                                        </p:tgtEl>
                                        <p:attrNameLst>
                                          <p:attrName>ppt_h</p:attrName>
                                        </p:attrNameLst>
                                      </p:cBhvr>
                                      <p:tavLst>
                                        <p:tav tm="0">
                                          <p:val>
                                            <p:fltVal val="0"/>
                                          </p:val>
                                        </p:tav>
                                        <p:tav tm="100000">
                                          <p:val>
                                            <p:strVal val="#ppt_h"/>
                                          </p:val>
                                        </p:tav>
                                      </p:tavLst>
                                    </p:anim>
                                    <p:anim calcmode="lin" valueType="num">
                                      <p:cBhvr>
                                        <p:cTn id="17" dur="300" fill="hold"/>
                                        <p:tgtEl>
                                          <p:spTgt spid="5"/>
                                        </p:tgtEl>
                                        <p:attrNameLst>
                                          <p:attrName>style.rotation</p:attrName>
                                        </p:attrNameLst>
                                      </p:cBhvr>
                                      <p:tavLst>
                                        <p:tav tm="0">
                                          <p:val>
                                            <p:fltVal val="90"/>
                                          </p:val>
                                        </p:tav>
                                        <p:tav tm="100000">
                                          <p:val>
                                            <p:fltVal val="0"/>
                                          </p:val>
                                        </p:tav>
                                      </p:tavLst>
                                    </p:anim>
                                    <p:animEffect transition="in" filter="fade">
                                      <p:cBhvr>
                                        <p:cTn id="18" dur="300"/>
                                        <p:tgtEl>
                                          <p:spTgt spid="5"/>
                                        </p:tgtEl>
                                      </p:cBhvr>
                                    </p:animEffect>
                                  </p:childTnLst>
                                </p:cTn>
                              </p:par>
                            </p:childTnLst>
                          </p:cTn>
                        </p:par>
                        <p:par>
                          <p:cTn id="19" fill="hold">
                            <p:stCondLst>
                              <p:cond delay="1100"/>
                            </p:stCondLst>
                            <p:childTnLst>
                              <p:par>
                                <p:cTn id="20" presetID="22" presetClass="entr" presetSubtype="8" fill="hold" grpId="0"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500"/>
                                        <p:tgtEl>
                                          <p:spTgt spid="6"/>
                                        </p:tgtEl>
                                      </p:cBhvr>
                                    </p:animEffect>
                                  </p:childTnLst>
                                </p:cTn>
                              </p:par>
                            </p:childTnLst>
                          </p:cTn>
                        </p:par>
                        <p:par>
                          <p:cTn id="23" fill="hold">
                            <p:stCondLst>
                              <p:cond delay="1600"/>
                            </p:stCondLst>
                            <p:childTnLst>
                              <p:par>
                                <p:cTn id="24" presetID="22" presetClass="entr" presetSubtype="8" fill="hold" grpId="0" nodeType="after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left)">
                                      <p:cBhvr>
                                        <p:cTn id="26" dur="300"/>
                                        <p:tgtEl>
                                          <p:spTgt spid="7"/>
                                        </p:tgtEl>
                                      </p:cBhvr>
                                    </p:animEffect>
                                  </p:childTnLst>
                                </p:cTn>
                              </p:par>
                            </p:childTnLst>
                          </p:cTn>
                        </p:par>
                        <p:par>
                          <p:cTn id="27" fill="hold">
                            <p:stCondLst>
                              <p:cond delay="1900"/>
                            </p:stCondLst>
                            <p:childTnLst>
                              <p:par>
                                <p:cTn id="28" presetID="22" presetClass="entr" presetSubtype="2" fill="hold" grpId="0" nodeType="after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right)">
                                      <p:cBhvr>
                                        <p:cTn id="30" dur="500"/>
                                        <p:tgtEl>
                                          <p:spTgt spid="8"/>
                                        </p:tgtEl>
                                      </p:cBhvr>
                                    </p:animEffect>
                                  </p:childTnLst>
                                </p:cTn>
                              </p:par>
                            </p:childTnLst>
                          </p:cTn>
                        </p:par>
                        <p:par>
                          <p:cTn id="31" fill="hold">
                            <p:stCondLst>
                              <p:cond delay="2400"/>
                            </p:stCondLst>
                            <p:childTnLst>
                              <p:par>
                                <p:cTn id="32" presetID="31" presetClass="entr" presetSubtype="0" fill="hold" grpId="0" nodeType="after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p:cTn id="34" dur="300" fill="hold"/>
                                        <p:tgtEl>
                                          <p:spTgt spid="9"/>
                                        </p:tgtEl>
                                        <p:attrNameLst>
                                          <p:attrName>ppt_w</p:attrName>
                                        </p:attrNameLst>
                                      </p:cBhvr>
                                      <p:tavLst>
                                        <p:tav tm="0">
                                          <p:val>
                                            <p:fltVal val="0"/>
                                          </p:val>
                                        </p:tav>
                                        <p:tav tm="100000">
                                          <p:val>
                                            <p:strVal val="#ppt_w"/>
                                          </p:val>
                                        </p:tav>
                                      </p:tavLst>
                                    </p:anim>
                                    <p:anim calcmode="lin" valueType="num">
                                      <p:cBhvr>
                                        <p:cTn id="35" dur="300" fill="hold"/>
                                        <p:tgtEl>
                                          <p:spTgt spid="9"/>
                                        </p:tgtEl>
                                        <p:attrNameLst>
                                          <p:attrName>ppt_h</p:attrName>
                                        </p:attrNameLst>
                                      </p:cBhvr>
                                      <p:tavLst>
                                        <p:tav tm="0">
                                          <p:val>
                                            <p:fltVal val="0"/>
                                          </p:val>
                                        </p:tav>
                                        <p:tav tm="100000">
                                          <p:val>
                                            <p:strVal val="#ppt_h"/>
                                          </p:val>
                                        </p:tav>
                                      </p:tavLst>
                                    </p:anim>
                                    <p:anim calcmode="lin" valueType="num">
                                      <p:cBhvr>
                                        <p:cTn id="36" dur="300" fill="hold"/>
                                        <p:tgtEl>
                                          <p:spTgt spid="9"/>
                                        </p:tgtEl>
                                        <p:attrNameLst>
                                          <p:attrName>style.rotation</p:attrName>
                                        </p:attrNameLst>
                                      </p:cBhvr>
                                      <p:tavLst>
                                        <p:tav tm="0">
                                          <p:val>
                                            <p:fltVal val="90"/>
                                          </p:val>
                                        </p:tav>
                                        <p:tav tm="100000">
                                          <p:val>
                                            <p:fltVal val="0"/>
                                          </p:val>
                                        </p:tav>
                                      </p:tavLst>
                                    </p:anim>
                                    <p:animEffect transition="in" filter="fade">
                                      <p:cBhvr>
                                        <p:cTn id="37" dur="300"/>
                                        <p:tgtEl>
                                          <p:spTgt spid="9"/>
                                        </p:tgtEl>
                                      </p:cBhvr>
                                    </p:animEffect>
                                  </p:childTnLst>
                                </p:cTn>
                              </p:par>
                            </p:childTnLst>
                          </p:cTn>
                        </p:par>
                        <p:par>
                          <p:cTn id="38" fill="hold">
                            <p:stCondLst>
                              <p:cond delay="2700"/>
                            </p:stCondLst>
                            <p:childTnLst>
                              <p:par>
                                <p:cTn id="39" presetID="22" presetClass="entr" presetSubtype="8" fill="hold" grpId="0" nodeType="after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wipe(left)">
                                      <p:cBhvr>
                                        <p:cTn id="4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p:bldP spid="6" grpId="0"/>
      <p:bldP spid="7" grpId="0" animBg="1"/>
      <p:bldP spid="8" grpId="0" animBg="1"/>
      <p:bldP spid="9" grpId="0"/>
      <p:bldP spid="10"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5"/>
          <p:cNvSpPr txBox="1"/>
          <p:nvPr/>
        </p:nvSpPr>
        <p:spPr>
          <a:xfrm>
            <a:off x="1296001" y="777483"/>
            <a:ext cx="8070851" cy="502766"/>
          </a:xfrm>
          <a:prstGeom prst="rect">
            <a:avLst/>
          </a:prstGeom>
          <a:noFill/>
        </p:spPr>
        <p:txBody>
          <a:bodyPr wrap="square" lIns="91440" tIns="45720" rIns="91440" bIns="45720" rtlCol="0">
            <a:spAutoFit/>
          </a:bodyPr>
          <a:lstStyle>
            <a:defPPr>
              <a:defRPr lang="zh-CN"/>
            </a:defPPr>
            <a:lvl1pPr>
              <a:defRPr sz="2000" b="1" kern="0">
                <a:blipFill dpi="0" rotWithShape="1">
                  <a:blip r:embed="rId3" cstate="print">
                    <a:extLst>
                      <a:ext uri="{28A0092B-C50C-407E-A947-70E740481C1C}">
                        <a14:useLocalDpi xmlns:a14="http://schemas.microsoft.com/office/drawing/2010/main" val="0"/>
                      </a:ext>
                    </a:extLst>
                  </a:blip>
                  <a:srcRect/>
                  <a:stretch>
                    <a:fillRect/>
                  </a:stretch>
                </a:blipFill>
                <a:latin typeface="方正综艺简体" panose="02010601030101010101" pitchFamily="2" charset="-122"/>
                <a:ea typeface="方正综艺简体" panose="02010601030101010101" pitchFamily="2" charset="-122"/>
              </a:defRPr>
            </a:lvl1pPr>
          </a:lstStyle>
          <a:p>
            <a:r>
              <a:rPr lang="zh-CN" altLang="en-US" sz="2667" dirty="0">
                <a:solidFill>
                  <a:schemeClr val="bg1"/>
                </a:solidFill>
              </a:rPr>
              <a:t>网络安全基本知识</a:t>
            </a:r>
          </a:p>
        </p:txBody>
      </p:sp>
      <p:sp>
        <p:nvSpPr>
          <p:cNvPr id="3" name="Freeform 9"/>
          <p:cNvSpPr>
            <a:spLocks/>
          </p:cNvSpPr>
          <p:nvPr/>
        </p:nvSpPr>
        <p:spPr bwMode="auto">
          <a:xfrm>
            <a:off x="1460079" y="1377088"/>
            <a:ext cx="4908679" cy="591907"/>
          </a:xfrm>
          <a:custGeom>
            <a:avLst/>
            <a:gdLst>
              <a:gd name="T0" fmla="*/ 0 w 2601"/>
              <a:gd name="T1" fmla="*/ 118 h 627"/>
              <a:gd name="T2" fmla="*/ 2601 w 2601"/>
              <a:gd name="T3" fmla="*/ 0 h 627"/>
              <a:gd name="T4" fmla="*/ 2601 w 2601"/>
              <a:gd name="T5" fmla="*/ 517 h 627"/>
              <a:gd name="T6" fmla="*/ 189 w 2601"/>
              <a:gd name="T7" fmla="*/ 627 h 627"/>
              <a:gd name="T8" fmla="*/ 0 w 2601"/>
              <a:gd name="T9" fmla="*/ 118 h 627"/>
            </a:gdLst>
            <a:ahLst/>
            <a:cxnLst>
              <a:cxn ang="0">
                <a:pos x="T0" y="T1"/>
              </a:cxn>
              <a:cxn ang="0">
                <a:pos x="T2" y="T3"/>
              </a:cxn>
              <a:cxn ang="0">
                <a:pos x="T4" y="T5"/>
              </a:cxn>
              <a:cxn ang="0">
                <a:pos x="T6" y="T7"/>
              </a:cxn>
              <a:cxn ang="0">
                <a:pos x="T8" y="T9"/>
              </a:cxn>
            </a:cxnLst>
            <a:rect l="0" t="0" r="r" b="b"/>
            <a:pathLst>
              <a:path w="2601" h="627">
                <a:moveTo>
                  <a:pt x="0" y="118"/>
                </a:moveTo>
                <a:lnTo>
                  <a:pt x="2601" y="0"/>
                </a:lnTo>
                <a:lnTo>
                  <a:pt x="2601" y="517"/>
                </a:lnTo>
                <a:lnTo>
                  <a:pt x="189" y="627"/>
                </a:lnTo>
                <a:lnTo>
                  <a:pt x="0" y="118"/>
                </a:lnTo>
                <a:close/>
              </a:path>
            </a:pathLst>
          </a:custGeom>
          <a:solidFill>
            <a:srgbClr val="002060"/>
          </a:solidFill>
          <a:ln>
            <a:noFill/>
          </a:ln>
        </p:spPr>
        <p:txBody>
          <a:bodyPr vert="horz" wrap="square" lIns="91404" tIns="45703" rIns="91404" bIns="45703" numCol="1" anchor="t" anchorCtr="0" compatLnSpc="1">
            <a:prstTxWarp prst="textNoShape">
              <a:avLst/>
            </a:prstTxWarp>
          </a:bodyPr>
          <a:lstStyle/>
          <a:p>
            <a:endParaRPr lang="zh-CN" altLang="en-US" sz="2400" dirty="0">
              <a:solidFill>
                <a:schemeClr val="bg1"/>
              </a:solidFill>
              <a:ea typeface="微软雅黑" panose="020B0503020204020204" pitchFamily="34" charset="-122"/>
              <a:cs typeface="+mn-ea"/>
              <a:sym typeface="+mn-lt"/>
            </a:endParaRPr>
          </a:p>
        </p:txBody>
      </p:sp>
      <p:sp>
        <p:nvSpPr>
          <p:cNvPr id="4" name="Freeform 10"/>
          <p:cNvSpPr>
            <a:spLocks/>
          </p:cNvSpPr>
          <p:nvPr/>
        </p:nvSpPr>
        <p:spPr bwMode="auto">
          <a:xfrm>
            <a:off x="1268067" y="1377087"/>
            <a:ext cx="5100692" cy="487173"/>
          </a:xfrm>
          <a:custGeom>
            <a:avLst/>
            <a:gdLst>
              <a:gd name="T0" fmla="*/ 0 w 2805"/>
              <a:gd name="T1" fmla="*/ 0 h 517"/>
              <a:gd name="T2" fmla="*/ 2805 w 2805"/>
              <a:gd name="T3" fmla="*/ 0 h 517"/>
              <a:gd name="T4" fmla="*/ 2805 w 2805"/>
              <a:gd name="T5" fmla="*/ 517 h 517"/>
              <a:gd name="T6" fmla="*/ 204 w 2805"/>
              <a:gd name="T7" fmla="*/ 517 h 517"/>
              <a:gd name="T8" fmla="*/ 0 w 2805"/>
              <a:gd name="T9" fmla="*/ 0 h 517"/>
            </a:gdLst>
            <a:ahLst/>
            <a:cxnLst>
              <a:cxn ang="0">
                <a:pos x="T0" y="T1"/>
              </a:cxn>
              <a:cxn ang="0">
                <a:pos x="T2" y="T3"/>
              </a:cxn>
              <a:cxn ang="0">
                <a:pos x="T4" y="T5"/>
              </a:cxn>
              <a:cxn ang="0">
                <a:pos x="T6" y="T7"/>
              </a:cxn>
              <a:cxn ang="0">
                <a:pos x="T8" y="T9"/>
              </a:cxn>
            </a:cxnLst>
            <a:rect l="0" t="0" r="r" b="b"/>
            <a:pathLst>
              <a:path w="2805" h="517">
                <a:moveTo>
                  <a:pt x="0" y="0"/>
                </a:moveTo>
                <a:lnTo>
                  <a:pt x="2805" y="0"/>
                </a:lnTo>
                <a:lnTo>
                  <a:pt x="2805" y="517"/>
                </a:lnTo>
                <a:lnTo>
                  <a:pt x="204" y="517"/>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dirty="0">
              <a:solidFill>
                <a:schemeClr val="bg1"/>
              </a:solidFill>
              <a:ea typeface="微软雅黑" panose="020B0503020204020204" pitchFamily="34" charset="-122"/>
              <a:sym typeface="+mn-lt"/>
            </a:endParaRPr>
          </a:p>
        </p:txBody>
      </p:sp>
      <p:sp>
        <p:nvSpPr>
          <p:cNvPr id="5" name="TextBox 18"/>
          <p:cNvSpPr txBox="1"/>
          <p:nvPr/>
        </p:nvSpPr>
        <p:spPr>
          <a:xfrm>
            <a:off x="1745271" y="1394971"/>
            <a:ext cx="4570482" cy="420564"/>
          </a:xfrm>
          <a:prstGeom prst="rect">
            <a:avLst/>
          </a:prstGeom>
          <a:noFill/>
        </p:spPr>
        <p:txBody>
          <a:bodyPr wrap="none" rtlCol="0">
            <a:spAutoFit/>
          </a:bodyPr>
          <a:lstStyle/>
          <a:p>
            <a:r>
              <a:rPr lang="zh-CN" altLang="en-US" sz="2133" b="1" dirty="0">
                <a:solidFill>
                  <a:srgbClr val="A40000"/>
                </a:solidFill>
                <a:ea typeface="微软雅黑" panose="020B0503020204020204" pitchFamily="34" charset="-122"/>
                <a:cs typeface="+mn-ea"/>
                <a:sym typeface="+mn-lt"/>
              </a:rPr>
              <a:t>网上购物时如何确保你的信息安全？</a:t>
            </a:r>
          </a:p>
        </p:txBody>
      </p:sp>
      <p:sp>
        <p:nvSpPr>
          <p:cNvPr id="6" name="矩形 5"/>
          <p:cNvSpPr/>
          <p:nvPr/>
        </p:nvSpPr>
        <p:spPr>
          <a:xfrm>
            <a:off x="1296001" y="2037045"/>
            <a:ext cx="6470201" cy="2031646"/>
          </a:xfrm>
          <a:prstGeom prst="rect">
            <a:avLst/>
          </a:prstGeom>
        </p:spPr>
        <p:txBody>
          <a:bodyPr wrap="square" lIns="91440" tIns="45720" rIns="91440" bIns="45720">
            <a:spAutoFit/>
          </a:bodyPr>
          <a:lstStyle/>
          <a:p>
            <a:pPr>
              <a:lnSpc>
                <a:spcPct val="135000"/>
              </a:lnSpc>
            </a:pPr>
            <a:r>
              <a:rPr lang="zh-CN" altLang="en-US" sz="1867" dirty="0">
                <a:solidFill>
                  <a:schemeClr val="bg1"/>
                </a:solidFill>
                <a:ea typeface="微软雅黑" panose="020B0503020204020204" pitchFamily="34" charset="-122"/>
              </a:rPr>
              <a:t>       网上购物时，确定你采用的是安全的连接方式。你可以通过查看浏览器窗口角上的闭锁图标是否关闭来确定一个连接是否安全。在进行任何的交易或发送信息之前阅读网站的隐私保护政策。因为有些网站会将你的个人信息出售给第三方。在线时不要向任何人透露个人信息和密码。</a:t>
            </a:r>
          </a:p>
        </p:txBody>
      </p:sp>
      <p:sp>
        <p:nvSpPr>
          <p:cNvPr id="7" name="Freeform 9"/>
          <p:cNvSpPr>
            <a:spLocks/>
          </p:cNvSpPr>
          <p:nvPr/>
        </p:nvSpPr>
        <p:spPr bwMode="auto">
          <a:xfrm>
            <a:off x="1460080" y="4249855"/>
            <a:ext cx="2993625" cy="591907"/>
          </a:xfrm>
          <a:custGeom>
            <a:avLst/>
            <a:gdLst>
              <a:gd name="T0" fmla="*/ 0 w 2601"/>
              <a:gd name="T1" fmla="*/ 118 h 627"/>
              <a:gd name="T2" fmla="*/ 2601 w 2601"/>
              <a:gd name="T3" fmla="*/ 0 h 627"/>
              <a:gd name="T4" fmla="*/ 2601 w 2601"/>
              <a:gd name="T5" fmla="*/ 517 h 627"/>
              <a:gd name="T6" fmla="*/ 189 w 2601"/>
              <a:gd name="T7" fmla="*/ 627 h 627"/>
              <a:gd name="T8" fmla="*/ 0 w 2601"/>
              <a:gd name="T9" fmla="*/ 118 h 627"/>
            </a:gdLst>
            <a:ahLst/>
            <a:cxnLst>
              <a:cxn ang="0">
                <a:pos x="T0" y="T1"/>
              </a:cxn>
              <a:cxn ang="0">
                <a:pos x="T2" y="T3"/>
              </a:cxn>
              <a:cxn ang="0">
                <a:pos x="T4" y="T5"/>
              </a:cxn>
              <a:cxn ang="0">
                <a:pos x="T6" y="T7"/>
              </a:cxn>
              <a:cxn ang="0">
                <a:pos x="T8" y="T9"/>
              </a:cxn>
            </a:cxnLst>
            <a:rect l="0" t="0" r="r" b="b"/>
            <a:pathLst>
              <a:path w="2601" h="627">
                <a:moveTo>
                  <a:pt x="0" y="118"/>
                </a:moveTo>
                <a:lnTo>
                  <a:pt x="2601" y="0"/>
                </a:lnTo>
                <a:lnTo>
                  <a:pt x="2601" y="517"/>
                </a:lnTo>
                <a:lnTo>
                  <a:pt x="189" y="627"/>
                </a:lnTo>
                <a:lnTo>
                  <a:pt x="0" y="118"/>
                </a:lnTo>
                <a:close/>
              </a:path>
            </a:pathLst>
          </a:custGeom>
          <a:solidFill>
            <a:srgbClr val="002060"/>
          </a:solidFill>
          <a:ln>
            <a:noFill/>
          </a:ln>
        </p:spPr>
        <p:txBody>
          <a:bodyPr vert="horz" wrap="square" lIns="91404" tIns="45703" rIns="91404" bIns="45703" numCol="1" anchor="t" anchorCtr="0" compatLnSpc="1">
            <a:prstTxWarp prst="textNoShape">
              <a:avLst/>
            </a:prstTxWarp>
          </a:bodyPr>
          <a:lstStyle/>
          <a:p>
            <a:endParaRPr lang="zh-CN" altLang="en-US" sz="2400" dirty="0">
              <a:solidFill>
                <a:schemeClr val="bg1"/>
              </a:solidFill>
              <a:ea typeface="微软雅黑" panose="020B0503020204020204" pitchFamily="34" charset="-122"/>
              <a:cs typeface="+mn-ea"/>
              <a:sym typeface="+mn-lt"/>
            </a:endParaRPr>
          </a:p>
        </p:txBody>
      </p:sp>
      <p:sp>
        <p:nvSpPr>
          <p:cNvPr id="8" name="Freeform 10"/>
          <p:cNvSpPr>
            <a:spLocks/>
          </p:cNvSpPr>
          <p:nvPr/>
        </p:nvSpPr>
        <p:spPr bwMode="auto">
          <a:xfrm>
            <a:off x="1268068" y="4249854"/>
            <a:ext cx="3185637" cy="487173"/>
          </a:xfrm>
          <a:custGeom>
            <a:avLst/>
            <a:gdLst>
              <a:gd name="T0" fmla="*/ 0 w 2805"/>
              <a:gd name="T1" fmla="*/ 0 h 517"/>
              <a:gd name="T2" fmla="*/ 2805 w 2805"/>
              <a:gd name="T3" fmla="*/ 0 h 517"/>
              <a:gd name="T4" fmla="*/ 2805 w 2805"/>
              <a:gd name="T5" fmla="*/ 517 h 517"/>
              <a:gd name="T6" fmla="*/ 204 w 2805"/>
              <a:gd name="T7" fmla="*/ 517 h 517"/>
              <a:gd name="T8" fmla="*/ 0 w 2805"/>
              <a:gd name="T9" fmla="*/ 0 h 517"/>
            </a:gdLst>
            <a:ahLst/>
            <a:cxnLst>
              <a:cxn ang="0">
                <a:pos x="T0" y="T1"/>
              </a:cxn>
              <a:cxn ang="0">
                <a:pos x="T2" y="T3"/>
              </a:cxn>
              <a:cxn ang="0">
                <a:pos x="T4" y="T5"/>
              </a:cxn>
              <a:cxn ang="0">
                <a:pos x="T6" y="T7"/>
              </a:cxn>
              <a:cxn ang="0">
                <a:pos x="T8" y="T9"/>
              </a:cxn>
            </a:cxnLst>
            <a:rect l="0" t="0" r="r" b="b"/>
            <a:pathLst>
              <a:path w="2805" h="517">
                <a:moveTo>
                  <a:pt x="0" y="0"/>
                </a:moveTo>
                <a:lnTo>
                  <a:pt x="2805" y="0"/>
                </a:lnTo>
                <a:lnTo>
                  <a:pt x="2805" y="517"/>
                </a:lnTo>
                <a:lnTo>
                  <a:pt x="204" y="517"/>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dirty="0">
              <a:solidFill>
                <a:schemeClr val="bg1"/>
              </a:solidFill>
              <a:ea typeface="微软雅黑" panose="020B0503020204020204" pitchFamily="34" charset="-122"/>
              <a:sym typeface="+mn-lt"/>
            </a:endParaRPr>
          </a:p>
        </p:txBody>
      </p:sp>
      <p:sp>
        <p:nvSpPr>
          <p:cNvPr id="9" name="TextBox 18"/>
          <p:cNvSpPr txBox="1"/>
          <p:nvPr/>
        </p:nvSpPr>
        <p:spPr>
          <a:xfrm>
            <a:off x="1745271" y="4267737"/>
            <a:ext cx="2651688" cy="420564"/>
          </a:xfrm>
          <a:prstGeom prst="rect">
            <a:avLst/>
          </a:prstGeom>
          <a:noFill/>
        </p:spPr>
        <p:txBody>
          <a:bodyPr wrap="none" rtlCol="0">
            <a:spAutoFit/>
          </a:bodyPr>
          <a:lstStyle/>
          <a:p>
            <a:r>
              <a:rPr lang="zh-CN" altLang="en-US" sz="2133" b="1" dirty="0">
                <a:solidFill>
                  <a:srgbClr val="A40000"/>
                </a:solidFill>
                <a:ea typeface="微软雅黑" panose="020B0503020204020204" pitchFamily="34" charset="-122"/>
                <a:cs typeface="+mn-ea"/>
                <a:sym typeface="+mn-lt"/>
              </a:rPr>
              <a:t>如何防止密码被盗？</a:t>
            </a:r>
          </a:p>
        </p:txBody>
      </p:sp>
      <p:sp>
        <p:nvSpPr>
          <p:cNvPr id="10" name="矩形 9"/>
          <p:cNvSpPr/>
          <p:nvPr/>
        </p:nvSpPr>
        <p:spPr>
          <a:xfrm>
            <a:off x="1296001" y="4909812"/>
            <a:ext cx="6470201" cy="868058"/>
          </a:xfrm>
          <a:prstGeom prst="rect">
            <a:avLst/>
          </a:prstGeom>
        </p:spPr>
        <p:txBody>
          <a:bodyPr wrap="square" lIns="91440" tIns="45720" rIns="91440" bIns="45720">
            <a:spAutoFit/>
          </a:bodyPr>
          <a:lstStyle/>
          <a:p>
            <a:pPr>
              <a:lnSpc>
                <a:spcPct val="135000"/>
              </a:lnSpc>
            </a:pPr>
            <a:r>
              <a:rPr lang="zh-CN" altLang="en-US" sz="1867" dirty="0">
                <a:solidFill>
                  <a:schemeClr val="bg1"/>
                </a:solidFill>
                <a:ea typeface="微软雅黑" panose="020B0503020204020204" pitchFamily="34" charset="-122"/>
              </a:rPr>
              <a:t>       经常更改你的密码，使用包含字母和数字的七位数的密码，从而干扰黑客利用软件程序来搜寻最常用的密码。</a:t>
            </a:r>
          </a:p>
        </p:txBody>
      </p:sp>
      <p:pic>
        <p:nvPicPr>
          <p:cNvPr id="11" name="图片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77262" y="1644314"/>
            <a:ext cx="4269631" cy="4476750"/>
          </a:xfrm>
          <a:prstGeom prst="rect">
            <a:avLst/>
          </a:prstGeom>
        </p:spPr>
      </p:pic>
    </p:spTree>
    <p:extLst>
      <p:ext uri="{BB962C8B-B14F-4D97-AF65-F5344CB8AC3E}">
        <p14:creationId xmlns:p14="http://schemas.microsoft.com/office/powerpoint/2010/main" val="3419617510"/>
      </p:ext>
    </p:extLst>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300"/>
                                        <p:tgtEl>
                                          <p:spTgt spid="3"/>
                                        </p:tgtEl>
                                      </p:cBhvr>
                                    </p:animEffect>
                                  </p:childTnLst>
                                </p:cTn>
                              </p:par>
                            </p:childTnLst>
                          </p:cTn>
                        </p:par>
                        <p:par>
                          <p:cTn id="8" fill="hold">
                            <p:stCondLst>
                              <p:cond delay="300"/>
                            </p:stCondLst>
                            <p:childTnLst>
                              <p:par>
                                <p:cTn id="9" presetID="22" presetClass="entr" presetSubtype="2"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right)">
                                      <p:cBhvr>
                                        <p:cTn id="11" dur="500"/>
                                        <p:tgtEl>
                                          <p:spTgt spid="4"/>
                                        </p:tgtEl>
                                      </p:cBhvr>
                                    </p:animEffect>
                                  </p:childTnLst>
                                </p:cTn>
                              </p:par>
                            </p:childTnLst>
                          </p:cTn>
                        </p:par>
                        <p:par>
                          <p:cTn id="12" fill="hold">
                            <p:stCondLst>
                              <p:cond delay="800"/>
                            </p:stCondLst>
                            <p:childTnLst>
                              <p:par>
                                <p:cTn id="13" presetID="31" presetClass="entr" presetSubtype="0"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300" fill="hold"/>
                                        <p:tgtEl>
                                          <p:spTgt spid="5"/>
                                        </p:tgtEl>
                                        <p:attrNameLst>
                                          <p:attrName>ppt_w</p:attrName>
                                        </p:attrNameLst>
                                      </p:cBhvr>
                                      <p:tavLst>
                                        <p:tav tm="0">
                                          <p:val>
                                            <p:fltVal val="0"/>
                                          </p:val>
                                        </p:tav>
                                        <p:tav tm="100000">
                                          <p:val>
                                            <p:strVal val="#ppt_w"/>
                                          </p:val>
                                        </p:tav>
                                      </p:tavLst>
                                    </p:anim>
                                    <p:anim calcmode="lin" valueType="num">
                                      <p:cBhvr>
                                        <p:cTn id="16" dur="300" fill="hold"/>
                                        <p:tgtEl>
                                          <p:spTgt spid="5"/>
                                        </p:tgtEl>
                                        <p:attrNameLst>
                                          <p:attrName>ppt_h</p:attrName>
                                        </p:attrNameLst>
                                      </p:cBhvr>
                                      <p:tavLst>
                                        <p:tav tm="0">
                                          <p:val>
                                            <p:fltVal val="0"/>
                                          </p:val>
                                        </p:tav>
                                        <p:tav tm="100000">
                                          <p:val>
                                            <p:strVal val="#ppt_h"/>
                                          </p:val>
                                        </p:tav>
                                      </p:tavLst>
                                    </p:anim>
                                    <p:anim calcmode="lin" valueType="num">
                                      <p:cBhvr>
                                        <p:cTn id="17" dur="300" fill="hold"/>
                                        <p:tgtEl>
                                          <p:spTgt spid="5"/>
                                        </p:tgtEl>
                                        <p:attrNameLst>
                                          <p:attrName>style.rotation</p:attrName>
                                        </p:attrNameLst>
                                      </p:cBhvr>
                                      <p:tavLst>
                                        <p:tav tm="0">
                                          <p:val>
                                            <p:fltVal val="90"/>
                                          </p:val>
                                        </p:tav>
                                        <p:tav tm="100000">
                                          <p:val>
                                            <p:fltVal val="0"/>
                                          </p:val>
                                        </p:tav>
                                      </p:tavLst>
                                    </p:anim>
                                    <p:animEffect transition="in" filter="fade">
                                      <p:cBhvr>
                                        <p:cTn id="18" dur="300"/>
                                        <p:tgtEl>
                                          <p:spTgt spid="5"/>
                                        </p:tgtEl>
                                      </p:cBhvr>
                                    </p:animEffect>
                                  </p:childTnLst>
                                </p:cTn>
                              </p:par>
                            </p:childTnLst>
                          </p:cTn>
                        </p:par>
                        <p:par>
                          <p:cTn id="19" fill="hold">
                            <p:stCondLst>
                              <p:cond delay="1100"/>
                            </p:stCondLst>
                            <p:childTnLst>
                              <p:par>
                                <p:cTn id="20" presetID="22" presetClass="entr" presetSubtype="8" fill="hold" grpId="0"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500"/>
                                        <p:tgtEl>
                                          <p:spTgt spid="6"/>
                                        </p:tgtEl>
                                      </p:cBhvr>
                                    </p:animEffect>
                                  </p:childTnLst>
                                </p:cTn>
                              </p:par>
                            </p:childTnLst>
                          </p:cTn>
                        </p:par>
                        <p:par>
                          <p:cTn id="23" fill="hold">
                            <p:stCondLst>
                              <p:cond delay="1600"/>
                            </p:stCondLst>
                            <p:childTnLst>
                              <p:par>
                                <p:cTn id="24" presetID="22" presetClass="entr" presetSubtype="8" fill="hold" grpId="0" nodeType="after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left)">
                                      <p:cBhvr>
                                        <p:cTn id="26" dur="300"/>
                                        <p:tgtEl>
                                          <p:spTgt spid="7"/>
                                        </p:tgtEl>
                                      </p:cBhvr>
                                    </p:animEffect>
                                  </p:childTnLst>
                                </p:cTn>
                              </p:par>
                            </p:childTnLst>
                          </p:cTn>
                        </p:par>
                        <p:par>
                          <p:cTn id="27" fill="hold">
                            <p:stCondLst>
                              <p:cond delay="1900"/>
                            </p:stCondLst>
                            <p:childTnLst>
                              <p:par>
                                <p:cTn id="28" presetID="22" presetClass="entr" presetSubtype="2" fill="hold" grpId="0" nodeType="after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right)">
                                      <p:cBhvr>
                                        <p:cTn id="30" dur="500"/>
                                        <p:tgtEl>
                                          <p:spTgt spid="8"/>
                                        </p:tgtEl>
                                      </p:cBhvr>
                                    </p:animEffect>
                                  </p:childTnLst>
                                </p:cTn>
                              </p:par>
                            </p:childTnLst>
                          </p:cTn>
                        </p:par>
                        <p:par>
                          <p:cTn id="31" fill="hold">
                            <p:stCondLst>
                              <p:cond delay="2400"/>
                            </p:stCondLst>
                            <p:childTnLst>
                              <p:par>
                                <p:cTn id="32" presetID="31" presetClass="entr" presetSubtype="0" fill="hold" grpId="0" nodeType="after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p:cTn id="34" dur="300" fill="hold"/>
                                        <p:tgtEl>
                                          <p:spTgt spid="9"/>
                                        </p:tgtEl>
                                        <p:attrNameLst>
                                          <p:attrName>ppt_w</p:attrName>
                                        </p:attrNameLst>
                                      </p:cBhvr>
                                      <p:tavLst>
                                        <p:tav tm="0">
                                          <p:val>
                                            <p:fltVal val="0"/>
                                          </p:val>
                                        </p:tav>
                                        <p:tav tm="100000">
                                          <p:val>
                                            <p:strVal val="#ppt_w"/>
                                          </p:val>
                                        </p:tav>
                                      </p:tavLst>
                                    </p:anim>
                                    <p:anim calcmode="lin" valueType="num">
                                      <p:cBhvr>
                                        <p:cTn id="35" dur="300" fill="hold"/>
                                        <p:tgtEl>
                                          <p:spTgt spid="9"/>
                                        </p:tgtEl>
                                        <p:attrNameLst>
                                          <p:attrName>ppt_h</p:attrName>
                                        </p:attrNameLst>
                                      </p:cBhvr>
                                      <p:tavLst>
                                        <p:tav tm="0">
                                          <p:val>
                                            <p:fltVal val="0"/>
                                          </p:val>
                                        </p:tav>
                                        <p:tav tm="100000">
                                          <p:val>
                                            <p:strVal val="#ppt_h"/>
                                          </p:val>
                                        </p:tav>
                                      </p:tavLst>
                                    </p:anim>
                                    <p:anim calcmode="lin" valueType="num">
                                      <p:cBhvr>
                                        <p:cTn id="36" dur="300" fill="hold"/>
                                        <p:tgtEl>
                                          <p:spTgt spid="9"/>
                                        </p:tgtEl>
                                        <p:attrNameLst>
                                          <p:attrName>style.rotation</p:attrName>
                                        </p:attrNameLst>
                                      </p:cBhvr>
                                      <p:tavLst>
                                        <p:tav tm="0">
                                          <p:val>
                                            <p:fltVal val="90"/>
                                          </p:val>
                                        </p:tav>
                                        <p:tav tm="100000">
                                          <p:val>
                                            <p:fltVal val="0"/>
                                          </p:val>
                                        </p:tav>
                                      </p:tavLst>
                                    </p:anim>
                                    <p:animEffect transition="in" filter="fade">
                                      <p:cBhvr>
                                        <p:cTn id="37" dur="300"/>
                                        <p:tgtEl>
                                          <p:spTgt spid="9"/>
                                        </p:tgtEl>
                                      </p:cBhvr>
                                    </p:animEffect>
                                  </p:childTnLst>
                                </p:cTn>
                              </p:par>
                            </p:childTnLst>
                          </p:cTn>
                        </p:par>
                        <p:par>
                          <p:cTn id="38" fill="hold">
                            <p:stCondLst>
                              <p:cond delay="2700"/>
                            </p:stCondLst>
                            <p:childTnLst>
                              <p:par>
                                <p:cTn id="39" presetID="22" presetClass="entr" presetSubtype="8" fill="hold" grpId="0" nodeType="after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wipe(left)">
                                      <p:cBhvr>
                                        <p:cTn id="4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p:bldP spid="6" grpId="0"/>
      <p:bldP spid="7" grpId="0" animBg="1"/>
      <p:bldP spid="8" grpId="0" animBg="1"/>
      <p:bldP spid="9" grpId="0"/>
      <p:bldP spid="10"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3187935" y="1323440"/>
            <a:ext cx="5816131" cy="768011"/>
            <a:chOff x="2429015" y="987574"/>
            <a:chExt cx="4362098" cy="576008"/>
          </a:xfrm>
          <a:solidFill>
            <a:schemeClr val="bg1"/>
          </a:solidFill>
        </p:grpSpPr>
        <p:grpSp>
          <p:nvGrpSpPr>
            <p:cNvPr id="3" name="组合 2"/>
            <p:cNvGrpSpPr/>
            <p:nvPr/>
          </p:nvGrpSpPr>
          <p:grpSpPr>
            <a:xfrm>
              <a:off x="2429015" y="987574"/>
              <a:ext cx="4362098" cy="576008"/>
              <a:chOff x="2812346" y="1059582"/>
              <a:chExt cx="4362098" cy="576008"/>
            </a:xfrm>
            <a:grpFill/>
          </p:grpSpPr>
          <p:grpSp>
            <p:nvGrpSpPr>
              <p:cNvPr id="5" name="组合 4"/>
              <p:cNvGrpSpPr/>
              <p:nvPr/>
            </p:nvGrpSpPr>
            <p:grpSpPr>
              <a:xfrm>
                <a:off x="2812346" y="1131590"/>
                <a:ext cx="4362098" cy="504000"/>
                <a:chOff x="2812346" y="1131590"/>
                <a:chExt cx="4362098" cy="504000"/>
              </a:xfrm>
              <a:grpFill/>
            </p:grpSpPr>
            <p:grpSp>
              <p:nvGrpSpPr>
                <p:cNvPr id="7" name="组合 6"/>
                <p:cNvGrpSpPr/>
                <p:nvPr/>
              </p:nvGrpSpPr>
              <p:grpSpPr>
                <a:xfrm>
                  <a:off x="2812346" y="1131590"/>
                  <a:ext cx="436479" cy="504000"/>
                  <a:chOff x="2812346" y="1131590"/>
                  <a:chExt cx="436479" cy="504000"/>
                </a:xfrm>
                <a:grpFill/>
              </p:grpSpPr>
              <p:sp>
                <p:nvSpPr>
                  <p:cNvPr id="11" name="矩形 10"/>
                  <p:cNvSpPr/>
                  <p:nvPr/>
                </p:nvSpPr>
                <p:spPr>
                  <a:xfrm>
                    <a:off x="2942847" y="1131590"/>
                    <a:ext cx="305978" cy="504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dirty="0">
                      <a:solidFill>
                        <a:schemeClr val="bg1"/>
                      </a:solidFill>
                      <a:ea typeface="微软雅黑" panose="020B0503020204020204" pitchFamily="34" charset="-122"/>
                    </a:endParaRPr>
                  </a:p>
                </p:txBody>
              </p:sp>
              <p:sp>
                <p:nvSpPr>
                  <p:cNvPr id="12" name="燕尾形 11"/>
                  <p:cNvSpPr/>
                  <p:nvPr/>
                </p:nvSpPr>
                <p:spPr>
                  <a:xfrm>
                    <a:off x="2812346" y="1131590"/>
                    <a:ext cx="261001" cy="504000"/>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dirty="0">
                      <a:solidFill>
                        <a:schemeClr val="bg1"/>
                      </a:solidFill>
                      <a:ea typeface="微软雅黑" panose="020B0503020204020204" pitchFamily="34" charset="-122"/>
                    </a:endParaRPr>
                  </a:p>
                </p:txBody>
              </p:sp>
            </p:grpSp>
            <p:grpSp>
              <p:nvGrpSpPr>
                <p:cNvPr id="8" name="组合 7"/>
                <p:cNvGrpSpPr/>
                <p:nvPr/>
              </p:nvGrpSpPr>
              <p:grpSpPr>
                <a:xfrm flipH="1">
                  <a:off x="6737965" y="1131590"/>
                  <a:ext cx="436479" cy="504000"/>
                  <a:chOff x="1940308" y="1131590"/>
                  <a:chExt cx="436479" cy="504000"/>
                </a:xfrm>
                <a:grpFill/>
              </p:grpSpPr>
              <p:sp>
                <p:nvSpPr>
                  <p:cNvPr id="9" name="矩形 8"/>
                  <p:cNvSpPr/>
                  <p:nvPr/>
                </p:nvSpPr>
                <p:spPr>
                  <a:xfrm>
                    <a:off x="2070809" y="1131590"/>
                    <a:ext cx="305978" cy="504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dirty="0">
                      <a:solidFill>
                        <a:schemeClr val="bg1"/>
                      </a:solidFill>
                      <a:ea typeface="微软雅黑" panose="020B0503020204020204" pitchFamily="34" charset="-122"/>
                    </a:endParaRPr>
                  </a:p>
                </p:txBody>
              </p:sp>
              <p:sp>
                <p:nvSpPr>
                  <p:cNvPr id="10" name="燕尾形 9"/>
                  <p:cNvSpPr/>
                  <p:nvPr/>
                </p:nvSpPr>
                <p:spPr>
                  <a:xfrm>
                    <a:off x="1940308" y="1131590"/>
                    <a:ext cx="261001" cy="504000"/>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dirty="0">
                      <a:solidFill>
                        <a:schemeClr val="bg1"/>
                      </a:solidFill>
                      <a:ea typeface="微软雅黑" panose="020B0503020204020204" pitchFamily="34" charset="-122"/>
                    </a:endParaRPr>
                  </a:p>
                </p:txBody>
              </p:sp>
            </p:grpSp>
          </p:grpSp>
          <p:sp>
            <p:nvSpPr>
              <p:cNvPr id="6" name="矩形 5"/>
              <p:cNvSpPr/>
              <p:nvPr/>
            </p:nvSpPr>
            <p:spPr>
              <a:xfrm>
                <a:off x="3073348" y="1059582"/>
                <a:ext cx="3840095" cy="504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dirty="0">
                  <a:solidFill>
                    <a:schemeClr val="bg1"/>
                  </a:solidFill>
                  <a:ea typeface="微软雅黑" panose="020B0503020204020204" pitchFamily="34" charset="-122"/>
                </a:endParaRPr>
              </a:p>
            </p:txBody>
          </p:sp>
        </p:grpSp>
        <p:sp>
          <p:nvSpPr>
            <p:cNvPr id="4" name="文本框 5"/>
            <p:cNvSpPr txBox="1"/>
            <p:nvPr/>
          </p:nvSpPr>
          <p:spPr>
            <a:xfrm>
              <a:off x="2953337" y="1066449"/>
              <a:ext cx="3313454" cy="37702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b="1">
                  <a:solidFill>
                    <a:schemeClr val="bg1"/>
                  </a:solidFill>
                  <a:latin typeface="微软雅黑" panose="020B0503020204020204" pitchFamily="34" charset="-122"/>
                  <a:ea typeface="微软雅黑" panose="020B0503020204020204" pitchFamily="34"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zh-CN" altLang="en-US" sz="2400" dirty="0">
                  <a:solidFill>
                    <a:srgbClr val="A40000"/>
                  </a:solidFill>
                </a:rPr>
                <a:t>上网安全小贴士</a:t>
              </a:r>
            </a:p>
          </p:txBody>
        </p:sp>
      </p:grpSp>
      <p:sp>
        <p:nvSpPr>
          <p:cNvPr id="13" name="文本框 5"/>
          <p:cNvSpPr txBox="1"/>
          <p:nvPr/>
        </p:nvSpPr>
        <p:spPr>
          <a:xfrm>
            <a:off x="1320511" y="656124"/>
            <a:ext cx="8070851" cy="502766"/>
          </a:xfrm>
          <a:prstGeom prst="rect">
            <a:avLst/>
          </a:prstGeom>
          <a:noFill/>
        </p:spPr>
        <p:txBody>
          <a:bodyPr wrap="square" lIns="91440" tIns="45720" rIns="91440" bIns="45720" rtlCol="0">
            <a:spAutoFit/>
          </a:bodyPr>
          <a:lstStyle>
            <a:defPPr>
              <a:defRPr lang="zh-CN"/>
            </a:defPPr>
            <a:lvl1pPr>
              <a:defRPr sz="2000" b="1" kern="0">
                <a:blipFill dpi="0" rotWithShape="1">
                  <a:blip r:embed="rId3" cstate="print">
                    <a:extLst>
                      <a:ext uri="{28A0092B-C50C-407E-A947-70E740481C1C}">
                        <a14:useLocalDpi xmlns:a14="http://schemas.microsoft.com/office/drawing/2010/main" val="0"/>
                      </a:ext>
                    </a:extLst>
                  </a:blip>
                  <a:srcRect/>
                  <a:stretch>
                    <a:fillRect/>
                  </a:stretch>
                </a:blipFill>
                <a:latin typeface="方正综艺简体" panose="02010601030101010101" pitchFamily="2" charset="-122"/>
                <a:ea typeface="方正综艺简体" panose="02010601030101010101" pitchFamily="2" charset="-122"/>
              </a:defRPr>
            </a:lvl1pPr>
          </a:lstStyle>
          <a:p>
            <a:r>
              <a:rPr lang="zh-CN" altLang="en-US" sz="2667" dirty="0">
                <a:solidFill>
                  <a:schemeClr val="bg1"/>
                </a:solidFill>
              </a:rPr>
              <a:t>网络安全基本知识</a:t>
            </a:r>
          </a:p>
        </p:txBody>
      </p:sp>
      <p:sp>
        <p:nvSpPr>
          <p:cNvPr id="14" name="矩形 13"/>
          <p:cNvSpPr/>
          <p:nvPr/>
        </p:nvSpPr>
        <p:spPr>
          <a:xfrm>
            <a:off x="1296000" y="2375134"/>
            <a:ext cx="7126093" cy="3723648"/>
          </a:xfrm>
          <a:prstGeom prst="rect">
            <a:avLst/>
          </a:prstGeom>
        </p:spPr>
        <p:txBody>
          <a:bodyPr wrap="square" lIns="91440" tIns="45720" rIns="91440" bIns="45720">
            <a:spAutoFit/>
          </a:bodyPr>
          <a:lstStyle/>
          <a:p>
            <a:pPr marL="380990" indent="-380990">
              <a:lnSpc>
                <a:spcPct val="150000"/>
              </a:lnSpc>
              <a:buClr>
                <a:srgbClr val="C00000"/>
              </a:buClr>
              <a:buFont typeface="Wingdings" panose="05000000000000000000" pitchFamily="2" charset="2"/>
              <a:buChar char="u"/>
            </a:pPr>
            <a:r>
              <a:rPr lang="zh-CN" altLang="en-US" sz="2133" dirty="0">
                <a:solidFill>
                  <a:schemeClr val="bg1"/>
                </a:solidFill>
                <a:ea typeface="微软雅黑" panose="020B0503020204020204" pitchFamily="34" charset="-122"/>
              </a:rPr>
              <a:t>在线时不要向任何人透露个人信息和密码。黑客有时会假装成</a:t>
            </a:r>
            <a:r>
              <a:rPr lang="en-US" altLang="zh-CN" sz="2133" dirty="0">
                <a:solidFill>
                  <a:schemeClr val="bg1"/>
                </a:solidFill>
                <a:ea typeface="微软雅黑" panose="020B0503020204020204" pitchFamily="34" charset="-122"/>
              </a:rPr>
              <a:t>ISP</a:t>
            </a:r>
            <a:r>
              <a:rPr lang="zh-CN" altLang="en-US" sz="2133" dirty="0">
                <a:solidFill>
                  <a:schemeClr val="bg1"/>
                </a:solidFill>
                <a:ea typeface="微软雅黑" panose="020B0503020204020204" pitchFamily="34" charset="-122"/>
              </a:rPr>
              <a:t>服务代表并询问你的密码。</a:t>
            </a:r>
            <a:r>
              <a:rPr lang="zh-CN" altLang="en-US" sz="2133" b="1" dirty="0">
                <a:solidFill>
                  <a:schemeClr val="bg1"/>
                </a:solidFill>
                <a:ea typeface="微软雅黑" panose="020B0503020204020204" pitchFamily="34" charset="-122"/>
              </a:rPr>
              <a:t>请谨记：真正的</a:t>
            </a:r>
            <a:r>
              <a:rPr lang="en-US" altLang="zh-CN" sz="2133" b="1" dirty="0">
                <a:solidFill>
                  <a:schemeClr val="bg1"/>
                </a:solidFill>
                <a:ea typeface="微软雅黑" panose="020B0503020204020204" pitchFamily="34" charset="-122"/>
              </a:rPr>
              <a:t>ISP</a:t>
            </a:r>
            <a:r>
              <a:rPr lang="zh-CN" altLang="en-US" sz="2133" b="1" dirty="0">
                <a:solidFill>
                  <a:schemeClr val="bg1"/>
                </a:solidFill>
                <a:ea typeface="微软雅黑" panose="020B0503020204020204" pitchFamily="34" charset="-122"/>
              </a:rPr>
              <a:t>服务代表是不会问你的密码的。</a:t>
            </a:r>
            <a:endParaRPr lang="en-US" altLang="zh-CN" sz="2133" b="1" dirty="0">
              <a:solidFill>
                <a:schemeClr val="bg1"/>
              </a:solidFill>
              <a:ea typeface="微软雅黑" panose="020B0503020204020204" pitchFamily="34" charset="-122"/>
            </a:endParaRPr>
          </a:p>
          <a:p>
            <a:pPr marL="380990" indent="-380990">
              <a:lnSpc>
                <a:spcPct val="150000"/>
              </a:lnSpc>
              <a:buClr>
                <a:srgbClr val="C00000"/>
              </a:buClr>
              <a:buFont typeface="Wingdings" panose="05000000000000000000" pitchFamily="2" charset="2"/>
              <a:buChar char="u"/>
            </a:pPr>
            <a:endParaRPr lang="zh-CN" altLang="en-US" sz="800" dirty="0">
              <a:solidFill>
                <a:schemeClr val="bg1"/>
              </a:solidFill>
              <a:ea typeface="微软雅黑" panose="020B0503020204020204" pitchFamily="34" charset="-122"/>
            </a:endParaRPr>
          </a:p>
          <a:p>
            <a:pPr marL="380990" indent="-380990">
              <a:lnSpc>
                <a:spcPct val="150000"/>
              </a:lnSpc>
              <a:buClr>
                <a:srgbClr val="C00000"/>
              </a:buClr>
              <a:buFont typeface="Wingdings" panose="05000000000000000000" pitchFamily="2" charset="2"/>
              <a:buChar char="u"/>
            </a:pPr>
            <a:r>
              <a:rPr lang="zh-CN" altLang="en-US" sz="2133" dirty="0">
                <a:solidFill>
                  <a:schemeClr val="bg1"/>
                </a:solidFill>
                <a:ea typeface="微软雅黑" panose="020B0503020204020204" pitchFamily="34" charset="-122"/>
              </a:rPr>
              <a:t>在不需要文件和打印共享时，关闭这些功能。文件和打印共享有时是非常有用的功能，但是这个特性也会将你的计算机暴露给寻找安全漏洞的黑客。一旦进入你的计算机，黑客就能够窃取你的个人信息。</a:t>
            </a:r>
          </a:p>
        </p:txBody>
      </p:sp>
      <p:pic>
        <p:nvPicPr>
          <p:cNvPr id="15" name="图片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00525" y="1792764"/>
            <a:ext cx="3027837" cy="4807558"/>
          </a:xfrm>
          <a:prstGeom prst="rect">
            <a:avLst/>
          </a:prstGeom>
        </p:spPr>
      </p:pic>
    </p:spTree>
    <p:extLst>
      <p:ext uri="{BB962C8B-B14F-4D97-AF65-F5344CB8AC3E}">
        <p14:creationId xmlns:p14="http://schemas.microsoft.com/office/powerpoint/2010/main" val="2114392672"/>
      </p:ext>
    </p:extLst>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left)">
                                      <p:cBhvr>
                                        <p:cTn id="1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7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34000" r="-34000"/>
          </a:stretch>
        </a:blipFill>
        <a:effectLst/>
      </p:bgPr>
    </p:bg>
    <p:spTree>
      <p:nvGrpSpPr>
        <p:cNvPr id="1" name=""/>
        <p:cNvGrpSpPr/>
        <p:nvPr/>
      </p:nvGrpSpPr>
      <p:grpSpPr>
        <a:xfrm>
          <a:off x="0" y="0"/>
          <a:ext cx="0" cy="0"/>
          <a:chOff x="0" y="0"/>
          <a:chExt cx="0" cy="0"/>
        </a:xfrm>
      </p:grpSpPr>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1989" y="1845559"/>
            <a:ext cx="6873251" cy="3198881"/>
          </a:xfrm>
          <a:prstGeom prst="rect">
            <a:avLst/>
          </a:prstGeom>
        </p:spPr>
      </p:pic>
    </p:spTree>
    <p:extLst>
      <p:ext uri="{BB962C8B-B14F-4D97-AF65-F5344CB8AC3E}">
        <p14:creationId xmlns:p14="http://schemas.microsoft.com/office/powerpoint/2010/main" val="2676706588"/>
      </p:ext>
    </p:extLst>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5"/>
          <p:cNvSpPr txBox="1"/>
          <p:nvPr/>
        </p:nvSpPr>
        <p:spPr>
          <a:xfrm>
            <a:off x="1526005" y="1066932"/>
            <a:ext cx="4509035" cy="502766"/>
          </a:xfrm>
          <a:prstGeom prst="rect">
            <a:avLst/>
          </a:prstGeom>
          <a:noFill/>
        </p:spPr>
        <p:txBody>
          <a:bodyPr wrap="square" lIns="91440" tIns="45720" rIns="91440" bIns="45720" rtlCol="0">
            <a:spAutoFit/>
          </a:bodyPr>
          <a:lstStyle/>
          <a:p>
            <a:r>
              <a:rPr lang="en-US" altLang="zh-CN" sz="2667" b="1" kern="0" dirty="0">
                <a:solidFill>
                  <a:schemeClr val="bg1"/>
                </a:solidFill>
                <a:latin typeface="微软雅黑" panose="020B0503020204020204" pitchFamily="34" charset="-122"/>
                <a:ea typeface="微软雅黑" panose="020B0503020204020204" pitchFamily="34" charset="-122"/>
              </a:rPr>
              <a:t>《</a:t>
            </a:r>
            <a:r>
              <a:rPr lang="zh-CN" altLang="en-US" sz="2667" b="1" kern="0" dirty="0">
                <a:solidFill>
                  <a:schemeClr val="bg1"/>
                </a:solidFill>
                <a:latin typeface="微软雅黑" panose="020B0503020204020204" pitchFamily="34" charset="-122"/>
                <a:ea typeface="微软雅黑" panose="020B0503020204020204" pitchFamily="34" charset="-122"/>
              </a:rPr>
              <a:t>网络安全法</a:t>
            </a:r>
            <a:r>
              <a:rPr lang="en-US" altLang="zh-CN" sz="2667" b="1" kern="0" dirty="0">
                <a:solidFill>
                  <a:schemeClr val="bg1"/>
                </a:solidFill>
                <a:latin typeface="微软雅黑" panose="020B0503020204020204" pitchFamily="34" charset="-122"/>
                <a:ea typeface="微软雅黑" panose="020B0503020204020204" pitchFamily="34" charset="-122"/>
              </a:rPr>
              <a:t>》</a:t>
            </a:r>
            <a:r>
              <a:rPr lang="zh-CN" altLang="en-US" sz="2667" b="1" kern="0" dirty="0">
                <a:solidFill>
                  <a:schemeClr val="bg1"/>
                </a:solidFill>
                <a:latin typeface="微软雅黑" panose="020B0503020204020204" pitchFamily="34" charset="-122"/>
                <a:ea typeface="微软雅黑" panose="020B0503020204020204" pitchFamily="34" charset="-122"/>
              </a:rPr>
              <a:t>立法特点</a:t>
            </a:r>
          </a:p>
        </p:txBody>
      </p:sp>
      <p:sp>
        <p:nvSpPr>
          <p:cNvPr id="3" name="文本框 5"/>
          <p:cNvSpPr txBox="1"/>
          <p:nvPr/>
        </p:nvSpPr>
        <p:spPr>
          <a:xfrm>
            <a:off x="4392973" y="378669"/>
            <a:ext cx="3383213" cy="502766"/>
          </a:xfrm>
          <a:prstGeom prst="rect">
            <a:avLst/>
          </a:prstGeom>
          <a:noFill/>
        </p:spPr>
        <p:txBody>
          <a:bodyPr wrap="square" lIns="91440" tIns="45720" rIns="91440" bIns="45720" rtlCol="0">
            <a:spAutoFit/>
          </a:bodyPr>
          <a:lstStyle/>
          <a:p>
            <a:r>
              <a:rPr lang="en-US" altLang="zh-CN" sz="2667" b="1" kern="0" dirty="0">
                <a:solidFill>
                  <a:schemeClr val="bg1"/>
                </a:solidFill>
                <a:latin typeface="微软雅黑" panose="020B0503020204020204" pitchFamily="34" charset="-122"/>
                <a:ea typeface="微软雅黑" panose="020B0503020204020204" pitchFamily="34" charset="-122"/>
              </a:rPr>
              <a:t>《</a:t>
            </a:r>
            <a:r>
              <a:rPr lang="zh-CN" altLang="en-US" sz="2667" b="1" kern="0" dirty="0">
                <a:solidFill>
                  <a:schemeClr val="bg1"/>
                </a:solidFill>
                <a:latin typeface="微软雅黑" panose="020B0503020204020204" pitchFamily="34" charset="-122"/>
                <a:ea typeface="微软雅黑" panose="020B0503020204020204" pitchFamily="34" charset="-122"/>
              </a:rPr>
              <a:t>网络安全法</a:t>
            </a:r>
            <a:r>
              <a:rPr lang="en-US" altLang="zh-CN" sz="2667" b="1" kern="0" dirty="0">
                <a:solidFill>
                  <a:schemeClr val="bg1"/>
                </a:solidFill>
                <a:latin typeface="微软雅黑" panose="020B0503020204020204" pitchFamily="34" charset="-122"/>
                <a:ea typeface="微软雅黑" panose="020B0503020204020204" pitchFamily="34" charset="-122"/>
              </a:rPr>
              <a:t>》</a:t>
            </a:r>
            <a:r>
              <a:rPr lang="zh-CN" altLang="en-US" sz="2667" b="1" kern="0" dirty="0">
                <a:solidFill>
                  <a:schemeClr val="bg1"/>
                </a:solidFill>
                <a:latin typeface="微软雅黑" panose="020B0503020204020204" pitchFamily="34" charset="-122"/>
                <a:ea typeface="微软雅黑" panose="020B0503020204020204" pitchFamily="34" charset="-122"/>
              </a:rPr>
              <a:t>简介</a:t>
            </a:r>
          </a:p>
        </p:txBody>
      </p:sp>
      <p:sp>
        <p:nvSpPr>
          <p:cNvPr id="4" name="文本框 5"/>
          <p:cNvSpPr txBox="1"/>
          <p:nvPr/>
        </p:nvSpPr>
        <p:spPr>
          <a:xfrm>
            <a:off x="1391478" y="4370086"/>
            <a:ext cx="2496277" cy="830997"/>
          </a:xfrm>
          <a:prstGeom prst="rect">
            <a:avLst/>
          </a:prstGeom>
          <a:noFill/>
        </p:spPr>
        <p:txBody>
          <a:bodyPr wrap="square" lIns="91440" tIns="45720" rIns="91440" bIns="45720" rtlCol="0">
            <a:spAutoFit/>
          </a:bodyPr>
          <a:lstStyle/>
          <a:p>
            <a:pPr algn="ctr"/>
            <a:r>
              <a:rPr lang="zh-CN" altLang="en-US" sz="2400" b="1" dirty="0">
                <a:solidFill>
                  <a:schemeClr val="bg1"/>
                </a:solidFill>
                <a:latin typeface="微软雅黑" panose="020B0503020204020204" pitchFamily="34" charset="-122"/>
                <a:ea typeface="微软雅黑" panose="020B0503020204020204" pitchFamily="34" charset="-122"/>
              </a:rPr>
              <a:t>全国人大常委会主 导</a:t>
            </a:r>
          </a:p>
        </p:txBody>
      </p:sp>
      <p:sp>
        <p:nvSpPr>
          <p:cNvPr id="5" name="矩形 4"/>
          <p:cNvSpPr/>
          <p:nvPr/>
        </p:nvSpPr>
        <p:spPr bwMode="auto">
          <a:xfrm>
            <a:off x="4847861" y="2598642"/>
            <a:ext cx="6050912" cy="1182676"/>
          </a:xfrm>
          <a:prstGeom prst="rect">
            <a:avLst/>
          </a:prstGeom>
          <a:noFill/>
          <a:ln w="9525" cap="flat" cmpd="sng" algn="ctr">
            <a:solidFill>
              <a:schemeClr val="bg1"/>
            </a:solidFill>
            <a:prstDash val="solid"/>
            <a:round/>
            <a:headEnd type="none" w="med" len="med"/>
            <a:tailEnd type="none" w="med" len="med"/>
          </a:ln>
          <a:effectLst/>
        </p:spPr>
        <p:txBody>
          <a:bodyPr vert="horz" wrap="square" lIns="91407" tIns="45703" rIns="91407" bIns="45703" numCol="1" rtlCol="0" anchor="t" anchorCtr="0" compatLnSpc="1"/>
          <a:lstStyle/>
          <a:p>
            <a:pPr algn="ctr">
              <a:lnSpc>
                <a:spcPct val="125000"/>
              </a:lnSpc>
            </a:pPr>
            <a:endParaRPr lang="en-US" altLang="zh-CN" sz="1600" dirty="0">
              <a:solidFill>
                <a:schemeClr val="bg1"/>
              </a:solidFill>
              <a:latin typeface="微软雅黑" panose="020B0503020204020204" pitchFamily="34" charset="-122"/>
              <a:ea typeface="微软雅黑" panose="020B0503020204020204" pitchFamily="34" charset="-122"/>
            </a:endParaRPr>
          </a:p>
          <a:p>
            <a:pPr algn="ctr">
              <a:lnSpc>
                <a:spcPct val="125000"/>
              </a:lnSpc>
            </a:pPr>
            <a:r>
              <a:rPr lang="zh-CN" altLang="en-US" sz="1867" dirty="0">
                <a:solidFill>
                  <a:schemeClr val="bg1"/>
                </a:solidFill>
                <a:latin typeface="微软雅黑" panose="020B0503020204020204" pitchFamily="34" charset="-122"/>
                <a:ea typeface="微软雅黑" panose="020B0503020204020204" pitchFamily="34" charset="-122"/>
              </a:rPr>
              <a:t>法律委、法工委、中央国安办、中央网信办、工信部、公安部、国务院法制办。</a:t>
            </a:r>
          </a:p>
        </p:txBody>
      </p:sp>
      <p:sp>
        <p:nvSpPr>
          <p:cNvPr id="6" name="圆角矩形 5"/>
          <p:cNvSpPr/>
          <p:nvPr/>
        </p:nvSpPr>
        <p:spPr>
          <a:xfrm>
            <a:off x="6577733" y="2342452"/>
            <a:ext cx="2591168" cy="480000"/>
          </a:xfrm>
          <a:prstGeom prst="roundRect">
            <a:avLst/>
          </a:prstGeom>
          <a:solidFill>
            <a:schemeClr val="bg1"/>
          </a:solidFill>
          <a:ln w="95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r>
              <a:rPr lang="zh-CN" altLang="en-US" sz="2133" b="1" dirty="0">
                <a:solidFill>
                  <a:schemeClr val="bg2">
                    <a:lumMod val="25000"/>
                  </a:schemeClr>
                </a:solidFill>
                <a:latin typeface="微软雅黑" panose="020B0503020204020204" pitchFamily="34" charset="-122"/>
                <a:ea typeface="微软雅黑" panose="020B0503020204020204" pitchFamily="34" charset="-122"/>
                <a:cs typeface="+mn-ea"/>
              </a:rPr>
              <a:t>部门支持协作</a:t>
            </a:r>
          </a:p>
        </p:txBody>
      </p:sp>
      <p:sp>
        <p:nvSpPr>
          <p:cNvPr id="7" name="矩形 6"/>
          <p:cNvSpPr/>
          <p:nvPr/>
        </p:nvSpPr>
        <p:spPr bwMode="auto">
          <a:xfrm>
            <a:off x="4847861" y="4550581"/>
            <a:ext cx="6050912" cy="1182676"/>
          </a:xfrm>
          <a:prstGeom prst="rect">
            <a:avLst/>
          </a:prstGeom>
          <a:noFill/>
          <a:ln w="9525" cap="flat" cmpd="sng" algn="ctr">
            <a:solidFill>
              <a:schemeClr val="bg1"/>
            </a:solidFill>
            <a:prstDash val="solid"/>
            <a:round/>
            <a:headEnd type="none" w="med" len="med"/>
            <a:tailEnd type="none" w="med" len="med"/>
          </a:ln>
          <a:effectLst/>
        </p:spPr>
        <p:txBody>
          <a:bodyPr vert="horz" wrap="square" lIns="91407" tIns="45703" rIns="91407" bIns="45703" numCol="1" rtlCol="0" anchor="t" anchorCtr="0" compatLnSpc="1"/>
          <a:lstStyle/>
          <a:p>
            <a:pPr algn="ctr">
              <a:lnSpc>
                <a:spcPct val="125000"/>
              </a:lnSpc>
            </a:pPr>
            <a:endParaRPr lang="en-US" altLang="zh-CN" sz="1600" dirty="0">
              <a:solidFill>
                <a:schemeClr val="bg1"/>
              </a:solidFill>
              <a:latin typeface="微软雅黑" panose="020B0503020204020204" pitchFamily="34" charset="-122"/>
              <a:ea typeface="微软雅黑" panose="020B0503020204020204" pitchFamily="34" charset="-122"/>
            </a:endParaRPr>
          </a:p>
          <a:p>
            <a:pPr algn="ctr">
              <a:lnSpc>
                <a:spcPct val="125000"/>
              </a:lnSpc>
            </a:pPr>
            <a:r>
              <a:rPr lang="zh-CN" altLang="en-US" sz="1867" dirty="0">
                <a:solidFill>
                  <a:schemeClr val="bg1"/>
                </a:solidFill>
                <a:latin typeface="微软雅黑" panose="020B0503020204020204" pitchFamily="34" charset="-122"/>
                <a:ea typeface="微软雅黑" panose="020B0503020204020204" pitchFamily="34" charset="-122"/>
              </a:rPr>
              <a:t>广泛征求各方面的意见。包括中央各部门、各地方、代表性企业、专家学者、广大网民。</a:t>
            </a:r>
          </a:p>
        </p:txBody>
      </p:sp>
      <p:sp>
        <p:nvSpPr>
          <p:cNvPr id="8" name="圆角矩形 7"/>
          <p:cNvSpPr/>
          <p:nvPr/>
        </p:nvSpPr>
        <p:spPr>
          <a:xfrm>
            <a:off x="6577733" y="4294391"/>
            <a:ext cx="2591168" cy="480000"/>
          </a:xfrm>
          <a:prstGeom prst="roundRect">
            <a:avLst/>
          </a:prstGeom>
          <a:solidFill>
            <a:schemeClr val="bg1"/>
          </a:solidFill>
          <a:ln w="95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r>
              <a:rPr lang="zh-CN" altLang="en-US" sz="2133" b="1" dirty="0">
                <a:solidFill>
                  <a:schemeClr val="bg2">
                    <a:lumMod val="25000"/>
                  </a:schemeClr>
                </a:solidFill>
                <a:latin typeface="微软雅黑" panose="020B0503020204020204" pitchFamily="34" charset="-122"/>
                <a:ea typeface="微软雅黑" panose="020B0503020204020204" pitchFamily="34" charset="-122"/>
                <a:cs typeface="+mn-ea"/>
              </a:rPr>
              <a:t>开门立法</a:t>
            </a:r>
          </a:p>
        </p:txBody>
      </p:sp>
      <p:grpSp>
        <p:nvGrpSpPr>
          <p:cNvPr id="9" name="组合 8"/>
          <p:cNvGrpSpPr/>
          <p:nvPr/>
        </p:nvGrpSpPr>
        <p:grpSpPr>
          <a:xfrm>
            <a:off x="3117989" y="3189979"/>
            <a:ext cx="1729872" cy="1926956"/>
            <a:chOff x="2338492" y="2295125"/>
            <a:chExt cx="1297404" cy="1445217"/>
          </a:xfrm>
        </p:grpSpPr>
        <p:cxnSp>
          <p:nvCxnSpPr>
            <p:cNvPr id="10" name="直接连接符 9"/>
            <p:cNvCxnSpPr/>
            <p:nvPr/>
          </p:nvCxnSpPr>
          <p:spPr>
            <a:xfrm>
              <a:off x="2338492" y="3003798"/>
              <a:ext cx="86423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1" name="组合 10"/>
            <p:cNvGrpSpPr/>
            <p:nvPr/>
          </p:nvGrpSpPr>
          <p:grpSpPr>
            <a:xfrm>
              <a:off x="3202728" y="2295125"/>
              <a:ext cx="433168" cy="1445217"/>
              <a:chOff x="3202728" y="2295125"/>
              <a:chExt cx="433168" cy="1445217"/>
            </a:xfrm>
          </p:grpSpPr>
          <p:cxnSp>
            <p:nvCxnSpPr>
              <p:cNvPr id="12" name="直接连接符 11"/>
              <p:cNvCxnSpPr/>
              <p:nvPr/>
            </p:nvCxnSpPr>
            <p:spPr>
              <a:xfrm>
                <a:off x="3203848" y="2295125"/>
                <a:ext cx="43204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a:off x="3203848" y="3740342"/>
                <a:ext cx="43204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3202728" y="2295125"/>
                <a:ext cx="0" cy="144521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pic>
        <p:nvPicPr>
          <p:cNvPr id="15" name="图片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08303" y="2197780"/>
            <a:ext cx="2181948" cy="2556971"/>
          </a:xfrm>
          <a:prstGeom prst="rect">
            <a:avLst/>
          </a:prstGeom>
        </p:spPr>
      </p:pic>
    </p:spTree>
    <p:extLst>
      <p:ext uri="{BB962C8B-B14F-4D97-AF65-F5344CB8AC3E}">
        <p14:creationId xmlns:p14="http://schemas.microsoft.com/office/powerpoint/2010/main" val="2809793938"/>
      </p:ext>
    </p:extLst>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childTnLst>
                          </p:cTn>
                        </p:par>
                        <p:par>
                          <p:cTn id="14" fill="hold">
                            <p:stCondLst>
                              <p:cond delay="1000"/>
                            </p:stCondLst>
                            <p:childTnLst>
                              <p:par>
                                <p:cTn id="15" presetID="14" presetClass="entr" presetSubtype="10"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randombar(horizontal)">
                                      <p:cBhvr>
                                        <p:cTn id="17" dur="500"/>
                                        <p:tgtEl>
                                          <p:spTgt spid="5"/>
                                        </p:tgtEl>
                                      </p:cBhvr>
                                    </p:animEffect>
                                  </p:childTnLst>
                                </p:cTn>
                              </p:par>
                            </p:childTnLst>
                          </p:cTn>
                        </p:par>
                        <p:par>
                          <p:cTn id="18" fill="hold">
                            <p:stCondLst>
                              <p:cond delay="1500"/>
                            </p:stCondLst>
                            <p:childTnLst>
                              <p:par>
                                <p:cTn id="19" presetID="53" presetClass="entr" presetSubtype="16" fill="hold" grpId="0" nodeType="after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500" fill="hold"/>
                                        <p:tgtEl>
                                          <p:spTgt spid="8"/>
                                        </p:tgtEl>
                                        <p:attrNameLst>
                                          <p:attrName>ppt_w</p:attrName>
                                        </p:attrNameLst>
                                      </p:cBhvr>
                                      <p:tavLst>
                                        <p:tav tm="0">
                                          <p:val>
                                            <p:fltVal val="0"/>
                                          </p:val>
                                        </p:tav>
                                        <p:tav tm="100000">
                                          <p:val>
                                            <p:strVal val="#ppt_w"/>
                                          </p:val>
                                        </p:tav>
                                      </p:tavLst>
                                    </p:anim>
                                    <p:anim calcmode="lin" valueType="num">
                                      <p:cBhvr>
                                        <p:cTn id="22" dur="500" fill="hold"/>
                                        <p:tgtEl>
                                          <p:spTgt spid="8"/>
                                        </p:tgtEl>
                                        <p:attrNameLst>
                                          <p:attrName>ppt_h</p:attrName>
                                        </p:attrNameLst>
                                      </p:cBhvr>
                                      <p:tavLst>
                                        <p:tav tm="0">
                                          <p:val>
                                            <p:fltVal val="0"/>
                                          </p:val>
                                        </p:tav>
                                        <p:tav tm="100000">
                                          <p:val>
                                            <p:strVal val="#ppt_h"/>
                                          </p:val>
                                        </p:tav>
                                      </p:tavLst>
                                    </p:anim>
                                    <p:animEffect transition="in" filter="fade">
                                      <p:cBhvr>
                                        <p:cTn id="23" dur="500"/>
                                        <p:tgtEl>
                                          <p:spTgt spid="8"/>
                                        </p:tgtEl>
                                      </p:cBhvr>
                                    </p:animEffect>
                                  </p:childTnLst>
                                </p:cTn>
                              </p:par>
                            </p:childTnLst>
                          </p:cTn>
                        </p:par>
                        <p:par>
                          <p:cTn id="24" fill="hold">
                            <p:stCondLst>
                              <p:cond delay="2000"/>
                            </p:stCondLst>
                            <p:childTnLst>
                              <p:par>
                                <p:cTn id="25" presetID="14" presetClass="entr" presetSubtype="10" fill="hold" grpId="0"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randombar(horizontal)">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5"/>
          <p:cNvSpPr txBox="1"/>
          <p:nvPr/>
        </p:nvSpPr>
        <p:spPr>
          <a:xfrm>
            <a:off x="1526005" y="1066932"/>
            <a:ext cx="4509035" cy="502766"/>
          </a:xfrm>
          <a:prstGeom prst="rect">
            <a:avLst/>
          </a:prstGeom>
          <a:noFill/>
        </p:spPr>
        <p:txBody>
          <a:bodyPr wrap="square" lIns="91440" tIns="45720" rIns="91440" bIns="45720" rtlCol="0">
            <a:spAutoFit/>
          </a:bodyPr>
          <a:lstStyle/>
          <a:p>
            <a:r>
              <a:rPr lang="en-US" altLang="zh-CN" sz="2667" b="1" kern="0" dirty="0">
                <a:solidFill>
                  <a:schemeClr val="bg1"/>
                </a:solidFill>
                <a:latin typeface="微软雅黑" panose="020B0503020204020204" pitchFamily="34" charset="-122"/>
                <a:ea typeface="微软雅黑" panose="020B0503020204020204" pitchFamily="34" charset="-122"/>
              </a:rPr>
              <a:t>《</a:t>
            </a:r>
            <a:r>
              <a:rPr lang="zh-CN" altLang="en-US" sz="2667" b="1" kern="0" dirty="0">
                <a:solidFill>
                  <a:schemeClr val="bg1"/>
                </a:solidFill>
                <a:latin typeface="微软雅黑" panose="020B0503020204020204" pitchFamily="34" charset="-122"/>
                <a:ea typeface="微软雅黑" panose="020B0503020204020204" pitchFamily="34" charset="-122"/>
              </a:rPr>
              <a:t>网络安全法</a:t>
            </a:r>
            <a:r>
              <a:rPr lang="en-US" altLang="zh-CN" sz="2667" b="1" kern="0" dirty="0">
                <a:solidFill>
                  <a:schemeClr val="bg1"/>
                </a:solidFill>
                <a:latin typeface="微软雅黑" panose="020B0503020204020204" pitchFamily="34" charset="-122"/>
                <a:ea typeface="微软雅黑" panose="020B0503020204020204" pitchFamily="34" charset="-122"/>
              </a:rPr>
              <a:t>》</a:t>
            </a:r>
            <a:r>
              <a:rPr lang="zh-CN" altLang="en-US" sz="2667" b="1" kern="0" dirty="0">
                <a:solidFill>
                  <a:schemeClr val="bg1"/>
                </a:solidFill>
                <a:latin typeface="微软雅黑" panose="020B0503020204020204" pitchFamily="34" charset="-122"/>
                <a:ea typeface="微软雅黑" panose="020B0503020204020204" pitchFamily="34" charset="-122"/>
              </a:rPr>
              <a:t>立法特点</a:t>
            </a:r>
          </a:p>
        </p:txBody>
      </p:sp>
      <p:sp>
        <p:nvSpPr>
          <p:cNvPr id="3" name="文本框 5"/>
          <p:cNvSpPr txBox="1"/>
          <p:nvPr/>
        </p:nvSpPr>
        <p:spPr>
          <a:xfrm>
            <a:off x="4392973" y="378669"/>
            <a:ext cx="3383213" cy="502766"/>
          </a:xfrm>
          <a:prstGeom prst="rect">
            <a:avLst/>
          </a:prstGeom>
          <a:noFill/>
        </p:spPr>
        <p:txBody>
          <a:bodyPr wrap="square" lIns="91440" tIns="45720" rIns="91440" bIns="45720" rtlCol="0">
            <a:spAutoFit/>
          </a:bodyPr>
          <a:lstStyle/>
          <a:p>
            <a:r>
              <a:rPr lang="en-US" altLang="zh-CN" sz="2667" b="1" kern="0" dirty="0">
                <a:solidFill>
                  <a:schemeClr val="bg1"/>
                </a:solidFill>
                <a:latin typeface="微软雅黑" panose="020B0503020204020204" pitchFamily="34" charset="-122"/>
                <a:ea typeface="微软雅黑" panose="020B0503020204020204" pitchFamily="34" charset="-122"/>
              </a:rPr>
              <a:t>《</a:t>
            </a:r>
            <a:r>
              <a:rPr lang="zh-CN" altLang="en-US" sz="2667" b="1" kern="0" dirty="0">
                <a:solidFill>
                  <a:schemeClr val="bg1"/>
                </a:solidFill>
                <a:latin typeface="微软雅黑" panose="020B0503020204020204" pitchFamily="34" charset="-122"/>
                <a:ea typeface="微软雅黑" panose="020B0503020204020204" pitchFamily="34" charset="-122"/>
              </a:rPr>
              <a:t>网络安全法</a:t>
            </a:r>
            <a:r>
              <a:rPr lang="en-US" altLang="zh-CN" sz="2667" b="1" kern="0" dirty="0">
                <a:solidFill>
                  <a:schemeClr val="bg1"/>
                </a:solidFill>
                <a:latin typeface="微软雅黑" panose="020B0503020204020204" pitchFamily="34" charset="-122"/>
                <a:ea typeface="微软雅黑" panose="020B0503020204020204" pitchFamily="34" charset="-122"/>
              </a:rPr>
              <a:t>》</a:t>
            </a:r>
            <a:r>
              <a:rPr lang="zh-CN" altLang="en-US" sz="2667" b="1" kern="0" dirty="0">
                <a:solidFill>
                  <a:schemeClr val="bg1"/>
                </a:solidFill>
                <a:latin typeface="微软雅黑" panose="020B0503020204020204" pitchFamily="34" charset="-122"/>
                <a:ea typeface="微软雅黑" panose="020B0503020204020204" pitchFamily="34" charset="-122"/>
              </a:rPr>
              <a:t>简介</a:t>
            </a:r>
          </a:p>
        </p:txBody>
      </p:sp>
      <p:sp>
        <p:nvSpPr>
          <p:cNvPr id="34" name="TextBox 30"/>
          <p:cNvSpPr txBox="1"/>
          <p:nvPr/>
        </p:nvSpPr>
        <p:spPr>
          <a:xfrm>
            <a:off x="1452701" y="2251827"/>
            <a:ext cx="3092672" cy="1077411"/>
          </a:xfrm>
          <a:prstGeom prst="rect">
            <a:avLst/>
          </a:prstGeom>
          <a:noFill/>
        </p:spPr>
        <p:txBody>
          <a:bodyPr wrap="square" lIns="0" tIns="0" rIns="0" bIns="0" rtlCol="0">
            <a:spAutoFit/>
          </a:bodyPr>
          <a:lstStyle/>
          <a:p>
            <a:pPr>
              <a:lnSpc>
                <a:spcPct val="125000"/>
              </a:lnSpc>
            </a:pPr>
            <a:r>
              <a:rPr lang="zh-CN" altLang="en-US" sz="1867" b="1" dirty="0">
                <a:solidFill>
                  <a:schemeClr val="bg1"/>
                </a:solidFill>
                <a:latin typeface="微软雅黑" panose="020B0503020204020204" pitchFamily="34" charset="-122"/>
                <a:ea typeface="微软雅黑" panose="020B0503020204020204" pitchFamily="34" charset="-122"/>
              </a:rPr>
              <a:t>一、制定</a:t>
            </a:r>
            <a:r>
              <a:rPr lang="en-US" altLang="zh-CN" sz="1867" b="1" dirty="0">
                <a:solidFill>
                  <a:schemeClr val="bg1"/>
                </a:solidFill>
                <a:latin typeface="微软雅黑" panose="020B0503020204020204" pitchFamily="34" charset="-122"/>
                <a:ea typeface="微软雅黑" panose="020B0503020204020204" pitchFamily="34" charset="-122"/>
              </a:rPr>
              <a:t>《</a:t>
            </a:r>
            <a:r>
              <a:rPr lang="zh-CN" altLang="en-US" sz="1867" b="1" dirty="0">
                <a:solidFill>
                  <a:schemeClr val="bg1"/>
                </a:solidFill>
                <a:latin typeface="微软雅黑" panose="020B0503020204020204" pitchFamily="34" charset="-122"/>
                <a:ea typeface="微软雅黑" panose="020B0503020204020204" pitchFamily="34" charset="-122"/>
              </a:rPr>
              <a:t>网络安全法</a:t>
            </a:r>
            <a:r>
              <a:rPr lang="en-US" altLang="zh-CN" sz="1867" b="1" dirty="0">
                <a:solidFill>
                  <a:schemeClr val="bg1"/>
                </a:solidFill>
                <a:latin typeface="微软雅黑" panose="020B0503020204020204" pitchFamily="34" charset="-122"/>
                <a:ea typeface="微软雅黑" panose="020B0503020204020204" pitchFamily="34" charset="-122"/>
              </a:rPr>
              <a:t>》</a:t>
            </a:r>
            <a:r>
              <a:rPr lang="zh-CN" altLang="en-US" sz="1867" b="1" dirty="0">
                <a:solidFill>
                  <a:schemeClr val="bg1"/>
                </a:solidFill>
                <a:latin typeface="微软雅黑" panose="020B0503020204020204" pitchFamily="34" charset="-122"/>
                <a:ea typeface="微软雅黑" panose="020B0503020204020204" pitchFamily="34" charset="-122"/>
              </a:rPr>
              <a:t>，</a:t>
            </a:r>
            <a:endParaRPr lang="en-US" altLang="zh-CN" sz="1867" b="1" dirty="0">
              <a:solidFill>
                <a:schemeClr val="bg1"/>
              </a:solidFill>
              <a:latin typeface="微软雅黑" panose="020B0503020204020204" pitchFamily="34" charset="-122"/>
              <a:ea typeface="微软雅黑" panose="020B0503020204020204" pitchFamily="34" charset="-122"/>
            </a:endParaRPr>
          </a:p>
          <a:p>
            <a:pPr>
              <a:lnSpc>
                <a:spcPct val="125000"/>
              </a:lnSpc>
            </a:pPr>
            <a:r>
              <a:rPr lang="zh-CN" altLang="en-US" sz="1867" dirty="0">
                <a:solidFill>
                  <a:schemeClr val="bg1"/>
                </a:solidFill>
                <a:latin typeface="微软雅黑" panose="020B0503020204020204" pitchFamily="34" charset="-122"/>
                <a:ea typeface="微软雅黑" panose="020B0503020204020204" pitchFamily="34" charset="-122"/>
              </a:rPr>
              <a:t>是维护国家网络空间主权、安全和发展利益的重要举措。</a:t>
            </a:r>
          </a:p>
        </p:txBody>
      </p:sp>
      <p:sp>
        <p:nvSpPr>
          <p:cNvPr id="35" name="TextBox 30"/>
          <p:cNvSpPr txBox="1"/>
          <p:nvPr/>
        </p:nvSpPr>
        <p:spPr>
          <a:xfrm>
            <a:off x="7192323" y="2251827"/>
            <a:ext cx="3880935" cy="1077411"/>
          </a:xfrm>
          <a:prstGeom prst="rect">
            <a:avLst/>
          </a:prstGeom>
          <a:noFill/>
        </p:spPr>
        <p:txBody>
          <a:bodyPr wrap="square" lIns="0" tIns="0" rIns="0" bIns="0" rtlCol="0">
            <a:spAutoFit/>
          </a:bodyPr>
          <a:lstStyle/>
          <a:p>
            <a:pPr>
              <a:lnSpc>
                <a:spcPct val="125000"/>
              </a:lnSpc>
            </a:pPr>
            <a:r>
              <a:rPr lang="zh-CN" altLang="en-US" sz="1867" b="1" dirty="0">
                <a:solidFill>
                  <a:schemeClr val="bg1"/>
                </a:solidFill>
                <a:latin typeface="微软雅黑" panose="020B0503020204020204" pitchFamily="34" charset="-122"/>
                <a:ea typeface="微软雅黑" panose="020B0503020204020204" pitchFamily="34" charset="-122"/>
              </a:rPr>
              <a:t>二、制定</a:t>
            </a:r>
            <a:r>
              <a:rPr lang="en-US" altLang="zh-CN" sz="1867" b="1" dirty="0">
                <a:solidFill>
                  <a:schemeClr val="bg1"/>
                </a:solidFill>
                <a:latin typeface="微软雅黑" panose="020B0503020204020204" pitchFamily="34" charset="-122"/>
                <a:ea typeface="微软雅黑" panose="020B0503020204020204" pitchFamily="34" charset="-122"/>
              </a:rPr>
              <a:t>《</a:t>
            </a:r>
            <a:r>
              <a:rPr lang="zh-CN" altLang="en-US" sz="1867" b="1" dirty="0">
                <a:solidFill>
                  <a:schemeClr val="bg1"/>
                </a:solidFill>
                <a:latin typeface="微软雅黑" panose="020B0503020204020204" pitchFamily="34" charset="-122"/>
                <a:ea typeface="微软雅黑" panose="020B0503020204020204" pitchFamily="34" charset="-122"/>
              </a:rPr>
              <a:t>网络安全法</a:t>
            </a:r>
            <a:r>
              <a:rPr lang="en-US" altLang="zh-CN" sz="1867" b="1" dirty="0">
                <a:solidFill>
                  <a:schemeClr val="bg1"/>
                </a:solidFill>
                <a:latin typeface="微软雅黑" panose="020B0503020204020204" pitchFamily="34" charset="-122"/>
                <a:ea typeface="微软雅黑" panose="020B0503020204020204" pitchFamily="34" charset="-122"/>
              </a:rPr>
              <a:t>》</a:t>
            </a:r>
            <a:r>
              <a:rPr lang="zh-CN" altLang="en-US" sz="1867" b="1" dirty="0">
                <a:solidFill>
                  <a:schemeClr val="bg1"/>
                </a:solidFill>
                <a:latin typeface="微软雅黑" panose="020B0503020204020204" pitchFamily="34" charset="-122"/>
                <a:ea typeface="微软雅黑" panose="020B0503020204020204" pitchFamily="34" charset="-122"/>
              </a:rPr>
              <a:t>，</a:t>
            </a:r>
            <a:endParaRPr lang="en-US" altLang="zh-CN" sz="1867" b="1" dirty="0">
              <a:solidFill>
                <a:schemeClr val="bg1"/>
              </a:solidFill>
              <a:latin typeface="微软雅黑" panose="020B0503020204020204" pitchFamily="34" charset="-122"/>
              <a:ea typeface="微软雅黑" panose="020B0503020204020204" pitchFamily="34" charset="-122"/>
            </a:endParaRPr>
          </a:p>
          <a:p>
            <a:pPr>
              <a:lnSpc>
                <a:spcPct val="125000"/>
              </a:lnSpc>
            </a:pPr>
            <a:r>
              <a:rPr lang="zh-CN" altLang="en-US" sz="1867" dirty="0">
                <a:solidFill>
                  <a:schemeClr val="bg1"/>
                </a:solidFill>
                <a:latin typeface="微软雅黑" panose="020B0503020204020204" pitchFamily="34" charset="-122"/>
                <a:ea typeface="微软雅黑" panose="020B0503020204020204" pitchFamily="34" charset="-122"/>
              </a:rPr>
              <a:t>提高了社会的网络安全保护意识和能力，使网络更加安全、开放和便利。</a:t>
            </a:r>
          </a:p>
        </p:txBody>
      </p:sp>
      <p:sp>
        <p:nvSpPr>
          <p:cNvPr id="36" name="TextBox 30"/>
          <p:cNvSpPr txBox="1"/>
          <p:nvPr/>
        </p:nvSpPr>
        <p:spPr>
          <a:xfrm>
            <a:off x="1452701" y="4582683"/>
            <a:ext cx="3313091" cy="718274"/>
          </a:xfrm>
          <a:prstGeom prst="rect">
            <a:avLst/>
          </a:prstGeom>
          <a:noFill/>
        </p:spPr>
        <p:txBody>
          <a:bodyPr wrap="square" lIns="0" tIns="0" rIns="0" bIns="0" rtlCol="0">
            <a:spAutoFit/>
          </a:bodyPr>
          <a:lstStyle/>
          <a:p>
            <a:pPr>
              <a:lnSpc>
                <a:spcPct val="125000"/>
              </a:lnSpc>
            </a:pPr>
            <a:r>
              <a:rPr lang="zh-CN" altLang="en-US" sz="1867" b="1" dirty="0">
                <a:solidFill>
                  <a:schemeClr val="bg1"/>
                </a:solidFill>
                <a:latin typeface="微软雅黑" panose="020B0503020204020204" pitchFamily="34" charset="-122"/>
                <a:ea typeface="微软雅黑" panose="020B0503020204020204" pitchFamily="34" charset="-122"/>
              </a:rPr>
              <a:t>三、制定</a:t>
            </a:r>
            <a:r>
              <a:rPr lang="en-US" altLang="zh-CN" sz="1867" b="1" dirty="0">
                <a:solidFill>
                  <a:schemeClr val="bg1"/>
                </a:solidFill>
                <a:latin typeface="微软雅黑" panose="020B0503020204020204" pitchFamily="34" charset="-122"/>
                <a:ea typeface="微软雅黑" panose="020B0503020204020204" pitchFamily="34" charset="-122"/>
              </a:rPr>
              <a:t>《</a:t>
            </a:r>
            <a:r>
              <a:rPr lang="zh-CN" altLang="en-US" sz="1867" b="1" dirty="0">
                <a:solidFill>
                  <a:schemeClr val="bg1"/>
                </a:solidFill>
                <a:latin typeface="微软雅黑" panose="020B0503020204020204" pitchFamily="34" charset="-122"/>
                <a:ea typeface="微软雅黑" panose="020B0503020204020204" pitchFamily="34" charset="-122"/>
              </a:rPr>
              <a:t>网络安全法</a:t>
            </a:r>
            <a:r>
              <a:rPr lang="en-US" altLang="zh-CN" sz="1867" b="1" dirty="0">
                <a:solidFill>
                  <a:schemeClr val="bg1"/>
                </a:solidFill>
                <a:latin typeface="微软雅黑" panose="020B0503020204020204" pitchFamily="34" charset="-122"/>
                <a:ea typeface="微软雅黑" panose="020B0503020204020204" pitchFamily="34" charset="-122"/>
              </a:rPr>
              <a:t>》</a:t>
            </a:r>
            <a:r>
              <a:rPr lang="zh-CN" altLang="en-US" sz="1867" b="1" dirty="0">
                <a:solidFill>
                  <a:schemeClr val="bg1"/>
                </a:solidFill>
                <a:latin typeface="微软雅黑" panose="020B0503020204020204" pitchFamily="34" charset="-122"/>
                <a:ea typeface="微软雅黑" panose="020B0503020204020204" pitchFamily="34" charset="-122"/>
              </a:rPr>
              <a:t>，</a:t>
            </a:r>
            <a:endParaRPr lang="en-US" altLang="zh-CN" sz="1867" b="1" dirty="0">
              <a:solidFill>
                <a:schemeClr val="bg1"/>
              </a:solidFill>
              <a:latin typeface="微软雅黑" panose="020B0503020204020204" pitchFamily="34" charset="-122"/>
              <a:ea typeface="微软雅黑" panose="020B0503020204020204" pitchFamily="34" charset="-122"/>
            </a:endParaRPr>
          </a:p>
          <a:p>
            <a:pPr>
              <a:lnSpc>
                <a:spcPct val="125000"/>
              </a:lnSpc>
            </a:pPr>
            <a:r>
              <a:rPr lang="zh-CN" altLang="en-US" sz="1867" dirty="0">
                <a:solidFill>
                  <a:schemeClr val="bg1"/>
                </a:solidFill>
                <a:latin typeface="微软雅黑" panose="020B0503020204020204" pitchFamily="34" charset="-122"/>
                <a:ea typeface="微软雅黑" panose="020B0503020204020204" pitchFamily="34" charset="-122"/>
              </a:rPr>
              <a:t>是维护网络安全的客观需要。</a:t>
            </a:r>
          </a:p>
        </p:txBody>
      </p:sp>
      <p:sp>
        <p:nvSpPr>
          <p:cNvPr id="37" name="TextBox 30"/>
          <p:cNvSpPr txBox="1"/>
          <p:nvPr/>
        </p:nvSpPr>
        <p:spPr>
          <a:xfrm>
            <a:off x="7192323" y="4582683"/>
            <a:ext cx="3092672" cy="1077411"/>
          </a:xfrm>
          <a:prstGeom prst="rect">
            <a:avLst/>
          </a:prstGeom>
          <a:noFill/>
        </p:spPr>
        <p:txBody>
          <a:bodyPr wrap="square" lIns="0" tIns="0" rIns="0" bIns="0" rtlCol="0">
            <a:spAutoFit/>
          </a:bodyPr>
          <a:lstStyle/>
          <a:p>
            <a:pPr>
              <a:lnSpc>
                <a:spcPct val="125000"/>
              </a:lnSpc>
            </a:pPr>
            <a:r>
              <a:rPr lang="zh-CN" altLang="en-US" sz="1867" b="1" dirty="0">
                <a:solidFill>
                  <a:schemeClr val="bg1"/>
                </a:solidFill>
                <a:latin typeface="微软雅黑" panose="020B0503020204020204" pitchFamily="34" charset="-122"/>
                <a:ea typeface="微软雅黑" panose="020B0503020204020204" pitchFamily="34" charset="-122"/>
              </a:rPr>
              <a:t>四、制定</a:t>
            </a:r>
            <a:r>
              <a:rPr lang="en-US" altLang="zh-CN" sz="1867" b="1" dirty="0">
                <a:solidFill>
                  <a:schemeClr val="bg1"/>
                </a:solidFill>
                <a:latin typeface="微软雅黑" panose="020B0503020204020204" pitchFamily="34" charset="-122"/>
                <a:ea typeface="微软雅黑" panose="020B0503020204020204" pitchFamily="34" charset="-122"/>
              </a:rPr>
              <a:t>《</a:t>
            </a:r>
            <a:r>
              <a:rPr lang="zh-CN" altLang="en-US" sz="1867" b="1" dirty="0">
                <a:solidFill>
                  <a:schemeClr val="bg1"/>
                </a:solidFill>
                <a:latin typeface="微软雅黑" panose="020B0503020204020204" pitchFamily="34" charset="-122"/>
                <a:ea typeface="微软雅黑" panose="020B0503020204020204" pitchFamily="34" charset="-122"/>
              </a:rPr>
              <a:t>网络安全法</a:t>
            </a:r>
            <a:r>
              <a:rPr lang="en-US" altLang="zh-CN" sz="1867" b="1" dirty="0">
                <a:solidFill>
                  <a:schemeClr val="bg1"/>
                </a:solidFill>
                <a:latin typeface="微软雅黑" panose="020B0503020204020204" pitchFamily="34" charset="-122"/>
                <a:ea typeface="微软雅黑" panose="020B0503020204020204" pitchFamily="34" charset="-122"/>
              </a:rPr>
              <a:t>》</a:t>
            </a:r>
            <a:r>
              <a:rPr lang="zh-CN" altLang="en-US" sz="1867" b="1" dirty="0">
                <a:solidFill>
                  <a:schemeClr val="bg1"/>
                </a:solidFill>
                <a:latin typeface="微软雅黑" panose="020B0503020204020204" pitchFamily="34" charset="-122"/>
                <a:ea typeface="微软雅黑" panose="020B0503020204020204" pitchFamily="34" charset="-122"/>
              </a:rPr>
              <a:t>，</a:t>
            </a:r>
            <a:endParaRPr lang="en-US" altLang="zh-CN" sz="1867" b="1" dirty="0">
              <a:solidFill>
                <a:schemeClr val="bg1"/>
              </a:solidFill>
              <a:latin typeface="微软雅黑" panose="020B0503020204020204" pitchFamily="34" charset="-122"/>
              <a:ea typeface="微软雅黑" panose="020B0503020204020204" pitchFamily="34" charset="-122"/>
            </a:endParaRPr>
          </a:p>
          <a:p>
            <a:pPr>
              <a:lnSpc>
                <a:spcPct val="125000"/>
              </a:lnSpc>
            </a:pPr>
            <a:r>
              <a:rPr lang="zh-CN" altLang="en-US" sz="1867" dirty="0">
                <a:solidFill>
                  <a:schemeClr val="bg1"/>
                </a:solidFill>
                <a:latin typeface="微软雅黑" panose="020B0503020204020204" pitchFamily="34" charset="-122"/>
                <a:ea typeface="微软雅黑" panose="020B0503020204020204" pitchFamily="34" charset="-122"/>
              </a:rPr>
              <a:t>是参与互联网国际竞争和国际治理的必然选择。　</a:t>
            </a:r>
          </a:p>
        </p:txBody>
      </p:sp>
      <p:pic>
        <p:nvPicPr>
          <p:cNvPr id="38" name="图片 3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28484" y="2673881"/>
            <a:ext cx="2860309" cy="2973364"/>
          </a:xfrm>
          <a:prstGeom prst="rect">
            <a:avLst/>
          </a:prstGeom>
        </p:spPr>
      </p:pic>
    </p:spTree>
    <p:extLst>
      <p:ext uri="{BB962C8B-B14F-4D97-AF65-F5344CB8AC3E}">
        <p14:creationId xmlns:p14="http://schemas.microsoft.com/office/powerpoint/2010/main" val="2933573307"/>
      </p:ext>
    </p:extLst>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500"/>
                                        <p:tgtEl>
                                          <p:spTgt spid="34"/>
                                        </p:tgtEl>
                                        <p:attrNameLst>
                                          <p:attrName>ppt_y</p:attrName>
                                        </p:attrNameLst>
                                      </p:cBhvr>
                                      <p:tavLst>
                                        <p:tav tm="0">
                                          <p:val>
                                            <p:strVal val="#ppt_y+#ppt_h*1.125000"/>
                                          </p:val>
                                        </p:tav>
                                        <p:tav tm="100000">
                                          <p:val>
                                            <p:strVal val="#ppt_y"/>
                                          </p:val>
                                        </p:tav>
                                      </p:tavLst>
                                    </p:anim>
                                    <p:animEffect transition="in" filter="wipe(up)">
                                      <p:cBhvr>
                                        <p:cTn id="8" dur="500"/>
                                        <p:tgtEl>
                                          <p:spTgt spid="34"/>
                                        </p:tgtEl>
                                      </p:cBhvr>
                                    </p:animEffect>
                                  </p:childTnLst>
                                </p:cTn>
                              </p:par>
                            </p:childTnLst>
                          </p:cTn>
                        </p:par>
                        <p:par>
                          <p:cTn id="9" fill="hold">
                            <p:stCondLst>
                              <p:cond delay="500"/>
                            </p:stCondLst>
                            <p:childTnLst>
                              <p:par>
                                <p:cTn id="10" presetID="12" presetClass="entr" presetSubtype="4" fill="hold" grpId="0" nodeType="afterEffect">
                                  <p:stCondLst>
                                    <p:cond delay="0"/>
                                  </p:stCondLst>
                                  <p:childTnLst>
                                    <p:set>
                                      <p:cBhvr>
                                        <p:cTn id="11" dur="1" fill="hold">
                                          <p:stCondLst>
                                            <p:cond delay="0"/>
                                          </p:stCondLst>
                                        </p:cTn>
                                        <p:tgtEl>
                                          <p:spTgt spid="35"/>
                                        </p:tgtEl>
                                        <p:attrNameLst>
                                          <p:attrName>style.visibility</p:attrName>
                                        </p:attrNameLst>
                                      </p:cBhvr>
                                      <p:to>
                                        <p:strVal val="visible"/>
                                      </p:to>
                                    </p:set>
                                    <p:anim calcmode="lin" valueType="num">
                                      <p:cBhvr additive="base">
                                        <p:cTn id="12" dur="500"/>
                                        <p:tgtEl>
                                          <p:spTgt spid="35"/>
                                        </p:tgtEl>
                                        <p:attrNameLst>
                                          <p:attrName>ppt_y</p:attrName>
                                        </p:attrNameLst>
                                      </p:cBhvr>
                                      <p:tavLst>
                                        <p:tav tm="0">
                                          <p:val>
                                            <p:strVal val="#ppt_y+#ppt_h*1.125000"/>
                                          </p:val>
                                        </p:tav>
                                        <p:tav tm="100000">
                                          <p:val>
                                            <p:strVal val="#ppt_y"/>
                                          </p:val>
                                        </p:tav>
                                      </p:tavLst>
                                    </p:anim>
                                    <p:animEffect transition="in" filter="wipe(up)">
                                      <p:cBhvr>
                                        <p:cTn id="13" dur="500"/>
                                        <p:tgtEl>
                                          <p:spTgt spid="35"/>
                                        </p:tgtEl>
                                      </p:cBhvr>
                                    </p:animEffect>
                                  </p:childTnLst>
                                </p:cTn>
                              </p:par>
                            </p:childTnLst>
                          </p:cTn>
                        </p:par>
                        <p:par>
                          <p:cTn id="14" fill="hold">
                            <p:stCondLst>
                              <p:cond delay="1000"/>
                            </p:stCondLst>
                            <p:childTnLst>
                              <p:par>
                                <p:cTn id="15" presetID="12" presetClass="entr" presetSubtype="4" fill="hold" grpId="0" nodeType="afterEffect">
                                  <p:stCondLst>
                                    <p:cond delay="0"/>
                                  </p:stCondLst>
                                  <p:childTnLst>
                                    <p:set>
                                      <p:cBhvr>
                                        <p:cTn id="16" dur="1" fill="hold">
                                          <p:stCondLst>
                                            <p:cond delay="0"/>
                                          </p:stCondLst>
                                        </p:cTn>
                                        <p:tgtEl>
                                          <p:spTgt spid="36"/>
                                        </p:tgtEl>
                                        <p:attrNameLst>
                                          <p:attrName>style.visibility</p:attrName>
                                        </p:attrNameLst>
                                      </p:cBhvr>
                                      <p:to>
                                        <p:strVal val="visible"/>
                                      </p:to>
                                    </p:set>
                                    <p:anim calcmode="lin" valueType="num">
                                      <p:cBhvr additive="base">
                                        <p:cTn id="17" dur="500"/>
                                        <p:tgtEl>
                                          <p:spTgt spid="36"/>
                                        </p:tgtEl>
                                        <p:attrNameLst>
                                          <p:attrName>ppt_y</p:attrName>
                                        </p:attrNameLst>
                                      </p:cBhvr>
                                      <p:tavLst>
                                        <p:tav tm="0">
                                          <p:val>
                                            <p:strVal val="#ppt_y+#ppt_h*1.125000"/>
                                          </p:val>
                                        </p:tav>
                                        <p:tav tm="100000">
                                          <p:val>
                                            <p:strVal val="#ppt_y"/>
                                          </p:val>
                                        </p:tav>
                                      </p:tavLst>
                                    </p:anim>
                                    <p:animEffect transition="in" filter="wipe(up)">
                                      <p:cBhvr>
                                        <p:cTn id="18" dur="500"/>
                                        <p:tgtEl>
                                          <p:spTgt spid="36"/>
                                        </p:tgtEl>
                                      </p:cBhvr>
                                    </p:animEffect>
                                  </p:childTnLst>
                                </p:cTn>
                              </p:par>
                            </p:childTnLst>
                          </p:cTn>
                        </p:par>
                        <p:par>
                          <p:cTn id="19" fill="hold">
                            <p:stCondLst>
                              <p:cond delay="1500"/>
                            </p:stCondLst>
                            <p:childTnLst>
                              <p:par>
                                <p:cTn id="20" presetID="12" presetClass="entr" presetSubtype="4" fill="hold" grpId="0" nodeType="afterEffect">
                                  <p:stCondLst>
                                    <p:cond delay="0"/>
                                  </p:stCondLst>
                                  <p:childTnLst>
                                    <p:set>
                                      <p:cBhvr>
                                        <p:cTn id="21" dur="1" fill="hold">
                                          <p:stCondLst>
                                            <p:cond delay="0"/>
                                          </p:stCondLst>
                                        </p:cTn>
                                        <p:tgtEl>
                                          <p:spTgt spid="37"/>
                                        </p:tgtEl>
                                        <p:attrNameLst>
                                          <p:attrName>style.visibility</p:attrName>
                                        </p:attrNameLst>
                                      </p:cBhvr>
                                      <p:to>
                                        <p:strVal val="visible"/>
                                      </p:to>
                                    </p:set>
                                    <p:anim calcmode="lin" valueType="num">
                                      <p:cBhvr additive="base">
                                        <p:cTn id="22" dur="500"/>
                                        <p:tgtEl>
                                          <p:spTgt spid="37"/>
                                        </p:tgtEl>
                                        <p:attrNameLst>
                                          <p:attrName>ppt_y</p:attrName>
                                        </p:attrNameLst>
                                      </p:cBhvr>
                                      <p:tavLst>
                                        <p:tav tm="0">
                                          <p:val>
                                            <p:strVal val="#ppt_y+#ppt_h*1.125000"/>
                                          </p:val>
                                        </p:tav>
                                        <p:tav tm="100000">
                                          <p:val>
                                            <p:strVal val="#ppt_y"/>
                                          </p:val>
                                        </p:tav>
                                      </p:tavLst>
                                    </p:anim>
                                    <p:animEffect transition="in" filter="wipe(up)">
                                      <p:cBhvr>
                                        <p:cTn id="23"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P spid="36" grpId="0"/>
      <p:bldP spid="37"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heme/theme1.xml><?xml version="1.0" encoding="utf-8"?>
<a:theme xmlns:a="http://schemas.openxmlformats.org/drawingml/2006/main" name="当图网​​">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www.33ppt.com</Template>
  <TotalTime>52</TotalTime>
  <Words>9070</Words>
  <Application>Microsoft Office PowerPoint</Application>
  <PresentationFormat>宽屏</PresentationFormat>
  <Paragraphs>543</Paragraphs>
  <Slides>76</Slides>
  <Notes>76</Notes>
  <HiddenSlides>0</HiddenSlides>
  <MMClips>1</MMClips>
  <ScaleCrop>false</ScaleCrop>
  <HeadingPairs>
    <vt:vector size="6" baseType="variant">
      <vt:variant>
        <vt:lpstr>已用的字体</vt:lpstr>
      </vt:variant>
      <vt:variant>
        <vt:i4>7</vt:i4>
      </vt:variant>
      <vt:variant>
        <vt:lpstr>主题</vt:lpstr>
      </vt:variant>
      <vt:variant>
        <vt:i4>1</vt:i4>
      </vt:variant>
      <vt:variant>
        <vt:lpstr>幻灯片标题</vt:lpstr>
      </vt:variant>
      <vt:variant>
        <vt:i4>76</vt:i4>
      </vt:variant>
    </vt:vector>
  </HeadingPairs>
  <TitlesOfParts>
    <vt:vector size="84" baseType="lpstr">
      <vt:lpstr>等线</vt:lpstr>
      <vt:lpstr>等线 Light</vt:lpstr>
      <vt:lpstr>方正综艺简体</vt:lpstr>
      <vt:lpstr>汉仪尚巍手书W</vt:lpstr>
      <vt:lpstr>微软雅黑</vt:lpstr>
      <vt:lpstr>Arial</vt:lpstr>
      <vt:lpstr>Wingdings</vt:lpstr>
      <vt:lpstr>当图网​​</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当图网</dc:title>
  <cp:lastModifiedBy>WMW</cp:lastModifiedBy>
  <cp:revision>3</cp:revision>
  <dcterms:created xsi:type="dcterms:W3CDTF">2019-03-06T07:37:14Z</dcterms:created>
  <dcterms:modified xsi:type="dcterms:W3CDTF">2020-10-13T02:25:06Z</dcterms:modified>
</cp:coreProperties>
</file>