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60" r:id="rId5"/>
    <p:sldId id="259" r:id="rId6"/>
    <p:sldId id="262" r:id="rId7"/>
    <p:sldId id="313" r:id="rId8"/>
    <p:sldId id="282" r:id="rId9"/>
    <p:sldId id="312" r:id="rId10"/>
    <p:sldId id="314" r:id="rId11"/>
    <p:sldId id="303" r:id="rId12"/>
    <p:sldId id="310" r:id="rId13"/>
    <p:sldId id="315" r:id="rId14"/>
    <p:sldId id="279" r:id="rId15"/>
    <p:sldId id="311" r:id="rId16"/>
    <p:sldId id="316" r:id="rId17"/>
    <p:sldId id="291" r:id="rId18"/>
    <p:sldId id="290" r:id="rId19"/>
    <p:sldId id="317" r:id="rId20"/>
    <p:sldId id="293" r:id="rId21"/>
    <p:sldId id="307" r:id="rId22"/>
    <p:sldId id="308" r:id="rId23"/>
    <p:sldId id="309" r:id="rId24"/>
    <p:sldId id="318" r:id="rId25"/>
    <p:sldId id="299" r:id="rId26"/>
    <p:sldId id="300" r:id="rId27"/>
    <p:sldId id="301" r:id="rId28"/>
    <p:sldId id="320" r:id="rId29"/>
    <p:sldId id="319"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282"/>
    <a:srgbClr val="2FA087"/>
    <a:srgbClr val="7FE0E9"/>
    <a:srgbClr val="7DCEDC"/>
    <a:srgbClr val="65DF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autoAdjust="0"/>
    <p:restoredTop sz="94660"/>
  </p:normalViewPr>
  <p:slideViewPr>
    <p:cSldViewPr snapToGrid="0">
      <p:cViewPr varScale="1">
        <p:scale>
          <a:sx n="84" d="100"/>
          <a:sy n="84" d="100"/>
        </p:scale>
        <p:origin x="90" y="342"/>
      </p:cViewPr>
      <p:guideLst/>
    </p:cSldViewPr>
  </p:slideViewPr>
  <p:notesTextViewPr>
    <p:cViewPr>
      <p:scale>
        <a:sx n="1" d="1"/>
        <a:sy n="1" d="1"/>
      </p:scale>
      <p:origin x="0" y="0"/>
    </p:cViewPr>
  </p:notesTextViewPr>
  <p:sorterViewPr>
    <p:cViewPr>
      <p:scale>
        <a:sx n="94" d="100"/>
        <a:sy n="94" d="100"/>
      </p:scale>
      <p:origin x="0" y="-67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872D8-B46F-49C3-8FE5-2776FA0AD0B5}" type="datetimeFigureOut">
              <a:rPr lang="zh-CN" altLang="en-US" smtClean="0"/>
              <a:t>2020/10/13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F6EE1-550A-4FA5-8ED4-36D405985927}" type="slidenum">
              <a:rPr lang="zh-CN" altLang="en-US" smtClean="0"/>
              <a:t>‹#›</a:t>
            </a:fld>
            <a:endParaRPr lang="zh-CN" altLang="en-US"/>
          </a:p>
        </p:txBody>
      </p:sp>
    </p:spTree>
    <p:extLst>
      <p:ext uri="{BB962C8B-B14F-4D97-AF65-F5344CB8AC3E}">
        <p14:creationId xmlns:p14="http://schemas.microsoft.com/office/powerpoint/2010/main" val="347982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a:t>
            </a:fld>
            <a:endParaRPr lang="zh-CN" altLang="en-US"/>
          </a:p>
        </p:txBody>
      </p:sp>
    </p:spTree>
    <p:extLst>
      <p:ext uri="{BB962C8B-B14F-4D97-AF65-F5344CB8AC3E}">
        <p14:creationId xmlns:p14="http://schemas.microsoft.com/office/powerpoint/2010/main" val="399354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10</a:t>
            </a:fld>
            <a:endParaRPr lang="zh-CN" altLang="en-US"/>
          </a:p>
        </p:txBody>
      </p:sp>
    </p:spTree>
    <p:extLst>
      <p:ext uri="{BB962C8B-B14F-4D97-AF65-F5344CB8AC3E}">
        <p14:creationId xmlns:p14="http://schemas.microsoft.com/office/powerpoint/2010/main" val="328335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11</a:t>
            </a:fld>
            <a:endParaRPr lang="zh-CN" altLang="en-US"/>
          </a:p>
        </p:txBody>
      </p:sp>
    </p:spTree>
    <p:extLst>
      <p:ext uri="{BB962C8B-B14F-4D97-AF65-F5344CB8AC3E}">
        <p14:creationId xmlns:p14="http://schemas.microsoft.com/office/powerpoint/2010/main" val="155120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12</a:t>
            </a:fld>
            <a:endParaRPr lang="zh-CN" altLang="en-US"/>
          </a:p>
        </p:txBody>
      </p:sp>
    </p:spTree>
    <p:extLst>
      <p:ext uri="{BB962C8B-B14F-4D97-AF65-F5344CB8AC3E}">
        <p14:creationId xmlns:p14="http://schemas.microsoft.com/office/powerpoint/2010/main" val="391957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13</a:t>
            </a:fld>
            <a:endParaRPr lang="zh-CN" altLang="en-US"/>
          </a:p>
        </p:txBody>
      </p:sp>
    </p:spTree>
    <p:extLst>
      <p:ext uri="{BB962C8B-B14F-4D97-AF65-F5344CB8AC3E}">
        <p14:creationId xmlns:p14="http://schemas.microsoft.com/office/powerpoint/2010/main" val="3966481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14</a:t>
            </a:fld>
            <a:endParaRPr lang="zh-CN" altLang="en-US"/>
          </a:p>
        </p:txBody>
      </p:sp>
    </p:spTree>
    <p:extLst>
      <p:ext uri="{BB962C8B-B14F-4D97-AF65-F5344CB8AC3E}">
        <p14:creationId xmlns:p14="http://schemas.microsoft.com/office/powerpoint/2010/main" val="398862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15</a:t>
            </a:fld>
            <a:endParaRPr lang="zh-CN" altLang="en-US"/>
          </a:p>
        </p:txBody>
      </p:sp>
    </p:spTree>
    <p:extLst>
      <p:ext uri="{BB962C8B-B14F-4D97-AF65-F5344CB8AC3E}">
        <p14:creationId xmlns:p14="http://schemas.microsoft.com/office/powerpoint/2010/main" val="408889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16</a:t>
            </a:fld>
            <a:endParaRPr lang="zh-CN" altLang="en-US"/>
          </a:p>
        </p:txBody>
      </p:sp>
    </p:spTree>
    <p:extLst>
      <p:ext uri="{BB962C8B-B14F-4D97-AF65-F5344CB8AC3E}">
        <p14:creationId xmlns:p14="http://schemas.microsoft.com/office/powerpoint/2010/main" val="395583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17</a:t>
            </a:fld>
            <a:endParaRPr lang="zh-CN" altLang="en-US"/>
          </a:p>
        </p:txBody>
      </p:sp>
    </p:spTree>
    <p:extLst>
      <p:ext uri="{BB962C8B-B14F-4D97-AF65-F5344CB8AC3E}">
        <p14:creationId xmlns:p14="http://schemas.microsoft.com/office/powerpoint/2010/main" val="2951056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18</a:t>
            </a:fld>
            <a:endParaRPr lang="zh-CN" altLang="en-US"/>
          </a:p>
        </p:txBody>
      </p:sp>
    </p:spTree>
    <p:extLst>
      <p:ext uri="{BB962C8B-B14F-4D97-AF65-F5344CB8AC3E}">
        <p14:creationId xmlns:p14="http://schemas.microsoft.com/office/powerpoint/2010/main" val="340067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19</a:t>
            </a:fld>
            <a:endParaRPr lang="zh-CN" altLang="en-US"/>
          </a:p>
        </p:txBody>
      </p:sp>
    </p:spTree>
    <p:extLst>
      <p:ext uri="{BB962C8B-B14F-4D97-AF65-F5344CB8AC3E}">
        <p14:creationId xmlns:p14="http://schemas.microsoft.com/office/powerpoint/2010/main" val="269355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a:t>
            </a:fld>
            <a:endParaRPr lang="zh-CN" altLang="en-US"/>
          </a:p>
        </p:txBody>
      </p:sp>
    </p:spTree>
    <p:extLst>
      <p:ext uri="{BB962C8B-B14F-4D97-AF65-F5344CB8AC3E}">
        <p14:creationId xmlns:p14="http://schemas.microsoft.com/office/powerpoint/2010/main" val="178807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20</a:t>
            </a:fld>
            <a:endParaRPr lang="zh-CN" altLang="en-US"/>
          </a:p>
        </p:txBody>
      </p:sp>
    </p:spTree>
    <p:extLst>
      <p:ext uri="{BB962C8B-B14F-4D97-AF65-F5344CB8AC3E}">
        <p14:creationId xmlns:p14="http://schemas.microsoft.com/office/powerpoint/2010/main" val="3467810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21</a:t>
            </a:fld>
            <a:endParaRPr lang="zh-CN" altLang="en-US"/>
          </a:p>
        </p:txBody>
      </p:sp>
    </p:spTree>
    <p:extLst>
      <p:ext uri="{BB962C8B-B14F-4D97-AF65-F5344CB8AC3E}">
        <p14:creationId xmlns:p14="http://schemas.microsoft.com/office/powerpoint/2010/main" val="2966652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22</a:t>
            </a:fld>
            <a:endParaRPr lang="zh-CN" altLang="en-US"/>
          </a:p>
        </p:txBody>
      </p:sp>
    </p:spTree>
    <p:extLst>
      <p:ext uri="{BB962C8B-B14F-4D97-AF65-F5344CB8AC3E}">
        <p14:creationId xmlns:p14="http://schemas.microsoft.com/office/powerpoint/2010/main" val="252070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23</a:t>
            </a:fld>
            <a:endParaRPr lang="zh-CN" altLang="en-US"/>
          </a:p>
        </p:txBody>
      </p:sp>
    </p:spTree>
    <p:extLst>
      <p:ext uri="{BB962C8B-B14F-4D97-AF65-F5344CB8AC3E}">
        <p14:creationId xmlns:p14="http://schemas.microsoft.com/office/powerpoint/2010/main" val="4046253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24</a:t>
            </a:fld>
            <a:endParaRPr lang="zh-CN" altLang="en-US"/>
          </a:p>
        </p:txBody>
      </p:sp>
    </p:spTree>
    <p:extLst>
      <p:ext uri="{BB962C8B-B14F-4D97-AF65-F5344CB8AC3E}">
        <p14:creationId xmlns:p14="http://schemas.microsoft.com/office/powerpoint/2010/main" val="3277943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25</a:t>
            </a:fld>
            <a:endParaRPr lang="zh-CN" altLang="en-US"/>
          </a:p>
        </p:txBody>
      </p:sp>
    </p:spTree>
    <p:extLst>
      <p:ext uri="{BB962C8B-B14F-4D97-AF65-F5344CB8AC3E}">
        <p14:creationId xmlns:p14="http://schemas.microsoft.com/office/powerpoint/2010/main" val="1821664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26</a:t>
            </a:fld>
            <a:endParaRPr lang="zh-CN" altLang="en-US"/>
          </a:p>
        </p:txBody>
      </p:sp>
    </p:spTree>
    <p:extLst>
      <p:ext uri="{BB962C8B-B14F-4D97-AF65-F5344CB8AC3E}">
        <p14:creationId xmlns:p14="http://schemas.microsoft.com/office/powerpoint/2010/main" val="1944031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27</a:t>
            </a:fld>
            <a:endParaRPr lang="zh-CN" altLang="en-US"/>
          </a:p>
        </p:txBody>
      </p:sp>
    </p:spTree>
    <p:extLst>
      <p:ext uri="{BB962C8B-B14F-4D97-AF65-F5344CB8AC3E}">
        <p14:creationId xmlns:p14="http://schemas.microsoft.com/office/powerpoint/2010/main" val="1424919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28</a:t>
            </a:fld>
            <a:endParaRPr lang="zh-CN" altLang="en-US"/>
          </a:p>
        </p:txBody>
      </p:sp>
    </p:spTree>
    <p:extLst>
      <p:ext uri="{BB962C8B-B14F-4D97-AF65-F5344CB8AC3E}">
        <p14:creationId xmlns:p14="http://schemas.microsoft.com/office/powerpoint/2010/main" val="1073715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29</a:t>
            </a:fld>
            <a:endParaRPr lang="zh-CN" altLang="en-US"/>
          </a:p>
        </p:txBody>
      </p:sp>
    </p:spTree>
    <p:extLst>
      <p:ext uri="{BB962C8B-B14F-4D97-AF65-F5344CB8AC3E}">
        <p14:creationId xmlns:p14="http://schemas.microsoft.com/office/powerpoint/2010/main" val="154222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3</a:t>
            </a:fld>
            <a:endParaRPr lang="zh-CN" altLang="en-US"/>
          </a:p>
        </p:txBody>
      </p:sp>
    </p:spTree>
    <p:extLst>
      <p:ext uri="{BB962C8B-B14F-4D97-AF65-F5344CB8AC3E}">
        <p14:creationId xmlns:p14="http://schemas.microsoft.com/office/powerpoint/2010/main" val="198779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4</a:t>
            </a:fld>
            <a:endParaRPr lang="zh-CN" altLang="en-US"/>
          </a:p>
        </p:txBody>
      </p:sp>
    </p:spTree>
    <p:extLst>
      <p:ext uri="{BB962C8B-B14F-4D97-AF65-F5344CB8AC3E}">
        <p14:creationId xmlns:p14="http://schemas.microsoft.com/office/powerpoint/2010/main" val="59840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5</a:t>
            </a:fld>
            <a:endParaRPr lang="zh-CN" altLang="en-US"/>
          </a:p>
        </p:txBody>
      </p:sp>
    </p:spTree>
    <p:extLst>
      <p:ext uri="{BB962C8B-B14F-4D97-AF65-F5344CB8AC3E}">
        <p14:creationId xmlns:p14="http://schemas.microsoft.com/office/powerpoint/2010/main" val="78203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6</a:t>
            </a:fld>
            <a:endParaRPr lang="zh-CN" altLang="en-US"/>
          </a:p>
        </p:txBody>
      </p:sp>
    </p:spTree>
    <p:extLst>
      <p:ext uri="{BB962C8B-B14F-4D97-AF65-F5344CB8AC3E}">
        <p14:creationId xmlns:p14="http://schemas.microsoft.com/office/powerpoint/2010/main" val="336517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7</a:t>
            </a:fld>
            <a:endParaRPr lang="zh-CN" altLang="en-US"/>
          </a:p>
        </p:txBody>
      </p:sp>
    </p:spTree>
    <p:extLst>
      <p:ext uri="{BB962C8B-B14F-4D97-AF65-F5344CB8AC3E}">
        <p14:creationId xmlns:p14="http://schemas.microsoft.com/office/powerpoint/2010/main" val="274852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8</a:t>
            </a:fld>
            <a:endParaRPr lang="zh-CN" altLang="en-US"/>
          </a:p>
        </p:txBody>
      </p:sp>
    </p:spTree>
    <p:extLst>
      <p:ext uri="{BB962C8B-B14F-4D97-AF65-F5344CB8AC3E}">
        <p14:creationId xmlns:p14="http://schemas.microsoft.com/office/powerpoint/2010/main" val="392560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DF6EE1-550A-4FA5-8ED4-36D405985927}" type="slidenum">
              <a:rPr lang="zh-CN" altLang="en-US" smtClean="0"/>
              <a:t>9</a:t>
            </a:fld>
            <a:endParaRPr lang="zh-CN" altLang="en-US"/>
          </a:p>
        </p:txBody>
      </p:sp>
    </p:spTree>
    <p:extLst>
      <p:ext uri="{BB962C8B-B14F-4D97-AF65-F5344CB8AC3E}">
        <p14:creationId xmlns:p14="http://schemas.microsoft.com/office/powerpoint/2010/main" val="3372667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574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89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125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859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4402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57778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3194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9407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608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5903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945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0451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789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00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266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2918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322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997B5FA-0921-464F-AAE1-844C04324D75}" type="datetimeFigureOut">
              <a:rPr lang="zh-CN" altLang="en-US" smtClean="0"/>
              <a:t>2020/10/13</a:t>
            </a:fld>
            <a:endParaRPr lang="zh-CN"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43951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t="75156"/>
          <a:stretch/>
        </p:blipFill>
        <p:spPr>
          <a:xfrm>
            <a:off x="-1" y="5157216"/>
            <a:ext cx="12192001" cy="1704804"/>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4232" y="795520"/>
            <a:ext cx="7796894" cy="2596901"/>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276" y="162506"/>
            <a:ext cx="4596393" cy="5218187"/>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8895" y="4422382"/>
            <a:ext cx="2380493" cy="1389891"/>
          </a:xfrm>
          <a:prstGeom prst="rect">
            <a:avLst/>
          </a:prstGeom>
        </p:spPr>
      </p:pic>
      <p:sp>
        <p:nvSpPr>
          <p:cNvPr id="9" name="标题 1"/>
          <p:cNvSpPr txBox="1">
            <a:spLocks/>
          </p:cNvSpPr>
          <p:nvPr/>
        </p:nvSpPr>
        <p:spPr>
          <a:xfrm>
            <a:off x="5391301" y="3097775"/>
            <a:ext cx="4767716" cy="50391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关注网络安全  防止网络诈骗  安全上网</a:t>
            </a:r>
          </a:p>
        </p:txBody>
      </p:sp>
      <p:sp>
        <p:nvSpPr>
          <p:cNvPr id="10" name="标题 1"/>
          <p:cNvSpPr txBox="1">
            <a:spLocks/>
          </p:cNvSpPr>
          <p:nvPr/>
        </p:nvSpPr>
        <p:spPr>
          <a:xfrm>
            <a:off x="5260090" y="3760078"/>
            <a:ext cx="4767716" cy="5039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chambe</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showsshows</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chamber function shows the function shows the </a:t>
            </a: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calendar in the chamber to chamber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er</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to chamber</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2" name="04bOOOPICb6-1">
            <a:hlinkClick r:id="" action="ppaction://media"/>
            <a:extLst>
              <a:ext uri="{FF2B5EF4-FFF2-40B4-BE49-F238E27FC236}">
                <a16:creationId xmlns:a16="http://schemas.microsoft.com/office/drawing/2014/main" xmlns="" id="{4A74219A-49B1-498F-87A9-755E5D1AF3D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441672" y="-1024691"/>
            <a:ext cx="609600" cy="609600"/>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t="75156"/>
          <a:stretch/>
        </p:blipFill>
        <p:spPr>
          <a:xfrm>
            <a:off x="-2" y="5185690"/>
            <a:ext cx="12192001" cy="1704804"/>
          </a:xfrm>
          <a:prstGeom prst="rect">
            <a:avLst/>
          </a:prstGeom>
        </p:spPr>
      </p:pic>
      <p:pic>
        <p:nvPicPr>
          <p:cNvPr id="8" name="图片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4430" y="3349734"/>
            <a:ext cx="2758446" cy="3438151"/>
          </a:xfrm>
          <a:prstGeom prst="rect">
            <a:avLst/>
          </a:prstGeom>
        </p:spPr>
      </p:pic>
    </p:spTree>
    <p:extLst>
      <p:ext uri="{BB962C8B-B14F-4D97-AF65-F5344CB8AC3E}">
        <p14:creationId xmlns:p14="http://schemas.microsoft.com/office/powerpoint/2010/main" val="130780896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5" fill="hold" display="0">
                  <p:stCondLst>
                    <p:cond delay="indefinite"/>
                  </p:stCondLst>
                  <p:endCondLst>
                    <p:cond evt="onStopAudio" delay="0">
                      <p:tgtEl>
                        <p:sldTgt/>
                      </p:tgtEl>
                    </p:cond>
                  </p:endCondLst>
                </p:cTn>
                <p:tgtEl>
                  <p:spTgt spid="12"/>
                </p:tgtEl>
              </p:cMediaNode>
            </p:audio>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9103" y="1611152"/>
            <a:ext cx="8767126" cy="2736850"/>
          </a:xfrm>
        </p:spPr>
        <p:txBody>
          <a:bodyPr>
            <a:normAutofit/>
          </a:bodyPr>
          <a:lstStyle/>
          <a:p>
            <a:r>
              <a:rPr lang="zh-CN" altLang="en-US" sz="4800" dirty="0">
                <a:solidFill>
                  <a:srgbClr val="017282"/>
                </a:solidFill>
                <a:latin typeface="方正清刻本悦宋简体" panose="02000000000000000000" pitchFamily="2" charset="-122"/>
                <a:ea typeface="方正清刻本悦宋简体" panose="02000000000000000000" pitchFamily="2" charset="-122"/>
              </a:rPr>
              <a:t>手机上网安全</a:t>
            </a:r>
          </a:p>
        </p:txBody>
      </p:sp>
      <p:sp>
        <p:nvSpPr>
          <p:cNvPr id="6" name="标题 1"/>
          <p:cNvSpPr txBox="1">
            <a:spLocks/>
          </p:cNvSpPr>
          <p:nvPr/>
        </p:nvSpPr>
        <p:spPr>
          <a:xfrm>
            <a:off x="3878808" y="3581143"/>
            <a:ext cx="4767716" cy="5039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chambe</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showsshows</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chamber function shows the function shows the </a:t>
            </a: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calendar in the chamber to chamber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er</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to chamber</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标题 1"/>
          <p:cNvSpPr txBox="1">
            <a:spLocks/>
          </p:cNvSpPr>
          <p:nvPr/>
        </p:nvSpPr>
        <p:spPr>
          <a:xfrm>
            <a:off x="2032476" y="1518557"/>
            <a:ext cx="8767126" cy="11253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CN" altLang="en-US" sz="4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第三部分</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75156"/>
          <a:stretch/>
        </p:blipFill>
        <p:spPr>
          <a:xfrm>
            <a:off x="-1" y="5157216"/>
            <a:ext cx="12192001" cy="1704804"/>
          </a:xfrm>
          <a:prstGeom prst="rect">
            <a:avLst/>
          </a:prstGeom>
        </p:spPr>
      </p:pic>
    </p:spTree>
    <p:extLst>
      <p:ext uri="{BB962C8B-B14F-4D97-AF65-F5344CB8AC3E}">
        <p14:creationId xmlns:p14="http://schemas.microsoft.com/office/powerpoint/2010/main" val="324743750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299752" y="2960580"/>
            <a:ext cx="9509762" cy="2677656"/>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关闭常用通讯软件中的一些敏感功能。如微信里的附近的人 微信隐私里“允许陌生人查看照片”等。</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不能随便晒家人及住址照片。长期这样下去，只要经过别人稍加分析汇总，你所晒出来的信息就会成为一套完整的信息，这就暗藏着各种不可预测的风险。</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不要随便在网上测试相关信息。有的网站搞调查，问你的年龄、爱好、性别等等信息，你若为了一点小利益去做的话，这些信息就可能被人家利用起来，将你的信息逐渐总结，卖给别人盈利或威胁到你。</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不要随意扔掉或卖掉旧手机。尤其是那些涉密的旧手机，可能出了些毛病你就打算卖掉或扔掉。千万不要这样，一些人就可以恢复你的数据，这其中暗藏着各种危害，你是无法预测到的。</a:t>
            </a:r>
          </a:p>
        </p:txBody>
      </p:sp>
      <p:sp>
        <p:nvSpPr>
          <p:cNvPr id="4" name="矩形 3"/>
          <p:cNvSpPr/>
          <p:nvPr/>
        </p:nvSpPr>
        <p:spPr>
          <a:xfrm>
            <a:off x="1071152" y="1763486"/>
            <a:ext cx="9966962" cy="574765"/>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方正清刻本悦宋简体" panose="02000000000000000000" pitchFamily="2" charset="-122"/>
                <a:ea typeface="方正清刻本悦宋简体" panose="02000000000000000000" pitchFamily="2" charset="-122"/>
              </a:rPr>
              <a:t>手机上网的基本注意事项</a:t>
            </a:r>
          </a:p>
        </p:txBody>
      </p:sp>
      <p:grpSp>
        <p:nvGrpSpPr>
          <p:cNvPr id="8" name="组合 7"/>
          <p:cNvGrpSpPr/>
          <p:nvPr/>
        </p:nvGrpSpPr>
        <p:grpSpPr>
          <a:xfrm>
            <a:off x="4327279" y="474618"/>
            <a:ext cx="3454707" cy="584775"/>
            <a:chOff x="3942412" y="457451"/>
            <a:chExt cx="3454707" cy="584775"/>
          </a:xfrm>
        </p:grpSpPr>
        <p:sp>
          <p:nvSpPr>
            <p:cNvPr id="9" name="文本框 8"/>
            <p:cNvSpPr txBox="1"/>
            <p:nvPr/>
          </p:nvSpPr>
          <p:spPr>
            <a:xfrm>
              <a:off x="4750241" y="45745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手机上网安全</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11" name="组合 10"/>
          <p:cNvGrpSpPr/>
          <p:nvPr/>
        </p:nvGrpSpPr>
        <p:grpSpPr>
          <a:xfrm>
            <a:off x="0" y="1245883"/>
            <a:ext cx="12192000" cy="5612117"/>
            <a:chOff x="0" y="1245883"/>
            <a:chExt cx="12192000" cy="5612117"/>
          </a:xfrm>
        </p:grpSpPr>
        <p:grpSp>
          <p:nvGrpSpPr>
            <p:cNvPr id="12" name="组合 11"/>
            <p:cNvGrpSpPr/>
            <p:nvPr/>
          </p:nvGrpSpPr>
          <p:grpSpPr>
            <a:xfrm>
              <a:off x="901910" y="1245883"/>
              <a:ext cx="10505605" cy="114334"/>
              <a:chOff x="901910" y="1245883"/>
              <a:chExt cx="10505605" cy="114334"/>
            </a:xfrm>
          </p:grpSpPr>
          <p:sp>
            <p:nvSpPr>
              <p:cNvPr id="14" name="矩形 13"/>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3" name="矩形 12"/>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
        <p:nvSpPr>
          <p:cNvPr id="16" name="矩形 15"/>
          <p:cNvSpPr/>
          <p:nvPr/>
        </p:nvSpPr>
        <p:spPr>
          <a:xfrm>
            <a:off x="1071152" y="2495006"/>
            <a:ext cx="9966962" cy="360880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049095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341119" y="2528793"/>
            <a:ext cx="9509762" cy="3539430"/>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软件安装过程中不要都“允许”。尤其现在使用的智能手机，安装软件过程中，有的软件提示你是否允许安装全部服务，比如获取你的位置，读取你的电话记录等等，这种情况下，要千万小心，不相关的服务不能允许，或者不安装此软件。</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不要随便接入公共</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WIFI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。公共</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WIFI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中有些是黑客获取你手机信息的一个重要渠道，可能直接盗取你的敏感信息，如卡号、账户密码等。所以，到公众场合后，有免费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WIFI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也不要随意接入。</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不要随意发给别人验证码。验证码可以说是保密的一道重要防线，一旦突破了，那么可能就会有很大的后果等着你。</a:t>
            </a:r>
          </a:p>
        </p:txBody>
      </p:sp>
      <p:sp>
        <p:nvSpPr>
          <p:cNvPr id="4" name="矩形 3"/>
          <p:cNvSpPr/>
          <p:nvPr/>
        </p:nvSpPr>
        <p:spPr>
          <a:xfrm>
            <a:off x="1071152" y="1763486"/>
            <a:ext cx="9966962" cy="574765"/>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方正清刻本悦宋简体" panose="02000000000000000000" pitchFamily="2" charset="-122"/>
                <a:ea typeface="方正清刻本悦宋简体" panose="02000000000000000000" pitchFamily="2" charset="-122"/>
              </a:rPr>
              <a:t>手机上网的基本注意事项</a:t>
            </a:r>
          </a:p>
        </p:txBody>
      </p:sp>
      <p:grpSp>
        <p:nvGrpSpPr>
          <p:cNvPr id="8" name="组合 7"/>
          <p:cNvGrpSpPr/>
          <p:nvPr/>
        </p:nvGrpSpPr>
        <p:grpSpPr>
          <a:xfrm>
            <a:off x="4327279" y="474618"/>
            <a:ext cx="3454707" cy="584775"/>
            <a:chOff x="3942412" y="457451"/>
            <a:chExt cx="3454707" cy="584775"/>
          </a:xfrm>
        </p:grpSpPr>
        <p:sp>
          <p:nvSpPr>
            <p:cNvPr id="9" name="文本框 8"/>
            <p:cNvSpPr txBox="1"/>
            <p:nvPr/>
          </p:nvSpPr>
          <p:spPr>
            <a:xfrm>
              <a:off x="4750241" y="45745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手机上网安全</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11" name="组合 10"/>
          <p:cNvGrpSpPr/>
          <p:nvPr/>
        </p:nvGrpSpPr>
        <p:grpSpPr>
          <a:xfrm>
            <a:off x="0" y="1245883"/>
            <a:ext cx="12192000" cy="5612117"/>
            <a:chOff x="0" y="1245883"/>
            <a:chExt cx="12192000" cy="5612117"/>
          </a:xfrm>
        </p:grpSpPr>
        <p:grpSp>
          <p:nvGrpSpPr>
            <p:cNvPr id="12" name="组合 11"/>
            <p:cNvGrpSpPr/>
            <p:nvPr/>
          </p:nvGrpSpPr>
          <p:grpSpPr>
            <a:xfrm>
              <a:off x="901910" y="1245883"/>
              <a:ext cx="10505605" cy="114334"/>
              <a:chOff x="901910" y="1245883"/>
              <a:chExt cx="10505605" cy="114334"/>
            </a:xfrm>
          </p:grpSpPr>
          <p:sp>
            <p:nvSpPr>
              <p:cNvPr id="14" name="矩形 13"/>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3" name="矩形 12"/>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
        <p:nvSpPr>
          <p:cNvPr id="16" name="矩形 15"/>
          <p:cNvSpPr/>
          <p:nvPr/>
        </p:nvSpPr>
        <p:spPr>
          <a:xfrm>
            <a:off x="1071152" y="2495006"/>
            <a:ext cx="9966962" cy="360880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50088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9103" y="1611152"/>
            <a:ext cx="8767126" cy="2736850"/>
          </a:xfrm>
        </p:spPr>
        <p:txBody>
          <a:bodyPr>
            <a:normAutofit/>
          </a:bodyPr>
          <a:lstStyle/>
          <a:p>
            <a:r>
              <a:rPr lang="zh-CN" altLang="en-US" sz="4800" dirty="0">
                <a:solidFill>
                  <a:srgbClr val="017282"/>
                </a:solidFill>
                <a:latin typeface="方正清刻本悦宋简体" panose="02000000000000000000" pitchFamily="2" charset="-122"/>
                <a:ea typeface="方正清刻本悦宋简体" panose="02000000000000000000" pitchFamily="2" charset="-122"/>
              </a:rPr>
              <a:t>网络购物安全防范</a:t>
            </a:r>
          </a:p>
        </p:txBody>
      </p:sp>
      <p:sp>
        <p:nvSpPr>
          <p:cNvPr id="6" name="标题 1"/>
          <p:cNvSpPr txBox="1">
            <a:spLocks/>
          </p:cNvSpPr>
          <p:nvPr/>
        </p:nvSpPr>
        <p:spPr>
          <a:xfrm>
            <a:off x="3878808" y="3581143"/>
            <a:ext cx="4767716" cy="5039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chambe</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showsshows</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chamber function shows the function shows the </a:t>
            </a: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calendar in the chamber to chamber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er</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to chamber</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标题 1"/>
          <p:cNvSpPr txBox="1">
            <a:spLocks/>
          </p:cNvSpPr>
          <p:nvPr/>
        </p:nvSpPr>
        <p:spPr>
          <a:xfrm>
            <a:off x="2032476" y="1518557"/>
            <a:ext cx="8767126" cy="11253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CN" altLang="en-US" sz="4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第四部分</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75156"/>
          <a:stretch/>
        </p:blipFill>
        <p:spPr>
          <a:xfrm>
            <a:off x="-1" y="5157216"/>
            <a:ext cx="12192001" cy="1704804"/>
          </a:xfrm>
          <a:prstGeom prst="rect">
            <a:avLst/>
          </a:prstGeom>
        </p:spPr>
      </p:pic>
    </p:spTree>
    <p:extLst>
      <p:ext uri="{BB962C8B-B14F-4D97-AF65-F5344CB8AC3E}">
        <p14:creationId xmlns:p14="http://schemas.microsoft.com/office/powerpoint/2010/main" val="428553687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18754" y="2102500"/>
            <a:ext cx="10354492" cy="3600986"/>
          </a:xfrm>
          <a:prstGeom prst="rect">
            <a:avLst/>
          </a:prstGeom>
        </p:spPr>
        <p:txBody>
          <a:bodyPr wrap="square">
            <a:spAutoFit/>
          </a:bodyPr>
          <a:lstStyle/>
          <a:p>
            <a:pPr>
              <a:lnSpc>
                <a:spcPct val="150000"/>
              </a:lnSpc>
            </a:pPr>
            <a:r>
              <a:rPr lang="zh-CN" altLang="en-US" sz="2400" b="1" dirty="0">
                <a:solidFill>
                  <a:srgbClr val="017282"/>
                </a:solidFill>
                <a:latin typeface="微软雅黑" panose="020B0503020204020204" pitchFamily="34" charset="-122"/>
                <a:ea typeface="微软雅黑" panose="020B0503020204020204" pitchFamily="34" charset="-122"/>
              </a:rPr>
              <a:t>购买前要留意商家信誉</a:t>
            </a:r>
            <a:endParaRPr lang="en-US" altLang="zh-CN" sz="2400" b="1" dirty="0">
              <a:solidFill>
                <a:srgbClr val="017282"/>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确定购买之前，一定要先了解一下卖家的信誉度。卖家的信用评价是一个重要的参考标准。要注意选择合法的网站和商家，一般正规网站都应标注网上销售的经营许可证号和工商机关红盾检验标志。而且，网站应当持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ICP</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证书，消费者可通过查看网站主页最下方商家的数字证书来验证其“身份”。</a:t>
            </a:r>
            <a:endParaRPr lang="zh-CN" altLang="en-US" sz="1600" b="1" dirty="0">
              <a:solidFill>
                <a:srgbClr val="017282"/>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017282"/>
                </a:solidFill>
                <a:latin typeface="微软雅黑" panose="020B0503020204020204" pitchFamily="34" charset="-122"/>
                <a:ea typeface="微软雅黑" panose="020B0503020204020204" pitchFamily="34" charset="-122"/>
              </a:rPr>
              <a:t>不要被低价商品迷惑</a:t>
            </a:r>
            <a:endParaRPr lang="en-US" altLang="zh-CN" sz="2400" b="1" dirty="0">
              <a:solidFill>
                <a:srgbClr val="017282"/>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特别是名牌产品，因为知名品牌产品除了二手货或次品货，正规渠道进货的名牌是不可能和市场价相差那么远的。</a:t>
            </a:r>
          </a:p>
          <a:p>
            <a:pPr>
              <a:lnSpc>
                <a:spcPct val="150000"/>
              </a:lnSpc>
            </a:pPr>
            <a:r>
              <a:rPr lang="zh-CN" altLang="en-US" sz="2400" b="1" dirty="0">
                <a:solidFill>
                  <a:srgbClr val="017282"/>
                </a:solidFill>
                <a:latin typeface="微软雅黑" panose="020B0503020204020204" pitchFamily="34" charset="-122"/>
                <a:ea typeface="微软雅黑" panose="020B0503020204020204" pitchFamily="34" charset="-122"/>
              </a:rPr>
              <a:t>小心商家的文字游戏</a:t>
            </a:r>
            <a:endParaRPr lang="en-US" altLang="zh-CN" sz="2400" b="1" dirty="0">
              <a:solidFill>
                <a:srgbClr val="017282"/>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当遇到字意模棱两可的介绍时，一定要向卖家询问清楚，以防有些不良卖家玩文字游戏。</a:t>
            </a:r>
          </a:p>
        </p:txBody>
      </p:sp>
      <p:grpSp>
        <p:nvGrpSpPr>
          <p:cNvPr id="3" name="组合 2"/>
          <p:cNvGrpSpPr/>
          <p:nvPr/>
        </p:nvGrpSpPr>
        <p:grpSpPr>
          <a:xfrm>
            <a:off x="4108499" y="465626"/>
            <a:ext cx="4275445" cy="584775"/>
            <a:chOff x="3942412" y="457451"/>
            <a:chExt cx="4275445" cy="584775"/>
          </a:xfrm>
        </p:grpSpPr>
        <p:sp>
          <p:nvSpPr>
            <p:cNvPr id="4" name="文本框 3"/>
            <p:cNvSpPr txBox="1"/>
            <p:nvPr/>
          </p:nvSpPr>
          <p:spPr>
            <a:xfrm>
              <a:off x="4750241" y="457451"/>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网络购物安全防范</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6" name="组合 5"/>
          <p:cNvGrpSpPr/>
          <p:nvPr/>
        </p:nvGrpSpPr>
        <p:grpSpPr>
          <a:xfrm>
            <a:off x="0" y="1245883"/>
            <a:ext cx="12192000" cy="5612117"/>
            <a:chOff x="0" y="1245883"/>
            <a:chExt cx="12192000" cy="5612117"/>
          </a:xfrm>
        </p:grpSpPr>
        <p:grpSp>
          <p:nvGrpSpPr>
            <p:cNvPr id="7" name="组合 6"/>
            <p:cNvGrpSpPr/>
            <p:nvPr/>
          </p:nvGrpSpPr>
          <p:grpSpPr>
            <a:xfrm>
              <a:off x="901910" y="1245883"/>
              <a:ext cx="10505605" cy="114334"/>
              <a:chOff x="901910" y="1245883"/>
              <a:chExt cx="10505605" cy="114334"/>
            </a:xfrm>
          </p:grpSpPr>
          <p:sp>
            <p:nvSpPr>
              <p:cNvPr id="9" name="矩形 8"/>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8" name="矩形 7"/>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Tree>
    <p:extLst>
      <p:ext uri="{BB962C8B-B14F-4D97-AF65-F5344CB8AC3E}">
        <p14:creationId xmlns:p14="http://schemas.microsoft.com/office/powerpoint/2010/main" val="3058301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01910" y="1733168"/>
            <a:ext cx="10354492" cy="4339650"/>
          </a:xfrm>
          <a:prstGeom prst="rect">
            <a:avLst/>
          </a:prstGeom>
        </p:spPr>
        <p:txBody>
          <a:bodyPr wrap="square">
            <a:spAutoFit/>
          </a:bodyPr>
          <a:lstStyle/>
          <a:p>
            <a:pPr>
              <a:lnSpc>
                <a:spcPct val="150000"/>
              </a:lnSpc>
            </a:pPr>
            <a:r>
              <a:rPr lang="zh-CN" altLang="en-US" sz="2400" b="1" dirty="0">
                <a:solidFill>
                  <a:srgbClr val="017282"/>
                </a:solidFill>
                <a:latin typeface="微软雅黑" panose="020B0503020204020204" pitchFamily="34" charset="-122"/>
                <a:ea typeface="微软雅黑" panose="020B0503020204020204" pitchFamily="34" charset="-122"/>
              </a:rPr>
              <a:t>最好通过第三方支付</a:t>
            </a:r>
            <a:endParaRPr lang="en-US" altLang="zh-CN" dirty="0">
              <a:solidFill>
                <a:srgbClr val="017282"/>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网上购物最好通过安全可靠的第三方交易平台来实现，尽量选择货到付款或交易平台提供的诸如支付宝等带有第三方保障功能的支付方式。同时，使用银行卡进行网络支付时，千万注意不要在网吧电脑等公共设备上使用；最好有专用账户或专用卡作网上支付用，并且卡内不要放太多的现金。如发现问题，及时与银行联系。</a:t>
            </a:r>
          </a:p>
          <a:p>
            <a:pPr>
              <a:lnSpc>
                <a:spcPct val="150000"/>
              </a:lnSpc>
            </a:pPr>
            <a:r>
              <a:rPr lang="zh-CN" altLang="en-US" sz="2400" b="1" dirty="0">
                <a:solidFill>
                  <a:srgbClr val="017282"/>
                </a:solidFill>
                <a:latin typeface="微软雅黑" panose="020B0503020204020204" pitchFamily="34" charset="-122"/>
                <a:ea typeface="微软雅黑" panose="020B0503020204020204" pitchFamily="34" charset="-122"/>
              </a:rPr>
              <a:t>邮费太高要小心</a:t>
            </a:r>
            <a:endParaRPr lang="en-US" altLang="zh-CN" sz="2400" b="1" dirty="0">
              <a:solidFill>
                <a:srgbClr val="017282"/>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购买之前，要跟卖家事先做好沟通，因为地域的关系邮费通常和所标价格不同，以防卖家把商品的价格订得很低，但是邮费却很高。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017282"/>
                </a:solidFill>
                <a:latin typeface="微软雅黑" panose="020B0503020204020204" pitchFamily="34" charset="-122"/>
                <a:ea typeface="微软雅黑" panose="020B0503020204020204" pitchFamily="34" charset="-122"/>
              </a:rPr>
              <a:t>保存原始证据</a:t>
            </a:r>
            <a:endParaRPr lang="en-US" altLang="zh-CN" sz="2400" b="1" dirty="0">
              <a:solidFill>
                <a:srgbClr val="017282"/>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对于价格比较高的大宗货品，最好不要在网上购买。如果一定要买的话，则应该向卖家问清来路，并最好要求其开具发票。无论商品价格是否昂贵，消费者都应注意保存和卖家之间的往来邮件、聊天记录，以为日后维权留下证据。</a:t>
            </a:r>
          </a:p>
        </p:txBody>
      </p:sp>
      <p:grpSp>
        <p:nvGrpSpPr>
          <p:cNvPr id="3" name="组合 2"/>
          <p:cNvGrpSpPr/>
          <p:nvPr/>
        </p:nvGrpSpPr>
        <p:grpSpPr>
          <a:xfrm>
            <a:off x="4108499" y="465626"/>
            <a:ext cx="4275445" cy="584775"/>
            <a:chOff x="3942412" y="457451"/>
            <a:chExt cx="4275445" cy="584775"/>
          </a:xfrm>
        </p:grpSpPr>
        <p:sp>
          <p:nvSpPr>
            <p:cNvPr id="4" name="文本框 3"/>
            <p:cNvSpPr txBox="1"/>
            <p:nvPr/>
          </p:nvSpPr>
          <p:spPr>
            <a:xfrm>
              <a:off x="4750241" y="457451"/>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网络购物安全防范</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6" name="组合 5"/>
          <p:cNvGrpSpPr/>
          <p:nvPr/>
        </p:nvGrpSpPr>
        <p:grpSpPr>
          <a:xfrm>
            <a:off x="0" y="1245883"/>
            <a:ext cx="12192000" cy="5612117"/>
            <a:chOff x="0" y="1245883"/>
            <a:chExt cx="12192000" cy="5612117"/>
          </a:xfrm>
        </p:grpSpPr>
        <p:grpSp>
          <p:nvGrpSpPr>
            <p:cNvPr id="7" name="组合 6"/>
            <p:cNvGrpSpPr/>
            <p:nvPr/>
          </p:nvGrpSpPr>
          <p:grpSpPr>
            <a:xfrm>
              <a:off x="901910" y="1245883"/>
              <a:ext cx="10505605" cy="114334"/>
              <a:chOff x="901910" y="1245883"/>
              <a:chExt cx="10505605" cy="114334"/>
            </a:xfrm>
          </p:grpSpPr>
          <p:sp>
            <p:nvSpPr>
              <p:cNvPr id="9" name="矩形 8"/>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8" name="矩形 7"/>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Tree>
    <p:extLst>
      <p:ext uri="{BB962C8B-B14F-4D97-AF65-F5344CB8AC3E}">
        <p14:creationId xmlns:p14="http://schemas.microsoft.com/office/powerpoint/2010/main" val="385632091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9103" y="1611152"/>
            <a:ext cx="8767126" cy="2736850"/>
          </a:xfrm>
        </p:spPr>
        <p:txBody>
          <a:bodyPr>
            <a:normAutofit/>
          </a:bodyPr>
          <a:lstStyle/>
          <a:p>
            <a:r>
              <a:rPr lang="zh-CN" altLang="en-US" sz="4800" dirty="0">
                <a:solidFill>
                  <a:srgbClr val="017282"/>
                </a:solidFill>
                <a:latin typeface="方正清刻本悦宋简体" panose="02000000000000000000" pitchFamily="2" charset="-122"/>
                <a:ea typeface="方正清刻本悦宋简体" panose="02000000000000000000" pitchFamily="2" charset="-122"/>
              </a:rPr>
              <a:t>常见网络诈骗手法及防范</a:t>
            </a:r>
          </a:p>
        </p:txBody>
      </p:sp>
      <p:sp>
        <p:nvSpPr>
          <p:cNvPr id="6" name="标题 1"/>
          <p:cNvSpPr txBox="1">
            <a:spLocks/>
          </p:cNvSpPr>
          <p:nvPr/>
        </p:nvSpPr>
        <p:spPr>
          <a:xfrm>
            <a:off x="3878808" y="3581143"/>
            <a:ext cx="4767716" cy="5039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chambe</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showsshows</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chamber function shows the function shows the </a:t>
            </a: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calendar in the chamber to chamber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er</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to chamber</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标题 1"/>
          <p:cNvSpPr txBox="1">
            <a:spLocks/>
          </p:cNvSpPr>
          <p:nvPr/>
        </p:nvSpPr>
        <p:spPr>
          <a:xfrm>
            <a:off x="2032476" y="1518557"/>
            <a:ext cx="8767126" cy="11253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CN" altLang="en-US" sz="4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第五部分</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75156"/>
          <a:stretch/>
        </p:blipFill>
        <p:spPr>
          <a:xfrm>
            <a:off x="-1" y="5157216"/>
            <a:ext cx="12192001" cy="1704804"/>
          </a:xfrm>
          <a:prstGeom prst="rect">
            <a:avLst/>
          </a:prstGeom>
        </p:spPr>
      </p:pic>
    </p:spTree>
    <p:extLst>
      <p:ext uri="{BB962C8B-B14F-4D97-AF65-F5344CB8AC3E}">
        <p14:creationId xmlns:p14="http://schemas.microsoft.com/office/powerpoint/2010/main" val="57500604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071152" y="2523212"/>
            <a:ext cx="7654837" cy="4031873"/>
          </a:xfrm>
          <a:prstGeom prst="rect">
            <a:avLst/>
          </a:prstGeom>
        </p:spPr>
        <p:txBody>
          <a:bodyPr wrap="square">
            <a:spAutoFit/>
          </a:bodyPr>
          <a:lstStyle/>
          <a:p>
            <a:pPr algn="just">
              <a:lnSpc>
                <a:spcPct val="20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骗子使用黑客程序破解用户密码</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然后张冠李戴冒名顶替向事主的聊天好友借钱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如果对方没有识别很容易上当</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大家如果遇到类似情况最好先与朋友通过打电话等途径取得联系，防止被骗。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200000"/>
              </a:lnSpc>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200000"/>
              </a:lnSpc>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20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常见的诈骗方式一是低价销售游戏装备，在骗取玩家信任后，让玩家通过线下银行汇款的方式，待得到钱款后即食言，不予交易；二是在游戏论坛上发表提供代练，待得到玩家提供的汇款及游戏账号后，代练一两天后连同账号一起侵吞；三是在交易账号时，虽提供了比较详细的资料，待玩家交易结束玩了几天后，账号就被盗了过去，造成经济损失。</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20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063" y="1890695"/>
            <a:ext cx="2039029" cy="3959967"/>
          </a:xfrm>
          <a:prstGeom prst="rect">
            <a:avLst/>
          </a:prstGeom>
        </p:spPr>
      </p:pic>
      <p:sp>
        <p:nvSpPr>
          <p:cNvPr id="4" name="矩形 3"/>
          <p:cNvSpPr/>
          <p:nvPr/>
        </p:nvSpPr>
        <p:spPr>
          <a:xfrm>
            <a:off x="1071152" y="1763486"/>
            <a:ext cx="7654837" cy="574765"/>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方正清刻本悦宋简体" panose="02000000000000000000" pitchFamily="2" charset="-122"/>
                <a:ea typeface="方正清刻本悦宋简体" panose="02000000000000000000" pitchFamily="2" charset="-122"/>
              </a:rPr>
              <a:t>     冒充即时通讯好友借钱</a:t>
            </a:r>
          </a:p>
        </p:txBody>
      </p:sp>
      <p:sp>
        <p:nvSpPr>
          <p:cNvPr id="5" name="矩形 4"/>
          <p:cNvSpPr/>
          <p:nvPr/>
        </p:nvSpPr>
        <p:spPr>
          <a:xfrm>
            <a:off x="1071153" y="3629686"/>
            <a:ext cx="7654837" cy="5747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solidFill>
                  <a:schemeClr val="bg1"/>
                </a:solidFill>
                <a:latin typeface="方正清刻本悦宋简体" panose="02000000000000000000" pitchFamily="2" charset="-122"/>
                <a:ea typeface="方正清刻本悦宋简体" panose="02000000000000000000" pitchFamily="2" charset="-122"/>
              </a:rPr>
              <a:t>     网络游戏装备及游戏币交易进行诈骗</a:t>
            </a:r>
            <a:endParaRPr lang="en-US" altLang="zh-CN" sz="2400"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6" name="组合 5"/>
          <p:cNvGrpSpPr/>
          <p:nvPr/>
        </p:nvGrpSpPr>
        <p:grpSpPr>
          <a:xfrm>
            <a:off x="3342724" y="459473"/>
            <a:ext cx="5506551" cy="584775"/>
            <a:chOff x="3942412" y="457451"/>
            <a:chExt cx="5506551" cy="584775"/>
          </a:xfrm>
        </p:grpSpPr>
        <p:sp>
          <p:nvSpPr>
            <p:cNvPr id="7" name="文本框 6"/>
            <p:cNvSpPr txBox="1"/>
            <p:nvPr/>
          </p:nvSpPr>
          <p:spPr>
            <a:xfrm>
              <a:off x="4750241" y="457451"/>
              <a:ext cx="4698722"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常见网络诈骗手法及防范</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9" name="组合 8"/>
          <p:cNvGrpSpPr/>
          <p:nvPr/>
        </p:nvGrpSpPr>
        <p:grpSpPr>
          <a:xfrm>
            <a:off x="0" y="1245883"/>
            <a:ext cx="12192000" cy="5612117"/>
            <a:chOff x="0" y="1245883"/>
            <a:chExt cx="12192000" cy="5612117"/>
          </a:xfrm>
        </p:grpSpPr>
        <p:grpSp>
          <p:nvGrpSpPr>
            <p:cNvPr id="10" name="组合 9"/>
            <p:cNvGrpSpPr/>
            <p:nvPr/>
          </p:nvGrpSpPr>
          <p:grpSpPr>
            <a:xfrm>
              <a:off x="901910" y="1245883"/>
              <a:ext cx="10505605" cy="114334"/>
              <a:chOff x="901910" y="1245883"/>
              <a:chExt cx="10505605" cy="114334"/>
            </a:xfrm>
          </p:grpSpPr>
          <p:sp>
            <p:nvSpPr>
              <p:cNvPr id="12" name="矩形 11"/>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1" name="矩形 10"/>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Tree>
    <p:extLst>
      <p:ext uri="{BB962C8B-B14F-4D97-AF65-F5344CB8AC3E}">
        <p14:creationId xmlns:p14="http://schemas.microsoft.com/office/powerpoint/2010/main" val="225696271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136466" y="2414803"/>
            <a:ext cx="10162905" cy="415498"/>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犯罪分子利用网站以交友的名义与事主初步建立感情，然后以缺钱等名义让事主为其汇款，最终失去联系。</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136466" y="1802562"/>
            <a:ext cx="9966962" cy="574765"/>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方正清刻本悦宋简体" panose="02000000000000000000" pitchFamily="2" charset="-122"/>
                <a:ea typeface="方正清刻本悦宋简体" panose="02000000000000000000" pitchFamily="2" charset="-122"/>
              </a:rPr>
              <a:t>交友诈骗</a:t>
            </a:r>
          </a:p>
        </p:txBody>
      </p:sp>
      <p:sp>
        <p:nvSpPr>
          <p:cNvPr id="7" name="矩形 6"/>
          <p:cNvSpPr/>
          <p:nvPr/>
        </p:nvSpPr>
        <p:spPr>
          <a:xfrm>
            <a:off x="1136466" y="3681899"/>
            <a:ext cx="10162905"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是指犯罪分子利用传播软件随意向手机用户、邮箱用户、即时通讯用户等发布中奖提示信息，当用户按照指定的“电话”或“网页”进行咨询查证时，犯罪分子会以中奖缴税等各种理由让用户一次次汇款，直到失去联系。当收到一些来历不明的中奖提示，不管内容有多么逼真诱人，请大家千万不能相信。</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36466" y="3069658"/>
            <a:ext cx="9966962" cy="5747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方正清刻本悦宋简体" panose="02000000000000000000" pitchFamily="2" charset="-122"/>
                <a:ea typeface="方正清刻本悦宋简体" panose="02000000000000000000" pitchFamily="2" charset="-122"/>
              </a:rPr>
              <a:t>网上中奖诈骗</a:t>
            </a:r>
          </a:p>
        </p:txBody>
      </p:sp>
      <p:sp>
        <p:nvSpPr>
          <p:cNvPr id="9" name="矩形 8"/>
          <p:cNvSpPr/>
          <p:nvPr/>
        </p:nvSpPr>
        <p:spPr>
          <a:xfrm>
            <a:off x="1136466" y="5391137"/>
            <a:ext cx="10162905"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是利用欺骗性的电子邮件和伪造的银行、金融机构网站进行诈骗活动，获得受骗者个人帐户信息进而窃取资金。因此，在访问些类邮件和网站时一定要仔细甄别，认真核实，切勿着急操作。</a:t>
            </a:r>
          </a:p>
        </p:txBody>
      </p:sp>
      <p:sp>
        <p:nvSpPr>
          <p:cNvPr id="10" name="矩形 9"/>
          <p:cNvSpPr/>
          <p:nvPr/>
        </p:nvSpPr>
        <p:spPr>
          <a:xfrm>
            <a:off x="1136466" y="4778896"/>
            <a:ext cx="9966962" cy="574765"/>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方正清刻本悦宋简体" panose="02000000000000000000" pitchFamily="2" charset="-122"/>
                <a:ea typeface="方正清刻本悦宋简体" panose="02000000000000000000" pitchFamily="2" charset="-122"/>
              </a:rPr>
              <a:t>‘</a:t>
            </a:r>
            <a:r>
              <a:rPr lang="zh-CN" altLang="en-US" sz="2400" dirty="0">
                <a:solidFill>
                  <a:schemeClr val="bg1"/>
                </a:solidFill>
                <a:latin typeface="方正清刻本悦宋简体" panose="02000000000000000000" pitchFamily="2" charset="-122"/>
                <a:ea typeface="方正清刻本悦宋简体" panose="02000000000000000000" pitchFamily="2" charset="-122"/>
              </a:rPr>
              <a:t>钓鱼网站</a:t>
            </a:r>
            <a:r>
              <a:rPr lang="en-US" altLang="zh-CN" sz="2400" dirty="0">
                <a:solidFill>
                  <a:schemeClr val="bg1"/>
                </a:solidFill>
                <a:latin typeface="方正清刻本悦宋简体" panose="02000000000000000000" pitchFamily="2" charset="-122"/>
                <a:ea typeface="方正清刻本悦宋简体" panose="02000000000000000000" pitchFamily="2" charset="-122"/>
              </a:rPr>
              <a:t>’</a:t>
            </a:r>
            <a:r>
              <a:rPr lang="zh-CN" altLang="en-US" sz="2400" dirty="0">
                <a:solidFill>
                  <a:schemeClr val="bg1"/>
                </a:solidFill>
                <a:latin typeface="方正清刻本悦宋简体" panose="02000000000000000000" pitchFamily="2" charset="-122"/>
                <a:ea typeface="方正清刻本悦宋简体" panose="02000000000000000000" pitchFamily="2" charset="-122"/>
              </a:rPr>
              <a:t>诈骗</a:t>
            </a:r>
          </a:p>
        </p:txBody>
      </p:sp>
      <p:grpSp>
        <p:nvGrpSpPr>
          <p:cNvPr id="11" name="组合 10"/>
          <p:cNvGrpSpPr/>
          <p:nvPr/>
        </p:nvGrpSpPr>
        <p:grpSpPr>
          <a:xfrm>
            <a:off x="3342724" y="459473"/>
            <a:ext cx="5506551" cy="584775"/>
            <a:chOff x="3942412" y="457451"/>
            <a:chExt cx="5506551" cy="584775"/>
          </a:xfrm>
        </p:grpSpPr>
        <p:sp>
          <p:nvSpPr>
            <p:cNvPr id="12" name="文本框 11"/>
            <p:cNvSpPr txBox="1"/>
            <p:nvPr/>
          </p:nvSpPr>
          <p:spPr>
            <a:xfrm>
              <a:off x="4750241" y="457451"/>
              <a:ext cx="4698722"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常见网络诈骗手法及防范</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14" name="组合 13"/>
          <p:cNvGrpSpPr/>
          <p:nvPr/>
        </p:nvGrpSpPr>
        <p:grpSpPr>
          <a:xfrm>
            <a:off x="0" y="1245883"/>
            <a:ext cx="12192000" cy="5612117"/>
            <a:chOff x="0" y="1245883"/>
            <a:chExt cx="12192000" cy="5612117"/>
          </a:xfrm>
        </p:grpSpPr>
        <p:grpSp>
          <p:nvGrpSpPr>
            <p:cNvPr id="15" name="组合 14"/>
            <p:cNvGrpSpPr/>
            <p:nvPr/>
          </p:nvGrpSpPr>
          <p:grpSpPr>
            <a:xfrm>
              <a:off x="901910" y="1245883"/>
              <a:ext cx="10505605" cy="114334"/>
              <a:chOff x="901910" y="1245883"/>
              <a:chExt cx="10505605" cy="114334"/>
            </a:xfrm>
          </p:grpSpPr>
          <p:sp>
            <p:nvSpPr>
              <p:cNvPr id="17" name="矩形 16"/>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6" name="矩形 15"/>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Tree>
    <p:extLst>
      <p:ext uri="{BB962C8B-B14F-4D97-AF65-F5344CB8AC3E}">
        <p14:creationId xmlns:p14="http://schemas.microsoft.com/office/powerpoint/2010/main" val="8462626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9103" y="1611152"/>
            <a:ext cx="8767126" cy="2736850"/>
          </a:xfrm>
        </p:spPr>
        <p:txBody>
          <a:bodyPr>
            <a:normAutofit/>
          </a:bodyPr>
          <a:lstStyle/>
          <a:p>
            <a:r>
              <a:rPr lang="zh-CN" altLang="en-US" sz="4800" dirty="0">
                <a:solidFill>
                  <a:srgbClr val="017282"/>
                </a:solidFill>
                <a:latin typeface="方正清刻本悦宋简体" panose="02000000000000000000" pitchFamily="2" charset="-122"/>
                <a:ea typeface="方正清刻本悦宋简体" panose="02000000000000000000" pitchFamily="2" charset="-122"/>
              </a:rPr>
              <a:t>日常网络陷阱防范</a:t>
            </a:r>
          </a:p>
        </p:txBody>
      </p:sp>
      <p:sp>
        <p:nvSpPr>
          <p:cNvPr id="6" name="标题 1"/>
          <p:cNvSpPr txBox="1">
            <a:spLocks/>
          </p:cNvSpPr>
          <p:nvPr/>
        </p:nvSpPr>
        <p:spPr>
          <a:xfrm>
            <a:off x="3878808" y="3581143"/>
            <a:ext cx="4767716" cy="5039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chambe</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showsshows</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chamber function shows the function shows the </a:t>
            </a: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calendar in the chamber to chamber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er</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to chamber</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标题 1"/>
          <p:cNvSpPr txBox="1">
            <a:spLocks/>
          </p:cNvSpPr>
          <p:nvPr/>
        </p:nvSpPr>
        <p:spPr>
          <a:xfrm>
            <a:off x="2032476" y="1518557"/>
            <a:ext cx="8767126" cy="11253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CN" altLang="en-US" sz="4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第六部分</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75156"/>
          <a:stretch/>
        </p:blipFill>
        <p:spPr>
          <a:xfrm>
            <a:off x="-1" y="5157216"/>
            <a:ext cx="12192001" cy="1704804"/>
          </a:xfrm>
          <a:prstGeom prst="rect">
            <a:avLst/>
          </a:prstGeom>
        </p:spPr>
      </p:pic>
    </p:spTree>
    <p:extLst>
      <p:ext uri="{BB962C8B-B14F-4D97-AF65-F5344CB8AC3E}">
        <p14:creationId xmlns:p14="http://schemas.microsoft.com/office/powerpoint/2010/main" val="134577958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638269" y="2291086"/>
            <a:ext cx="8526370" cy="2641749"/>
          </a:xfrm>
          <a:prstGeom prst="rect">
            <a:avLst/>
          </a:prstGeom>
          <a:solidFill>
            <a:srgbClr val="FFFFFF">
              <a:alpha val="16863"/>
            </a:srgbClr>
          </a:solidFill>
          <a:ln>
            <a:solidFill>
              <a:srgbClr val="017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850" y="1227988"/>
            <a:ext cx="3311227" cy="4127142"/>
          </a:xfrm>
          <a:prstGeom prst="rect">
            <a:avLst/>
          </a:prstGeom>
        </p:spPr>
      </p:pic>
      <p:sp>
        <p:nvSpPr>
          <p:cNvPr id="2" name="矩形 1"/>
          <p:cNvSpPr/>
          <p:nvPr/>
        </p:nvSpPr>
        <p:spPr>
          <a:xfrm>
            <a:off x="3327979" y="2800516"/>
            <a:ext cx="7141029" cy="1848711"/>
          </a:xfrm>
          <a:prstGeom prst="rect">
            <a:avLst/>
          </a:prstGeom>
        </p:spPr>
        <p:txBody>
          <a:bodyPr wrap="square">
            <a:spAutoFit/>
          </a:bodyPr>
          <a:lstStyle/>
          <a:p>
            <a:pPr algn="ctr">
              <a:lnSpc>
                <a:spcPts val="35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“互联网</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的时代改变了人们的生活习惯和行为模式</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ts val="35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购物交易、社交娱乐、学习工作，</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ts val="35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方方面面的需求都可以通过互联网来完成。</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ts val="3500"/>
              </a:lnSpc>
            </a:pPr>
            <a:r>
              <a:rPr lang="zh-CN" altLang="en-US" sz="2400" b="1" dirty="0">
                <a:solidFill>
                  <a:srgbClr val="017282"/>
                </a:solidFill>
                <a:latin typeface="微软雅黑" panose="020B0503020204020204" pitchFamily="34" charset="-122"/>
                <a:ea typeface="微软雅黑" panose="020B0503020204020204" pitchFamily="34" charset="-122"/>
              </a:rPr>
              <a:t>我们要如何维护自身的？</a:t>
            </a:r>
          </a:p>
        </p:txBody>
      </p:sp>
      <p:grpSp>
        <p:nvGrpSpPr>
          <p:cNvPr id="10" name="组合 9"/>
          <p:cNvGrpSpPr/>
          <p:nvPr/>
        </p:nvGrpSpPr>
        <p:grpSpPr>
          <a:xfrm>
            <a:off x="5280909" y="1959792"/>
            <a:ext cx="3037115" cy="646331"/>
            <a:chOff x="5280909" y="1959792"/>
            <a:chExt cx="3037115" cy="646331"/>
          </a:xfrm>
        </p:grpSpPr>
        <p:sp>
          <p:nvSpPr>
            <p:cNvPr id="7" name="矩形 6"/>
            <p:cNvSpPr/>
            <p:nvPr/>
          </p:nvSpPr>
          <p:spPr>
            <a:xfrm>
              <a:off x="5280909" y="1989836"/>
              <a:ext cx="3037115" cy="566057"/>
            </a:xfrm>
            <a:prstGeom prst="rect">
              <a:avLst/>
            </a:prstGeom>
            <a:solidFill>
              <a:srgbClr val="017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113664" y="1959792"/>
              <a:ext cx="1569660" cy="646331"/>
            </a:xfrm>
            <a:prstGeom prst="rect">
              <a:avLst/>
            </a:prstGeom>
            <a:noFill/>
          </p:spPr>
          <p:txBody>
            <a:bodyPr wrap="none" rtlCol="0">
              <a:spAutoFit/>
            </a:bodyPr>
            <a:lstStyle/>
            <a:p>
              <a:r>
                <a:rPr lang="zh-CN" altLang="en-US" sz="3600" dirty="0">
                  <a:solidFill>
                    <a:schemeClr val="bg1"/>
                  </a:solidFill>
                  <a:latin typeface="方正清刻本悦宋简体" panose="02000000000000000000" pitchFamily="2" charset="-122"/>
                  <a:ea typeface="方正清刻本悦宋简体" panose="02000000000000000000" pitchFamily="2" charset="-122"/>
                </a:rPr>
                <a:t>前    言</a:t>
              </a:r>
            </a:p>
          </p:txBody>
        </p:sp>
      </p:grpSp>
    </p:spTree>
    <p:extLst>
      <p:ext uri="{BB962C8B-B14F-4D97-AF65-F5344CB8AC3E}">
        <p14:creationId xmlns:p14="http://schemas.microsoft.com/office/powerpoint/2010/main" val="2686882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18" name="矩形 17"/>
          <p:cNvSpPr/>
          <p:nvPr/>
        </p:nvSpPr>
        <p:spPr>
          <a:xfrm>
            <a:off x="1195717" y="4700435"/>
            <a:ext cx="9524534" cy="138406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13580" y="2385949"/>
            <a:ext cx="9524534" cy="138406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42412" y="457451"/>
            <a:ext cx="4275445" cy="584775"/>
            <a:chOff x="3942412" y="457451"/>
            <a:chExt cx="4275445" cy="584775"/>
          </a:xfrm>
        </p:grpSpPr>
        <p:sp>
          <p:nvSpPr>
            <p:cNvPr id="6" name="文本框 5"/>
            <p:cNvSpPr txBox="1"/>
            <p:nvPr/>
          </p:nvSpPr>
          <p:spPr>
            <a:xfrm>
              <a:off x="4750241" y="457451"/>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日常网络陷阱防范</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8" name="组合 7"/>
          <p:cNvGrpSpPr/>
          <p:nvPr/>
        </p:nvGrpSpPr>
        <p:grpSpPr>
          <a:xfrm>
            <a:off x="0" y="1245883"/>
            <a:ext cx="12192000" cy="5612117"/>
            <a:chOff x="0" y="1245883"/>
            <a:chExt cx="12192000" cy="5612117"/>
          </a:xfrm>
        </p:grpSpPr>
        <p:grpSp>
          <p:nvGrpSpPr>
            <p:cNvPr id="9" name="组合 8"/>
            <p:cNvGrpSpPr/>
            <p:nvPr/>
          </p:nvGrpSpPr>
          <p:grpSpPr>
            <a:xfrm>
              <a:off x="901910" y="1245883"/>
              <a:ext cx="10505605" cy="114334"/>
              <a:chOff x="901910" y="1245883"/>
              <a:chExt cx="10505605" cy="114334"/>
            </a:xfrm>
          </p:grpSpPr>
          <p:sp>
            <p:nvSpPr>
              <p:cNvPr id="11" name="矩形 10"/>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0" name="矩形 9"/>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43" y="1867989"/>
            <a:ext cx="2337737" cy="2337737"/>
          </a:xfrm>
          <a:prstGeom prst="rect">
            <a:avLst/>
          </a:prstGeom>
        </p:spPr>
      </p:pic>
      <p:sp>
        <p:nvSpPr>
          <p:cNvPr id="13" name="矩形 12"/>
          <p:cNvSpPr/>
          <p:nvPr/>
        </p:nvSpPr>
        <p:spPr>
          <a:xfrm>
            <a:off x="8167965" y="1865228"/>
            <a:ext cx="2949846" cy="461665"/>
          </a:xfrm>
          <a:prstGeom prst="rect">
            <a:avLst/>
          </a:prstGeom>
        </p:spPr>
        <p:txBody>
          <a:bodyPr wrap="none">
            <a:spAutoFit/>
          </a:bodyPr>
          <a:lstStyle/>
          <a:p>
            <a:r>
              <a:rPr lang="zh-CN" altLang="en-US"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使 用 手机</a:t>
            </a:r>
            <a:r>
              <a:rPr lang="en-US" altLang="zh-CN"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APP </a:t>
            </a:r>
            <a:r>
              <a:rPr lang="zh-CN" altLang="en-US"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要 谨 慎</a:t>
            </a:r>
            <a:endParaRPr lang="zh-CN" altLang="en-US" sz="2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4" name="矩形 13"/>
          <p:cNvSpPr/>
          <p:nvPr/>
        </p:nvSpPr>
        <p:spPr>
          <a:xfrm>
            <a:off x="2388614" y="2597175"/>
            <a:ext cx="8152320" cy="1061829"/>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现 在 恶 意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APP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程 序 越 来 越 多 ， 各 类 非 官 方 下 载 渠 道 常 被 恶 意 应 用 。手 机 用 户 不 使 用 来 历 不 明 的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APP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 使 用 正 规 渠 道 下 载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安 装 时 要 注 意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应 用 权 限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与 产 品 功 能 是 否 直 接 相 关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使 用 防 病 击 软 件 ， 为 手 机 安 全 加 上 防 护 网 站</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0297" y="4159872"/>
            <a:ext cx="1341275" cy="2129658"/>
          </a:xfrm>
          <a:prstGeom prst="rect">
            <a:avLst/>
          </a:prstGeom>
        </p:spPr>
      </p:pic>
      <p:sp>
        <p:nvSpPr>
          <p:cNvPr id="19" name="矩形 18"/>
          <p:cNvSpPr/>
          <p:nvPr/>
        </p:nvSpPr>
        <p:spPr>
          <a:xfrm>
            <a:off x="1513579" y="4877149"/>
            <a:ext cx="8356717" cy="1061829"/>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安 卓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root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和 苹 果 越 狱 会 带 来 便 利 ， 可 以 安 装 更 多 软 件 ， 实 现 更 多 高 级 功 能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但 如 果 安 装 到 恶 意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APP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 可 以 读 写 删 除 手 机 文 件 、 监 听 截 取 手 机 短 信 等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建议：非 专 业 人 员 切 勿 越 狱 或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root</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  要 在 官 方 市 场 下 载 应 用 。</a:t>
            </a:r>
          </a:p>
        </p:txBody>
      </p:sp>
      <p:sp>
        <p:nvSpPr>
          <p:cNvPr id="20" name="矩形 19"/>
          <p:cNvSpPr/>
          <p:nvPr/>
        </p:nvSpPr>
        <p:spPr>
          <a:xfrm>
            <a:off x="1171982" y="4186119"/>
            <a:ext cx="3381054" cy="461665"/>
          </a:xfrm>
          <a:prstGeom prst="rect">
            <a:avLst/>
          </a:prstGeom>
        </p:spPr>
        <p:txBody>
          <a:bodyPr wrap="none">
            <a:spAutoFit/>
          </a:bodyPr>
          <a:lstStyle/>
          <a:p>
            <a:r>
              <a:rPr lang="zh-CN" altLang="en-US"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手 机 越 狱 和 </a:t>
            </a:r>
            <a:r>
              <a:rPr lang="en-US" altLang="zh-CN"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root </a:t>
            </a:r>
            <a:r>
              <a:rPr lang="zh-CN" altLang="en-US"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要 慎 重 </a:t>
            </a:r>
            <a:endParaRPr lang="zh-CN" altLang="en-US" sz="2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99192871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
                                        </p:tgtEl>
                                      </p:cBhvr>
                                    </p:animEffect>
                                  </p:childTnLst>
                                </p:cTn>
                              </p:par>
                            </p:childTnLst>
                          </p:cTn>
                        </p:par>
                        <p:par>
                          <p:cTn id="21" fill="hold">
                            <p:stCondLst>
                              <p:cond delay="2450"/>
                            </p:stCondLst>
                            <p:childTnLst>
                              <p:par>
                                <p:cTn id="22" presetID="2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4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par>
                          <p:cTn id="34" fill="hold">
                            <p:stCondLst>
                              <p:cond delay="5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anim calcmode="lin" valueType="num">
                                      <p:cBhvr>
                                        <p:cTn id="3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0"/>
                                        </p:tgtEl>
                                      </p:cBhvr>
                                    </p:animEffect>
                                  </p:childTnLst>
                                </p:cTn>
                              </p:par>
                            </p:childTnLst>
                          </p:cTn>
                        </p:par>
                        <p:par>
                          <p:cTn id="42" fill="hold">
                            <p:stCondLst>
                              <p:cond delay="655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3" grpId="0"/>
      <p:bldP spid="14"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18" name="矩形 17"/>
          <p:cNvSpPr/>
          <p:nvPr/>
        </p:nvSpPr>
        <p:spPr>
          <a:xfrm>
            <a:off x="1195717" y="4700435"/>
            <a:ext cx="9524534" cy="138406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13580" y="2385949"/>
            <a:ext cx="9524534" cy="138406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42412" y="457451"/>
            <a:ext cx="4275445" cy="584775"/>
            <a:chOff x="3942412" y="457451"/>
            <a:chExt cx="4275445" cy="584775"/>
          </a:xfrm>
        </p:grpSpPr>
        <p:sp>
          <p:nvSpPr>
            <p:cNvPr id="6" name="文本框 5"/>
            <p:cNvSpPr txBox="1"/>
            <p:nvPr/>
          </p:nvSpPr>
          <p:spPr>
            <a:xfrm>
              <a:off x="4750241" y="457451"/>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日常网络陷阱防范</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8" name="组合 7"/>
          <p:cNvGrpSpPr/>
          <p:nvPr/>
        </p:nvGrpSpPr>
        <p:grpSpPr>
          <a:xfrm>
            <a:off x="0" y="1245883"/>
            <a:ext cx="12192000" cy="5612117"/>
            <a:chOff x="0" y="1245883"/>
            <a:chExt cx="12192000" cy="5612117"/>
          </a:xfrm>
        </p:grpSpPr>
        <p:grpSp>
          <p:nvGrpSpPr>
            <p:cNvPr id="9" name="组合 8"/>
            <p:cNvGrpSpPr/>
            <p:nvPr/>
          </p:nvGrpSpPr>
          <p:grpSpPr>
            <a:xfrm>
              <a:off x="901910" y="1245883"/>
              <a:ext cx="10505605" cy="114334"/>
              <a:chOff x="901910" y="1245883"/>
              <a:chExt cx="10505605" cy="114334"/>
            </a:xfrm>
          </p:grpSpPr>
          <p:sp>
            <p:nvSpPr>
              <p:cNvPr id="11" name="矩形 10"/>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0" name="矩形 9"/>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43" y="1867989"/>
            <a:ext cx="2337737" cy="2337737"/>
          </a:xfrm>
          <a:prstGeom prst="rect">
            <a:avLst/>
          </a:prstGeom>
        </p:spPr>
      </p:pic>
      <p:sp>
        <p:nvSpPr>
          <p:cNvPr id="13" name="矩形 12"/>
          <p:cNvSpPr/>
          <p:nvPr/>
        </p:nvSpPr>
        <p:spPr>
          <a:xfrm>
            <a:off x="7679836" y="1865228"/>
            <a:ext cx="3531736" cy="461665"/>
          </a:xfrm>
          <a:prstGeom prst="rect">
            <a:avLst/>
          </a:prstGeom>
        </p:spPr>
        <p:txBody>
          <a:bodyPr wrap="none">
            <a:spAutoFit/>
          </a:bodyPr>
          <a:lstStyle/>
          <a:p>
            <a:pPr algn="ctr"/>
            <a:r>
              <a:rPr lang="zh-CN" altLang="en-US"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陌生人发微信 红包勿乱点 </a:t>
            </a:r>
          </a:p>
        </p:txBody>
      </p:sp>
      <p:sp>
        <p:nvSpPr>
          <p:cNvPr id="14" name="矩形 13"/>
          <p:cNvSpPr/>
          <p:nvPr/>
        </p:nvSpPr>
        <p:spPr>
          <a:xfrm>
            <a:off x="2388614" y="2597175"/>
            <a:ext cx="8152320" cy="1023742"/>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不 法 分 子 将 手 机 病 毒 伪 装 成 微 信 红 包 诱 导 消 費 者 领 取 ， 遇 到 陌 生 人 发 送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红 包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不 要 乱 点 ， 很 可 能 带 有 病 毒 。建议：如 果 开 红 包 需 要 墳 写 个 人 信 恿 等 ， 肯 定 是 骗局 ， 要 第 一 时 间 关 闭 手 机 网 络 ， 修 改 网 银 、 支 付 宝 等 密 码 ， 然 后 通 过 止 规 途 径 删 除 病 毒 。 </a:t>
            </a:r>
          </a:p>
        </p:txBody>
      </p:sp>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0297" y="4159872"/>
            <a:ext cx="1341275" cy="2129658"/>
          </a:xfrm>
          <a:prstGeom prst="rect">
            <a:avLst/>
          </a:prstGeom>
        </p:spPr>
      </p:pic>
      <p:sp>
        <p:nvSpPr>
          <p:cNvPr id="19" name="矩形 18"/>
          <p:cNvSpPr/>
          <p:nvPr/>
        </p:nvSpPr>
        <p:spPr>
          <a:xfrm>
            <a:off x="1513579" y="4877149"/>
            <a:ext cx="8356717" cy="1023742"/>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家 庭 摄 像 头 已 成 黑 客 攻 击 对 象 ， 很 可 能 导 致 个 人 隐 私 泄 露 等 。建议：不 要 使 用 预 设 密 码 ， 重 置 密 码 越 复 杂 好 ， 需 定 期 更 换 ，摄 像 头 不 要 对 着 较 私 密 空 间 ， 浴 室 、 床 等 应 置 要 尽 量 躲 开 ，在 家 时 可 以 关闭摄像头电源或用遮挡物挡住。</a:t>
            </a:r>
          </a:p>
        </p:txBody>
      </p:sp>
      <p:sp>
        <p:nvSpPr>
          <p:cNvPr id="20" name="矩形 19"/>
          <p:cNvSpPr/>
          <p:nvPr/>
        </p:nvSpPr>
        <p:spPr>
          <a:xfrm>
            <a:off x="1084411" y="4199321"/>
            <a:ext cx="2608406" cy="461665"/>
          </a:xfrm>
          <a:prstGeom prst="rect">
            <a:avLst/>
          </a:prstGeom>
        </p:spPr>
        <p:txBody>
          <a:bodyPr wrap="none">
            <a:spAutoFit/>
          </a:bodyPr>
          <a:lstStyle/>
          <a:p>
            <a:pPr algn="ctr"/>
            <a:r>
              <a:rPr lang="zh-CN" altLang="en-US"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摄像头玫击多留心 </a:t>
            </a:r>
          </a:p>
        </p:txBody>
      </p:sp>
    </p:spTree>
    <p:extLst>
      <p:ext uri="{BB962C8B-B14F-4D97-AF65-F5344CB8AC3E}">
        <p14:creationId xmlns:p14="http://schemas.microsoft.com/office/powerpoint/2010/main" val="39638917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par>
                          <p:cTn id="34" fill="hold">
                            <p:stCondLst>
                              <p:cond delay="4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anim calcmode="lin" valueType="num">
                                      <p:cBhvr>
                                        <p:cTn id="3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0"/>
                                        </p:tgtEl>
                                      </p:cBhvr>
                                    </p:animEffect>
                                  </p:childTnLst>
                                </p:cTn>
                              </p:par>
                            </p:childTnLst>
                          </p:cTn>
                        </p:par>
                        <p:par>
                          <p:cTn id="42" fill="hold">
                            <p:stCondLst>
                              <p:cond delay="485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3" grpId="0"/>
      <p:bldP spid="14"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18" name="矩形 17"/>
          <p:cNvSpPr/>
          <p:nvPr/>
        </p:nvSpPr>
        <p:spPr>
          <a:xfrm>
            <a:off x="1195717" y="4700435"/>
            <a:ext cx="9524534" cy="138406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13580" y="2385949"/>
            <a:ext cx="9524534" cy="138406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42412" y="457451"/>
            <a:ext cx="4275445" cy="584775"/>
            <a:chOff x="3942412" y="457451"/>
            <a:chExt cx="4275445" cy="584775"/>
          </a:xfrm>
        </p:grpSpPr>
        <p:sp>
          <p:nvSpPr>
            <p:cNvPr id="6" name="文本框 5"/>
            <p:cNvSpPr txBox="1"/>
            <p:nvPr/>
          </p:nvSpPr>
          <p:spPr>
            <a:xfrm>
              <a:off x="4750241" y="457451"/>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日常网络陷阱防范</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8" name="组合 7"/>
          <p:cNvGrpSpPr/>
          <p:nvPr/>
        </p:nvGrpSpPr>
        <p:grpSpPr>
          <a:xfrm>
            <a:off x="0" y="1245883"/>
            <a:ext cx="12192000" cy="5612117"/>
            <a:chOff x="0" y="1245883"/>
            <a:chExt cx="12192000" cy="5612117"/>
          </a:xfrm>
        </p:grpSpPr>
        <p:grpSp>
          <p:nvGrpSpPr>
            <p:cNvPr id="9" name="组合 8"/>
            <p:cNvGrpSpPr/>
            <p:nvPr/>
          </p:nvGrpSpPr>
          <p:grpSpPr>
            <a:xfrm>
              <a:off x="901910" y="1245883"/>
              <a:ext cx="10505605" cy="114334"/>
              <a:chOff x="901910" y="1245883"/>
              <a:chExt cx="10505605" cy="114334"/>
            </a:xfrm>
          </p:grpSpPr>
          <p:sp>
            <p:nvSpPr>
              <p:cNvPr id="11" name="矩形 10"/>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0" name="矩形 9"/>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43" y="1867989"/>
            <a:ext cx="2337737" cy="2337737"/>
          </a:xfrm>
          <a:prstGeom prst="rect">
            <a:avLst/>
          </a:prstGeom>
        </p:spPr>
      </p:pic>
      <p:sp>
        <p:nvSpPr>
          <p:cNvPr id="13" name="矩形 12"/>
          <p:cNvSpPr/>
          <p:nvPr/>
        </p:nvSpPr>
        <p:spPr>
          <a:xfrm>
            <a:off x="7795252" y="1865228"/>
            <a:ext cx="3300904" cy="461665"/>
          </a:xfrm>
          <a:prstGeom prst="rect">
            <a:avLst/>
          </a:prstGeom>
        </p:spPr>
        <p:txBody>
          <a:bodyPr wrap="none">
            <a:spAutoFit/>
          </a:bodyPr>
          <a:lstStyle/>
          <a:p>
            <a:pPr algn="ctr"/>
            <a:r>
              <a:rPr lang="zh-CN" altLang="en-US"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免 费 打 印 照 片 有 危 害 </a:t>
            </a:r>
          </a:p>
        </p:txBody>
      </p:sp>
      <p:sp>
        <p:nvSpPr>
          <p:cNvPr id="14" name="矩形 13"/>
          <p:cNvSpPr/>
          <p:nvPr/>
        </p:nvSpPr>
        <p:spPr>
          <a:xfrm>
            <a:off x="2388614" y="2688162"/>
            <a:ext cx="8152320" cy="700576"/>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照 片 打 印 成 为 部 分 商 家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吸 粉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利 器 ， 目 很 容 易 泄 露 用 户 信 息 ， 比 如 ， 扫 描 二 维 码 可 能 会 让 手 机 感 染 病 毒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建议</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千 万 不 要 见 码 就 扫 。 </a:t>
            </a:r>
          </a:p>
        </p:txBody>
      </p:sp>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0297" y="4159872"/>
            <a:ext cx="1341275" cy="2129658"/>
          </a:xfrm>
          <a:prstGeom prst="rect">
            <a:avLst/>
          </a:prstGeom>
        </p:spPr>
      </p:pic>
      <p:sp>
        <p:nvSpPr>
          <p:cNvPr id="19" name="矩形 18"/>
          <p:cNvSpPr/>
          <p:nvPr/>
        </p:nvSpPr>
        <p:spPr>
          <a:xfrm>
            <a:off x="1513580" y="5009053"/>
            <a:ext cx="8356717" cy="700576"/>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在 之 前 央 视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3 1 5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晚 会 上 ， 人 脸 识 别 技 术 曾 被 曝 出 安 全 隐 患 ， 仅 凭 两 部 手 机 、 一 张 随 机 正 面 照 和 一 个 换 脸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APP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 就 能 通 过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3D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脸 模 骗 过 人 脸 识 别 系 统 。 建议：在 这技术 还 没 有 纯 熟 之 前 ， 慎 重 使 用 ！ </a:t>
            </a:r>
          </a:p>
        </p:txBody>
      </p:sp>
      <p:sp>
        <p:nvSpPr>
          <p:cNvPr id="20" name="矩形 19"/>
          <p:cNvSpPr/>
          <p:nvPr/>
        </p:nvSpPr>
        <p:spPr>
          <a:xfrm>
            <a:off x="1064701" y="4186119"/>
            <a:ext cx="2877711" cy="461665"/>
          </a:xfrm>
          <a:prstGeom prst="rect">
            <a:avLst/>
          </a:prstGeom>
        </p:spPr>
        <p:txBody>
          <a:bodyPr wrap="none">
            <a:spAutoFit/>
          </a:bodyPr>
          <a:lstStyle/>
          <a:p>
            <a:pPr algn="ctr"/>
            <a:r>
              <a:rPr lang="zh-CN" altLang="en-US" sz="2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人 脸 识 别 也 危 险 </a:t>
            </a:r>
          </a:p>
        </p:txBody>
      </p:sp>
    </p:spTree>
    <p:extLst>
      <p:ext uri="{BB962C8B-B14F-4D97-AF65-F5344CB8AC3E}">
        <p14:creationId xmlns:p14="http://schemas.microsoft.com/office/powerpoint/2010/main" val="411522142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
                                        </p:tgtEl>
                                      </p:cBhvr>
                                    </p:animEffect>
                                  </p:childTnLst>
                                </p:cTn>
                              </p:par>
                            </p:childTnLst>
                          </p:cTn>
                        </p:par>
                        <p:par>
                          <p:cTn id="21" fill="hold">
                            <p:stCondLst>
                              <p:cond delay="2400"/>
                            </p:stCondLst>
                            <p:childTnLst>
                              <p:par>
                                <p:cTn id="22" presetID="2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29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3400"/>
                            </p:stCondLst>
                            <p:childTnLst>
                              <p:par>
                                <p:cTn id="31" presetID="2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par>
                          <p:cTn id="34" fill="hold">
                            <p:stCondLst>
                              <p:cond delay="39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anim calcmode="lin" valueType="num">
                                      <p:cBhvr>
                                        <p:cTn id="3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0"/>
                                        </p:tgtEl>
                                      </p:cBhvr>
                                    </p:animEffect>
                                  </p:childTnLst>
                                </p:cTn>
                              </p:par>
                            </p:childTnLst>
                          </p:cTn>
                        </p:par>
                        <p:par>
                          <p:cTn id="42" fill="hold">
                            <p:stCondLst>
                              <p:cond delay="47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3" grpId="0"/>
      <p:bldP spid="14"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18" name="矩形 17"/>
          <p:cNvSpPr/>
          <p:nvPr/>
        </p:nvSpPr>
        <p:spPr>
          <a:xfrm>
            <a:off x="1195717" y="4700435"/>
            <a:ext cx="9524534" cy="138406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13580" y="2385949"/>
            <a:ext cx="9524534" cy="138406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42412" y="457451"/>
            <a:ext cx="4275445" cy="584775"/>
            <a:chOff x="3942412" y="457451"/>
            <a:chExt cx="4275445" cy="584775"/>
          </a:xfrm>
        </p:grpSpPr>
        <p:sp>
          <p:nvSpPr>
            <p:cNvPr id="6" name="文本框 5"/>
            <p:cNvSpPr txBox="1"/>
            <p:nvPr/>
          </p:nvSpPr>
          <p:spPr>
            <a:xfrm>
              <a:off x="4750241" y="457451"/>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日常网络陷阱防范</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8" name="组合 7"/>
          <p:cNvGrpSpPr/>
          <p:nvPr/>
        </p:nvGrpSpPr>
        <p:grpSpPr>
          <a:xfrm>
            <a:off x="0" y="1245883"/>
            <a:ext cx="12192000" cy="5612117"/>
            <a:chOff x="0" y="1245883"/>
            <a:chExt cx="12192000" cy="5612117"/>
          </a:xfrm>
        </p:grpSpPr>
        <p:grpSp>
          <p:nvGrpSpPr>
            <p:cNvPr id="9" name="组合 8"/>
            <p:cNvGrpSpPr/>
            <p:nvPr/>
          </p:nvGrpSpPr>
          <p:grpSpPr>
            <a:xfrm>
              <a:off x="901910" y="1245883"/>
              <a:ext cx="10505605" cy="114334"/>
              <a:chOff x="901910" y="1245883"/>
              <a:chExt cx="10505605" cy="114334"/>
            </a:xfrm>
          </p:grpSpPr>
          <p:sp>
            <p:nvSpPr>
              <p:cNvPr id="11" name="矩形 10"/>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0" name="矩形 9"/>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43" y="1867989"/>
            <a:ext cx="2337737" cy="2337737"/>
          </a:xfrm>
          <a:prstGeom prst="rect">
            <a:avLst/>
          </a:prstGeom>
        </p:spPr>
      </p:pic>
      <p:sp>
        <p:nvSpPr>
          <p:cNvPr id="13" name="矩形 12"/>
          <p:cNvSpPr/>
          <p:nvPr/>
        </p:nvSpPr>
        <p:spPr>
          <a:xfrm>
            <a:off x="8130639" y="1851625"/>
            <a:ext cx="2916183" cy="461665"/>
          </a:xfrm>
          <a:prstGeom prst="rect">
            <a:avLst/>
          </a:prstGeom>
        </p:spPr>
        <p:txBody>
          <a:bodyPr wrap="none">
            <a:spAutoFit/>
          </a:bodyPr>
          <a:lstStyle/>
          <a:p>
            <a:pPr algn="ctr"/>
            <a:r>
              <a:rPr lang="zh-CN" altLang="en-US" sz="2400" spc="-3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智 能 密 码 门 锁 存 威 胁</a:t>
            </a:r>
            <a:endParaRPr lang="zh-CN" altLang="en-US"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4" name="矩形 13"/>
          <p:cNvSpPr/>
          <p:nvPr/>
        </p:nvSpPr>
        <p:spPr>
          <a:xfrm>
            <a:off x="2388614" y="2688162"/>
            <a:ext cx="8152320" cy="700576"/>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技 术 人 员 研 究 发 现 ， 现 在 可 以 通 过 之 前 编 写 好 的 破 解 程 序 ， 利 用 用 户 注 册 门 锁 的 手 机 号 码 进 行 破 解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建议：最 好 使 用 不 太 常 用 的 手 机 号 码 注 册 ， 不 要 把 门 锁 手机号码轻易给不熟悉的人</a:t>
            </a:r>
          </a:p>
        </p:txBody>
      </p:sp>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0297" y="4159872"/>
            <a:ext cx="1341275" cy="2129658"/>
          </a:xfrm>
          <a:prstGeom prst="rect">
            <a:avLst/>
          </a:prstGeom>
        </p:spPr>
      </p:pic>
      <p:sp>
        <p:nvSpPr>
          <p:cNvPr id="19" name="矩形 18"/>
          <p:cNvSpPr/>
          <p:nvPr/>
        </p:nvSpPr>
        <p:spPr>
          <a:xfrm>
            <a:off x="1513580" y="5009053"/>
            <a:ext cx="8356717" cy="700576"/>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不 法 分 子 通 过 虚 假 伪 装 一 个 网站生成二维码 ， 在 受 害 者 扫 描 二 维 码 时 ， 通 过 云 端 软 件 获 取 当 事 人 账 号 、 密 码 等 。 建议：再 重 复 一 遍 ， 干 万 不 要 见 码就扫</a:t>
            </a:r>
          </a:p>
        </p:txBody>
      </p:sp>
      <p:sp>
        <p:nvSpPr>
          <p:cNvPr id="20" name="矩形 19"/>
          <p:cNvSpPr/>
          <p:nvPr/>
        </p:nvSpPr>
        <p:spPr>
          <a:xfrm>
            <a:off x="1101025" y="4172593"/>
            <a:ext cx="2954655" cy="461665"/>
          </a:xfrm>
          <a:prstGeom prst="rect">
            <a:avLst/>
          </a:prstGeom>
        </p:spPr>
        <p:txBody>
          <a:bodyPr wrap="none">
            <a:spAutoFit/>
          </a:bodyPr>
          <a:lstStyle/>
          <a:p>
            <a:pPr algn="ctr"/>
            <a:r>
              <a:rPr lang="zh-CN" altLang="en-US" sz="2400" spc="-15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虚 假 二 维 码 很 可 怕 </a:t>
            </a:r>
          </a:p>
        </p:txBody>
      </p:sp>
    </p:spTree>
    <p:extLst>
      <p:ext uri="{BB962C8B-B14F-4D97-AF65-F5344CB8AC3E}">
        <p14:creationId xmlns:p14="http://schemas.microsoft.com/office/powerpoint/2010/main" val="381929271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
                                        </p:tgtEl>
                                      </p:cBhvr>
                                    </p:animEffect>
                                  </p:childTnLst>
                                </p:cTn>
                              </p:par>
                            </p:childTnLst>
                          </p:cTn>
                        </p:par>
                        <p:par>
                          <p:cTn id="21" fill="hold">
                            <p:stCondLst>
                              <p:cond delay="2400"/>
                            </p:stCondLst>
                            <p:childTnLst>
                              <p:par>
                                <p:cTn id="22" presetID="2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29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3400"/>
                            </p:stCondLst>
                            <p:childTnLst>
                              <p:par>
                                <p:cTn id="31" presetID="2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par>
                          <p:cTn id="34" fill="hold">
                            <p:stCondLst>
                              <p:cond delay="39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anim calcmode="lin" valueType="num">
                                      <p:cBhvr>
                                        <p:cTn id="3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3" grpId="0"/>
      <p:bldP spid="14"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9103" y="1611152"/>
            <a:ext cx="8767126" cy="2736850"/>
          </a:xfrm>
        </p:spPr>
        <p:txBody>
          <a:bodyPr>
            <a:normAutofit/>
          </a:bodyPr>
          <a:lstStyle/>
          <a:p>
            <a:r>
              <a:rPr lang="zh-CN" altLang="en-US" sz="4800" dirty="0">
                <a:solidFill>
                  <a:srgbClr val="017282"/>
                </a:solidFill>
                <a:latin typeface="方正清刻本悦宋简体" panose="02000000000000000000" pitchFamily="2" charset="-122"/>
                <a:ea typeface="方正清刻本悦宋简体" panose="02000000000000000000" pitchFamily="2" charset="-122"/>
              </a:rPr>
              <a:t>防范指南</a:t>
            </a:r>
          </a:p>
        </p:txBody>
      </p:sp>
      <p:sp>
        <p:nvSpPr>
          <p:cNvPr id="6" name="标题 1"/>
          <p:cNvSpPr txBox="1">
            <a:spLocks/>
          </p:cNvSpPr>
          <p:nvPr/>
        </p:nvSpPr>
        <p:spPr>
          <a:xfrm>
            <a:off x="3878808" y="3581143"/>
            <a:ext cx="4767716" cy="5039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chambe</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showsshows</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chamber function shows the function shows the </a:t>
            </a: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calendar in the chamber to chamber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er</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to chamber</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标题 1"/>
          <p:cNvSpPr txBox="1">
            <a:spLocks/>
          </p:cNvSpPr>
          <p:nvPr/>
        </p:nvSpPr>
        <p:spPr>
          <a:xfrm>
            <a:off x="2032476" y="1518557"/>
            <a:ext cx="8767126" cy="11253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CN" altLang="en-US" sz="4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第七部分</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75156"/>
          <a:stretch/>
        </p:blipFill>
        <p:spPr>
          <a:xfrm>
            <a:off x="-1" y="5157216"/>
            <a:ext cx="12192001" cy="1704804"/>
          </a:xfrm>
          <a:prstGeom prst="rect">
            <a:avLst/>
          </a:prstGeom>
        </p:spPr>
      </p:pic>
    </p:spTree>
    <p:extLst>
      <p:ext uri="{BB962C8B-B14F-4D97-AF65-F5344CB8AC3E}">
        <p14:creationId xmlns:p14="http://schemas.microsoft.com/office/powerpoint/2010/main" val="345327784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3133858" y="1900758"/>
            <a:ext cx="8129309" cy="738664"/>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免费了 、 中 奖 了 、 秒 杀 了 、 抢 红 包 了 、 日 赚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500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了</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所 有 利 益 诱 导 性 信 息 都 不 要 轻 易 理 睬 ； 我 是 领 导 、 我 是 房 东 、 我 是 公 安 、 我 是 老 同 学 、 猜 猜 我 是 谁  、 所 有 装 熟 人 的 都 不 要 轻 易 相 信 。</a:t>
            </a:r>
          </a:p>
        </p:txBody>
      </p:sp>
      <p:sp>
        <p:nvSpPr>
          <p:cNvPr id="3" name="矩形 2"/>
          <p:cNvSpPr/>
          <p:nvPr/>
        </p:nvSpPr>
        <p:spPr>
          <a:xfrm>
            <a:off x="3133858" y="2920414"/>
            <a:ext cx="7830139" cy="377411"/>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客 服 咨 洵 、 详 情 请 拨 、 专 属 通 道 一 一 陌 生 信 息 中 提 供 的 联 系 方 式 ， 都 不 要 轻 易 致 电 联 系 </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grpSp>
        <p:nvGrpSpPr>
          <p:cNvPr id="5" name="组合 4"/>
          <p:cNvGrpSpPr/>
          <p:nvPr/>
        </p:nvGrpSpPr>
        <p:grpSpPr>
          <a:xfrm>
            <a:off x="0" y="457451"/>
            <a:ext cx="12192000" cy="6400549"/>
            <a:chOff x="0" y="457451"/>
            <a:chExt cx="12192000" cy="6400549"/>
          </a:xfrm>
        </p:grpSpPr>
        <p:grpSp>
          <p:nvGrpSpPr>
            <p:cNvPr id="6" name="组合 5"/>
            <p:cNvGrpSpPr/>
            <p:nvPr/>
          </p:nvGrpSpPr>
          <p:grpSpPr>
            <a:xfrm>
              <a:off x="901910" y="457451"/>
              <a:ext cx="10505605" cy="902766"/>
              <a:chOff x="901910" y="457451"/>
              <a:chExt cx="10505605" cy="902766"/>
            </a:xfrm>
          </p:grpSpPr>
          <p:sp>
            <p:nvSpPr>
              <p:cNvPr id="8" name="文本框 7"/>
              <p:cNvSpPr txBox="1"/>
              <p:nvPr/>
            </p:nvSpPr>
            <p:spPr>
              <a:xfrm>
                <a:off x="5593298" y="457451"/>
                <a:ext cx="1928733"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五 “不”</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1897" y="457451"/>
                <a:ext cx="567985" cy="567985"/>
              </a:xfrm>
              <a:prstGeom prst="rect">
                <a:avLst/>
              </a:prstGeom>
            </p:spPr>
          </p:pic>
          <p:sp>
            <p:nvSpPr>
              <p:cNvPr id="10" name="矩形 9"/>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7" name="矩形 6"/>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grpSp>
        <p:nvGrpSpPr>
          <p:cNvPr id="17" name="组合 16"/>
          <p:cNvGrpSpPr/>
          <p:nvPr/>
        </p:nvGrpSpPr>
        <p:grpSpPr>
          <a:xfrm>
            <a:off x="901908" y="1918741"/>
            <a:ext cx="2081135" cy="4077325"/>
            <a:chOff x="901908" y="1918741"/>
            <a:chExt cx="2081135" cy="4842381"/>
          </a:xfrm>
        </p:grpSpPr>
        <p:sp>
          <p:nvSpPr>
            <p:cNvPr id="12" name="矩形 11"/>
            <p:cNvSpPr/>
            <p:nvPr/>
          </p:nvSpPr>
          <p:spPr>
            <a:xfrm>
              <a:off x="901910" y="1918741"/>
              <a:ext cx="2081133" cy="869429"/>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清刻本悦宋简体" panose="02000000000000000000" pitchFamily="2" charset="-122"/>
                  <a:ea typeface="方正清刻本悦宋简体" panose="02000000000000000000" pitchFamily="2" charset="-122"/>
                </a:rPr>
                <a:t>不轻信</a:t>
              </a:r>
            </a:p>
          </p:txBody>
        </p:sp>
        <p:sp>
          <p:nvSpPr>
            <p:cNvPr id="13" name="矩形 12"/>
            <p:cNvSpPr/>
            <p:nvPr/>
          </p:nvSpPr>
          <p:spPr>
            <a:xfrm>
              <a:off x="901910" y="2911979"/>
              <a:ext cx="2081133" cy="8694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清刻本悦宋简体" panose="02000000000000000000" pitchFamily="2" charset="-122"/>
                  <a:ea typeface="方正清刻本悦宋简体" panose="02000000000000000000" pitchFamily="2" charset="-122"/>
                </a:rPr>
                <a:t>不回拨</a:t>
              </a:r>
            </a:p>
          </p:txBody>
        </p:sp>
        <p:sp>
          <p:nvSpPr>
            <p:cNvPr id="14" name="矩形 13"/>
            <p:cNvSpPr/>
            <p:nvPr/>
          </p:nvSpPr>
          <p:spPr>
            <a:xfrm>
              <a:off x="901909" y="3905217"/>
              <a:ext cx="2081133" cy="869429"/>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清刻本悦宋简体" panose="02000000000000000000" pitchFamily="2" charset="-122"/>
                  <a:ea typeface="方正清刻本悦宋简体" panose="02000000000000000000" pitchFamily="2" charset="-122"/>
                </a:rPr>
                <a:t>不点击</a:t>
              </a:r>
            </a:p>
          </p:txBody>
        </p:sp>
        <p:sp>
          <p:nvSpPr>
            <p:cNvPr id="15" name="矩形 14"/>
            <p:cNvSpPr/>
            <p:nvPr/>
          </p:nvSpPr>
          <p:spPr>
            <a:xfrm>
              <a:off x="901908" y="4898455"/>
              <a:ext cx="2081133" cy="8694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清刻本悦宋简体" panose="02000000000000000000" pitchFamily="2" charset="-122"/>
                  <a:ea typeface="方正清刻本悦宋简体" panose="02000000000000000000" pitchFamily="2" charset="-122"/>
                </a:rPr>
                <a:t>不透露</a:t>
              </a:r>
            </a:p>
          </p:txBody>
        </p:sp>
        <p:sp>
          <p:nvSpPr>
            <p:cNvPr id="16" name="矩形 15"/>
            <p:cNvSpPr/>
            <p:nvPr/>
          </p:nvSpPr>
          <p:spPr>
            <a:xfrm>
              <a:off x="901908" y="5891693"/>
              <a:ext cx="2081133" cy="869429"/>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清刻本悦宋简体" panose="02000000000000000000" pitchFamily="2" charset="-122"/>
                  <a:ea typeface="方正清刻本悦宋简体" panose="02000000000000000000" pitchFamily="2" charset="-122"/>
                </a:rPr>
                <a:t>不转账</a:t>
              </a:r>
            </a:p>
          </p:txBody>
        </p:sp>
      </p:grpSp>
      <p:sp>
        <p:nvSpPr>
          <p:cNvPr id="20" name="矩形 19"/>
          <p:cNvSpPr/>
          <p:nvPr/>
        </p:nvSpPr>
        <p:spPr>
          <a:xfrm>
            <a:off x="3123407" y="5431197"/>
            <a:ext cx="8139759" cy="415498"/>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房 补 、 车 补 、 中 奖 、 退 税 、 银 行 卡 积 分 兑 换 现 金 等 不 要 贪 ， 身 份 不 核 实 清 楚 不 转 账 。 </a:t>
            </a:r>
          </a:p>
        </p:txBody>
      </p:sp>
      <p:sp>
        <p:nvSpPr>
          <p:cNvPr id="21" name="矩形 20"/>
          <p:cNvSpPr/>
          <p:nvPr/>
        </p:nvSpPr>
        <p:spPr>
          <a:xfrm>
            <a:off x="3133857" y="3631542"/>
            <a:ext cx="8129309" cy="738664"/>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免 费 领 奖 、 视 频 相 册 、 工 作 资 料 、 低 价 抢 购 、 升 级 下 载 、 积 分 兑 换 ． 一 、 、 只 要 是 陌 生 网 址 ， 都 不 要 点 击 。 </a:t>
            </a:r>
            <a:endPar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3133857" y="4450578"/>
            <a:ext cx="8129309" cy="738664"/>
          </a:xfrm>
          <a:prstGeom prst="rect">
            <a:avLst/>
          </a:prstGeom>
        </p:spPr>
        <p:txBody>
          <a:bodyPr wrap="square">
            <a:spAutoFit/>
          </a:bodyPr>
          <a:lstStyle/>
          <a:p>
            <a:pPr>
              <a:lnSpc>
                <a:spcPct val="150000"/>
              </a:lnSpc>
            </a:pP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手 机 号 码 、 家 庭 住 址 、 电 子 邮 箱 、 亲 属 联 系 方 式 、 身 份 证 号 、 银 行 卡 账 号 密 码 、 网 银 登 录 支 付 密 码 、 支 付 宝 密 码 等 一 切 个 人 以 及 亲 友 隐 私 信 息 通 通 不 可 泄 露 。 </a:t>
            </a:r>
            <a:endPar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xmlns="" id="{F04E15AF-ECB0-4B09-A8E8-C2A8B6B86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0" y="78578"/>
            <a:ext cx="1523809" cy="1422222"/>
          </a:xfrm>
          <a:prstGeom prst="rect">
            <a:avLst/>
          </a:prstGeom>
        </p:spPr>
      </p:pic>
    </p:spTree>
    <p:extLst>
      <p:ext uri="{BB962C8B-B14F-4D97-AF65-F5344CB8AC3E}">
        <p14:creationId xmlns:p14="http://schemas.microsoft.com/office/powerpoint/2010/main" val="175155711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457451"/>
            <a:ext cx="12192000" cy="6400549"/>
            <a:chOff x="0" y="457451"/>
            <a:chExt cx="12192000" cy="6400549"/>
          </a:xfrm>
        </p:grpSpPr>
        <p:grpSp>
          <p:nvGrpSpPr>
            <p:cNvPr id="10" name="组合 9"/>
            <p:cNvGrpSpPr/>
            <p:nvPr/>
          </p:nvGrpSpPr>
          <p:grpSpPr>
            <a:xfrm>
              <a:off x="901910" y="457451"/>
              <a:ext cx="10505605" cy="902766"/>
              <a:chOff x="901910" y="457451"/>
              <a:chExt cx="10505605" cy="902766"/>
            </a:xfrm>
          </p:grpSpPr>
          <p:sp>
            <p:nvSpPr>
              <p:cNvPr id="12" name="文本框 11"/>
              <p:cNvSpPr txBox="1"/>
              <p:nvPr/>
            </p:nvSpPr>
            <p:spPr>
              <a:xfrm>
                <a:off x="5593298" y="457451"/>
                <a:ext cx="1005403"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核实</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1897" y="457451"/>
                <a:ext cx="567985" cy="567985"/>
              </a:xfrm>
              <a:prstGeom prst="rect">
                <a:avLst/>
              </a:prstGeom>
            </p:spPr>
          </p:pic>
          <p:sp>
            <p:nvSpPr>
              <p:cNvPr id="14" name="矩形 13"/>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1" name="矩形 10"/>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grpSp>
        <p:nvGrpSpPr>
          <p:cNvPr id="18" name="组合 17"/>
          <p:cNvGrpSpPr/>
          <p:nvPr/>
        </p:nvGrpSpPr>
        <p:grpSpPr>
          <a:xfrm>
            <a:off x="1618938" y="2203554"/>
            <a:ext cx="3867462" cy="3395992"/>
            <a:chOff x="1618938" y="2203554"/>
            <a:chExt cx="3867462" cy="3395992"/>
          </a:xfrm>
        </p:grpSpPr>
        <p:sp>
          <p:nvSpPr>
            <p:cNvPr id="16" name="矩形 15"/>
            <p:cNvSpPr/>
            <p:nvPr/>
          </p:nvSpPr>
          <p:spPr>
            <a:xfrm>
              <a:off x="1618938" y="2203554"/>
              <a:ext cx="3867462" cy="1858780"/>
            </a:xfrm>
            <a:prstGeom prst="rect">
              <a:avLst/>
            </a:prstGeom>
            <a:solidFill>
              <a:srgbClr val="2FA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spc="-300" dirty="0">
                  <a:solidFill>
                    <a:schemeClr val="bg1"/>
                  </a:solidFill>
                  <a:latin typeface="方正清刻本悦宋简体" panose="02000000000000000000" pitchFamily="2" charset="-122"/>
                  <a:ea typeface="方正清刻本悦宋简体" panose="02000000000000000000" pitchFamily="2" charset="-122"/>
                </a:rPr>
                <a:t>核 实 转 账 请 求</a:t>
              </a:r>
            </a:p>
          </p:txBody>
        </p:sp>
        <p:sp>
          <p:nvSpPr>
            <p:cNvPr id="17" name="矩形 16"/>
            <p:cNvSpPr/>
            <p:nvPr/>
          </p:nvSpPr>
          <p:spPr>
            <a:xfrm>
              <a:off x="1618938" y="4260718"/>
              <a:ext cx="3867462" cy="1338828"/>
            </a:xfrm>
            <a:prstGeom prst="rect">
              <a:avLst/>
            </a:prstGeom>
          </p:spPr>
          <p:txBody>
            <a:bodyPr wrap="square">
              <a:spAutoFit/>
            </a:bodyPr>
            <a:lstStyle/>
            <a:p>
              <a:pPr algn="just">
                <a:lnSpc>
                  <a:spcPct val="150000"/>
                </a:lnSpc>
              </a:pPr>
              <a:r>
                <a:rPr lang="zh-CN" altLang="en-US" spc="-150" dirty="0">
                  <a:solidFill>
                    <a:schemeClr val="tx1">
                      <a:lumMod val="75000"/>
                      <a:lumOff val="25000"/>
                    </a:schemeClr>
                  </a:solidFill>
                  <a:latin typeface="微软雅黑" panose="020B0503020204020204" pitchFamily="34" charset="-122"/>
                  <a:ea typeface="微软雅黑" panose="020B0503020204020204" pitchFamily="34" charset="-122"/>
                </a:rPr>
                <a:t>他 人 要 求 借 钱 、 打 款 、 线上支 付 、 充 值 等 ， 所 有 现 金 往 来 一 定 要 当 面 或 电 话 联 系 本 人 确 认 。 </a:t>
              </a:r>
              <a:endParaRPr lang="en-US" altLang="zh-CN" spc="-1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598701" y="2203554"/>
            <a:ext cx="3867462" cy="3796499"/>
            <a:chOff x="1618938" y="2203554"/>
            <a:chExt cx="3867462" cy="3796499"/>
          </a:xfrm>
        </p:grpSpPr>
        <p:sp>
          <p:nvSpPr>
            <p:cNvPr id="20" name="矩形 19"/>
            <p:cNvSpPr/>
            <p:nvPr/>
          </p:nvSpPr>
          <p:spPr>
            <a:xfrm>
              <a:off x="1618938" y="2203554"/>
              <a:ext cx="3867462" cy="1858780"/>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spc="-300" dirty="0">
                  <a:solidFill>
                    <a:schemeClr val="bg1"/>
                  </a:solidFill>
                  <a:latin typeface="方正清刻本悦宋简体" panose="02000000000000000000" pitchFamily="2" charset="-122"/>
                  <a:ea typeface="方正清刻本悦宋简体" panose="02000000000000000000" pitchFamily="2" charset="-122"/>
                </a:rPr>
                <a:t>核 实 转 账 请 求</a:t>
              </a:r>
            </a:p>
          </p:txBody>
        </p:sp>
        <p:sp>
          <p:nvSpPr>
            <p:cNvPr id="21" name="矩形 20"/>
            <p:cNvSpPr/>
            <p:nvPr/>
          </p:nvSpPr>
          <p:spPr>
            <a:xfrm>
              <a:off x="1618938" y="4245727"/>
              <a:ext cx="3867462" cy="1754326"/>
            </a:xfrm>
            <a:prstGeom prst="rect">
              <a:avLst/>
            </a:prstGeom>
          </p:spPr>
          <p:txBody>
            <a:bodyPr wrap="square">
              <a:spAutoFit/>
            </a:bodyPr>
            <a:lstStyle/>
            <a:p>
              <a:pPr algn="dist">
                <a:lnSpc>
                  <a:spcPct val="150000"/>
                </a:lnSpc>
              </a:pPr>
              <a:r>
                <a:rPr lang="zh-CN" altLang="en-US" spc="-150" dirty="0">
                  <a:solidFill>
                    <a:schemeClr val="tx1">
                      <a:lumMod val="75000"/>
                      <a:lumOff val="25000"/>
                    </a:schemeClr>
                  </a:solidFill>
                  <a:latin typeface="微软雅黑" panose="020B0503020204020204" pitchFamily="34" charset="-122"/>
                  <a:ea typeface="微软雅黑" panose="020B0503020204020204" pitchFamily="34" charset="-122"/>
                </a:rPr>
                <a:t>陌 生 可 疑 的 短 信 、 电 话 、 </a:t>
              </a:r>
              <a:r>
                <a:rPr lang="en-US" altLang="zh-CN" spc="-150" dirty="0">
                  <a:solidFill>
                    <a:schemeClr val="tx1">
                      <a:lumMod val="75000"/>
                      <a:lumOff val="25000"/>
                    </a:schemeClr>
                  </a:solidFill>
                  <a:latin typeface="微软雅黑" panose="020B0503020204020204" pitchFamily="34" charset="-122"/>
                  <a:ea typeface="微软雅黑" panose="020B0503020204020204" pitchFamily="34" charset="-122"/>
                </a:rPr>
                <a:t>QQ</a:t>
              </a:r>
              <a:r>
                <a:rPr lang="zh-CN" altLang="en-US" spc="-150" dirty="0">
                  <a:solidFill>
                    <a:schemeClr val="tx1">
                      <a:lumMod val="75000"/>
                      <a:lumOff val="25000"/>
                    </a:schemeClr>
                  </a:solidFill>
                  <a:latin typeface="微软雅黑" panose="020B0503020204020204" pitchFamily="34" charset="-122"/>
                  <a:ea typeface="微软雅黑" panose="020B0503020204020204" pitchFamily="34" charset="-122"/>
                </a:rPr>
                <a:t>、 微 信 、 邮 件 、 通 知 等 ， 只 要 拿 不 准 情 况 ， 都 通 过 线 下 营 业 厅 、 官 方 网 站 等 官 方 渠 道 核 实 。 </a:t>
              </a:r>
            </a:p>
          </p:txBody>
        </p:sp>
      </p:grpSp>
    </p:spTree>
    <p:extLst>
      <p:ext uri="{BB962C8B-B14F-4D97-AF65-F5344CB8AC3E}">
        <p14:creationId xmlns:p14="http://schemas.microsoft.com/office/powerpoint/2010/main" val="60911412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018565" y="1859178"/>
            <a:ext cx="10640517" cy="4093428"/>
          </a:xfrm>
          <a:prstGeom prst="rect">
            <a:avLst/>
          </a:prstGeom>
        </p:spPr>
        <p:txBody>
          <a:bodyPr wrap="square">
            <a:spAutoFit/>
          </a:bodyPr>
          <a:lstStyle/>
          <a:p>
            <a:pPr marL="457200" indent="-457200">
              <a:buFont typeface="+mj-ea"/>
              <a:buAutoNum type="circleNumDbPlain"/>
            </a:pPr>
            <a:r>
              <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rPr>
              <a:t>保 护 好 个 人 身 份 址 和 银 行 卡 信 息 ， 保 存 好 不 用 的 复印 件 、 交 易 流 水 信 息 </a:t>
            </a: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r>
              <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rPr>
              <a:t>网 上 银 行 操 作 时 ， 最 好 手 工 输 入 银 行 官 方 网 站 </a:t>
            </a: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r>
              <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rPr>
              <a:t>开 通 账 户 动 账 通 知 短 信 ， 发 现 账 户 资 金 异 动 ， 立 刻 冻 结 或 挂 失 </a:t>
            </a: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r>
              <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rPr>
              <a:t>在 取 款 输 入 密 码 时 用 手 遮 挡 </a:t>
            </a: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r>
              <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rPr>
              <a:t>密 码 要 设 置 地 相 对 复 杂 、 独 立 ， 要 定 期 更 换 </a:t>
            </a: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r>
              <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rPr>
              <a:t>进 行 网 上 银 行 、 支 付 账 户 操 作 时 ， 不 要 随 意 连 接 不 明 公 共 </a:t>
            </a:r>
            <a:r>
              <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rPr>
              <a:t>WiFi </a:t>
            </a:r>
          </a:p>
          <a:p>
            <a:pPr marL="457200" indent="-457200">
              <a:buFont typeface="+mj-ea"/>
              <a:buAutoNum type="circleNumDbPlain"/>
            </a:pPr>
            <a:endParaRPr lang="en-US" altLang="zh-CN" sz="2000" spc="-15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buFont typeface="+mj-ea"/>
              <a:buAutoNum type="circleNumDbPlain"/>
            </a:pPr>
            <a:r>
              <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rPr>
              <a:t> 单 独 设 立 小 额 度 银 行 账 户 ， 用 于 日 常 网 上 购 物 等 消 費 </a:t>
            </a:r>
          </a:p>
        </p:txBody>
      </p:sp>
      <p:grpSp>
        <p:nvGrpSpPr>
          <p:cNvPr id="9" name="组合 8"/>
          <p:cNvGrpSpPr/>
          <p:nvPr/>
        </p:nvGrpSpPr>
        <p:grpSpPr>
          <a:xfrm>
            <a:off x="3942412" y="457451"/>
            <a:ext cx="3865076" cy="584775"/>
            <a:chOff x="3942412" y="457451"/>
            <a:chExt cx="3865076" cy="584775"/>
          </a:xfrm>
        </p:grpSpPr>
        <p:sp>
          <p:nvSpPr>
            <p:cNvPr id="3" name="文本框 2"/>
            <p:cNvSpPr txBox="1"/>
            <p:nvPr/>
          </p:nvSpPr>
          <p:spPr>
            <a:xfrm>
              <a:off x="4750241" y="457451"/>
              <a:ext cx="3057247"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养成七个好习惯</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13" name="组合 12"/>
          <p:cNvGrpSpPr/>
          <p:nvPr/>
        </p:nvGrpSpPr>
        <p:grpSpPr>
          <a:xfrm>
            <a:off x="0" y="1245883"/>
            <a:ext cx="12192000" cy="5612117"/>
            <a:chOff x="0" y="1245883"/>
            <a:chExt cx="12192000" cy="5612117"/>
          </a:xfrm>
        </p:grpSpPr>
        <p:grpSp>
          <p:nvGrpSpPr>
            <p:cNvPr id="14" name="组合 13"/>
            <p:cNvGrpSpPr/>
            <p:nvPr/>
          </p:nvGrpSpPr>
          <p:grpSpPr>
            <a:xfrm>
              <a:off x="901910" y="1245883"/>
              <a:ext cx="10505605" cy="114334"/>
              <a:chOff x="901910" y="1245883"/>
              <a:chExt cx="10505605" cy="114334"/>
            </a:xfrm>
          </p:grpSpPr>
          <p:sp>
            <p:nvSpPr>
              <p:cNvPr id="18" name="矩形 17"/>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5" name="矩形 14"/>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Tree>
    <p:extLst>
      <p:ext uri="{BB962C8B-B14F-4D97-AF65-F5344CB8AC3E}">
        <p14:creationId xmlns:p14="http://schemas.microsoft.com/office/powerpoint/2010/main" val="163498773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638269" y="2291086"/>
            <a:ext cx="8526370" cy="2641749"/>
          </a:xfrm>
          <a:prstGeom prst="rect">
            <a:avLst/>
          </a:prstGeom>
          <a:solidFill>
            <a:srgbClr val="FFFFFF">
              <a:alpha val="16863"/>
            </a:srgbClr>
          </a:solidFill>
          <a:ln>
            <a:solidFill>
              <a:srgbClr val="017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17" y="1245788"/>
            <a:ext cx="4373920" cy="4373920"/>
          </a:xfrm>
          <a:prstGeom prst="rect">
            <a:avLst/>
          </a:prstGeom>
        </p:spPr>
      </p:pic>
      <p:sp>
        <p:nvSpPr>
          <p:cNvPr id="2" name="矩形 1"/>
          <p:cNvSpPr/>
          <p:nvPr/>
        </p:nvSpPr>
        <p:spPr>
          <a:xfrm>
            <a:off x="3864077" y="2682283"/>
            <a:ext cx="7141029" cy="2461700"/>
          </a:xfrm>
          <a:prstGeom prst="rect">
            <a:avLst/>
          </a:prstGeom>
        </p:spPr>
        <p:txBody>
          <a:bodyPr wrap="square">
            <a:spAutoFit/>
          </a:bodyPr>
          <a:lstStyle/>
          <a:p>
            <a:pPr>
              <a:lnSpc>
                <a:spcPct val="20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网络安全与我们的日常生活息息相关</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网络隐患无处不在，在使用过程中同学们一定要提高警惕</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树立正确的网络安全观念，加强防范意识，减少不必要的损失。</a:t>
            </a:r>
          </a:p>
          <a:p>
            <a:pPr>
              <a:lnSpc>
                <a:spcPct val="20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sp>
        <p:nvSpPr>
          <p:cNvPr id="7" name="矩形 6"/>
          <p:cNvSpPr/>
          <p:nvPr/>
        </p:nvSpPr>
        <p:spPr>
          <a:xfrm>
            <a:off x="5280909" y="1989836"/>
            <a:ext cx="3037115" cy="566057"/>
          </a:xfrm>
          <a:prstGeom prst="rect">
            <a:avLst/>
          </a:prstGeom>
          <a:solidFill>
            <a:srgbClr val="017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113664" y="1959792"/>
            <a:ext cx="1569660" cy="646331"/>
          </a:xfrm>
          <a:prstGeom prst="rect">
            <a:avLst/>
          </a:prstGeom>
          <a:noFill/>
        </p:spPr>
        <p:txBody>
          <a:bodyPr wrap="none" rtlCol="0">
            <a:spAutoFit/>
          </a:bodyPr>
          <a:lstStyle/>
          <a:p>
            <a:r>
              <a:rPr lang="zh-CN" altLang="en-US" sz="3600" dirty="0">
                <a:solidFill>
                  <a:schemeClr val="bg1"/>
                </a:solidFill>
                <a:latin typeface="方正清刻本悦宋简体" panose="02000000000000000000" pitchFamily="2" charset="-122"/>
                <a:ea typeface="方正清刻本悦宋简体" panose="02000000000000000000" pitchFamily="2" charset="-122"/>
              </a:rPr>
              <a:t>结束语</a:t>
            </a:r>
          </a:p>
        </p:txBody>
      </p:sp>
    </p:spTree>
    <p:extLst>
      <p:ext uri="{BB962C8B-B14F-4D97-AF65-F5344CB8AC3E}">
        <p14:creationId xmlns:p14="http://schemas.microsoft.com/office/powerpoint/2010/main" val="369440781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787663" y="1794032"/>
            <a:ext cx="8767126" cy="2736850"/>
          </a:xfrm>
        </p:spPr>
        <p:txBody>
          <a:bodyPr>
            <a:normAutofit/>
          </a:bodyPr>
          <a:lstStyle/>
          <a:p>
            <a:r>
              <a:rPr lang="zh-CN" altLang="en-US" sz="6600" dirty="0">
                <a:solidFill>
                  <a:srgbClr val="017282"/>
                </a:solidFill>
                <a:latin typeface="方正清刻本悦宋简体" panose="02000000000000000000" pitchFamily="2" charset="-122"/>
                <a:ea typeface="方正清刻本悦宋简体" panose="02000000000000000000" pitchFamily="2" charset="-122"/>
              </a:rPr>
              <a:t>谢谢您的观看</a:t>
            </a:r>
            <a:br>
              <a:rPr lang="zh-CN" altLang="en-US" sz="6600" dirty="0">
                <a:solidFill>
                  <a:srgbClr val="017282"/>
                </a:solidFill>
                <a:latin typeface="方正清刻本悦宋简体" panose="02000000000000000000" pitchFamily="2" charset="-122"/>
                <a:ea typeface="方正清刻本悦宋简体" panose="02000000000000000000" pitchFamily="2" charset="-122"/>
              </a:rPr>
            </a:br>
            <a:endParaRPr lang="zh-CN" altLang="en-US" sz="6600" dirty="0">
              <a:solidFill>
                <a:srgbClr val="017282"/>
              </a:solidFill>
              <a:latin typeface="方正清刻本悦宋简体" panose="02000000000000000000" pitchFamily="2" charset="-122"/>
              <a:ea typeface="方正清刻本悦宋简体" panose="02000000000000000000" pitchFamily="2" charset="-122"/>
            </a:endParaRPr>
          </a:p>
        </p:txBody>
      </p:sp>
      <p:sp>
        <p:nvSpPr>
          <p:cNvPr id="6" name="标题 1"/>
          <p:cNvSpPr txBox="1">
            <a:spLocks/>
          </p:cNvSpPr>
          <p:nvPr/>
        </p:nvSpPr>
        <p:spPr>
          <a:xfrm>
            <a:off x="3787368" y="3359074"/>
            <a:ext cx="4767716" cy="5039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chambe</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showsshows</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chamber function shows the function shows the </a:t>
            </a: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calendar in the chamber to chamber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er</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to chamber</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2081" y="2194560"/>
            <a:ext cx="2198697" cy="4270057"/>
          </a:xfrm>
          <a:prstGeom prst="rect">
            <a:avLst/>
          </a:prstGeom>
        </p:spPr>
      </p:pic>
    </p:spTree>
    <p:extLst>
      <p:ext uri="{BB962C8B-B14F-4D97-AF65-F5344CB8AC3E}">
        <p14:creationId xmlns:p14="http://schemas.microsoft.com/office/powerpoint/2010/main" val="56559335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0" y="1528997"/>
            <a:ext cx="599607" cy="359899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73" y="1142200"/>
            <a:ext cx="4178881" cy="4744194"/>
          </a:xfrm>
          <a:prstGeom prst="rect">
            <a:avLst/>
          </a:prstGeom>
        </p:spPr>
      </p:pic>
      <p:sp>
        <p:nvSpPr>
          <p:cNvPr id="13" name="矩形 12"/>
          <p:cNvSpPr/>
          <p:nvPr/>
        </p:nvSpPr>
        <p:spPr>
          <a:xfrm>
            <a:off x="10916777" y="1673531"/>
            <a:ext cx="1275223" cy="359899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800" dirty="0">
                <a:solidFill>
                  <a:schemeClr val="bg1"/>
                </a:solidFill>
                <a:latin typeface="方正清刻本悦宋简体" panose="02000000000000000000" pitchFamily="2" charset="-122"/>
                <a:ea typeface="方正清刻本悦宋简体" panose="02000000000000000000" pitchFamily="2" charset="-122"/>
              </a:rPr>
              <a:t>目  录</a:t>
            </a:r>
          </a:p>
        </p:txBody>
      </p:sp>
      <p:sp>
        <p:nvSpPr>
          <p:cNvPr id="3" name="内容占位符 2"/>
          <p:cNvSpPr>
            <a:spLocks noGrp="1"/>
          </p:cNvSpPr>
          <p:nvPr>
            <p:ph sz="quarter" idx="4294967295"/>
          </p:nvPr>
        </p:nvSpPr>
        <p:spPr>
          <a:xfrm>
            <a:off x="6878812" y="1382043"/>
            <a:ext cx="4829565" cy="3424237"/>
          </a:xfrm>
        </p:spPr>
        <p:txBody>
          <a:bodyPr>
            <a:noAutofit/>
          </a:bodyPr>
          <a:lstStyle/>
          <a:p>
            <a:pPr marL="0" indent="0">
              <a:lnSpc>
                <a:spcPts val="3900"/>
              </a:lnSpc>
              <a:buNone/>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国家网络宣传周介绍</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nSpc>
                <a:spcPts val="3900"/>
              </a:lnSpc>
              <a:buNone/>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电脑上网的安全</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nSpc>
                <a:spcPts val="3900"/>
              </a:lnSpc>
              <a:buNone/>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手机上网安全</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nSpc>
                <a:spcPts val="3900"/>
              </a:lnSpc>
              <a:buNone/>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网络购物安全防范</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nSpc>
                <a:spcPts val="3900"/>
              </a:lnSpc>
              <a:buNone/>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常见网络诈骗手法及防范</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nSpc>
                <a:spcPts val="3900"/>
              </a:lnSpc>
              <a:buNone/>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日常网络陷阱防范</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nSpc>
                <a:spcPts val="3900"/>
              </a:lnSpc>
              <a:buNone/>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防骗指南</a:t>
            </a:r>
          </a:p>
        </p:txBody>
      </p:sp>
      <p:sp>
        <p:nvSpPr>
          <p:cNvPr id="5" name="矩形 4"/>
          <p:cNvSpPr/>
          <p:nvPr/>
        </p:nvSpPr>
        <p:spPr>
          <a:xfrm>
            <a:off x="5352547" y="1486154"/>
            <a:ext cx="1304145" cy="37475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第一部分</a:t>
            </a:r>
          </a:p>
        </p:txBody>
      </p:sp>
      <p:sp>
        <p:nvSpPr>
          <p:cNvPr id="6" name="矩形 5"/>
          <p:cNvSpPr/>
          <p:nvPr/>
        </p:nvSpPr>
        <p:spPr>
          <a:xfrm>
            <a:off x="5352547" y="2107101"/>
            <a:ext cx="1304145" cy="3747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第二部分</a:t>
            </a:r>
          </a:p>
        </p:txBody>
      </p:sp>
      <p:sp>
        <p:nvSpPr>
          <p:cNvPr id="7" name="矩形 6"/>
          <p:cNvSpPr/>
          <p:nvPr/>
        </p:nvSpPr>
        <p:spPr>
          <a:xfrm>
            <a:off x="5352547" y="2719408"/>
            <a:ext cx="1304145" cy="37475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第三部分</a:t>
            </a:r>
          </a:p>
        </p:txBody>
      </p:sp>
      <p:sp>
        <p:nvSpPr>
          <p:cNvPr id="8" name="矩形 7"/>
          <p:cNvSpPr/>
          <p:nvPr/>
        </p:nvSpPr>
        <p:spPr>
          <a:xfrm>
            <a:off x="5352547" y="3340355"/>
            <a:ext cx="1304145" cy="3747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第四部分</a:t>
            </a:r>
          </a:p>
        </p:txBody>
      </p:sp>
      <p:sp>
        <p:nvSpPr>
          <p:cNvPr id="9" name="矩形 8"/>
          <p:cNvSpPr/>
          <p:nvPr/>
        </p:nvSpPr>
        <p:spPr>
          <a:xfrm>
            <a:off x="5352547" y="3980663"/>
            <a:ext cx="1304145" cy="37475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第五部分</a:t>
            </a:r>
          </a:p>
        </p:txBody>
      </p:sp>
      <p:sp>
        <p:nvSpPr>
          <p:cNvPr id="10" name="矩形 9"/>
          <p:cNvSpPr/>
          <p:nvPr/>
        </p:nvSpPr>
        <p:spPr>
          <a:xfrm>
            <a:off x="5352547" y="4601610"/>
            <a:ext cx="1304145" cy="3747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第六部分</a:t>
            </a:r>
          </a:p>
        </p:txBody>
      </p:sp>
      <p:sp>
        <p:nvSpPr>
          <p:cNvPr id="11" name="矩形 10"/>
          <p:cNvSpPr/>
          <p:nvPr/>
        </p:nvSpPr>
        <p:spPr>
          <a:xfrm>
            <a:off x="5352547" y="5272525"/>
            <a:ext cx="1304145" cy="37475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第七部分</a:t>
            </a:r>
          </a:p>
        </p:txBody>
      </p:sp>
    </p:spTree>
    <p:extLst>
      <p:ext uri="{BB962C8B-B14F-4D97-AF65-F5344CB8AC3E}">
        <p14:creationId xmlns:p14="http://schemas.microsoft.com/office/powerpoint/2010/main" val="31138170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7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75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75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9103" y="2016101"/>
            <a:ext cx="8767126" cy="2736850"/>
          </a:xfrm>
        </p:spPr>
        <p:txBody>
          <a:bodyPr>
            <a:normAutofit/>
          </a:bodyPr>
          <a:lstStyle/>
          <a:p>
            <a:r>
              <a:rPr lang="zh-CN" altLang="en-US" sz="4800" dirty="0">
                <a:solidFill>
                  <a:srgbClr val="017282"/>
                </a:solidFill>
                <a:latin typeface="方正清刻本悦宋简体" panose="02000000000000000000" pitchFamily="2" charset="-122"/>
                <a:ea typeface="方正清刻本悦宋简体" panose="02000000000000000000" pitchFamily="2" charset="-122"/>
              </a:rPr>
              <a:t>国家网络宣传周介绍</a:t>
            </a:r>
            <a:br>
              <a:rPr lang="zh-CN" altLang="en-US" sz="4800" dirty="0">
                <a:solidFill>
                  <a:srgbClr val="017282"/>
                </a:solidFill>
                <a:latin typeface="方正清刻本悦宋简体" panose="02000000000000000000" pitchFamily="2" charset="-122"/>
                <a:ea typeface="方正清刻本悦宋简体" panose="02000000000000000000" pitchFamily="2" charset="-122"/>
              </a:rPr>
            </a:br>
            <a:endParaRPr lang="zh-CN" altLang="en-US" sz="4800" dirty="0">
              <a:solidFill>
                <a:srgbClr val="017282"/>
              </a:solidFill>
              <a:latin typeface="方正清刻本悦宋简体" panose="02000000000000000000" pitchFamily="2" charset="-122"/>
              <a:ea typeface="方正清刻本悦宋简体" panose="02000000000000000000" pitchFamily="2" charset="-122"/>
            </a:endParaRPr>
          </a:p>
        </p:txBody>
      </p:sp>
      <p:sp>
        <p:nvSpPr>
          <p:cNvPr id="6" name="标题 1"/>
          <p:cNvSpPr txBox="1">
            <a:spLocks/>
          </p:cNvSpPr>
          <p:nvPr/>
        </p:nvSpPr>
        <p:spPr>
          <a:xfrm>
            <a:off x="3878808" y="3581143"/>
            <a:ext cx="4767716" cy="5039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chambe</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showsshows</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chamber function shows the function shows the </a:t>
            </a: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calendar in the chamber to chamber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er</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to chamber</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标题 1"/>
          <p:cNvSpPr txBox="1">
            <a:spLocks/>
          </p:cNvSpPr>
          <p:nvPr/>
        </p:nvSpPr>
        <p:spPr>
          <a:xfrm>
            <a:off x="2032476" y="1518557"/>
            <a:ext cx="8767126" cy="11253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CN" altLang="en-US" sz="4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第一部分</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75156"/>
          <a:stretch/>
        </p:blipFill>
        <p:spPr>
          <a:xfrm>
            <a:off x="-1" y="5157216"/>
            <a:ext cx="12192001" cy="1704804"/>
          </a:xfrm>
          <a:prstGeom prst="rect">
            <a:avLst/>
          </a:prstGeom>
        </p:spPr>
      </p:pic>
    </p:spTree>
    <p:extLst>
      <p:ext uri="{BB962C8B-B14F-4D97-AF65-F5344CB8AC3E}">
        <p14:creationId xmlns:p14="http://schemas.microsoft.com/office/powerpoint/2010/main" val="290149730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4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242629" y="2919901"/>
            <a:ext cx="6392555" cy="2584810"/>
          </a:xfrm>
          <a:prstGeom prst="rect">
            <a:avLst/>
          </a:prstGeom>
        </p:spPr>
        <p:txBody>
          <a:bodyPr wrap="square">
            <a:spAutoFit/>
          </a:bodyPr>
          <a:lstStyle/>
          <a:p>
            <a:pPr algn="just">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即“中国国家网络安全宣传周”是为了“共建网络安全，共享网络文明”而开展的主题活动，围绕金融、电信、电子政务、电子商务等重点领域和行业网络安全问题，针对社会公众关注的热点问题，举办网络安全体验展等系列主题宣传活动，营造网络安全</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200000"/>
              </a:lnSpc>
            </a:pPr>
            <a:r>
              <a:rPr lang="zh-CN" altLang="en-US" sz="2000" b="1" dirty="0">
                <a:solidFill>
                  <a:srgbClr val="017282"/>
                </a:solidFill>
                <a:latin typeface="微软雅黑" panose="020B0503020204020204" pitchFamily="34" charset="-122"/>
                <a:ea typeface="微软雅黑" panose="020B0503020204020204" pitchFamily="34" charset="-122"/>
              </a:rPr>
              <a:t>人人有责、人人参与</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的良好氛围。</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19" y="2629076"/>
            <a:ext cx="4504317" cy="3816694"/>
          </a:xfrm>
          <a:prstGeom prst="rect">
            <a:avLst/>
          </a:prstGeom>
        </p:spPr>
      </p:pic>
      <p:grpSp>
        <p:nvGrpSpPr>
          <p:cNvPr id="4" name="组合 3"/>
          <p:cNvGrpSpPr/>
          <p:nvPr/>
        </p:nvGrpSpPr>
        <p:grpSpPr>
          <a:xfrm>
            <a:off x="3753093" y="378820"/>
            <a:ext cx="4685814" cy="1077218"/>
            <a:chOff x="3942412" y="457451"/>
            <a:chExt cx="4685814" cy="1077218"/>
          </a:xfrm>
        </p:grpSpPr>
        <p:sp>
          <p:nvSpPr>
            <p:cNvPr id="5" name="文本框 4"/>
            <p:cNvSpPr txBox="1"/>
            <p:nvPr/>
          </p:nvSpPr>
          <p:spPr>
            <a:xfrm>
              <a:off x="4750241" y="457451"/>
              <a:ext cx="3877985" cy="1077218"/>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国家网络宣传周介绍</a:t>
              </a:r>
              <a:b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br>
              <a:endPar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7" name="组合 6"/>
          <p:cNvGrpSpPr/>
          <p:nvPr/>
        </p:nvGrpSpPr>
        <p:grpSpPr>
          <a:xfrm>
            <a:off x="0" y="1245883"/>
            <a:ext cx="12192000" cy="5612117"/>
            <a:chOff x="0" y="1245883"/>
            <a:chExt cx="12192000" cy="5612117"/>
          </a:xfrm>
        </p:grpSpPr>
        <p:grpSp>
          <p:nvGrpSpPr>
            <p:cNvPr id="8" name="组合 7"/>
            <p:cNvGrpSpPr/>
            <p:nvPr/>
          </p:nvGrpSpPr>
          <p:grpSpPr>
            <a:xfrm>
              <a:off x="901910" y="1245883"/>
              <a:ext cx="10505605" cy="114334"/>
              <a:chOff x="901910" y="1245883"/>
              <a:chExt cx="10505605" cy="114334"/>
            </a:xfrm>
          </p:grpSpPr>
          <p:sp>
            <p:nvSpPr>
              <p:cNvPr id="10" name="矩形 9"/>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9" name="矩形 8"/>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
        <p:nvSpPr>
          <p:cNvPr id="12" name="矩形 11"/>
          <p:cNvSpPr/>
          <p:nvPr/>
        </p:nvSpPr>
        <p:spPr>
          <a:xfrm>
            <a:off x="6482284" y="2080040"/>
            <a:ext cx="3416320" cy="523220"/>
          </a:xfrm>
          <a:prstGeom prst="rect">
            <a:avLst/>
          </a:prstGeom>
        </p:spPr>
        <p:txBody>
          <a:bodyPr wrap="none">
            <a:spAutoFit/>
          </a:bodyPr>
          <a:lstStyle/>
          <a:p>
            <a:r>
              <a:rPr lang="zh-CN" altLang="en-US" sz="2800" b="1" dirty="0">
                <a:solidFill>
                  <a:srgbClr val="017282"/>
                </a:solidFill>
                <a:latin typeface="微软雅黑" panose="020B0503020204020204" pitchFamily="34" charset="-122"/>
                <a:ea typeface="微软雅黑" panose="020B0503020204020204" pitchFamily="34" charset="-122"/>
              </a:rPr>
              <a:t>国家网络安全宣传周</a:t>
            </a:r>
            <a:endParaRPr lang="zh-CN" altLang="en-US" sz="2800" b="1" dirty="0">
              <a:solidFill>
                <a:srgbClr val="017282"/>
              </a:solidFill>
            </a:endParaRPr>
          </a:p>
        </p:txBody>
      </p:sp>
    </p:spTree>
    <p:extLst>
      <p:ext uri="{BB962C8B-B14F-4D97-AF65-F5344CB8AC3E}">
        <p14:creationId xmlns:p14="http://schemas.microsoft.com/office/powerpoint/2010/main" val="377276914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220325" y="2761433"/>
            <a:ext cx="6096000" cy="961289"/>
          </a:xfrm>
          <a:prstGeom prst="rect">
            <a:avLst/>
          </a:prstGeom>
        </p:spPr>
        <p:txBody>
          <a:bodyPr>
            <a:spAutoFit/>
          </a:bodyPr>
          <a:lstStyle/>
          <a:p>
            <a:pPr>
              <a:lnSpc>
                <a:spcPct val="15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2018</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活动主题</a:t>
            </a:r>
          </a:p>
          <a:p>
            <a:pPr>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“网络安全为人民网络安全靠人民”</a:t>
            </a:r>
          </a:p>
        </p:txBody>
      </p:sp>
      <p:sp>
        <p:nvSpPr>
          <p:cNvPr id="3" name="矩形 2"/>
          <p:cNvSpPr/>
          <p:nvPr/>
        </p:nvSpPr>
        <p:spPr>
          <a:xfrm>
            <a:off x="1913355" y="1940197"/>
            <a:ext cx="8622873" cy="523220"/>
          </a:xfrm>
          <a:prstGeom prst="rect">
            <a:avLst/>
          </a:prstGeom>
        </p:spPr>
        <p:txBody>
          <a:bodyPr wrap="none">
            <a:spAutoFit/>
          </a:bodyPr>
          <a:lstStyle/>
          <a:p>
            <a:r>
              <a:rPr lang="en-US" altLang="zh-CN" sz="2800" dirty="0">
                <a:solidFill>
                  <a:srgbClr val="017282"/>
                </a:solidFill>
                <a:latin typeface="方正清刻本悦宋简体" panose="02000000000000000000" pitchFamily="2" charset="-122"/>
                <a:ea typeface="方正清刻本悦宋简体" panose="02000000000000000000" pitchFamily="2" charset="-122"/>
              </a:rPr>
              <a:t>2018</a:t>
            </a:r>
            <a:r>
              <a:rPr lang="zh-CN" altLang="en-US" sz="2800" dirty="0">
                <a:solidFill>
                  <a:srgbClr val="017282"/>
                </a:solidFill>
                <a:latin typeface="方正清刻本悦宋简体" panose="02000000000000000000" pitchFamily="2" charset="-122"/>
                <a:ea typeface="方正清刻本悦宋简体" panose="02000000000000000000" pitchFamily="2" charset="-122"/>
              </a:rPr>
              <a:t>年国家网络安全宣传周于</a:t>
            </a:r>
            <a:r>
              <a:rPr lang="en-US" altLang="zh-CN" sz="2800" dirty="0">
                <a:solidFill>
                  <a:srgbClr val="017282"/>
                </a:solidFill>
                <a:latin typeface="方正清刻本悦宋简体" panose="02000000000000000000" pitchFamily="2" charset="-122"/>
                <a:ea typeface="方正清刻本悦宋简体" panose="02000000000000000000" pitchFamily="2" charset="-122"/>
              </a:rPr>
              <a:t>2018</a:t>
            </a:r>
            <a:r>
              <a:rPr lang="zh-CN" altLang="en-US" sz="2800" dirty="0">
                <a:solidFill>
                  <a:srgbClr val="017282"/>
                </a:solidFill>
                <a:latin typeface="方正清刻本悦宋简体" panose="02000000000000000000" pitchFamily="2" charset="-122"/>
                <a:ea typeface="方正清刻本悦宋简体" panose="02000000000000000000" pitchFamily="2" charset="-122"/>
              </a:rPr>
              <a:t>年</a:t>
            </a:r>
            <a:r>
              <a:rPr lang="en-US" altLang="zh-CN" sz="2800" dirty="0">
                <a:solidFill>
                  <a:srgbClr val="017282"/>
                </a:solidFill>
                <a:latin typeface="方正清刻本悦宋简体" panose="02000000000000000000" pitchFamily="2" charset="-122"/>
                <a:ea typeface="方正清刻本悦宋简体" panose="02000000000000000000" pitchFamily="2" charset="-122"/>
              </a:rPr>
              <a:t>9</a:t>
            </a:r>
            <a:r>
              <a:rPr lang="zh-CN" altLang="en-US" sz="2800" dirty="0">
                <a:solidFill>
                  <a:srgbClr val="017282"/>
                </a:solidFill>
                <a:latin typeface="方正清刻本悦宋简体" panose="02000000000000000000" pitchFamily="2" charset="-122"/>
                <a:ea typeface="方正清刻本悦宋简体" panose="02000000000000000000" pitchFamily="2" charset="-122"/>
              </a:rPr>
              <a:t>月</a:t>
            </a:r>
            <a:r>
              <a:rPr lang="en-US" altLang="zh-CN" sz="2800" dirty="0">
                <a:solidFill>
                  <a:srgbClr val="017282"/>
                </a:solidFill>
                <a:latin typeface="方正清刻本悦宋简体" panose="02000000000000000000" pitchFamily="2" charset="-122"/>
                <a:ea typeface="方正清刻本悦宋简体" panose="02000000000000000000" pitchFamily="2" charset="-122"/>
              </a:rPr>
              <a:t>17</a:t>
            </a:r>
            <a:r>
              <a:rPr lang="zh-CN" altLang="en-US" sz="2800" dirty="0">
                <a:solidFill>
                  <a:srgbClr val="017282"/>
                </a:solidFill>
                <a:latin typeface="方正清刻本悦宋简体" panose="02000000000000000000" pitchFamily="2" charset="-122"/>
                <a:ea typeface="方正清刻本悦宋简体" panose="02000000000000000000" pitchFamily="2" charset="-122"/>
              </a:rPr>
              <a:t>日至</a:t>
            </a:r>
            <a:r>
              <a:rPr lang="en-US" altLang="zh-CN" sz="2800" dirty="0">
                <a:solidFill>
                  <a:srgbClr val="017282"/>
                </a:solidFill>
                <a:latin typeface="方正清刻本悦宋简体" panose="02000000000000000000" pitchFamily="2" charset="-122"/>
                <a:ea typeface="方正清刻本悦宋简体" panose="02000000000000000000" pitchFamily="2" charset="-122"/>
              </a:rPr>
              <a:t>23</a:t>
            </a:r>
            <a:r>
              <a:rPr lang="zh-CN" altLang="en-US" sz="2800" dirty="0">
                <a:solidFill>
                  <a:srgbClr val="017282"/>
                </a:solidFill>
                <a:latin typeface="方正清刻本悦宋简体" panose="02000000000000000000" pitchFamily="2" charset="-122"/>
                <a:ea typeface="方正清刻本悦宋简体" panose="02000000000000000000" pitchFamily="2" charset="-122"/>
              </a:rPr>
              <a:t>日举行</a:t>
            </a:r>
          </a:p>
        </p:txBody>
      </p:sp>
      <p:sp>
        <p:nvSpPr>
          <p:cNvPr id="4" name="矩形 3"/>
          <p:cNvSpPr/>
          <p:nvPr/>
        </p:nvSpPr>
        <p:spPr>
          <a:xfrm>
            <a:off x="5337891" y="3907130"/>
            <a:ext cx="5978434" cy="2169825"/>
          </a:xfrm>
          <a:prstGeom prst="rect">
            <a:avLst/>
          </a:prstGeom>
        </p:spPr>
        <p:txBody>
          <a:bodyPr wrap="squar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主题日活动</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18</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日：校园日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日：电信日</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日：法治日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日：金融日</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日：青少年日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日：个人信息日</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473" y="2647824"/>
            <a:ext cx="3493449" cy="3493449"/>
          </a:xfrm>
          <a:prstGeom prst="rect">
            <a:avLst/>
          </a:prstGeom>
        </p:spPr>
      </p:pic>
      <p:grpSp>
        <p:nvGrpSpPr>
          <p:cNvPr id="6" name="组合 5"/>
          <p:cNvGrpSpPr/>
          <p:nvPr/>
        </p:nvGrpSpPr>
        <p:grpSpPr>
          <a:xfrm>
            <a:off x="3753093" y="378820"/>
            <a:ext cx="4685814" cy="1077218"/>
            <a:chOff x="3942412" y="457451"/>
            <a:chExt cx="4685814" cy="1077218"/>
          </a:xfrm>
        </p:grpSpPr>
        <p:sp>
          <p:nvSpPr>
            <p:cNvPr id="7" name="文本框 6"/>
            <p:cNvSpPr txBox="1"/>
            <p:nvPr/>
          </p:nvSpPr>
          <p:spPr>
            <a:xfrm>
              <a:off x="4750241" y="457451"/>
              <a:ext cx="3877985" cy="1077218"/>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国家网络宣传周介绍</a:t>
              </a:r>
              <a:b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br>
              <a:endPar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9" name="组合 8"/>
          <p:cNvGrpSpPr/>
          <p:nvPr/>
        </p:nvGrpSpPr>
        <p:grpSpPr>
          <a:xfrm>
            <a:off x="0" y="1245883"/>
            <a:ext cx="12192000" cy="5612117"/>
            <a:chOff x="0" y="1245883"/>
            <a:chExt cx="12192000" cy="5612117"/>
          </a:xfrm>
        </p:grpSpPr>
        <p:grpSp>
          <p:nvGrpSpPr>
            <p:cNvPr id="10" name="组合 9"/>
            <p:cNvGrpSpPr/>
            <p:nvPr/>
          </p:nvGrpSpPr>
          <p:grpSpPr>
            <a:xfrm>
              <a:off x="901910" y="1245883"/>
              <a:ext cx="10505605" cy="114334"/>
              <a:chOff x="901910" y="1245883"/>
              <a:chExt cx="10505605" cy="114334"/>
            </a:xfrm>
          </p:grpSpPr>
          <p:sp>
            <p:nvSpPr>
              <p:cNvPr id="12" name="矩形 11"/>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1" name="矩形 10"/>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Tree>
    <p:extLst>
      <p:ext uri="{BB962C8B-B14F-4D97-AF65-F5344CB8AC3E}">
        <p14:creationId xmlns:p14="http://schemas.microsoft.com/office/powerpoint/2010/main" val="314559630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9103" y="1611152"/>
            <a:ext cx="8767126" cy="2736850"/>
          </a:xfrm>
        </p:spPr>
        <p:txBody>
          <a:bodyPr>
            <a:normAutofit/>
          </a:bodyPr>
          <a:lstStyle/>
          <a:p>
            <a:r>
              <a:rPr lang="zh-CN" altLang="en-US" sz="4800" dirty="0">
                <a:solidFill>
                  <a:srgbClr val="017282"/>
                </a:solidFill>
                <a:latin typeface="方正清刻本悦宋简体" panose="02000000000000000000" pitchFamily="2" charset="-122"/>
                <a:ea typeface="方正清刻本悦宋简体" panose="02000000000000000000" pitchFamily="2" charset="-122"/>
              </a:rPr>
              <a:t>电脑上网安全</a:t>
            </a:r>
          </a:p>
        </p:txBody>
      </p:sp>
      <p:sp>
        <p:nvSpPr>
          <p:cNvPr id="6" name="标题 1"/>
          <p:cNvSpPr txBox="1">
            <a:spLocks/>
          </p:cNvSpPr>
          <p:nvPr/>
        </p:nvSpPr>
        <p:spPr>
          <a:xfrm>
            <a:off x="3878808" y="3581143"/>
            <a:ext cx="4767716" cy="5039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chambe</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showsshows</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said pressing chamber function shows the chamber function shows the function shows the </a:t>
            </a:r>
          </a:p>
          <a:p>
            <a:pPr>
              <a:lnSpc>
                <a:spcPct val="220000"/>
              </a:lnSpc>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calendar in the chamber to chamber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er</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to chamber</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标题 1"/>
          <p:cNvSpPr txBox="1">
            <a:spLocks/>
          </p:cNvSpPr>
          <p:nvPr/>
        </p:nvSpPr>
        <p:spPr>
          <a:xfrm>
            <a:off x="2032476" y="1518557"/>
            <a:ext cx="8767126" cy="11253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CN" altLang="en-US" sz="4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第二部分</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75156"/>
          <a:stretch/>
        </p:blipFill>
        <p:spPr>
          <a:xfrm>
            <a:off x="-1" y="5157216"/>
            <a:ext cx="12192001" cy="1704804"/>
          </a:xfrm>
          <a:prstGeom prst="rect">
            <a:avLst/>
          </a:prstGeom>
        </p:spPr>
      </p:pic>
    </p:spTree>
    <p:extLst>
      <p:ext uri="{BB962C8B-B14F-4D97-AF65-F5344CB8AC3E}">
        <p14:creationId xmlns:p14="http://schemas.microsoft.com/office/powerpoint/2010/main" val="22848713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386840" y="2987442"/>
            <a:ext cx="9418320" cy="2480294"/>
          </a:xfrm>
          <a:prstGeom prst="rect">
            <a:avLst/>
          </a:prstGeom>
        </p:spPr>
        <p:txBody>
          <a:bodyPr wrap="square">
            <a:spAutoFit/>
          </a:bodyPr>
          <a:lstStyle/>
          <a:p>
            <a:pPr marL="285750" indent="-285750" algn="just">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在上网过程中，无论是登录网站、电子邮件或者应用程序等等，帐号和密码是用户最重要的身份信息，因此帐号和密码的安全至关重要，一旦丢失会造成严重后果。在注册和使用的过程中应注意：</a:t>
            </a:r>
          </a:p>
          <a:p>
            <a:pPr marL="285750" indent="-285750" algn="just">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密码的设定一定要科学严谨，不可过于简单，尽量使用字母和数字相结合，具有一定长度的密码。</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个人帐号和密码信息不可泄漏给他人。</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在网吧等公用计算机上使用时切勿开启“记住密码”选项，使用完毕后应安全退出，重新启动电脑。</a:t>
            </a:r>
          </a:p>
        </p:txBody>
      </p:sp>
      <p:grpSp>
        <p:nvGrpSpPr>
          <p:cNvPr id="4" name="组合 3"/>
          <p:cNvGrpSpPr/>
          <p:nvPr/>
        </p:nvGrpSpPr>
        <p:grpSpPr>
          <a:xfrm>
            <a:off x="4163462" y="404689"/>
            <a:ext cx="3865076" cy="584775"/>
            <a:chOff x="3942412" y="457451"/>
            <a:chExt cx="3865076" cy="584775"/>
          </a:xfrm>
        </p:grpSpPr>
        <p:sp>
          <p:nvSpPr>
            <p:cNvPr id="5" name="文本框 4"/>
            <p:cNvSpPr txBox="1"/>
            <p:nvPr/>
          </p:nvSpPr>
          <p:spPr>
            <a:xfrm>
              <a:off x="4750241" y="457451"/>
              <a:ext cx="3057247"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网上上网的安全</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7" name="组合 6"/>
          <p:cNvGrpSpPr/>
          <p:nvPr/>
        </p:nvGrpSpPr>
        <p:grpSpPr>
          <a:xfrm>
            <a:off x="0" y="1245883"/>
            <a:ext cx="12192000" cy="5612117"/>
            <a:chOff x="0" y="1245883"/>
            <a:chExt cx="12192000" cy="5612117"/>
          </a:xfrm>
        </p:grpSpPr>
        <p:grpSp>
          <p:nvGrpSpPr>
            <p:cNvPr id="8" name="组合 7"/>
            <p:cNvGrpSpPr/>
            <p:nvPr/>
          </p:nvGrpSpPr>
          <p:grpSpPr>
            <a:xfrm>
              <a:off x="901910" y="1245883"/>
              <a:ext cx="10505605" cy="114334"/>
              <a:chOff x="901910" y="1245883"/>
              <a:chExt cx="10505605" cy="114334"/>
            </a:xfrm>
          </p:grpSpPr>
          <p:sp>
            <p:nvSpPr>
              <p:cNvPr id="10" name="矩形 9"/>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9" name="矩形 8"/>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
        <p:nvSpPr>
          <p:cNvPr id="12" name="矩形 11"/>
          <p:cNvSpPr/>
          <p:nvPr/>
        </p:nvSpPr>
        <p:spPr>
          <a:xfrm>
            <a:off x="1071152" y="1763486"/>
            <a:ext cx="9966962" cy="574765"/>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方正清刻本悦宋简体" panose="02000000000000000000" pitchFamily="2" charset="-122"/>
                <a:ea typeface="方正清刻本悦宋简体" panose="02000000000000000000" pitchFamily="2" charset="-122"/>
              </a:rPr>
              <a:t>账号密码安全</a:t>
            </a:r>
          </a:p>
        </p:txBody>
      </p:sp>
      <p:sp>
        <p:nvSpPr>
          <p:cNvPr id="13" name="矩形 12"/>
          <p:cNvSpPr/>
          <p:nvPr/>
        </p:nvSpPr>
        <p:spPr>
          <a:xfrm>
            <a:off x="1071152" y="2495006"/>
            <a:ext cx="9966962" cy="360880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3300760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386840" y="2797650"/>
            <a:ext cx="9418320" cy="3046988"/>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设置浏览器的安全等级。</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我们常用的浏览器都具有安全等级设置功能，通过合理地设置可以有效过滤一些非法网站的访问限制，从而减少对电脑和个人信息的损害。</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坚决抵制反动、色情、暴力网站。</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一方面这些不良信息会影响青少年的身心健康，</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另一方面很多非法网站会利用浏览器漏洞对用户进行各种攻击。</a:t>
            </a:r>
          </a:p>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不要随意点击非法链接。</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下载软件和资料时应选择正规网站或官方网站。</a:t>
            </a:r>
          </a:p>
        </p:txBody>
      </p:sp>
      <p:grpSp>
        <p:nvGrpSpPr>
          <p:cNvPr id="4" name="组合 3"/>
          <p:cNvGrpSpPr/>
          <p:nvPr/>
        </p:nvGrpSpPr>
        <p:grpSpPr>
          <a:xfrm>
            <a:off x="4163462" y="404689"/>
            <a:ext cx="3865076" cy="584775"/>
            <a:chOff x="3942412" y="457451"/>
            <a:chExt cx="3865076" cy="584775"/>
          </a:xfrm>
        </p:grpSpPr>
        <p:sp>
          <p:nvSpPr>
            <p:cNvPr id="5" name="文本框 4"/>
            <p:cNvSpPr txBox="1"/>
            <p:nvPr/>
          </p:nvSpPr>
          <p:spPr>
            <a:xfrm>
              <a:off x="4750241" y="457451"/>
              <a:ext cx="3057247" cy="584775"/>
            </a:xfrm>
            <a:prstGeom prst="rect">
              <a:avLst/>
            </a:prstGeom>
            <a:noFill/>
          </p:spPr>
          <p:txBody>
            <a:bodyPr wrap="non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网上上网的安全</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412" y="457451"/>
              <a:ext cx="567985" cy="567985"/>
            </a:xfrm>
            <a:prstGeom prst="rect">
              <a:avLst/>
            </a:prstGeom>
          </p:spPr>
        </p:pic>
      </p:grpSp>
      <p:grpSp>
        <p:nvGrpSpPr>
          <p:cNvPr id="7" name="组合 6"/>
          <p:cNvGrpSpPr/>
          <p:nvPr/>
        </p:nvGrpSpPr>
        <p:grpSpPr>
          <a:xfrm>
            <a:off x="0" y="1245883"/>
            <a:ext cx="12192000" cy="5612117"/>
            <a:chOff x="0" y="1245883"/>
            <a:chExt cx="12192000" cy="5612117"/>
          </a:xfrm>
        </p:grpSpPr>
        <p:grpSp>
          <p:nvGrpSpPr>
            <p:cNvPr id="8" name="组合 7"/>
            <p:cNvGrpSpPr/>
            <p:nvPr/>
          </p:nvGrpSpPr>
          <p:grpSpPr>
            <a:xfrm>
              <a:off x="901910" y="1245883"/>
              <a:ext cx="10505605" cy="114334"/>
              <a:chOff x="901910" y="1245883"/>
              <a:chExt cx="10505605" cy="114334"/>
            </a:xfrm>
          </p:grpSpPr>
          <p:sp>
            <p:nvSpPr>
              <p:cNvPr id="10" name="矩形 9"/>
              <p:cNvSpPr/>
              <p:nvPr/>
            </p:nvSpPr>
            <p:spPr>
              <a:xfrm>
                <a:off x="5129136" y="1245883"/>
                <a:ext cx="6278379" cy="114334"/>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1910" y="1245883"/>
                <a:ext cx="4227226" cy="114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9" name="矩形 8"/>
            <p:cNvSpPr/>
            <p:nvPr/>
          </p:nvSpPr>
          <p:spPr>
            <a:xfrm>
              <a:off x="0" y="6445770"/>
              <a:ext cx="12192000" cy="4122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FE0E9"/>
                </a:solidFill>
              </a:endParaRPr>
            </a:p>
          </p:txBody>
        </p:sp>
      </p:grpSp>
      <p:sp>
        <p:nvSpPr>
          <p:cNvPr id="12" name="矩形 11"/>
          <p:cNvSpPr/>
          <p:nvPr/>
        </p:nvSpPr>
        <p:spPr>
          <a:xfrm>
            <a:off x="1071152" y="1763486"/>
            <a:ext cx="9966962" cy="574765"/>
          </a:xfrm>
          <a:prstGeom prst="rect">
            <a:avLst/>
          </a:prstGeom>
          <a:solidFill>
            <a:srgbClr val="017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方正清刻本悦宋简体" panose="02000000000000000000" pitchFamily="2" charset="-122"/>
                <a:ea typeface="方正清刻本悦宋简体" panose="02000000000000000000" pitchFamily="2" charset="-122"/>
              </a:rPr>
              <a:t>账号密码安全</a:t>
            </a:r>
          </a:p>
        </p:txBody>
      </p:sp>
      <p:sp>
        <p:nvSpPr>
          <p:cNvPr id="13" name="矩形 12"/>
          <p:cNvSpPr/>
          <p:nvPr/>
        </p:nvSpPr>
        <p:spPr>
          <a:xfrm>
            <a:off x="1071152" y="2495006"/>
            <a:ext cx="9966962" cy="360880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5042016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自定义 6">
      <a:majorFont>
        <a:latin typeface="Goudy Old Style"/>
        <a:ea typeface="锐字工房巅峰粗黑简1.0"/>
        <a:cs typeface=""/>
      </a:majorFont>
      <a:minorFont>
        <a:latin typeface="微软雅黑 Light"/>
        <a:ea typeface="迷你简细等线"/>
        <a:cs typeface=""/>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水滴</Template>
  <TotalTime>280</TotalTime>
  <Words>3211</Words>
  <Application>Microsoft Office PowerPoint</Application>
  <PresentationFormat>宽屏</PresentationFormat>
  <Paragraphs>213</Paragraphs>
  <Slides>29</Slides>
  <Notes>29</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方正清刻本悦宋简体</vt:lpstr>
      <vt:lpstr>迷你简细等线</vt:lpstr>
      <vt:lpstr>锐字工房巅峰粗黑简1.0</vt:lpstr>
      <vt:lpstr>宋体</vt:lpstr>
      <vt:lpstr>微软雅黑</vt:lpstr>
      <vt:lpstr>微软雅黑 Light</vt:lpstr>
      <vt:lpstr>Arial</vt:lpstr>
      <vt:lpstr>Calibri</vt:lpstr>
      <vt:lpstr>Goudy Old Style</vt:lpstr>
      <vt:lpstr>Wingdings</vt:lpstr>
      <vt:lpstr>水滴</vt:lpstr>
      <vt:lpstr>PowerPoint 演示文稿</vt:lpstr>
      <vt:lpstr>PowerPoint 演示文稿</vt:lpstr>
      <vt:lpstr>PowerPoint 演示文稿</vt:lpstr>
      <vt:lpstr>国家网络宣传周介绍 </vt:lpstr>
      <vt:lpstr>PowerPoint 演示文稿</vt:lpstr>
      <vt:lpstr>PowerPoint 演示文稿</vt:lpstr>
      <vt:lpstr>电脑上网安全</vt:lpstr>
      <vt:lpstr>PowerPoint 演示文稿</vt:lpstr>
      <vt:lpstr>PowerPoint 演示文稿</vt:lpstr>
      <vt:lpstr>手机上网安全</vt:lpstr>
      <vt:lpstr>PowerPoint 演示文稿</vt:lpstr>
      <vt:lpstr>PowerPoint 演示文稿</vt:lpstr>
      <vt:lpstr>网络购物安全防范</vt:lpstr>
      <vt:lpstr>PowerPoint 演示文稿</vt:lpstr>
      <vt:lpstr>PowerPoint 演示文稿</vt:lpstr>
      <vt:lpstr>常见网络诈骗手法及防范</vt:lpstr>
      <vt:lpstr>PowerPoint 演示文稿</vt:lpstr>
      <vt:lpstr>PowerPoint 演示文稿</vt:lpstr>
      <vt:lpstr>日常网络陷阱防范</vt:lpstr>
      <vt:lpstr>PowerPoint 演示文稿</vt:lpstr>
      <vt:lpstr>PowerPoint 演示文稿</vt:lpstr>
      <vt:lpstr>PowerPoint 演示文稿</vt:lpstr>
      <vt:lpstr>PowerPoint 演示文稿</vt:lpstr>
      <vt:lpstr>防范指南</vt:lpstr>
      <vt:lpstr>PowerPoint 演示文稿</vt:lpstr>
      <vt:lpstr>PowerPoint 演示文稿</vt:lpstr>
      <vt:lpstr>PowerPoint 演示文稿</vt:lpstr>
      <vt:lpstr>PowerPoint 演示文稿</vt:lpstr>
      <vt:lpstr>谢谢您的观看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lusan Wong</dc:creator>
  <cp:lastModifiedBy>WMW</cp:lastModifiedBy>
  <cp:revision>59</cp:revision>
  <dcterms:created xsi:type="dcterms:W3CDTF">2018-09-18T12:23:21Z</dcterms:created>
  <dcterms:modified xsi:type="dcterms:W3CDTF">2020-10-13T02:18:02Z</dcterms:modified>
</cp:coreProperties>
</file>