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6" r:id="rId4"/>
  </p:sldMasterIdLst>
  <p:notesMasterIdLst>
    <p:notesMasterId r:id="rId17"/>
  </p:notesMasterIdLst>
  <p:handoutMasterIdLst>
    <p:handoutMasterId r:id="rId18"/>
  </p:handoutMasterIdLst>
  <p:sldIdLst>
    <p:sldId id="518" r:id="rId5"/>
    <p:sldId id="543" r:id="rId6"/>
    <p:sldId id="532" r:id="rId7"/>
    <p:sldId id="523" r:id="rId8"/>
    <p:sldId id="524" r:id="rId9"/>
    <p:sldId id="547" r:id="rId10"/>
    <p:sldId id="527" r:id="rId11"/>
    <p:sldId id="526" r:id="rId12"/>
    <p:sldId id="528" r:id="rId13"/>
    <p:sldId id="549" r:id="rId14"/>
    <p:sldId id="540" r:id="rId15"/>
    <p:sldId id="54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4" userDrawn="1">
          <p15:clr>
            <a:srgbClr val="A4A3A4"/>
          </p15:clr>
        </p15:guide>
        <p15:guide id="2" pos="728" userDrawn="1">
          <p15:clr>
            <a:srgbClr val="A4A3A4"/>
          </p15:clr>
        </p15:guide>
        <p15:guide id="3" pos="6985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4"/>
    <a:srgbClr val="EBECF3"/>
    <a:srgbClr val="EF6653"/>
    <a:srgbClr val="CC3300"/>
    <a:srgbClr val="006FAC"/>
    <a:srgbClr val="006699"/>
    <a:srgbClr val="FF9900"/>
    <a:srgbClr val="180EDA"/>
    <a:srgbClr val="FF66FF"/>
    <a:srgbClr val="C2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 varScale="1">
        <p:scale>
          <a:sx n="100" d="100"/>
          <a:sy n="100" d="100"/>
        </p:scale>
        <p:origin x="960" y="204"/>
      </p:cViewPr>
      <p:guideLst>
        <p:guide orient="horz" pos="3904"/>
        <p:guide pos="728"/>
        <p:guide pos="6985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  <a:endParaRPr lang="zh-CN" altLang="en-US" sz="4000" b="1" i="1" dirty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设计漂流瓶项目方案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互联网创新行动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52622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选择合适的数字设备、平台和资源，借助互联网思维开展数字化创新活动；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利用互联网思维与互联网技术解决项目问题，协同完成项目方案撰写任务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，参与学生创新大赛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所分解的具体问题，提出创新性解决方案，如制作项目简介卡片。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09</a:t>
            </a:r>
            <a:r>
              <a:rPr lang="zh-CN" altLang="en-US" sz="3200" dirty="0">
                <a:solidFill>
                  <a:schemeClr val="tx1"/>
                </a:solidFill>
              </a:rPr>
              <a:t>：移一</a:t>
            </a:r>
            <a:r>
              <a:rPr lang="zh-CN" altLang="en-US" sz="3200" dirty="0">
                <a:solidFill>
                  <a:schemeClr val="tx1"/>
                </a:solidFill>
              </a:rPr>
              <a:t>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互联网创新项目需要不断优化，通过移动文字，说说你的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观点。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2092960"/>
            <a:ext cx="10797540" cy="359283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7598965" y="-331463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426950" y="240157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实际需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求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26950" y="371348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人工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智能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26950" y="502539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号召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  <p:bldP spid="6" grpId="1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1171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10</a:t>
            </a:r>
            <a:r>
              <a:rPr lang="zh-CN" altLang="en-US" sz="3200" dirty="0">
                <a:solidFill>
                  <a:schemeClr val="tx1"/>
                </a:solidFill>
              </a:rPr>
              <a:t>：评一</a:t>
            </a:r>
            <a:r>
              <a:rPr lang="zh-CN" altLang="en-US" sz="3200" dirty="0">
                <a:solidFill>
                  <a:schemeClr val="tx1"/>
                </a:solidFill>
              </a:rPr>
              <a:t>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88646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依照下图中互联网创新项目评价标准，对自己的创新方案进行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评价。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1818005"/>
            <a:ext cx="9696450" cy="47625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11</a:t>
            </a:r>
            <a:r>
              <a:rPr lang="zh-CN" altLang="en-US" sz="3200" dirty="0">
                <a:solidFill>
                  <a:schemeClr val="tx1"/>
                </a:solidFill>
              </a:rPr>
              <a:t>：试一</a:t>
            </a:r>
            <a:r>
              <a:rPr lang="zh-CN" altLang="en-US" sz="3200" dirty="0">
                <a:solidFill>
                  <a:schemeClr val="tx1"/>
                </a:solidFill>
              </a:rPr>
              <a:t>试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应用生成式人工智能，快速为项目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创设互联网视频宣传短片脚本。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370" y="1847850"/>
            <a:ext cx="9497060" cy="4762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0225" y="3002280"/>
            <a:ext cx="6717665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互联网视频宣传短片脚本操作步骤</a:t>
            </a:r>
            <a:endParaRPr lang="zh-CN" altLang="en-US" sz="2800" b="1" dirty="0">
              <a:solidFill>
                <a:srgbClr val="0070C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7060" y="3836670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打开某款人工智能软件，粘贴创新项目方案内容；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7060" y="4415155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请根据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项目方案创设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互联网视频宣传短片脚本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7060" y="4993640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反复优化提示词要求，直至给出相对满意的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内容；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7060" y="5572125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复制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人工智能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生成的内容，并进行人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工完善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修改。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4981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</a:t>
            </a:r>
            <a:r>
              <a:rPr lang="zh-CN" altLang="en-US" sz="3200" dirty="0">
                <a:solidFill>
                  <a:schemeClr val="tx1"/>
                </a:solidFill>
              </a:rPr>
              <a:t>理一</a:t>
            </a:r>
            <a:r>
              <a:rPr lang="zh-CN" altLang="en-US" sz="3200" dirty="0">
                <a:solidFill>
                  <a:schemeClr val="tx1"/>
                </a:solidFill>
              </a:rPr>
              <a:t>理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92456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请拖动红字到合适位置，梳理互联网创新方案撰写的规划思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路。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Фигура"/>
          <p:cNvSpPr/>
          <p:nvPr/>
        </p:nvSpPr>
        <p:spPr>
          <a:xfrm>
            <a:off x="8105446" y="2414565"/>
            <a:ext cx="3801965" cy="336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98" extrusionOk="0">
                <a:moveTo>
                  <a:pt x="9360" y="886"/>
                </a:moveTo>
                <a:lnTo>
                  <a:pt x="243" y="18907"/>
                </a:lnTo>
                <a:cubicBezTo>
                  <a:pt x="-73" y="19469"/>
                  <a:pt x="-82" y="20187"/>
                  <a:pt x="220" y="20759"/>
                </a:cubicBezTo>
                <a:cubicBezTo>
                  <a:pt x="482" y="21255"/>
                  <a:pt x="945" y="21570"/>
                  <a:pt x="1453" y="21598"/>
                </a:cubicBezTo>
                <a:lnTo>
                  <a:pt x="19911" y="21598"/>
                </a:lnTo>
                <a:cubicBezTo>
                  <a:pt x="20445" y="21590"/>
                  <a:pt x="20937" y="21270"/>
                  <a:pt x="21214" y="20751"/>
                </a:cubicBezTo>
                <a:cubicBezTo>
                  <a:pt x="21509" y="20201"/>
                  <a:pt x="21518" y="19512"/>
                  <a:pt x="21238" y="18952"/>
                </a:cubicBezTo>
                <a:lnTo>
                  <a:pt x="12033" y="790"/>
                </a:lnTo>
                <a:cubicBezTo>
                  <a:pt x="11740" y="298"/>
                  <a:pt x="11253" y="2"/>
                  <a:pt x="10731" y="0"/>
                </a:cubicBezTo>
                <a:cubicBezTo>
                  <a:pt x="10168" y="-2"/>
                  <a:pt x="9647" y="335"/>
                  <a:pt x="9360" y="886"/>
                </a:cubicBezTo>
                <a:close/>
              </a:path>
            </a:pathLst>
          </a:custGeom>
          <a:noFill/>
          <a:ln w="25400" cap="flat">
            <a:solidFill>
              <a:srgbClr val="CFCDD0"/>
            </a:solidFill>
            <a:prstDash val="solid"/>
            <a:miter lim="8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EFC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EF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Фигура"/>
          <p:cNvSpPr/>
          <p:nvPr/>
        </p:nvSpPr>
        <p:spPr>
          <a:xfrm>
            <a:off x="287129" y="2307006"/>
            <a:ext cx="3801965" cy="336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98" extrusionOk="0">
                <a:moveTo>
                  <a:pt x="9360" y="886"/>
                </a:moveTo>
                <a:lnTo>
                  <a:pt x="243" y="18907"/>
                </a:lnTo>
                <a:cubicBezTo>
                  <a:pt x="-73" y="19469"/>
                  <a:pt x="-82" y="20187"/>
                  <a:pt x="220" y="20759"/>
                </a:cubicBezTo>
                <a:cubicBezTo>
                  <a:pt x="482" y="21255"/>
                  <a:pt x="945" y="21570"/>
                  <a:pt x="1453" y="21598"/>
                </a:cubicBezTo>
                <a:lnTo>
                  <a:pt x="19911" y="21598"/>
                </a:lnTo>
                <a:cubicBezTo>
                  <a:pt x="20445" y="21590"/>
                  <a:pt x="20937" y="21270"/>
                  <a:pt x="21214" y="20751"/>
                </a:cubicBezTo>
                <a:cubicBezTo>
                  <a:pt x="21509" y="20201"/>
                  <a:pt x="21518" y="19512"/>
                  <a:pt x="21238" y="18952"/>
                </a:cubicBezTo>
                <a:lnTo>
                  <a:pt x="12033" y="790"/>
                </a:lnTo>
                <a:cubicBezTo>
                  <a:pt x="11740" y="298"/>
                  <a:pt x="11253" y="2"/>
                  <a:pt x="10731" y="0"/>
                </a:cubicBezTo>
                <a:cubicBezTo>
                  <a:pt x="10168" y="-2"/>
                  <a:pt x="9647" y="335"/>
                  <a:pt x="9360" y="886"/>
                </a:cubicBezTo>
                <a:close/>
              </a:path>
            </a:pathLst>
          </a:custGeom>
          <a:noFill/>
          <a:ln w="25400" cap="flat">
            <a:solidFill>
              <a:srgbClr val="CFCDD0"/>
            </a:solidFill>
            <a:prstDash val="solid"/>
            <a:miter lim="8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EFC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EF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Фигура"/>
          <p:cNvSpPr/>
          <p:nvPr/>
        </p:nvSpPr>
        <p:spPr>
          <a:xfrm>
            <a:off x="9304966" y="2522401"/>
            <a:ext cx="1404114" cy="129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3" extrusionOk="0">
                <a:moveTo>
                  <a:pt x="10679" y="3"/>
                </a:moveTo>
                <a:cubicBezTo>
                  <a:pt x="9783" y="46"/>
                  <a:pt x="8973" y="558"/>
                  <a:pt x="8535" y="1357"/>
                </a:cubicBezTo>
                <a:lnTo>
                  <a:pt x="0" y="16443"/>
                </a:lnTo>
                <a:cubicBezTo>
                  <a:pt x="6311" y="21555"/>
                  <a:pt x="15295" y="21550"/>
                  <a:pt x="21600" y="16427"/>
                </a:cubicBezTo>
                <a:lnTo>
                  <a:pt x="13088" y="1357"/>
                </a:lnTo>
                <a:cubicBezTo>
                  <a:pt x="12601" y="479"/>
                  <a:pt x="11667" y="-45"/>
                  <a:pt x="10679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algn="ctr" defTabSz="825500" rtl="0" eaLnBrk="1" fontAlgn="auto" latinLnBrk="0" hangingPunct="0">
              <a:lnSpc>
                <a:spcPct val="2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可行性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4" name="Фигура"/>
          <p:cNvSpPr/>
          <p:nvPr/>
        </p:nvSpPr>
        <p:spPr>
          <a:xfrm>
            <a:off x="1486649" y="2414842"/>
            <a:ext cx="1404114" cy="129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3" extrusionOk="0">
                <a:moveTo>
                  <a:pt x="10679" y="3"/>
                </a:moveTo>
                <a:cubicBezTo>
                  <a:pt x="9783" y="46"/>
                  <a:pt x="8973" y="558"/>
                  <a:pt x="8535" y="1357"/>
                </a:cubicBezTo>
                <a:lnTo>
                  <a:pt x="0" y="16443"/>
                </a:lnTo>
                <a:cubicBezTo>
                  <a:pt x="6311" y="21555"/>
                  <a:pt x="15295" y="21550"/>
                  <a:pt x="21600" y="16427"/>
                </a:cubicBezTo>
                <a:lnTo>
                  <a:pt x="13088" y="1357"/>
                </a:lnTo>
                <a:cubicBezTo>
                  <a:pt x="12601" y="479"/>
                  <a:pt x="11667" y="-45"/>
                  <a:pt x="10679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algn="ctr" defTabSz="825500" rtl="0" eaLnBrk="1" fontAlgn="auto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要写</a:t>
            </a:r>
            <a:endParaRPr lang="en-US" altLang="zh-CN" kern="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哪些内容</a:t>
            </a:r>
            <a:endParaRPr lang="en-US" altLang="zh-CN" kern="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5" name="任意多边形: 形状 24"/>
          <p:cNvSpPr/>
          <p:nvPr/>
        </p:nvSpPr>
        <p:spPr>
          <a:xfrm>
            <a:off x="2790128" y="3036378"/>
            <a:ext cx="6501229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3839845" y="2953385"/>
            <a:ext cx="451548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明确项目目标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确定方案提纲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7" name="Фигура"/>
          <p:cNvSpPr/>
          <p:nvPr/>
        </p:nvSpPr>
        <p:spPr>
          <a:xfrm>
            <a:off x="8211829" y="4456990"/>
            <a:ext cx="1293274" cy="121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4" h="21563" extrusionOk="0">
                <a:moveTo>
                  <a:pt x="9392" y="0"/>
                </a:moveTo>
                <a:lnTo>
                  <a:pt x="426" y="17131"/>
                </a:lnTo>
                <a:cubicBezTo>
                  <a:pt x="-116" y="18040"/>
                  <a:pt x="-143" y="19206"/>
                  <a:pt x="354" y="20145"/>
                </a:cubicBezTo>
                <a:cubicBezTo>
                  <a:pt x="837" y="21056"/>
                  <a:pt x="1735" y="21600"/>
                  <a:pt x="2692" y="21561"/>
                </a:cubicBezTo>
                <a:lnTo>
                  <a:pt x="20648" y="21557"/>
                </a:lnTo>
                <a:cubicBezTo>
                  <a:pt x="21457" y="15498"/>
                  <a:pt x="19763" y="9112"/>
                  <a:pt x="15530" y="4448"/>
                </a:cubicBezTo>
                <a:cubicBezTo>
                  <a:pt x="13721" y="2456"/>
                  <a:pt x="11626" y="978"/>
                  <a:pt x="9392" y="0"/>
                </a:cubicBezTo>
                <a:close/>
              </a:path>
            </a:pathLst>
          </a:custGeom>
          <a:solidFill>
            <a:srgbClr val="3A9E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创新性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8" name="Фигура"/>
          <p:cNvSpPr/>
          <p:nvPr/>
        </p:nvSpPr>
        <p:spPr>
          <a:xfrm>
            <a:off x="2685521" y="4347713"/>
            <a:ext cx="1294350" cy="121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593" extrusionOk="0">
                <a:moveTo>
                  <a:pt x="11494" y="0"/>
                </a:moveTo>
                <a:cubicBezTo>
                  <a:pt x="9238" y="979"/>
                  <a:pt x="7119" y="2467"/>
                  <a:pt x="5296" y="4482"/>
                </a:cubicBezTo>
                <a:cubicBezTo>
                  <a:pt x="1075" y="9146"/>
                  <a:pt x="-610" y="15532"/>
                  <a:pt x="195" y="21593"/>
                </a:cubicBezTo>
                <a:lnTo>
                  <a:pt x="18107" y="21589"/>
                </a:lnTo>
                <a:cubicBezTo>
                  <a:pt x="19107" y="21600"/>
                  <a:pt x="20029" y="20995"/>
                  <a:pt x="20497" y="20019"/>
                </a:cubicBezTo>
                <a:cubicBezTo>
                  <a:pt x="20990" y="18994"/>
                  <a:pt x="20895" y="17746"/>
                  <a:pt x="20257" y="16824"/>
                </a:cubicBezTo>
                <a:lnTo>
                  <a:pt x="11494" y="0"/>
                </a:lnTo>
                <a:close/>
              </a:path>
            </a:pathLst>
          </a:custGeom>
          <a:solidFill>
            <a:srgbClr val="00566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怎么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写好方案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9" name="任意多边形: 形状 1274"/>
          <p:cNvSpPr/>
          <p:nvPr/>
        </p:nvSpPr>
        <p:spPr>
          <a:xfrm>
            <a:off x="3407051" y="4098207"/>
            <a:ext cx="5424951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40" name="Фигура"/>
          <p:cNvSpPr/>
          <p:nvPr/>
        </p:nvSpPr>
        <p:spPr>
          <a:xfrm>
            <a:off x="10533012" y="4455272"/>
            <a:ext cx="1294350" cy="121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593" extrusionOk="0">
                <a:moveTo>
                  <a:pt x="11494" y="0"/>
                </a:moveTo>
                <a:cubicBezTo>
                  <a:pt x="9238" y="979"/>
                  <a:pt x="7119" y="2467"/>
                  <a:pt x="5296" y="4482"/>
                </a:cubicBezTo>
                <a:cubicBezTo>
                  <a:pt x="1075" y="9146"/>
                  <a:pt x="-610" y="15532"/>
                  <a:pt x="195" y="21593"/>
                </a:cubicBezTo>
                <a:lnTo>
                  <a:pt x="18107" y="21589"/>
                </a:lnTo>
                <a:cubicBezTo>
                  <a:pt x="19107" y="21600"/>
                  <a:pt x="20029" y="20995"/>
                  <a:pt x="20497" y="20019"/>
                </a:cubicBezTo>
                <a:cubicBezTo>
                  <a:pt x="20990" y="18994"/>
                  <a:pt x="20895" y="17746"/>
                  <a:pt x="20257" y="16824"/>
                </a:cubicBezTo>
                <a:lnTo>
                  <a:pt x="11494" y="0"/>
                </a:lnTo>
                <a:close/>
              </a:path>
            </a:pathLst>
          </a:custGeom>
          <a:solidFill>
            <a:srgbClr val="00566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适用性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41" name="Фигура"/>
          <p:cNvSpPr/>
          <p:nvPr/>
        </p:nvSpPr>
        <p:spPr>
          <a:xfrm>
            <a:off x="393512" y="4349431"/>
            <a:ext cx="1293274" cy="121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4" h="21563" extrusionOk="0">
                <a:moveTo>
                  <a:pt x="9392" y="0"/>
                </a:moveTo>
                <a:lnTo>
                  <a:pt x="426" y="17131"/>
                </a:lnTo>
                <a:cubicBezTo>
                  <a:pt x="-116" y="18040"/>
                  <a:pt x="-143" y="19206"/>
                  <a:pt x="354" y="20145"/>
                </a:cubicBezTo>
                <a:cubicBezTo>
                  <a:pt x="837" y="21056"/>
                  <a:pt x="1735" y="21600"/>
                  <a:pt x="2692" y="21561"/>
                </a:cubicBezTo>
                <a:lnTo>
                  <a:pt x="20648" y="21557"/>
                </a:lnTo>
                <a:cubicBezTo>
                  <a:pt x="21457" y="15498"/>
                  <a:pt x="19763" y="9112"/>
                  <a:pt x="15530" y="4448"/>
                </a:cubicBezTo>
                <a:cubicBezTo>
                  <a:pt x="13721" y="2456"/>
                  <a:pt x="11626" y="978"/>
                  <a:pt x="9392" y="0"/>
                </a:cubicBezTo>
                <a:close/>
              </a:path>
            </a:pathLst>
          </a:custGeom>
          <a:solidFill>
            <a:srgbClr val="3A9E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如何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评价方案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42" name="任意多边形: 形状 1285"/>
          <p:cNvSpPr/>
          <p:nvPr/>
        </p:nvSpPr>
        <p:spPr>
          <a:xfrm rot="60000" flipH="1">
            <a:off x="1669375" y="5400292"/>
            <a:ext cx="8856252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46" name="箭头: 上弧形 25"/>
          <p:cNvSpPr/>
          <p:nvPr/>
        </p:nvSpPr>
        <p:spPr>
          <a:xfrm>
            <a:off x="2188111" y="1870795"/>
            <a:ext cx="8032426" cy="617745"/>
          </a:xfrm>
          <a:prstGeom prst="curvedDownArrow">
            <a:avLst>
              <a:gd name="adj1" fmla="val 27413"/>
              <a:gd name="adj2" fmla="val 66129"/>
              <a:gd name="adj3" fmla="val 29000"/>
            </a:avLst>
          </a:prstGeom>
          <a:solidFill>
            <a:srgbClr val="3A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: 圆顶角 1289"/>
          <p:cNvSpPr>
            <a:spLocks noChangeAspect="1"/>
          </p:cNvSpPr>
          <p:nvPr/>
        </p:nvSpPr>
        <p:spPr>
          <a:xfrm>
            <a:off x="3969690" y="1711458"/>
            <a:ext cx="4135756" cy="557534"/>
          </a:xfrm>
          <a:prstGeom prst="round2SameRect">
            <a:avLst>
              <a:gd name="adj1" fmla="val 0"/>
              <a:gd name="adj2" fmla="val 7558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005666"/>
                </a:solidFill>
                <a:latin typeface="+mn-ea"/>
                <a:cs typeface="+mn-ea"/>
              </a:rPr>
              <a:t>针对问题   明确思路</a:t>
            </a:r>
            <a:endParaRPr kumimoji="0" lang="zh-CN" altLang="en-US" sz="7200" b="1" i="1" u="none" strike="noStrike" kern="0" cap="none" normalizeH="0" noProof="0" dirty="0">
              <a:ln w="38100">
                <a:noFill/>
              </a:ln>
              <a:solidFill>
                <a:srgbClr val="005666"/>
              </a:solidFill>
              <a:effectLst>
                <a:glow rad="571500">
                  <a:prstClr val="white">
                    <a:alpha val="60000"/>
                  </a:prstClr>
                </a:glow>
              </a:effectLst>
              <a:uLnTx/>
              <a:uFillTx/>
              <a:latin typeface="+mn-ea"/>
              <a:cs typeface="+mn-ea"/>
            </a:endParaRPr>
          </a:p>
        </p:txBody>
      </p:sp>
      <p:sp>
        <p:nvSpPr>
          <p:cNvPr id="48" name="箭头: 上弧形 1290"/>
          <p:cNvSpPr/>
          <p:nvPr/>
        </p:nvSpPr>
        <p:spPr>
          <a:xfrm flipH="1" flipV="1">
            <a:off x="2222140" y="5721079"/>
            <a:ext cx="8032426" cy="617745"/>
          </a:xfrm>
          <a:prstGeom prst="curvedDownArrow">
            <a:avLst>
              <a:gd name="adj1" fmla="val 27413"/>
              <a:gd name="adj2" fmla="val 66129"/>
              <a:gd name="adj3" fmla="val 29000"/>
            </a:avLst>
          </a:prstGeom>
          <a:solidFill>
            <a:srgbClr val="3A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矩形: 圆顶角 1291"/>
          <p:cNvSpPr>
            <a:spLocks noChangeAspect="1"/>
          </p:cNvSpPr>
          <p:nvPr/>
        </p:nvSpPr>
        <p:spPr>
          <a:xfrm>
            <a:off x="4144558" y="6022224"/>
            <a:ext cx="4135756" cy="557534"/>
          </a:xfrm>
          <a:prstGeom prst="round2SameRect">
            <a:avLst>
              <a:gd name="adj1" fmla="val 0"/>
              <a:gd name="adj2" fmla="val 7558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005666"/>
                </a:solidFill>
                <a:latin typeface="+mn-ea"/>
                <a:cs typeface="+mn-ea"/>
              </a:rPr>
              <a:t>网络协同  解决问题</a:t>
            </a:r>
            <a:endParaRPr lang="zh-CN" altLang="en-US" sz="3200" dirty="0">
              <a:solidFill>
                <a:srgbClr val="005666"/>
              </a:solidFill>
              <a:latin typeface="+mn-ea"/>
              <a:cs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689350" y="4043680"/>
            <a:ext cx="47028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2.依据提纲内容,分解项目内容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5530" y="5306695"/>
            <a:ext cx="487299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3.突出项目价值,完成项目方案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9233475" y="-1841500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 Box 3"/>
          <p:cNvSpPr txBox="1"/>
          <p:nvPr/>
        </p:nvSpPr>
        <p:spPr>
          <a:xfrm>
            <a:off x="12371567" y="2525724"/>
            <a:ext cx="2560319" cy="937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t">
            <a:spAutoFit/>
          </a:bodyPr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参与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创新大赛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2290067" y="1476121"/>
            <a:ext cx="2560319" cy="937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t">
            <a:spAutoFit/>
          </a:bodyPr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撰写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项目方案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1372701">
            <a:off x="12773025" y="3940810"/>
            <a:ext cx="195897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defTabSz="825500" hangingPunct="0">
              <a:buClrTx/>
              <a:buSzTx/>
              <a:buFontTx/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设计方案框架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1339716">
            <a:off x="12773025" y="4707255"/>
            <a:ext cx="1957070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defTabSz="825500" hangingPunct="0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撰写方案内容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1331898">
            <a:off x="12632690" y="5557520"/>
            <a:ext cx="210248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defTabSz="825500" hangingPunct="0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呈现方案特色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  <p:bldP spid="7" grpId="1" animBg="1"/>
      <p:bldP spid="9" grpId="1"/>
      <p:bldP spid="10" grpId="1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：拖一</a:t>
            </a:r>
            <a:r>
              <a:rPr lang="zh-CN" altLang="en-US" sz="3200" dirty="0">
                <a:solidFill>
                  <a:schemeClr val="tx1"/>
                </a:solidFill>
              </a:rPr>
              <a:t>拖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项目目标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撰写为例，拖动并完善。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95" y="1997075"/>
            <a:ext cx="8032750" cy="44577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流程图: 终止 40"/>
          <p:cNvSpPr/>
          <p:nvPr/>
        </p:nvSpPr>
        <p:spPr>
          <a:xfrm>
            <a:off x="8347075" y="24257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提高闲置物品利用率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流程图: 终止 41"/>
          <p:cNvSpPr/>
          <p:nvPr/>
        </p:nvSpPr>
        <p:spPr>
          <a:xfrm>
            <a:off x="8347075" y="34798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传递爱心，增进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友谊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流程图: 终止 42"/>
          <p:cNvSpPr/>
          <p:nvPr/>
        </p:nvSpPr>
        <p:spPr>
          <a:xfrm>
            <a:off x="8347075" y="45339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培养互联网创新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意识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流程图: 终止 43"/>
          <p:cNvSpPr/>
          <p:nvPr/>
        </p:nvSpPr>
        <p:spPr>
          <a:xfrm>
            <a:off x="8347075" y="55880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培养互联网创新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1" grpId="1" animBg="1"/>
      <p:bldP spid="42" grpId="1" animBg="1"/>
      <p:bldP spid="43" grpId="1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：连一</a:t>
            </a:r>
            <a:r>
              <a:rPr lang="zh-CN" altLang="en-US" sz="3200" dirty="0">
                <a:solidFill>
                  <a:schemeClr val="tx1"/>
                </a:solidFill>
              </a:rPr>
              <a:t>连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项目内容为例，连一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930" y="1997075"/>
            <a:ext cx="10642600" cy="4660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44185840" y="-2946400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2635230" y="4149725"/>
            <a:ext cx="1405255" cy="2383790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12615545" y="5031105"/>
            <a:ext cx="1443990" cy="1541145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2741275" y="1441450"/>
            <a:ext cx="1744345" cy="2425700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2847955" y="687705"/>
            <a:ext cx="1531620" cy="2696845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12324715" y="5962015"/>
            <a:ext cx="1773555" cy="1812290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9172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04</a:t>
            </a:r>
            <a:r>
              <a:rPr lang="zh-CN" altLang="en-US" sz="3200" dirty="0">
                <a:solidFill>
                  <a:schemeClr val="tx1"/>
                </a:solidFill>
              </a:rPr>
              <a:t>：填一</a:t>
            </a:r>
            <a:r>
              <a:rPr lang="zh-CN" altLang="en-US" sz="3200" dirty="0">
                <a:solidFill>
                  <a:schemeClr val="tx1"/>
                </a:solidFill>
              </a:rPr>
              <a:t>填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96647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在括号中填写序号，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描述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项目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预期效果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1978025"/>
            <a:ext cx="10644505" cy="45345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517120" y="2315845"/>
            <a:ext cx="11988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 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目标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66320" y="3336925"/>
            <a:ext cx="1249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意义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58065" y="4358640"/>
            <a:ext cx="1249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价值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466320" y="5351780"/>
            <a:ext cx="1249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7" grpId="1"/>
      <p:bldP spid="8" grpId="1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1958975"/>
            <a:ext cx="10706100" cy="425767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05</a:t>
            </a:r>
            <a:r>
              <a:rPr lang="zh-CN" altLang="en-US" sz="3200" dirty="0">
                <a:solidFill>
                  <a:schemeClr val="tx1"/>
                </a:solidFill>
              </a:rPr>
              <a:t>：移一</a:t>
            </a:r>
            <a:r>
              <a:rPr lang="zh-CN" altLang="en-US" sz="3200" dirty="0">
                <a:solidFill>
                  <a:schemeClr val="tx1"/>
                </a:solidFill>
              </a:rPr>
              <a:t>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依据下图项目方案提纲，完善括号中的内容。</a:t>
            </a:r>
            <a:endParaRPr lang="en-US" altLang="zh-CN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64440" y="2898775"/>
            <a:ext cx="833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需求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664440" y="4709795"/>
            <a:ext cx="2122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路径与方法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64440" y="5466080"/>
            <a:ext cx="2122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价值与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意义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64440" y="1945640"/>
            <a:ext cx="110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目标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64440" y="3829050"/>
            <a:ext cx="1932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人工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智能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/>
      <p:bldP spid="4" grpId="1"/>
      <p:bldP spid="17" grpId="1"/>
      <p:bldP spid="11" grpId="1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02187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06</a:t>
            </a:r>
            <a:r>
              <a:rPr lang="zh-CN" altLang="en-US" sz="3200" dirty="0">
                <a:solidFill>
                  <a:schemeClr val="tx1"/>
                </a:solidFill>
              </a:rPr>
              <a:t>：写一</a:t>
            </a:r>
            <a:r>
              <a:rPr lang="zh-CN" altLang="en-US" sz="3200" dirty="0">
                <a:solidFill>
                  <a:schemeClr val="tx1"/>
                </a:solidFill>
              </a:rPr>
              <a:t>写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9055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以小组协作方式，完善项目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方案内容。</a:t>
            </a:r>
            <a:endParaRPr lang="en-US" altLang="zh-CN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680" y="1798955"/>
            <a:ext cx="9616440" cy="47351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07</a:t>
            </a:r>
            <a:r>
              <a:rPr lang="zh-CN" altLang="en-US" sz="3200" dirty="0">
                <a:solidFill>
                  <a:schemeClr val="tx1"/>
                </a:solidFill>
              </a:rPr>
              <a:t>：做一</a:t>
            </a:r>
            <a:r>
              <a:rPr lang="zh-CN" altLang="en-US" sz="3200" dirty="0">
                <a:solidFill>
                  <a:schemeClr val="tx1"/>
                </a:solidFill>
              </a:rPr>
              <a:t>做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590" y="1057910"/>
            <a:ext cx="1092771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为例，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设计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项目简介卡，凸显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项目特色亮点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020" y="4215765"/>
            <a:ext cx="683260" cy="1333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128520"/>
            <a:ext cx="11087100" cy="32385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9832895" y="-3893439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700" y="3769995"/>
            <a:ext cx="466725" cy="2762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940" y="4476115"/>
            <a:ext cx="485775" cy="304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2360" y="5109845"/>
            <a:ext cx="485775" cy="257175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 rot="20700000">
            <a:off x="12359005" y="102933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buClrTx/>
              <a:buSzTx/>
              <a:buNone/>
            </a:pPr>
            <a:r>
              <a:rPr lang="zh-CN" altLang="en-US" sz="240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绿色环保</a:t>
            </a:r>
            <a:endParaRPr lang="zh-CN" altLang="en-US" sz="240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 rot="600000">
            <a:off x="12352655" y="1951990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物尽其用</a:t>
            </a:r>
            <a:endParaRPr lang="zh-CN" altLang="en-US" sz="2400"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447905" y="2654300"/>
            <a:ext cx="7924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爱心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4" grpId="1"/>
      <p:bldP spid="45" grpId="1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08</a:t>
            </a:r>
            <a:r>
              <a:rPr lang="zh-CN" altLang="en-US" sz="3200" dirty="0">
                <a:solidFill>
                  <a:schemeClr val="tx1"/>
                </a:solidFill>
              </a:rPr>
              <a:t>：说一</a:t>
            </a:r>
            <a:r>
              <a:rPr lang="zh-CN" altLang="en-US" sz="3200" dirty="0">
                <a:solidFill>
                  <a:schemeClr val="tx1"/>
                </a:solidFill>
              </a:rPr>
              <a:t>说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阅读下面内容，说说互联网创新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方案可以从哪些方面去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实施。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1997075"/>
            <a:ext cx="10761980" cy="4430395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JmZGI1NTVhZWQyN2Y4MmJkMDUxYjhlNDYxYWY5YTU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WPS 演示</Application>
  <PresentationFormat>宽屏</PresentationFormat>
  <Paragraphs>148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华文楷体</vt:lpstr>
      <vt:lpstr>微软雅黑</vt:lpstr>
      <vt:lpstr>仿宋</vt:lpstr>
      <vt:lpstr>Wingdings</vt:lpstr>
      <vt:lpstr>楷体</vt:lpstr>
      <vt:lpstr>方正综艺_GBK</vt:lpstr>
      <vt:lpstr>Impact</vt:lpstr>
      <vt:lpstr>Times New Roman</vt:lpstr>
      <vt:lpstr>Arial Unicode MS</vt:lpstr>
      <vt:lpstr>Calibri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安徽版学生学习手册</dc:title>
  <dc:creator>梁祥</dc:creator>
  <dc:subject>七下第二单元项目2</dc:subject>
  <cp:category>学生应用</cp:category>
  <cp:lastModifiedBy>梁祥</cp:lastModifiedBy>
  <cp:revision>641</cp:revision>
  <dcterms:created xsi:type="dcterms:W3CDTF">2020-02-05T11:17:00Z</dcterms:created>
  <dcterms:modified xsi:type="dcterms:W3CDTF">2024-12-08T23:16:03Z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5E725ECA87894CFFBADC7EB7E15D93D6_13</vt:lpwstr>
  </property>
  <property fmtid="{D5CDD505-2E9C-101B-9397-08002B2CF9AE}" pid="3" name="KSOProductBuildVer">
    <vt:lpwstr>2052-12.1.0.19302</vt:lpwstr>
  </property>
</Properties>
</file>