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472" r:id="rId2"/>
    <p:sldId id="417" r:id="rId3"/>
    <p:sldId id="426" r:id="rId4"/>
    <p:sldId id="457" r:id="rId5"/>
    <p:sldId id="447" r:id="rId6"/>
    <p:sldId id="333" r:id="rId7"/>
    <p:sldId id="402" r:id="rId8"/>
    <p:sldId id="503" r:id="rId9"/>
    <p:sldId id="459" r:id="rId10"/>
    <p:sldId id="460" r:id="rId11"/>
    <p:sldId id="504" r:id="rId12"/>
    <p:sldId id="505" r:id="rId13"/>
    <p:sldId id="506" r:id="rId14"/>
    <p:sldId id="422" r:id="rId15"/>
    <p:sldId id="471" r:id="rId16"/>
    <p:sldId id="507" r:id="rId17"/>
    <p:sldId id="487" r:id="rId18"/>
    <p:sldId id="456" r:id="rId19"/>
    <p:sldId id="508" r:id="rId20"/>
    <p:sldId id="509" r:id="rId21"/>
    <p:sldId id="421" r:id="rId22"/>
    <p:sldId id="411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FD1"/>
    <a:srgbClr val="0068B6"/>
    <a:srgbClr val="4B93E8"/>
    <a:srgbClr val="E6E6E6"/>
    <a:srgbClr val="D5EAED"/>
    <a:srgbClr val="2D9ACA"/>
    <a:srgbClr val="3484A2"/>
    <a:srgbClr val="FF9900"/>
    <a:srgbClr val="3586A5"/>
    <a:srgbClr val="F7A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9052" autoAdjust="0"/>
  </p:normalViewPr>
  <p:slideViewPr>
    <p:cSldViewPr snapToGrid="0">
      <p:cViewPr varScale="1">
        <p:scale>
          <a:sx n="102" d="100"/>
          <a:sy n="102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规划创新项目；运用互联网技术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7" Type="http://schemas.openxmlformats.org/officeDocument/2006/relationships/slide" Target="../slides/slide14.xml"/><Relationship Id="rId2" Type="http://schemas.openxmlformats.org/officeDocument/2006/relationships/slide" Target="../slides/slide2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6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7" Type="http://schemas.openxmlformats.org/officeDocument/2006/relationships/slide" Target="../slides/slide18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4.xml"/><Relationship Id="rId5" Type="http://schemas.openxmlformats.org/officeDocument/2006/relationships/slide" Target="../slides/slide6.xml"/><Relationship Id="rId4" Type="http://schemas.openxmlformats.org/officeDocument/2006/relationships/slide" Target="../slides/slide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7" Type="http://schemas.openxmlformats.org/officeDocument/2006/relationships/slide" Target="../slides/slide6.xml"/><Relationship Id="rId2" Type="http://schemas.openxmlformats.org/officeDocument/2006/relationships/slide" Target="../slides/slide2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4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7" Type="http://schemas.openxmlformats.org/officeDocument/2006/relationships/slide" Target="../slides/slide18.xml"/><Relationship Id="rId2" Type="http://schemas.openxmlformats.org/officeDocument/2006/relationships/slide" Target="../slides/slide2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4.xml"/><Relationship Id="rId5" Type="http://schemas.openxmlformats.org/officeDocument/2006/relationships/slide" Target="../slides/slide6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4B9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4B9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4B93E8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1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81000"/>
            <a:ext cx="11220574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4B9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4B93E8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381000"/>
            <a:ext cx="11220574" cy="6096000"/>
          </a:xfrm>
          <a:prstGeom prst="rect">
            <a:avLst/>
          </a:prstGeom>
          <a:ln>
            <a:noFill/>
          </a:ln>
        </p:spPr>
      </p:pic>
      <p:sp>
        <p:nvSpPr>
          <p:cNvPr id="2" name="文本框 1"/>
          <p:cNvSpPr txBox="1"/>
          <p:nvPr userDrawn="1"/>
        </p:nvSpPr>
        <p:spPr>
          <a:xfrm>
            <a:off x="4223101" y="69550"/>
            <a:ext cx="2965870" cy="5405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2800" b="1" dirty="0">
                <a:solidFill>
                  <a:srgbClr val="4B93E8"/>
                </a:solidFill>
                <a:cs typeface="MiSans Normal" panose="00000500000000000000" charset="-122"/>
                <a:sym typeface="+mn-ea"/>
              </a:rPr>
              <a:t>梁祥 制作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4B9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KSO_Shape">
            <a:hlinkClick r:id="rId2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3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70485" y="161861"/>
            <a:ext cx="50837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策划漂流瓶项目流程</a:t>
            </a: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8102007" y="6315614"/>
            <a:ext cx="3779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单元　互联网创新实践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3" name="平行四边形 2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项目准备</a:t>
              </a: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1" name="平行四边形 10">
              <a:hlinkClick r:id="rId3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2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拓展提升</a:t>
              </a:r>
            </a:p>
          </p:txBody>
        </p:sp>
      </p:grpSp>
      <p:grpSp>
        <p:nvGrpSpPr>
          <p:cNvPr id="24" name="组合 23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27" name="平行四边形 26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8" name="矩形 3">
              <a:hlinkClick r:id="rId6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评价反思</a:t>
              </a:r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30" name="平行四边形 29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31" name="矩形 3">
              <a:hlinkClick r:id="rId7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活动实施</a:t>
              </a:r>
            </a:p>
          </p:txBody>
        </p:sp>
      </p:grpSp>
      <p:sp>
        <p:nvSpPr>
          <p:cNvPr id="7" name="文本框 6"/>
          <p:cNvSpPr txBox="1"/>
          <p:nvPr userDrawn="1"/>
        </p:nvSpPr>
        <p:spPr>
          <a:xfrm>
            <a:off x="4223101" y="69550"/>
            <a:ext cx="2965870" cy="5405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2800" b="1" dirty="0">
                <a:solidFill>
                  <a:srgbClr val="4B93E8"/>
                </a:solidFill>
                <a:cs typeface="MiSans Normal" panose="00000500000000000000" charset="-122"/>
                <a:sym typeface="+mn-ea"/>
              </a:rPr>
              <a:t>梁祥 制作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4B9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3" name="KSO_Shape">
            <a:hlinkClick r:id="rId3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4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4" name="平行四边形 3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1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项目准备</a:t>
              </a: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22" name="平行四边形 21">
              <a:hlinkClick r:id="rId6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5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活动实施</a:t>
              </a: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27" name="平行四边形 26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8" name="矩形 3">
              <a:hlinkClick r:id="rId4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拓展提升</a:t>
              </a:r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30" name="平行四边形 29">
              <a:hlinkClick r:id="rId7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31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评价反思</a:t>
              </a:r>
            </a:p>
          </p:txBody>
        </p:sp>
      </p:grpSp>
      <p:sp>
        <p:nvSpPr>
          <p:cNvPr id="7" name="文本框 6"/>
          <p:cNvSpPr txBox="1"/>
          <p:nvPr userDrawn="1"/>
        </p:nvSpPr>
        <p:spPr>
          <a:xfrm>
            <a:off x="4223101" y="69550"/>
            <a:ext cx="2965870" cy="5405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2800" b="1" dirty="0">
                <a:solidFill>
                  <a:srgbClr val="4B93E8"/>
                </a:solidFill>
                <a:cs typeface="MiSans Normal" panose="00000500000000000000" charset="-122"/>
                <a:sym typeface="+mn-ea"/>
              </a:rPr>
              <a:t>梁祥 制作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870485" y="161861"/>
            <a:ext cx="50837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策划漂流瓶项目流程</a:t>
            </a:r>
          </a:p>
        </p:txBody>
      </p:sp>
      <p:sp>
        <p:nvSpPr>
          <p:cNvPr id="9" name="文本框 8"/>
          <p:cNvSpPr txBox="1"/>
          <p:nvPr userDrawn="1"/>
        </p:nvSpPr>
        <p:spPr>
          <a:xfrm>
            <a:off x="8102007" y="6315614"/>
            <a:ext cx="3779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单元　互联网创新实践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4B9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KSO_Shape">
            <a:hlinkClick r:id="rId2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3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4" name="平行四边形 3">
              <a:hlinkClick r:id="rId5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7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活动实施</a:t>
              </a: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9" name="平行四边形 8">
              <a:hlinkClick r:id="rId3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1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拓展提升</a:t>
              </a: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26" name="平行四边形 25">
              <a:hlinkClick r:id="rId6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8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评价反思</a:t>
              </a:r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30" name="平行四边形 29">
              <a:hlinkClick r:id="rId7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31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项目准备</a:t>
              </a:r>
            </a:p>
          </p:txBody>
        </p:sp>
      </p:grpSp>
      <p:sp>
        <p:nvSpPr>
          <p:cNvPr id="10" name="文本框 9"/>
          <p:cNvSpPr txBox="1"/>
          <p:nvPr userDrawn="1"/>
        </p:nvSpPr>
        <p:spPr>
          <a:xfrm>
            <a:off x="4223101" y="69550"/>
            <a:ext cx="2965870" cy="5405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2800" b="1" dirty="0">
                <a:solidFill>
                  <a:srgbClr val="4B93E8"/>
                </a:solidFill>
                <a:cs typeface="MiSans Normal" panose="00000500000000000000" charset="-122"/>
                <a:sym typeface="+mn-ea"/>
              </a:rPr>
              <a:t>梁祥 制作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70485" y="161861"/>
            <a:ext cx="50837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策划漂流瓶项目流程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8102007" y="6315614"/>
            <a:ext cx="3779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单元　互联网创新实践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4B9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KSO_Shape">
            <a:hlinkClick r:id="rId2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3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4" name="平行四边形 3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7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项目准备</a:t>
              </a: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9" name="平行四边形 8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1" name="矩形 3">
              <a:hlinkClick r:id="rId6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活动实施</a:t>
              </a: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26" name="平行四边形 2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8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拓展提升</a:t>
              </a:r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30" name="平行四边形 29">
              <a:hlinkClick r:id="rId7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31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评价反思</a:t>
              </a:r>
            </a:p>
          </p:txBody>
        </p:sp>
      </p:grpSp>
      <p:sp>
        <p:nvSpPr>
          <p:cNvPr id="10" name="文本框 9"/>
          <p:cNvSpPr txBox="1"/>
          <p:nvPr userDrawn="1"/>
        </p:nvSpPr>
        <p:spPr>
          <a:xfrm>
            <a:off x="4223101" y="69550"/>
            <a:ext cx="2965870" cy="5405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2800" b="1" dirty="0">
                <a:solidFill>
                  <a:srgbClr val="4B93E8"/>
                </a:solidFill>
                <a:cs typeface="MiSans Normal" panose="00000500000000000000" charset="-122"/>
                <a:sym typeface="+mn-ea"/>
              </a:rPr>
              <a:t>梁祥 制作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70485" y="161861"/>
            <a:ext cx="50837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策划漂流瓶项目流程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8102007" y="6315614"/>
            <a:ext cx="3779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　互联网创新实践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4B9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8529572" y="6352143"/>
            <a:ext cx="28314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单元　互联网创新实践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214692" y="6317403"/>
            <a:ext cx="2965870" cy="5405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2800" b="1" dirty="0">
                <a:solidFill>
                  <a:srgbClr val="4B93E8"/>
                </a:solidFill>
                <a:cs typeface="MiSans Normal" panose="00000500000000000000" charset="-122"/>
                <a:sym typeface="+mn-ea"/>
              </a:rPr>
              <a:t>梁祥 制作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4B9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4B9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277476" y="5078303"/>
            <a:ext cx="6858000" cy="1843572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9576979" y="6347671"/>
            <a:ext cx="2965870" cy="5405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2800" b="1" dirty="0">
                <a:solidFill>
                  <a:srgbClr val="4B93E8"/>
                </a:solidFill>
                <a:cs typeface="MiSans Normal" panose="00000500000000000000" charset="-122"/>
                <a:sym typeface="+mn-ea"/>
              </a:rPr>
              <a:t>梁祥 制作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3" Type="http://schemas.openxmlformats.org/officeDocument/2006/relationships/tags" Target="../tags/tag60.xml"/><Relationship Id="rId21" Type="http://schemas.openxmlformats.org/officeDocument/2006/relationships/image" Target="../media/image5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notesSlide" Target="../notesSlides/notesSlide14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10" Type="http://schemas.openxmlformats.org/officeDocument/2006/relationships/tags" Target="../tags/tag67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2" Type="http://schemas.openxmlformats.org/officeDocument/2006/relationships/tags" Target="../tags/tag77.xml"/><Relationship Id="rId16" Type="http://schemas.openxmlformats.org/officeDocument/2006/relationships/image" Target="../media/image25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image" Target="../media/image5.png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image" Target="../media/image7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6" Type="http://schemas.openxmlformats.org/officeDocument/2006/relationships/image" Target="../media/image5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image" Target="../media/image9.png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slideLayout" Target="../slideLayouts/slideLayout3.xml"/><Relationship Id="rId3" Type="http://schemas.openxmlformats.org/officeDocument/2006/relationships/tags" Target="../tags/tag35.xml"/><Relationship Id="rId21" Type="http://schemas.openxmlformats.org/officeDocument/2006/relationships/tags" Target="../tags/tag53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image" Target="../media/image5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image" Target="../media/image9.png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01544" y="1662087"/>
            <a:ext cx="16191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/>
              <a:t>项目 </a:t>
            </a:r>
            <a:r>
              <a:rPr lang="en-US" altLang="zh-CN" sz="3200" dirty="0"/>
              <a:t>2</a:t>
            </a:r>
            <a:endParaRPr lang="zh-CN" altLang="en-US" sz="3200" dirty="0"/>
          </a:p>
        </p:txBody>
      </p:sp>
      <p:sp>
        <p:nvSpPr>
          <p:cNvPr id="38" name="矩形 37"/>
          <p:cNvSpPr/>
          <p:nvPr/>
        </p:nvSpPr>
        <p:spPr>
          <a:xfrm>
            <a:off x="2728184" y="2117475"/>
            <a:ext cx="7040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策划漂流瓶项目流程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254225" y="5118405"/>
            <a:ext cx="4498287" cy="299085"/>
            <a:chOff x="6665" y="5678"/>
            <a:chExt cx="4090" cy="471"/>
          </a:xfrm>
        </p:grpSpPr>
        <p:sp>
          <p:nvSpPr>
            <p:cNvPr id="10" name="圆角矩形 26"/>
            <p:cNvSpPr/>
            <p:nvPr/>
          </p:nvSpPr>
          <p:spPr>
            <a:xfrm>
              <a:off x="6665" y="5678"/>
              <a:ext cx="3002" cy="471"/>
            </a:xfrm>
            <a:prstGeom prst="roundRect">
              <a:avLst/>
            </a:prstGeom>
            <a:solidFill>
              <a:srgbClr val="E9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芜湖三山经济开发区教研室</a:t>
              </a: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9952" y="5678"/>
              <a:ext cx="803" cy="471"/>
            </a:xfrm>
            <a:prstGeom prst="roundRect">
              <a:avLst/>
            </a:prstGeom>
            <a:solidFill>
              <a:srgbClr val="E9C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梁祥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096905" y="3391763"/>
            <a:ext cx="39052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互联网创新规划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965795" y="747763"/>
            <a:ext cx="597155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连接你我的漂流瓶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01544" y="763152"/>
            <a:ext cx="3775181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n-ea"/>
              </a:rPr>
              <a:t>义务教育</a:t>
            </a:r>
            <a:r>
              <a:rPr lang="en-US" altLang="zh-CN" b="1" dirty="0">
                <a:solidFill>
                  <a:schemeClr val="bg1"/>
                </a:solidFill>
                <a:latin typeface="+mn-ea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信息科技</a:t>
            </a:r>
            <a:r>
              <a:rPr lang="en-US" altLang="zh-CN" b="1" dirty="0">
                <a:solidFill>
                  <a:schemeClr val="bg1"/>
                </a:solidFill>
                <a:latin typeface="+mn-ea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七年级下册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99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8" grpId="0"/>
      <p:bldP spid="16" grpId="0"/>
      <p:bldP spid="16" grpId="1"/>
      <p:bldP spid="17" grpId="0"/>
      <p:bldP spid="1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28140" y="1864995"/>
            <a:ext cx="356997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说一说“连接你我的漂流瓶”项目的运作方式，在图中完善该项目规则。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24" y="5169901"/>
            <a:ext cx="1785784" cy="178578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77716" y="975824"/>
            <a:ext cx="4625018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1.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制订项目规则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905" y="609600"/>
            <a:ext cx="5765800" cy="54971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28140" y="3517265"/>
            <a:ext cx="356997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——————————————————————————————————————————————————————————————————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390" y="2953385"/>
            <a:ext cx="9584690" cy="31857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23290" y="1706245"/>
            <a:ext cx="1038733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初中学生独立开发</a:t>
            </a: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连接你我的漂流瓶</a:t>
            </a: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小程序存在难度时，可以借助人工智能辅助或是请专业人员帮助指导。</a:t>
            </a: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初中学生需做好功能描述，然后可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借助人工智能辅助或是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积极配合专业人员进行程序设计，并完成测试。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24" y="5169901"/>
            <a:ext cx="1785784" cy="178578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77716" y="975824"/>
            <a:ext cx="4625018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2.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借助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AI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设计小程序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74140" y="1610995"/>
            <a:ext cx="944435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闲置物品信息的发布、闲置物品信息的查询与闲置物品网络发放环环相扣。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24" y="5169901"/>
            <a:ext cx="1785784" cy="178578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77716" y="975824"/>
            <a:ext cx="4625018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3.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实施完善项目内容</a:t>
            </a:r>
          </a:p>
        </p:txBody>
      </p:sp>
      <p:sp>
        <p:nvSpPr>
          <p:cNvPr id="8" name="矩形 7"/>
          <p:cNvSpPr/>
          <p:nvPr/>
        </p:nvSpPr>
        <p:spPr>
          <a:xfrm>
            <a:off x="1216025" y="2553970"/>
            <a:ext cx="3110230" cy="3046095"/>
          </a:xfrm>
          <a:prstGeom prst="rect">
            <a:avLst/>
          </a:prstGeom>
          <a:ln w="12700" cmpd="sng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rgbClr val="0068B6"/>
                </a:solidFill>
                <a:latin typeface="黑体" panose="02010609060101010101" charset="-122"/>
                <a:ea typeface="黑体" panose="02010609060101010101" charset="-122"/>
              </a:rPr>
              <a:t>发布闲置物品信息</a:t>
            </a:r>
            <a:r>
              <a:rPr lang="zh-CN" altLang="en-US" sz="2400" b="1" dirty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</a:rPr>
              <a:t>　</a:t>
            </a: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闲置物品提供者通过</a:t>
            </a: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连接你我的漂流瓶</a:t>
            </a: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小程序登记物品信息，包括物品名称、物品照片、物品功能介绍、提供者的联系方式等。</a:t>
            </a:r>
          </a:p>
        </p:txBody>
      </p:sp>
      <p:sp>
        <p:nvSpPr>
          <p:cNvPr id="2" name="矩形 1"/>
          <p:cNvSpPr/>
          <p:nvPr/>
        </p:nvSpPr>
        <p:spPr>
          <a:xfrm>
            <a:off x="4496435" y="2553970"/>
            <a:ext cx="3110230" cy="3046095"/>
          </a:xfrm>
          <a:prstGeom prst="rect">
            <a:avLst/>
          </a:prstGeom>
          <a:ln w="12700" cmpd="sng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rgbClr val="0068B6"/>
                </a:solidFill>
                <a:latin typeface="黑体" panose="02010609060101010101" charset="-122"/>
                <a:ea typeface="黑体" panose="02010609060101010101" charset="-122"/>
              </a:rPr>
              <a:t>闲置物品网络发放</a:t>
            </a:r>
            <a:r>
              <a:rPr lang="zh-CN" altLang="en-US" sz="2400" b="1" dirty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</a:rPr>
              <a:t>　</a:t>
            </a:r>
          </a:p>
          <a:p>
            <a:pPr algn="just">
              <a:lnSpc>
                <a:spcPct val="100000"/>
              </a:lnSpc>
              <a:buClrTx/>
              <a:buSzTx/>
              <a:buFontTx/>
            </a:pP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需求者通过小程序搜索所需的物品，再通过小程序中提供的联系方式联系闲置物品提供者，提供者通过物流方式将闲</a:t>
            </a: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置物品寄给需求者。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5120" y="2934970"/>
            <a:ext cx="3524885" cy="278257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945120" y="2473325"/>
            <a:ext cx="3395980" cy="460375"/>
          </a:xfrm>
          <a:prstGeom prst="rect">
            <a:avLst/>
          </a:prstGeom>
          <a:ln w="12700" cmpd="sng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rgbClr val="0068B6"/>
                </a:solidFill>
                <a:latin typeface="黑体" panose="02010609060101010101" charset="-122"/>
                <a:ea typeface="黑体" panose="02010609060101010101" charset="-122"/>
              </a:rPr>
              <a:t>你还想到了哪些好建议？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140" y="3429000"/>
            <a:ext cx="9933305" cy="26466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74140" y="1681480"/>
            <a:ext cx="996759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借助互联网社交媒体，如朋友圈、群组、论坛等，宣传介绍</a:t>
            </a: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连接你我的漂流瓶</a:t>
            </a: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项目，扩大项目影响力。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24" y="5169901"/>
            <a:ext cx="1785784" cy="178578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77716" y="975824"/>
            <a:ext cx="4625018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4.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宣传扩展项目</a:t>
            </a:r>
          </a:p>
        </p:txBody>
      </p:sp>
      <p:sp>
        <p:nvSpPr>
          <p:cNvPr id="8" name="矩形 7"/>
          <p:cNvSpPr/>
          <p:nvPr/>
        </p:nvSpPr>
        <p:spPr>
          <a:xfrm>
            <a:off x="1477010" y="2694940"/>
            <a:ext cx="1008697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rgbClr val="0068B6"/>
                </a:solidFill>
                <a:latin typeface="黑体" panose="02010609060101010101" charset="-122"/>
                <a:ea typeface="黑体" panose="02010609060101010101" charset="-122"/>
              </a:rPr>
              <a:t>定期举办交流活动　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组织同学们参加线上线下的交流活动，分享彼此的漂流瓶故事，增进友谊。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525523" y="1628538"/>
            <a:ext cx="3043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拓展提升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806" y="4805803"/>
            <a:ext cx="2073633" cy="2073633"/>
          </a:xfrm>
          <a:prstGeom prst="rect">
            <a:avLst/>
          </a:prstGeom>
        </p:spPr>
      </p:pic>
      <p:grpSp>
        <p:nvGrpSpPr>
          <p:cNvPr id="25" name="组合 24"/>
          <p:cNvGrpSpPr/>
          <p:nvPr>
            <p:custDataLst>
              <p:tags r:id="rId1"/>
            </p:custDataLst>
          </p:nvPr>
        </p:nvGrpSpPr>
        <p:grpSpPr>
          <a:xfrm>
            <a:off x="1681270" y="2632963"/>
            <a:ext cx="2844165" cy="2172970"/>
            <a:chOff x="1574893" y="2559938"/>
            <a:chExt cx="2844165" cy="2172970"/>
          </a:xfrm>
        </p:grpSpPr>
        <p:grpSp>
          <p:nvGrpSpPr>
            <p:cNvPr id="4" name="组合 3"/>
            <p:cNvGrpSpPr/>
            <p:nvPr>
              <p:custDataLst>
                <p:tags r:id="rId14"/>
              </p:custDataLst>
            </p:nvPr>
          </p:nvGrpSpPr>
          <p:grpSpPr>
            <a:xfrm>
              <a:off x="2483158" y="2559938"/>
              <a:ext cx="1130095" cy="1629029"/>
              <a:chOff x="1132852" y="1215112"/>
              <a:chExt cx="1248082" cy="1799107"/>
            </a:xfrm>
          </p:grpSpPr>
          <p:sp>
            <p:nvSpPr>
              <p:cNvPr id="5" name="Oval 2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132852" y="1215112"/>
                <a:ext cx="1248082" cy="1248251"/>
              </a:xfrm>
              <a:prstGeom prst="ellipse">
                <a:avLst/>
              </a:prstGeom>
              <a:solidFill>
                <a:srgbClr val="3484A2"/>
              </a:soli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89" tIns="34295" rIns="68589" bIns="3429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任意多边形 11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265187" y="1356556"/>
                <a:ext cx="991889" cy="1657663"/>
              </a:xfrm>
              <a:custGeom>
                <a:avLst/>
                <a:gdLst>
                  <a:gd name="connsiteX0" fmla="*/ 643732 w 1287464"/>
                  <a:gd name="connsiteY0" fmla="*/ 0 h 2151341"/>
                  <a:gd name="connsiteX1" fmla="*/ 1287464 w 1287464"/>
                  <a:gd name="connsiteY1" fmla="*/ 646113 h 2151341"/>
                  <a:gd name="connsiteX2" fmla="*/ 1003649 w 1287464"/>
                  <a:gd name="connsiteY2" fmla="*/ 1181880 h 2151341"/>
                  <a:gd name="connsiteX3" fmla="*/ 982663 w 1287464"/>
                  <a:gd name="connsiteY3" fmla="*/ 1193313 h 2151341"/>
                  <a:gd name="connsiteX4" fmla="*/ 982663 w 1287464"/>
                  <a:gd name="connsiteY4" fmla="*/ 1459191 h 2151341"/>
                  <a:gd name="connsiteX5" fmla="*/ 1204913 w 1287464"/>
                  <a:gd name="connsiteY5" fmla="*/ 1459191 h 2151341"/>
                  <a:gd name="connsiteX6" fmla="*/ 646113 w 1287464"/>
                  <a:gd name="connsiteY6" fmla="*/ 2151341 h 2151341"/>
                  <a:gd name="connsiteX7" fmla="*/ 85725 w 1287464"/>
                  <a:gd name="connsiteY7" fmla="*/ 1459191 h 2151341"/>
                  <a:gd name="connsiteX8" fmla="*/ 303213 w 1287464"/>
                  <a:gd name="connsiteY8" fmla="*/ 1459191 h 2151341"/>
                  <a:gd name="connsiteX9" fmla="*/ 303213 w 1287464"/>
                  <a:gd name="connsiteY9" fmla="*/ 1192447 h 2151341"/>
                  <a:gd name="connsiteX10" fmla="*/ 283816 w 1287464"/>
                  <a:gd name="connsiteY10" fmla="*/ 1181880 h 2151341"/>
                  <a:gd name="connsiteX11" fmla="*/ 0 w 1287464"/>
                  <a:gd name="connsiteY11" fmla="*/ 646113 h 2151341"/>
                  <a:gd name="connsiteX12" fmla="*/ 643732 w 1287464"/>
                  <a:gd name="connsiteY12" fmla="*/ 0 h 215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7464" h="2151341">
                    <a:moveTo>
                      <a:pt x="643732" y="0"/>
                    </a:moveTo>
                    <a:cubicBezTo>
                      <a:pt x="999255" y="0"/>
                      <a:pt x="1287464" y="289275"/>
                      <a:pt x="1287464" y="646113"/>
                    </a:cubicBezTo>
                    <a:cubicBezTo>
                      <a:pt x="1287464" y="869137"/>
                      <a:pt x="1174882" y="1065769"/>
                      <a:pt x="1003649" y="1181880"/>
                    </a:cubicBezTo>
                    <a:lnTo>
                      <a:pt x="982663" y="1193313"/>
                    </a:lnTo>
                    <a:lnTo>
                      <a:pt x="982663" y="1459191"/>
                    </a:lnTo>
                    <a:lnTo>
                      <a:pt x="1204913" y="1459191"/>
                    </a:lnTo>
                    <a:lnTo>
                      <a:pt x="646113" y="2151341"/>
                    </a:lnTo>
                    <a:lnTo>
                      <a:pt x="85725" y="1459191"/>
                    </a:lnTo>
                    <a:lnTo>
                      <a:pt x="303213" y="1459191"/>
                    </a:lnTo>
                    <a:lnTo>
                      <a:pt x="303213" y="1192447"/>
                    </a:lnTo>
                    <a:lnTo>
                      <a:pt x="283816" y="1181880"/>
                    </a:lnTo>
                    <a:cubicBezTo>
                      <a:pt x="112582" y="1065769"/>
                      <a:pt x="0" y="869137"/>
                      <a:pt x="0" y="646113"/>
                    </a:cubicBezTo>
                    <a:cubicBezTo>
                      <a:pt x="0" y="289275"/>
                      <a:pt x="288209" y="0"/>
                      <a:pt x="643732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28575" cap="flat" cmpd="sng" algn="ctr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8900000" scaled="0"/>
                  <a:tileRect/>
                </a:gradFill>
                <a:prstDash val="solid"/>
                <a:miter lim="800000"/>
              </a:ln>
              <a:effectLst>
                <a:outerShdw blurRad="228600" dist="63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lIns="68589" tIns="34295" rIns="68589" bIns="34295" rtlCol="0" anchor="ctr"/>
              <a:lstStyle/>
              <a:p>
                <a:pPr algn="ctr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文本框 2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401828" y="1503219"/>
                <a:ext cx="759279" cy="700202"/>
              </a:xfrm>
              <a:prstGeom prst="rect">
                <a:avLst/>
              </a:prstGeom>
              <a:noFill/>
            </p:spPr>
            <p:txBody>
              <a:bodyPr wrap="square" lIns="68589" tIns="34295" rIns="68589" bIns="34295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01</a:t>
                </a:r>
              </a:p>
            </p:txBody>
          </p:sp>
        </p:grpSp>
        <p:sp>
          <p:nvSpPr>
            <p:cNvPr id="13" name="MH_Text_1"/>
            <p:cNvSpPr/>
            <p:nvPr>
              <p:custDataLst>
                <p:tags r:id="rId15"/>
              </p:custDataLst>
            </p:nvPr>
          </p:nvSpPr>
          <p:spPr>
            <a:xfrm>
              <a:off x="1574893" y="4351908"/>
              <a:ext cx="2844165" cy="381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119989" tIns="0" rIns="119989" bIns="0" rtlCol="0" anchor="t">
              <a:no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互联网创新项目规划要点</a:t>
              </a:r>
            </a:p>
          </p:txBody>
        </p:sp>
      </p:grpSp>
      <p:grpSp>
        <p:nvGrpSpPr>
          <p:cNvPr id="24" name="组合 23"/>
          <p:cNvGrpSpPr/>
          <p:nvPr>
            <p:custDataLst>
              <p:tags r:id="rId2"/>
            </p:custDataLst>
          </p:nvPr>
        </p:nvGrpSpPr>
        <p:grpSpPr>
          <a:xfrm>
            <a:off x="5212980" y="2793245"/>
            <a:ext cx="2590165" cy="2012315"/>
            <a:chOff x="4370941" y="2571168"/>
            <a:chExt cx="2590165" cy="2012315"/>
          </a:xfrm>
        </p:grpSpPr>
        <p:grpSp>
          <p:nvGrpSpPr>
            <p:cNvPr id="8" name="组合 7"/>
            <p:cNvGrpSpPr/>
            <p:nvPr>
              <p:custDataLst>
                <p:tags r:id="rId9"/>
              </p:custDataLst>
            </p:nvPr>
          </p:nvGrpSpPr>
          <p:grpSpPr>
            <a:xfrm>
              <a:off x="4965905" y="2571168"/>
              <a:ext cx="1130095" cy="1629029"/>
              <a:chOff x="4791477" y="1215112"/>
              <a:chExt cx="1248082" cy="1799107"/>
            </a:xfrm>
          </p:grpSpPr>
          <p:sp>
            <p:nvSpPr>
              <p:cNvPr id="9" name="Oval 2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791477" y="1215112"/>
                <a:ext cx="1248082" cy="1248251"/>
              </a:xfrm>
              <a:prstGeom prst="ellipse">
                <a:avLst/>
              </a:prstGeom>
              <a:solidFill>
                <a:srgbClr val="0068B6"/>
              </a:soli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89" tIns="34295" rIns="68589" bIns="3429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任意多边形 15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4923812" y="1356556"/>
                <a:ext cx="991889" cy="1657663"/>
              </a:xfrm>
              <a:custGeom>
                <a:avLst/>
                <a:gdLst>
                  <a:gd name="connsiteX0" fmla="*/ 643732 w 1287464"/>
                  <a:gd name="connsiteY0" fmla="*/ 0 h 2151341"/>
                  <a:gd name="connsiteX1" fmla="*/ 1287464 w 1287464"/>
                  <a:gd name="connsiteY1" fmla="*/ 646113 h 2151341"/>
                  <a:gd name="connsiteX2" fmla="*/ 1003649 w 1287464"/>
                  <a:gd name="connsiteY2" fmla="*/ 1181880 h 2151341"/>
                  <a:gd name="connsiteX3" fmla="*/ 982663 w 1287464"/>
                  <a:gd name="connsiteY3" fmla="*/ 1193313 h 2151341"/>
                  <a:gd name="connsiteX4" fmla="*/ 982663 w 1287464"/>
                  <a:gd name="connsiteY4" fmla="*/ 1459191 h 2151341"/>
                  <a:gd name="connsiteX5" fmla="*/ 1204913 w 1287464"/>
                  <a:gd name="connsiteY5" fmla="*/ 1459191 h 2151341"/>
                  <a:gd name="connsiteX6" fmla="*/ 646113 w 1287464"/>
                  <a:gd name="connsiteY6" fmla="*/ 2151341 h 2151341"/>
                  <a:gd name="connsiteX7" fmla="*/ 85725 w 1287464"/>
                  <a:gd name="connsiteY7" fmla="*/ 1459191 h 2151341"/>
                  <a:gd name="connsiteX8" fmla="*/ 303213 w 1287464"/>
                  <a:gd name="connsiteY8" fmla="*/ 1459191 h 2151341"/>
                  <a:gd name="connsiteX9" fmla="*/ 303213 w 1287464"/>
                  <a:gd name="connsiteY9" fmla="*/ 1192447 h 2151341"/>
                  <a:gd name="connsiteX10" fmla="*/ 283816 w 1287464"/>
                  <a:gd name="connsiteY10" fmla="*/ 1181880 h 2151341"/>
                  <a:gd name="connsiteX11" fmla="*/ 0 w 1287464"/>
                  <a:gd name="connsiteY11" fmla="*/ 646113 h 2151341"/>
                  <a:gd name="connsiteX12" fmla="*/ 643732 w 1287464"/>
                  <a:gd name="connsiteY12" fmla="*/ 0 h 215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7464" h="2151341">
                    <a:moveTo>
                      <a:pt x="643732" y="0"/>
                    </a:moveTo>
                    <a:cubicBezTo>
                      <a:pt x="999255" y="0"/>
                      <a:pt x="1287464" y="289275"/>
                      <a:pt x="1287464" y="646113"/>
                    </a:cubicBezTo>
                    <a:cubicBezTo>
                      <a:pt x="1287464" y="869137"/>
                      <a:pt x="1174882" y="1065769"/>
                      <a:pt x="1003649" y="1181880"/>
                    </a:cubicBezTo>
                    <a:lnTo>
                      <a:pt x="982663" y="1193313"/>
                    </a:lnTo>
                    <a:lnTo>
                      <a:pt x="982663" y="1459191"/>
                    </a:lnTo>
                    <a:lnTo>
                      <a:pt x="1204913" y="1459191"/>
                    </a:lnTo>
                    <a:lnTo>
                      <a:pt x="646113" y="2151341"/>
                    </a:lnTo>
                    <a:lnTo>
                      <a:pt x="85725" y="1459191"/>
                    </a:lnTo>
                    <a:lnTo>
                      <a:pt x="303213" y="1459191"/>
                    </a:lnTo>
                    <a:lnTo>
                      <a:pt x="303213" y="1192447"/>
                    </a:lnTo>
                    <a:lnTo>
                      <a:pt x="283816" y="1181880"/>
                    </a:lnTo>
                    <a:cubicBezTo>
                      <a:pt x="112582" y="1065769"/>
                      <a:pt x="0" y="869137"/>
                      <a:pt x="0" y="646113"/>
                    </a:cubicBezTo>
                    <a:cubicBezTo>
                      <a:pt x="0" y="289275"/>
                      <a:pt x="288209" y="0"/>
                      <a:pt x="643732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28575" cap="flat" cmpd="sng" algn="ctr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8900000" scaled="0"/>
                  <a:tileRect/>
                </a:gradFill>
                <a:prstDash val="solid"/>
                <a:miter lim="800000"/>
              </a:ln>
              <a:effectLst>
                <a:outerShdw blurRad="228600" dist="63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lIns="68589" tIns="34295" rIns="68589" bIns="34295" rtlCol="0" anchor="ctr"/>
              <a:lstStyle/>
              <a:p>
                <a:pPr algn="ctr"/>
                <a:endParaRPr lang="zh-CN" altLang="en-US" kern="0" dirty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文本框 24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5057757" y="1503219"/>
                <a:ext cx="759279" cy="700202"/>
              </a:xfrm>
              <a:prstGeom prst="rect">
                <a:avLst/>
              </a:prstGeom>
              <a:noFill/>
            </p:spPr>
            <p:txBody>
              <a:bodyPr wrap="square" lIns="68589" tIns="34295" rIns="68589" bIns="34295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02</a:t>
                </a:r>
              </a:p>
            </p:txBody>
          </p:sp>
        </p:grpSp>
        <p:sp>
          <p:nvSpPr>
            <p:cNvPr id="14" name="MH_Text_1"/>
            <p:cNvSpPr/>
            <p:nvPr>
              <p:custDataLst>
                <p:tags r:id="rId10"/>
              </p:custDataLst>
            </p:nvPr>
          </p:nvSpPr>
          <p:spPr>
            <a:xfrm>
              <a:off x="4370941" y="4292653"/>
              <a:ext cx="2590165" cy="2908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119989" tIns="0" rIns="119989" bIns="0" rtlCol="0" anchor="t">
              <a:no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运用互联网技术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82419" y="742858"/>
            <a:ext cx="4365419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策划漂流瓶项目流程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3"/>
            </p:custDataLst>
          </p:nvPr>
        </p:nvGrpSpPr>
        <p:grpSpPr>
          <a:xfrm>
            <a:off x="8664859" y="2793272"/>
            <a:ext cx="2240280" cy="2044700"/>
            <a:chOff x="7203450" y="2333487"/>
            <a:chExt cx="2240642" cy="2044700"/>
          </a:xfrm>
        </p:grpSpPr>
        <p:grpSp>
          <p:nvGrpSpPr>
            <p:cNvPr id="42" name="组合 41"/>
            <p:cNvGrpSpPr/>
            <p:nvPr>
              <p:custDataLst>
                <p:tags r:id="rId4"/>
              </p:custDataLst>
            </p:nvPr>
          </p:nvGrpSpPr>
          <p:grpSpPr>
            <a:xfrm>
              <a:off x="7600950" y="2333487"/>
              <a:ext cx="1130095" cy="1629029"/>
              <a:chOff x="4791477" y="1215112"/>
              <a:chExt cx="1248082" cy="1799107"/>
            </a:xfrm>
          </p:grpSpPr>
          <p:sp>
            <p:nvSpPr>
              <p:cNvPr id="43" name="Oval 2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791477" y="1215112"/>
                <a:ext cx="1248082" cy="1248251"/>
              </a:xfrm>
              <a:prstGeom prst="ellipse">
                <a:avLst/>
              </a:prstGeom>
              <a:solidFill>
                <a:srgbClr val="7030A0"/>
              </a:soli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89" tIns="34295" rIns="68589" bIns="3429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任意多边形 1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4923812" y="1356556"/>
                <a:ext cx="991889" cy="1657663"/>
              </a:xfrm>
              <a:custGeom>
                <a:avLst/>
                <a:gdLst>
                  <a:gd name="connsiteX0" fmla="*/ 643732 w 1287464"/>
                  <a:gd name="connsiteY0" fmla="*/ 0 h 2151341"/>
                  <a:gd name="connsiteX1" fmla="*/ 1287464 w 1287464"/>
                  <a:gd name="connsiteY1" fmla="*/ 646113 h 2151341"/>
                  <a:gd name="connsiteX2" fmla="*/ 1003649 w 1287464"/>
                  <a:gd name="connsiteY2" fmla="*/ 1181880 h 2151341"/>
                  <a:gd name="connsiteX3" fmla="*/ 982663 w 1287464"/>
                  <a:gd name="connsiteY3" fmla="*/ 1193313 h 2151341"/>
                  <a:gd name="connsiteX4" fmla="*/ 982663 w 1287464"/>
                  <a:gd name="connsiteY4" fmla="*/ 1459191 h 2151341"/>
                  <a:gd name="connsiteX5" fmla="*/ 1204913 w 1287464"/>
                  <a:gd name="connsiteY5" fmla="*/ 1459191 h 2151341"/>
                  <a:gd name="connsiteX6" fmla="*/ 646113 w 1287464"/>
                  <a:gd name="connsiteY6" fmla="*/ 2151341 h 2151341"/>
                  <a:gd name="connsiteX7" fmla="*/ 85725 w 1287464"/>
                  <a:gd name="connsiteY7" fmla="*/ 1459191 h 2151341"/>
                  <a:gd name="connsiteX8" fmla="*/ 303213 w 1287464"/>
                  <a:gd name="connsiteY8" fmla="*/ 1459191 h 2151341"/>
                  <a:gd name="connsiteX9" fmla="*/ 303213 w 1287464"/>
                  <a:gd name="connsiteY9" fmla="*/ 1192447 h 2151341"/>
                  <a:gd name="connsiteX10" fmla="*/ 283816 w 1287464"/>
                  <a:gd name="connsiteY10" fmla="*/ 1181880 h 2151341"/>
                  <a:gd name="connsiteX11" fmla="*/ 0 w 1287464"/>
                  <a:gd name="connsiteY11" fmla="*/ 646113 h 2151341"/>
                  <a:gd name="connsiteX12" fmla="*/ 643732 w 1287464"/>
                  <a:gd name="connsiteY12" fmla="*/ 0 h 215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7464" h="2151341">
                    <a:moveTo>
                      <a:pt x="643732" y="0"/>
                    </a:moveTo>
                    <a:cubicBezTo>
                      <a:pt x="999255" y="0"/>
                      <a:pt x="1287464" y="289275"/>
                      <a:pt x="1287464" y="646113"/>
                    </a:cubicBezTo>
                    <a:cubicBezTo>
                      <a:pt x="1287464" y="869137"/>
                      <a:pt x="1174882" y="1065769"/>
                      <a:pt x="1003649" y="1181880"/>
                    </a:cubicBezTo>
                    <a:lnTo>
                      <a:pt x="982663" y="1193313"/>
                    </a:lnTo>
                    <a:lnTo>
                      <a:pt x="982663" y="1459191"/>
                    </a:lnTo>
                    <a:lnTo>
                      <a:pt x="1204913" y="1459191"/>
                    </a:lnTo>
                    <a:lnTo>
                      <a:pt x="646113" y="2151341"/>
                    </a:lnTo>
                    <a:lnTo>
                      <a:pt x="85725" y="1459191"/>
                    </a:lnTo>
                    <a:lnTo>
                      <a:pt x="303213" y="1459191"/>
                    </a:lnTo>
                    <a:lnTo>
                      <a:pt x="303213" y="1192447"/>
                    </a:lnTo>
                    <a:lnTo>
                      <a:pt x="283816" y="1181880"/>
                    </a:lnTo>
                    <a:cubicBezTo>
                      <a:pt x="112582" y="1065769"/>
                      <a:pt x="0" y="869137"/>
                      <a:pt x="0" y="646113"/>
                    </a:cubicBezTo>
                    <a:cubicBezTo>
                      <a:pt x="0" y="289275"/>
                      <a:pt x="288209" y="0"/>
                      <a:pt x="643732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28575" cap="flat" cmpd="sng" algn="ctr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8900000" scaled="0"/>
                  <a:tileRect/>
                </a:gradFill>
                <a:prstDash val="solid"/>
                <a:miter lim="800000"/>
              </a:ln>
              <a:effectLst>
                <a:outerShdw blurRad="228600" dist="63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lIns="68589" tIns="34295" rIns="68589" bIns="34295" rtlCol="0" anchor="ctr"/>
              <a:lstStyle/>
              <a:p>
                <a:pPr algn="ctr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文本框 24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003675" y="1446812"/>
                <a:ext cx="857944" cy="773306"/>
              </a:xfrm>
              <a:prstGeom prst="rect">
                <a:avLst/>
              </a:prstGeom>
              <a:noFill/>
            </p:spPr>
            <p:txBody>
              <a:bodyPr wrap="square" lIns="68589" tIns="34295" rIns="68589" bIns="34295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0</a:t>
                </a:r>
                <a:r>
                  <a:rPr lang="en-US" altLang="zh-CN" sz="410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Impact" panose="020B0806030902050204" pitchFamily="34" charset="0"/>
                  </a:rPr>
                  <a:t>3</a:t>
                </a:r>
                <a:endPara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6" name="MH_Text_1"/>
            <p:cNvSpPr/>
            <p:nvPr>
              <p:custDataLst>
                <p:tags r:id="rId5"/>
              </p:custDataLst>
            </p:nvPr>
          </p:nvSpPr>
          <p:spPr>
            <a:xfrm>
              <a:off x="7203450" y="4054337"/>
              <a:ext cx="2240642" cy="32385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119989" tIns="0" rIns="119989" bIns="0" rtlCol="0" anchor="t">
              <a:noAutofit/>
            </a:bodyPr>
            <a:lstStyle/>
            <a:p>
              <a:pPr algn="ctr">
                <a:buClrTx/>
                <a:buSzTx/>
                <a:buFontTx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拓展设计创新项目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buClrTx/>
                <a:buSzTx/>
                <a:buFontTx/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145" y="667385"/>
            <a:ext cx="7413625" cy="5327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9845">
            <a:off x="1032266" y="555060"/>
            <a:ext cx="1053594" cy="134576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96135" y="921385"/>
            <a:ext cx="500824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互联网创新项目规划要点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5885" y="1764030"/>
            <a:ext cx="48971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结合右图，说一说你对所选定的互联网创新项目的规划要点。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9845">
            <a:off x="1032266" y="555060"/>
            <a:ext cx="1053594" cy="134576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96135" y="921385"/>
            <a:ext cx="500824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运用互联网技术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72820" y="1605280"/>
            <a:ext cx="102463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想一想，在图中，你还可以利用哪些互联网技术让自己的创新项目规划得更有创意？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80" y="2597150"/>
            <a:ext cx="8346440" cy="3571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465" y="1443355"/>
            <a:ext cx="9069070" cy="46786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95959" y="921334"/>
            <a:ext cx="9278854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拓展设计创新项目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705" y="4775223"/>
            <a:ext cx="1978425" cy="1978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7463"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45760" y="994410"/>
            <a:ext cx="59289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应用所学方法，与同学合作，拓展设计一个新的创新项目。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338652" y="1535602"/>
            <a:ext cx="3043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评价反思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grpSp>
        <p:nvGrpSpPr>
          <p:cNvPr id="17" name="组合 16"/>
          <p:cNvGrpSpPr/>
          <p:nvPr>
            <p:custDataLst>
              <p:tags r:id="rId1"/>
            </p:custDataLst>
          </p:nvPr>
        </p:nvGrpSpPr>
        <p:grpSpPr>
          <a:xfrm>
            <a:off x="2941981" y="2734563"/>
            <a:ext cx="2129242" cy="2082714"/>
            <a:chOff x="2941981" y="2559938"/>
            <a:chExt cx="2129242" cy="2082714"/>
          </a:xfrm>
        </p:grpSpPr>
        <p:grpSp>
          <p:nvGrpSpPr>
            <p:cNvPr id="4" name="组合 3"/>
            <p:cNvGrpSpPr/>
            <p:nvPr>
              <p:custDataLst>
                <p:tags r:id="rId8"/>
              </p:custDataLst>
            </p:nvPr>
          </p:nvGrpSpPr>
          <p:grpSpPr>
            <a:xfrm>
              <a:off x="3407603" y="2559938"/>
              <a:ext cx="1130095" cy="1629029"/>
              <a:chOff x="1132852" y="1215112"/>
              <a:chExt cx="1248082" cy="1799107"/>
            </a:xfrm>
          </p:grpSpPr>
          <p:sp>
            <p:nvSpPr>
              <p:cNvPr id="5" name="Oval 2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132852" y="1215112"/>
                <a:ext cx="1248082" cy="1248251"/>
              </a:xfrm>
              <a:prstGeom prst="ellipse">
                <a:avLst/>
              </a:prstGeom>
              <a:solidFill>
                <a:srgbClr val="3484A2"/>
              </a:soli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89" tIns="34295" rIns="68589" bIns="3429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任意多边形 11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265187" y="1356556"/>
                <a:ext cx="991889" cy="1657663"/>
              </a:xfrm>
              <a:custGeom>
                <a:avLst/>
                <a:gdLst>
                  <a:gd name="connsiteX0" fmla="*/ 643732 w 1287464"/>
                  <a:gd name="connsiteY0" fmla="*/ 0 h 2151341"/>
                  <a:gd name="connsiteX1" fmla="*/ 1287464 w 1287464"/>
                  <a:gd name="connsiteY1" fmla="*/ 646113 h 2151341"/>
                  <a:gd name="connsiteX2" fmla="*/ 1003649 w 1287464"/>
                  <a:gd name="connsiteY2" fmla="*/ 1181880 h 2151341"/>
                  <a:gd name="connsiteX3" fmla="*/ 982663 w 1287464"/>
                  <a:gd name="connsiteY3" fmla="*/ 1193313 h 2151341"/>
                  <a:gd name="connsiteX4" fmla="*/ 982663 w 1287464"/>
                  <a:gd name="connsiteY4" fmla="*/ 1459191 h 2151341"/>
                  <a:gd name="connsiteX5" fmla="*/ 1204913 w 1287464"/>
                  <a:gd name="connsiteY5" fmla="*/ 1459191 h 2151341"/>
                  <a:gd name="connsiteX6" fmla="*/ 646113 w 1287464"/>
                  <a:gd name="connsiteY6" fmla="*/ 2151341 h 2151341"/>
                  <a:gd name="connsiteX7" fmla="*/ 85725 w 1287464"/>
                  <a:gd name="connsiteY7" fmla="*/ 1459191 h 2151341"/>
                  <a:gd name="connsiteX8" fmla="*/ 303213 w 1287464"/>
                  <a:gd name="connsiteY8" fmla="*/ 1459191 h 2151341"/>
                  <a:gd name="connsiteX9" fmla="*/ 303213 w 1287464"/>
                  <a:gd name="connsiteY9" fmla="*/ 1192447 h 2151341"/>
                  <a:gd name="connsiteX10" fmla="*/ 283816 w 1287464"/>
                  <a:gd name="connsiteY10" fmla="*/ 1181880 h 2151341"/>
                  <a:gd name="connsiteX11" fmla="*/ 0 w 1287464"/>
                  <a:gd name="connsiteY11" fmla="*/ 646113 h 2151341"/>
                  <a:gd name="connsiteX12" fmla="*/ 643732 w 1287464"/>
                  <a:gd name="connsiteY12" fmla="*/ 0 h 215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7464" h="2151341">
                    <a:moveTo>
                      <a:pt x="643732" y="0"/>
                    </a:moveTo>
                    <a:cubicBezTo>
                      <a:pt x="999255" y="0"/>
                      <a:pt x="1287464" y="289275"/>
                      <a:pt x="1287464" y="646113"/>
                    </a:cubicBezTo>
                    <a:cubicBezTo>
                      <a:pt x="1287464" y="869137"/>
                      <a:pt x="1174882" y="1065769"/>
                      <a:pt x="1003649" y="1181880"/>
                    </a:cubicBezTo>
                    <a:lnTo>
                      <a:pt x="982663" y="1193313"/>
                    </a:lnTo>
                    <a:lnTo>
                      <a:pt x="982663" y="1459191"/>
                    </a:lnTo>
                    <a:lnTo>
                      <a:pt x="1204913" y="1459191"/>
                    </a:lnTo>
                    <a:lnTo>
                      <a:pt x="646113" y="2151341"/>
                    </a:lnTo>
                    <a:lnTo>
                      <a:pt x="85725" y="1459191"/>
                    </a:lnTo>
                    <a:lnTo>
                      <a:pt x="303213" y="1459191"/>
                    </a:lnTo>
                    <a:lnTo>
                      <a:pt x="303213" y="1192447"/>
                    </a:lnTo>
                    <a:lnTo>
                      <a:pt x="283816" y="1181880"/>
                    </a:lnTo>
                    <a:cubicBezTo>
                      <a:pt x="112582" y="1065769"/>
                      <a:pt x="0" y="869137"/>
                      <a:pt x="0" y="646113"/>
                    </a:cubicBezTo>
                    <a:cubicBezTo>
                      <a:pt x="0" y="289275"/>
                      <a:pt x="288209" y="0"/>
                      <a:pt x="643732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28575" cap="flat" cmpd="sng" algn="ctr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8900000" scaled="0"/>
                  <a:tileRect/>
                </a:gradFill>
                <a:prstDash val="solid"/>
                <a:miter lim="800000"/>
              </a:ln>
              <a:effectLst>
                <a:outerShdw blurRad="228600" dist="63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lIns="68589" tIns="34295" rIns="68589" bIns="34295" rtlCol="0" anchor="ctr"/>
              <a:lstStyle/>
              <a:p>
                <a:pPr algn="ctr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文本框 2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401828" y="1467256"/>
                <a:ext cx="759279" cy="772128"/>
              </a:xfrm>
              <a:prstGeom prst="rect">
                <a:avLst/>
              </a:prstGeom>
              <a:noFill/>
            </p:spPr>
            <p:txBody>
              <a:bodyPr wrap="square" lIns="68589" tIns="34295" rIns="68589" bIns="34295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01</a:t>
                </a:r>
              </a:p>
            </p:txBody>
          </p:sp>
        </p:grpSp>
        <p:sp>
          <p:nvSpPr>
            <p:cNvPr id="13" name="MH_Text_1"/>
            <p:cNvSpPr/>
            <p:nvPr>
              <p:custDataLst>
                <p:tags r:id="rId9"/>
              </p:custDataLst>
            </p:nvPr>
          </p:nvSpPr>
          <p:spPr>
            <a:xfrm>
              <a:off x="2941981" y="4352118"/>
              <a:ext cx="2129242" cy="2905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119989" tIns="0" rIns="119989" bIns="0" rtlCol="0" anchor="t">
              <a:no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完成互联网创新项目的流程</a:t>
              </a:r>
            </a:p>
          </p:txBody>
        </p:sp>
      </p:grpSp>
      <p:grpSp>
        <p:nvGrpSpPr>
          <p:cNvPr id="18" name="组合 17"/>
          <p:cNvGrpSpPr/>
          <p:nvPr>
            <p:custDataLst>
              <p:tags r:id="rId2"/>
            </p:custDataLst>
          </p:nvPr>
        </p:nvGrpSpPr>
        <p:grpSpPr>
          <a:xfrm>
            <a:off x="6624122" y="2805080"/>
            <a:ext cx="1908175" cy="2012950"/>
            <a:chOff x="6624122" y="2630455"/>
            <a:chExt cx="1908175" cy="2012950"/>
          </a:xfrm>
        </p:grpSpPr>
        <p:grpSp>
          <p:nvGrpSpPr>
            <p:cNvPr id="8" name="组合 7"/>
            <p:cNvGrpSpPr/>
            <p:nvPr>
              <p:custDataLst>
                <p:tags r:id="rId3"/>
              </p:custDataLst>
            </p:nvPr>
          </p:nvGrpSpPr>
          <p:grpSpPr>
            <a:xfrm>
              <a:off x="7100976" y="2630455"/>
              <a:ext cx="1130095" cy="1629029"/>
              <a:chOff x="4791477" y="1215112"/>
              <a:chExt cx="1248082" cy="1799107"/>
            </a:xfrm>
          </p:grpSpPr>
          <p:sp>
            <p:nvSpPr>
              <p:cNvPr id="9" name="Oval 24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791477" y="1215112"/>
                <a:ext cx="1248082" cy="1248251"/>
              </a:xfrm>
              <a:prstGeom prst="ellipse">
                <a:avLst/>
              </a:prstGeom>
              <a:solidFill>
                <a:srgbClr val="0068B6"/>
              </a:soli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89" tIns="34295" rIns="68589" bIns="3429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任意多边形 1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4923812" y="1356556"/>
                <a:ext cx="991889" cy="1657663"/>
              </a:xfrm>
              <a:custGeom>
                <a:avLst/>
                <a:gdLst>
                  <a:gd name="connsiteX0" fmla="*/ 643732 w 1287464"/>
                  <a:gd name="connsiteY0" fmla="*/ 0 h 2151341"/>
                  <a:gd name="connsiteX1" fmla="*/ 1287464 w 1287464"/>
                  <a:gd name="connsiteY1" fmla="*/ 646113 h 2151341"/>
                  <a:gd name="connsiteX2" fmla="*/ 1003649 w 1287464"/>
                  <a:gd name="connsiteY2" fmla="*/ 1181880 h 2151341"/>
                  <a:gd name="connsiteX3" fmla="*/ 982663 w 1287464"/>
                  <a:gd name="connsiteY3" fmla="*/ 1193313 h 2151341"/>
                  <a:gd name="connsiteX4" fmla="*/ 982663 w 1287464"/>
                  <a:gd name="connsiteY4" fmla="*/ 1459191 h 2151341"/>
                  <a:gd name="connsiteX5" fmla="*/ 1204913 w 1287464"/>
                  <a:gd name="connsiteY5" fmla="*/ 1459191 h 2151341"/>
                  <a:gd name="connsiteX6" fmla="*/ 646113 w 1287464"/>
                  <a:gd name="connsiteY6" fmla="*/ 2151341 h 2151341"/>
                  <a:gd name="connsiteX7" fmla="*/ 85725 w 1287464"/>
                  <a:gd name="connsiteY7" fmla="*/ 1459191 h 2151341"/>
                  <a:gd name="connsiteX8" fmla="*/ 303213 w 1287464"/>
                  <a:gd name="connsiteY8" fmla="*/ 1459191 h 2151341"/>
                  <a:gd name="connsiteX9" fmla="*/ 303213 w 1287464"/>
                  <a:gd name="connsiteY9" fmla="*/ 1192447 h 2151341"/>
                  <a:gd name="connsiteX10" fmla="*/ 283816 w 1287464"/>
                  <a:gd name="connsiteY10" fmla="*/ 1181880 h 2151341"/>
                  <a:gd name="connsiteX11" fmla="*/ 0 w 1287464"/>
                  <a:gd name="connsiteY11" fmla="*/ 646113 h 2151341"/>
                  <a:gd name="connsiteX12" fmla="*/ 643732 w 1287464"/>
                  <a:gd name="connsiteY12" fmla="*/ 0 h 215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7464" h="2151341">
                    <a:moveTo>
                      <a:pt x="643732" y="0"/>
                    </a:moveTo>
                    <a:cubicBezTo>
                      <a:pt x="999255" y="0"/>
                      <a:pt x="1287464" y="289275"/>
                      <a:pt x="1287464" y="646113"/>
                    </a:cubicBezTo>
                    <a:cubicBezTo>
                      <a:pt x="1287464" y="869137"/>
                      <a:pt x="1174882" y="1065769"/>
                      <a:pt x="1003649" y="1181880"/>
                    </a:cubicBezTo>
                    <a:lnTo>
                      <a:pt x="982663" y="1193313"/>
                    </a:lnTo>
                    <a:lnTo>
                      <a:pt x="982663" y="1459191"/>
                    </a:lnTo>
                    <a:lnTo>
                      <a:pt x="1204913" y="1459191"/>
                    </a:lnTo>
                    <a:lnTo>
                      <a:pt x="646113" y="2151341"/>
                    </a:lnTo>
                    <a:lnTo>
                      <a:pt x="85725" y="1459191"/>
                    </a:lnTo>
                    <a:lnTo>
                      <a:pt x="303213" y="1459191"/>
                    </a:lnTo>
                    <a:lnTo>
                      <a:pt x="303213" y="1192447"/>
                    </a:lnTo>
                    <a:lnTo>
                      <a:pt x="283816" y="1181880"/>
                    </a:lnTo>
                    <a:cubicBezTo>
                      <a:pt x="112582" y="1065769"/>
                      <a:pt x="0" y="869137"/>
                      <a:pt x="0" y="646113"/>
                    </a:cubicBezTo>
                    <a:cubicBezTo>
                      <a:pt x="0" y="289275"/>
                      <a:pt x="288209" y="0"/>
                      <a:pt x="643732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28575" cap="flat" cmpd="sng" algn="ctr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8900000" scaled="0"/>
                  <a:tileRect/>
                </a:gradFill>
                <a:prstDash val="solid"/>
                <a:miter lim="800000"/>
              </a:ln>
              <a:effectLst>
                <a:outerShdw blurRad="228600" dist="63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lIns="68589" tIns="34295" rIns="68589" bIns="34295" rtlCol="0" anchor="ctr"/>
              <a:lstStyle/>
              <a:p>
                <a:pPr algn="ctr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文本框 2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057757" y="1467256"/>
                <a:ext cx="759279" cy="772128"/>
              </a:xfrm>
              <a:prstGeom prst="rect">
                <a:avLst/>
              </a:prstGeom>
              <a:noFill/>
            </p:spPr>
            <p:txBody>
              <a:bodyPr wrap="square" lIns="68589" tIns="34295" rIns="68589" bIns="34295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02</a:t>
                </a:r>
              </a:p>
            </p:txBody>
          </p:sp>
        </p:grpSp>
        <p:sp>
          <p:nvSpPr>
            <p:cNvPr id="14" name="MH_Text_1"/>
            <p:cNvSpPr/>
            <p:nvPr>
              <p:custDataLst>
                <p:tags r:id="rId4"/>
              </p:custDataLst>
            </p:nvPr>
          </p:nvSpPr>
          <p:spPr>
            <a:xfrm>
              <a:off x="6624122" y="4351940"/>
              <a:ext cx="1908175" cy="29146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119989" tIns="0" rIns="119989" bIns="0" rtlCol="0" anchor="t">
              <a:no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选择互联网创新技术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982419" y="742858"/>
            <a:ext cx="4365419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策划漂流瓶项目流程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9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95959" y="921334"/>
            <a:ext cx="9278854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完成互联网创新项目的流程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96135" y="1729105"/>
            <a:ext cx="8429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思考和讨论完成互联网创新项目的流程，在图中填写。</a:t>
            </a:r>
            <a:endParaRPr lang="en-US" altLang="zh-CN" sz="2400" dirty="0">
              <a:solidFill>
                <a:srgbClr val="0068B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2888615"/>
            <a:ext cx="10527030" cy="235712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859790" y="854075"/>
            <a:ext cx="931545" cy="910590"/>
          </a:xfrm>
          <a:prstGeom prst="ellipse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10601030101010101" pitchFamily="65" charset="-122"/>
                <a:ea typeface="方正小标宋简体" panose="02010601030101010101" pitchFamily="65" charset="-122"/>
              </a:rPr>
              <a:t>项目情境</a:t>
            </a:r>
          </a:p>
        </p:txBody>
      </p:sp>
      <p:sp>
        <p:nvSpPr>
          <p:cNvPr id="2" name="矩形 1"/>
          <p:cNvSpPr/>
          <p:nvPr/>
        </p:nvSpPr>
        <p:spPr>
          <a:xfrm>
            <a:off x="6756609" y="1645082"/>
            <a:ext cx="3936042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655">
              <a:lnSpc>
                <a:spcPct val="150000"/>
              </a:lnSpc>
            </a:pP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确定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连接你我的漂流瓶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互联网创新项目主题后，需要针对项目运用互联网思维与互联网技术策划项目流程，才能让同学们在本次互联网创新活动中有所成长。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-54205" y="161035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策划漂流瓶项目流程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251848" y="6458188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  互联网创新实践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70691" y="22555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210" y="1730375"/>
            <a:ext cx="4704080" cy="3441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9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95959" y="921334"/>
            <a:ext cx="9278854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选择互联网创新技术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14475" y="1554480"/>
            <a:ext cx="98596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选择合适的互联网创新技术有助于项目的实现，在图中空白处填写你的观点。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5" y="2416175"/>
            <a:ext cx="10556875" cy="325437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859790" y="854075"/>
            <a:ext cx="931545" cy="910590"/>
          </a:xfrm>
          <a:prstGeom prst="ellipse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17" y="935933"/>
            <a:ext cx="8934365" cy="498613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09850" y="2946400"/>
            <a:ext cx="6892290" cy="23069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光魏体_CNKI" panose="02000500000000000000" pitchFamily="2" charset="-122"/>
                <a:ea typeface="华光魏体_CNKI" panose="02000500000000000000" pitchFamily="2" charset="-122"/>
              </a:rPr>
              <a:t>需求分析</a:t>
            </a:r>
            <a:r>
              <a:rPr lang="en-US" altLang="zh-C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光魏体_CNKI" panose="02000500000000000000" pitchFamily="2" charset="-122"/>
                <a:ea typeface="华光魏体_CNKI" panose="02000500000000000000" pitchFamily="2" charset="-122"/>
              </a:rPr>
              <a:t>——</a:t>
            </a:r>
            <a:r>
              <a:rPr lang="zh-CN" altLang="en-US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光魏体_CNKI" panose="02000500000000000000" pitchFamily="2" charset="-122"/>
                <a:ea typeface="华光魏体_CNKI" panose="02000500000000000000" pitchFamily="2" charset="-122"/>
              </a:rPr>
              <a:t>分析规划</a:t>
            </a:r>
            <a:endParaRPr lang="en-US" altLang="zh-CN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光魏体_CNKI" panose="02000500000000000000" pitchFamily="2" charset="-122"/>
                <a:ea typeface="华光魏体_CNKI" panose="02000500000000000000" pitchFamily="2" charset="-122"/>
              </a:rPr>
              <a:t>建立模型</a:t>
            </a:r>
            <a:r>
              <a:rPr lang="en-US" altLang="zh-C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光魏体_CNKI" panose="02000500000000000000" pitchFamily="2" charset="-122"/>
                <a:ea typeface="华光魏体_CNKI" panose="02000500000000000000" pitchFamily="2" charset="-122"/>
              </a:rPr>
              <a:t>——</a:t>
            </a:r>
            <a:r>
              <a:rPr lang="zh-CN" altLang="en-US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光魏体_CNKI" panose="02000500000000000000" pitchFamily="2" charset="-122"/>
                <a:ea typeface="华光魏体_CNKI" panose="02000500000000000000" pitchFamily="2" charset="-122"/>
              </a:rPr>
              <a:t>建构规划</a:t>
            </a:r>
            <a:endParaRPr lang="en-US" altLang="zh-CN" sz="32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光魏体_CNKI" panose="02000500000000000000" pitchFamily="2" charset="-122"/>
              <a:ea typeface="华光魏体_CNKI" panose="02000500000000000000" pitchFamily="2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光魏体_CNKI" panose="02000500000000000000" pitchFamily="2" charset="-122"/>
                <a:ea typeface="华光魏体_CNKI" panose="02000500000000000000" pitchFamily="2" charset="-122"/>
              </a:rPr>
              <a:t>设置规则</a:t>
            </a:r>
            <a:r>
              <a:rPr lang="en-US" altLang="zh-C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光魏体_CNKI" panose="02000500000000000000" pitchFamily="2" charset="-122"/>
                <a:ea typeface="华光魏体_CNKI" panose="02000500000000000000" pitchFamily="2" charset="-122"/>
              </a:rPr>
              <a:t>——</a:t>
            </a:r>
            <a:r>
              <a:rPr lang="zh-CN" altLang="en-US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光魏体_CNKI" panose="02000500000000000000" pitchFamily="2" charset="-122"/>
                <a:ea typeface="华光魏体_CNKI" panose="02000500000000000000" pitchFamily="2" charset="-122"/>
              </a:rPr>
              <a:t>完善</a:t>
            </a:r>
            <a:r>
              <a:rPr lang="en-US" altLang="zh-CN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光魏体_CNKI" panose="02000500000000000000" pitchFamily="2" charset="-122"/>
                <a:ea typeface="华光魏体_CNKI" panose="02000500000000000000" pitchFamily="2" charset="-122"/>
              </a:rPr>
              <a:t> </a:t>
            </a:r>
            <a:r>
              <a:rPr lang="zh-CN" altLang="en-US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光魏体_CNKI" panose="02000500000000000000" pitchFamily="2" charset="-122"/>
                <a:ea typeface="华光魏体_CNKI" panose="02000500000000000000" pitchFamily="2" charset="-122"/>
              </a:rPr>
              <a:t>规划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81295" y="1839836"/>
            <a:ext cx="7543246" cy="73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9875" algn="ctr">
              <a:lnSpc>
                <a:spcPts val="1200"/>
              </a:lnSpc>
              <a:spcBef>
                <a:spcPts val="1400"/>
              </a:spcBef>
              <a:spcAft>
                <a:spcPts val="1200"/>
              </a:spcAft>
              <a:tabLst>
                <a:tab pos="269875" algn="l"/>
              </a:tabLst>
            </a:pPr>
            <a:r>
              <a:rPr lang="zh-CN" altLang="en-US" sz="3600" b="1" kern="1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项目</a:t>
            </a:r>
            <a:r>
              <a:rPr lang="en-US" altLang="zh-CN" sz="3600" b="1" kern="1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2  </a:t>
            </a:r>
            <a:r>
              <a:rPr lang="zh-CN" altLang="en-US" sz="3600" b="1" kern="1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策划漂流瓶项目流程</a:t>
            </a:r>
          </a:p>
          <a:p>
            <a:pPr indent="269875" algn="ctr">
              <a:lnSpc>
                <a:spcPts val="1200"/>
              </a:lnSpc>
              <a:spcBef>
                <a:spcPts val="1400"/>
              </a:spcBef>
              <a:spcAft>
                <a:spcPts val="1200"/>
              </a:spcAft>
              <a:tabLst>
                <a:tab pos="269875" algn="l"/>
              </a:tabLst>
            </a:pPr>
            <a:r>
              <a:rPr lang="en-US" altLang="zh-CN" sz="2800" kern="10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宋体" panose="02010600030101010101" pitchFamily="2" charset="-122"/>
              </a:rPr>
              <a:t>                                   ——</a:t>
            </a:r>
            <a:r>
              <a:rPr lang="zh-CN" altLang="en-US" sz="2800" kern="10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宋体" panose="02010600030101010101" pitchFamily="2" charset="-122"/>
              </a:rPr>
              <a:t>互联网创新规划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3" y="5253379"/>
            <a:ext cx="1604621" cy="160462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50756" y="2063787"/>
            <a:ext cx="694692" cy="1986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2800" b="1" dirty="0">
                <a:solidFill>
                  <a:srgbClr val="0068B6"/>
                </a:solidFill>
                <a:cs typeface="MiSans Normal" panose="00000500000000000000" charset="-122"/>
                <a:sym typeface="+mn-ea"/>
              </a:rPr>
              <a:t>学习记录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223101" y="69550"/>
            <a:ext cx="2965870" cy="5405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2800" b="1" dirty="0">
                <a:solidFill>
                  <a:srgbClr val="4B93E8"/>
                </a:solidFill>
                <a:cs typeface="MiSans Normal" panose="00000500000000000000" charset="-122"/>
                <a:sym typeface="+mn-ea"/>
              </a:rPr>
              <a:t>梁祥 制作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资料带 1"/>
          <p:cNvSpPr/>
          <p:nvPr/>
        </p:nvSpPr>
        <p:spPr>
          <a:xfrm flipH="1">
            <a:off x="1419172" y="2436601"/>
            <a:ext cx="5889301" cy="2369852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1000 h 10000"/>
              <a:gd name="connsiteX1-3" fmla="*/ 2500 w 10000"/>
              <a:gd name="connsiteY1-4" fmla="*/ 2000 h 10000"/>
              <a:gd name="connsiteX2-5" fmla="*/ 5052 w 10000"/>
              <a:gd name="connsiteY2-6" fmla="*/ 871 h 10000"/>
              <a:gd name="connsiteX3-7" fmla="*/ 7500 w 10000"/>
              <a:gd name="connsiteY3-8" fmla="*/ 0 h 10000"/>
              <a:gd name="connsiteX4-9" fmla="*/ 10000 w 10000"/>
              <a:gd name="connsiteY4-10" fmla="*/ 1000 h 10000"/>
              <a:gd name="connsiteX5-11" fmla="*/ 10000 w 10000"/>
              <a:gd name="connsiteY5-12" fmla="*/ 9000 h 10000"/>
              <a:gd name="connsiteX6-13" fmla="*/ 7500 w 10000"/>
              <a:gd name="connsiteY6-14" fmla="*/ 8000 h 10000"/>
              <a:gd name="connsiteX7-15" fmla="*/ 5000 w 10000"/>
              <a:gd name="connsiteY7-16" fmla="*/ 9000 h 10000"/>
              <a:gd name="connsiteX8-17" fmla="*/ 2500 w 10000"/>
              <a:gd name="connsiteY8-18" fmla="*/ 10000 h 10000"/>
              <a:gd name="connsiteX9-19" fmla="*/ 0 w 10000"/>
              <a:gd name="connsiteY9-20" fmla="*/ 9000 h 10000"/>
              <a:gd name="connsiteX10-21" fmla="*/ 0 w 10000"/>
              <a:gd name="connsiteY10-22" fmla="*/ 1000 h 10000"/>
              <a:gd name="connsiteX0-23" fmla="*/ 0 w 10000"/>
              <a:gd name="connsiteY0-24" fmla="*/ 1001 h 10001"/>
              <a:gd name="connsiteX1-25" fmla="*/ 2500 w 10000"/>
              <a:gd name="connsiteY1-26" fmla="*/ 2001 h 10001"/>
              <a:gd name="connsiteX2-27" fmla="*/ 5052 w 10000"/>
              <a:gd name="connsiteY2-28" fmla="*/ 872 h 10001"/>
              <a:gd name="connsiteX3-29" fmla="*/ 7500 w 10000"/>
              <a:gd name="connsiteY3-30" fmla="*/ 1 h 10001"/>
              <a:gd name="connsiteX4-31" fmla="*/ 10000 w 10000"/>
              <a:gd name="connsiteY4-32" fmla="*/ 1001 h 10001"/>
              <a:gd name="connsiteX5-33" fmla="*/ 10000 w 10000"/>
              <a:gd name="connsiteY5-34" fmla="*/ 9001 h 10001"/>
              <a:gd name="connsiteX6-35" fmla="*/ 7500 w 10000"/>
              <a:gd name="connsiteY6-36" fmla="*/ 8001 h 10001"/>
              <a:gd name="connsiteX7-37" fmla="*/ 5000 w 10000"/>
              <a:gd name="connsiteY7-38" fmla="*/ 9001 h 10001"/>
              <a:gd name="connsiteX8-39" fmla="*/ 2500 w 10000"/>
              <a:gd name="connsiteY8-40" fmla="*/ 10001 h 10001"/>
              <a:gd name="connsiteX9-41" fmla="*/ 0 w 10000"/>
              <a:gd name="connsiteY9-42" fmla="*/ 9001 h 10001"/>
              <a:gd name="connsiteX10-43" fmla="*/ 0 w 10000"/>
              <a:gd name="connsiteY10-44" fmla="*/ 1001 h 10001"/>
              <a:gd name="connsiteX0-45" fmla="*/ 0 w 10000"/>
              <a:gd name="connsiteY0-46" fmla="*/ 1001 h 10001"/>
              <a:gd name="connsiteX1-47" fmla="*/ 2500 w 10000"/>
              <a:gd name="connsiteY1-48" fmla="*/ 2001 h 10001"/>
              <a:gd name="connsiteX2-49" fmla="*/ 5052 w 10000"/>
              <a:gd name="connsiteY2-50" fmla="*/ 872 h 10001"/>
              <a:gd name="connsiteX3-51" fmla="*/ 7500 w 10000"/>
              <a:gd name="connsiteY3-52" fmla="*/ 1 h 10001"/>
              <a:gd name="connsiteX4-53" fmla="*/ 10000 w 10000"/>
              <a:gd name="connsiteY4-54" fmla="*/ 1001 h 10001"/>
              <a:gd name="connsiteX5-55" fmla="*/ 10000 w 10000"/>
              <a:gd name="connsiteY5-56" fmla="*/ 9001 h 10001"/>
              <a:gd name="connsiteX6-57" fmla="*/ 7500 w 10000"/>
              <a:gd name="connsiteY6-58" fmla="*/ 8001 h 10001"/>
              <a:gd name="connsiteX7-59" fmla="*/ 5000 w 10000"/>
              <a:gd name="connsiteY7-60" fmla="*/ 9001 h 10001"/>
              <a:gd name="connsiteX8-61" fmla="*/ 2500 w 10000"/>
              <a:gd name="connsiteY8-62" fmla="*/ 10001 h 10001"/>
              <a:gd name="connsiteX9-63" fmla="*/ 0 w 10000"/>
              <a:gd name="connsiteY9-64" fmla="*/ 9001 h 10001"/>
              <a:gd name="connsiteX10-65" fmla="*/ 0 w 10000"/>
              <a:gd name="connsiteY10-66" fmla="*/ 1001 h 10001"/>
              <a:gd name="connsiteX0-67" fmla="*/ 0 w 10000"/>
              <a:gd name="connsiteY0-68" fmla="*/ 1001 h 10001"/>
              <a:gd name="connsiteX1-69" fmla="*/ 2500 w 10000"/>
              <a:gd name="connsiteY1-70" fmla="*/ 2001 h 10001"/>
              <a:gd name="connsiteX2-71" fmla="*/ 5052 w 10000"/>
              <a:gd name="connsiteY2-72" fmla="*/ 872 h 10001"/>
              <a:gd name="connsiteX3-73" fmla="*/ 7500 w 10000"/>
              <a:gd name="connsiteY3-74" fmla="*/ 1 h 10001"/>
              <a:gd name="connsiteX4-75" fmla="*/ 10000 w 10000"/>
              <a:gd name="connsiteY4-76" fmla="*/ 1001 h 10001"/>
              <a:gd name="connsiteX5-77" fmla="*/ 10000 w 10000"/>
              <a:gd name="connsiteY5-78" fmla="*/ 9001 h 10001"/>
              <a:gd name="connsiteX6-79" fmla="*/ 7500 w 10000"/>
              <a:gd name="connsiteY6-80" fmla="*/ 8001 h 10001"/>
              <a:gd name="connsiteX7-81" fmla="*/ 5000 w 10000"/>
              <a:gd name="connsiteY7-82" fmla="*/ 9001 h 10001"/>
              <a:gd name="connsiteX8-83" fmla="*/ 2500 w 10000"/>
              <a:gd name="connsiteY8-84" fmla="*/ 10001 h 10001"/>
              <a:gd name="connsiteX9-85" fmla="*/ 0 w 10000"/>
              <a:gd name="connsiteY9-86" fmla="*/ 9001 h 10001"/>
              <a:gd name="connsiteX10-87" fmla="*/ 0 w 10000"/>
              <a:gd name="connsiteY10-88" fmla="*/ 1001 h 10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0000" h="10001">
                <a:moveTo>
                  <a:pt x="0" y="1001"/>
                </a:moveTo>
                <a:cubicBezTo>
                  <a:pt x="0" y="1553"/>
                  <a:pt x="1658" y="2022"/>
                  <a:pt x="2500" y="2001"/>
                </a:cubicBezTo>
                <a:cubicBezTo>
                  <a:pt x="3342" y="1980"/>
                  <a:pt x="4155" y="1510"/>
                  <a:pt x="5052" y="872"/>
                </a:cubicBezTo>
                <a:cubicBezTo>
                  <a:pt x="5949" y="234"/>
                  <a:pt x="6675" y="-20"/>
                  <a:pt x="7500" y="1"/>
                </a:cubicBezTo>
                <a:cubicBezTo>
                  <a:pt x="8325" y="22"/>
                  <a:pt x="10000" y="449"/>
                  <a:pt x="10000" y="1001"/>
                </a:cubicBezTo>
                <a:lnTo>
                  <a:pt x="10000" y="9001"/>
                </a:lnTo>
                <a:cubicBezTo>
                  <a:pt x="10000" y="8449"/>
                  <a:pt x="9261" y="7315"/>
                  <a:pt x="7500" y="8001"/>
                </a:cubicBezTo>
                <a:cubicBezTo>
                  <a:pt x="5739" y="8687"/>
                  <a:pt x="5638" y="8621"/>
                  <a:pt x="5000" y="9001"/>
                </a:cubicBezTo>
                <a:cubicBezTo>
                  <a:pt x="4362" y="9381"/>
                  <a:pt x="3881" y="10001"/>
                  <a:pt x="2500" y="10001"/>
                </a:cubicBezTo>
                <a:cubicBezTo>
                  <a:pt x="1119" y="10001"/>
                  <a:pt x="0" y="9553"/>
                  <a:pt x="0" y="9001"/>
                </a:cubicBezTo>
                <a:lnTo>
                  <a:pt x="0" y="1001"/>
                </a:lnTo>
                <a:close/>
              </a:path>
            </a:pathLst>
          </a:custGeom>
          <a:solidFill>
            <a:srgbClr val="4B93E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05767" y="1579375"/>
            <a:ext cx="7161617" cy="584775"/>
            <a:chOff x="1415995" y="1454455"/>
            <a:chExt cx="7161617" cy="584775"/>
          </a:xfrm>
        </p:grpSpPr>
        <p:sp>
          <p:nvSpPr>
            <p:cNvPr id="8" name="文本框 7"/>
            <p:cNvSpPr txBox="1"/>
            <p:nvPr/>
          </p:nvSpPr>
          <p:spPr>
            <a:xfrm>
              <a:off x="1415995" y="1455665"/>
              <a:ext cx="28188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2E9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项目 </a:t>
              </a:r>
              <a:r>
                <a:rPr lang="en-US" altLang="zh-CN" sz="3200" b="1" dirty="0">
                  <a:solidFill>
                    <a:srgbClr val="2E9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2</a:t>
              </a:r>
              <a:r>
                <a:rPr lang="zh-CN" altLang="en-US" sz="3200" b="1" dirty="0">
                  <a:solidFill>
                    <a:srgbClr val="2E9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 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3697905" y="1454455"/>
              <a:ext cx="4879707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2E9F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  <a:sym typeface="+mn-ea"/>
                </a:rPr>
                <a:t>策划漂流瓶项目流程</a:t>
              </a:r>
              <a:endParaRPr lang="zh-CN" altLang="en-US" sz="3200" b="1" spc="300" dirty="0">
                <a:solidFill>
                  <a:srgbClr val="2E9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777302" y="2982012"/>
            <a:ext cx="5219406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用所学的互联网创新</a:t>
            </a:r>
            <a:endParaRPr lang="en-US" altLang="zh-CN" sz="4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方法去解决实际问题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34" y="2664288"/>
            <a:ext cx="4023294" cy="40232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77873" y="906814"/>
            <a:ext cx="402329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2E9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sz="2000" dirty="0">
                <a:solidFill>
                  <a:srgbClr val="2E9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2E9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rgbClr val="2E9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连接你我的漂流瓶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19591" y="891524"/>
            <a:ext cx="4293441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2E9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2E9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2E9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2E9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2E9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sz="2000" b="1" dirty="0">
                <a:solidFill>
                  <a:srgbClr val="2E9FD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年级下册</a:t>
            </a:r>
            <a:endParaRPr lang="zh-CN" altLang="en-US" sz="2000" b="1" dirty="0">
              <a:solidFill>
                <a:srgbClr val="2E9FD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1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1" y="901822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10601030101010101" pitchFamily="65" charset="-122"/>
                <a:ea typeface="方正小标宋简体" panose="02010601030101010101" pitchFamily="65" charset="-122"/>
              </a:rPr>
              <a:t>学习目标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151069" y="1863014"/>
            <a:ext cx="8190754" cy="4273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en-US" altLang="zh-CN" sz="2400" dirty="0">
                <a:solidFill>
                  <a:srgbClr val="2E9FD1"/>
                </a:solidFill>
                <a:sym typeface="+mn-ea"/>
              </a:rPr>
              <a:t>1</a:t>
            </a:r>
            <a:r>
              <a:rPr lang="zh-CN" altLang="zh-CN" sz="2400" dirty="0">
                <a:solidFill>
                  <a:srgbClr val="2E9FD1"/>
                </a:solidFill>
                <a:sym typeface="+mn-ea"/>
              </a:rPr>
              <a:t>．项目目标</a:t>
            </a:r>
            <a:endParaRPr lang="zh-CN" altLang="zh-CN" sz="2400" dirty="0">
              <a:solidFill>
                <a:srgbClr val="2E9FD1"/>
              </a:solidFill>
            </a:endParaRPr>
          </a:p>
          <a:p>
            <a:pPr>
              <a:lnSpc>
                <a:spcPts val="4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学会对选择的互联网创新项目进行需求分析和项目规划，本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项目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以“连接你我的漂流瓶”为例。</a:t>
            </a:r>
            <a:endParaRPr lang="zh-CN" altLang="en-US" sz="2400" dirty="0"/>
          </a:p>
          <a:p>
            <a:pPr>
              <a:lnSpc>
                <a:spcPts val="4000"/>
              </a:lnSpc>
            </a:pPr>
            <a:endParaRPr lang="en-US" altLang="zh-CN" sz="2400" dirty="0">
              <a:solidFill>
                <a:srgbClr val="2E9FD1"/>
              </a:solidFill>
            </a:endParaRPr>
          </a:p>
          <a:p>
            <a:pPr>
              <a:lnSpc>
                <a:spcPts val="4000"/>
              </a:lnSpc>
            </a:pPr>
            <a:r>
              <a:rPr lang="en-US" altLang="zh-CN" sz="2400" dirty="0">
                <a:solidFill>
                  <a:srgbClr val="2E9FD1"/>
                </a:solidFill>
              </a:rPr>
              <a:t>2</a:t>
            </a:r>
            <a:r>
              <a:rPr lang="zh-CN" altLang="zh-CN" sz="2400" dirty="0">
                <a:solidFill>
                  <a:srgbClr val="2E9FD1"/>
                </a:solidFill>
              </a:rPr>
              <a:t>．素养目标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对问题进行抽象、分解、建模，制订解决方案，并兼顾原创精神。</a:t>
            </a:r>
          </a:p>
          <a:p>
            <a:pPr>
              <a:lnSpc>
                <a:spcPts val="4000"/>
              </a:lnSpc>
              <a:spcBef>
                <a:spcPts val="1200"/>
              </a:spcBef>
            </a:pP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54205" y="161035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2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策划漂流瓶项目流程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51848" y="6458188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ea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ea"/>
              </a:rPr>
              <a:t>单元   互联网创新实践</a:t>
            </a:r>
            <a:endParaRPr lang="zh-CN" altLang="en-US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1" y="901822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10601030101010101" pitchFamily="65" charset="-122"/>
                <a:ea typeface="方正小标宋简体" panose="02010601030101010101" pitchFamily="65" charset="-122"/>
              </a:rPr>
              <a:t>问题梳理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52905" y="1926590"/>
            <a:ext cx="8438515" cy="327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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如何对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连接你我的漂流瓶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进行需求分析？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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如何对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连接你我的漂流瓶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进行项目规划？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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如何选择合适的数字化设备、平台和资源？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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如何让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连接你我的漂流瓶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活动更有特色？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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如何让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连接你我的漂流瓶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目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规划的有条理？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-54205" y="161035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2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策划漂流瓶项目流程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51848" y="6458188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ea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ea"/>
              </a:rPr>
              <a:t>单元   互联网创新实践</a:t>
            </a:r>
            <a:endParaRPr lang="zh-CN" altLang="en-US" dirty="0">
              <a:solidFill>
                <a:schemeClr val="bg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图片 8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30" y="2397760"/>
            <a:ext cx="3223895" cy="3223895"/>
          </a:xfrm>
          <a:prstGeom prst="rect">
            <a:avLst/>
          </a:prstGeom>
        </p:spPr>
      </p:pic>
      <p:sp>
        <p:nvSpPr>
          <p:cNvPr id="9" name="矩形: 圆角 2"/>
          <p:cNvSpPr/>
          <p:nvPr>
            <p:custDataLst>
              <p:tags r:id="rId1"/>
            </p:custDataLst>
          </p:nvPr>
        </p:nvSpPr>
        <p:spPr>
          <a:xfrm>
            <a:off x="5481320" y="956945"/>
            <a:ext cx="5559425" cy="5117465"/>
          </a:xfrm>
          <a:prstGeom prst="roundRect">
            <a:avLst>
              <a:gd name="adj" fmla="val 3640"/>
            </a:avLst>
          </a:prstGeom>
          <a:noFill/>
          <a:ln>
            <a:solidFill>
              <a:schemeClr val="accent1">
                <a:alpha val="50000"/>
              </a:schemeClr>
            </a:solidFill>
            <a:prstDash val="solid"/>
          </a:ln>
          <a:effectLst>
            <a:outerShdw blurRad="330200" dist="203200" dir="5400000" sx="98000" sy="98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2">
            <a:clrChange>
              <a:clrFrom>
                <a:srgbClr val="74D5F9">
                  <a:alpha val="100000"/>
                </a:srgbClr>
              </a:clrFrom>
              <a:clrTo>
                <a:srgbClr val="74D5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8930" y="894715"/>
            <a:ext cx="5849620" cy="5179695"/>
          </a:xfrm>
          <a:prstGeom prst="rect">
            <a:avLst/>
          </a:prstGeom>
        </p:spPr>
      </p:pic>
      <p:sp>
        <p:nvSpPr>
          <p:cNvPr id="11" name="序号"/>
          <p:cNvSpPr txBox="1"/>
          <p:nvPr>
            <p:custDataLst>
              <p:tags r:id="rId2"/>
            </p:custDataLst>
          </p:nvPr>
        </p:nvSpPr>
        <p:spPr>
          <a:xfrm>
            <a:off x="10464800" y="1322389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01.</a:t>
            </a:r>
          </a:p>
        </p:txBody>
      </p:sp>
      <p:sp>
        <p:nvSpPr>
          <p:cNvPr id="5" name="标题"/>
          <p:cNvSpPr txBox="1"/>
          <p:nvPr>
            <p:custDataLst>
              <p:tags r:id="rId3"/>
            </p:custDataLst>
          </p:nvPr>
        </p:nvSpPr>
        <p:spPr>
          <a:xfrm>
            <a:off x="6049010" y="1016954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项目准备</a:t>
            </a: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6049010" y="2463800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序号"/>
          <p:cNvSpPr txBox="1"/>
          <p:nvPr>
            <p:custDataLst>
              <p:tags r:id="rId5"/>
            </p:custDataLst>
          </p:nvPr>
        </p:nvSpPr>
        <p:spPr>
          <a:xfrm>
            <a:off x="10464800" y="2516717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02.</a:t>
            </a:r>
          </a:p>
        </p:txBody>
      </p:sp>
      <p:sp>
        <p:nvSpPr>
          <p:cNvPr id="26" name="标题"/>
          <p:cNvSpPr txBox="1"/>
          <p:nvPr>
            <p:custDataLst>
              <p:tags r:id="rId6"/>
            </p:custDataLst>
          </p:nvPr>
        </p:nvSpPr>
        <p:spPr>
          <a:xfrm>
            <a:off x="6049010" y="2354792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活动实施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MiSans Normal" panose="00000500000000000000" charset="-122"/>
              <a:sym typeface="+mn-ea"/>
            </a:endParaRPr>
          </a:p>
        </p:txBody>
      </p:sp>
      <p:cxnSp>
        <p:nvCxnSpPr>
          <p:cNvPr id="4" name="直接连接符 3"/>
          <p:cNvCxnSpPr/>
          <p:nvPr>
            <p:custDataLst>
              <p:tags r:id="rId7"/>
            </p:custDataLst>
          </p:nvPr>
        </p:nvCxnSpPr>
        <p:spPr>
          <a:xfrm>
            <a:off x="6049010" y="3887645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序号"/>
          <p:cNvSpPr txBox="1"/>
          <p:nvPr>
            <p:custDataLst>
              <p:tags r:id="rId8"/>
            </p:custDataLst>
          </p:nvPr>
        </p:nvSpPr>
        <p:spPr>
          <a:xfrm>
            <a:off x="10464800" y="3711045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03.</a:t>
            </a:r>
          </a:p>
        </p:txBody>
      </p:sp>
      <p:sp>
        <p:nvSpPr>
          <p:cNvPr id="7" name="标题"/>
          <p:cNvSpPr txBox="1"/>
          <p:nvPr>
            <p:custDataLst>
              <p:tags r:id="rId9"/>
            </p:custDataLst>
          </p:nvPr>
        </p:nvSpPr>
        <p:spPr>
          <a:xfrm>
            <a:off x="6030074" y="3570017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拓展提升</a:t>
            </a:r>
          </a:p>
        </p:txBody>
      </p:sp>
      <p:cxnSp>
        <p:nvCxnSpPr>
          <p:cNvPr id="33" name="直接连接符 32"/>
          <p:cNvCxnSpPr/>
          <p:nvPr>
            <p:custDataLst>
              <p:tags r:id="rId10"/>
            </p:custDataLst>
          </p:nvPr>
        </p:nvCxnSpPr>
        <p:spPr>
          <a:xfrm>
            <a:off x="6049010" y="4852456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"/>
          <p:cNvSpPr txBox="1"/>
          <p:nvPr>
            <p:custDataLst>
              <p:tags r:id="rId11"/>
            </p:custDataLst>
          </p:nvPr>
        </p:nvSpPr>
        <p:spPr>
          <a:xfrm>
            <a:off x="6049645" y="1783715"/>
            <a:ext cx="4535805" cy="69024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需</a:t>
            </a:r>
            <a:r>
              <a:rPr lang="zh-CN" altLang="en-US" sz="1800" dirty="0">
                <a:solidFill>
                  <a:srgbClr val="3484A2"/>
                </a:solidFill>
                <a:sym typeface="+mn-ea"/>
              </a:rPr>
              <a:t>求分析；任务分解</a:t>
            </a:r>
          </a:p>
        </p:txBody>
      </p:sp>
      <p:sp>
        <p:nvSpPr>
          <p:cNvPr id="12" name="标题"/>
          <p:cNvSpPr txBox="1"/>
          <p:nvPr>
            <p:custDataLst>
              <p:tags r:id="rId12"/>
            </p:custDataLst>
          </p:nvPr>
        </p:nvSpPr>
        <p:spPr>
          <a:xfrm>
            <a:off x="6049010" y="2914650"/>
            <a:ext cx="4396105" cy="9753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sym typeface="+mn-ea"/>
              </a:rPr>
              <a:t>制订项目规则；设计小程序</a:t>
            </a: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sym typeface="+mn-ea"/>
              </a:rPr>
              <a:t>完善项目内容；宣传扩展项目</a:t>
            </a:r>
          </a:p>
        </p:txBody>
      </p:sp>
      <p:sp>
        <p:nvSpPr>
          <p:cNvPr id="22" name="标题"/>
          <p:cNvSpPr txBox="1"/>
          <p:nvPr>
            <p:custDataLst>
              <p:tags r:id="rId13"/>
            </p:custDataLst>
          </p:nvPr>
        </p:nvSpPr>
        <p:spPr>
          <a:xfrm>
            <a:off x="6029960" y="4354195"/>
            <a:ext cx="4603115" cy="5054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互联网创新项目规划要点；运用互联网技术</a:t>
            </a:r>
          </a:p>
        </p:txBody>
      </p:sp>
      <p:sp>
        <p:nvSpPr>
          <p:cNvPr id="27" name="文本框 26"/>
          <p:cNvSpPr txBox="1"/>
          <p:nvPr userDrawn="1">
            <p:custDataLst>
              <p:tags r:id="rId14"/>
            </p:custDataLst>
          </p:nvPr>
        </p:nvSpPr>
        <p:spPr>
          <a:xfrm>
            <a:off x="3016432" y="1389212"/>
            <a:ext cx="1532679" cy="229214"/>
          </a:xfrm>
          <a:custGeom>
            <a:avLst/>
            <a:gdLst/>
            <a:ahLst/>
            <a:cxnLst/>
            <a:rect l="l" t="t" r="r" b="b"/>
            <a:pathLst>
              <a:path w="1532679" h="229214">
                <a:moveTo>
                  <a:pt x="290910" y="25296"/>
                </a:moveTo>
                <a:cubicBezTo>
                  <a:pt x="278078" y="25296"/>
                  <a:pt x="267307" y="27705"/>
                  <a:pt x="258599" y="32523"/>
                </a:cubicBezTo>
                <a:cubicBezTo>
                  <a:pt x="249891" y="37342"/>
                  <a:pt x="242816" y="43766"/>
                  <a:pt x="237374" y="51797"/>
                </a:cubicBezTo>
                <a:cubicBezTo>
                  <a:pt x="231932" y="59827"/>
                  <a:pt x="228036" y="69206"/>
                  <a:pt x="225687" y="79932"/>
                </a:cubicBezTo>
                <a:cubicBezTo>
                  <a:pt x="223338" y="90659"/>
                  <a:pt x="222163" y="101930"/>
                  <a:pt x="222163" y="113746"/>
                </a:cubicBezTo>
                <a:cubicBezTo>
                  <a:pt x="222163" y="126825"/>
                  <a:pt x="223252" y="138870"/>
                  <a:pt x="225429" y="149884"/>
                </a:cubicBezTo>
                <a:cubicBezTo>
                  <a:pt x="227606" y="160897"/>
                  <a:pt x="231273" y="170390"/>
                  <a:pt x="236429" y="178363"/>
                </a:cubicBezTo>
                <a:cubicBezTo>
                  <a:pt x="241585" y="186336"/>
                  <a:pt x="248488" y="192531"/>
                  <a:pt x="257139" y="196948"/>
                </a:cubicBezTo>
                <a:cubicBezTo>
                  <a:pt x="265790" y="201365"/>
                  <a:pt x="276645" y="203573"/>
                  <a:pt x="289706" y="203573"/>
                </a:cubicBezTo>
                <a:cubicBezTo>
                  <a:pt x="302653" y="203573"/>
                  <a:pt x="313538" y="201164"/>
                  <a:pt x="322361" y="196346"/>
                </a:cubicBezTo>
                <a:cubicBezTo>
                  <a:pt x="331184" y="191528"/>
                  <a:pt x="338288" y="185017"/>
                  <a:pt x="343672" y="176815"/>
                </a:cubicBezTo>
                <a:cubicBezTo>
                  <a:pt x="349057" y="168612"/>
                  <a:pt x="352895" y="159119"/>
                  <a:pt x="355187" y="148335"/>
                </a:cubicBezTo>
                <a:cubicBezTo>
                  <a:pt x="357479" y="137551"/>
                  <a:pt x="358625" y="126136"/>
                  <a:pt x="358625" y="114090"/>
                </a:cubicBezTo>
                <a:cubicBezTo>
                  <a:pt x="358625" y="101471"/>
                  <a:pt x="357508" y="89741"/>
                  <a:pt x="355273" y="78900"/>
                </a:cubicBezTo>
                <a:cubicBezTo>
                  <a:pt x="353039" y="68058"/>
                  <a:pt x="349315" y="58651"/>
                  <a:pt x="344101" y="50678"/>
                </a:cubicBezTo>
                <a:cubicBezTo>
                  <a:pt x="338888" y="42705"/>
                  <a:pt x="331927" y="36481"/>
                  <a:pt x="323220" y="32007"/>
                </a:cubicBezTo>
                <a:cubicBezTo>
                  <a:pt x="314513" y="27533"/>
                  <a:pt x="303743" y="25296"/>
                  <a:pt x="290910" y="25296"/>
                </a:cubicBezTo>
                <a:close/>
                <a:moveTo>
                  <a:pt x="1220465" y="3269"/>
                </a:moveTo>
                <a:lnTo>
                  <a:pt x="1375340" y="3269"/>
                </a:lnTo>
                <a:cubicBezTo>
                  <a:pt x="1376257" y="3269"/>
                  <a:pt x="1377089" y="3499"/>
                  <a:pt x="1377835" y="3958"/>
                </a:cubicBezTo>
                <a:cubicBezTo>
                  <a:pt x="1378580" y="4416"/>
                  <a:pt x="1379211" y="5162"/>
                  <a:pt x="1379728" y="6195"/>
                </a:cubicBezTo>
                <a:cubicBezTo>
                  <a:pt x="1380244" y="7227"/>
                  <a:pt x="1380617" y="8575"/>
                  <a:pt x="1380846" y="10239"/>
                </a:cubicBezTo>
                <a:cubicBezTo>
                  <a:pt x="1381076" y="11902"/>
                  <a:pt x="1381190" y="13824"/>
                  <a:pt x="1381190" y="16003"/>
                </a:cubicBezTo>
                <a:cubicBezTo>
                  <a:pt x="1381190" y="18183"/>
                  <a:pt x="1381076" y="20076"/>
                  <a:pt x="1380846" y="21682"/>
                </a:cubicBezTo>
                <a:cubicBezTo>
                  <a:pt x="1380617" y="23288"/>
                  <a:pt x="1380244" y="24579"/>
                  <a:pt x="1379728" y="25554"/>
                </a:cubicBezTo>
                <a:cubicBezTo>
                  <a:pt x="1379211" y="26529"/>
                  <a:pt x="1378580" y="27246"/>
                  <a:pt x="1377835" y="27705"/>
                </a:cubicBezTo>
                <a:cubicBezTo>
                  <a:pt x="1377089" y="28164"/>
                  <a:pt x="1376257" y="28393"/>
                  <a:pt x="1375340" y="28393"/>
                </a:cubicBezTo>
                <a:lnTo>
                  <a:pt x="1312702" y="28393"/>
                </a:lnTo>
                <a:lnTo>
                  <a:pt x="1312702" y="221470"/>
                </a:lnTo>
                <a:cubicBezTo>
                  <a:pt x="1312702" y="222388"/>
                  <a:pt x="1312472" y="223191"/>
                  <a:pt x="1312013" y="223879"/>
                </a:cubicBezTo>
                <a:cubicBezTo>
                  <a:pt x="1311554" y="224567"/>
                  <a:pt x="1310751" y="225112"/>
                  <a:pt x="1309604" y="225514"/>
                </a:cubicBezTo>
                <a:cubicBezTo>
                  <a:pt x="1308457" y="225915"/>
                  <a:pt x="1306937" y="226260"/>
                  <a:pt x="1305044" y="226546"/>
                </a:cubicBezTo>
                <a:cubicBezTo>
                  <a:pt x="1303151" y="226833"/>
                  <a:pt x="1300771" y="226977"/>
                  <a:pt x="1297902" y="226977"/>
                </a:cubicBezTo>
                <a:cubicBezTo>
                  <a:pt x="1295149" y="226977"/>
                  <a:pt x="1292797" y="226833"/>
                  <a:pt x="1290847" y="226546"/>
                </a:cubicBezTo>
                <a:cubicBezTo>
                  <a:pt x="1288897" y="226260"/>
                  <a:pt x="1287348" y="225915"/>
                  <a:pt x="1286201" y="225514"/>
                </a:cubicBezTo>
                <a:cubicBezTo>
                  <a:pt x="1285054" y="225112"/>
                  <a:pt x="1284251" y="224567"/>
                  <a:pt x="1283792" y="223879"/>
                </a:cubicBezTo>
                <a:cubicBezTo>
                  <a:pt x="1283333" y="223191"/>
                  <a:pt x="1283103" y="222388"/>
                  <a:pt x="1283103" y="221470"/>
                </a:cubicBezTo>
                <a:lnTo>
                  <a:pt x="1283103" y="28393"/>
                </a:lnTo>
                <a:lnTo>
                  <a:pt x="1220465" y="28393"/>
                </a:lnTo>
                <a:cubicBezTo>
                  <a:pt x="1219548" y="28393"/>
                  <a:pt x="1218716" y="28164"/>
                  <a:pt x="1217970" y="27705"/>
                </a:cubicBezTo>
                <a:cubicBezTo>
                  <a:pt x="1217224" y="27246"/>
                  <a:pt x="1216622" y="26529"/>
                  <a:pt x="1216163" y="25554"/>
                </a:cubicBezTo>
                <a:cubicBezTo>
                  <a:pt x="1215704" y="24579"/>
                  <a:pt x="1215332" y="23288"/>
                  <a:pt x="1215045" y="21682"/>
                </a:cubicBezTo>
                <a:cubicBezTo>
                  <a:pt x="1214758" y="20076"/>
                  <a:pt x="1214614" y="18183"/>
                  <a:pt x="1214614" y="16003"/>
                </a:cubicBezTo>
                <a:cubicBezTo>
                  <a:pt x="1214614" y="13824"/>
                  <a:pt x="1214758" y="11902"/>
                  <a:pt x="1215045" y="10239"/>
                </a:cubicBezTo>
                <a:cubicBezTo>
                  <a:pt x="1215332" y="8575"/>
                  <a:pt x="1215704" y="7227"/>
                  <a:pt x="1216163" y="6195"/>
                </a:cubicBezTo>
                <a:cubicBezTo>
                  <a:pt x="1216622" y="5162"/>
                  <a:pt x="1217224" y="4416"/>
                  <a:pt x="1217970" y="3958"/>
                </a:cubicBezTo>
                <a:cubicBezTo>
                  <a:pt x="1218716" y="3499"/>
                  <a:pt x="1219548" y="3269"/>
                  <a:pt x="1220465" y="3269"/>
                </a:cubicBezTo>
                <a:close/>
                <a:moveTo>
                  <a:pt x="852595" y="3269"/>
                </a:moveTo>
                <a:lnTo>
                  <a:pt x="958253" y="3269"/>
                </a:lnTo>
                <a:cubicBezTo>
                  <a:pt x="959171" y="3269"/>
                  <a:pt x="960003" y="3499"/>
                  <a:pt x="960749" y="3958"/>
                </a:cubicBezTo>
                <a:cubicBezTo>
                  <a:pt x="961494" y="4416"/>
                  <a:pt x="962096" y="5162"/>
                  <a:pt x="962555" y="6195"/>
                </a:cubicBezTo>
                <a:cubicBezTo>
                  <a:pt x="963014" y="7227"/>
                  <a:pt x="963387" y="8518"/>
                  <a:pt x="963674" y="10067"/>
                </a:cubicBezTo>
                <a:cubicBezTo>
                  <a:pt x="963961" y="11615"/>
                  <a:pt x="964104" y="13537"/>
                  <a:pt x="964104" y="15831"/>
                </a:cubicBezTo>
                <a:cubicBezTo>
                  <a:pt x="964104" y="17896"/>
                  <a:pt x="963961" y="19703"/>
                  <a:pt x="963674" y="21252"/>
                </a:cubicBezTo>
                <a:cubicBezTo>
                  <a:pt x="963387" y="22801"/>
                  <a:pt x="963014" y="24063"/>
                  <a:pt x="962555" y="25038"/>
                </a:cubicBezTo>
                <a:cubicBezTo>
                  <a:pt x="962096" y="26013"/>
                  <a:pt x="961494" y="26730"/>
                  <a:pt x="960749" y="27189"/>
                </a:cubicBezTo>
                <a:cubicBezTo>
                  <a:pt x="960003" y="27648"/>
                  <a:pt x="959171" y="27877"/>
                  <a:pt x="958253" y="27877"/>
                </a:cubicBezTo>
                <a:lnTo>
                  <a:pt x="871180" y="27877"/>
                </a:lnTo>
                <a:lnTo>
                  <a:pt x="871180" y="97743"/>
                </a:lnTo>
                <a:lnTo>
                  <a:pt x="945863" y="97743"/>
                </a:lnTo>
                <a:cubicBezTo>
                  <a:pt x="946781" y="97743"/>
                  <a:pt x="947613" y="98001"/>
                  <a:pt x="948359" y="98517"/>
                </a:cubicBezTo>
                <a:cubicBezTo>
                  <a:pt x="949104" y="99033"/>
                  <a:pt x="949735" y="99750"/>
                  <a:pt x="950251" y="100668"/>
                </a:cubicBezTo>
                <a:cubicBezTo>
                  <a:pt x="950768" y="101586"/>
                  <a:pt x="951141" y="102848"/>
                  <a:pt x="951370" y="104454"/>
                </a:cubicBezTo>
                <a:cubicBezTo>
                  <a:pt x="951599" y="106060"/>
                  <a:pt x="951714" y="107953"/>
                  <a:pt x="951714" y="110133"/>
                </a:cubicBezTo>
                <a:cubicBezTo>
                  <a:pt x="951714" y="112198"/>
                  <a:pt x="951599" y="113976"/>
                  <a:pt x="951370" y="115467"/>
                </a:cubicBezTo>
                <a:cubicBezTo>
                  <a:pt x="951141" y="116958"/>
                  <a:pt x="950768" y="118163"/>
                  <a:pt x="950251" y="119081"/>
                </a:cubicBezTo>
                <a:cubicBezTo>
                  <a:pt x="949735" y="119999"/>
                  <a:pt x="949104" y="120658"/>
                  <a:pt x="948359" y="121060"/>
                </a:cubicBezTo>
                <a:cubicBezTo>
                  <a:pt x="947613" y="121461"/>
                  <a:pt x="946781" y="121662"/>
                  <a:pt x="945863" y="121662"/>
                </a:cubicBezTo>
                <a:lnTo>
                  <a:pt x="871180" y="121662"/>
                </a:lnTo>
                <a:lnTo>
                  <a:pt x="871180" y="201336"/>
                </a:lnTo>
                <a:lnTo>
                  <a:pt x="959458" y="201336"/>
                </a:lnTo>
                <a:cubicBezTo>
                  <a:pt x="960376" y="201336"/>
                  <a:pt x="961207" y="201566"/>
                  <a:pt x="961953" y="202025"/>
                </a:cubicBezTo>
                <a:cubicBezTo>
                  <a:pt x="962699" y="202484"/>
                  <a:pt x="963358" y="203201"/>
                  <a:pt x="963932" y="204176"/>
                </a:cubicBezTo>
                <a:cubicBezTo>
                  <a:pt x="964506" y="205151"/>
                  <a:pt x="964907" y="206413"/>
                  <a:pt x="965137" y="207961"/>
                </a:cubicBezTo>
                <a:cubicBezTo>
                  <a:pt x="965366" y="209510"/>
                  <a:pt x="965481" y="211432"/>
                  <a:pt x="965481" y="213726"/>
                </a:cubicBezTo>
                <a:cubicBezTo>
                  <a:pt x="965481" y="215791"/>
                  <a:pt x="965366" y="217598"/>
                  <a:pt x="965137" y="219147"/>
                </a:cubicBezTo>
                <a:cubicBezTo>
                  <a:pt x="964907" y="220696"/>
                  <a:pt x="964506" y="221986"/>
                  <a:pt x="963932" y="223019"/>
                </a:cubicBezTo>
                <a:cubicBezTo>
                  <a:pt x="963358" y="224051"/>
                  <a:pt x="962699" y="224797"/>
                  <a:pt x="961953" y="225256"/>
                </a:cubicBezTo>
                <a:cubicBezTo>
                  <a:pt x="961207" y="225715"/>
                  <a:pt x="960376" y="225944"/>
                  <a:pt x="959458" y="225944"/>
                </a:cubicBezTo>
                <a:lnTo>
                  <a:pt x="852595" y="225944"/>
                </a:lnTo>
                <a:cubicBezTo>
                  <a:pt x="849956" y="225944"/>
                  <a:pt x="847461" y="225055"/>
                  <a:pt x="845109" y="223277"/>
                </a:cubicBezTo>
                <a:cubicBezTo>
                  <a:pt x="842757" y="221499"/>
                  <a:pt x="841581" y="218372"/>
                  <a:pt x="841581" y="213898"/>
                </a:cubicBezTo>
                <a:lnTo>
                  <a:pt x="841581" y="15315"/>
                </a:lnTo>
                <a:cubicBezTo>
                  <a:pt x="841581" y="10841"/>
                  <a:pt x="842757" y="7715"/>
                  <a:pt x="845109" y="5937"/>
                </a:cubicBezTo>
                <a:cubicBezTo>
                  <a:pt x="847461" y="4158"/>
                  <a:pt x="849956" y="3269"/>
                  <a:pt x="852595" y="3269"/>
                </a:cubicBezTo>
                <a:close/>
                <a:moveTo>
                  <a:pt x="648965" y="3269"/>
                </a:moveTo>
                <a:lnTo>
                  <a:pt x="803839" y="3269"/>
                </a:lnTo>
                <a:cubicBezTo>
                  <a:pt x="804757" y="3269"/>
                  <a:pt x="805589" y="3499"/>
                  <a:pt x="806335" y="3958"/>
                </a:cubicBezTo>
                <a:cubicBezTo>
                  <a:pt x="807080" y="4416"/>
                  <a:pt x="807711" y="5162"/>
                  <a:pt x="808228" y="6195"/>
                </a:cubicBezTo>
                <a:cubicBezTo>
                  <a:pt x="808744" y="7227"/>
                  <a:pt x="809117" y="8575"/>
                  <a:pt x="809346" y="10239"/>
                </a:cubicBezTo>
                <a:cubicBezTo>
                  <a:pt x="809576" y="11902"/>
                  <a:pt x="809690" y="13824"/>
                  <a:pt x="809690" y="16003"/>
                </a:cubicBezTo>
                <a:cubicBezTo>
                  <a:pt x="809690" y="18183"/>
                  <a:pt x="809576" y="20076"/>
                  <a:pt x="809346" y="21682"/>
                </a:cubicBezTo>
                <a:cubicBezTo>
                  <a:pt x="809117" y="23288"/>
                  <a:pt x="808744" y="24579"/>
                  <a:pt x="808228" y="25554"/>
                </a:cubicBezTo>
                <a:cubicBezTo>
                  <a:pt x="807711" y="26529"/>
                  <a:pt x="807080" y="27246"/>
                  <a:pt x="806335" y="27705"/>
                </a:cubicBezTo>
                <a:cubicBezTo>
                  <a:pt x="805589" y="28164"/>
                  <a:pt x="804757" y="28393"/>
                  <a:pt x="803839" y="28393"/>
                </a:cubicBezTo>
                <a:lnTo>
                  <a:pt x="741201" y="28393"/>
                </a:lnTo>
                <a:lnTo>
                  <a:pt x="741201" y="221470"/>
                </a:lnTo>
                <a:cubicBezTo>
                  <a:pt x="741201" y="222388"/>
                  <a:pt x="740972" y="223191"/>
                  <a:pt x="740513" y="223879"/>
                </a:cubicBezTo>
                <a:cubicBezTo>
                  <a:pt x="740054" y="224567"/>
                  <a:pt x="739251" y="225112"/>
                  <a:pt x="738104" y="225514"/>
                </a:cubicBezTo>
                <a:cubicBezTo>
                  <a:pt x="736957" y="225915"/>
                  <a:pt x="735437" y="226260"/>
                  <a:pt x="733544" y="226546"/>
                </a:cubicBezTo>
                <a:cubicBezTo>
                  <a:pt x="731651" y="226833"/>
                  <a:pt x="729270" y="226977"/>
                  <a:pt x="726402" y="226977"/>
                </a:cubicBezTo>
                <a:cubicBezTo>
                  <a:pt x="723649" y="226977"/>
                  <a:pt x="721297" y="226833"/>
                  <a:pt x="719347" y="226546"/>
                </a:cubicBezTo>
                <a:cubicBezTo>
                  <a:pt x="717397" y="226260"/>
                  <a:pt x="715848" y="225915"/>
                  <a:pt x="714701" y="225514"/>
                </a:cubicBezTo>
                <a:cubicBezTo>
                  <a:pt x="713554" y="225112"/>
                  <a:pt x="712750" y="224567"/>
                  <a:pt x="712292" y="223879"/>
                </a:cubicBezTo>
                <a:cubicBezTo>
                  <a:pt x="711833" y="223191"/>
                  <a:pt x="711603" y="222388"/>
                  <a:pt x="711603" y="221470"/>
                </a:cubicBezTo>
                <a:lnTo>
                  <a:pt x="711603" y="28393"/>
                </a:lnTo>
                <a:lnTo>
                  <a:pt x="648965" y="28393"/>
                </a:lnTo>
                <a:cubicBezTo>
                  <a:pt x="648047" y="28393"/>
                  <a:pt x="647216" y="28164"/>
                  <a:pt x="646470" y="27705"/>
                </a:cubicBezTo>
                <a:cubicBezTo>
                  <a:pt x="645724" y="27246"/>
                  <a:pt x="645122" y="26529"/>
                  <a:pt x="644663" y="25554"/>
                </a:cubicBezTo>
                <a:cubicBezTo>
                  <a:pt x="644204" y="24579"/>
                  <a:pt x="643831" y="23288"/>
                  <a:pt x="643545" y="21682"/>
                </a:cubicBezTo>
                <a:cubicBezTo>
                  <a:pt x="643258" y="20076"/>
                  <a:pt x="643114" y="18183"/>
                  <a:pt x="643114" y="16003"/>
                </a:cubicBezTo>
                <a:cubicBezTo>
                  <a:pt x="643114" y="13824"/>
                  <a:pt x="643258" y="11902"/>
                  <a:pt x="643545" y="10239"/>
                </a:cubicBezTo>
                <a:cubicBezTo>
                  <a:pt x="643831" y="8575"/>
                  <a:pt x="644204" y="7227"/>
                  <a:pt x="644663" y="6195"/>
                </a:cubicBezTo>
                <a:cubicBezTo>
                  <a:pt x="645122" y="5162"/>
                  <a:pt x="645724" y="4416"/>
                  <a:pt x="646470" y="3958"/>
                </a:cubicBezTo>
                <a:cubicBezTo>
                  <a:pt x="647216" y="3499"/>
                  <a:pt x="648047" y="3269"/>
                  <a:pt x="648965" y="3269"/>
                </a:cubicBezTo>
                <a:close/>
                <a:moveTo>
                  <a:pt x="1166801" y="2753"/>
                </a:moveTo>
                <a:cubicBezTo>
                  <a:pt x="1169464" y="2753"/>
                  <a:pt x="1171764" y="2868"/>
                  <a:pt x="1173701" y="3097"/>
                </a:cubicBezTo>
                <a:cubicBezTo>
                  <a:pt x="1175638" y="3327"/>
                  <a:pt x="1177152" y="3699"/>
                  <a:pt x="1178241" y="4216"/>
                </a:cubicBezTo>
                <a:cubicBezTo>
                  <a:pt x="1179331" y="4732"/>
                  <a:pt x="1180118" y="5334"/>
                  <a:pt x="1180602" y="6023"/>
                </a:cubicBezTo>
                <a:cubicBezTo>
                  <a:pt x="1181086" y="6711"/>
                  <a:pt x="1181328" y="7457"/>
                  <a:pt x="1181328" y="8260"/>
                </a:cubicBezTo>
                <a:lnTo>
                  <a:pt x="1181328" y="213726"/>
                </a:lnTo>
                <a:cubicBezTo>
                  <a:pt x="1181328" y="216021"/>
                  <a:pt x="1180943" y="217971"/>
                  <a:pt x="1180172" y="219577"/>
                </a:cubicBezTo>
                <a:cubicBezTo>
                  <a:pt x="1179401" y="221183"/>
                  <a:pt x="1178393" y="222502"/>
                  <a:pt x="1177147" y="223535"/>
                </a:cubicBezTo>
                <a:cubicBezTo>
                  <a:pt x="1175901" y="224567"/>
                  <a:pt x="1174507" y="225313"/>
                  <a:pt x="1172965" y="225772"/>
                </a:cubicBezTo>
                <a:cubicBezTo>
                  <a:pt x="1171422" y="226231"/>
                  <a:pt x="1169879" y="226460"/>
                  <a:pt x="1168336" y="226460"/>
                </a:cubicBezTo>
                <a:lnTo>
                  <a:pt x="1158549" y="226460"/>
                </a:lnTo>
                <a:cubicBezTo>
                  <a:pt x="1155464" y="226460"/>
                  <a:pt x="1152764" y="226145"/>
                  <a:pt x="1150450" y="225514"/>
                </a:cubicBezTo>
                <a:cubicBezTo>
                  <a:pt x="1148136" y="224883"/>
                  <a:pt x="1145941" y="223736"/>
                  <a:pt x="1143865" y="222072"/>
                </a:cubicBezTo>
                <a:cubicBezTo>
                  <a:pt x="1141789" y="220409"/>
                  <a:pt x="1139713" y="218143"/>
                  <a:pt x="1137637" y="215275"/>
                </a:cubicBezTo>
                <a:cubicBezTo>
                  <a:pt x="1135560" y="212407"/>
                  <a:pt x="1133357" y="208736"/>
                  <a:pt x="1131026" y="204262"/>
                </a:cubicBezTo>
                <a:lnTo>
                  <a:pt x="1063097" y="77609"/>
                </a:lnTo>
                <a:cubicBezTo>
                  <a:pt x="1059546" y="71070"/>
                  <a:pt x="1055966" y="64215"/>
                  <a:pt x="1052359" y="57045"/>
                </a:cubicBezTo>
                <a:cubicBezTo>
                  <a:pt x="1048751" y="49875"/>
                  <a:pt x="1045394" y="42906"/>
                  <a:pt x="1042285" y="36137"/>
                </a:cubicBezTo>
                <a:lnTo>
                  <a:pt x="1041941" y="36137"/>
                </a:lnTo>
                <a:cubicBezTo>
                  <a:pt x="1042171" y="44397"/>
                  <a:pt x="1042343" y="52829"/>
                  <a:pt x="1042457" y="61433"/>
                </a:cubicBezTo>
                <a:cubicBezTo>
                  <a:pt x="1042572" y="70037"/>
                  <a:pt x="1042630" y="78584"/>
                  <a:pt x="1042630" y="87073"/>
                </a:cubicBezTo>
                <a:lnTo>
                  <a:pt x="1042630" y="221470"/>
                </a:lnTo>
                <a:cubicBezTo>
                  <a:pt x="1042630" y="222273"/>
                  <a:pt x="1042388" y="223047"/>
                  <a:pt x="1041904" y="223793"/>
                </a:cubicBezTo>
                <a:cubicBezTo>
                  <a:pt x="1041420" y="224539"/>
                  <a:pt x="1040603" y="225112"/>
                  <a:pt x="1039453" y="225514"/>
                </a:cubicBezTo>
                <a:cubicBezTo>
                  <a:pt x="1038303" y="225915"/>
                  <a:pt x="1036790" y="226260"/>
                  <a:pt x="1034913" y="226546"/>
                </a:cubicBezTo>
                <a:cubicBezTo>
                  <a:pt x="1033036" y="226833"/>
                  <a:pt x="1030645" y="226977"/>
                  <a:pt x="1027739" y="226977"/>
                </a:cubicBezTo>
                <a:cubicBezTo>
                  <a:pt x="1024833" y="226977"/>
                  <a:pt x="1022443" y="226833"/>
                  <a:pt x="1020567" y="226546"/>
                </a:cubicBezTo>
                <a:cubicBezTo>
                  <a:pt x="1018691" y="226260"/>
                  <a:pt x="1017208" y="225915"/>
                  <a:pt x="1016118" y="225514"/>
                </a:cubicBezTo>
                <a:cubicBezTo>
                  <a:pt x="1015028" y="225112"/>
                  <a:pt x="1014241" y="224539"/>
                  <a:pt x="1013757" y="223793"/>
                </a:cubicBezTo>
                <a:cubicBezTo>
                  <a:pt x="1013273" y="223047"/>
                  <a:pt x="1013031" y="222273"/>
                  <a:pt x="1013031" y="221470"/>
                </a:cubicBezTo>
                <a:lnTo>
                  <a:pt x="1013031" y="16003"/>
                </a:lnTo>
                <a:cubicBezTo>
                  <a:pt x="1013031" y="11415"/>
                  <a:pt x="1014334" y="8145"/>
                  <a:pt x="1016940" y="6195"/>
                </a:cubicBezTo>
                <a:cubicBezTo>
                  <a:pt x="1019545" y="4244"/>
                  <a:pt x="1022387" y="3269"/>
                  <a:pt x="1025464" y="3269"/>
                </a:cubicBezTo>
                <a:lnTo>
                  <a:pt x="1040030" y="3269"/>
                </a:lnTo>
                <a:cubicBezTo>
                  <a:pt x="1043462" y="3269"/>
                  <a:pt x="1046333" y="3556"/>
                  <a:pt x="1048643" y="4130"/>
                </a:cubicBezTo>
                <a:cubicBezTo>
                  <a:pt x="1050953" y="4703"/>
                  <a:pt x="1053025" y="5650"/>
                  <a:pt x="1054860" y="6969"/>
                </a:cubicBezTo>
                <a:cubicBezTo>
                  <a:pt x="1056694" y="8288"/>
                  <a:pt x="1058470" y="10124"/>
                  <a:pt x="1060187" y="12476"/>
                </a:cubicBezTo>
                <a:cubicBezTo>
                  <a:pt x="1061905" y="14827"/>
                  <a:pt x="1063706" y="17782"/>
                  <a:pt x="1065592" y="21338"/>
                </a:cubicBezTo>
                <a:lnTo>
                  <a:pt x="1117814" y="119081"/>
                </a:lnTo>
                <a:cubicBezTo>
                  <a:pt x="1121029" y="125046"/>
                  <a:pt x="1124134" y="130868"/>
                  <a:pt x="1127128" y="136547"/>
                </a:cubicBezTo>
                <a:cubicBezTo>
                  <a:pt x="1130121" y="142226"/>
                  <a:pt x="1133004" y="147819"/>
                  <a:pt x="1135776" y="153325"/>
                </a:cubicBezTo>
                <a:cubicBezTo>
                  <a:pt x="1138548" y="158832"/>
                  <a:pt x="1141292" y="164252"/>
                  <a:pt x="1144008" y="169587"/>
                </a:cubicBezTo>
                <a:cubicBezTo>
                  <a:pt x="1146723" y="174922"/>
                  <a:pt x="1149412" y="180285"/>
                  <a:pt x="1152074" y="185677"/>
                </a:cubicBezTo>
                <a:lnTo>
                  <a:pt x="1152246" y="185677"/>
                </a:lnTo>
                <a:cubicBezTo>
                  <a:pt x="1152017" y="176614"/>
                  <a:pt x="1151873" y="167178"/>
                  <a:pt x="1151816" y="157369"/>
                </a:cubicBezTo>
                <a:cubicBezTo>
                  <a:pt x="1151759" y="147560"/>
                  <a:pt x="1151730" y="138125"/>
                  <a:pt x="1151730" y="129062"/>
                </a:cubicBezTo>
                <a:lnTo>
                  <a:pt x="1151730" y="8260"/>
                </a:lnTo>
                <a:cubicBezTo>
                  <a:pt x="1151730" y="7457"/>
                  <a:pt x="1151972" y="6711"/>
                  <a:pt x="1152456" y="6023"/>
                </a:cubicBezTo>
                <a:cubicBezTo>
                  <a:pt x="1152940" y="5334"/>
                  <a:pt x="1153757" y="4732"/>
                  <a:pt x="1154907" y="4216"/>
                </a:cubicBezTo>
                <a:cubicBezTo>
                  <a:pt x="1156057" y="3699"/>
                  <a:pt x="1157570" y="3327"/>
                  <a:pt x="1159447" y="3097"/>
                </a:cubicBezTo>
                <a:cubicBezTo>
                  <a:pt x="1161324" y="2868"/>
                  <a:pt x="1163775" y="2753"/>
                  <a:pt x="1166801" y="2753"/>
                </a:cubicBezTo>
                <a:close/>
                <a:moveTo>
                  <a:pt x="595301" y="2753"/>
                </a:moveTo>
                <a:cubicBezTo>
                  <a:pt x="597964" y="2753"/>
                  <a:pt x="600264" y="2868"/>
                  <a:pt x="602201" y="3097"/>
                </a:cubicBezTo>
                <a:cubicBezTo>
                  <a:pt x="604138" y="3327"/>
                  <a:pt x="605651" y="3699"/>
                  <a:pt x="606741" y="4216"/>
                </a:cubicBezTo>
                <a:cubicBezTo>
                  <a:pt x="607831" y="4732"/>
                  <a:pt x="608618" y="5334"/>
                  <a:pt x="609102" y="6023"/>
                </a:cubicBezTo>
                <a:cubicBezTo>
                  <a:pt x="609586" y="6711"/>
                  <a:pt x="609828" y="7457"/>
                  <a:pt x="609828" y="8260"/>
                </a:cubicBezTo>
                <a:lnTo>
                  <a:pt x="609828" y="213726"/>
                </a:lnTo>
                <a:cubicBezTo>
                  <a:pt x="609828" y="216021"/>
                  <a:pt x="609443" y="217971"/>
                  <a:pt x="608672" y="219577"/>
                </a:cubicBezTo>
                <a:cubicBezTo>
                  <a:pt x="607901" y="221183"/>
                  <a:pt x="606893" y="222502"/>
                  <a:pt x="605647" y="223535"/>
                </a:cubicBezTo>
                <a:cubicBezTo>
                  <a:pt x="604401" y="224567"/>
                  <a:pt x="603007" y="225313"/>
                  <a:pt x="601465" y="225772"/>
                </a:cubicBezTo>
                <a:cubicBezTo>
                  <a:pt x="599922" y="226231"/>
                  <a:pt x="598379" y="226460"/>
                  <a:pt x="596836" y="226460"/>
                </a:cubicBezTo>
                <a:lnTo>
                  <a:pt x="587049" y="226460"/>
                </a:lnTo>
                <a:cubicBezTo>
                  <a:pt x="583964" y="226460"/>
                  <a:pt x="581264" y="226145"/>
                  <a:pt x="578950" y="225514"/>
                </a:cubicBezTo>
                <a:cubicBezTo>
                  <a:pt x="576636" y="224883"/>
                  <a:pt x="574441" y="223736"/>
                  <a:pt x="572365" y="222072"/>
                </a:cubicBezTo>
                <a:cubicBezTo>
                  <a:pt x="570289" y="220409"/>
                  <a:pt x="568213" y="218143"/>
                  <a:pt x="566137" y="215275"/>
                </a:cubicBezTo>
                <a:cubicBezTo>
                  <a:pt x="564060" y="212407"/>
                  <a:pt x="561856" y="208736"/>
                  <a:pt x="559526" y="204262"/>
                </a:cubicBezTo>
                <a:lnTo>
                  <a:pt x="491597" y="77609"/>
                </a:lnTo>
                <a:cubicBezTo>
                  <a:pt x="488046" y="71070"/>
                  <a:pt x="484466" y="64215"/>
                  <a:pt x="480859" y="57045"/>
                </a:cubicBezTo>
                <a:cubicBezTo>
                  <a:pt x="477251" y="49875"/>
                  <a:pt x="473894" y="42906"/>
                  <a:pt x="470785" y="36137"/>
                </a:cubicBezTo>
                <a:lnTo>
                  <a:pt x="470441" y="36137"/>
                </a:lnTo>
                <a:cubicBezTo>
                  <a:pt x="470671" y="44397"/>
                  <a:pt x="470843" y="52829"/>
                  <a:pt x="470957" y="61433"/>
                </a:cubicBezTo>
                <a:cubicBezTo>
                  <a:pt x="471072" y="70037"/>
                  <a:pt x="471130" y="78584"/>
                  <a:pt x="471130" y="87073"/>
                </a:cubicBezTo>
                <a:lnTo>
                  <a:pt x="471130" y="221470"/>
                </a:lnTo>
                <a:cubicBezTo>
                  <a:pt x="471130" y="222273"/>
                  <a:pt x="470888" y="223047"/>
                  <a:pt x="470404" y="223793"/>
                </a:cubicBezTo>
                <a:cubicBezTo>
                  <a:pt x="469920" y="224539"/>
                  <a:pt x="469103" y="225112"/>
                  <a:pt x="467953" y="225514"/>
                </a:cubicBezTo>
                <a:cubicBezTo>
                  <a:pt x="466803" y="225915"/>
                  <a:pt x="465290" y="226260"/>
                  <a:pt x="463413" y="226546"/>
                </a:cubicBezTo>
                <a:cubicBezTo>
                  <a:pt x="461536" y="226833"/>
                  <a:pt x="459145" y="226977"/>
                  <a:pt x="456239" y="226977"/>
                </a:cubicBezTo>
                <a:cubicBezTo>
                  <a:pt x="453333" y="226977"/>
                  <a:pt x="450943" y="226833"/>
                  <a:pt x="449067" y="226546"/>
                </a:cubicBezTo>
                <a:cubicBezTo>
                  <a:pt x="447191" y="226260"/>
                  <a:pt x="445708" y="225915"/>
                  <a:pt x="444618" y="225514"/>
                </a:cubicBezTo>
                <a:cubicBezTo>
                  <a:pt x="443528" y="225112"/>
                  <a:pt x="442741" y="224539"/>
                  <a:pt x="442257" y="223793"/>
                </a:cubicBezTo>
                <a:cubicBezTo>
                  <a:pt x="441773" y="223047"/>
                  <a:pt x="441531" y="222273"/>
                  <a:pt x="441531" y="221470"/>
                </a:cubicBezTo>
                <a:lnTo>
                  <a:pt x="441531" y="16003"/>
                </a:lnTo>
                <a:cubicBezTo>
                  <a:pt x="441531" y="11415"/>
                  <a:pt x="442834" y="8145"/>
                  <a:pt x="445440" y="6195"/>
                </a:cubicBezTo>
                <a:cubicBezTo>
                  <a:pt x="448045" y="4244"/>
                  <a:pt x="450887" y="3269"/>
                  <a:pt x="453964" y="3269"/>
                </a:cubicBezTo>
                <a:lnTo>
                  <a:pt x="468530" y="3269"/>
                </a:lnTo>
                <a:cubicBezTo>
                  <a:pt x="471962" y="3269"/>
                  <a:pt x="474833" y="3556"/>
                  <a:pt x="477143" y="4130"/>
                </a:cubicBezTo>
                <a:cubicBezTo>
                  <a:pt x="479453" y="4703"/>
                  <a:pt x="481525" y="5650"/>
                  <a:pt x="483359" y="6969"/>
                </a:cubicBezTo>
                <a:cubicBezTo>
                  <a:pt x="485194" y="8288"/>
                  <a:pt x="486970" y="10124"/>
                  <a:pt x="488687" y="12476"/>
                </a:cubicBezTo>
                <a:cubicBezTo>
                  <a:pt x="490405" y="14827"/>
                  <a:pt x="492206" y="17782"/>
                  <a:pt x="494092" y="21338"/>
                </a:cubicBezTo>
                <a:lnTo>
                  <a:pt x="546314" y="119081"/>
                </a:lnTo>
                <a:cubicBezTo>
                  <a:pt x="549529" y="125046"/>
                  <a:pt x="552634" y="130868"/>
                  <a:pt x="555627" y="136547"/>
                </a:cubicBezTo>
                <a:cubicBezTo>
                  <a:pt x="558621" y="142226"/>
                  <a:pt x="561504" y="147819"/>
                  <a:pt x="564276" y="153325"/>
                </a:cubicBezTo>
                <a:cubicBezTo>
                  <a:pt x="567048" y="158832"/>
                  <a:pt x="569792" y="164252"/>
                  <a:pt x="572508" y="169587"/>
                </a:cubicBezTo>
                <a:cubicBezTo>
                  <a:pt x="575223" y="174922"/>
                  <a:pt x="577912" y="180285"/>
                  <a:pt x="580574" y="185677"/>
                </a:cubicBezTo>
                <a:lnTo>
                  <a:pt x="580746" y="185677"/>
                </a:lnTo>
                <a:cubicBezTo>
                  <a:pt x="580517" y="176614"/>
                  <a:pt x="580373" y="167178"/>
                  <a:pt x="580316" y="157369"/>
                </a:cubicBezTo>
                <a:cubicBezTo>
                  <a:pt x="580259" y="147560"/>
                  <a:pt x="580230" y="138125"/>
                  <a:pt x="580230" y="129062"/>
                </a:cubicBezTo>
                <a:lnTo>
                  <a:pt x="580230" y="8260"/>
                </a:lnTo>
                <a:cubicBezTo>
                  <a:pt x="580230" y="7457"/>
                  <a:pt x="580472" y="6711"/>
                  <a:pt x="580956" y="6023"/>
                </a:cubicBezTo>
                <a:cubicBezTo>
                  <a:pt x="581440" y="5334"/>
                  <a:pt x="582257" y="4732"/>
                  <a:pt x="583407" y="4216"/>
                </a:cubicBezTo>
                <a:cubicBezTo>
                  <a:pt x="584557" y="3699"/>
                  <a:pt x="586070" y="3327"/>
                  <a:pt x="587947" y="3097"/>
                </a:cubicBezTo>
                <a:cubicBezTo>
                  <a:pt x="589824" y="2868"/>
                  <a:pt x="592275" y="2753"/>
                  <a:pt x="595301" y="2753"/>
                </a:cubicBezTo>
                <a:close/>
                <a:moveTo>
                  <a:pt x="97915" y="516"/>
                </a:moveTo>
                <a:cubicBezTo>
                  <a:pt x="104340" y="516"/>
                  <a:pt x="110592" y="1118"/>
                  <a:pt x="116672" y="2323"/>
                </a:cubicBezTo>
                <a:cubicBezTo>
                  <a:pt x="122752" y="3527"/>
                  <a:pt x="128374" y="5047"/>
                  <a:pt x="133536" y="6883"/>
                </a:cubicBezTo>
                <a:cubicBezTo>
                  <a:pt x="138699" y="8719"/>
                  <a:pt x="143288" y="10841"/>
                  <a:pt x="147303" y="13250"/>
                </a:cubicBezTo>
                <a:cubicBezTo>
                  <a:pt x="151318" y="15659"/>
                  <a:pt x="154100" y="17638"/>
                  <a:pt x="155649" y="19187"/>
                </a:cubicBezTo>
                <a:cubicBezTo>
                  <a:pt x="157198" y="20736"/>
                  <a:pt x="158201" y="21912"/>
                  <a:pt x="158660" y="22715"/>
                </a:cubicBezTo>
                <a:cubicBezTo>
                  <a:pt x="159119" y="23518"/>
                  <a:pt x="159492" y="24464"/>
                  <a:pt x="159779" y="25554"/>
                </a:cubicBezTo>
                <a:cubicBezTo>
                  <a:pt x="160066" y="26644"/>
                  <a:pt x="160295" y="27934"/>
                  <a:pt x="160467" y="29426"/>
                </a:cubicBezTo>
                <a:cubicBezTo>
                  <a:pt x="160639" y="30917"/>
                  <a:pt x="160725" y="32695"/>
                  <a:pt x="160725" y="34760"/>
                </a:cubicBezTo>
                <a:cubicBezTo>
                  <a:pt x="160725" y="37055"/>
                  <a:pt x="160610" y="39005"/>
                  <a:pt x="160380" y="40611"/>
                </a:cubicBezTo>
                <a:cubicBezTo>
                  <a:pt x="160149" y="42217"/>
                  <a:pt x="159803" y="43565"/>
                  <a:pt x="159342" y="44655"/>
                </a:cubicBezTo>
                <a:cubicBezTo>
                  <a:pt x="158880" y="45745"/>
                  <a:pt x="158332" y="46548"/>
                  <a:pt x="157698" y="47064"/>
                </a:cubicBezTo>
                <a:cubicBezTo>
                  <a:pt x="157063" y="47581"/>
                  <a:pt x="156284" y="47839"/>
                  <a:pt x="155361" y="47839"/>
                </a:cubicBezTo>
                <a:cubicBezTo>
                  <a:pt x="153748" y="47839"/>
                  <a:pt x="151499" y="46720"/>
                  <a:pt x="148615" y="44483"/>
                </a:cubicBezTo>
                <a:cubicBezTo>
                  <a:pt x="145731" y="42246"/>
                  <a:pt x="142011" y="39779"/>
                  <a:pt x="137455" y="37084"/>
                </a:cubicBezTo>
                <a:cubicBezTo>
                  <a:pt x="132899" y="34388"/>
                  <a:pt x="127364" y="31921"/>
                  <a:pt x="120848" y="29684"/>
                </a:cubicBezTo>
                <a:cubicBezTo>
                  <a:pt x="114332" y="27447"/>
                  <a:pt x="106518" y="26328"/>
                  <a:pt x="97407" y="26328"/>
                </a:cubicBezTo>
                <a:cubicBezTo>
                  <a:pt x="87487" y="26328"/>
                  <a:pt x="78462" y="28307"/>
                  <a:pt x="70331" y="32265"/>
                </a:cubicBezTo>
                <a:cubicBezTo>
                  <a:pt x="62200" y="36223"/>
                  <a:pt x="55251" y="42045"/>
                  <a:pt x="49485" y="49732"/>
                </a:cubicBezTo>
                <a:cubicBezTo>
                  <a:pt x="43718" y="57418"/>
                  <a:pt x="39249" y="66796"/>
                  <a:pt x="36077" y="77867"/>
                </a:cubicBezTo>
                <a:cubicBezTo>
                  <a:pt x="32905" y="88938"/>
                  <a:pt x="31319" y="101586"/>
                  <a:pt x="31319" y="115811"/>
                </a:cubicBezTo>
                <a:cubicBezTo>
                  <a:pt x="31319" y="129922"/>
                  <a:pt x="32847" y="142398"/>
                  <a:pt x="35904" y="153239"/>
                </a:cubicBezTo>
                <a:cubicBezTo>
                  <a:pt x="38960" y="164080"/>
                  <a:pt x="43343" y="173143"/>
                  <a:pt x="49052" y="180428"/>
                </a:cubicBezTo>
                <a:cubicBezTo>
                  <a:pt x="54761" y="187713"/>
                  <a:pt x="61767" y="193220"/>
                  <a:pt x="70071" y="196948"/>
                </a:cubicBezTo>
                <a:cubicBezTo>
                  <a:pt x="78375" y="200677"/>
                  <a:pt x="87775" y="202541"/>
                  <a:pt x="98270" y="202541"/>
                </a:cubicBezTo>
                <a:cubicBezTo>
                  <a:pt x="107150" y="202541"/>
                  <a:pt x="114906" y="201451"/>
                  <a:pt x="121537" y="199271"/>
                </a:cubicBezTo>
                <a:cubicBezTo>
                  <a:pt x="128169" y="197092"/>
                  <a:pt x="133820" y="194654"/>
                  <a:pt x="138490" y="191958"/>
                </a:cubicBezTo>
                <a:cubicBezTo>
                  <a:pt x="143161" y="189262"/>
                  <a:pt x="146995" y="186824"/>
                  <a:pt x="149994" y="184644"/>
                </a:cubicBezTo>
                <a:cubicBezTo>
                  <a:pt x="152993" y="182465"/>
                  <a:pt x="155358" y="181375"/>
                  <a:pt x="157087" y="181375"/>
                </a:cubicBezTo>
                <a:cubicBezTo>
                  <a:pt x="157896" y="181375"/>
                  <a:pt x="158588" y="181547"/>
                  <a:pt x="159164" y="181891"/>
                </a:cubicBezTo>
                <a:cubicBezTo>
                  <a:pt x="159741" y="182235"/>
                  <a:pt x="160202" y="182895"/>
                  <a:pt x="160548" y="183870"/>
                </a:cubicBezTo>
                <a:cubicBezTo>
                  <a:pt x="160894" y="184845"/>
                  <a:pt x="161153" y="186193"/>
                  <a:pt x="161326" y="187914"/>
                </a:cubicBezTo>
                <a:cubicBezTo>
                  <a:pt x="161499" y="189635"/>
                  <a:pt x="161586" y="191814"/>
                  <a:pt x="161586" y="194453"/>
                </a:cubicBezTo>
                <a:cubicBezTo>
                  <a:pt x="161586" y="196289"/>
                  <a:pt x="161528" y="197895"/>
                  <a:pt x="161414" y="199271"/>
                </a:cubicBezTo>
                <a:cubicBezTo>
                  <a:pt x="161299" y="200648"/>
                  <a:pt x="161098" y="201853"/>
                  <a:pt x="160811" y="202885"/>
                </a:cubicBezTo>
                <a:cubicBezTo>
                  <a:pt x="160525" y="203918"/>
                  <a:pt x="160152" y="204835"/>
                  <a:pt x="159693" y="205638"/>
                </a:cubicBezTo>
                <a:cubicBezTo>
                  <a:pt x="159234" y="206441"/>
                  <a:pt x="158431" y="207417"/>
                  <a:pt x="157284" y="208564"/>
                </a:cubicBezTo>
                <a:cubicBezTo>
                  <a:pt x="156136" y="209711"/>
                  <a:pt x="153727" y="211460"/>
                  <a:pt x="150056" y="213812"/>
                </a:cubicBezTo>
                <a:cubicBezTo>
                  <a:pt x="146385" y="216164"/>
                  <a:pt x="141825" y="218458"/>
                  <a:pt x="136376" y="220696"/>
                </a:cubicBezTo>
                <a:cubicBezTo>
                  <a:pt x="130926" y="222933"/>
                  <a:pt x="124674" y="224826"/>
                  <a:pt x="117619" y="226374"/>
                </a:cubicBezTo>
                <a:cubicBezTo>
                  <a:pt x="110563" y="227923"/>
                  <a:pt x="102848" y="228697"/>
                  <a:pt x="94473" y="228697"/>
                </a:cubicBezTo>
                <a:cubicBezTo>
                  <a:pt x="80019" y="228697"/>
                  <a:pt x="66969" y="226288"/>
                  <a:pt x="55325" y="221470"/>
                </a:cubicBezTo>
                <a:cubicBezTo>
                  <a:pt x="43680" y="216652"/>
                  <a:pt x="33757" y="209539"/>
                  <a:pt x="25554" y="200132"/>
                </a:cubicBezTo>
                <a:cubicBezTo>
                  <a:pt x="17352" y="190725"/>
                  <a:pt x="11042" y="179109"/>
                  <a:pt x="6625" y="165285"/>
                </a:cubicBezTo>
                <a:cubicBezTo>
                  <a:pt x="2209" y="151461"/>
                  <a:pt x="0" y="135543"/>
                  <a:pt x="0" y="117532"/>
                </a:cubicBezTo>
                <a:cubicBezTo>
                  <a:pt x="0" y="99062"/>
                  <a:pt x="2381" y="82599"/>
                  <a:pt x="7142" y="68144"/>
                </a:cubicBezTo>
                <a:cubicBezTo>
                  <a:pt x="11903" y="53689"/>
                  <a:pt x="18585" y="41443"/>
                  <a:pt x="27189" y="31405"/>
                </a:cubicBezTo>
                <a:cubicBezTo>
                  <a:pt x="35793" y="21367"/>
                  <a:pt x="46090" y="13709"/>
                  <a:pt x="58078" y="8432"/>
                </a:cubicBezTo>
                <a:cubicBezTo>
                  <a:pt x="70066" y="3155"/>
                  <a:pt x="83345" y="516"/>
                  <a:pt x="97915" y="516"/>
                </a:cubicBezTo>
                <a:close/>
                <a:moveTo>
                  <a:pt x="1468836" y="0"/>
                </a:moveTo>
                <a:cubicBezTo>
                  <a:pt x="1473769" y="0"/>
                  <a:pt x="1478731" y="430"/>
                  <a:pt x="1483721" y="1290"/>
                </a:cubicBezTo>
                <a:cubicBezTo>
                  <a:pt x="1488712" y="2151"/>
                  <a:pt x="1493415" y="3298"/>
                  <a:pt x="1497832" y="4732"/>
                </a:cubicBezTo>
                <a:cubicBezTo>
                  <a:pt x="1502249" y="6166"/>
                  <a:pt x="1506178" y="7772"/>
                  <a:pt x="1509620" y="9550"/>
                </a:cubicBezTo>
                <a:cubicBezTo>
                  <a:pt x="1513061" y="11328"/>
                  <a:pt x="1515327" y="12762"/>
                  <a:pt x="1516417" y="13852"/>
                </a:cubicBezTo>
                <a:cubicBezTo>
                  <a:pt x="1517507" y="14942"/>
                  <a:pt x="1518224" y="15803"/>
                  <a:pt x="1518568" y="16434"/>
                </a:cubicBezTo>
                <a:cubicBezTo>
                  <a:pt x="1518912" y="17065"/>
                  <a:pt x="1519199" y="17868"/>
                  <a:pt x="1519428" y="18843"/>
                </a:cubicBezTo>
                <a:cubicBezTo>
                  <a:pt x="1519658" y="19818"/>
                  <a:pt x="1519830" y="20994"/>
                  <a:pt x="1519945" y="22370"/>
                </a:cubicBezTo>
                <a:cubicBezTo>
                  <a:pt x="1520059" y="23747"/>
                  <a:pt x="1520117" y="25525"/>
                  <a:pt x="1520117" y="27705"/>
                </a:cubicBezTo>
                <a:cubicBezTo>
                  <a:pt x="1520117" y="29770"/>
                  <a:pt x="1520031" y="31606"/>
                  <a:pt x="1519859" y="33212"/>
                </a:cubicBezTo>
                <a:cubicBezTo>
                  <a:pt x="1519687" y="34818"/>
                  <a:pt x="1519428" y="36166"/>
                  <a:pt x="1519084" y="37256"/>
                </a:cubicBezTo>
                <a:cubicBezTo>
                  <a:pt x="1518740" y="38345"/>
                  <a:pt x="1518252" y="39148"/>
                  <a:pt x="1517622" y="39665"/>
                </a:cubicBezTo>
                <a:cubicBezTo>
                  <a:pt x="1516991" y="40181"/>
                  <a:pt x="1516274" y="40439"/>
                  <a:pt x="1515471" y="40439"/>
                </a:cubicBezTo>
                <a:cubicBezTo>
                  <a:pt x="1514209" y="40439"/>
                  <a:pt x="1512230" y="39636"/>
                  <a:pt x="1509534" y="38030"/>
                </a:cubicBezTo>
                <a:cubicBezTo>
                  <a:pt x="1506838" y="36424"/>
                  <a:pt x="1503539" y="34617"/>
                  <a:pt x="1499639" y="32609"/>
                </a:cubicBezTo>
                <a:cubicBezTo>
                  <a:pt x="1495738" y="30602"/>
                  <a:pt x="1491121" y="28766"/>
                  <a:pt x="1485786" y="27103"/>
                </a:cubicBezTo>
                <a:cubicBezTo>
                  <a:pt x="1480452" y="25439"/>
                  <a:pt x="1474457" y="24608"/>
                  <a:pt x="1467804" y="24608"/>
                </a:cubicBezTo>
                <a:cubicBezTo>
                  <a:pt x="1461609" y="24608"/>
                  <a:pt x="1456217" y="25439"/>
                  <a:pt x="1451628" y="27103"/>
                </a:cubicBezTo>
                <a:cubicBezTo>
                  <a:pt x="1447039" y="28766"/>
                  <a:pt x="1443253" y="30975"/>
                  <a:pt x="1440270" y="33728"/>
                </a:cubicBezTo>
                <a:cubicBezTo>
                  <a:pt x="1437288" y="36481"/>
                  <a:pt x="1435051" y="39751"/>
                  <a:pt x="1433559" y="43537"/>
                </a:cubicBezTo>
                <a:cubicBezTo>
                  <a:pt x="1432068" y="47322"/>
                  <a:pt x="1431322" y="51338"/>
                  <a:pt x="1431322" y="55582"/>
                </a:cubicBezTo>
                <a:cubicBezTo>
                  <a:pt x="1431322" y="61777"/>
                  <a:pt x="1432756" y="67112"/>
                  <a:pt x="1435624" y="71586"/>
                </a:cubicBezTo>
                <a:cubicBezTo>
                  <a:pt x="1438492" y="76060"/>
                  <a:pt x="1442307" y="80018"/>
                  <a:pt x="1447068" y="83460"/>
                </a:cubicBezTo>
                <a:cubicBezTo>
                  <a:pt x="1451829" y="86901"/>
                  <a:pt x="1457249" y="90056"/>
                  <a:pt x="1463330" y="92924"/>
                </a:cubicBezTo>
                <a:cubicBezTo>
                  <a:pt x="1469410" y="95792"/>
                  <a:pt x="1475605" y="98689"/>
                  <a:pt x="1481914" y="101614"/>
                </a:cubicBezTo>
                <a:cubicBezTo>
                  <a:pt x="1488224" y="104540"/>
                  <a:pt x="1494419" y="107752"/>
                  <a:pt x="1500499" y="111251"/>
                </a:cubicBezTo>
                <a:cubicBezTo>
                  <a:pt x="1506580" y="114750"/>
                  <a:pt x="1512000" y="118880"/>
                  <a:pt x="1516761" y="123641"/>
                </a:cubicBezTo>
                <a:cubicBezTo>
                  <a:pt x="1521522" y="128402"/>
                  <a:pt x="1525365" y="134023"/>
                  <a:pt x="1528291" y="140505"/>
                </a:cubicBezTo>
                <a:cubicBezTo>
                  <a:pt x="1531216" y="146987"/>
                  <a:pt x="1532679" y="154645"/>
                  <a:pt x="1532679" y="163478"/>
                </a:cubicBezTo>
                <a:cubicBezTo>
                  <a:pt x="1532679" y="173918"/>
                  <a:pt x="1530757" y="183210"/>
                  <a:pt x="1526914" y="191355"/>
                </a:cubicBezTo>
                <a:cubicBezTo>
                  <a:pt x="1523071" y="199501"/>
                  <a:pt x="1517736" y="206413"/>
                  <a:pt x="1510910" y="212091"/>
                </a:cubicBezTo>
                <a:cubicBezTo>
                  <a:pt x="1504084" y="217770"/>
                  <a:pt x="1496054" y="222044"/>
                  <a:pt x="1486819" y="224912"/>
                </a:cubicBezTo>
                <a:cubicBezTo>
                  <a:pt x="1477584" y="227780"/>
                  <a:pt x="1467632" y="229214"/>
                  <a:pt x="1456962" y="229214"/>
                </a:cubicBezTo>
                <a:cubicBezTo>
                  <a:pt x="1449506" y="229214"/>
                  <a:pt x="1442594" y="228583"/>
                  <a:pt x="1436227" y="227321"/>
                </a:cubicBezTo>
                <a:cubicBezTo>
                  <a:pt x="1429859" y="226059"/>
                  <a:pt x="1424181" y="224510"/>
                  <a:pt x="1419190" y="222675"/>
                </a:cubicBezTo>
                <a:cubicBezTo>
                  <a:pt x="1414200" y="220839"/>
                  <a:pt x="1410013" y="218946"/>
                  <a:pt x="1406628" y="216996"/>
                </a:cubicBezTo>
                <a:cubicBezTo>
                  <a:pt x="1403244" y="215046"/>
                  <a:pt x="1400892" y="213382"/>
                  <a:pt x="1399573" y="212005"/>
                </a:cubicBezTo>
                <a:cubicBezTo>
                  <a:pt x="1398254" y="210629"/>
                  <a:pt x="1397278" y="208879"/>
                  <a:pt x="1396648" y="206757"/>
                </a:cubicBezTo>
                <a:cubicBezTo>
                  <a:pt x="1396017" y="204635"/>
                  <a:pt x="1395701" y="201795"/>
                  <a:pt x="1395701" y="198239"/>
                </a:cubicBezTo>
                <a:cubicBezTo>
                  <a:pt x="1395701" y="195715"/>
                  <a:pt x="1395816" y="193621"/>
                  <a:pt x="1396045" y="191958"/>
                </a:cubicBezTo>
                <a:cubicBezTo>
                  <a:pt x="1396275" y="190294"/>
                  <a:pt x="1396619" y="188946"/>
                  <a:pt x="1397078" y="187914"/>
                </a:cubicBezTo>
                <a:cubicBezTo>
                  <a:pt x="1397537" y="186881"/>
                  <a:pt x="1398110" y="186164"/>
                  <a:pt x="1398799" y="185763"/>
                </a:cubicBezTo>
                <a:cubicBezTo>
                  <a:pt x="1399487" y="185361"/>
                  <a:pt x="1400290" y="185161"/>
                  <a:pt x="1401208" y="185161"/>
                </a:cubicBezTo>
                <a:cubicBezTo>
                  <a:pt x="1402814" y="185161"/>
                  <a:pt x="1405080" y="186136"/>
                  <a:pt x="1408005" y="188086"/>
                </a:cubicBezTo>
                <a:cubicBezTo>
                  <a:pt x="1410930" y="190036"/>
                  <a:pt x="1414688" y="192159"/>
                  <a:pt x="1419276" y="194453"/>
                </a:cubicBezTo>
                <a:cubicBezTo>
                  <a:pt x="1423865" y="196747"/>
                  <a:pt x="1429401" y="198898"/>
                  <a:pt x="1435882" y="200906"/>
                </a:cubicBezTo>
                <a:cubicBezTo>
                  <a:pt x="1442364" y="202914"/>
                  <a:pt x="1449850" y="203918"/>
                  <a:pt x="1458339" y="203918"/>
                </a:cubicBezTo>
                <a:cubicBezTo>
                  <a:pt x="1464764" y="203918"/>
                  <a:pt x="1470643" y="203057"/>
                  <a:pt x="1475978" y="201336"/>
                </a:cubicBezTo>
                <a:cubicBezTo>
                  <a:pt x="1481312" y="199615"/>
                  <a:pt x="1485901" y="197178"/>
                  <a:pt x="1489744" y="194023"/>
                </a:cubicBezTo>
                <a:cubicBezTo>
                  <a:pt x="1493587" y="190868"/>
                  <a:pt x="1496541" y="186996"/>
                  <a:pt x="1498606" y="182407"/>
                </a:cubicBezTo>
                <a:cubicBezTo>
                  <a:pt x="1500671" y="177818"/>
                  <a:pt x="1501704" y="172598"/>
                  <a:pt x="1501704" y="166748"/>
                </a:cubicBezTo>
                <a:cubicBezTo>
                  <a:pt x="1501704" y="160438"/>
                  <a:pt x="1500270" y="155046"/>
                  <a:pt x="1497402" y="150572"/>
                </a:cubicBezTo>
                <a:cubicBezTo>
                  <a:pt x="1494534" y="146098"/>
                  <a:pt x="1490748" y="142169"/>
                  <a:pt x="1486044" y="138784"/>
                </a:cubicBezTo>
                <a:cubicBezTo>
                  <a:pt x="1481341" y="135400"/>
                  <a:pt x="1475978" y="132303"/>
                  <a:pt x="1469955" y="129492"/>
                </a:cubicBezTo>
                <a:cubicBezTo>
                  <a:pt x="1463932" y="126681"/>
                  <a:pt x="1457765" y="123813"/>
                  <a:pt x="1451456" y="120888"/>
                </a:cubicBezTo>
                <a:cubicBezTo>
                  <a:pt x="1445146" y="117962"/>
                  <a:pt x="1439008" y="114721"/>
                  <a:pt x="1433043" y="111165"/>
                </a:cubicBezTo>
                <a:cubicBezTo>
                  <a:pt x="1427078" y="107609"/>
                  <a:pt x="1421743" y="103421"/>
                  <a:pt x="1417039" y="98603"/>
                </a:cubicBezTo>
                <a:cubicBezTo>
                  <a:pt x="1412336" y="93785"/>
                  <a:pt x="1408521" y="88135"/>
                  <a:pt x="1405596" y="81653"/>
                </a:cubicBezTo>
                <a:cubicBezTo>
                  <a:pt x="1402670" y="75171"/>
                  <a:pt x="1401208" y="67399"/>
                  <a:pt x="1401208" y="58336"/>
                </a:cubicBezTo>
                <a:cubicBezTo>
                  <a:pt x="1401208" y="49043"/>
                  <a:pt x="1402900" y="40755"/>
                  <a:pt x="1406284" y="33470"/>
                </a:cubicBezTo>
                <a:cubicBezTo>
                  <a:pt x="1409668" y="26185"/>
                  <a:pt x="1414372" y="20076"/>
                  <a:pt x="1420395" y="15143"/>
                </a:cubicBezTo>
                <a:cubicBezTo>
                  <a:pt x="1426418" y="10210"/>
                  <a:pt x="1433588" y="6453"/>
                  <a:pt x="1441905" y="3872"/>
                </a:cubicBezTo>
                <a:cubicBezTo>
                  <a:pt x="1450223" y="1290"/>
                  <a:pt x="1459200" y="0"/>
                  <a:pt x="1468836" y="0"/>
                </a:cubicBezTo>
                <a:close/>
                <a:moveTo>
                  <a:pt x="292717" y="0"/>
                </a:moveTo>
                <a:cubicBezTo>
                  <a:pt x="309122" y="0"/>
                  <a:pt x="323405" y="2466"/>
                  <a:pt x="335566" y="7399"/>
                </a:cubicBezTo>
                <a:cubicBezTo>
                  <a:pt x="347726" y="12332"/>
                  <a:pt x="357850" y="19531"/>
                  <a:pt x="365938" y="28996"/>
                </a:cubicBezTo>
                <a:cubicBezTo>
                  <a:pt x="374026" y="38460"/>
                  <a:pt x="380049" y="50162"/>
                  <a:pt x="384007" y="64100"/>
                </a:cubicBezTo>
                <a:cubicBezTo>
                  <a:pt x="387965" y="78039"/>
                  <a:pt x="389944" y="94014"/>
                  <a:pt x="389944" y="112025"/>
                </a:cubicBezTo>
                <a:cubicBezTo>
                  <a:pt x="389944" y="130037"/>
                  <a:pt x="387821" y="146270"/>
                  <a:pt x="383577" y="160725"/>
                </a:cubicBezTo>
                <a:cubicBezTo>
                  <a:pt x="379332" y="175180"/>
                  <a:pt x="372994" y="187484"/>
                  <a:pt x="364562" y="197636"/>
                </a:cubicBezTo>
                <a:cubicBezTo>
                  <a:pt x="356130" y="207789"/>
                  <a:pt x="345547" y="215590"/>
                  <a:pt x="332812" y="221040"/>
                </a:cubicBezTo>
                <a:cubicBezTo>
                  <a:pt x="320078" y="226489"/>
                  <a:pt x="305222" y="229214"/>
                  <a:pt x="288243" y="229214"/>
                </a:cubicBezTo>
                <a:cubicBezTo>
                  <a:pt x="271494" y="229214"/>
                  <a:pt x="257010" y="226718"/>
                  <a:pt x="244792" y="221728"/>
                </a:cubicBezTo>
                <a:cubicBezTo>
                  <a:pt x="232574" y="216738"/>
                  <a:pt x="222479" y="209482"/>
                  <a:pt x="214506" y="199960"/>
                </a:cubicBezTo>
                <a:cubicBezTo>
                  <a:pt x="206533" y="190438"/>
                  <a:pt x="200596" y="178621"/>
                  <a:pt x="196695" y="164511"/>
                </a:cubicBezTo>
                <a:cubicBezTo>
                  <a:pt x="192795" y="150400"/>
                  <a:pt x="190844" y="134167"/>
                  <a:pt x="190844" y="115811"/>
                </a:cubicBezTo>
                <a:cubicBezTo>
                  <a:pt x="190844" y="98259"/>
                  <a:pt x="192967" y="82313"/>
                  <a:pt x="197211" y="67972"/>
                </a:cubicBezTo>
                <a:cubicBezTo>
                  <a:pt x="201456" y="53632"/>
                  <a:pt x="207823" y="41443"/>
                  <a:pt x="216313" y="31405"/>
                </a:cubicBezTo>
                <a:cubicBezTo>
                  <a:pt x="224802" y="21367"/>
                  <a:pt x="235414" y="13623"/>
                  <a:pt x="248148" y="8174"/>
                </a:cubicBezTo>
                <a:cubicBezTo>
                  <a:pt x="260882" y="2724"/>
                  <a:pt x="275738" y="0"/>
                  <a:pt x="29271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R="0" lvl="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en-GB" altLang="zh-CN" sz="2800" b="0" i="0" u="none" strike="noStrike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  <a:lvl2pPr marL="6858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2pPr>
            <a:lvl3pPr marL="11430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3pPr>
            <a:lvl4pPr marL="16002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4pPr>
            <a:lvl5pPr marL="20574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zh-CN" altLang="en-US"/>
          </a:p>
        </p:txBody>
      </p:sp>
      <p:sp>
        <p:nvSpPr>
          <p:cNvPr id="40" name="标题 5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835025" y="603885"/>
            <a:ext cx="2002790" cy="12230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r>
              <a:rPr lang="zh-CN" altLang="en-US" dirty="0">
                <a:latin typeface="汉仪雅酷黑 85W" panose="020B0904020202020204" charset="-122"/>
                <a:ea typeface="汉仪雅酷黑 85W" panose="020B0904020202020204" charset="-122"/>
              </a:rPr>
              <a:t>目录</a:t>
            </a:r>
          </a:p>
        </p:txBody>
      </p:sp>
      <p:sp>
        <p:nvSpPr>
          <p:cNvPr id="10" name="标题"/>
          <p:cNvSpPr txBox="1"/>
          <p:nvPr>
            <p:custDataLst>
              <p:tags r:id="rId16"/>
            </p:custDataLst>
          </p:nvPr>
        </p:nvSpPr>
        <p:spPr>
          <a:xfrm>
            <a:off x="6038536" y="4829544"/>
            <a:ext cx="4274819" cy="65743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评价反思</a:t>
            </a:r>
          </a:p>
        </p:txBody>
      </p:sp>
      <p:sp>
        <p:nvSpPr>
          <p:cNvPr id="13" name="标题"/>
          <p:cNvSpPr txBox="1"/>
          <p:nvPr>
            <p:custDataLst>
              <p:tags r:id="rId17"/>
            </p:custDataLst>
          </p:nvPr>
        </p:nvSpPr>
        <p:spPr>
          <a:xfrm>
            <a:off x="5913755" y="5400040"/>
            <a:ext cx="4719320" cy="5054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 fontScale="90000"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完成互联网创新项目的流程；选择互联网创新技术</a:t>
            </a:r>
          </a:p>
        </p:txBody>
      </p:sp>
      <p:sp>
        <p:nvSpPr>
          <p:cNvPr id="14" name="序号"/>
          <p:cNvSpPr txBox="1"/>
          <p:nvPr>
            <p:custDataLst>
              <p:tags r:id="rId18"/>
            </p:custDataLst>
          </p:nvPr>
        </p:nvSpPr>
        <p:spPr>
          <a:xfrm>
            <a:off x="10444829" y="4877964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04.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4262120" y="1479550"/>
            <a:ext cx="3009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2419" y="742858"/>
            <a:ext cx="4365419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策划漂流瓶项目流程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41" y="3525335"/>
            <a:ext cx="2877273" cy="28772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3407603" y="2559938"/>
            <a:ext cx="1130095" cy="1629029"/>
            <a:chOff x="1132852" y="1215112"/>
            <a:chExt cx="1248082" cy="1799107"/>
          </a:xfrm>
        </p:grpSpPr>
        <p:sp>
          <p:nvSpPr>
            <p:cNvPr id="11" name="Oval 2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11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文本框 22"/>
            <p:cNvSpPr txBox="1"/>
            <p:nvPr>
              <p:custDataLst>
                <p:tags r:id="rId12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4" name="组合 13"/>
          <p:cNvGrpSpPr/>
          <p:nvPr>
            <p:custDataLst>
              <p:tags r:id="rId3"/>
            </p:custDataLst>
          </p:nvPr>
        </p:nvGrpSpPr>
        <p:grpSpPr>
          <a:xfrm>
            <a:off x="7100976" y="2630455"/>
            <a:ext cx="1130095" cy="1629029"/>
            <a:chOff x="4791477" y="1215112"/>
            <a:chExt cx="1248082" cy="1799107"/>
          </a:xfrm>
        </p:grpSpPr>
        <p:sp>
          <p:nvSpPr>
            <p:cNvPr id="15" name="Oval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8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文本框 24"/>
            <p:cNvSpPr txBox="1"/>
            <p:nvPr>
              <p:custDataLst>
                <p:tags r:id="rId9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18" name="MH_Text_1"/>
          <p:cNvSpPr/>
          <p:nvPr>
            <p:custDataLst>
              <p:tags r:id="rId4"/>
            </p:custDataLst>
          </p:nvPr>
        </p:nvSpPr>
        <p:spPr>
          <a:xfrm>
            <a:off x="3143863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</a:p>
        </p:txBody>
      </p:sp>
      <p:sp>
        <p:nvSpPr>
          <p:cNvPr id="20" name="MH_Text_1"/>
          <p:cNvSpPr/>
          <p:nvPr>
            <p:custDataLst>
              <p:tags r:id="rId5"/>
            </p:custDataLst>
          </p:nvPr>
        </p:nvSpPr>
        <p:spPr>
          <a:xfrm>
            <a:off x="6830497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任务分解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3407193" y="5108234"/>
            <a:ext cx="47739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en-US" altLang="zh-CN" sz="2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连接你我的漂流瓶</a:t>
            </a:r>
            <a:r>
              <a:rPr lang="en-US" altLang="zh-CN" sz="2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项目为例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77716" y="867332"/>
            <a:ext cx="1911963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需求分析</a:t>
            </a:r>
          </a:p>
        </p:txBody>
      </p:sp>
      <p:sp>
        <p:nvSpPr>
          <p:cNvPr id="4" name="矩形 3"/>
          <p:cNvSpPr/>
          <p:nvPr/>
        </p:nvSpPr>
        <p:spPr>
          <a:xfrm>
            <a:off x="1789430" y="1506220"/>
            <a:ext cx="906335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“连接你我的漂流瓶”项目要求借助互联网，加强交流，促进身边闲置物品再利用。在这个过程中增强人们物尽其用、公益环保的意识。分析项目需求，在下图方框中填一填。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35" y="5260797"/>
            <a:ext cx="1597203" cy="159720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065" y="2932430"/>
            <a:ext cx="9189720" cy="3018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77716" y="867332"/>
            <a:ext cx="1911963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任务分解</a:t>
            </a:r>
            <a:r>
              <a:rPr lang="en-US" altLang="zh-CN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1789430" y="1506220"/>
            <a:ext cx="906335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依据</a:t>
            </a: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连接你我的漂流瓶</a:t>
            </a:r>
            <a:r>
              <a:rPr lang="en-US" altLang="zh-CN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dirty="0">
                <a:solidFill>
                  <a:srgbClr val="0068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项目需求，可将任务分解为多项具体的小任务。根据完成任务的流程，在图中括号中填写顺序号。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35" y="5260797"/>
            <a:ext cx="1597203" cy="159720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950" y="2453005"/>
            <a:ext cx="9690100" cy="3611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4591050" y="1181187"/>
            <a:ext cx="3009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活动实施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885" y="3980727"/>
            <a:ext cx="2877273" cy="28772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50" name="组合 49"/>
          <p:cNvGrpSpPr/>
          <p:nvPr>
            <p:custDataLst>
              <p:tags r:id="rId2"/>
            </p:custDataLst>
          </p:nvPr>
        </p:nvGrpSpPr>
        <p:grpSpPr>
          <a:xfrm>
            <a:off x="1550679" y="2287177"/>
            <a:ext cx="1702075" cy="2082714"/>
            <a:chOff x="2492397" y="2262970"/>
            <a:chExt cx="1702075" cy="2082714"/>
          </a:xfrm>
        </p:grpSpPr>
        <p:grpSp>
          <p:nvGrpSpPr>
            <p:cNvPr id="4" name="组合 3"/>
            <p:cNvGrpSpPr/>
            <p:nvPr>
              <p:custDataLst>
                <p:tags r:id="rId21"/>
              </p:custDataLst>
            </p:nvPr>
          </p:nvGrpSpPr>
          <p:grpSpPr>
            <a:xfrm>
              <a:off x="2756137" y="2262970"/>
              <a:ext cx="1130095" cy="1629029"/>
              <a:chOff x="1132852" y="1215112"/>
              <a:chExt cx="1248082" cy="1799107"/>
            </a:xfrm>
          </p:grpSpPr>
          <p:sp>
            <p:nvSpPr>
              <p:cNvPr id="5" name="Oval 24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132852" y="1215112"/>
                <a:ext cx="1248082" cy="1248251"/>
              </a:xfrm>
              <a:prstGeom prst="ellipse">
                <a:avLst/>
              </a:prstGeom>
              <a:solidFill>
                <a:srgbClr val="3484A2"/>
              </a:soli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89" tIns="34295" rIns="68589" bIns="3429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任意多边形 11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265187" y="1356556"/>
                <a:ext cx="991889" cy="1657663"/>
              </a:xfrm>
              <a:custGeom>
                <a:avLst/>
                <a:gdLst>
                  <a:gd name="connsiteX0" fmla="*/ 643732 w 1287464"/>
                  <a:gd name="connsiteY0" fmla="*/ 0 h 2151341"/>
                  <a:gd name="connsiteX1" fmla="*/ 1287464 w 1287464"/>
                  <a:gd name="connsiteY1" fmla="*/ 646113 h 2151341"/>
                  <a:gd name="connsiteX2" fmla="*/ 1003649 w 1287464"/>
                  <a:gd name="connsiteY2" fmla="*/ 1181880 h 2151341"/>
                  <a:gd name="connsiteX3" fmla="*/ 982663 w 1287464"/>
                  <a:gd name="connsiteY3" fmla="*/ 1193313 h 2151341"/>
                  <a:gd name="connsiteX4" fmla="*/ 982663 w 1287464"/>
                  <a:gd name="connsiteY4" fmla="*/ 1459191 h 2151341"/>
                  <a:gd name="connsiteX5" fmla="*/ 1204913 w 1287464"/>
                  <a:gd name="connsiteY5" fmla="*/ 1459191 h 2151341"/>
                  <a:gd name="connsiteX6" fmla="*/ 646113 w 1287464"/>
                  <a:gd name="connsiteY6" fmla="*/ 2151341 h 2151341"/>
                  <a:gd name="connsiteX7" fmla="*/ 85725 w 1287464"/>
                  <a:gd name="connsiteY7" fmla="*/ 1459191 h 2151341"/>
                  <a:gd name="connsiteX8" fmla="*/ 303213 w 1287464"/>
                  <a:gd name="connsiteY8" fmla="*/ 1459191 h 2151341"/>
                  <a:gd name="connsiteX9" fmla="*/ 303213 w 1287464"/>
                  <a:gd name="connsiteY9" fmla="*/ 1192447 h 2151341"/>
                  <a:gd name="connsiteX10" fmla="*/ 283816 w 1287464"/>
                  <a:gd name="connsiteY10" fmla="*/ 1181880 h 2151341"/>
                  <a:gd name="connsiteX11" fmla="*/ 0 w 1287464"/>
                  <a:gd name="connsiteY11" fmla="*/ 646113 h 2151341"/>
                  <a:gd name="connsiteX12" fmla="*/ 643732 w 1287464"/>
                  <a:gd name="connsiteY12" fmla="*/ 0 h 215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7464" h="2151341">
                    <a:moveTo>
                      <a:pt x="643732" y="0"/>
                    </a:moveTo>
                    <a:cubicBezTo>
                      <a:pt x="999255" y="0"/>
                      <a:pt x="1287464" y="289275"/>
                      <a:pt x="1287464" y="646113"/>
                    </a:cubicBezTo>
                    <a:cubicBezTo>
                      <a:pt x="1287464" y="869137"/>
                      <a:pt x="1174882" y="1065769"/>
                      <a:pt x="1003649" y="1181880"/>
                    </a:cubicBezTo>
                    <a:lnTo>
                      <a:pt x="982663" y="1193313"/>
                    </a:lnTo>
                    <a:lnTo>
                      <a:pt x="982663" y="1459191"/>
                    </a:lnTo>
                    <a:lnTo>
                      <a:pt x="1204913" y="1459191"/>
                    </a:lnTo>
                    <a:lnTo>
                      <a:pt x="646113" y="2151341"/>
                    </a:lnTo>
                    <a:lnTo>
                      <a:pt x="85725" y="1459191"/>
                    </a:lnTo>
                    <a:lnTo>
                      <a:pt x="303213" y="1459191"/>
                    </a:lnTo>
                    <a:lnTo>
                      <a:pt x="303213" y="1192447"/>
                    </a:lnTo>
                    <a:lnTo>
                      <a:pt x="283816" y="1181880"/>
                    </a:lnTo>
                    <a:cubicBezTo>
                      <a:pt x="112582" y="1065769"/>
                      <a:pt x="0" y="869137"/>
                      <a:pt x="0" y="646113"/>
                    </a:cubicBezTo>
                    <a:cubicBezTo>
                      <a:pt x="0" y="289275"/>
                      <a:pt x="288209" y="0"/>
                      <a:pt x="643732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28575" cap="flat" cmpd="sng" algn="ctr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8900000" scaled="0"/>
                  <a:tileRect/>
                </a:gradFill>
                <a:prstDash val="solid"/>
                <a:miter lim="800000"/>
              </a:ln>
              <a:effectLst>
                <a:outerShdw blurRad="228600" dist="63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lIns="68589" tIns="34295" rIns="68589" bIns="34295" rtlCol="0" anchor="ctr"/>
              <a:lstStyle/>
              <a:p>
                <a:pPr algn="ctr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文本框 22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401828" y="1503219"/>
                <a:ext cx="759279" cy="700202"/>
              </a:xfrm>
              <a:prstGeom prst="rect">
                <a:avLst/>
              </a:prstGeom>
              <a:noFill/>
            </p:spPr>
            <p:txBody>
              <a:bodyPr wrap="square" lIns="68589" tIns="34295" rIns="68589" bIns="34295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01</a:t>
                </a:r>
              </a:p>
            </p:txBody>
          </p:sp>
        </p:grpSp>
        <p:sp>
          <p:nvSpPr>
            <p:cNvPr id="40" name="MH_Text_1"/>
            <p:cNvSpPr/>
            <p:nvPr>
              <p:custDataLst>
                <p:tags r:id="rId22"/>
              </p:custDataLst>
            </p:nvPr>
          </p:nvSpPr>
          <p:spPr>
            <a:xfrm>
              <a:off x="2492397" y="4055150"/>
              <a:ext cx="1702075" cy="2905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119989" tIns="0" rIns="119989" bIns="0" rtlCol="0" anchor="t">
              <a:no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制订项目规则</a:t>
              </a:r>
            </a:p>
          </p:txBody>
        </p:sp>
      </p:grpSp>
      <p:grpSp>
        <p:nvGrpSpPr>
          <p:cNvPr id="51" name="组合 50"/>
          <p:cNvGrpSpPr/>
          <p:nvPr>
            <p:custDataLst>
              <p:tags r:id="rId3"/>
            </p:custDataLst>
          </p:nvPr>
        </p:nvGrpSpPr>
        <p:grpSpPr>
          <a:xfrm>
            <a:off x="4012849" y="2287177"/>
            <a:ext cx="1701800" cy="2012197"/>
            <a:chOff x="4968405" y="2274200"/>
            <a:chExt cx="1702075" cy="2012197"/>
          </a:xfrm>
        </p:grpSpPr>
        <p:grpSp>
          <p:nvGrpSpPr>
            <p:cNvPr id="25" name="组合 24"/>
            <p:cNvGrpSpPr/>
            <p:nvPr>
              <p:custDataLst>
                <p:tags r:id="rId16"/>
              </p:custDataLst>
            </p:nvPr>
          </p:nvGrpSpPr>
          <p:grpSpPr>
            <a:xfrm>
              <a:off x="5238884" y="2274200"/>
              <a:ext cx="1130095" cy="1629029"/>
              <a:chOff x="4791477" y="1215112"/>
              <a:chExt cx="1248082" cy="1799107"/>
            </a:xfrm>
          </p:grpSpPr>
          <p:sp>
            <p:nvSpPr>
              <p:cNvPr id="34" name="Oval 2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791477" y="1215112"/>
                <a:ext cx="1248082" cy="1248251"/>
              </a:xfrm>
              <a:prstGeom prst="ellipse">
                <a:avLst/>
              </a:prstGeom>
              <a:solidFill>
                <a:srgbClr val="0068B6"/>
              </a:soli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89" tIns="34295" rIns="68589" bIns="3429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任意多边形 15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4923812" y="1356556"/>
                <a:ext cx="991889" cy="1657663"/>
              </a:xfrm>
              <a:custGeom>
                <a:avLst/>
                <a:gdLst>
                  <a:gd name="connsiteX0" fmla="*/ 643732 w 1287464"/>
                  <a:gd name="connsiteY0" fmla="*/ 0 h 2151341"/>
                  <a:gd name="connsiteX1" fmla="*/ 1287464 w 1287464"/>
                  <a:gd name="connsiteY1" fmla="*/ 646113 h 2151341"/>
                  <a:gd name="connsiteX2" fmla="*/ 1003649 w 1287464"/>
                  <a:gd name="connsiteY2" fmla="*/ 1181880 h 2151341"/>
                  <a:gd name="connsiteX3" fmla="*/ 982663 w 1287464"/>
                  <a:gd name="connsiteY3" fmla="*/ 1193313 h 2151341"/>
                  <a:gd name="connsiteX4" fmla="*/ 982663 w 1287464"/>
                  <a:gd name="connsiteY4" fmla="*/ 1459191 h 2151341"/>
                  <a:gd name="connsiteX5" fmla="*/ 1204913 w 1287464"/>
                  <a:gd name="connsiteY5" fmla="*/ 1459191 h 2151341"/>
                  <a:gd name="connsiteX6" fmla="*/ 646113 w 1287464"/>
                  <a:gd name="connsiteY6" fmla="*/ 2151341 h 2151341"/>
                  <a:gd name="connsiteX7" fmla="*/ 85725 w 1287464"/>
                  <a:gd name="connsiteY7" fmla="*/ 1459191 h 2151341"/>
                  <a:gd name="connsiteX8" fmla="*/ 303213 w 1287464"/>
                  <a:gd name="connsiteY8" fmla="*/ 1459191 h 2151341"/>
                  <a:gd name="connsiteX9" fmla="*/ 303213 w 1287464"/>
                  <a:gd name="connsiteY9" fmla="*/ 1192447 h 2151341"/>
                  <a:gd name="connsiteX10" fmla="*/ 283816 w 1287464"/>
                  <a:gd name="connsiteY10" fmla="*/ 1181880 h 2151341"/>
                  <a:gd name="connsiteX11" fmla="*/ 0 w 1287464"/>
                  <a:gd name="connsiteY11" fmla="*/ 646113 h 2151341"/>
                  <a:gd name="connsiteX12" fmla="*/ 643732 w 1287464"/>
                  <a:gd name="connsiteY12" fmla="*/ 0 h 215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7464" h="2151341">
                    <a:moveTo>
                      <a:pt x="643732" y="0"/>
                    </a:moveTo>
                    <a:cubicBezTo>
                      <a:pt x="999255" y="0"/>
                      <a:pt x="1287464" y="289275"/>
                      <a:pt x="1287464" y="646113"/>
                    </a:cubicBezTo>
                    <a:cubicBezTo>
                      <a:pt x="1287464" y="869137"/>
                      <a:pt x="1174882" y="1065769"/>
                      <a:pt x="1003649" y="1181880"/>
                    </a:cubicBezTo>
                    <a:lnTo>
                      <a:pt x="982663" y="1193313"/>
                    </a:lnTo>
                    <a:lnTo>
                      <a:pt x="982663" y="1459191"/>
                    </a:lnTo>
                    <a:lnTo>
                      <a:pt x="1204913" y="1459191"/>
                    </a:lnTo>
                    <a:lnTo>
                      <a:pt x="646113" y="2151341"/>
                    </a:lnTo>
                    <a:lnTo>
                      <a:pt x="85725" y="1459191"/>
                    </a:lnTo>
                    <a:lnTo>
                      <a:pt x="303213" y="1459191"/>
                    </a:lnTo>
                    <a:lnTo>
                      <a:pt x="303213" y="1192447"/>
                    </a:lnTo>
                    <a:lnTo>
                      <a:pt x="283816" y="1181880"/>
                    </a:lnTo>
                    <a:cubicBezTo>
                      <a:pt x="112582" y="1065769"/>
                      <a:pt x="0" y="869137"/>
                      <a:pt x="0" y="646113"/>
                    </a:cubicBezTo>
                    <a:cubicBezTo>
                      <a:pt x="0" y="289275"/>
                      <a:pt x="288209" y="0"/>
                      <a:pt x="643732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28575" cap="flat" cmpd="sng" algn="ctr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8900000" scaled="0"/>
                  <a:tileRect/>
                </a:gradFill>
                <a:prstDash val="solid"/>
                <a:miter lim="800000"/>
              </a:ln>
              <a:effectLst>
                <a:outerShdw blurRad="228600" dist="63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lIns="68589" tIns="34295" rIns="68589" bIns="34295" rtlCol="0" anchor="ctr"/>
              <a:lstStyle/>
              <a:p>
                <a:pPr algn="ctr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文本框 24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5057757" y="1503219"/>
                <a:ext cx="759279" cy="700202"/>
              </a:xfrm>
              <a:prstGeom prst="rect">
                <a:avLst/>
              </a:prstGeom>
              <a:noFill/>
            </p:spPr>
            <p:txBody>
              <a:bodyPr wrap="square" lIns="68589" tIns="34295" rIns="68589" bIns="34295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02</a:t>
                </a:r>
              </a:p>
            </p:txBody>
          </p:sp>
        </p:grpSp>
        <p:sp>
          <p:nvSpPr>
            <p:cNvPr id="41" name="MH_Text_1"/>
            <p:cNvSpPr/>
            <p:nvPr>
              <p:custDataLst>
                <p:tags r:id="rId17"/>
              </p:custDataLst>
            </p:nvPr>
          </p:nvSpPr>
          <p:spPr>
            <a:xfrm>
              <a:off x="4968405" y="3995863"/>
              <a:ext cx="1702075" cy="2905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119989" tIns="0" rIns="119989" bIns="0" rtlCol="0" anchor="t">
              <a:no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借助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设计小程序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</p:grpSp>
      <p:grpSp>
        <p:nvGrpSpPr>
          <p:cNvPr id="52" name="组合 51"/>
          <p:cNvGrpSpPr/>
          <p:nvPr>
            <p:custDataLst>
              <p:tags r:id="rId4"/>
            </p:custDataLst>
          </p:nvPr>
        </p:nvGrpSpPr>
        <p:grpSpPr>
          <a:xfrm>
            <a:off x="6474744" y="2287177"/>
            <a:ext cx="1701800" cy="2012197"/>
            <a:chOff x="7330471" y="2333487"/>
            <a:chExt cx="1702075" cy="2012197"/>
          </a:xfrm>
        </p:grpSpPr>
        <p:grpSp>
          <p:nvGrpSpPr>
            <p:cNvPr id="42" name="组合 41"/>
            <p:cNvGrpSpPr/>
            <p:nvPr>
              <p:custDataLst>
                <p:tags r:id="rId11"/>
              </p:custDataLst>
            </p:nvPr>
          </p:nvGrpSpPr>
          <p:grpSpPr>
            <a:xfrm>
              <a:off x="7600950" y="2333487"/>
              <a:ext cx="1130095" cy="1629029"/>
              <a:chOff x="4791477" y="1215112"/>
              <a:chExt cx="1248082" cy="1799107"/>
            </a:xfrm>
          </p:grpSpPr>
          <p:sp>
            <p:nvSpPr>
              <p:cNvPr id="43" name="Oval 2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791477" y="1215112"/>
                <a:ext cx="1248082" cy="1248251"/>
              </a:xfrm>
              <a:prstGeom prst="ellipse">
                <a:avLst/>
              </a:prstGeom>
              <a:solidFill>
                <a:srgbClr val="7030A0"/>
              </a:soli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89" tIns="34295" rIns="68589" bIns="3429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任意多边形 1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4923812" y="1356556"/>
                <a:ext cx="991889" cy="1657663"/>
              </a:xfrm>
              <a:custGeom>
                <a:avLst/>
                <a:gdLst>
                  <a:gd name="connsiteX0" fmla="*/ 643732 w 1287464"/>
                  <a:gd name="connsiteY0" fmla="*/ 0 h 2151341"/>
                  <a:gd name="connsiteX1" fmla="*/ 1287464 w 1287464"/>
                  <a:gd name="connsiteY1" fmla="*/ 646113 h 2151341"/>
                  <a:gd name="connsiteX2" fmla="*/ 1003649 w 1287464"/>
                  <a:gd name="connsiteY2" fmla="*/ 1181880 h 2151341"/>
                  <a:gd name="connsiteX3" fmla="*/ 982663 w 1287464"/>
                  <a:gd name="connsiteY3" fmla="*/ 1193313 h 2151341"/>
                  <a:gd name="connsiteX4" fmla="*/ 982663 w 1287464"/>
                  <a:gd name="connsiteY4" fmla="*/ 1459191 h 2151341"/>
                  <a:gd name="connsiteX5" fmla="*/ 1204913 w 1287464"/>
                  <a:gd name="connsiteY5" fmla="*/ 1459191 h 2151341"/>
                  <a:gd name="connsiteX6" fmla="*/ 646113 w 1287464"/>
                  <a:gd name="connsiteY6" fmla="*/ 2151341 h 2151341"/>
                  <a:gd name="connsiteX7" fmla="*/ 85725 w 1287464"/>
                  <a:gd name="connsiteY7" fmla="*/ 1459191 h 2151341"/>
                  <a:gd name="connsiteX8" fmla="*/ 303213 w 1287464"/>
                  <a:gd name="connsiteY8" fmla="*/ 1459191 h 2151341"/>
                  <a:gd name="connsiteX9" fmla="*/ 303213 w 1287464"/>
                  <a:gd name="connsiteY9" fmla="*/ 1192447 h 2151341"/>
                  <a:gd name="connsiteX10" fmla="*/ 283816 w 1287464"/>
                  <a:gd name="connsiteY10" fmla="*/ 1181880 h 2151341"/>
                  <a:gd name="connsiteX11" fmla="*/ 0 w 1287464"/>
                  <a:gd name="connsiteY11" fmla="*/ 646113 h 2151341"/>
                  <a:gd name="connsiteX12" fmla="*/ 643732 w 1287464"/>
                  <a:gd name="connsiteY12" fmla="*/ 0 h 215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7464" h="2151341">
                    <a:moveTo>
                      <a:pt x="643732" y="0"/>
                    </a:moveTo>
                    <a:cubicBezTo>
                      <a:pt x="999255" y="0"/>
                      <a:pt x="1287464" y="289275"/>
                      <a:pt x="1287464" y="646113"/>
                    </a:cubicBezTo>
                    <a:cubicBezTo>
                      <a:pt x="1287464" y="869137"/>
                      <a:pt x="1174882" y="1065769"/>
                      <a:pt x="1003649" y="1181880"/>
                    </a:cubicBezTo>
                    <a:lnTo>
                      <a:pt x="982663" y="1193313"/>
                    </a:lnTo>
                    <a:lnTo>
                      <a:pt x="982663" y="1459191"/>
                    </a:lnTo>
                    <a:lnTo>
                      <a:pt x="1204913" y="1459191"/>
                    </a:lnTo>
                    <a:lnTo>
                      <a:pt x="646113" y="2151341"/>
                    </a:lnTo>
                    <a:lnTo>
                      <a:pt x="85725" y="1459191"/>
                    </a:lnTo>
                    <a:lnTo>
                      <a:pt x="303213" y="1459191"/>
                    </a:lnTo>
                    <a:lnTo>
                      <a:pt x="303213" y="1192447"/>
                    </a:lnTo>
                    <a:lnTo>
                      <a:pt x="283816" y="1181880"/>
                    </a:lnTo>
                    <a:cubicBezTo>
                      <a:pt x="112582" y="1065769"/>
                      <a:pt x="0" y="869137"/>
                      <a:pt x="0" y="646113"/>
                    </a:cubicBezTo>
                    <a:cubicBezTo>
                      <a:pt x="0" y="289275"/>
                      <a:pt x="288209" y="0"/>
                      <a:pt x="643732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28575" cap="flat" cmpd="sng" algn="ctr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8900000" scaled="0"/>
                  <a:tileRect/>
                </a:gradFill>
                <a:prstDash val="solid"/>
                <a:miter lim="800000"/>
              </a:ln>
              <a:effectLst>
                <a:outerShdw blurRad="228600" dist="63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lIns="68589" tIns="34295" rIns="68589" bIns="34295" rtlCol="0" anchor="ctr"/>
              <a:lstStyle/>
              <a:p>
                <a:pPr algn="ctr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文本框 24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003675" y="1446812"/>
                <a:ext cx="857944" cy="773306"/>
              </a:xfrm>
              <a:prstGeom prst="rect">
                <a:avLst/>
              </a:prstGeom>
              <a:noFill/>
            </p:spPr>
            <p:txBody>
              <a:bodyPr wrap="square" lIns="68589" tIns="34295" rIns="68589" bIns="34295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0</a:t>
                </a:r>
                <a:r>
                  <a:rPr lang="en-US" altLang="zh-CN" sz="410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Impact" panose="020B0806030902050204" pitchFamily="34" charset="0"/>
                  </a:rPr>
                  <a:t>3</a:t>
                </a:r>
                <a:endPara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6" name="MH_Text_1"/>
            <p:cNvSpPr/>
            <p:nvPr>
              <p:custDataLst>
                <p:tags r:id="rId12"/>
              </p:custDataLst>
            </p:nvPr>
          </p:nvSpPr>
          <p:spPr>
            <a:xfrm>
              <a:off x="7330471" y="4055150"/>
              <a:ext cx="1702075" cy="2905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119989" tIns="0" rIns="119989" bIns="0" rtlCol="0" anchor="t">
              <a:no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实施完善项目内容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82419" y="742858"/>
            <a:ext cx="4365419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策划漂流瓶项目流程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5"/>
            </p:custDataLst>
          </p:nvPr>
        </p:nvGrpSpPr>
        <p:grpSpPr>
          <a:xfrm>
            <a:off x="8936639" y="2287177"/>
            <a:ext cx="1701800" cy="2012197"/>
            <a:chOff x="7330471" y="2333487"/>
            <a:chExt cx="1702075" cy="2012197"/>
          </a:xfrm>
        </p:grpSpPr>
        <p:grpSp>
          <p:nvGrpSpPr>
            <p:cNvPr id="8" name="组合 7"/>
            <p:cNvGrpSpPr/>
            <p:nvPr>
              <p:custDataLst>
                <p:tags r:id="rId6"/>
              </p:custDataLst>
            </p:nvPr>
          </p:nvGrpSpPr>
          <p:grpSpPr>
            <a:xfrm>
              <a:off x="7600950" y="2333487"/>
              <a:ext cx="1130095" cy="1659652"/>
              <a:chOff x="4791477" y="1215112"/>
              <a:chExt cx="1248082" cy="1832927"/>
            </a:xfrm>
          </p:grpSpPr>
          <p:sp>
            <p:nvSpPr>
              <p:cNvPr id="9" name="Oval 2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791477" y="1215112"/>
                <a:ext cx="1248082" cy="1248251"/>
              </a:xfrm>
              <a:prstGeom prst="ellipse">
                <a:avLst/>
              </a:prstGeom>
              <a:solidFill>
                <a:schemeClr val="accent3"/>
              </a:solidFill>
              <a:ln w="1428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89" tIns="34295" rIns="68589" bIns="34295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任意多边形 15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4918069" y="1390376"/>
                <a:ext cx="991889" cy="1657663"/>
              </a:xfrm>
              <a:custGeom>
                <a:avLst/>
                <a:gdLst>
                  <a:gd name="connsiteX0" fmla="*/ 643732 w 1287464"/>
                  <a:gd name="connsiteY0" fmla="*/ 0 h 2151341"/>
                  <a:gd name="connsiteX1" fmla="*/ 1287464 w 1287464"/>
                  <a:gd name="connsiteY1" fmla="*/ 646113 h 2151341"/>
                  <a:gd name="connsiteX2" fmla="*/ 1003649 w 1287464"/>
                  <a:gd name="connsiteY2" fmla="*/ 1181880 h 2151341"/>
                  <a:gd name="connsiteX3" fmla="*/ 982663 w 1287464"/>
                  <a:gd name="connsiteY3" fmla="*/ 1193313 h 2151341"/>
                  <a:gd name="connsiteX4" fmla="*/ 982663 w 1287464"/>
                  <a:gd name="connsiteY4" fmla="*/ 1459191 h 2151341"/>
                  <a:gd name="connsiteX5" fmla="*/ 1204913 w 1287464"/>
                  <a:gd name="connsiteY5" fmla="*/ 1459191 h 2151341"/>
                  <a:gd name="connsiteX6" fmla="*/ 646113 w 1287464"/>
                  <a:gd name="connsiteY6" fmla="*/ 2151341 h 2151341"/>
                  <a:gd name="connsiteX7" fmla="*/ 85725 w 1287464"/>
                  <a:gd name="connsiteY7" fmla="*/ 1459191 h 2151341"/>
                  <a:gd name="connsiteX8" fmla="*/ 303213 w 1287464"/>
                  <a:gd name="connsiteY8" fmla="*/ 1459191 h 2151341"/>
                  <a:gd name="connsiteX9" fmla="*/ 303213 w 1287464"/>
                  <a:gd name="connsiteY9" fmla="*/ 1192447 h 2151341"/>
                  <a:gd name="connsiteX10" fmla="*/ 283816 w 1287464"/>
                  <a:gd name="connsiteY10" fmla="*/ 1181880 h 2151341"/>
                  <a:gd name="connsiteX11" fmla="*/ 0 w 1287464"/>
                  <a:gd name="connsiteY11" fmla="*/ 646113 h 2151341"/>
                  <a:gd name="connsiteX12" fmla="*/ 643732 w 1287464"/>
                  <a:gd name="connsiteY12" fmla="*/ 0 h 215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7464" h="2151341">
                    <a:moveTo>
                      <a:pt x="643732" y="0"/>
                    </a:moveTo>
                    <a:cubicBezTo>
                      <a:pt x="999255" y="0"/>
                      <a:pt x="1287464" y="289275"/>
                      <a:pt x="1287464" y="646113"/>
                    </a:cubicBezTo>
                    <a:cubicBezTo>
                      <a:pt x="1287464" y="869137"/>
                      <a:pt x="1174882" y="1065769"/>
                      <a:pt x="1003649" y="1181880"/>
                    </a:cubicBezTo>
                    <a:lnTo>
                      <a:pt x="982663" y="1193313"/>
                    </a:lnTo>
                    <a:lnTo>
                      <a:pt x="982663" y="1459191"/>
                    </a:lnTo>
                    <a:lnTo>
                      <a:pt x="1204913" y="1459191"/>
                    </a:lnTo>
                    <a:lnTo>
                      <a:pt x="646113" y="2151341"/>
                    </a:lnTo>
                    <a:lnTo>
                      <a:pt x="85725" y="1459191"/>
                    </a:lnTo>
                    <a:lnTo>
                      <a:pt x="303213" y="1459191"/>
                    </a:lnTo>
                    <a:lnTo>
                      <a:pt x="303213" y="1192447"/>
                    </a:lnTo>
                    <a:lnTo>
                      <a:pt x="283816" y="1181880"/>
                    </a:lnTo>
                    <a:cubicBezTo>
                      <a:pt x="112582" y="1065769"/>
                      <a:pt x="0" y="869137"/>
                      <a:pt x="0" y="646113"/>
                    </a:cubicBezTo>
                    <a:cubicBezTo>
                      <a:pt x="0" y="289275"/>
                      <a:pt x="288209" y="0"/>
                      <a:pt x="643732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28575" cap="flat" cmpd="sng" algn="ctr">
                <a:gradFill flip="none" rotWithShape="1">
                  <a:gsLst>
                    <a:gs pos="100000">
                      <a:srgbClr val="FFFFFF"/>
                    </a:gs>
                    <a:gs pos="0">
                      <a:srgbClr val="D9D9DA"/>
                    </a:gs>
                  </a:gsLst>
                  <a:lin ang="18900000" scaled="0"/>
                  <a:tileRect/>
                </a:gradFill>
                <a:prstDash val="solid"/>
                <a:miter lim="800000"/>
              </a:ln>
              <a:effectLst>
                <a:outerShdw blurRad="228600" dist="63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lIns="68589" tIns="34295" rIns="68589" bIns="34295" rtlCol="0" anchor="ctr"/>
              <a:lstStyle/>
              <a:p>
                <a:pPr algn="ctr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文本框 2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003675" y="1447401"/>
                <a:ext cx="857944" cy="772128"/>
              </a:xfrm>
              <a:prstGeom prst="rect">
                <a:avLst/>
              </a:prstGeom>
              <a:noFill/>
            </p:spPr>
            <p:txBody>
              <a:bodyPr wrap="square" lIns="68589" tIns="34295" rIns="68589" bIns="34295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04</a:t>
                </a:r>
              </a:p>
            </p:txBody>
          </p:sp>
        </p:grpSp>
        <p:sp>
          <p:nvSpPr>
            <p:cNvPr id="12" name="MH_Text_1"/>
            <p:cNvSpPr/>
            <p:nvPr>
              <p:custDataLst>
                <p:tags r:id="rId7"/>
              </p:custDataLst>
            </p:nvPr>
          </p:nvSpPr>
          <p:spPr>
            <a:xfrm>
              <a:off x="7330471" y="4055150"/>
              <a:ext cx="1702075" cy="2905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119989" tIns="0" rIns="119989" bIns="0" rtlCol="0" anchor="t">
              <a:no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宣传扩展</a:t>
              </a:r>
            </a:p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WFlNzg2MWU0MzVkOTllNDBlYmIxYTQ5NzIyOTNlMW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290_4*l_h_i*1_3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65.65,&quot;top&quot;:68.7056671142578,&quot;width&quot;:428.449921259842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3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3_1"/>
  <p:tag name="KSO_WM_DIAGRAM_VERSION" val="3"/>
  <p:tag name="KSO_WM_DIAGRAM_MAX_ITEMCNT" val="6"/>
  <p:tag name="KSO_WM_DIAGRAM_MIN_ITEMCNT" val="2"/>
  <p:tag name="KSO_WM_DIAGRAM_VIRTUALLY_FRAME" val="{&quot;height&quot;:423.0386657714844,&quot;left&quot;:465.65,&quot;top&quot;:68.7056671142578,&quot;width&quot;:428.449921259842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MAX_ITEMCNT" val="6"/>
  <p:tag name="KSO_WM_DIAGRAM_MIN_ITEMCNT" val="2"/>
  <p:tag name="KSO_WM_DIAGRAM_VIRTUALLY_FRAME" val="{&quot;height&quot;:423.0386657714844,&quot;left&quot;:465.65,&quot;top&quot;:68.7056671142578,&quot;width&quot;:428.4499212598424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65.65,&quot;top&quot;:68.7056671142578,&quot;width&quot;:428.449921259842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65.65,&quot;top&quot;:68.7056671142578,&quot;width&quot;:428.449921259842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65.65,&quot;top&quot;:68.7056671142578,&quot;width&quot;:428.449921259842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0_4*a*1"/>
  <p:tag name="KSO_WM_TEMPLATE_CATEGORY" val="custom"/>
  <p:tag name="KSO_WM_TEMPLATE_INDEX" val="20230290"/>
  <p:tag name="KSO_WM_UNIT_LAYERLEVEL" val="1"/>
  <p:tag name="KSO_WM_TAG_VERSION" val="3.0"/>
  <p:tag name="KSO_WM_BEAUTIFY_FLAG" val="#wm#"/>
  <p:tag name="KSO_WM_DIAGRAM_GROUP_CODE" val="l1-1"/>
  <p:tag name="KSO_WM_UNIT_PRESET_TEXT" val="目录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3_1"/>
  <p:tag name="KSO_WM_DIAGRAM_VERSION" val="3"/>
  <p:tag name="KSO_WM_DIAGRAM_MAX_ITEMCNT" val="6"/>
  <p:tag name="KSO_WM_DIAGRAM_MIN_ITEMCNT" val="2"/>
  <p:tag name="KSO_WM_DIAGRAM_VIRTUALLY_FRAME" val="{&quot;height&quot;:423.0386657714844,&quot;left&quot;:465.65,&quot;top&quot;:68.7056671142578,&quot;width&quot;:428.449921259842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65.65,&quot;top&quot;:68.7056671142578,&quot;width&quot;:428.449921259842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290_4*l_h_i*1_2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65.65,&quot;top&quot;:68.7056671142578,&quot;width&quot;:428.449921259842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2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1.9731496062992,&quot;left&quot;:165.141968503937,&quot;top&quot;:116.5,&quot;width&quot;:544.5421259842519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1.9731496062992,&quot;left&quot;:165.141968503937,&quot;top&quot;:116.5,&quot;width&quot;:544.5421259842519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321.9731496062992,&quot;left&quot;:165.141968503937,&quot;top&quot;:116.5,&quot;width&quot;:544.5421259842519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321.9731496062992,&quot;left&quot;:165.141968503937,&quot;top&quot;:116.5,&quot;width&quot;:544.542125984251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1.9731496062992,&quot;left&quot;:165.141968503937,&quot;top&quot;:116.5,&quot;width&quot;:544.5421259842519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1.9731496062992,&quot;left&quot;:165.141968503937,&quot;top&quot;:116.5,&quot;width&quot;:544.5421259842519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1.9731496062992,&quot;left&quot;:165.141968503937,&quot;top&quot;:116.5,&quot;width&quot;:544.5421259842519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1.9731496062992,&quot;left&quot;:165.141968503937,&quot;top&quot;:116.5,&quot;width&quot;:544.542125984251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1.9731496062992,&quot;left&quot;:165.141968503937,&quot;top&quot;:116.5,&quot;width&quot;:544.542125984251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1.9731496062992,&quot;left&quot;:165.141968503937,&quot;top&quot;:116.5,&quot;width&quot;:544.5421259842519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1.9731496062992,&quot;left&quot;:165.141968503937,&quot;top&quot;:116.5,&quot;width&quot;:544.5421259842519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2.20275590551182,&quot;left&quot;:119.84685039370079,&quot;top&quot;:169.9926771653543,&quot;width&quot;:717.8255118110242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2.20275590551182,&quot;left&quot;:119.84685039370079,&quot;top&quot;:169.9926771653543,&quot;width&quot;:717.8255118110242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2.20275590551182,&quot;left&quot;:119.84685039370079,&quot;top&quot;:169.9926771653543,&quot;width&quot;:717.8255118110242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2.20275590551182,&quot;left&quot;:119.84685039370079,&quot;top&quot;:169.9926771653543,&quot;width&quot;:717.825511811024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12.20275590551182,&quot;left&quot;:119.84685039370079,&quot;top&quot;:169.9926771653543,&quot;width&quot;:717.825511811024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0_4*l_h_i*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65.65,&quot;top&quot;:68.7056671142578,&quot;width&quot;:428.449921259842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1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2.20275590551182,&quot;left&quot;:119.84685039370079,&quot;top&quot;:169.9926771653543,&quot;width&quot;:717.8255118110242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2.20275590551182,&quot;left&quot;:119.84685039370079,&quot;top&quot;:169.9926771653543,&quot;width&quot;:717.8255118110242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2.20275590551182,&quot;left&quot;:119.84685039370079,&quot;top&quot;:169.9926771653543,&quot;width&quot;:717.825511811024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12.20275590551182,&quot;left&quot;:119.84685039370079,&quot;top&quot;:169.9926771653543,&quot;width&quot;:717.8255118110242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2.20275590551182,&quot;left&quot;:119.84685039370079,&quot;top&quot;:169.9926771653543,&quot;width&quot;:717.8255118110242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2.20275590551182,&quot;left&quot;:119.84685039370079,&quot;top&quot;:169.9926771653543,&quot;width&quot;:717.8255118110242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2.20275590551182,&quot;left&quot;:119.84685039370079,&quot;top&quot;:169.9926771653543,&quot;width&quot;:717.825511811024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12.20275590551182,&quot;left&quot;:119.84685039370079,&quot;top&quot;:169.9926771653543,&quot;width&quot;:717.825511811024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65.65,&quot;top&quot;:68.7056671142578,&quot;width&quot;:428.449921259842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2.20275590551182,&quot;left&quot;:119.84685039370079,&quot;top&quot;:169.9926771653543,&quot;width&quot;:717.8255118110242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2.20275590551182,&quot;left&quot;:119.84685039370079,&quot;top&quot;:169.9926771653543,&quot;width&quot;:717.8255118110242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2.20275590551182,&quot;left&quot;:119.84685039370079,&quot;top&quot;:169.9926771653543,&quot;width&quot;:717.825511811024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12.20275590551182,&quot;left&quot;:119.84685039370079,&quot;top&quot;:169.9926771653543,&quot;width&quot;:717.8255118110242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2.20275590551182,&quot;left&quot;:119.84685039370079,&quot;top&quot;:169.9926771653543,&quot;width&quot;:717.8255118110242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2.20275590551182,&quot;left&quot;:119.84685039370079,&quot;top&quot;:169.9926771653543,&quot;width&quot;:717.8255118110242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2.20275590551182,&quot;left&quot;:119.84685039370079,&quot;top&quot;:169.9926771653543,&quot;width&quot;:717.825511811024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6.7422047244094,&quot;left&quot;:119.83346456692907,&quot;top&quot;:201.56992125984252,&quot;width&quot;:736.7167716535434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6.7422047244094,&quot;left&quot;:119.83346456692907,&quot;top&quot;:201.56992125984252,&quot;width&quot;:736.716771653543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MAX_ITEMCNT" val="6"/>
  <p:tag name="KSO_WM_DIAGRAM_MIN_ITEMCNT" val="2"/>
  <p:tag name="KSO_WM_DIAGRAM_VIRTUALLY_FRAME" val="{&quot;height&quot;:423.0386657714844,&quot;left&quot;:465.65,&quot;top&quot;:68.7056671142578,&quot;width&quot;:428.4499212598424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2.20275590551182,&quot;left&quot;:119.84685039370079,&quot;top&quot;:169.9926771653543,&quot;width&quot;:717.8255118110242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12.20275590551182,&quot;left&quot;:119.84685039370079,&quot;top&quot;:169.9926771653543,&quot;width&quot;:717.825511811024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2.20275590551182,&quot;left&quot;:119.84685039370079,&quot;top&quot;:169.9926771653543,&quot;width&quot;:717.825511811024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2.20275590551182,&quot;left&quot;:119.84685039370079,&quot;top&quot;:169.9926771653543,&quot;width&quot;:717.8255118110242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2.20275590551182,&quot;left&quot;:119.84685039370079,&quot;top&quot;:169.9926771653543,&quot;width&quot;:717.8255118110242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16.7422047244094,&quot;left&quot;:119.83346456692907,&quot;top&quot;:201.56992125984252,&quot;width&quot;:736.7167716535434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6.7422047244094,&quot;left&quot;:119.83346456692907,&quot;top&quot;:201.56992125984252,&quot;width&quot;:736.7167716535434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6.7422047244094,&quot;left&quot;:119.83346456692907,&quot;top&quot;:201.56992125984252,&quot;width&quot;:736.716771653543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290_4*l_h_i*1_2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65.65,&quot;top&quot;:68.7056671142578,&quot;width&quot;:428.449921259842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2.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6.7422047244094,&quot;left&quot;:119.83346456692907,&quot;top&quot;:201.56992125984252,&quot;width&quot;:736.7167716535434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16.7422047244094,&quot;left&quot;:119.83346456692907,&quot;top&quot;:201.56992125984252,&quot;width&quot;:736.7167716535434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6.7422047244094,&quot;left&quot;:119.83346456692907,&quot;top&quot;:201.56992125984252,&quot;width&quot;:736.7167716535434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6.7422047244094,&quot;left&quot;:119.83346456692907,&quot;top&quot;:201.56992125984252,&quot;width&quot;:736.7167716535434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6.7422047244094,&quot;left&quot;:119.83346456692907,&quot;top&quot;:201.56992125984252,&quot;width&quot;:736.7167716535434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0.56133858267714,&quot;left&quot;:231.6520472440945,&quot;top&quot;:215.31992125984252,&quot;width&quot;:442.7784251968504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0.56133858267714,&quot;left&quot;:231.6520472440945,&quot;top&quot;:215.31992125984252,&quot;width&quot;:442.7784251968504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10.56133858267714,&quot;left&quot;:231.6520472440945,&quot;top&quot;:215.31992125984252,&quot;width&quot;:442.778425196850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2_1"/>
  <p:tag name="KSO_WM_DIAGRAM_VERSION" val="3"/>
  <p:tag name="KSO_WM_DIAGRAM_MAX_ITEMCNT" val="6"/>
  <p:tag name="KSO_WM_DIAGRAM_MIN_ITEMCNT" val="2"/>
  <p:tag name="KSO_WM_DIAGRAM_VIRTUALLY_FRAME" val="{&quot;height&quot;:423.0386657714844,&quot;left&quot;:465.65,&quot;top&quot;:68.7056671142578,&quot;width&quot;:428.449921259842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0.56133858267714,&quot;left&quot;:231.6520472440945,&quot;top&quot;:215.31992125984252,&quot;width&quot;:442.7784251968504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0.56133858267714,&quot;left&quot;:231.6520472440945,&quot;top&quot;:215.31992125984252,&quot;width&quot;:442.7784251968504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0.56133858267714,&quot;left&quot;:231.6520472440945,&quot;top&quot;:215.31992125984252,&quot;width&quot;:442.7784251968504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10.56133858267714,&quot;left&quot;:231.6520472440945,&quot;top&quot;:215.31992125984252,&quot;width&quot;:442.7784251968504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0.56133858267714,&quot;left&quot;:231.6520472440945,&quot;top&quot;:215.31992125984252,&quot;width&quot;:442.7784251968504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0.56133858267714,&quot;left&quot;:231.6520472440945,&quot;top&quot;:215.31992125984252,&quot;width&quot;:442.7784251968504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0.56133858267714,&quot;left&quot;:231.6520472440945,&quot;top&quot;:215.31992125984252,&quot;width&quot;:442.778425196850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23.0386657714844,&quot;left&quot;:465.65,&quot;top&quot;:68.7056671142578,&quot;width&quot;:428.4499212598424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绿色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绿色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</Words>
  <Application>Microsoft Office PowerPoint</Application>
  <PresentationFormat>宽屏</PresentationFormat>
  <Paragraphs>127</Paragraphs>
  <Slides>22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MiSans Normal</vt:lpstr>
      <vt:lpstr>等线</vt:lpstr>
      <vt:lpstr>方正小标宋简体</vt:lpstr>
      <vt:lpstr>方正姚体简体</vt:lpstr>
      <vt:lpstr>方正稚艺简体</vt:lpstr>
      <vt:lpstr>汉仪雅酷黑 85W</vt:lpstr>
      <vt:lpstr>黑体</vt:lpstr>
      <vt:lpstr>华光魏体_CNKI</vt:lpstr>
      <vt:lpstr>楷体</vt:lpstr>
      <vt:lpstr>微软雅黑</vt:lpstr>
      <vt:lpstr>Arial</vt:lpstr>
      <vt:lpstr>Calibri</vt:lpstr>
      <vt:lpstr>Impact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芜湖三山经济开发区教研室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7上3单元项目2课件B</dc:title>
  <dc:creator>梁祥</dc:creator>
  <cp:keywords>安徽初中信息科技</cp:keywords>
  <cp:lastModifiedBy>Administrator</cp:lastModifiedBy>
  <cp:revision>228</cp:revision>
  <dcterms:created xsi:type="dcterms:W3CDTF">2021-03-10T08:28:00Z</dcterms:created>
  <dcterms:modified xsi:type="dcterms:W3CDTF">2025-02-08T00:43:00Z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8F6A40DEAB994B90A50F73EA1B060CF3_13</vt:lpwstr>
  </property>
</Properties>
</file>