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6" r:id="rId4"/>
  </p:sldMasterIdLst>
  <p:notesMasterIdLst>
    <p:notesMasterId r:id="rId15"/>
  </p:notesMasterIdLst>
  <p:handoutMasterIdLst>
    <p:handoutMasterId r:id="rId16"/>
  </p:handoutMasterIdLst>
  <p:sldIdLst>
    <p:sldId id="518" r:id="rId5"/>
    <p:sldId id="540" r:id="rId6"/>
    <p:sldId id="541" r:id="rId7"/>
    <p:sldId id="523" r:id="rId8"/>
    <p:sldId id="524" r:id="rId9"/>
    <p:sldId id="525" r:id="rId10"/>
    <p:sldId id="542" r:id="rId11"/>
    <p:sldId id="543" r:id="rId12"/>
    <p:sldId id="544" r:id="rId13"/>
    <p:sldId id="531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8" userDrawn="1">
          <p15:clr>
            <a:srgbClr val="A4A3A4"/>
          </p15:clr>
        </p15:guide>
        <p15:guide id="2" pos="735" userDrawn="1">
          <p15:clr>
            <a:srgbClr val="A4A3A4"/>
          </p15:clr>
        </p15:guide>
        <p15:guide id="3" pos="6987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4"/>
    <a:srgbClr val="EBECF3"/>
    <a:srgbClr val="EF6653"/>
    <a:srgbClr val="CC3300"/>
    <a:srgbClr val="006FAC"/>
    <a:srgbClr val="006699"/>
    <a:srgbClr val="FF9900"/>
    <a:srgbClr val="180EDA"/>
    <a:srgbClr val="FF66FF"/>
    <a:srgbClr val="C2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91204" autoAdjust="0"/>
  </p:normalViewPr>
  <p:slideViewPr>
    <p:cSldViewPr snapToGrid="0" showGuides="1">
      <p:cViewPr varScale="1">
        <p:scale>
          <a:sx n="100" d="100"/>
          <a:sy n="100" d="100"/>
        </p:scale>
        <p:origin x="960" y="204"/>
      </p:cViewPr>
      <p:guideLst>
        <p:guide orient="horz" pos="3938"/>
        <p:guide pos="735"/>
        <p:guide pos="6987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5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  <a:endParaRPr lang="zh-CN" altLang="en-US" sz="2200" baseline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  <a:endParaRPr lang="zh-CN" altLang="en-US" sz="4000" b="1" i="1" dirty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3" Type="http://schemas.openxmlformats.org/officeDocument/2006/relationships/slideLayout" Target="../slideLayouts/slideLayout11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0" Type="http://schemas.openxmlformats.org/officeDocument/2006/relationships/slideLayout" Target="../slideLayouts/slideLayout11.xml"/><Relationship Id="rId3" Type="http://schemas.openxmlformats.org/officeDocument/2006/relationships/tags" Target="../tags/tag25.xml"/><Relationship Id="rId29" Type="http://schemas.openxmlformats.org/officeDocument/2006/relationships/tags" Target="../tags/tag51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4.png"/><Relationship Id="rId6" Type="http://schemas.openxmlformats.org/officeDocument/2006/relationships/hyperlink" Target="https://metaso.cn/" TargetMode="External"/><Relationship Id="rId5" Type="http://schemas.openxmlformats.org/officeDocument/2006/relationships/hyperlink" Target="https://kimi.monshot.cn/" TargetMode="External"/><Relationship Id="rId4" Type="http://schemas.openxmlformats.org/officeDocument/2006/relationships/hyperlink" Target="https://yiyan.baidu.com/" TargetMode="External"/><Relationship Id="rId3" Type="http://schemas.openxmlformats.org/officeDocument/2006/relationships/hyperlink" Target="https://xinghuo.xfyun.cn/" TargetMode="External"/><Relationship Id="rId2" Type="http://schemas.openxmlformats.org/officeDocument/2006/relationships/image" Target="../media/image23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策划漂流瓶项目流程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互联网创新规划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3322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能对选择的互联网创新项目进行需求分析和项目规划；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借助互联网思维，选择合适的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互联网技术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方式，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实施规划项目；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对问题进行抽象、分解、建模，制订解决方案，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兼顾原创精神。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09</a:t>
            </a:r>
            <a:r>
              <a:rPr lang="zh-CN" altLang="en-US" sz="3200" dirty="0">
                <a:solidFill>
                  <a:schemeClr val="tx1"/>
                </a:solidFill>
              </a:rPr>
              <a:t>：评一</a:t>
            </a:r>
            <a:r>
              <a:rPr lang="zh-CN" altLang="en-US" sz="3200" dirty="0">
                <a:solidFill>
                  <a:schemeClr val="tx1"/>
                </a:solidFill>
              </a:rPr>
              <a:t>评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应用所学方法，与同学合作，展示你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所拓展设计一个新的创新项目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370" y="1847850"/>
            <a:ext cx="9497060" cy="4762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50875" y="2160905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997585" y="3415030"/>
            <a:ext cx="103505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：理一</a:t>
            </a:r>
            <a:r>
              <a:rPr lang="zh-CN" altLang="en-US" sz="3200" dirty="0">
                <a:solidFill>
                  <a:schemeClr val="tx1"/>
                </a:solidFill>
              </a:rPr>
              <a:t>理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请拖动红字到合适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位置，梳理互联网创新项目进行规划的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常规流程。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1167130" y="3065145"/>
            <a:ext cx="2946400" cy="7270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4726305" y="3065145"/>
            <a:ext cx="2946400" cy="7270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8145145" y="3065145"/>
            <a:ext cx="2946400" cy="7270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5400000" flipV="1">
            <a:off x="1499235" y="378015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rot="5400000" flipV="1">
            <a:off x="5182235" y="378015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rot="5400000" flipV="1">
            <a:off x="8554720" y="378015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926590" y="3778250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任务分解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40070" y="385508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设备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12555" y="3855085"/>
            <a:ext cx="294703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选择合适的方式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9" name="肘形连接符 18"/>
          <p:cNvCxnSpPr/>
          <p:nvPr/>
        </p:nvCxnSpPr>
        <p:spPr>
          <a:xfrm rot="5400000" flipV="1">
            <a:off x="5182235" y="422592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640070" y="430085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平台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21" name="肘形连接符 20"/>
          <p:cNvCxnSpPr/>
          <p:nvPr/>
        </p:nvCxnSpPr>
        <p:spPr>
          <a:xfrm rot="5400000" flipV="1">
            <a:off x="5182235" y="464121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640070" y="471614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</a:rPr>
              <a:t>资源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41120" y="3044190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①</a:t>
            </a:r>
            <a:endParaRPr lang="zh-CN" altLang="en-US" sz="2400" dirty="0"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07280" y="305117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②</a:t>
            </a:r>
            <a:endParaRPr lang="zh-CN" altLang="en-US" sz="2400" dirty="0"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98815" y="3044190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③</a:t>
            </a:r>
            <a:endParaRPr lang="zh-CN" altLang="en-US" sz="2400" dirty="0"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64030" y="3051810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需求分析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84165" y="3054985"/>
            <a:ext cx="253619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建立应用模型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57920" y="3051810"/>
            <a:ext cx="184912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设置规则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3" grpId="0"/>
      <p:bldP spid="23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74700" y="2160905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>
            <p:custDataLst>
              <p:tags r:id="rId1"/>
            </p:custDataLst>
          </p:nvPr>
        </p:nvCxnSpPr>
        <p:spPr>
          <a:xfrm>
            <a:off x="997585" y="4083685"/>
            <a:ext cx="103505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：拖一</a:t>
            </a:r>
            <a:r>
              <a:rPr lang="zh-CN" altLang="en-US" sz="3200" dirty="0">
                <a:solidFill>
                  <a:schemeClr val="tx1"/>
                </a:solidFill>
              </a:rPr>
              <a:t>拖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项目需求分析为例，拖动并完善。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流程图: 可选过程 6"/>
          <p:cNvSpPr/>
          <p:nvPr>
            <p:custDataLst>
              <p:tags r:id="rId2"/>
            </p:custDataLst>
          </p:nvPr>
        </p:nvSpPr>
        <p:spPr>
          <a:xfrm>
            <a:off x="1167130" y="3733800"/>
            <a:ext cx="2946400" cy="727075"/>
          </a:xfrm>
          <a:prstGeom prst="flowChartAlternateProcess">
            <a:avLst/>
          </a:prstGeom>
          <a:solidFill>
            <a:srgbClr val="FDE8D4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流程图: 可选过程 7"/>
          <p:cNvSpPr/>
          <p:nvPr>
            <p:custDataLst>
              <p:tags r:id="rId3"/>
            </p:custDataLst>
          </p:nvPr>
        </p:nvSpPr>
        <p:spPr>
          <a:xfrm>
            <a:off x="4726305" y="3733800"/>
            <a:ext cx="2946400" cy="727075"/>
          </a:xfrm>
          <a:prstGeom prst="flowChartAlternateProcess">
            <a:avLst/>
          </a:prstGeom>
          <a:solidFill>
            <a:srgbClr val="FDE8D4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流程图: 可选过程 8"/>
          <p:cNvSpPr/>
          <p:nvPr>
            <p:custDataLst>
              <p:tags r:id="rId4"/>
            </p:custDataLst>
          </p:nvPr>
        </p:nvSpPr>
        <p:spPr>
          <a:xfrm>
            <a:off x="8145145" y="3733800"/>
            <a:ext cx="2946400" cy="727075"/>
          </a:xfrm>
          <a:prstGeom prst="flowChartAlternateProcess">
            <a:avLst/>
          </a:prstGeom>
          <a:solidFill>
            <a:srgbClr val="FDE8D4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1" name="肘形连接符 10"/>
          <p:cNvCxnSpPr/>
          <p:nvPr>
            <p:custDataLst>
              <p:tags r:id="rId5"/>
            </p:custDataLst>
          </p:nvPr>
        </p:nvCxnSpPr>
        <p:spPr>
          <a:xfrm rot="5400000" flipV="1">
            <a:off x="1499235" y="4448810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>
            <p:custDataLst>
              <p:tags r:id="rId6"/>
            </p:custDataLst>
          </p:nvPr>
        </p:nvCxnSpPr>
        <p:spPr>
          <a:xfrm rot="5400000" flipV="1">
            <a:off x="5182235" y="4448810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>
            <p:custDataLst>
              <p:tags r:id="rId7"/>
            </p:custDataLst>
          </p:nvPr>
        </p:nvCxnSpPr>
        <p:spPr>
          <a:xfrm rot="5400000" flipV="1">
            <a:off x="8554720" y="4448810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926590" y="4512945"/>
            <a:ext cx="258572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闲置物品再利用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肘形连接符 18"/>
          <p:cNvCxnSpPr/>
          <p:nvPr>
            <p:custDataLst>
              <p:tags r:id="rId9"/>
            </p:custDataLst>
          </p:nvPr>
        </p:nvCxnSpPr>
        <p:spPr>
          <a:xfrm rot="5400000" flipV="1">
            <a:off x="5182235" y="4894580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1341120" y="371284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提升</a:t>
            </a:r>
            <a:r>
              <a:rPr lang="en-US" altLang="zh-CN" sz="2400" dirty="0">
                <a:latin typeface="Calibri" panose="020F0502020204030204" charset="0"/>
                <a:ea typeface="仿宋" panose="02010609060101010101" charset="-122"/>
              </a:rPr>
              <a:t>:</a:t>
            </a:r>
            <a:endParaRPr lang="en-US" altLang="zh-CN" sz="2400" dirty="0"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4907280" y="3719830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搭建：</a:t>
            </a:r>
            <a:endParaRPr lang="zh-CN" altLang="en-US" sz="2400" dirty="0"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8298815" y="3712845"/>
            <a:ext cx="19297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Calibri" panose="020F0502020204030204" charset="0"/>
                <a:ea typeface="仿宋" panose="02010609060101010101" charset="-122"/>
              </a:rPr>
              <a:t>促进：</a:t>
            </a:r>
            <a:endParaRPr lang="zh-CN" altLang="en-US" sz="2400" dirty="0">
              <a:latin typeface="Calibri" panose="020F0502020204030204" charset="0"/>
              <a:ea typeface="仿宋" panose="02010609060101010101" charset="-122"/>
            </a:endParaRPr>
          </a:p>
        </p:txBody>
      </p:sp>
      <p:cxnSp>
        <p:nvCxnSpPr>
          <p:cNvPr id="6" name="肘形连接符 5"/>
          <p:cNvCxnSpPr/>
          <p:nvPr>
            <p:custDataLst>
              <p:tags r:id="rId13"/>
            </p:custDataLst>
          </p:nvPr>
        </p:nvCxnSpPr>
        <p:spPr>
          <a:xfrm rot="5400000" flipV="1">
            <a:off x="1499235" y="4893945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1926590" y="4958080"/>
            <a:ext cx="258572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倡导绿色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环保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5607050" y="5002530"/>
            <a:ext cx="258572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查找物品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信息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5607050" y="4512310"/>
            <a:ext cx="258572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登记物品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信息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7"/>
            </p:custDataLst>
          </p:nvPr>
        </p:nvSpPr>
        <p:spPr>
          <a:xfrm>
            <a:off x="8966835" y="4512945"/>
            <a:ext cx="258572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将物品传递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肘形连接符 32"/>
          <p:cNvCxnSpPr/>
          <p:nvPr>
            <p:custDataLst>
              <p:tags r:id="rId18"/>
            </p:custDataLst>
          </p:nvPr>
        </p:nvCxnSpPr>
        <p:spPr>
          <a:xfrm rot="5400000" flipV="1">
            <a:off x="8554720" y="4842510"/>
            <a:ext cx="445770" cy="469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19"/>
            </p:custDataLst>
          </p:nvPr>
        </p:nvSpPr>
        <p:spPr>
          <a:xfrm>
            <a:off x="8966835" y="4906645"/>
            <a:ext cx="258572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促进爱心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传递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84445" y="2160905"/>
            <a:ext cx="289433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项目需求分析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右大括号 35"/>
          <p:cNvSpPr/>
          <p:nvPr/>
        </p:nvSpPr>
        <p:spPr>
          <a:xfrm rot="16200000">
            <a:off x="5668010" y="-533400"/>
            <a:ext cx="848995" cy="7679055"/>
          </a:xfrm>
          <a:prstGeom prst="rightBrace">
            <a:avLst>
              <a:gd name="adj1" fmla="val 8347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20"/>
            </p:custDataLst>
          </p:nvPr>
        </p:nvSpPr>
        <p:spPr>
          <a:xfrm>
            <a:off x="5809615" y="3834765"/>
            <a:ext cx="1148715" cy="480060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平台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1"/>
            </p:custDataLst>
          </p:nvPr>
        </p:nvSpPr>
        <p:spPr>
          <a:xfrm>
            <a:off x="2233295" y="3850005"/>
            <a:ext cx="1148715" cy="480060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意识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22"/>
            </p:custDataLst>
          </p:nvPr>
        </p:nvSpPr>
        <p:spPr>
          <a:xfrm>
            <a:off x="9255760" y="3822065"/>
            <a:ext cx="1148715" cy="480060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交流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5" grpId="0" bldLvl="0" animBg="1"/>
      <p:bldP spid="15" grpId="1" animBg="1"/>
      <p:bldP spid="20" grpId="0" bldLvl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03</a:t>
            </a:r>
            <a:r>
              <a:rPr lang="zh-CN" altLang="en-US" sz="3200" dirty="0">
                <a:solidFill>
                  <a:schemeClr val="tx1"/>
                </a:solidFill>
              </a:rPr>
              <a:t>：连一</a:t>
            </a:r>
            <a:r>
              <a:rPr lang="zh-CN" altLang="en-US" sz="3200" dirty="0">
                <a:solidFill>
                  <a:schemeClr val="tx1"/>
                </a:solidFill>
              </a:rPr>
              <a:t>连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项目任务分解为例，连一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1073742921" name="组合 1073742920"/>
          <p:cNvGrpSpPr/>
          <p:nvPr>
            <p:custDataLst>
              <p:tags r:id="rId2"/>
            </p:custDataLst>
          </p:nvPr>
        </p:nvGrpSpPr>
        <p:grpSpPr>
          <a:xfrm>
            <a:off x="973524" y="2435225"/>
            <a:ext cx="2157619" cy="492329"/>
            <a:chOff x="10823" y="8391"/>
            <a:chExt cx="2701" cy="611"/>
          </a:xfrm>
          <a:solidFill>
            <a:srgbClr val="FFFFFF"/>
          </a:solidFill>
        </p:grpSpPr>
        <p:sp>
          <p:nvSpPr>
            <p:cNvPr id="1073742917" name="圆角矩形 1073742916"/>
            <p:cNvSpPr/>
            <p:nvPr>
              <p:custDataLst>
                <p:tags r:id="rId3"/>
              </p:custDataLst>
            </p:nvPr>
          </p:nvSpPr>
          <p:spPr>
            <a:xfrm>
              <a:off x="10823" y="8391"/>
              <a:ext cx="2545" cy="61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34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l" fontAlgn="auto">
                <a:spcAft>
                  <a:spcPts val="600"/>
                </a:spcAft>
              </a:pP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en-US" altLang="zh-CN" sz="16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.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成立项目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组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3742920" name="椭圆 1073742919"/>
            <p:cNvSpPr/>
            <p:nvPr>
              <p:custDataLst>
                <p:tags r:id="rId4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>
            <a:off x="4151375" y="4359357"/>
            <a:ext cx="6810015" cy="659130"/>
            <a:chOff x="13540" y="9557"/>
            <a:chExt cx="8526" cy="771"/>
          </a:xfrm>
        </p:grpSpPr>
        <p:sp>
          <p:nvSpPr>
            <p:cNvPr id="25" name="圆角矩形 24"/>
            <p:cNvSpPr/>
            <p:nvPr>
              <p:custDataLst>
                <p:tags r:id="rId6"/>
              </p:custDataLst>
            </p:nvPr>
          </p:nvSpPr>
          <p:spPr>
            <a:xfrm>
              <a:off x="13700" y="9557"/>
              <a:ext cx="8366" cy="77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19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indent="0" algn="l" fontAlgn="auto">
                <a:spcBef>
                  <a:spcPts val="1200"/>
                </a:spcBef>
              </a:pPr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让更多人加入，参与项目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活动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7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973524" y="3438729"/>
            <a:ext cx="2157619" cy="492125"/>
            <a:chOff x="10823" y="8391"/>
            <a:chExt cx="2701" cy="611"/>
          </a:xfrm>
          <a:solidFill>
            <a:srgbClr val="FFFFFF"/>
          </a:solidFill>
        </p:grpSpPr>
        <p:sp>
          <p:nvSpPr>
            <p:cNvPr id="18" name="圆角矩形 17"/>
            <p:cNvSpPr/>
            <p:nvPr>
              <p:custDataLst>
                <p:tags r:id="rId9"/>
              </p:custDataLst>
            </p:nvPr>
          </p:nvSpPr>
          <p:spPr>
            <a:xfrm>
              <a:off x="10823" y="8391"/>
              <a:ext cx="2545" cy="61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34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l" fontAlgn="auto">
                <a:spcAft>
                  <a:spcPts val="600"/>
                </a:spcAft>
              </a:pP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160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应用互联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网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0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973524" y="4442029"/>
            <a:ext cx="2157619" cy="492125"/>
            <a:chOff x="10823" y="8391"/>
            <a:chExt cx="2701" cy="611"/>
          </a:xfrm>
          <a:solidFill>
            <a:srgbClr val="FFFFFF"/>
          </a:solidFill>
        </p:grpSpPr>
        <p:sp>
          <p:nvSpPr>
            <p:cNvPr id="30" name="圆角矩形 29"/>
            <p:cNvSpPr/>
            <p:nvPr>
              <p:custDataLst>
                <p:tags r:id="rId12"/>
              </p:custDataLst>
            </p:nvPr>
          </p:nvSpPr>
          <p:spPr>
            <a:xfrm>
              <a:off x="10823" y="8391"/>
              <a:ext cx="2545" cy="61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34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l" fontAlgn="auto">
                <a:spcAft>
                  <a:spcPts val="600"/>
                </a:spcAft>
              </a:pP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 sz="160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实现传递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13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4"/>
            </p:custDataLst>
          </p:nvPr>
        </p:nvGrpSpPr>
        <p:grpSpPr>
          <a:xfrm>
            <a:off x="973524" y="5445329"/>
            <a:ext cx="2157619" cy="492125"/>
            <a:chOff x="10823" y="8391"/>
            <a:chExt cx="2701" cy="611"/>
          </a:xfrm>
          <a:solidFill>
            <a:srgbClr val="FFFFFF"/>
          </a:solidFill>
        </p:grpSpPr>
        <p:sp>
          <p:nvSpPr>
            <p:cNvPr id="33" name="圆角矩形 32"/>
            <p:cNvSpPr/>
            <p:nvPr>
              <p:custDataLst>
                <p:tags r:id="rId15"/>
              </p:custDataLst>
            </p:nvPr>
          </p:nvSpPr>
          <p:spPr>
            <a:xfrm>
              <a:off x="10823" y="8391"/>
              <a:ext cx="2545" cy="61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34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p>
              <a:pPr indent="0" algn="l" fontAlgn="auto">
                <a:spcAft>
                  <a:spcPts val="600"/>
                </a:spcAft>
              </a:pPr>
              <a:r>
                <a:rPr 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en-US" sz="160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宣传推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广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16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>
            <p:custDataLst>
              <p:tags r:id="rId17"/>
            </p:custDataLst>
          </p:nvPr>
        </p:nvGrpSpPr>
        <p:grpSpPr>
          <a:xfrm>
            <a:off x="4151375" y="3351612"/>
            <a:ext cx="6810015" cy="659130"/>
            <a:chOff x="13540" y="9557"/>
            <a:chExt cx="8526" cy="771"/>
          </a:xfrm>
        </p:grpSpPr>
        <p:sp>
          <p:nvSpPr>
            <p:cNvPr id="36" name="圆角矩形 35"/>
            <p:cNvSpPr/>
            <p:nvPr>
              <p:custDataLst>
                <p:tags r:id="rId18"/>
              </p:custDataLst>
            </p:nvPr>
          </p:nvSpPr>
          <p:spPr>
            <a:xfrm>
              <a:off x="13700" y="9557"/>
              <a:ext cx="8366" cy="77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19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indent="0" algn="l" fontAlgn="auto">
                <a:spcBef>
                  <a:spcPts val="1200"/>
                </a:spcBef>
              </a:pPr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招募成员，合理分解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任务，分工协作</a:t>
              </a:r>
              <a:endParaRPr lang="en-US" altLang="zh-CN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19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>
            <p:custDataLst>
              <p:tags r:id="rId20"/>
            </p:custDataLst>
          </p:nvPr>
        </p:nvGrpSpPr>
        <p:grpSpPr>
          <a:xfrm>
            <a:off x="4151375" y="2343586"/>
            <a:ext cx="6810015" cy="659411"/>
            <a:chOff x="13540" y="9557"/>
            <a:chExt cx="8526" cy="771"/>
          </a:xfrm>
        </p:grpSpPr>
        <p:sp>
          <p:nvSpPr>
            <p:cNvPr id="39" name="圆角矩形 38"/>
            <p:cNvSpPr/>
            <p:nvPr>
              <p:custDataLst>
                <p:tags r:id="rId21"/>
              </p:custDataLst>
            </p:nvPr>
          </p:nvSpPr>
          <p:spPr>
            <a:xfrm>
              <a:off x="13700" y="9557"/>
              <a:ext cx="8366" cy="77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19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indent="0" algn="l" fontAlgn="auto">
                <a:spcBef>
                  <a:spcPts val="1200"/>
                </a:spcBef>
              </a:pPr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搭建网络平台，设计应用小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程序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22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>
            <p:custDataLst>
              <p:tags r:id="rId23"/>
            </p:custDataLst>
          </p:nvPr>
        </p:nvGrpSpPr>
        <p:grpSpPr>
          <a:xfrm>
            <a:off x="4151375" y="5367102"/>
            <a:ext cx="6810015" cy="659130"/>
            <a:chOff x="13540" y="9557"/>
            <a:chExt cx="8526" cy="771"/>
          </a:xfrm>
        </p:grpSpPr>
        <p:sp>
          <p:nvSpPr>
            <p:cNvPr id="44" name="圆角矩形 43"/>
            <p:cNvSpPr/>
            <p:nvPr>
              <p:custDataLst>
                <p:tags r:id="rId24"/>
              </p:custDataLst>
            </p:nvPr>
          </p:nvSpPr>
          <p:spPr>
            <a:xfrm>
              <a:off x="13700" y="9557"/>
              <a:ext cx="8366" cy="771"/>
            </a:xfrm>
            <a:prstGeom prst="roundRect">
              <a:avLst>
                <a:gd name="adj" fmla="val 16667"/>
              </a:avLst>
            </a:prstGeom>
            <a:solidFill>
              <a:srgbClr val="FF66FF">
                <a:alpha val="19000"/>
              </a:srgb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anchor="ctr" anchorCtr="0"/>
            <a:p>
              <a:pPr indent="0" algn="l" fontAlgn="auto">
                <a:spcBef>
                  <a:spcPts val="1200"/>
                </a:spcBef>
              </a:pPr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让应用互联网成熟的快递业务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助力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25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26"/>
            </p:custDataLst>
          </p:nvPr>
        </p:nvCxnSpPr>
        <p:spPr>
          <a:xfrm>
            <a:off x="3134881" y="2738912"/>
            <a:ext cx="1048385" cy="9842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27"/>
            </p:custDataLst>
          </p:nvPr>
        </p:nvCxnSpPr>
        <p:spPr>
          <a:xfrm flipV="1">
            <a:off x="3087256" y="2691287"/>
            <a:ext cx="1127760" cy="9842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28"/>
            </p:custDataLst>
          </p:nvPr>
        </p:nvCxnSpPr>
        <p:spPr>
          <a:xfrm>
            <a:off x="3134881" y="4708047"/>
            <a:ext cx="1016635" cy="9366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9"/>
            </p:custDataLst>
          </p:nvPr>
        </p:nvCxnSpPr>
        <p:spPr>
          <a:xfrm flipV="1">
            <a:off x="3079001" y="4708047"/>
            <a:ext cx="1128395" cy="96266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9172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04</a:t>
            </a:r>
            <a:r>
              <a:rPr lang="zh-CN" altLang="en-US" sz="3200" dirty="0">
                <a:solidFill>
                  <a:schemeClr val="tx1"/>
                </a:solidFill>
              </a:rPr>
              <a:t>：说一</a:t>
            </a:r>
            <a:r>
              <a:rPr lang="zh-CN" altLang="en-US" sz="3200" dirty="0">
                <a:solidFill>
                  <a:schemeClr val="tx1"/>
                </a:solidFill>
              </a:rPr>
              <a:t>说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96647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观察下图，说一说有在闲置物品交换过程中，要设置那些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规则？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1593"/>
          <a:stretch>
            <a:fillRect/>
          </a:stretch>
        </p:blipFill>
        <p:spPr>
          <a:xfrm>
            <a:off x="2680970" y="1906270"/>
            <a:ext cx="6829425" cy="2118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" y="4100830"/>
            <a:ext cx="6696075" cy="2305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4024630"/>
            <a:ext cx="4505325" cy="24574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782320" y="4108450"/>
            <a:ext cx="10697210" cy="22491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05</a:t>
            </a:r>
            <a:r>
              <a:rPr lang="zh-CN" altLang="en-US" sz="3200" dirty="0">
                <a:solidFill>
                  <a:schemeClr val="tx1"/>
                </a:solidFill>
              </a:rPr>
              <a:t>：做一</a:t>
            </a:r>
            <a:r>
              <a:rPr lang="zh-CN" altLang="en-US" sz="3200" dirty="0">
                <a:solidFill>
                  <a:schemeClr val="tx1"/>
                </a:solidFill>
              </a:rPr>
              <a:t>做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将下面需求内容复制到人工智能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软件中，让其帮助编写代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码。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r="3221"/>
          <a:stretch>
            <a:fillRect/>
          </a:stretch>
        </p:blipFill>
        <p:spPr>
          <a:xfrm>
            <a:off x="505460" y="2160905"/>
            <a:ext cx="11104245" cy="19475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80795" y="2444115"/>
            <a:ext cx="9973945" cy="119888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请编写“连接你我的漂流瓶”小程序，该程序有“发布物品信息”“搜索查看信息”“获取闲置物品”“评价闲置物品”功能。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24255" y="4221480"/>
            <a:ext cx="609600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讯飞星火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3"/>
              </a:rPr>
              <a:t>https://xinghuo.xfyun.cn/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文心一言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4"/>
              </a:rPr>
              <a:t>https://yiyan.baidu.com/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3.KIMI AI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搜索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5"/>
              </a:rPr>
              <a:t>https://kimi.monshot.cn/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秘塔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AI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搜索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  <a:hlinkClick r:id="rId6"/>
              </a:rPr>
              <a:t>https://metaso.cn/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  <a:hlinkClick r:id="rId6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/>
          <a:srcRect l="38583" t="3678" r="40744" b="53782"/>
          <a:stretch>
            <a:fillRect/>
          </a:stretch>
        </p:blipFill>
        <p:spPr>
          <a:xfrm>
            <a:off x="8507730" y="4591050"/>
            <a:ext cx="1266825" cy="12846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/>
          <a:srcRect l="39589" t="54538" r="39892" b="2667"/>
          <a:stretch>
            <a:fillRect/>
          </a:stretch>
        </p:blipFill>
        <p:spPr>
          <a:xfrm>
            <a:off x="6900545" y="4591050"/>
            <a:ext cx="1249680" cy="12839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06</a:t>
            </a:r>
            <a:r>
              <a:rPr lang="zh-CN" altLang="en-US" sz="3200" dirty="0">
                <a:solidFill>
                  <a:schemeClr val="tx1"/>
                </a:solidFill>
              </a:rPr>
              <a:t>：移一</a:t>
            </a:r>
            <a:r>
              <a:rPr lang="zh-CN" altLang="en-US" sz="3200" dirty="0">
                <a:solidFill>
                  <a:schemeClr val="tx1"/>
                </a:solidFill>
              </a:rPr>
              <a:t>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在下图中，移一移红色文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字，规划完成互联网创新项目的流程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" name="双波形 21"/>
          <p:cNvSpPr/>
          <p:nvPr/>
        </p:nvSpPr>
        <p:spPr>
          <a:xfrm>
            <a:off x="3554730" y="1997075"/>
            <a:ext cx="5107305" cy="1143635"/>
          </a:xfrm>
          <a:prstGeom prst="doubleWav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789680" y="2115185"/>
            <a:ext cx="4536440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完成互联网创新项目的流程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4" name="七角星 23"/>
          <p:cNvSpPr/>
          <p:nvPr/>
        </p:nvSpPr>
        <p:spPr>
          <a:xfrm>
            <a:off x="1319530" y="3789045"/>
            <a:ext cx="2369185" cy="2131695"/>
          </a:xfrm>
          <a:prstGeom prst="star7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七角星 24"/>
          <p:cNvSpPr/>
          <p:nvPr/>
        </p:nvSpPr>
        <p:spPr>
          <a:xfrm>
            <a:off x="5050790" y="3860800"/>
            <a:ext cx="2369185" cy="2131695"/>
          </a:xfrm>
          <a:prstGeom prst="star7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七角星 25"/>
          <p:cNvSpPr/>
          <p:nvPr/>
        </p:nvSpPr>
        <p:spPr>
          <a:xfrm>
            <a:off x="8781415" y="3789045"/>
            <a:ext cx="2369185" cy="2131695"/>
          </a:xfrm>
          <a:prstGeom prst="star7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曲线连接符 26"/>
          <p:cNvCxnSpPr>
            <a:endCxn id="24" idx="6"/>
          </p:cNvCxnSpPr>
          <p:nvPr/>
        </p:nvCxnSpPr>
        <p:spPr>
          <a:xfrm rot="10800000" flipV="1">
            <a:off x="2504440" y="3157855"/>
            <a:ext cx="1038860" cy="63055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曲线连接符 27"/>
          <p:cNvCxnSpPr>
            <a:stCxn id="24" idx="1"/>
          </p:cNvCxnSpPr>
          <p:nvPr/>
        </p:nvCxnSpPr>
        <p:spPr>
          <a:xfrm flipV="1">
            <a:off x="3688715" y="4301490"/>
            <a:ext cx="1497330" cy="8585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25" idx="0"/>
            <a:endCxn id="26" idx="4"/>
          </p:cNvCxnSpPr>
          <p:nvPr/>
        </p:nvCxnSpPr>
        <p:spPr>
          <a:xfrm>
            <a:off x="7185660" y="4283075"/>
            <a:ext cx="1595755" cy="876935"/>
          </a:xfrm>
          <a:prstGeom prst="curvedConnector3">
            <a:avLst>
              <a:gd name="adj1" fmla="val 573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987790" y="4603750"/>
            <a:ext cx="201358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验证与测试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31460" y="4603750"/>
            <a:ext cx="201358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编写程序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9715" y="4603750"/>
            <a:ext cx="201358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制订规则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 rot="2460000">
            <a:off x="10492105" y="3801745"/>
            <a:ext cx="1159510" cy="1221105"/>
          </a:xfrm>
          <a:prstGeom prst="rt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09390" y="4413885"/>
            <a:ext cx="6357620" cy="1905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07</a:t>
            </a:r>
            <a:r>
              <a:rPr lang="zh-CN" altLang="en-US" sz="3200" dirty="0">
                <a:solidFill>
                  <a:schemeClr val="tx1"/>
                </a:solidFill>
              </a:rPr>
              <a:t>：填一</a:t>
            </a:r>
            <a:r>
              <a:rPr lang="zh-CN" altLang="en-US" sz="3200" dirty="0">
                <a:solidFill>
                  <a:schemeClr val="tx1"/>
                </a:solidFill>
              </a:rPr>
              <a:t>填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确立顺序号，确立互联网创新项目规划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内容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" name="五边形 5"/>
          <p:cNvSpPr/>
          <p:nvPr/>
        </p:nvSpPr>
        <p:spPr>
          <a:xfrm flipH="1">
            <a:off x="603250" y="3766820"/>
            <a:ext cx="3428365" cy="151257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85825" y="3812540"/>
            <a:ext cx="3322955" cy="1383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互联网创新项目</a:t>
            </a:r>
            <a:endParaRPr lang="zh-CN" altLang="en-US" sz="28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规划要点</a:t>
            </a:r>
            <a:endParaRPr lang="zh-CN" altLang="en-US" sz="28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4720590" y="2597150"/>
            <a:ext cx="1148715" cy="1669415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确定目标受众和活动主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题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615940" y="4781550"/>
            <a:ext cx="1148715" cy="1669415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设计创意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内容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7406640" y="4781550"/>
            <a:ext cx="1148715" cy="1669415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建立好</a:t>
            </a:r>
            <a:r>
              <a:rPr lang="en-US" altLang="zh-CN" sz="2400"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数字化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交流活动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平台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6511290" y="2597150"/>
            <a:ext cx="1148715" cy="1669415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大数据分析与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用户精准画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像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8301990" y="2597150"/>
            <a:ext cx="1148715" cy="1669415"/>
          </a:xfrm>
          <a:prstGeom prst="rect">
            <a:avLst/>
          </a:prstGeom>
          <a:solidFill>
            <a:srgbClr val="FDE8D4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加强网络安全保障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sym typeface="+mn-ea"/>
              </a:rPr>
              <a:t>的措施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5" name="六角星 14"/>
          <p:cNvSpPr/>
          <p:nvPr/>
        </p:nvSpPr>
        <p:spPr>
          <a:xfrm>
            <a:off x="5055870" y="1946910"/>
            <a:ext cx="560070" cy="634365"/>
          </a:xfrm>
          <a:prstGeom prst="star6">
            <a:avLst/>
          </a:prstGeom>
          <a:solidFill>
            <a:srgbClr val="FDE8D4"/>
          </a:solidFill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六角星 17"/>
          <p:cNvSpPr/>
          <p:nvPr/>
        </p:nvSpPr>
        <p:spPr>
          <a:xfrm>
            <a:off x="6805295" y="1959610"/>
            <a:ext cx="560070" cy="634365"/>
          </a:xfrm>
          <a:prstGeom prst="star6">
            <a:avLst/>
          </a:prstGeom>
          <a:solidFill>
            <a:srgbClr val="FDE8D4"/>
          </a:solidFill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9" name="六角星 18"/>
          <p:cNvSpPr/>
          <p:nvPr/>
        </p:nvSpPr>
        <p:spPr>
          <a:xfrm>
            <a:off x="8596630" y="1934845"/>
            <a:ext cx="560070" cy="634365"/>
          </a:xfrm>
          <a:prstGeom prst="star6">
            <a:avLst/>
          </a:prstGeom>
          <a:solidFill>
            <a:srgbClr val="FDE8D4"/>
          </a:solidFill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0" name="六角星 19"/>
          <p:cNvSpPr/>
          <p:nvPr/>
        </p:nvSpPr>
        <p:spPr>
          <a:xfrm>
            <a:off x="5055870" y="5253355"/>
            <a:ext cx="560070" cy="634365"/>
          </a:xfrm>
          <a:prstGeom prst="star6">
            <a:avLst/>
          </a:prstGeom>
          <a:solidFill>
            <a:srgbClr val="FDE8D4"/>
          </a:solidFill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1" name="六角星 20"/>
          <p:cNvSpPr/>
          <p:nvPr/>
        </p:nvSpPr>
        <p:spPr>
          <a:xfrm>
            <a:off x="8596630" y="5253355"/>
            <a:ext cx="560070" cy="634365"/>
          </a:xfrm>
          <a:prstGeom prst="star6">
            <a:avLst/>
          </a:prstGeom>
          <a:solidFill>
            <a:srgbClr val="FDE8D4"/>
          </a:solidFill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75250" y="1997075"/>
            <a:ext cx="3352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5250" y="5279390"/>
            <a:ext cx="3352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22770" y="2049780"/>
            <a:ext cx="3352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694420" y="5347970"/>
            <a:ext cx="3352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710295" y="1997075"/>
            <a:ext cx="3352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7" grpId="0"/>
      <p:bldP spid="17" grpId="1"/>
      <p:bldP spid="28" grpId="0"/>
      <p:bldP spid="28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08</a:t>
            </a:r>
            <a:r>
              <a:rPr lang="zh-CN" altLang="en-US" sz="3200" dirty="0">
                <a:solidFill>
                  <a:schemeClr val="tx1"/>
                </a:solidFill>
              </a:rPr>
              <a:t>：说一</a:t>
            </a:r>
            <a:r>
              <a:rPr lang="zh-CN" altLang="en-US" sz="3200" dirty="0">
                <a:solidFill>
                  <a:schemeClr val="tx1"/>
                </a:solidFill>
              </a:rPr>
              <a:t>说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可利用哪些互联网技术让自己的创新项目规划得更有创意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1997075"/>
            <a:ext cx="10665460" cy="4260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971280" y="2367915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项目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宣传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87155" y="3397250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提供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帮助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18905" y="4382770"/>
            <a:ext cx="233616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邮寄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物品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3000" y="5440680"/>
            <a:ext cx="165798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处理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905" y="5431790"/>
            <a:ext cx="165798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用户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charset="0"/>
                <a:ea typeface="仿宋" panose="02010609060101010101" charset="-122"/>
              </a:rPr>
              <a:t>管理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17" grpId="0"/>
      <p:bldP spid="17" grpId="1"/>
    </p:bldLst>
  </p:timing>
</p:sld>
</file>

<file path=ppt/tags/tag1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0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1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2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3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4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5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6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7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8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19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2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20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21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22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2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7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8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29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30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1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7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8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39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40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1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3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4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5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6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7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48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49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5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50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51.xml><?xml version="1.0" encoding="utf-8"?>
<p:tagLst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52.xml><?xml version="1.0" encoding="utf-8"?>
<p:tagLst xmlns:p="http://schemas.openxmlformats.org/presentationml/2006/main">
  <p:tag name="KSO_WM_DIAGRAM_VIRTUALLY_FRAME" val="{&quot;height&quot;:333.8,&quot;left&quot;:61.6,&quot;top&quot;:166.8,&quot;width&quot;:842.3}"/>
</p:tagLst>
</file>

<file path=ppt/tags/tag53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54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55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56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57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58.xml><?xml version="1.0" encoding="utf-8"?>
<p:tagLst xmlns:p="http://schemas.openxmlformats.org/presentationml/2006/main">
  <p:tag name="COMMONDATA" val="eyJoZGlkIjoiMGJmZGI1NTVhZWQyN2Y4MmJkMDUxYjhlNDYxYWY5YTUifQ=="/>
</p:tagLst>
</file>

<file path=ppt/tags/tag6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7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8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ags/tag9.xml><?xml version="1.0" encoding="utf-8"?>
<p:tagLst xmlns:p="http://schemas.openxmlformats.org/presentationml/2006/main">
  <p:tag name="KSO_WM_DIAGRAM_VIRTUALLY_FRAME" val="{&quot;height&quot;:199.9,&quot;left&quot;:78.55,&quot;top&quot;:292.35,&quot;width&quot;:831.1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WPS 演示</Application>
  <PresentationFormat>宽屏</PresentationFormat>
  <Paragraphs>158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黑体</vt:lpstr>
      <vt:lpstr>华文楷体</vt:lpstr>
      <vt:lpstr>微软雅黑</vt:lpstr>
      <vt:lpstr>仿宋</vt:lpstr>
      <vt:lpstr>Wingdings</vt:lpstr>
      <vt:lpstr>楷体</vt:lpstr>
      <vt:lpstr>Calibri</vt:lpstr>
      <vt:lpstr>Times New Roman</vt:lpstr>
      <vt:lpstr>Arial Unicode MS</vt:lpstr>
      <vt:lpstr>等线 Light</vt:lpstr>
      <vt:lpstr>等线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安徽版学生学习手册</dc:title>
  <dc:creator>梁祥</dc:creator>
  <dc:subject>七下第二单元项目2</dc:subject>
  <cp:category>学生应用</cp:category>
  <cp:lastModifiedBy>梁祥</cp:lastModifiedBy>
  <cp:revision>631</cp:revision>
  <dcterms:created xsi:type="dcterms:W3CDTF">2020-02-05T11:17:00Z</dcterms:created>
  <dcterms:modified xsi:type="dcterms:W3CDTF">2024-12-07T22:57:52Z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F46635FB051F42A49E53D25A9FEA7228_13</vt:lpwstr>
  </property>
  <property fmtid="{D5CDD505-2E9C-101B-9397-08002B2CF9AE}" pid="3" name="KSOProductBuildVer">
    <vt:lpwstr>2052-12.1.0.19302</vt:lpwstr>
  </property>
</Properties>
</file>