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3"/>
    <p:sldMasterId id="2147483666" r:id="rId4"/>
  </p:sldMasterIdLst>
  <p:notesMasterIdLst>
    <p:notesMasterId r:id="rId15"/>
  </p:notesMasterIdLst>
  <p:handoutMasterIdLst>
    <p:handoutMasterId r:id="rId16"/>
  </p:handoutMasterIdLst>
  <p:sldIdLst>
    <p:sldId id="518" r:id="rId5"/>
    <p:sldId id="522" r:id="rId6"/>
    <p:sldId id="523" r:id="rId7"/>
    <p:sldId id="524" r:id="rId8"/>
    <p:sldId id="525" r:id="rId9"/>
    <p:sldId id="527" r:id="rId10"/>
    <p:sldId id="526" r:id="rId11"/>
    <p:sldId id="528" r:id="rId12"/>
    <p:sldId id="529" r:id="rId13"/>
    <p:sldId id="532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8" userDrawn="1">
          <p15:clr>
            <a:srgbClr val="A4A3A4"/>
          </p15:clr>
        </p15:guide>
        <p15:guide id="2" pos="722" userDrawn="1">
          <p15:clr>
            <a:srgbClr val="A4A3A4"/>
          </p15:clr>
        </p15:guide>
        <p15:guide id="3" pos="6996" userDrawn="1">
          <p15:clr>
            <a:srgbClr val="A4A3A4"/>
          </p15:clr>
        </p15:guide>
        <p15:guide id="4" orient="horz" pos="5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CF3"/>
    <a:srgbClr val="EF6653"/>
    <a:srgbClr val="CC3300"/>
    <a:srgbClr val="006FAC"/>
    <a:srgbClr val="006699"/>
    <a:srgbClr val="FF9900"/>
    <a:srgbClr val="180EDA"/>
    <a:srgbClr val="FF66FF"/>
    <a:srgbClr val="C25810"/>
    <a:srgbClr val="F18A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7" autoAdjust="0"/>
    <p:restoredTop sz="91204" autoAdjust="0"/>
  </p:normalViewPr>
  <p:slideViewPr>
    <p:cSldViewPr snapToGrid="0" showGuides="1">
      <p:cViewPr varScale="1">
        <p:scale>
          <a:sx n="100" d="100"/>
          <a:sy n="100" d="100"/>
        </p:scale>
        <p:origin x="960" y="204"/>
      </p:cViewPr>
      <p:guideLst>
        <p:guide orient="horz" pos="3938"/>
        <p:guide pos="722"/>
        <p:guide pos="6996"/>
        <p:guide orient="horz" pos="5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586" y="5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0" Type="http://schemas.openxmlformats.org/officeDocument/2006/relationships/tags" Target="tags/tag83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A302A-66E2-45C0-9113-4E5747328F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7" Type="http://schemas.openxmlformats.org/officeDocument/2006/relationships/image" Target="../media/image19.png"/><Relationship Id="rId16" Type="http://schemas.openxmlformats.org/officeDocument/2006/relationships/image" Target="../media/image18.png"/><Relationship Id="rId15" Type="http://schemas.openxmlformats.org/officeDocument/2006/relationships/image" Target="../media/image17.png"/><Relationship Id="rId14" Type="http://schemas.openxmlformats.org/officeDocument/2006/relationships/image" Target="../media/image16.png"/><Relationship Id="rId13" Type="http://schemas.openxmlformats.org/officeDocument/2006/relationships/image" Target="../media/image15.png"/><Relationship Id="rId12" Type="http://schemas.openxmlformats.org/officeDocument/2006/relationships/image" Target="../media/image14.png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53079" y="2830103"/>
            <a:ext cx="409575" cy="466725"/>
          </a:xfrm>
          <a:prstGeom prst="rect">
            <a:avLst/>
          </a:prstGeom>
        </p:spPr>
      </p:pic>
      <p:sp>
        <p:nvSpPr>
          <p:cNvPr id="3" name="标题 1"/>
          <p:cNvSpPr txBox="1"/>
          <p:nvPr userDrawn="1"/>
        </p:nvSpPr>
        <p:spPr>
          <a:xfrm>
            <a:off x="473465" y="144637"/>
            <a:ext cx="6682317" cy="770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</a:rPr>
              <a:t>参考义务教育信息科技课程资源    四年级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>
            <a:spLocks noGrp="1"/>
          </p:cNvSpPr>
          <p:nvPr>
            <p:ph type="pic" sz="quarter" idx="10"/>
          </p:nvPr>
        </p:nvSpPr>
        <p:spPr>
          <a:xfrm>
            <a:off x="2072858" y="2156245"/>
            <a:ext cx="1959742" cy="3269037"/>
          </a:xfrm>
          <a:custGeom>
            <a:avLst/>
            <a:gdLst>
              <a:gd name="connsiteX0" fmla="*/ 0 w 1959742"/>
              <a:gd name="connsiteY0" fmla="*/ 0 h 3269037"/>
              <a:gd name="connsiteX1" fmla="*/ 1959742 w 1959742"/>
              <a:gd name="connsiteY1" fmla="*/ 0 h 3269037"/>
              <a:gd name="connsiteX2" fmla="*/ 1959742 w 1959742"/>
              <a:gd name="connsiteY2" fmla="*/ 3269037 h 3269037"/>
              <a:gd name="connsiteX3" fmla="*/ 0 w 1959742"/>
              <a:gd name="connsiteY3" fmla="*/ 3269037 h 3269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9742" h="3269037">
                <a:moveTo>
                  <a:pt x="0" y="0"/>
                </a:moveTo>
                <a:lnTo>
                  <a:pt x="1959742" y="0"/>
                </a:lnTo>
                <a:lnTo>
                  <a:pt x="1959742" y="3269037"/>
                </a:lnTo>
                <a:lnTo>
                  <a:pt x="0" y="3269037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>
            <a:spLocks noGrp="1"/>
          </p:cNvSpPr>
          <p:nvPr>
            <p:ph type="pic" sz="quarter" idx="10"/>
          </p:nvPr>
        </p:nvSpPr>
        <p:spPr>
          <a:xfrm>
            <a:off x="1069535" y="2179214"/>
            <a:ext cx="1964008" cy="2142694"/>
          </a:xfrm>
          <a:custGeom>
            <a:avLst/>
            <a:gdLst>
              <a:gd name="connsiteX0" fmla="*/ 0 w 1964008"/>
              <a:gd name="connsiteY0" fmla="*/ 0 h 2142694"/>
              <a:gd name="connsiteX1" fmla="*/ 1964008 w 1964008"/>
              <a:gd name="connsiteY1" fmla="*/ 0 h 2142694"/>
              <a:gd name="connsiteX2" fmla="*/ 1964008 w 1964008"/>
              <a:gd name="connsiteY2" fmla="*/ 2142694 h 2142694"/>
              <a:gd name="connsiteX3" fmla="*/ 0 w 1964008"/>
              <a:gd name="connsiteY3" fmla="*/ 2142694 h 214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008" h="2142694">
                <a:moveTo>
                  <a:pt x="0" y="0"/>
                </a:moveTo>
                <a:lnTo>
                  <a:pt x="1964008" y="0"/>
                </a:lnTo>
                <a:lnTo>
                  <a:pt x="1964008" y="2142694"/>
                </a:lnTo>
                <a:lnTo>
                  <a:pt x="0" y="2142694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 12"/>
          <p:cNvSpPr>
            <a:spLocks noGrp="1"/>
          </p:cNvSpPr>
          <p:nvPr>
            <p:ph type="pic" sz="quarter" idx="11"/>
          </p:nvPr>
        </p:nvSpPr>
        <p:spPr>
          <a:xfrm>
            <a:off x="3715855" y="2179214"/>
            <a:ext cx="1964008" cy="1641532"/>
          </a:xfrm>
          <a:custGeom>
            <a:avLst/>
            <a:gdLst>
              <a:gd name="connsiteX0" fmla="*/ 0 w 1964008"/>
              <a:gd name="connsiteY0" fmla="*/ 0 h 1641532"/>
              <a:gd name="connsiteX1" fmla="*/ 1964008 w 1964008"/>
              <a:gd name="connsiteY1" fmla="*/ 0 h 1641532"/>
              <a:gd name="connsiteX2" fmla="*/ 1964008 w 1964008"/>
              <a:gd name="connsiteY2" fmla="*/ 1641532 h 1641532"/>
              <a:gd name="connsiteX3" fmla="*/ 0 w 1964008"/>
              <a:gd name="connsiteY3" fmla="*/ 1641532 h 164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008" h="1641532">
                <a:moveTo>
                  <a:pt x="0" y="0"/>
                </a:moveTo>
                <a:lnTo>
                  <a:pt x="1964008" y="0"/>
                </a:lnTo>
                <a:lnTo>
                  <a:pt x="1964008" y="1641532"/>
                </a:lnTo>
                <a:lnTo>
                  <a:pt x="0" y="1641532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 13"/>
          <p:cNvSpPr>
            <a:spLocks noGrp="1"/>
          </p:cNvSpPr>
          <p:nvPr>
            <p:ph type="pic" sz="quarter" idx="12"/>
          </p:nvPr>
        </p:nvSpPr>
        <p:spPr>
          <a:xfrm>
            <a:off x="6362172" y="2179214"/>
            <a:ext cx="1964008" cy="2450423"/>
          </a:xfrm>
          <a:custGeom>
            <a:avLst/>
            <a:gdLst>
              <a:gd name="connsiteX0" fmla="*/ 0 w 1964008"/>
              <a:gd name="connsiteY0" fmla="*/ 0 h 2450423"/>
              <a:gd name="connsiteX1" fmla="*/ 1964008 w 1964008"/>
              <a:gd name="connsiteY1" fmla="*/ 0 h 2450423"/>
              <a:gd name="connsiteX2" fmla="*/ 1964008 w 1964008"/>
              <a:gd name="connsiteY2" fmla="*/ 2450423 h 2450423"/>
              <a:gd name="connsiteX3" fmla="*/ 0 w 1964008"/>
              <a:gd name="connsiteY3" fmla="*/ 2450423 h 245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008" h="2450423">
                <a:moveTo>
                  <a:pt x="0" y="0"/>
                </a:moveTo>
                <a:lnTo>
                  <a:pt x="1964008" y="0"/>
                </a:lnTo>
                <a:lnTo>
                  <a:pt x="1964008" y="2450423"/>
                </a:lnTo>
                <a:lnTo>
                  <a:pt x="0" y="2450423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 14"/>
          <p:cNvSpPr>
            <a:spLocks noGrp="1"/>
          </p:cNvSpPr>
          <p:nvPr>
            <p:ph type="pic" sz="quarter" idx="13"/>
          </p:nvPr>
        </p:nvSpPr>
        <p:spPr>
          <a:xfrm>
            <a:off x="9032075" y="2179214"/>
            <a:ext cx="1964008" cy="1641533"/>
          </a:xfrm>
          <a:custGeom>
            <a:avLst/>
            <a:gdLst>
              <a:gd name="connsiteX0" fmla="*/ 0 w 1964008"/>
              <a:gd name="connsiteY0" fmla="*/ 0 h 1641533"/>
              <a:gd name="connsiteX1" fmla="*/ 1964008 w 1964008"/>
              <a:gd name="connsiteY1" fmla="*/ 0 h 1641533"/>
              <a:gd name="connsiteX2" fmla="*/ 1964008 w 1964008"/>
              <a:gd name="connsiteY2" fmla="*/ 1641533 h 1641533"/>
              <a:gd name="connsiteX3" fmla="*/ 0 w 1964008"/>
              <a:gd name="connsiteY3" fmla="*/ 1641533 h 164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008" h="1641533">
                <a:moveTo>
                  <a:pt x="0" y="0"/>
                </a:moveTo>
                <a:lnTo>
                  <a:pt x="1964008" y="0"/>
                </a:lnTo>
                <a:lnTo>
                  <a:pt x="1964008" y="1641533"/>
                </a:lnTo>
                <a:lnTo>
                  <a:pt x="0" y="1641533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>
            <a:spLocks noGrp="1"/>
          </p:cNvSpPr>
          <p:nvPr>
            <p:ph type="pic" sz="quarter" idx="10"/>
          </p:nvPr>
        </p:nvSpPr>
        <p:spPr>
          <a:xfrm>
            <a:off x="1143932" y="2156409"/>
            <a:ext cx="1249364" cy="1249364"/>
          </a:xfrm>
          <a:custGeom>
            <a:avLst/>
            <a:gdLst>
              <a:gd name="connsiteX0" fmla="*/ 624682 w 1249364"/>
              <a:gd name="connsiteY0" fmla="*/ 0 h 1249364"/>
              <a:gd name="connsiteX1" fmla="*/ 1249364 w 1249364"/>
              <a:gd name="connsiteY1" fmla="*/ 624682 h 1249364"/>
              <a:gd name="connsiteX2" fmla="*/ 624682 w 1249364"/>
              <a:gd name="connsiteY2" fmla="*/ 1249364 h 1249364"/>
              <a:gd name="connsiteX3" fmla="*/ 0 w 1249364"/>
              <a:gd name="connsiteY3" fmla="*/ 624682 h 1249364"/>
              <a:gd name="connsiteX4" fmla="*/ 624682 w 1249364"/>
              <a:gd name="connsiteY4" fmla="*/ 0 h 124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364" h="1249364">
                <a:moveTo>
                  <a:pt x="624682" y="0"/>
                </a:moveTo>
                <a:cubicBezTo>
                  <a:pt x="969684" y="0"/>
                  <a:pt x="1249364" y="279680"/>
                  <a:pt x="1249364" y="624682"/>
                </a:cubicBezTo>
                <a:cubicBezTo>
                  <a:pt x="1249364" y="969684"/>
                  <a:pt x="969684" y="1249364"/>
                  <a:pt x="624682" y="1249364"/>
                </a:cubicBezTo>
                <a:cubicBezTo>
                  <a:pt x="279680" y="1249364"/>
                  <a:pt x="0" y="969684"/>
                  <a:pt x="0" y="624682"/>
                </a:cubicBezTo>
                <a:cubicBezTo>
                  <a:pt x="0" y="279680"/>
                  <a:pt x="279680" y="0"/>
                  <a:pt x="624682" y="0"/>
                </a:cubicBez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 12"/>
          <p:cNvSpPr>
            <a:spLocks noGrp="1"/>
          </p:cNvSpPr>
          <p:nvPr>
            <p:ph type="pic" sz="quarter" idx="11"/>
          </p:nvPr>
        </p:nvSpPr>
        <p:spPr>
          <a:xfrm>
            <a:off x="1143932" y="3997909"/>
            <a:ext cx="1249364" cy="1249364"/>
          </a:xfrm>
          <a:custGeom>
            <a:avLst/>
            <a:gdLst>
              <a:gd name="connsiteX0" fmla="*/ 624682 w 1249364"/>
              <a:gd name="connsiteY0" fmla="*/ 0 h 1249364"/>
              <a:gd name="connsiteX1" fmla="*/ 1249364 w 1249364"/>
              <a:gd name="connsiteY1" fmla="*/ 624682 h 1249364"/>
              <a:gd name="connsiteX2" fmla="*/ 624682 w 1249364"/>
              <a:gd name="connsiteY2" fmla="*/ 1249364 h 1249364"/>
              <a:gd name="connsiteX3" fmla="*/ 0 w 1249364"/>
              <a:gd name="connsiteY3" fmla="*/ 624682 h 1249364"/>
              <a:gd name="connsiteX4" fmla="*/ 624682 w 1249364"/>
              <a:gd name="connsiteY4" fmla="*/ 0 h 124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364" h="1249364">
                <a:moveTo>
                  <a:pt x="624682" y="0"/>
                </a:moveTo>
                <a:cubicBezTo>
                  <a:pt x="969684" y="0"/>
                  <a:pt x="1249364" y="279680"/>
                  <a:pt x="1249364" y="624682"/>
                </a:cubicBezTo>
                <a:cubicBezTo>
                  <a:pt x="1249364" y="969684"/>
                  <a:pt x="969684" y="1249364"/>
                  <a:pt x="624682" y="1249364"/>
                </a:cubicBezTo>
                <a:cubicBezTo>
                  <a:pt x="279680" y="1249364"/>
                  <a:pt x="0" y="969684"/>
                  <a:pt x="0" y="624682"/>
                </a:cubicBezTo>
                <a:cubicBezTo>
                  <a:pt x="0" y="279680"/>
                  <a:pt x="279680" y="0"/>
                  <a:pt x="624682" y="0"/>
                </a:cubicBez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 13"/>
          <p:cNvSpPr>
            <a:spLocks noGrp="1"/>
          </p:cNvSpPr>
          <p:nvPr>
            <p:ph type="pic" sz="quarter" idx="12"/>
          </p:nvPr>
        </p:nvSpPr>
        <p:spPr>
          <a:xfrm>
            <a:off x="6236632" y="2156409"/>
            <a:ext cx="1249364" cy="1249364"/>
          </a:xfrm>
          <a:custGeom>
            <a:avLst/>
            <a:gdLst>
              <a:gd name="connsiteX0" fmla="*/ 624682 w 1249364"/>
              <a:gd name="connsiteY0" fmla="*/ 0 h 1249364"/>
              <a:gd name="connsiteX1" fmla="*/ 1249364 w 1249364"/>
              <a:gd name="connsiteY1" fmla="*/ 624682 h 1249364"/>
              <a:gd name="connsiteX2" fmla="*/ 624682 w 1249364"/>
              <a:gd name="connsiteY2" fmla="*/ 1249364 h 1249364"/>
              <a:gd name="connsiteX3" fmla="*/ 0 w 1249364"/>
              <a:gd name="connsiteY3" fmla="*/ 624682 h 1249364"/>
              <a:gd name="connsiteX4" fmla="*/ 624682 w 1249364"/>
              <a:gd name="connsiteY4" fmla="*/ 0 h 124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364" h="1249364">
                <a:moveTo>
                  <a:pt x="624682" y="0"/>
                </a:moveTo>
                <a:cubicBezTo>
                  <a:pt x="969684" y="0"/>
                  <a:pt x="1249364" y="279680"/>
                  <a:pt x="1249364" y="624682"/>
                </a:cubicBezTo>
                <a:cubicBezTo>
                  <a:pt x="1249364" y="969684"/>
                  <a:pt x="969684" y="1249364"/>
                  <a:pt x="624682" y="1249364"/>
                </a:cubicBezTo>
                <a:cubicBezTo>
                  <a:pt x="279680" y="1249364"/>
                  <a:pt x="0" y="969684"/>
                  <a:pt x="0" y="624682"/>
                </a:cubicBezTo>
                <a:cubicBezTo>
                  <a:pt x="0" y="279680"/>
                  <a:pt x="279680" y="0"/>
                  <a:pt x="624682" y="0"/>
                </a:cubicBez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 14"/>
          <p:cNvSpPr>
            <a:spLocks noGrp="1"/>
          </p:cNvSpPr>
          <p:nvPr>
            <p:ph type="pic" sz="quarter" idx="13"/>
          </p:nvPr>
        </p:nvSpPr>
        <p:spPr>
          <a:xfrm>
            <a:off x="6236632" y="3997909"/>
            <a:ext cx="1249364" cy="1249364"/>
          </a:xfrm>
          <a:custGeom>
            <a:avLst/>
            <a:gdLst>
              <a:gd name="connsiteX0" fmla="*/ 624682 w 1249364"/>
              <a:gd name="connsiteY0" fmla="*/ 0 h 1249364"/>
              <a:gd name="connsiteX1" fmla="*/ 1249364 w 1249364"/>
              <a:gd name="connsiteY1" fmla="*/ 624682 h 1249364"/>
              <a:gd name="connsiteX2" fmla="*/ 624682 w 1249364"/>
              <a:gd name="connsiteY2" fmla="*/ 1249364 h 1249364"/>
              <a:gd name="connsiteX3" fmla="*/ 0 w 1249364"/>
              <a:gd name="connsiteY3" fmla="*/ 624682 h 1249364"/>
              <a:gd name="connsiteX4" fmla="*/ 624682 w 1249364"/>
              <a:gd name="connsiteY4" fmla="*/ 0 h 124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364" h="1249364">
                <a:moveTo>
                  <a:pt x="624682" y="0"/>
                </a:moveTo>
                <a:cubicBezTo>
                  <a:pt x="969684" y="0"/>
                  <a:pt x="1249364" y="279680"/>
                  <a:pt x="1249364" y="624682"/>
                </a:cubicBezTo>
                <a:cubicBezTo>
                  <a:pt x="1249364" y="969684"/>
                  <a:pt x="969684" y="1249364"/>
                  <a:pt x="624682" y="1249364"/>
                </a:cubicBezTo>
                <a:cubicBezTo>
                  <a:pt x="279680" y="1249364"/>
                  <a:pt x="0" y="969684"/>
                  <a:pt x="0" y="624682"/>
                </a:cubicBezTo>
                <a:cubicBezTo>
                  <a:pt x="0" y="279680"/>
                  <a:pt x="279680" y="0"/>
                  <a:pt x="624682" y="0"/>
                </a:cubicBez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>
            <a:spLocks noGrp="1"/>
          </p:cNvSpPr>
          <p:nvPr>
            <p:ph type="pic" sz="quarter" idx="10"/>
          </p:nvPr>
        </p:nvSpPr>
        <p:spPr>
          <a:xfrm>
            <a:off x="1717997" y="2188579"/>
            <a:ext cx="1856909" cy="1600784"/>
          </a:xfrm>
          <a:custGeom>
            <a:avLst/>
            <a:gdLst>
              <a:gd name="connsiteX0" fmla="*/ 400196 w 1856909"/>
              <a:gd name="connsiteY0" fmla="*/ 0 h 1600784"/>
              <a:gd name="connsiteX1" fmla="*/ 1456713 w 1856909"/>
              <a:gd name="connsiteY1" fmla="*/ 0 h 1600784"/>
              <a:gd name="connsiteX2" fmla="*/ 1856909 w 1856909"/>
              <a:gd name="connsiteY2" fmla="*/ 800392 h 1600784"/>
              <a:gd name="connsiteX3" fmla="*/ 1456713 w 1856909"/>
              <a:gd name="connsiteY3" fmla="*/ 1600784 h 1600784"/>
              <a:gd name="connsiteX4" fmla="*/ 400196 w 1856909"/>
              <a:gd name="connsiteY4" fmla="*/ 1600784 h 1600784"/>
              <a:gd name="connsiteX5" fmla="*/ 0 w 1856909"/>
              <a:gd name="connsiteY5" fmla="*/ 800392 h 160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6909" h="1600784">
                <a:moveTo>
                  <a:pt x="400196" y="0"/>
                </a:moveTo>
                <a:lnTo>
                  <a:pt x="1456713" y="0"/>
                </a:lnTo>
                <a:lnTo>
                  <a:pt x="1856909" y="800392"/>
                </a:lnTo>
                <a:lnTo>
                  <a:pt x="1456713" y="1600784"/>
                </a:lnTo>
                <a:lnTo>
                  <a:pt x="400196" y="1600784"/>
                </a:lnTo>
                <a:lnTo>
                  <a:pt x="0" y="800392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 10"/>
          <p:cNvSpPr>
            <a:spLocks noGrp="1"/>
          </p:cNvSpPr>
          <p:nvPr>
            <p:ph type="pic" sz="quarter" idx="11"/>
          </p:nvPr>
        </p:nvSpPr>
        <p:spPr>
          <a:xfrm>
            <a:off x="5185097" y="2188579"/>
            <a:ext cx="1856909" cy="1600784"/>
          </a:xfrm>
          <a:custGeom>
            <a:avLst/>
            <a:gdLst>
              <a:gd name="connsiteX0" fmla="*/ 400196 w 1856909"/>
              <a:gd name="connsiteY0" fmla="*/ 0 h 1600784"/>
              <a:gd name="connsiteX1" fmla="*/ 1456713 w 1856909"/>
              <a:gd name="connsiteY1" fmla="*/ 0 h 1600784"/>
              <a:gd name="connsiteX2" fmla="*/ 1856909 w 1856909"/>
              <a:gd name="connsiteY2" fmla="*/ 800392 h 1600784"/>
              <a:gd name="connsiteX3" fmla="*/ 1456713 w 1856909"/>
              <a:gd name="connsiteY3" fmla="*/ 1600784 h 1600784"/>
              <a:gd name="connsiteX4" fmla="*/ 400196 w 1856909"/>
              <a:gd name="connsiteY4" fmla="*/ 1600784 h 1600784"/>
              <a:gd name="connsiteX5" fmla="*/ 0 w 1856909"/>
              <a:gd name="connsiteY5" fmla="*/ 800392 h 160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6909" h="1600784">
                <a:moveTo>
                  <a:pt x="400196" y="0"/>
                </a:moveTo>
                <a:lnTo>
                  <a:pt x="1456713" y="0"/>
                </a:lnTo>
                <a:lnTo>
                  <a:pt x="1856909" y="800392"/>
                </a:lnTo>
                <a:lnTo>
                  <a:pt x="1456713" y="1600784"/>
                </a:lnTo>
                <a:lnTo>
                  <a:pt x="400196" y="1600784"/>
                </a:lnTo>
                <a:lnTo>
                  <a:pt x="0" y="800392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 11"/>
          <p:cNvSpPr>
            <a:spLocks noGrp="1"/>
          </p:cNvSpPr>
          <p:nvPr>
            <p:ph type="pic" sz="quarter" idx="12"/>
          </p:nvPr>
        </p:nvSpPr>
        <p:spPr>
          <a:xfrm>
            <a:off x="8652197" y="2188579"/>
            <a:ext cx="1856909" cy="1600784"/>
          </a:xfrm>
          <a:custGeom>
            <a:avLst/>
            <a:gdLst>
              <a:gd name="connsiteX0" fmla="*/ 400196 w 1856909"/>
              <a:gd name="connsiteY0" fmla="*/ 0 h 1600784"/>
              <a:gd name="connsiteX1" fmla="*/ 1456713 w 1856909"/>
              <a:gd name="connsiteY1" fmla="*/ 0 h 1600784"/>
              <a:gd name="connsiteX2" fmla="*/ 1856909 w 1856909"/>
              <a:gd name="connsiteY2" fmla="*/ 800392 h 1600784"/>
              <a:gd name="connsiteX3" fmla="*/ 1456713 w 1856909"/>
              <a:gd name="connsiteY3" fmla="*/ 1600784 h 1600784"/>
              <a:gd name="connsiteX4" fmla="*/ 400196 w 1856909"/>
              <a:gd name="connsiteY4" fmla="*/ 1600784 h 1600784"/>
              <a:gd name="connsiteX5" fmla="*/ 0 w 1856909"/>
              <a:gd name="connsiteY5" fmla="*/ 800392 h 160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6909" h="1600784">
                <a:moveTo>
                  <a:pt x="400196" y="0"/>
                </a:moveTo>
                <a:lnTo>
                  <a:pt x="1456713" y="0"/>
                </a:lnTo>
                <a:lnTo>
                  <a:pt x="1856909" y="800392"/>
                </a:lnTo>
                <a:lnTo>
                  <a:pt x="1456713" y="1600784"/>
                </a:lnTo>
                <a:lnTo>
                  <a:pt x="400196" y="1600784"/>
                </a:lnTo>
                <a:lnTo>
                  <a:pt x="0" y="800392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习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6198433"/>
            <a:ext cx="12192000" cy="630381"/>
          </a:xfrm>
          <a:prstGeom prst="rect">
            <a:avLst/>
          </a:prstGeom>
          <a:solidFill>
            <a:srgbClr val="3B564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53079" y="2830103"/>
            <a:ext cx="409575" cy="4667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" y="365125"/>
            <a:ext cx="2133600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7836668" y="127865"/>
            <a:ext cx="4355332" cy="630381"/>
          </a:xfrm>
          <a:prstGeom prst="rect">
            <a:avLst/>
          </a:prstGeom>
          <a:solidFill>
            <a:srgbClr val="3B5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200" baseline="0" dirty="0">
                <a:solidFill>
                  <a:schemeClr val="bg1"/>
                </a:solidFill>
                <a:ea typeface="微软雅黑" panose="020B0503020204020204" charset="-122"/>
              </a:rPr>
              <a:t>参考义务教育信息科技课程资源</a:t>
            </a:r>
            <a:endParaRPr lang="zh-CN" altLang="en-US" sz="2200" baseline="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3" name="副标题 2"/>
          <p:cNvSpPr txBox="1"/>
          <p:nvPr userDrawn="1"/>
        </p:nvSpPr>
        <p:spPr>
          <a:xfrm>
            <a:off x="250347" y="264091"/>
            <a:ext cx="3934982" cy="572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一、了解邮政编码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7829550" y="127865"/>
            <a:ext cx="4152900" cy="630381"/>
          </a:xfrm>
          <a:prstGeom prst="rect">
            <a:avLst/>
          </a:prstGeom>
          <a:solidFill>
            <a:srgbClr val="3B5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200" baseline="0" dirty="0">
                <a:solidFill>
                  <a:schemeClr val="bg1"/>
                </a:solidFill>
                <a:ea typeface="微软雅黑" panose="020B0503020204020204" charset="-122"/>
              </a:rPr>
              <a:t>参考义务教育信息科技课程资源</a:t>
            </a:r>
            <a:endParaRPr lang="zh-CN" altLang="en-US" sz="2200" baseline="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2" name="副标题 2"/>
          <p:cNvSpPr txBox="1"/>
          <p:nvPr userDrawn="1"/>
        </p:nvSpPr>
        <p:spPr>
          <a:xfrm>
            <a:off x="209550" y="248407"/>
            <a:ext cx="3934982" cy="572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</a:t>
            </a:r>
            <a:r>
              <a:rPr lang="zh-CN" altLang="en-US" b="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、认识超市里的商品编码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7829550" y="127865"/>
            <a:ext cx="4152900" cy="630381"/>
          </a:xfrm>
          <a:prstGeom prst="rect">
            <a:avLst/>
          </a:prstGeom>
          <a:solidFill>
            <a:srgbClr val="3B5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200" baseline="0" dirty="0">
                <a:solidFill>
                  <a:schemeClr val="bg1"/>
                </a:solidFill>
                <a:ea typeface="微软雅黑" panose="020B0503020204020204" charset="-122"/>
              </a:rPr>
              <a:t>参考义务教育信息科技课程资源</a:t>
            </a:r>
            <a:endParaRPr lang="zh-CN" altLang="en-US" sz="2200" baseline="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4" name="副标题 2"/>
          <p:cNvSpPr txBox="1"/>
          <p:nvPr userDrawn="1"/>
        </p:nvSpPr>
        <p:spPr>
          <a:xfrm>
            <a:off x="282746" y="234553"/>
            <a:ext cx="3934982" cy="572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b="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探秘公民身份号码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7829550" y="127865"/>
            <a:ext cx="4152900" cy="630381"/>
          </a:xfrm>
          <a:prstGeom prst="rect">
            <a:avLst/>
          </a:prstGeom>
          <a:solidFill>
            <a:srgbClr val="3B5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200" baseline="0" dirty="0">
                <a:solidFill>
                  <a:schemeClr val="bg1"/>
                </a:solidFill>
                <a:ea typeface="微软雅黑" panose="020B0503020204020204" charset="-122"/>
              </a:rPr>
              <a:t>参考义务教育信息科技课程资源</a:t>
            </a:r>
            <a:endParaRPr lang="zh-CN" altLang="en-US" sz="2200" baseline="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习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6198433"/>
            <a:ext cx="12192000" cy="630381"/>
          </a:xfrm>
          <a:prstGeom prst="rect">
            <a:avLst/>
          </a:prstGeom>
          <a:solidFill>
            <a:srgbClr val="3B564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组合 176"/>
          <p:cNvGrpSpPr/>
          <p:nvPr userDrawn="1"/>
        </p:nvGrpSpPr>
        <p:grpSpPr>
          <a:xfrm>
            <a:off x="9494326" y="134910"/>
            <a:ext cx="2063091" cy="1553049"/>
            <a:chOff x="342831" y="783772"/>
            <a:chExt cx="5875618" cy="5093939"/>
          </a:xfrm>
        </p:grpSpPr>
        <p:grpSp>
          <p:nvGrpSpPr>
            <p:cNvPr id="6" name="Group 1474"/>
            <p:cNvGrpSpPr>
              <a:grpSpLocks noChangeAspect="1"/>
            </p:cNvGrpSpPr>
            <p:nvPr userDrawn="1"/>
          </p:nvGrpSpPr>
          <p:grpSpPr>
            <a:xfrm>
              <a:off x="1915139" y="783772"/>
              <a:ext cx="4303310" cy="4123479"/>
              <a:chOff x="1797" y="213"/>
              <a:chExt cx="4092" cy="3921"/>
            </a:xfrm>
          </p:grpSpPr>
          <p:sp>
            <p:nvSpPr>
              <p:cNvPr id="7" name="Freeform 1475"/>
              <p:cNvSpPr/>
              <p:nvPr/>
            </p:nvSpPr>
            <p:spPr bwMode="auto">
              <a:xfrm>
                <a:off x="3399" y="2697"/>
                <a:ext cx="85" cy="250"/>
              </a:xfrm>
              <a:custGeom>
                <a:avLst/>
                <a:gdLst>
                  <a:gd name="T0" fmla="*/ 81 w 85"/>
                  <a:gd name="T1" fmla="*/ 0 h 250"/>
                  <a:gd name="T2" fmla="*/ 0 w 85"/>
                  <a:gd name="T3" fmla="*/ 92 h 250"/>
                  <a:gd name="T4" fmla="*/ 9 w 85"/>
                  <a:gd name="T5" fmla="*/ 250 h 250"/>
                  <a:gd name="T6" fmla="*/ 85 w 85"/>
                  <a:gd name="T7" fmla="*/ 1 h 250"/>
                  <a:gd name="T8" fmla="*/ 81 w 85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250">
                    <a:moveTo>
                      <a:pt x="81" y="0"/>
                    </a:moveTo>
                    <a:lnTo>
                      <a:pt x="0" y="92"/>
                    </a:lnTo>
                    <a:lnTo>
                      <a:pt x="9" y="250"/>
                    </a:lnTo>
                    <a:lnTo>
                      <a:pt x="85" y="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" name="Freeform 1476"/>
              <p:cNvSpPr/>
              <p:nvPr/>
            </p:nvSpPr>
            <p:spPr bwMode="auto">
              <a:xfrm>
                <a:off x="3399" y="2697"/>
                <a:ext cx="85" cy="250"/>
              </a:xfrm>
              <a:custGeom>
                <a:avLst/>
                <a:gdLst>
                  <a:gd name="T0" fmla="*/ 81 w 85"/>
                  <a:gd name="T1" fmla="*/ 0 h 250"/>
                  <a:gd name="T2" fmla="*/ 0 w 85"/>
                  <a:gd name="T3" fmla="*/ 92 h 250"/>
                  <a:gd name="T4" fmla="*/ 9 w 85"/>
                  <a:gd name="T5" fmla="*/ 250 h 250"/>
                  <a:gd name="T6" fmla="*/ 85 w 85"/>
                  <a:gd name="T7" fmla="*/ 1 h 250"/>
                  <a:gd name="T8" fmla="*/ 81 w 85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250">
                    <a:moveTo>
                      <a:pt x="81" y="0"/>
                    </a:moveTo>
                    <a:lnTo>
                      <a:pt x="0" y="92"/>
                    </a:lnTo>
                    <a:lnTo>
                      <a:pt x="9" y="250"/>
                    </a:lnTo>
                    <a:lnTo>
                      <a:pt x="85" y="1"/>
                    </a:lnTo>
                    <a:lnTo>
                      <a:pt x="8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9" name="Freeform 1477"/>
              <p:cNvSpPr/>
              <p:nvPr/>
            </p:nvSpPr>
            <p:spPr bwMode="auto">
              <a:xfrm>
                <a:off x="2789" y="2418"/>
                <a:ext cx="640" cy="909"/>
              </a:xfrm>
              <a:custGeom>
                <a:avLst/>
                <a:gdLst>
                  <a:gd name="T0" fmla="*/ 0 w 640"/>
                  <a:gd name="T1" fmla="*/ 0 h 909"/>
                  <a:gd name="T2" fmla="*/ 51 w 640"/>
                  <a:gd name="T3" fmla="*/ 522 h 909"/>
                  <a:gd name="T4" fmla="*/ 640 w 640"/>
                  <a:gd name="T5" fmla="*/ 909 h 909"/>
                  <a:gd name="T6" fmla="*/ 612 w 640"/>
                  <a:gd name="T7" fmla="*/ 373 h 909"/>
                  <a:gd name="T8" fmla="*/ 0 w 640"/>
                  <a:gd name="T9" fmla="*/ 0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0" h="909">
                    <a:moveTo>
                      <a:pt x="0" y="0"/>
                    </a:moveTo>
                    <a:lnTo>
                      <a:pt x="51" y="522"/>
                    </a:lnTo>
                    <a:lnTo>
                      <a:pt x="640" y="909"/>
                    </a:lnTo>
                    <a:lnTo>
                      <a:pt x="612" y="3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" name="Freeform 1478"/>
              <p:cNvSpPr/>
              <p:nvPr/>
            </p:nvSpPr>
            <p:spPr bwMode="auto">
              <a:xfrm>
                <a:off x="2881" y="1109"/>
                <a:ext cx="745" cy="639"/>
              </a:xfrm>
              <a:custGeom>
                <a:avLst/>
                <a:gdLst>
                  <a:gd name="T0" fmla="*/ 365 w 745"/>
                  <a:gd name="T1" fmla="*/ 51 h 639"/>
                  <a:gd name="T2" fmla="*/ 0 w 745"/>
                  <a:gd name="T3" fmla="*/ 372 h 639"/>
                  <a:gd name="T4" fmla="*/ 68 w 745"/>
                  <a:gd name="T5" fmla="*/ 639 h 639"/>
                  <a:gd name="T6" fmla="*/ 494 w 745"/>
                  <a:gd name="T7" fmla="*/ 546 h 639"/>
                  <a:gd name="T8" fmla="*/ 745 w 745"/>
                  <a:gd name="T9" fmla="*/ 154 h 639"/>
                  <a:gd name="T10" fmla="*/ 510 w 745"/>
                  <a:gd name="T11" fmla="*/ 0 h 639"/>
                  <a:gd name="T12" fmla="*/ 365 w 745"/>
                  <a:gd name="T13" fmla="*/ 51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5" h="639">
                    <a:moveTo>
                      <a:pt x="365" y="51"/>
                    </a:moveTo>
                    <a:lnTo>
                      <a:pt x="0" y="372"/>
                    </a:lnTo>
                    <a:lnTo>
                      <a:pt x="68" y="639"/>
                    </a:lnTo>
                    <a:lnTo>
                      <a:pt x="494" y="546"/>
                    </a:lnTo>
                    <a:lnTo>
                      <a:pt x="745" y="154"/>
                    </a:lnTo>
                    <a:lnTo>
                      <a:pt x="510" y="0"/>
                    </a:lnTo>
                    <a:lnTo>
                      <a:pt x="365" y="51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" name="Freeform 1479"/>
              <p:cNvSpPr/>
              <p:nvPr/>
            </p:nvSpPr>
            <p:spPr bwMode="auto">
              <a:xfrm>
                <a:off x="2871" y="1119"/>
                <a:ext cx="745" cy="639"/>
              </a:xfrm>
              <a:custGeom>
                <a:avLst/>
                <a:gdLst>
                  <a:gd name="T0" fmla="*/ 365 w 745"/>
                  <a:gd name="T1" fmla="*/ 51 h 639"/>
                  <a:gd name="T2" fmla="*/ 0 w 745"/>
                  <a:gd name="T3" fmla="*/ 372 h 639"/>
                  <a:gd name="T4" fmla="*/ 68 w 745"/>
                  <a:gd name="T5" fmla="*/ 639 h 639"/>
                  <a:gd name="T6" fmla="*/ 494 w 745"/>
                  <a:gd name="T7" fmla="*/ 546 h 639"/>
                  <a:gd name="T8" fmla="*/ 745 w 745"/>
                  <a:gd name="T9" fmla="*/ 154 h 639"/>
                  <a:gd name="T10" fmla="*/ 510 w 745"/>
                  <a:gd name="T11" fmla="*/ 0 h 639"/>
                  <a:gd name="T12" fmla="*/ 365 w 745"/>
                  <a:gd name="T13" fmla="*/ 51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5" h="639">
                    <a:moveTo>
                      <a:pt x="365" y="51"/>
                    </a:moveTo>
                    <a:lnTo>
                      <a:pt x="0" y="372"/>
                    </a:lnTo>
                    <a:lnTo>
                      <a:pt x="68" y="639"/>
                    </a:lnTo>
                    <a:lnTo>
                      <a:pt x="494" y="546"/>
                    </a:lnTo>
                    <a:lnTo>
                      <a:pt x="745" y="154"/>
                    </a:lnTo>
                    <a:lnTo>
                      <a:pt x="510" y="0"/>
                    </a:lnTo>
                    <a:lnTo>
                      <a:pt x="365" y="5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" name="Freeform 1480"/>
              <p:cNvSpPr/>
              <p:nvPr/>
            </p:nvSpPr>
            <p:spPr bwMode="auto">
              <a:xfrm>
                <a:off x="3280" y="1375"/>
                <a:ext cx="639" cy="802"/>
              </a:xfrm>
              <a:custGeom>
                <a:avLst/>
                <a:gdLst>
                  <a:gd name="T0" fmla="*/ 0 w 639"/>
                  <a:gd name="T1" fmla="*/ 0 h 802"/>
                  <a:gd name="T2" fmla="*/ 639 w 639"/>
                  <a:gd name="T3" fmla="*/ 356 h 802"/>
                  <a:gd name="T4" fmla="*/ 537 w 639"/>
                  <a:gd name="T5" fmla="*/ 802 h 802"/>
                  <a:gd name="T6" fmla="*/ 22 w 639"/>
                  <a:gd name="T7" fmla="*/ 515 h 802"/>
                  <a:gd name="T8" fmla="*/ 0 w 639"/>
                  <a:gd name="T9" fmla="*/ 0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9" h="802">
                    <a:moveTo>
                      <a:pt x="0" y="0"/>
                    </a:moveTo>
                    <a:lnTo>
                      <a:pt x="639" y="356"/>
                    </a:lnTo>
                    <a:lnTo>
                      <a:pt x="537" y="802"/>
                    </a:lnTo>
                    <a:lnTo>
                      <a:pt x="22" y="5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" name="Freeform 1481"/>
              <p:cNvSpPr/>
              <p:nvPr/>
            </p:nvSpPr>
            <p:spPr bwMode="auto">
              <a:xfrm>
                <a:off x="3245" y="1889"/>
                <a:ext cx="514" cy="1016"/>
              </a:xfrm>
              <a:custGeom>
                <a:avLst/>
                <a:gdLst>
                  <a:gd name="T0" fmla="*/ 0 w 514"/>
                  <a:gd name="T1" fmla="*/ 475 h 1016"/>
                  <a:gd name="T2" fmla="*/ 30 w 514"/>
                  <a:gd name="T3" fmla="*/ 1016 h 1016"/>
                  <a:gd name="T4" fmla="*/ 231 w 514"/>
                  <a:gd name="T5" fmla="*/ 834 h 1016"/>
                  <a:gd name="T6" fmla="*/ 514 w 514"/>
                  <a:gd name="T7" fmla="*/ 0 h 1016"/>
                  <a:gd name="T8" fmla="*/ 0 w 514"/>
                  <a:gd name="T9" fmla="*/ 475 h 1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1016">
                    <a:moveTo>
                      <a:pt x="0" y="475"/>
                    </a:moveTo>
                    <a:lnTo>
                      <a:pt x="30" y="1016"/>
                    </a:lnTo>
                    <a:lnTo>
                      <a:pt x="231" y="834"/>
                    </a:lnTo>
                    <a:lnTo>
                      <a:pt x="514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" name="Freeform 1482"/>
              <p:cNvSpPr/>
              <p:nvPr/>
            </p:nvSpPr>
            <p:spPr bwMode="auto">
              <a:xfrm>
                <a:off x="2840" y="2931"/>
                <a:ext cx="622" cy="882"/>
              </a:xfrm>
              <a:custGeom>
                <a:avLst/>
                <a:gdLst>
                  <a:gd name="T0" fmla="*/ 48 w 622"/>
                  <a:gd name="T1" fmla="*/ 500 h 882"/>
                  <a:gd name="T2" fmla="*/ 0 w 622"/>
                  <a:gd name="T3" fmla="*/ 0 h 882"/>
                  <a:gd name="T4" fmla="*/ 589 w 622"/>
                  <a:gd name="T5" fmla="*/ 387 h 882"/>
                  <a:gd name="T6" fmla="*/ 622 w 622"/>
                  <a:gd name="T7" fmla="*/ 882 h 882"/>
                  <a:gd name="T8" fmla="*/ 48 w 622"/>
                  <a:gd name="T9" fmla="*/ 500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2" h="882">
                    <a:moveTo>
                      <a:pt x="48" y="500"/>
                    </a:moveTo>
                    <a:lnTo>
                      <a:pt x="0" y="0"/>
                    </a:lnTo>
                    <a:lnTo>
                      <a:pt x="589" y="387"/>
                    </a:lnTo>
                    <a:lnTo>
                      <a:pt x="622" y="882"/>
                    </a:lnTo>
                    <a:lnTo>
                      <a:pt x="48" y="50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" name="Freeform 1483"/>
              <p:cNvSpPr/>
              <p:nvPr/>
            </p:nvSpPr>
            <p:spPr bwMode="auto">
              <a:xfrm>
                <a:off x="2840" y="2940"/>
                <a:ext cx="622" cy="882"/>
              </a:xfrm>
              <a:custGeom>
                <a:avLst/>
                <a:gdLst>
                  <a:gd name="T0" fmla="*/ 48 w 622"/>
                  <a:gd name="T1" fmla="*/ 500 h 882"/>
                  <a:gd name="T2" fmla="*/ 0 w 622"/>
                  <a:gd name="T3" fmla="*/ 0 h 882"/>
                  <a:gd name="T4" fmla="*/ 589 w 622"/>
                  <a:gd name="T5" fmla="*/ 387 h 882"/>
                  <a:gd name="T6" fmla="*/ 622 w 622"/>
                  <a:gd name="T7" fmla="*/ 882 h 882"/>
                  <a:gd name="T8" fmla="*/ 48 w 622"/>
                  <a:gd name="T9" fmla="*/ 500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2" h="882">
                    <a:moveTo>
                      <a:pt x="48" y="500"/>
                    </a:moveTo>
                    <a:lnTo>
                      <a:pt x="0" y="0"/>
                    </a:lnTo>
                    <a:lnTo>
                      <a:pt x="589" y="387"/>
                    </a:lnTo>
                    <a:lnTo>
                      <a:pt x="622" y="882"/>
                    </a:lnTo>
                    <a:lnTo>
                      <a:pt x="48" y="50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" name="Freeform 1484"/>
              <p:cNvSpPr/>
              <p:nvPr/>
            </p:nvSpPr>
            <p:spPr bwMode="auto">
              <a:xfrm>
                <a:off x="3197" y="3023"/>
                <a:ext cx="820" cy="1034"/>
              </a:xfrm>
              <a:custGeom>
                <a:avLst/>
                <a:gdLst>
                  <a:gd name="T0" fmla="*/ 189 w 820"/>
                  <a:gd name="T1" fmla="*/ 0 h 1034"/>
                  <a:gd name="T2" fmla="*/ 0 w 820"/>
                  <a:gd name="T3" fmla="*/ 625 h 1034"/>
                  <a:gd name="T4" fmla="*/ 610 w 820"/>
                  <a:gd name="T5" fmla="*/ 1034 h 1034"/>
                  <a:gd name="T6" fmla="*/ 820 w 820"/>
                  <a:gd name="T7" fmla="*/ 402 h 1034"/>
                  <a:gd name="T8" fmla="*/ 189 w 820"/>
                  <a:gd name="T9" fmla="*/ 0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0" h="1034">
                    <a:moveTo>
                      <a:pt x="189" y="0"/>
                    </a:moveTo>
                    <a:lnTo>
                      <a:pt x="0" y="625"/>
                    </a:lnTo>
                    <a:lnTo>
                      <a:pt x="610" y="1034"/>
                    </a:lnTo>
                    <a:lnTo>
                      <a:pt x="820" y="402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" name="Freeform 1485"/>
              <p:cNvSpPr/>
              <p:nvPr/>
            </p:nvSpPr>
            <p:spPr bwMode="auto">
              <a:xfrm>
                <a:off x="3197" y="3023"/>
                <a:ext cx="820" cy="1034"/>
              </a:xfrm>
              <a:custGeom>
                <a:avLst/>
                <a:gdLst>
                  <a:gd name="T0" fmla="*/ 189 w 820"/>
                  <a:gd name="T1" fmla="*/ 0 h 1034"/>
                  <a:gd name="T2" fmla="*/ 0 w 820"/>
                  <a:gd name="T3" fmla="*/ 625 h 1034"/>
                  <a:gd name="T4" fmla="*/ 610 w 820"/>
                  <a:gd name="T5" fmla="*/ 1034 h 1034"/>
                  <a:gd name="T6" fmla="*/ 820 w 820"/>
                  <a:gd name="T7" fmla="*/ 402 h 1034"/>
                  <a:gd name="T8" fmla="*/ 189 w 820"/>
                  <a:gd name="T9" fmla="*/ 0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0" h="1034">
                    <a:moveTo>
                      <a:pt x="189" y="0"/>
                    </a:moveTo>
                    <a:lnTo>
                      <a:pt x="0" y="625"/>
                    </a:lnTo>
                    <a:lnTo>
                      <a:pt x="610" y="1034"/>
                    </a:lnTo>
                    <a:lnTo>
                      <a:pt x="820" y="402"/>
                    </a:lnTo>
                    <a:lnTo>
                      <a:pt x="18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8" name="Freeform 1486"/>
              <p:cNvSpPr/>
              <p:nvPr/>
            </p:nvSpPr>
            <p:spPr bwMode="auto">
              <a:xfrm>
                <a:off x="2509" y="2182"/>
                <a:ext cx="238" cy="235"/>
              </a:xfrm>
              <a:custGeom>
                <a:avLst/>
                <a:gdLst>
                  <a:gd name="T0" fmla="*/ 0 w 238"/>
                  <a:gd name="T1" fmla="*/ 109 h 235"/>
                  <a:gd name="T2" fmla="*/ 238 w 238"/>
                  <a:gd name="T3" fmla="*/ 0 h 235"/>
                  <a:gd name="T4" fmla="*/ 165 w 238"/>
                  <a:gd name="T5" fmla="*/ 235 h 235"/>
                  <a:gd name="T6" fmla="*/ 0 w 238"/>
                  <a:gd name="T7" fmla="*/ 109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8" h="235">
                    <a:moveTo>
                      <a:pt x="0" y="109"/>
                    </a:moveTo>
                    <a:lnTo>
                      <a:pt x="238" y="0"/>
                    </a:lnTo>
                    <a:lnTo>
                      <a:pt x="165" y="235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9" name="Freeform 1487"/>
              <p:cNvSpPr/>
              <p:nvPr/>
            </p:nvSpPr>
            <p:spPr bwMode="auto">
              <a:xfrm>
                <a:off x="2225" y="2069"/>
                <a:ext cx="624" cy="871"/>
              </a:xfrm>
              <a:custGeom>
                <a:avLst/>
                <a:gdLst>
                  <a:gd name="T0" fmla="*/ 0 w 624"/>
                  <a:gd name="T1" fmla="*/ 0 h 871"/>
                  <a:gd name="T2" fmla="*/ 573 w 624"/>
                  <a:gd name="T3" fmla="*/ 349 h 871"/>
                  <a:gd name="T4" fmla="*/ 624 w 624"/>
                  <a:gd name="T5" fmla="*/ 871 h 871"/>
                  <a:gd name="T6" fmla="*/ 78 w 624"/>
                  <a:gd name="T7" fmla="*/ 510 h 871"/>
                  <a:gd name="T8" fmla="*/ 0 w 624"/>
                  <a:gd name="T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871">
                    <a:moveTo>
                      <a:pt x="0" y="0"/>
                    </a:moveTo>
                    <a:lnTo>
                      <a:pt x="573" y="349"/>
                    </a:lnTo>
                    <a:lnTo>
                      <a:pt x="624" y="871"/>
                    </a:lnTo>
                    <a:lnTo>
                      <a:pt x="78" y="5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0" name="Freeform 1488"/>
              <p:cNvSpPr/>
              <p:nvPr/>
            </p:nvSpPr>
            <p:spPr bwMode="auto">
              <a:xfrm>
                <a:off x="2216" y="2069"/>
                <a:ext cx="624" cy="871"/>
              </a:xfrm>
              <a:custGeom>
                <a:avLst/>
                <a:gdLst>
                  <a:gd name="T0" fmla="*/ 0 w 624"/>
                  <a:gd name="T1" fmla="*/ 0 h 871"/>
                  <a:gd name="T2" fmla="*/ 573 w 624"/>
                  <a:gd name="T3" fmla="*/ 349 h 871"/>
                  <a:gd name="T4" fmla="*/ 624 w 624"/>
                  <a:gd name="T5" fmla="*/ 871 h 871"/>
                  <a:gd name="T6" fmla="*/ 78 w 624"/>
                  <a:gd name="T7" fmla="*/ 510 h 871"/>
                  <a:gd name="T8" fmla="*/ 0 w 624"/>
                  <a:gd name="T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871">
                    <a:moveTo>
                      <a:pt x="0" y="0"/>
                    </a:moveTo>
                    <a:lnTo>
                      <a:pt x="573" y="349"/>
                    </a:lnTo>
                    <a:lnTo>
                      <a:pt x="624" y="871"/>
                    </a:lnTo>
                    <a:lnTo>
                      <a:pt x="78" y="51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1" name="Freeform 1489"/>
              <p:cNvSpPr/>
              <p:nvPr/>
            </p:nvSpPr>
            <p:spPr bwMode="auto">
              <a:xfrm>
                <a:off x="2424" y="1402"/>
                <a:ext cx="581" cy="1020"/>
              </a:xfrm>
              <a:custGeom>
                <a:avLst/>
                <a:gdLst>
                  <a:gd name="T0" fmla="*/ 548 w 581"/>
                  <a:gd name="T1" fmla="*/ 0 h 1020"/>
                  <a:gd name="T2" fmla="*/ 581 w 581"/>
                  <a:gd name="T3" fmla="*/ 549 h 1020"/>
                  <a:gd name="T4" fmla="*/ 57 w 581"/>
                  <a:gd name="T5" fmla="*/ 1020 h 1020"/>
                  <a:gd name="T6" fmla="*/ 0 w 581"/>
                  <a:gd name="T7" fmla="*/ 483 h 1020"/>
                  <a:gd name="T8" fmla="*/ 548 w 581"/>
                  <a:gd name="T9" fmla="*/ 0 h 1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1" h="1020">
                    <a:moveTo>
                      <a:pt x="548" y="0"/>
                    </a:moveTo>
                    <a:lnTo>
                      <a:pt x="581" y="549"/>
                    </a:lnTo>
                    <a:lnTo>
                      <a:pt x="57" y="1020"/>
                    </a:lnTo>
                    <a:lnTo>
                      <a:pt x="0" y="483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2" name="Freeform 1490"/>
              <p:cNvSpPr/>
              <p:nvPr/>
            </p:nvSpPr>
            <p:spPr bwMode="auto">
              <a:xfrm>
                <a:off x="2600" y="1986"/>
                <a:ext cx="675" cy="919"/>
              </a:xfrm>
              <a:custGeom>
                <a:avLst/>
                <a:gdLst>
                  <a:gd name="T0" fmla="*/ 645 w 675"/>
                  <a:gd name="T1" fmla="*/ 378 h 919"/>
                  <a:gd name="T2" fmla="*/ 675 w 675"/>
                  <a:gd name="T3" fmla="*/ 919 h 919"/>
                  <a:gd name="T4" fmla="*/ 51 w 675"/>
                  <a:gd name="T5" fmla="*/ 538 h 919"/>
                  <a:gd name="T6" fmla="*/ 0 w 675"/>
                  <a:gd name="T7" fmla="*/ 0 h 919"/>
                  <a:gd name="T8" fmla="*/ 645 w 675"/>
                  <a:gd name="T9" fmla="*/ 378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5" h="919">
                    <a:moveTo>
                      <a:pt x="645" y="378"/>
                    </a:moveTo>
                    <a:lnTo>
                      <a:pt x="675" y="919"/>
                    </a:lnTo>
                    <a:lnTo>
                      <a:pt x="51" y="538"/>
                    </a:lnTo>
                    <a:lnTo>
                      <a:pt x="0" y="0"/>
                    </a:lnTo>
                    <a:lnTo>
                      <a:pt x="645" y="37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3" name="Freeform 1491"/>
              <p:cNvSpPr/>
              <p:nvPr/>
            </p:nvSpPr>
            <p:spPr bwMode="auto">
              <a:xfrm>
                <a:off x="2600" y="1501"/>
                <a:ext cx="1198" cy="863"/>
              </a:xfrm>
              <a:custGeom>
                <a:avLst/>
                <a:gdLst>
                  <a:gd name="T0" fmla="*/ 645 w 1198"/>
                  <a:gd name="T1" fmla="*/ 863 h 863"/>
                  <a:gd name="T2" fmla="*/ 1198 w 1198"/>
                  <a:gd name="T3" fmla="*/ 363 h 863"/>
                  <a:gd name="T4" fmla="*/ 549 w 1198"/>
                  <a:gd name="T5" fmla="*/ 0 h 863"/>
                  <a:gd name="T6" fmla="*/ 0 w 1198"/>
                  <a:gd name="T7" fmla="*/ 485 h 863"/>
                  <a:gd name="T8" fmla="*/ 645 w 1198"/>
                  <a:gd name="T9" fmla="*/ 863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8" h="863">
                    <a:moveTo>
                      <a:pt x="645" y="863"/>
                    </a:moveTo>
                    <a:lnTo>
                      <a:pt x="1198" y="363"/>
                    </a:lnTo>
                    <a:lnTo>
                      <a:pt x="549" y="0"/>
                    </a:lnTo>
                    <a:lnTo>
                      <a:pt x="0" y="485"/>
                    </a:lnTo>
                    <a:lnTo>
                      <a:pt x="645" y="86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4" name="Freeform 1492"/>
              <p:cNvSpPr/>
              <p:nvPr/>
            </p:nvSpPr>
            <p:spPr bwMode="auto">
              <a:xfrm>
                <a:off x="3798" y="3170"/>
                <a:ext cx="675" cy="887"/>
              </a:xfrm>
              <a:custGeom>
                <a:avLst/>
                <a:gdLst>
                  <a:gd name="T0" fmla="*/ 0 w 675"/>
                  <a:gd name="T1" fmla="*/ 887 h 887"/>
                  <a:gd name="T2" fmla="*/ 210 w 675"/>
                  <a:gd name="T3" fmla="*/ 255 h 887"/>
                  <a:gd name="T4" fmla="*/ 675 w 675"/>
                  <a:gd name="T5" fmla="*/ 0 h 887"/>
                  <a:gd name="T6" fmla="*/ 473 w 675"/>
                  <a:gd name="T7" fmla="*/ 603 h 887"/>
                  <a:gd name="T8" fmla="*/ 0 w 675"/>
                  <a:gd name="T9" fmla="*/ 887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5" h="885">
                    <a:moveTo>
                      <a:pt x="0" y="887"/>
                    </a:moveTo>
                    <a:lnTo>
                      <a:pt x="210" y="255"/>
                    </a:lnTo>
                    <a:lnTo>
                      <a:pt x="675" y="0"/>
                    </a:lnTo>
                    <a:lnTo>
                      <a:pt x="473" y="603"/>
                    </a:lnTo>
                    <a:lnTo>
                      <a:pt x="0" y="88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5" name="Freeform 1493"/>
              <p:cNvSpPr/>
              <p:nvPr/>
            </p:nvSpPr>
            <p:spPr bwMode="auto">
              <a:xfrm>
                <a:off x="3807" y="3170"/>
                <a:ext cx="675" cy="887"/>
              </a:xfrm>
              <a:custGeom>
                <a:avLst/>
                <a:gdLst>
                  <a:gd name="T0" fmla="*/ 0 w 675"/>
                  <a:gd name="T1" fmla="*/ 887 h 887"/>
                  <a:gd name="T2" fmla="*/ 210 w 675"/>
                  <a:gd name="T3" fmla="*/ 255 h 887"/>
                  <a:gd name="T4" fmla="*/ 675 w 675"/>
                  <a:gd name="T5" fmla="*/ 0 h 887"/>
                  <a:gd name="T6" fmla="*/ 473 w 675"/>
                  <a:gd name="T7" fmla="*/ 603 h 887"/>
                  <a:gd name="T8" fmla="*/ 0 w 675"/>
                  <a:gd name="T9" fmla="*/ 887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5" h="885">
                    <a:moveTo>
                      <a:pt x="0" y="887"/>
                    </a:moveTo>
                    <a:lnTo>
                      <a:pt x="210" y="255"/>
                    </a:lnTo>
                    <a:lnTo>
                      <a:pt x="675" y="0"/>
                    </a:lnTo>
                    <a:lnTo>
                      <a:pt x="473" y="603"/>
                    </a:lnTo>
                    <a:lnTo>
                      <a:pt x="0" y="88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6" name="Freeform 1494"/>
              <p:cNvSpPr/>
              <p:nvPr/>
            </p:nvSpPr>
            <p:spPr bwMode="auto">
              <a:xfrm>
                <a:off x="4280" y="2928"/>
                <a:ext cx="637" cy="845"/>
              </a:xfrm>
              <a:custGeom>
                <a:avLst/>
                <a:gdLst>
                  <a:gd name="T0" fmla="*/ 427 w 637"/>
                  <a:gd name="T1" fmla="*/ 588 h 845"/>
                  <a:gd name="T2" fmla="*/ 637 w 637"/>
                  <a:gd name="T3" fmla="*/ 0 h 845"/>
                  <a:gd name="T4" fmla="*/ 202 w 637"/>
                  <a:gd name="T5" fmla="*/ 242 h 845"/>
                  <a:gd name="T6" fmla="*/ 0 w 637"/>
                  <a:gd name="T7" fmla="*/ 845 h 845"/>
                  <a:gd name="T8" fmla="*/ 427 w 637"/>
                  <a:gd name="T9" fmla="*/ 588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7" h="845">
                    <a:moveTo>
                      <a:pt x="427" y="588"/>
                    </a:moveTo>
                    <a:lnTo>
                      <a:pt x="637" y="0"/>
                    </a:lnTo>
                    <a:lnTo>
                      <a:pt x="202" y="242"/>
                    </a:lnTo>
                    <a:lnTo>
                      <a:pt x="0" y="845"/>
                    </a:lnTo>
                    <a:lnTo>
                      <a:pt x="427" y="58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7" name="Freeform 1495"/>
              <p:cNvSpPr/>
              <p:nvPr/>
            </p:nvSpPr>
            <p:spPr bwMode="auto">
              <a:xfrm>
                <a:off x="4280" y="2928"/>
                <a:ext cx="637" cy="845"/>
              </a:xfrm>
              <a:custGeom>
                <a:avLst/>
                <a:gdLst>
                  <a:gd name="T0" fmla="*/ 427 w 637"/>
                  <a:gd name="T1" fmla="*/ 588 h 845"/>
                  <a:gd name="T2" fmla="*/ 637 w 637"/>
                  <a:gd name="T3" fmla="*/ 0 h 845"/>
                  <a:gd name="T4" fmla="*/ 202 w 637"/>
                  <a:gd name="T5" fmla="*/ 242 h 845"/>
                  <a:gd name="T6" fmla="*/ 0 w 637"/>
                  <a:gd name="T7" fmla="*/ 845 h 845"/>
                  <a:gd name="T8" fmla="*/ 427 w 637"/>
                  <a:gd name="T9" fmla="*/ 588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7" h="845">
                    <a:moveTo>
                      <a:pt x="427" y="588"/>
                    </a:moveTo>
                    <a:lnTo>
                      <a:pt x="637" y="0"/>
                    </a:lnTo>
                    <a:lnTo>
                      <a:pt x="202" y="242"/>
                    </a:lnTo>
                    <a:lnTo>
                      <a:pt x="0" y="845"/>
                    </a:lnTo>
                    <a:lnTo>
                      <a:pt x="427" y="58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8" name="Freeform 1496"/>
              <p:cNvSpPr/>
              <p:nvPr/>
            </p:nvSpPr>
            <p:spPr bwMode="auto">
              <a:xfrm>
                <a:off x="4482" y="2692"/>
                <a:ext cx="435" cy="478"/>
              </a:xfrm>
              <a:custGeom>
                <a:avLst/>
                <a:gdLst>
                  <a:gd name="T0" fmla="*/ 0 w 435"/>
                  <a:gd name="T1" fmla="*/ 478 h 478"/>
                  <a:gd name="T2" fmla="*/ 435 w 435"/>
                  <a:gd name="T3" fmla="*/ 236 h 478"/>
                  <a:gd name="T4" fmla="*/ 35 w 435"/>
                  <a:gd name="T5" fmla="*/ 0 h 478"/>
                  <a:gd name="T6" fmla="*/ 0 w 435"/>
                  <a:gd name="T7" fmla="*/ 478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5" h="478">
                    <a:moveTo>
                      <a:pt x="0" y="478"/>
                    </a:moveTo>
                    <a:lnTo>
                      <a:pt x="435" y="236"/>
                    </a:lnTo>
                    <a:lnTo>
                      <a:pt x="35" y="0"/>
                    </a:lnTo>
                    <a:lnTo>
                      <a:pt x="0" y="47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9" name="Freeform 1497"/>
              <p:cNvSpPr/>
              <p:nvPr/>
            </p:nvSpPr>
            <p:spPr bwMode="auto">
              <a:xfrm>
                <a:off x="4482" y="2692"/>
                <a:ext cx="435" cy="478"/>
              </a:xfrm>
              <a:custGeom>
                <a:avLst/>
                <a:gdLst>
                  <a:gd name="T0" fmla="*/ 0 w 435"/>
                  <a:gd name="T1" fmla="*/ 478 h 478"/>
                  <a:gd name="T2" fmla="*/ 435 w 435"/>
                  <a:gd name="T3" fmla="*/ 236 h 478"/>
                  <a:gd name="T4" fmla="*/ 35 w 435"/>
                  <a:gd name="T5" fmla="*/ 0 h 478"/>
                  <a:gd name="T6" fmla="*/ 0 w 435"/>
                  <a:gd name="T7" fmla="*/ 478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5" h="478">
                    <a:moveTo>
                      <a:pt x="0" y="478"/>
                    </a:moveTo>
                    <a:lnTo>
                      <a:pt x="435" y="236"/>
                    </a:lnTo>
                    <a:lnTo>
                      <a:pt x="35" y="0"/>
                    </a:lnTo>
                    <a:lnTo>
                      <a:pt x="0" y="47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0" name="Freeform 1498"/>
              <p:cNvSpPr/>
              <p:nvPr/>
            </p:nvSpPr>
            <p:spPr bwMode="auto">
              <a:xfrm>
                <a:off x="4707" y="2740"/>
                <a:ext cx="555" cy="776"/>
              </a:xfrm>
              <a:custGeom>
                <a:avLst/>
                <a:gdLst>
                  <a:gd name="T0" fmla="*/ 346 w 555"/>
                  <a:gd name="T1" fmla="*/ 567 h 776"/>
                  <a:gd name="T2" fmla="*/ 555 w 555"/>
                  <a:gd name="T3" fmla="*/ 0 h 776"/>
                  <a:gd name="T4" fmla="*/ 210 w 555"/>
                  <a:gd name="T5" fmla="*/ 188 h 776"/>
                  <a:gd name="T6" fmla="*/ 0 w 555"/>
                  <a:gd name="T7" fmla="*/ 776 h 776"/>
                  <a:gd name="T8" fmla="*/ 346 w 555"/>
                  <a:gd name="T9" fmla="*/ 567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5" h="776">
                    <a:moveTo>
                      <a:pt x="346" y="567"/>
                    </a:moveTo>
                    <a:lnTo>
                      <a:pt x="555" y="0"/>
                    </a:lnTo>
                    <a:lnTo>
                      <a:pt x="210" y="188"/>
                    </a:lnTo>
                    <a:lnTo>
                      <a:pt x="0" y="776"/>
                    </a:lnTo>
                    <a:lnTo>
                      <a:pt x="346" y="567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1" name="Freeform 1499"/>
              <p:cNvSpPr/>
              <p:nvPr/>
            </p:nvSpPr>
            <p:spPr bwMode="auto">
              <a:xfrm>
                <a:off x="4707" y="2740"/>
                <a:ext cx="555" cy="776"/>
              </a:xfrm>
              <a:custGeom>
                <a:avLst/>
                <a:gdLst>
                  <a:gd name="T0" fmla="*/ 346 w 555"/>
                  <a:gd name="T1" fmla="*/ 567 h 776"/>
                  <a:gd name="T2" fmla="*/ 555 w 555"/>
                  <a:gd name="T3" fmla="*/ 0 h 776"/>
                  <a:gd name="T4" fmla="*/ 210 w 555"/>
                  <a:gd name="T5" fmla="*/ 188 h 776"/>
                  <a:gd name="T6" fmla="*/ 0 w 555"/>
                  <a:gd name="T7" fmla="*/ 776 h 776"/>
                  <a:gd name="T8" fmla="*/ 346 w 555"/>
                  <a:gd name="T9" fmla="*/ 567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5" h="776">
                    <a:moveTo>
                      <a:pt x="346" y="567"/>
                    </a:moveTo>
                    <a:lnTo>
                      <a:pt x="555" y="0"/>
                    </a:lnTo>
                    <a:lnTo>
                      <a:pt x="210" y="188"/>
                    </a:lnTo>
                    <a:lnTo>
                      <a:pt x="0" y="776"/>
                    </a:lnTo>
                    <a:lnTo>
                      <a:pt x="346" y="56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2" name="Freeform 1500"/>
              <p:cNvSpPr/>
              <p:nvPr/>
            </p:nvSpPr>
            <p:spPr bwMode="auto">
              <a:xfrm>
                <a:off x="4619" y="2480"/>
                <a:ext cx="490" cy="474"/>
              </a:xfrm>
              <a:custGeom>
                <a:avLst/>
                <a:gdLst>
                  <a:gd name="T0" fmla="*/ 330 w 490"/>
                  <a:gd name="T1" fmla="*/ 474 h 474"/>
                  <a:gd name="T2" fmla="*/ 490 w 490"/>
                  <a:gd name="T3" fmla="*/ 24 h 474"/>
                  <a:gd name="T4" fmla="*/ 95 w 490"/>
                  <a:gd name="T5" fmla="*/ 0 h 474"/>
                  <a:gd name="T6" fmla="*/ 0 w 490"/>
                  <a:gd name="T7" fmla="*/ 282 h 474"/>
                  <a:gd name="T8" fmla="*/ 330 w 490"/>
                  <a:gd name="T9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0" h="472">
                    <a:moveTo>
                      <a:pt x="330" y="474"/>
                    </a:moveTo>
                    <a:lnTo>
                      <a:pt x="490" y="24"/>
                    </a:lnTo>
                    <a:lnTo>
                      <a:pt x="95" y="0"/>
                    </a:lnTo>
                    <a:lnTo>
                      <a:pt x="0" y="282"/>
                    </a:lnTo>
                    <a:lnTo>
                      <a:pt x="330" y="47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3" name="Freeform 1501"/>
              <p:cNvSpPr/>
              <p:nvPr/>
            </p:nvSpPr>
            <p:spPr bwMode="auto">
              <a:xfrm>
                <a:off x="4588" y="2442"/>
                <a:ext cx="218" cy="407"/>
              </a:xfrm>
              <a:custGeom>
                <a:avLst/>
                <a:gdLst>
                  <a:gd name="T0" fmla="*/ 101 w 218"/>
                  <a:gd name="T1" fmla="*/ 352 h 407"/>
                  <a:gd name="T2" fmla="*/ 218 w 218"/>
                  <a:gd name="T3" fmla="*/ 0 h 407"/>
                  <a:gd name="T4" fmla="*/ 126 w 218"/>
                  <a:gd name="T5" fmla="*/ 29 h 407"/>
                  <a:gd name="T6" fmla="*/ 0 w 218"/>
                  <a:gd name="T7" fmla="*/ 407 h 407"/>
                  <a:gd name="T8" fmla="*/ 101 w 218"/>
                  <a:gd name="T9" fmla="*/ 352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407">
                    <a:moveTo>
                      <a:pt x="101" y="352"/>
                    </a:moveTo>
                    <a:lnTo>
                      <a:pt x="218" y="0"/>
                    </a:lnTo>
                    <a:lnTo>
                      <a:pt x="126" y="29"/>
                    </a:lnTo>
                    <a:lnTo>
                      <a:pt x="0" y="407"/>
                    </a:lnTo>
                    <a:lnTo>
                      <a:pt x="101" y="352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4" name="Freeform 1502"/>
              <p:cNvSpPr/>
              <p:nvPr/>
            </p:nvSpPr>
            <p:spPr bwMode="auto">
              <a:xfrm>
                <a:off x="4017" y="2471"/>
                <a:ext cx="697" cy="954"/>
              </a:xfrm>
              <a:custGeom>
                <a:avLst/>
                <a:gdLst>
                  <a:gd name="T0" fmla="*/ 243 w 697"/>
                  <a:gd name="T1" fmla="*/ 222 h 954"/>
                  <a:gd name="T2" fmla="*/ 0 w 697"/>
                  <a:gd name="T3" fmla="*/ 954 h 954"/>
                  <a:gd name="T4" fmla="*/ 465 w 697"/>
                  <a:gd name="T5" fmla="*/ 699 h 954"/>
                  <a:gd name="T6" fmla="*/ 697 w 697"/>
                  <a:gd name="T7" fmla="*/ 0 h 954"/>
                  <a:gd name="T8" fmla="*/ 243 w 697"/>
                  <a:gd name="T9" fmla="*/ 222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954">
                    <a:moveTo>
                      <a:pt x="243" y="222"/>
                    </a:moveTo>
                    <a:lnTo>
                      <a:pt x="0" y="954"/>
                    </a:lnTo>
                    <a:lnTo>
                      <a:pt x="465" y="699"/>
                    </a:lnTo>
                    <a:lnTo>
                      <a:pt x="697" y="0"/>
                    </a:lnTo>
                    <a:lnTo>
                      <a:pt x="243" y="222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5" name="Freeform 1503"/>
              <p:cNvSpPr/>
              <p:nvPr/>
            </p:nvSpPr>
            <p:spPr bwMode="auto">
              <a:xfrm>
                <a:off x="4017" y="2471"/>
                <a:ext cx="697" cy="954"/>
              </a:xfrm>
              <a:custGeom>
                <a:avLst/>
                <a:gdLst>
                  <a:gd name="T0" fmla="*/ 243 w 697"/>
                  <a:gd name="T1" fmla="*/ 222 h 954"/>
                  <a:gd name="T2" fmla="*/ 0 w 697"/>
                  <a:gd name="T3" fmla="*/ 954 h 954"/>
                  <a:gd name="T4" fmla="*/ 465 w 697"/>
                  <a:gd name="T5" fmla="*/ 699 h 954"/>
                  <a:gd name="T6" fmla="*/ 697 w 697"/>
                  <a:gd name="T7" fmla="*/ 0 h 954"/>
                  <a:gd name="T8" fmla="*/ 243 w 697"/>
                  <a:gd name="T9" fmla="*/ 222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954">
                    <a:moveTo>
                      <a:pt x="243" y="222"/>
                    </a:moveTo>
                    <a:lnTo>
                      <a:pt x="0" y="954"/>
                    </a:lnTo>
                    <a:lnTo>
                      <a:pt x="465" y="699"/>
                    </a:lnTo>
                    <a:lnTo>
                      <a:pt x="697" y="0"/>
                    </a:lnTo>
                    <a:lnTo>
                      <a:pt x="243" y="2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6" name="Freeform 1504"/>
              <p:cNvSpPr/>
              <p:nvPr/>
            </p:nvSpPr>
            <p:spPr bwMode="auto">
              <a:xfrm>
                <a:off x="4260" y="1754"/>
                <a:ext cx="694" cy="939"/>
              </a:xfrm>
              <a:custGeom>
                <a:avLst/>
                <a:gdLst>
                  <a:gd name="T0" fmla="*/ 252 w 694"/>
                  <a:gd name="T1" fmla="*/ 186 h 939"/>
                  <a:gd name="T2" fmla="*/ 0 w 694"/>
                  <a:gd name="T3" fmla="*/ 939 h 939"/>
                  <a:gd name="T4" fmla="*/ 454 w 694"/>
                  <a:gd name="T5" fmla="*/ 717 h 939"/>
                  <a:gd name="T6" fmla="*/ 694 w 694"/>
                  <a:gd name="T7" fmla="*/ 0 h 939"/>
                  <a:gd name="T8" fmla="*/ 252 w 694"/>
                  <a:gd name="T9" fmla="*/ 186 h 9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4" h="939">
                    <a:moveTo>
                      <a:pt x="252" y="186"/>
                    </a:moveTo>
                    <a:lnTo>
                      <a:pt x="0" y="939"/>
                    </a:lnTo>
                    <a:lnTo>
                      <a:pt x="454" y="717"/>
                    </a:lnTo>
                    <a:lnTo>
                      <a:pt x="694" y="0"/>
                    </a:lnTo>
                    <a:lnTo>
                      <a:pt x="252" y="18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7" name="Freeform 1505"/>
              <p:cNvSpPr/>
              <p:nvPr/>
            </p:nvSpPr>
            <p:spPr bwMode="auto">
              <a:xfrm>
                <a:off x="4260" y="1754"/>
                <a:ext cx="694" cy="939"/>
              </a:xfrm>
              <a:custGeom>
                <a:avLst/>
                <a:gdLst>
                  <a:gd name="T0" fmla="*/ 252 w 694"/>
                  <a:gd name="T1" fmla="*/ 186 h 939"/>
                  <a:gd name="T2" fmla="*/ 0 w 694"/>
                  <a:gd name="T3" fmla="*/ 939 h 939"/>
                  <a:gd name="T4" fmla="*/ 454 w 694"/>
                  <a:gd name="T5" fmla="*/ 717 h 939"/>
                  <a:gd name="T6" fmla="*/ 694 w 694"/>
                  <a:gd name="T7" fmla="*/ 0 h 939"/>
                  <a:gd name="T8" fmla="*/ 252 w 694"/>
                  <a:gd name="T9" fmla="*/ 186 h 9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4" h="939">
                    <a:moveTo>
                      <a:pt x="252" y="186"/>
                    </a:moveTo>
                    <a:lnTo>
                      <a:pt x="0" y="939"/>
                    </a:lnTo>
                    <a:lnTo>
                      <a:pt x="454" y="717"/>
                    </a:lnTo>
                    <a:lnTo>
                      <a:pt x="694" y="0"/>
                    </a:lnTo>
                    <a:lnTo>
                      <a:pt x="252" y="1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8" name="Freeform 1506"/>
              <p:cNvSpPr/>
              <p:nvPr/>
            </p:nvSpPr>
            <p:spPr bwMode="auto">
              <a:xfrm>
                <a:off x="3204" y="622"/>
                <a:ext cx="586" cy="767"/>
              </a:xfrm>
              <a:custGeom>
                <a:avLst/>
                <a:gdLst>
                  <a:gd name="T0" fmla="*/ 32 w 586"/>
                  <a:gd name="T1" fmla="*/ 548 h 767"/>
                  <a:gd name="T2" fmla="*/ 0 w 586"/>
                  <a:gd name="T3" fmla="*/ 0 h 767"/>
                  <a:gd name="T4" fmla="*/ 586 w 586"/>
                  <a:gd name="T5" fmla="*/ 313 h 767"/>
                  <a:gd name="T6" fmla="*/ 424 w 586"/>
                  <a:gd name="T7" fmla="*/ 767 h 767"/>
                  <a:gd name="T8" fmla="*/ 32 w 586"/>
                  <a:gd name="T9" fmla="*/ 548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6" h="767">
                    <a:moveTo>
                      <a:pt x="32" y="548"/>
                    </a:moveTo>
                    <a:lnTo>
                      <a:pt x="0" y="0"/>
                    </a:lnTo>
                    <a:lnTo>
                      <a:pt x="586" y="313"/>
                    </a:lnTo>
                    <a:lnTo>
                      <a:pt x="424" y="767"/>
                    </a:lnTo>
                    <a:lnTo>
                      <a:pt x="32" y="54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9" name="Freeform 1507"/>
              <p:cNvSpPr/>
              <p:nvPr/>
            </p:nvSpPr>
            <p:spPr bwMode="auto">
              <a:xfrm>
                <a:off x="3204" y="622"/>
                <a:ext cx="586" cy="767"/>
              </a:xfrm>
              <a:custGeom>
                <a:avLst/>
                <a:gdLst>
                  <a:gd name="T0" fmla="*/ 32 w 586"/>
                  <a:gd name="T1" fmla="*/ 548 h 767"/>
                  <a:gd name="T2" fmla="*/ 0 w 586"/>
                  <a:gd name="T3" fmla="*/ 0 h 767"/>
                  <a:gd name="T4" fmla="*/ 586 w 586"/>
                  <a:gd name="T5" fmla="*/ 313 h 767"/>
                  <a:gd name="T6" fmla="*/ 424 w 586"/>
                  <a:gd name="T7" fmla="*/ 767 h 767"/>
                  <a:gd name="T8" fmla="*/ 32 w 586"/>
                  <a:gd name="T9" fmla="*/ 548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6" h="767">
                    <a:moveTo>
                      <a:pt x="32" y="548"/>
                    </a:moveTo>
                    <a:lnTo>
                      <a:pt x="0" y="0"/>
                    </a:lnTo>
                    <a:lnTo>
                      <a:pt x="586" y="313"/>
                    </a:lnTo>
                    <a:lnTo>
                      <a:pt x="424" y="767"/>
                    </a:lnTo>
                    <a:lnTo>
                      <a:pt x="32" y="5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0" name="Freeform 1508"/>
              <p:cNvSpPr/>
              <p:nvPr/>
            </p:nvSpPr>
            <p:spPr bwMode="auto">
              <a:xfrm>
                <a:off x="4480" y="1296"/>
                <a:ext cx="235" cy="309"/>
              </a:xfrm>
              <a:custGeom>
                <a:avLst/>
                <a:gdLst>
                  <a:gd name="T0" fmla="*/ 235 w 235"/>
                  <a:gd name="T1" fmla="*/ 0 h 309"/>
                  <a:gd name="T2" fmla="*/ 220 w 235"/>
                  <a:gd name="T3" fmla="*/ 309 h 309"/>
                  <a:gd name="T4" fmla="*/ 0 w 235"/>
                  <a:gd name="T5" fmla="*/ 271 h 309"/>
                  <a:gd name="T6" fmla="*/ 37 w 235"/>
                  <a:gd name="T7" fmla="*/ 199 h 309"/>
                  <a:gd name="T8" fmla="*/ 235 w 235"/>
                  <a:gd name="T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309">
                    <a:moveTo>
                      <a:pt x="235" y="0"/>
                    </a:moveTo>
                    <a:lnTo>
                      <a:pt x="220" y="309"/>
                    </a:lnTo>
                    <a:lnTo>
                      <a:pt x="0" y="271"/>
                    </a:lnTo>
                    <a:lnTo>
                      <a:pt x="37" y="199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1" name="Freeform 1510"/>
              <p:cNvSpPr/>
              <p:nvPr/>
            </p:nvSpPr>
            <p:spPr bwMode="auto">
              <a:xfrm>
                <a:off x="4219" y="922"/>
                <a:ext cx="101" cy="121"/>
              </a:xfrm>
              <a:custGeom>
                <a:avLst/>
                <a:gdLst>
                  <a:gd name="T0" fmla="*/ 101 w 101"/>
                  <a:gd name="T1" fmla="*/ 54 h 121"/>
                  <a:gd name="T2" fmla="*/ 0 w 101"/>
                  <a:gd name="T3" fmla="*/ 0 h 121"/>
                  <a:gd name="T4" fmla="*/ 26 w 101"/>
                  <a:gd name="T5" fmla="*/ 121 h 121"/>
                  <a:gd name="T6" fmla="*/ 101 w 101"/>
                  <a:gd name="T7" fmla="*/ 5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120">
                    <a:moveTo>
                      <a:pt x="101" y="54"/>
                    </a:moveTo>
                    <a:lnTo>
                      <a:pt x="0" y="0"/>
                    </a:lnTo>
                    <a:lnTo>
                      <a:pt x="26" y="121"/>
                    </a:lnTo>
                    <a:lnTo>
                      <a:pt x="101" y="5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2" name="Freeform 1511"/>
              <p:cNvSpPr/>
              <p:nvPr/>
            </p:nvSpPr>
            <p:spPr bwMode="auto">
              <a:xfrm>
                <a:off x="3769" y="513"/>
                <a:ext cx="499" cy="955"/>
              </a:xfrm>
              <a:custGeom>
                <a:avLst/>
                <a:gdLst>
                  <a:gd name="T0" fmla="*/ 201 w 499"/>
                  <a:gd name="T1" fmla="*/ 159 h 955"/>
                  <a:gd name="T2" fmla="*/ 499 w 499"/>
                  <a:gd name="T3" fmla="*/ 0 h 955"/>
                  <a:gd name="T4" fmla="*/ 476 w 499"/>
                  <a:gd name="T5" fmla="*/ 530 h 955"/>
                  <a:gd name="T6" fmla="*/ 450 w 499"/>
                  <a:gd name="T7" fmla="*/ 573 h 955"/>
                  <a:gd name="T8" fmla="*/ 0 w 499"/>
                  <a:gd name="T9" fmla="*/ 955 h 955"/>
                  <a:gd name="T10" fmla="*/ 21 w 499"/>
                  <a:gd name="T11" fmla="*/ 422 h 955"/>
                  <a:gd name="T12" fmla="*/ 201 w 499"/>
                  <a:gd name="T13" fmla="*/ 159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9" h="955">
                    <a:moveTo>
                      <a:pt x="201" y="159"/>
                    </a:moveTo>
                    <a:lnTo>
                      <a:pt x="499" y="0"/>
                    </a:lnTo>
                    <a:lnTo>
                      <a:pt x="476" y="530"/>
                    </a:lnTo>
                    <a:lnTo>
                      <a:pt x="450" y="573"/>
                    </a:lnTo>
                    <a:lnTo>
                      <a:pt x="0" y="955"/>
                    </a:lnTo>
                    <a:lnTo>
                      <a:pt x="21" y="422"/>
                    </a:lnTo>
                    <a:lnTo>
                      <a:pt x="201" y="159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3" name="Freeform 1512"/>
              <p:cNvSpPr/>
              <p:nvPr/>
            </p:nvSpPr>
            <p:spPr bwMode="auto">
              <a:xfrm>
                <a:off x="4149" y="976"/>
                <a:ext cx="171" cy="300"/>
              </a:xfrm>
              <a:custGeom>
                <a:avLst/>
                <a:gdLst>
                  <a:gd name="T0" fmla="*/ 88 w 171"/>
                  <a:gd name="T1" fmla="*/ 120 h 300"/>
                  <a:gd name="T2" fmla="*/ 96 w 171"/>
                  <a:gd name="T3" fmla="*/ 67 h 300"/>
                  <a:gd name="T4" fmla="*/ 171 w 171"/>
                  <a:gd name="T5" fmla="*/ 0 h 300"/>
                  <a:gd name="T6" fmla="*/ 158 w 171"/>
                  <a:gd name="T7" fmla="*/ 300 h 300"/>
                  <a:gd name="T8" fmla="*/ 0 w 171"/>
                  <a:gd name="T9" fmla="*/ 151 h 300"/>
                  <a:gd name="T10" fmla="*/ 88 w 171"/>
                  <a:gd name="T11" fmla="*/ 12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1" h="300">
                    <a:moveTo>
                      <a:pt x="88" y="120"/>
                    </a:moveTo>
                    <a:lnTo>
                      <a:pt x="96" y="67"/>
                    </a:lnTo>
                    <a:lnTo>
                      <a:pt x="171" y="0"/>
                    </a:lnTo>
                    <a:lnTo>
                      <a:pt x="158" y="300"/>
                    </a:lnTo>
                    <a:lnTo>
                      <a:pt x="0" y="151"/>
                    </a:lnTo>
                    <a:lnTo>
                      <a:pt x="88" y="12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4" name="Freeform 1513"/>
              <p:cNvSpPr/>
              <p:nvPr/>
            </p:nvSpPr>
            <p:spPr bwMode="auto">
              <a:xfrm>
                <a:off x="4052" y="1043"/>
                <a:ext cx="663" cy="453"/>
              </a:xfrm>
              <a:custGeom>
                <a:avLst/>
                <a:gdLst>
                  <a:gd name="T0" fmla="*/ 193 w 663"/>
                  <a:gd name="T1" fmla="*/ 0 h 453"/>
                  <a:gd name="T2" fmla="*/ 663 w 663"/>
                  <a:gd name="T3" fmla="*/ 253 h 453"/>
                  <a:gd name="T4" fmla="*/ 463 w 663"/>
                  <a:gd name="T5" fmla="*/ 453 h 453"/>
                  <a:gd name="T6" fmla="*/ 0 w 663"/>
                  <a:gd name="T7" fmla="*/ 190 h 453"/>
                  <a:gd name="T8" fmla="*/ 97 w 663"/>
                  <a:gd name="T9" fmla="*/ 84 h 453"/>
                  <a:gd name="T10" fmla="*/ 193 w 663"/>
                  <a:gd name="T11" fmla="*/ 0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3" h="452">
                    <a:moveTo>
                      <a:pt x="193" y="0"/>
                    </a:moveTo>
                    <a:lnTo>
                      <a:pt x="663" y="253"/>
                    </a:lnTo>
                    <a:lnTo>
                      <a:pt x="463" y="453"/>
                    </a:lnTo>
                    <a:lnTo>
                      <a:pt x="0" y="190"/>
                    </a:lnTo>
                    <a:lnTo>
                      <a:pt x="97" y="84"/>
                    </a:lnTo>
                    <a:lnTo>
                      <a:pt x="19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5" name="Freeform 1514"/>
              <p:cNvSpPr/>
              <p:nvPr/>
            </p:nvSpPr>
            <p:spPr bwMode="auto">
              <a:xfrm>
                <a:off x="4052" y="1043"/>
                <a:ext cx="663" cy="453"/>
              </a:xfrm>
              <a:custGeom>
                <a:avLst/>
                <a:gdLst>
                  <a:gd name="T0" fmla="*/ 193 w 663"/>
                  <a:gd name="T1" fmla="*/ 0 h 453"/>
                  <a:gd name="T2" fmla="*/ 663 w 663"/>
                  <a:gd name="T3" fmla="*/ 253 h 453"/>
                  <a:gd name="T4" fmla="*/ 463 w 663"/>
                  <a:gd name="T5" fmla="*/ 453 h 453"/>
                  <a:gd name="T6" fmla="*/ 0 w 663"/>
                  <a:gd name="T7" fmla="*/ 190 h 453"/>
                  <a:gd name="T8" fmla="*/ 97 w 663"/>
                  <a:gd name="T9" fmla="*/ 84 h 453"/>
                  <a:gd name="T10" fmla="*/ 193 w 663"/>
                  <a:gd name="T11" fmla="*/ 0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3" h="452">
                    <a:moveTo>
                      <a:pt x="193" y="0"/>
                    </a:moveTo>
                    <a:lnTo>
                      <a:pt x="663" y="253"/>
                    </a:lnTo>
                    <a:lnTo>
                      <a:pt x="463" y="453"/>
                    </a:lnTo>
                    <a:lnTo>
                      <a:pt x="0" y="190"/>
                    </a:lnTo>
                    <a:lnTo>
                      <a:pt x="97" y="84"/>
                    </a:lnTo>
                    <a:lnTo>
                      <a:pt x="19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6" name="Freeform 1515"/>
              <p:cNvSpPr/>
              <p:nvPr/>
            </p:nvSpPr>
            <p:spPr bwMode="auto">
              <a:xfrm>
                <a:off x="4214" y="1279"/>
                <a:ext cx="218" cy="313"/>
              </a:xfrm>
              <a:custGeom>
                <a:avLst/>
                <a:gdLst>
                  <a:gd name="T0" fmla="*/ 218 w 218"/>
                  <a:gd name="T1" fmla="*/ 0 h 313"/>
                  <a:gd name="T2" fmla="*/ 203 w 218"/>
                  <a:gd name="T3" fmla="*/ 313 h 313"/>
                  <a:gd name="T4" fmla="*/ 0 w 218"/>
                  <a:gd name="T5" fmla="*/ 141 h 313"/>
                  <a:gd name="T6" fmla="*/ 218 w 218"/>
                  <a:gd name="T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8" h="313">
                    <a:moveTo>
                      <a:pt x="218" y="0"/>
                    </a:moveTo>
                    <a:lnTo>
                      <a:pt x="203" y="313"/>
                    </a:lnTo>
                    <a:lnTo>
                      <a:pt x="0" y="141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7" name="Freeform 1516"/>
              <p:cNvSpPr/>
              <p:nvPr/>
            </p:nvSpPr>
            <p:spPr bwMode="auto">
              <a:xfrm>
                <a:off x="4214" y="1279"/>
                <a:ext cx="218" cy="313"/>
              </a:xfrm>
              <a:custGeom>
                <a:avLst/>
                <a:gdLst>
                  <a:gd name="T0" fmla="*/ 218 w 218"/>
                  <a:gd name="T1" fmla="*/ 0 h 313"/>
                  <a:gd name="T2" fmla="*/ 203 w 218"/>
                  <a:gd name="T3" fmla="*/ 313 h 313"/>
                  <a:gd name="T4" fmla="*/ 0 w 218"/>
                  <a:gd name="T5" fmla="*/ 141 h 313"/>
                  <a:gd name="T6" fmla="*/ 218 w 218"/>
                  <a:gd name="T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8" h="313">
                    <a:moveTo>
                      <a:pt x="218" y="0"/>
                    </a:moveTo>
                    <a:lnTo>
                      <a:pt x="203" y="313"/>
                    </a:lnTo>
                    <a:lnTo>
                      <a:pt x="0" y="141"/>
                    </a:lnTo>
                    <a:lnTo>
                      <a:pt x="2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8" name="Freeform 1517"/>
              <p:cNvSpPr/>
              <p:nvPr/>
            </p:nvSpPr>
            <p:spPr bwMode="auto">
              <a:xfrm>
                <a:off x="3280" y="935"/>
                <a:ext cx="1152" cy="806"/>
              </a:xfrm>
              <a:custGeom>
                <a:avLst/>
                <a:gdLst>
                  <a:gd name="T0" fmla="*/ 0 w 1152"/>
                  <a:gd name="T1" fmla="*/ 450 h 806"/>
                  <a:gd name="T2" fmla="*/ 639 w 1152"/>
                  <a:gd name="T3" fmla="*/ 806 h 806"/>
                  <a:gd name="T4" fmla="*/ 1152 w 1152"/>
                  <a:gd name="T5" fmla="*/ 344 h 806"/>
                  <a:gd name="T6" fmla="*/ 510 w 1152"/>
                  <a:gd name="T7" fmla="*/ 0 h 806"/>
                  <a:gd name="T8" fmla="*/ 0 w 1152"/>
                  <a:gd name="T9" fmla="*/ 45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2" h="805">
                    <a:moveTo>
                      <a:pt x="0" y="450"/>
                    </a:moveTo>
                    <a:lnTo>
                      <a:pt x="639" y="806"/>
                    </a:lnTo>
                    <a:lnTo>
                      <a:pt x="1152" y="344"/>
                    </a:lnTo>
                    <a:lnTo>
                      <a:pt x="510" y="0"/>
                    </a:lnTo>
                    <a:lnTo>
                      <a:pt x="0" y="45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9" name="Freeform 1518"/>
              <p:cNvSpPr/>
              <p:nvPr/>
            </p:nvSpPr>
            <p:spPr bwMode="auto">
              <a:xfrm>
                <a:off x="3280" y="935"/>
                <a:ext cx="1152" cy="806"/>
              </a:xfrm>
              <a:custGeom>
                <a:avLst/>
                <a:gdLst>
                  <a:gd name="T0" fmla="*/ 0 w 1152"/>
                  <a:gd name="T1" fmla="*/ 450 h 806"/>
                  <a:gd name="T2" fmla="*/ 639 w 1152"/>
                  <a:gd name="T3" fmla="*/ 806 h 806"/>
                  <a:gd name="T4" fmla="*/ 1152 w 1152"/>
                  <a:gd name="T5" fmla="*/ 344 h 806"/>
                  <a:gd name="T6" fmla="*/ 510 w 1152"/>
                  <a:gd name="T7" fmla="*/ 0 h 806"/>
                  <a:gd name="T8" fmla="*/ 0 w 1152"/>
                  <a:gd name="T9" fmla="*/ 45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2" h="805">
                    <a:moveTo>
                      <a:pt x="0" y="450"/>
                    </a:moveTo>
                    <a:lnTo>
                      <a:pt x="639" y="806"/>
                    </a:lnTo>
                    <a:lnTo>
                      <a:pt x="1152" y="344"/>
                    </a:lnTo>
                    <a:lnTo>
                      <a:pt x="510" y="0"/>
                    </a:lnTo>
                    <a:lnTo>
                      <a:pt x="0" y="45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0" name="Freeform 1519"/>
              <p:cNvSpPr/>
              <p:nvPr/>
            </p:nvSpPr>
            <p:spPr bwMode="auto">
              <a:xfrm>
                <a:off x="3826" y="1391"/>
                <a:ext cx="1128" cy="558"/>
              </a:xfrm>
              <a:custGeom>
                <a:avLst/>
                <a:gdLst>
                  <a:gd name="T0" fmla="*/ 0 w 1128"/>
                  <a:gd name="T1" fmla="*/ 174 h 558"/>
                  <a:gd name="T2" fmla="*/ 686 w 1128"/>
                  <a:gd name="T3" fmla="*/ 558 h 558"/>
                  <a:gd name="T4" fmla="*/ 1128 w 1128"/>
                  <a:gd name="T5" fmla="*/ 372 h 558"/>
                  <a:gd name="T6" fmla="*/ 494 w 1128"/>
                  <a:gd name="T7" fmla="*/ 0 h 558"/>
                  <a:gd name="T8" fmla="*/ 0 w 1128"/>
                  <a:gd name="T9" fmla="*/ 174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8" h="558">
                    <a:moveTo>
                      <a:pt x="0" y="174"/>
                    </a:moveTo>
                    <a:lnTo>
                      <a:pt x="686" y="558"/>
                    </a:lnTo>
                    <a:lnTo>
                      <a:pt x="1128" y="372"/>
                    </a:lnTo>
                    <a:lnTo>
                      <a:pt x="494" y="0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1" name="Freeform 1520"/>
              <p:cNvSpPr/>
              <p:nvPr/>
            </p:nvSpPr>
            <p:spPr bwMode="auto">
              <a:xfrm>
                <a:off x="3826" y="1382"/>
                <a:ext cx="1128" cy="558"/>
              </a:xfrm>
              <a:custGeom>
                <a:avLst/>
                <a:gdLst>
                  <a:gd name="T0" fmla="*/ 0 w 1128"/>
                  <a:gd name="T1" fmla="*/ 174 h 558"/>
                  <a:gd name="T2" fmla="*/ 686 w 1128"/>
                  <a:gd name="T3" fmla="*/ 558 h 558"/>
                  <a:gd name="T4" fmla="*/ 1128 w 1128"/>
                  <a:gd name="T5" fmla="*/ 372 h 558"/>
                  <a:gd name="T6" fmla="*/ 494 w 1128"/>
                  <a:gd name="T7" fmla="*/ 0 h 558"/>
                  <a:gd name="T8" fmla="*/ 0 w 1128"/>
                  <a:gd name="T9" fmla="*/ 174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8" h="558">
                    <a:moveTo>
                      <a:pt x="0" y="174"/>
                    </a:moveTo>
                    <a:lnTo>
                      <a:pt x="686" y="558"/>
                    </a:lnTo>
                    <a:lnTo>
                      <a:pt x="1128" y="372"/>
                    </a:lnTo>
                    <a:lnTo>
                      <a:pt x="494" y="0"/>
                    </a:lnTo>
                    <a:lnTo>
                      <a:pt x="0" y="17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2" name="Freeform 1521"/>
              <p:cNvSpPr/>
              <p:nvPr/>
            </p:nvSpPr>
            <p:spPr bwMode="auto">
              <a:xfrm>
                <a:off x="4949" y="2100"/>
                <a:ext cx="584" cy="845"/>
              </a:xfrm>
              <a:custGeom>
                <a:avLst/>
                <a:gdLst>
                  <a:gd name="T0" fmla="*/ 0 w 584"/>
                  <a:gd name="T1" fmla="*/ 845 h 845"/>
                  <a:gd name="T2" fmla="*/ 341 w 584"/>
                  <a:gd name="T3" fmla="*/ 658 h 845"/>
                  <a:gd name="T4" fmla="*/ 584 w 584"/>
                  <a:gd name="T5" fmla="*/ 0 h 845"/>
                  <a:gd name="T6" fmla="*/ 483 w 584"/>
                  <a:gd name="T7" fmla="*/ 40 h 845"/>
                  <a:gd name="T8" fmla="*/ 160 w 584"/>
                  <a:gd name="T9" fmla="*/ 395 h 845"/>
                  <a:gd name="T10" fmla="*/ 0 w 584"/>
                  <a:gd name="T11" fmla="*/ 845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4" h="845">
                    <a:moveTo>
                      <a:pt x="0" y="845"/>
                    </a:moveTo>
                    <a:lnTo>
                      <a:pt x="341" y="658"/>
                    </a:lnTo>
                    <a:lnTo>
                      <a:pt x="584" y="0"/>
                    </a:lnTo>
                    <a:lnTo>
                      <a:pt x="483" y="40"/>
                    </a:lnTo>
                    <a:lnTo>
                      <a:pt x="160" y="395"/>
                    </a:lnTo>
                    <a:lnTo>
                      <a:pt x="0" y="84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3" name="Freeform 1522"/>
              <p:cNvSpPr/>
              <p:nvPr/>
            </p:nvSpPr>
            <p:spPr bwMode="auto">
              <a:xfrm>
                <a:off x="4830" y="1221"/>
                <a:ext cx="723" cy="593"/>
              </a:xfrm>
              <a:custGeom>
                <a:avLst/>
                <a:gdLst>
                  <a:gd name="T0" fmla="*/ 0 w 723"/>
                  <a:gd name="T1" fmla="*/ 270 h 593"/>
                  <a:gd name="T2" fmla="*/ 640 w 723"/>
                  <a:gd name="T3" fmla="*/ 593 h 593"/>
                  <a:gd name="T4" fmla="*/ 723 w 723"/>
                  <a:gd name="T5" fmla="*/ 336 h 593"/>
                  <a:gd name="T6" fmla="*/ 97 w 723"/>
                  <a:gd name="T7" fmla="*/ 0 h 593"/>
                  <a:gd name="T8" fmla="*/ 0 w 723"/>
                  <a:gd name="T9" fmla="*/ 270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3" h="593">
                    <a:moveTo>
                      <a:pt x="0" y="270"/>
                    </a:moveTo>
                    <a:lnTo>
                      <a:pt x="640" y="593"/>
                    </a:lnTo>
                    <a:lnTo>
                      <a:pt x="723" y="336"/>
                    </a:lnTo>
                    <a:lnTo>
                      <a:pt x="97" y="0"/>
                    </a:lnTo>
                    <a:lnTo>
                      <a:pt x="0" y="27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4" name="Freeform 1523"/>
              <p:cNvSpPr/>
              <p:nvPr/>
            </p:nvSpPr>
            <p:spPr bwMode="auto">
              <a:xfrm>
                <a:off x="4830" y="1221"/>
                <a:ext cx="723" cy="593"/>
              </a:xfrm>
              <a:custGeom>
                <a:avLst/>
                <a:gdLst>
                  <a:gd name="T0" fmla="*/ 0 w 723"/>
                  <a:gd name="T1" fmla="*/ 270 h 593"/>
                  <a:gd name="T2" fmla="*/ 640 w 723"/>
                  <a:gd name="T3" fmla="*/ 593 h 593"/>
                  <a:gd name="T4" fmla="*/ 723 w 723"/>
                  <a:gd name="T5" fmla="*/ 336 h 593"/>
                  <a:gd name="T6" fmla="*/ 97 w 723"/>
                  <a:gd name="T7" fmla="*/ 0 h 593"/>
                  <a:gd name="T8" fmla="*/ 0 w 723"/>
                  <a:gd name="T9" fmla="*/ 270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3" h="593">
                    <a:moveTo>
                      <a:pt x="0" y="270"/>
                    </a:moveTo>
                    <a:lnTo>
                      <a:pt x="640" y="593"/>
                    </a:lnTo>
                    <a:lnTo>
                      <a:pt x="723" y="336"/>
                    </a:lnTo>
                    <a:lnTo>
                      <a:pt x="97" y="0"/>
                    </a:lnTo>
                    <a:lnTo>
                      <a:pt x="0" y="2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5" name="Freeform 1524"/>
              <p:cNvSpPr/>
              <p:nvPr/>
            </p:nvSpPr>
            <p:spPr bwMode="auto">
              <a:xfrm>
                <a:off x="5306" y="1417"/>
                <a:ext cx="583" cy="816"/>
              </a:xfrm>
              <a:custGeom>
                <a:avLst/>
                <a:gdLst>
                  <a:gd name="T0" fmla="*/ 343 w 583"/>
                  <a:gd name="T1" fmla="*/ 650 h 816"/>
                  <a:gd name="T2" fmla="*/ 583 w 583"/>
                  <a:gd name="T3" fmla="*/ 0 h 816"/>
                  <a:gd name="T4" fmla="*/ 247 w 583"/>
                  <a:gd name="T5" fmla="*/ 140 h 816"/>
                  <a:gd name="T6" fmla="*/ 0 w 583"/>
                  <a:gd name="T7" fmla="*/ 816 h 816"/>
                  <a:gd name="T8" fmla="*/ 343 w 583"/>
                  <a:gd name="T9" fmla="*/ 650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3" h="816">
                    <a:moveTo>
                      <a:pt x="343" y="650"/>
                    </a:moveTo>
                    <a:lnTo>
                      <a:pt x="583" y="0"/>
                    </a:lnTo>
                    <a:lnTo>
                      <a:pt x="247" y="140"/>
                    </a:lnTo>
                    <a:lnTo>
                      <a:pt x="0" y="816"/>
                    </a:lnTo>
                    <a:lnTo>
                      <a:pt x="343" y="65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6" name="Freeform 1525"/>
              <p:cNvSpPr/>
              <p:nvPr/>
            </p:nvSpPr>
            <p:spPr bwMode="auto">
              <a:xfrm>
                <a:off x="5306" y="1417"/>
                <a:ext cx="583" cy="816"/>
              </a:xfrm>
              <a:custGeom>
                <a:avLst/>
                <a:gdLst>
                  <a:gd name="T0" fmla="*/ 343 w 583"/>
                  <a:gd name="T1" fmla="*/ 650 h 816"/>
                  <a:gd name="T2" fmla="*/ 583 w 583"/>
                  <a:gd name="T3" fmla="*/ 0 h 816"/>
                  <a:gd name="T4" fmla="*/ 247 w 583"/>
                  <a:gd name="T5" fmla="*/ 140 h 816"/>
                  <a:gd name="T6" fmla="*/ 0 w 583"/>
                  <a:gd name="T7" fmla="*/ 816 h 816"/>
                  <a:gd name="T8" fmla="*/ 343 w 583"/>
                  <a:gd name="T9" fmla="*/ 650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3" h="816">
                    <a:moveTo>
                      <a:pt x="343" y="650"/>
                    </a:moveTo>
                    <a:lnTo>
                      <a:pt x="583" y="0"/>
                    </a:lnTo>
                    <a:lnTo>
                      <a:pt x="247" y="140"/>
                    </a:lnTo>
                    <a:lnTo>
                      <a:pt x="0" y="816"/>
                    </a:lnTo>
                    <a:lnTo>
                      <a:pt x="343" y="65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7" name="Freeform 1526"/>
              <p:cNvSpPr/>
              <p:nvPr/>
            </p:nvSpPr>
            <p:spPr bwMode="auto">
              <a:xfrm>
                <a:off x="4544" y="1359"/>
                <a:ext cx="1096" cy="540"/>
              </a:xfrm>
              <a:custGeom>
                <a:avLst/>
                <a:gdLst>
                  <a:gd name="T0" fmla="*/ 464 w 1096"/>
                  <a:gd name="T1" fmla="*/ 0 h 540"/>
                  <a:gd name="T2" fmla="*/ 1096 w 1096"/>
                  <a:gd name="T3" fmla="*/ 342 h 540"/>
                  <a:gd name="T4" fmla="*/ 634 w 1096"/>
                  <a:gd name="T5" fmla="*/ 540 h 540"/>
                  <a:gd name="T6" fmla="*/ 0 w 1096"/>
                  <a:gd name="T7" fmla="*/ 169 h 540"/>
                  <a:gd name="T8" fmla="*/ 464 w 1096"/>
                  <a:gd name="T9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6" h="540">
                    <a:moveTo>
                      <a:pt x="464" y="0"/>
                    </a:moveTo>
                    <a:lnTo>
                      <a:pt x="1096" y="342"/>
                    </a:lnTo>
                    <a:lnTo>
                      <a:pt x="634" y="540"/>
                    </a:lnTo>
                    <a:lnTo>
                      <a:pt x="0" y="169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8" name="Freeform 1527"/>
              <p:cNvSpPr/>
              <p:nvPr/>
            </p:nvSpPr>
            <p:spPr bwMode="auto">
              <a:xfrm>
                <a:off x="4553" y="1350"/>
                <a:ext cx="1096" cy="540"/>
              </a:xfrm>
              <a:custGeom>
                <a:avLst/>
                <a:gdLst>
                  <a:gd name="T0" fmla="*/ 464 w 1096"/>
                  <a:gd name="T1" fmla="*/ 0 h 540"/>
                  <a:gd name="T2" fmla="*/ 1096 w 1096"/>
                  <a:gd name="T3" fmla="*/ 342 h 540"/>
                  <a:gd name="T4" fmla="*/ 634 w 1096"/>
                  <a:gd name="T5" fmla="*/ 540 h 540"/>
                  <a:gd name="T6" fmla="*/ 0 w 1096"/>
                  <a:gd name="T7" fmla="*/ 169 h 540"/>
                  <a:gd name="T8" fmla="*/ 464 w 1096"/>
                  <a:gd name="T9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6" h="540">
                    <a:moveTo>
                      <a:pt x="464" y="0"/>
                    </a:moveTo>
                    <a:lnTo>
                      <a:pt x="1096" y="342"/>
                    </a:lnTo>
                    <a:lnTo>
                      <a:pt x="634" y="540"/>
                    </a:lnTo>
                    <a:lnTo>
                      <a:pt x="0" y="169"/>
                    </a:lnTo>
                    <a:lnTo>
                      <a:pt x="4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9" name="Freeform 1528"/>
              <p:cNvSpPr/>
              <p:nvPr/>
            </p:nvSpPr>
            <p:spPr bwMode="auto">
              <a:xfrm>
                <a:off x="4927" y="1097"/>
                <a:ext cx="962" cy="460"/>
              </a:xfrm>
              <a:custGeom>
                <a:avLst/>
                <a:gdLst>
                  <a:gd name="T0" fmla="*/ 353 w 962"/>
                  <a:gd name="T1" fmla="*/ 0 h 460"/>
                  <a:gd name="T2" fmla="*/ 962 w 962"/>
                  <a:gd name="T3" fmla="*/ 320 h 460"/>
                  <a:gd name="T4" fmla="*/ 626 w 962"/>
                  <a:gd name="T5" fmla="*/ 460 h 460"/>
                  <a:gd name="T6" fmla="*/ 0 w 962"/>
                  <a:gd name="T7" fmla="*/ 124 h 460"/>
                  <a:gd name="T8" fmla="*/ 353 w 962"/>
                  <a:gd name="T9" fmla="*/ 0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2" h="460">
                    <a:moveTo>
                      <a:pt x="353" y="0"/>
                    </a:moveTo>
                    <a:lnTo>
                      <a:pt x="962" y="320"/>
                    </a:lnTo>
                    <a:lnTo>
                      <a:pt x="626" y="460"/>
                    </a:lnTo>
                    <a:lnTo>
                      <a:pt x="0" y="124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0" name="Freeform 1529"/>
              <p:cNvSpPr/>
              <p:nvPr/>
            </p:nvSpPr>
            <p:spPr bwMode="auto">
              <a:xfrm>
                <a:off x="4925" y="1692"/>
                <a:ext cx="715" cy="904"/>
              </a:xfrm>
              <a:custGeom>
                <a:avLst/>
                <a:gdLst>
                  <a:gd name="T0" fmla="*/ 488 w 715"/>
                  <a:gd name="T1" fmla="*/ 622 h 904"/>
                  <a:gd name="T2" fmla="*/ 715 w 715"/>
                  <a:gd name="T3" fmla="*/ 0 h 904"/>
                  <a:gd name="T4" fmla="*/ 253 w 715"/>
                  <a:gd name="T5" fmla="*/ 198 h 904"/>
                  <a:gd name="T6" fmla="*/ 0 w 715"/>
                  <a:gd name="T7" fmla="*/ 904 h 904"/>
                  <a:gd name="T8" fmla="*/ 488 w 715"/>
                  <a:gd name="T9" fmla="*/ 622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5" h="904">
                    <a:moveTo>
                      <a:pt x="488" y="622"/>
                    </a:moveTo>
                    <a:lnTo>
                      <a:pt x="715" y="0"/>
                    </a:lnTo>
                    <a:lnTo>
                      <a:pt x="253" y="198"/>
                    </a:lnTo>
                    <a:lnTo>
                      <a:pt x="0" y="904"/>
                    </a:lnTo>
                    <a:lnTo>
                      <a:pt x="488" y="622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1" name="Freeform 1530"/>
              <p:cNvSpPr/>
              <p:nvPr/>
            </p:nvSpPr>
            <p:spPr bwMode="auto">
              <a:xfrm>
                <a:off x="4714" y="1754"/>
                <a:ext cx="473" cy="842"/>
              </a:xfrm>
              <a:custGeom>
                <a:avLst/>
                <a:gdLst>
                  <a:gd name="T0" fmla="*/ 0 w 473"/>
                  <a:gd name="T1" fmla="*/ 717 h 842"/>
                  <a:gd name="T2" fmla="*/ 240 w 473"/>
                  <a:gd name="T3" fmla="*/ 0 h 842"/>
                  <a:gd name="T4" fmla="*/ 473 w 473"/>
                  <a:gd name="T5" fmla="*/ 136 h 842"/>
                  <a:gd name="T6" fmla="*/ 220 w 473"/>
                  <a:gd name="T7" fmla="*/ 842 h 842"/>
                  <a:gd name="T8" fmla="*/ 0 w 473"/>
                  <a:gd name="T9" fmla="*/ 717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2" h="842">
                    <a:moveTo>
                      <a:pt x="0" y="717"/>
                    </a:moveTo>
                    <a:lnTo>
                      <a:pt x="240" y="0"/>
                    </a:lnTo>
                    <a:lnTo>
                      <a:pt x="473" y="136"/>
                    </a:lnTo>
                    <a:lnTo>
                      <a:pt x="220" y="842"/>
                    </a:lnTo>
                    <a:lnTo>
                      <a:pt x="0" y="717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2" name="Freeform 1531"/>
              <p:cNvSpPr/>
              <p:nvPr/>
            </p:nvSpPr>
            <p:spPr bwMode="auto">
              <a:xfrm>
                <a:off x="4714" y="1754"/>
                <a:ext cx="473" cy="842"/>
              </a:xfrm>
              <a:custGeom>
                <a:avLst/>
                <a:gdLst>
                  <a:gd name="T0" fmla="*/ 0 w 473"/>
                  <a:gd name="T1" fmla="*/ 717 h 842"/>
                  <a:gd name="T2" fmla="*/ 240 w 473"/>
                  <a:gd name="T3" fmla="*/ 0 h 842"/>
                  <a:gd name="T4" fmla="*/ 473 w 473"/>
                  <a:gd name="T5" fmla="*/ 136 h 842"/>
                  <a:gd name="T6" fmla="*/ 220 w 473"/>
                  <a:gd name="T7" fmla="*/ 842 h 842"/>
                  <a:gd name="T8" fmla="*/ 0 w 473"/>
                  <a:gd name="T9" fmla="*/ 717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2" h="842">
                    <a:moveTo>
                      <a:pt x="0" y="717"/>
                    </a:moveTo>
                    <a:lnTo>
                      <a:pt x="240" y="0"/>
                    </a:lnTo>
                    <a:lnTo>
                      <a:pt x="473" y="136"/>
                    </a:lnTo>
                    <a:lnTo>
                      <a:pt x="220" y="842"/>
                    </a:lnTo>
                    <a:lnTo>
                      <a:pt x="0" y="7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3" name="Freeform 1532"/>
              <p:cNvSpPr/>
              <p:nvPr/>
            </p:nvSpPr>
            <p:spPr bwMode="auto">
              <a:xfrm>
                <a:off x="3610" y="1556"/>
                <a:ext cx="911" cy="1137"/>
              </a:xfrm>
              <a:custGeom>
                <a:avLst/>
                <a:gdLst>
                  <a:gd name="T0" fmla="*/ 225 w 911"/>
                  <a:gd name="T1" fmla="*/ 0 h 1137"/>
                  <a:gd name="T2" fmla="*/ 0 w 911"/>
                  <a:gd name="T3" fmla="*/ 748 h 1137"/>
                  <a:gd name="T4" fmla="*/ 659 w 911"/>
                  <a:gd name="T5" fmla="*/ 1137 h 1137"/>
                  <a:gd name="T6" fmla="*/ 911 w 911"/>
                  <a:gd name="T7" fmla="*/ 384 h 1137"/>
                  <a:gd name="T8" fmla="*/ 225 w 911"/>
                  <a:gd name="T9" fmla="*/ 0 h 1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1" h="1137">
                    <a:moveTo>
                      <a:pt x="225" y="0"/>
                    </a:moveTo>
                    <a:lnTo>
                      <a:pt x="0" y="748"/>
                    </a:lnTo>
                    <a:lnTo>
                      <a:pt x="659" y="1137"/>
                    </a:lnTo>
                    <a:lnTo>
                      <a:pt x="911" y="384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4" name="Freeform 1533"/>
              <p:cNvSpPr/>
              <p:nvPr/>
            </p:nvSpPr>
            <p:spPr bwMode="auto">
              <a:xfrm>
                <a:off x="3601" y="1556"/>
                <a:ext cx="911" cy="1137"/>
              </a:xfrm>
              <a:custGeom>
                <a:avLst/>
                <a:gdLst>
                  <a:gd name="T0" fmla="*/ 225 w 911"/>
                  <a:gd name="T1" fmla="*/ 0 h 1137"/>
                  <a:gd name="T2" fmla="*/ 0 w 911"/>
                  <a:gd name="T3" fmla="*/ 748 h 1137"/>
                  <a:gd name="T4" fmla="*/ 659 w 911"/>
                  <a:gd name="T5" fmla="*/ 1137 h 1137"/>
                  <a:gd name="T6" fmla="*/ 911 w 911"/>
                  <a:gd name="T7" fmla="*/ 384 h 1137"/>
                  <a:gd name="T8" fmla="*/ 225 w 911"/>
                  <a:gd name="T9" fmla="*/ 0 h 1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1" h="1137">
                    <a:moveTo>
                      <a:pt x="225" y="0"/>
                    </a:moveTo>
                    <a:lnTo>
                      <a:pt x="0" y="748"/>
                    </a:lnTo>
                    <a:lnTo>
                      <a:pt x="659" y="1137"/>
                    </a:lnTo>
                    <a:lnTo>
                      <a:pt x="911" y="384"/>
                    </a:lnTo>
                    <a:lnTo>
                      <a:pt x="2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5" name="Freeform 1534"/>
              <p:cNvSpPr/>
              <p:nvPr/>
            </p:nvSpPr>
            <p:spPr bwMode="auto">
              <a:xfrm>
                <a:off x="3386" y="2304"/>
                <a:ext cx="874" cy="1121"/>
              </a:xfrm>
              <a:custGeom>
                <a:avLst/>
                <a:gdLst>
                  <a:gd name="T0" fmla="*/ 215 w 874"/>
                  <a:gd name="T1" fmla="*/ 0 h 1121"/>
                  <a:gd name="T2" fmla="*/ 0 w 874"/>
                  <a:gd name="T3" fmla="*/ 719 h 1121"/>
                  <a:gd name="T4" fmla="*/ 631 w 874"/>
                  <a:gd name="T5" fmla="*/ 1121 h 1121"/>
                  <a:gd name="T6" fmla="*/ 874 w 874"/>
                  <a:gd name="T7" fmla="*/ 389 h 1121"/>
                  <a:gd name="T8" fmla="*/ 215 w 874"/>
                  <a:gd name="T9" fmla="*/ 0 h 1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4" h="1121">
                    <a:moveTo>
                      <a:pt x="215" y="0"/>
                    </a:moveTo>
                    <a:lnTo>
                      <a:pt x="0" y="719"/>
                    </a:lnTo>
                    <a:lnTo>
                      <a:pt x="631" y="1121"/>
                    </a:lnTo>
                    <a:lnTo>
                      <a:pt x="874" y="389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6" name="Freeform 1535"/>
              <p:cNvSpPr/>
              <p:nvPr/>
            </p:nvSpPr>
            <p:spPr bwMode="auto">
              <a:xfrm>
                <a:off x="3386" y="2304"/>
                <a:ext cx="874" cy="1121"/>
              </a:xfrm>
              <a:custGeom>
                <a:avLst/>
                <a:gdLst>
                  <a:gd name="T0" fmla="*/ 215 w 874"/>
                  <a:gd name="T1" fmla="*/ 0 h 1121"/>
                  <a:gd name="T2" fmla="*/ 0 w 874"/>
                  <a:gd name="T3" fmla="*/ 719 h 1121"/>
                  <a:gd name="T4" fmla="*/ 631 w 874"/>
                  <a:gd name="T5" fmla="*/ 1121 h 1121"/>
                  <a:gd name="T6" fmla="*/ 874 w 874"/>
                  <a:gd name="T7" fmla="*/ 389 h 1121"/>
                  <a:gd name="T8" fmla="*/ 215 w 874"/>
                  <a:gd name="T9" fmla="*/ 0 h 1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4" h="1121">
                    <a:moveTo>
                      <a:pt x="215" y="0"/>
                    </a:moveTo>
                    <a:lnTo>
                      <a:pt x="0" y="719"/>
                    </a:lnTo>
                    <a:lnTo>
                      <a:pt x="631" y="1121"/>
                    </a:lnTo>
                    <a:lnTo>
                      <a:pt x="874" y="389"/>
                    </a:lnTo>
                    <a:lnTo>
                      <a:pt x="2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7" name="Freeform 1536"/>
              <p:cNvSpPr/>
              <p:nvPr/>
            </p:nvSpPr>
            <p:spPr bwMode="auto">
              <a:xfrm>
                <a:off x="2303" y="2579"/>
                <a:ext cx="594" cy="861"/>
              </a:xfrm>
              <a:custGeom>
                <a:avLst/>
                <a:gdLst>
                  <a:gd name="T0" fmla="*/ 79 w 594"/>
                  <a:gd name="T1" fmla="*/ 517 h 861"/>
                  <a:gd name="T2" fmla="*/ 594 w 594"/>
                  <a:gd name="T3" fmla="*/ 861 h 861"/>
                  <a:gd name="T4" fmla="*/ 546 w 594"/>
                  <a:gd name="T5" fmla="*/ 361 h 861"/>
                  <a:gd name="T6" fmla="*/ 0 w 594"/>
                  <a:gd name="T7" fmla="*/ 0 h 861"/>
                  <a:gd name="T8" fmla="*/ 79 w 594"/>
                  <a:gd name="T9" fmla="*/ 517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4" h="861">
                    <a:moveTo>
                      <a:pt x="79" y="517"/>
                    </a:moveTo>
                    <a:lnTo>
                      <a:pt x="594" y="861"/>
                    </a:lnTo>
                    <a:lnTo>
                      <a:pt x="546" y="361"/>
                    </a:lnTo>
                    <a:lnTo>
                      <a:pt x="0" y="0"/>
                    </a:lnTo>
                    <a:lnTo>
                      <a:pt x="79" y="517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8" name="Freeform 1537"/>
              <p:cNvSpPr/>
              <p:nvPr/>
            </p:nvSpPr>
            <p:spPr bwMode="auto">
              <a:xfrm>
                <a:off x="2294" y="2579"/>
                <a:ext cx="594" cy="861"/>
              </a:xfrm>
              <a:custGeom>
                <a:avLst/>
                <a:gdLst>
                  <a:gd name="T0" fmla="*/ 79 w 594"/>
                  <a:gd name="T1" fmla="*/ 517 h 861"/>
                  <a:gd name="T2" fmla="*/ 594 w 594"/>
                  <a:gd name="T3" fmla="*/ 861 h 861"/>
                  <a:gd name="T4" fmla="*/ 546 w 594"/>
                  <a:gd name="T5" fmla="*/ 361 h 861"/>
                  <a:gd name="T6" fmla="*/ 0 w 594"/>
                  <a:gd name="T7" fmla="*/ 0 h 861"/>
                  <a:gd name="T8" fmla="*/ 79 w 594"/>
                  <a:gd name="T9" fmla="*/ 517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4" h="861">
                    <a:moveTo>
                      <a:pt x="79" y="517"/>
                    </a:moveTo>
                    <a:lnTo>
                      <a:pt x="594" y="861"/>
                    </a:lnTo>
                    <a:lnTo>
                      <a:pt x="546" y="361"/>
                    </a:lnTo>
                    <a:lnTo>
                      <a:pt x="0" y="0"/>
                    </a:lnTo>
                    <a:lnTo>
                      <a:pt x="79" y="5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9" name="Freeform 1538"/>
              <p:cNvSpPr/>
              <p:nvPr/>
            </p:nvSpPr>
            <p:spPr bwMode="auto">
              <a:xfrm>
                <a:off x="1809" y="1071"/>
                <a:ext cx="1163" cy="824"/>
              </a:xfrm>
              <a:custGeom>
                <a:avLst/>
                <a:gdLst>
                  <a:gd name="T0" fmla="*/ 0 w 1163"/>
                  <a:gd name="T1" fmla="*/ 463 h 824"/>
                  <a:gd name="T2" fmla="*/ 615 w 1163"/>
                  <a:gd name="T3" fmla="*/ 824 h 824"/>
                  <a:gd name="T4" fmla="*/ 1163 w 1163"/>
                  <a:gd name="T5" fmla="*/ 341 h 824"/>
                  <a:gd name="T6" fmla="*/ 556 w 1163"/>
                  <a:gd name="T7" fmla="*/ 0 h 824"/>
                  <a:gd name="T8" fmla="*/ 0 w 1163"/>
                  <a:gd name="T9" fmla="*/ 463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3" h="824">
                    <a:moveTo>
                      <a:pt x="0" y="463"/>
                    </a:moveTo>
                    <a:lnTo>
                      <a:pt x="615" y="824"/>
                    </a:lnTo>
                    <a:lnTo>
                      <a:pt x="1163" y="341"/>
                    </a:lnTo>
                    <a:lnTo>
                      <a:pt x="556" y="0"/>
                    </a:lnTo>
                    <a:lnTo>
                      <a:pt x="0" y="46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0" name="Freeform 1539"/>
              <p:cNvSpPr/>
              <p:nvPr/>
            </p:nvSpPr>
            <p:spPr bwMode="auto">
              <a:xfrm>
                <a:off x="1809" y="1524"/>
                <a:ext cx="672" cy="898"/>
              </a:xfrm>
              <a:custGeom>
                <a:avLst/>
                <a:gdLst>
                  <a:gd name="T0" fmla="*/ 0 w 672"/>
                  <a:gd name="T1" fmla="*/ 0 h 898"/>
                  <a:gd name="T2" fmla="*/ 84 w 672"/>
                  <a:gd name="T3" fmla="*/ 538 h 898"/>
                  <a:gd name="T4" fmla="*/ 672 w 672"/>
                  <a:gd name="T5" fmla="*/ 898 h 898"/>
                  <a:gd name="T6" fmla="*/ 615 w 672"/>
                  <a:gd name="T7" fmla="*/ 361 h 898"/>
                  <a:gd name="T8" fmla="*/ 0 w 672"/>
                  <a:gd name="T9" fmla="*/ 0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2" h="898">
                    <a:moveTo>
                      <a:pt x="0" y="0"/>
                    </a:moveTo>
                    <a:lnTo>
                      <a:pt x="84" y="538"/>
                    </a:lnTo>
                    <a:lnTo>
                      <a:pt x="672" y="898"/>
                    </a:lnTo>
                    <a:lnTo>
                      <a:pt x="615" y="3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1" name="Freeform 1540"/>
              <p:cNvSpPr/>
              <p:nvPr/>
            </p:nvSpPr>
            <p:spPr bwMode="auto">
              <a:xfrm>
                <a:off x="1809" y="1524"/>
                <a:ext cx="672" cy="898"/>
              </a:xfrm>
              <a:custGeom>
                <a:avLst/>
                <a:gdLst>
                  <a:gd name="T0" fmla="*/ 0 w 672"/>
                  <a:gd name="T1" fmla="*/ 0 h 898"/>
                  <a:gd name="T2" fmla="*/ 84 w 672"/>
                  <a:gd name="T3" fmla="*/ 538 h 898"/>
                  <a:gd name="T4" fmla="*/ 672 w 672"/>
                  <a:gd name="T5" fmla="*/ 898 h 898"/>
                  <a:gd name="T6" fmla="*/ 615 w 672"/>
                  <a:gd name="T7" fmla="*/ 361 h 898"/>
                  <a:gd name="T8" fmla="*/ 0 w 672"/>
                  <a:gd name="T9" fmla="*/ 0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2" h="898">
                    <a:moveTo>
                      <a:pt x="0" y="0"/>
                    </a:moveTo>
                    <a:lnTo>
                      <a:pt x="84" y="538"/>
                    </a:lnTo>
                    <a:lnTo>
                      <a:pt x="672" y="898"/>
                    </a:lnTo>
                    <a:lnTo>
                      <a:pt x="615" y="36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2" name="Freeform 1541"/>
              <p:cNvSpPr/>
              <p:nvPr/>
            </p:nvSpPr>
            <p:spPr bwMode="auto">
              <a:xfrm>
                <a:off x="3204" y="213"/>
                <a:ext cx="1064" cy="722"/>
              </a:xfrm>
              <a:custGeom>
                <a:avLst/>
                <a:gdLst>
                  <a:gd name="T0" fmla="*/ 495 w 1064"/>
                  <a:gd name="T1" fmla="*/ 0 h 722"/>
                  <a:gd name="T2" fmla="*/ 0 w 1064"/>
                  <a:gd name="T3" fmla="*/ 409 h 722"/>
                  <a:gd name="T4" fmla="*/ 586 w 1064"/>
                  <a:gd name="T5" fmla="*/ 722 h 722"/>
                  <a:gd name="T6" fmla="*/ 1064 w 1064"/>
                  <a:gd name="T7" fmla="*/ 300 h 722"/>
                  <a:gd name="T8" fmla="*/ 495 w 1064"/>
                  <a:gd name="T9" fmla="*/ 0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4" h="722">
                    <a:moveTo>
                      <a:pt x="495" y="0"/>
                    </a:moveTo>
                    <a:lnTo>
                      <a:pt x="0" y="409"/>
                    </a:lnTo>
                    <a:lnTo>
                      <a:pt x="586" y="722"/>
                    </a:lnTo>
                    <a:lnTo>
                      <a:pt x="1064" y="300"/>
                    </a:lnTo>
                    <a:lnTo>
                      <a:pt x="49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3" name="Rectangle 1542"/>
              <p:cNvSpPr>
                <a:spLocks noChangeArrowheads="1"/>
              </p:cNvSpPr>
              <p:nvPr/>
            </p:nvSpPr>
            <p:spPr bwMode="auto">
              <a:xfrm>
                <a:off x="3236" y="1170"/>
                <a:ext cx="1" cy="1"/>
              </a:xfrm>
              <a:prstGeom prst="rect">
                <a:avLst/>
              </a:pr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4" name="Freeform 1543"/>
              <p:cNvSpPr/>
              <p:nvPr/>
            </p:nvSpPr>
            <p:spPr bwMode="auto">
              <a:xfrm>
                <a:off x="3232" y="1170"/>
                <a:ext cx="181" cy="104"/>
              </a:xfrm>
              <a:custGeom>
                <a:avLst/>
                <a:gdLst>
                  <a:gd name="T0" fmla="*/ 4 w 181"/>
                  <a:gd name="T1" fmla="*/ 0 h 104"/>
                  <a:gd name="T2" fmla="*/ 4 w 181"/>
                  <a:gd name="T3" fmla="*/ 0 h 104"/>
                  <a:gd name="T4" fmla="*/ 0 w 181"/>
                  <a:gd name="T5" fmla="*/ 5 h 104"/>
                  <a:gd name="T6" fmla="*/ 174 w 181"/>
                  <a:gd name="T7" fmla="*/ 104 h 104"/>
                  <a:gd name="T8" fmla="*/ 181 w 181"/>
                  <a:gd name="T9" fmla="*/ 98 h 104"/>
                  <a:gd name="T10" fmla="*/ 181 w 181"/>
                  <a:gd name="T11" fmla="*/ 98 h 104"/>
                  <a:gd name="T12" fmla="*/ 4 w 181"/>
                  <a:gd name="T1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1" h="104">
                    <a:moveTo>
                      <a:pt x="4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174" y="104"/>
                    </a:lnTo>
                    <a:lnTo>
                      <a:pt x="181" y="98"/>
                    </a:lnTo>
                    <a:lnTo>
                      <a:pt x="181" y="9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055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5" name="Freeform 1544"/>
              <p:cNvSpPr/>
              <p:nvPr/>
            </p:nvSpPr>
            <p:spPr bwMode="auto">
              <a:xfrm>
                <a:off x="3232" y="1170"/>
                <a:ext cx="181" cy="104"/>
              </a:xfrm>
              <a:custGeom>
                <a:avLst/>
                <a:gdLst>
                  <a:gd name="T0" fmla="*/ 4 w 181"/>
                  <a:gd name="T1" fmla="*/ 0 h 104"/>
                  <a:gd name="T2" fmla="*/ 4 w 181"/>
                  <a:gd name="T3" fmla="*/ 0 h 104"/>
                  <a:gd name="T4" fmla="*/ 0 w 181"/>
                  <a:gd name="T5" fmla="*/ 5 h 104"/>
                  <a:gd name="T6" fmla="*/ 174 w 181"/>
                  <a:gd name="T7" fmla="*/ 104 h 104"/>
                  <a:gd name="T8" fmla="*/ 181 w 181"/>
                  <a:gd name="T9" fmla="*/ 98 h 104"/>
                  <a:gd name="T10" fmla="*/ 181 w 181"/>
                  <a:gd name="T11" fmla="*/ 98 h 104"/>
                  <a:gd name="T12" fmla="*/ 4 w 181"/>
                  <a:gd name="T1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1" h="104">
                    <a:moveTo>
                      <a:pt x="4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174" y="104"/>
                    </a:lnTo>
                    <a:lnTo>
                      <a:pt x="181" y="98"/>
                    </a:lnTo>
                    <a:lnTo>
                      <a:pt x="181" y="98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6" name="Freeform 1545"/>
              <p:cNvSpPr/>
              <p:nvPr/>
            </p:nvSpPr>
            <p:spPr bwMode="auto">
              <a:xfrm>
                <a:off x="3236" y="1163"/>
                <a:ext cx="180" cy="105"/>
              </a:xfrm>
              <a:custGeom>
                <a:avLst/>
                <a:gdLst>
                  <a:gd name="T0" fmla="*/ 3 w 180"/>
                  <a:gd name="T1" fmla="*/ 0 h 105"/>
                  <a:gd name="T2" fmla="*/ 0 w 180"/>
                  <a:gd name="T3" fmla="*/ 7 h 105"/>
                  <a:gd name="T4" fmla="*/ 0 w 180"/>
                  <a:gd name="T5" fmla="*/ 7 h 105"/>
                  <a:gd name="T6" fmla="*/ 177 w 180"/>
                  <a:gd name="T7" fmla="*/ 105 h 105"/>
                  <a:gd name="T8" fmla="*/ 180 w 180"/>
                  <a:gd name="T9" fmla="*/ 98 h 105"/>
                  <a:gd name="T10" fmla="*/ 3 w 180"/>
                  <a:gd name="T1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05">
                    <a:moveTo>
                      <a:pt x="3" y="0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177" y="105"/>
                    </a:lnTo>
                    <a:lnTo>
                      <a:pt x="180" y="9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687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7" name="Freeform 1546"/>
              <p:cNvSpPr/>
              <p:nvPr/>
            </p:nvSpPr>
            <p:spPr bwMode="auto">
              <a:xfrm>
                <a:off x="3236" y="1163"/>
                <a:ext cx="180" cy="105"/>
              </a:xfrm>
              <a:custGeom>
                <a:avLst/>
                <a:gdLst>
                  <a:gd name="T0" fmla="*/ 3 w 180"/>
                  <a:gd name="T1" fmla="*/ 0 h 105"/>
                  <a:gd name="T2" fmla="*/ 0 w 180"/>
                  <a:gd name="T3" fmla="*/ 7 h 105"/>
                  <a:gd name="T4" fmla="*/ 0 w 180"/>
                  <a:gd name="T5" fmla="*/ 7 h 105"/>
                  <a:gd name="T6" fmla="*/ 177 w 180"/>
                  <a:gd name="T7" fmla="*/ 105 h 105"/>
                  <a:gd name="T8" fmla="*/ 180 w 180"/>
                  <a:gd name="T9" fmla="*/ 98 h 105"/>
                  <a:gd name="T10" fmla="*/ 3 w 180"/>
                  <a:gd name="T1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05">
                    <a:moveTo>
                      <a:pt x="3" y="0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177" y="105"/>
                    </a:lnTo>
                    <a:lnTo>
                      <a:pt x="180" y="98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8" name="Freeform 1547"/>
              <p:cNvSpPr/>
              <p:nvPr/>
            </p:nvSpPr>
            <p:spPr bwMode="auto">
              <a:xfrm>
                <a:off x="3406" y="1268"/>
                <a:ext cx="7" cy="6"/>
              </a:xfrm>
              <a:custGeom>
                <a:avLst/>
                <a:gdLst>
                  <a:gd name="T0" fmla="*/ 7 w 7"/>
                  <a:gd name="T1" fmla="*/ 0 h 6"/>
                  <a:gd name="T2" fmla="*/ 0 w 7"/>
                  <a:gd name="T3" fmla="*/ 6 h 6"/>
                  <a:gd name="T4" fmla="*/ 3 w 7"/>
                  <a:gd name="T5" fmla="*/ 6 h 6"/>
                  <a:gd name="T6" fmla="*/ 7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0" y="6"/>
                    </a:lnTo>
                    <a:lnTo>
                      <a:pt x="3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B4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9" name="Freeform 1548"/>
              <p:cNvSpPr/>
              <p:nvPr/>
            </p:nvSpPr>
            <p:spPr bwMode="auto">
              <a:xfrm>
                <a:off x="3406" y="1268"/>
                <a:ext cx="7" cy="6"/>
              </a:xfrm>
              <a:custGeom>
                <a:avLst/>
                <a:gdLst>
                  <a:gd name="T0" fmla="*/ 7 w 7"/>
                  <a:gd name="T1" fmla="*/ 0 h 6"/>
                  <a:gd name="T2" fmla="*/ 0 w 7"/>
                  <a:gd name="T3" fmla="*/ 6 h 6"/>
                  <a:gd name="T4" fmla="*/ 3 w 7"/>
                  <a:gd name="T5" fmla="*/ 6 h 6"/>
                  <a:gd name="T6" fmla="*/ 7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0" y="6"/>
                    </a:lnTo>
                    <a:lnTo>
                      <a:pt x="3" y="6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0" name="Freeform 1549"/>
              <p:cNvSpPr/>
              <p:nvPr/>
            </p:nvSpPr>
            <p:spPr bwMode="auto">
              <a:xfrm>
                <a:off x="4018" y="2701"/>
                <a:ext cx="244" cy="719"/>
              </a:xfrm>
              <a:custGeom>
                <a:avLst/>
                <a:gdLst>
                  <a:gd name="T0" fmla="*/ 241 w 244"/>
                  <a:gd name="T1" fmla="*/ 0 h 719"/>
                  <a:gd name="T2" fmla="*/ 0 w 244"/>
                  <a:gd name="T3" fmla="*/ 717 h 719"/>
                  <a:gd name="T4" fmla="*/ 5 w 244"/>
                  <a:gd name="T5" fmla="*/ 719 h 719"/>
                  <a:gd name="T6" fmla="*/ 244 w 244"/>
                  <a:gd name="T7" fmla="*/ 0 h 719"/>
                  <a:gd name="T8" fmla="*/ 241 w 244"/>
                  <a:gd name="T9" fmla="*/ 0 h 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719">
                    <a:moveTo>
                      <a:pt x="241" y="0"/>
                    </a:moveTo>
                    <a:lnTo>
                      <a:pt x="0" y="717"/>
                    </a:lnTo>
                    <a:lnTo>
                      <a:pt x="5" y="719"/>
                    </a:lnTo>
                    <a:lnTo>
                      <a:pt x="244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AEC4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1" name="Freeform 1550"/>
              <p:cNvSpPr/>
              <p:nvPr/>
            </p:nvSpPr>
            <p:spPr bwMode="auto">
              <a:xfrm>
                <a:off x="4018" y="2701"/>
                <a:ext cx="244" cy="719"/>
              </a:xfrm>
              <a:custGeom>
                <a:avLst/>
                <a:gdLst>
                  <a:gd name="T0" fmla="*/ 241 w 244"/>
                  <a:gd name="T1" fmla="*/ 0 h 719"/>
                  <a:gd name="T2" fmla="*/ 0 w 244"/>
                  <a:gd name="T3" fmla="*/ 717 h 719"/>
                  <a:gd name="T4" fmla="*/ 5 w 244"/>
                  <a:gd name="T5" fmla="*/ 719 h 719"/>
                  <a:gd name="T6" fmla="*/ 244 w 244"/>
                  <a:gd name="T7" fmla="*/ 0 h 719"/>
                  <a:gd name="T8" fmla="*/ 241 w 244"/>
                  <a:gd name="T9" fmla="*/ 0 h 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719">
                    <a:moveTo>
                      <a:pt x="241" y="0"/>
                    </a:moveTo>
                    <a:lnTo>
                      <a:pt x="0" y="717"/>
                    </a:lnTo>
                    <a:lnTo>
                      <a:pt x="5" y="719"/>
                    </a:lnTo>
                    <a:lnTo>
                      <a:pt x="244" y="0"/>
                    </a:lnTo>
                    <a:lnTo>
                      <a:pt x="2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2" name="Freeform 1551"/>
              <p:cNvSpPr/>
              <p:nvPr/>
            </p:nvSpPr>
            <p:spPr bwMode="auto">
              <a:xfrm>
                <a:off x="4015" y="2700"/>
                <a:ext cx="244" cy="718"/>
              </a:xfrm>
              <a:custGeom>
                <a:avLst/>
                <a:gdLst>
                  <a:gd name="T0" fmla="*/ 239 w 244"/>
                  <a:gd name="T1" fmla="*/ 0 h 718"/>
                  <a:gd name="T2" fmla="*/ 0 w 244"/>
                  <a:gd name="T3" fmla="*/ 717 h 718"/>
                  <a:gd name="T4" fmla="*/ 3 w 244"/>
                  <a:gd name="T5" fmla="*/ 718 h 718"/>
                  <a:gd name="T6" fmla="*/ 244 w 244"/>
                  <a:gd name="T7" fmla="*/ 1 h 718"/>
                  <a:gd name="T8" fmla="*/ 239 w 244"/>
                  <a:gd name="T9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718">
                    <a:moveTo>
                      <a:pt x="239" y="0"/>
                    </a:moveTo>
                    <a:lnTo>
                      <a:pt x="0" y="717"/>
                    </a:lnTo>
                    <a:lnTo>
                      <a:pt x="3" y="718"/>
                    </a:lnTo>
                    <a:lnTo>
                      <a:pt x="244" y="1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rgbClr val="94B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3" name="Freeform 1552"/>
              <p:cNvSpPr/>
              <p:nvPr/>
            </p:nvSpPr>
            <p:spPr bwMode="auto">
              <a:xfrm>
                <a:off x="4015" y="2700"/>
                <a:ext cx="244" cy="718"/>
              </a:xfrm>
              <a:custGeom>
                <a:avLst/>
                <a:gdLst>
                  <a:gd name="T0" fmla="*/ 239 w 244"/>
                  <a:gd name="T1" fmla="*/ 0 h 718"/>
                  <a:gd name="T2" fmla="*/ 0 w 244"/>
                  <a:gd name="T3" fmla="*/ 717 h 718"/>
                  <a:gd name="T4" fmla="*/ 3 w 244"/>
                  <a:gd name="T5" fmla="*/ 718 h 718"/>
                  <a:gd name="T6" fmla="*/ 244 w 244"/>
                  <a:gd name="T7" fmla="*/ 1 h 718"/>
                  <a:gd name="T8" fmla="*/ 239 w 244"/>
                  <a:gd name="T9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718">
                    <a:moveTo>
                      <a:pt x="239" y="0"/>
                    </a:moveTo>
                    <a:lnTo>
                      <a:pt x="0" y="717"/>
                    </a:lnTo>
                    <a:lnTo>
                      <a:pt x="3" y="718"/>
                    </a:lnTo>
                    <a:lnTo>
                      <a:pt x="244" y="1"/>
                    </a:lnTo>
                    <a:lnTo>
                      <a:pt x="2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pic>
            <p:nvPicPr>
              <p:cNvPr id="84" name="Picture 156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315" y="1380"/>
                <a:ext cx="13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5" name="Picture 156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66" y="3087"/>
                <a:ext cx="20" cy="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" name="Picture 156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91" y="3637"/>
                <a:ext cx="15" cy="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7" name="Picture 156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41" y="2274"/>
                <a:ext cx="20" cy="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8" name="Picture 156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90" y="3640"/>
                <a:ext cx="15" cy="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" name="Picture 156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98" y="3646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0" name="Picture 1570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06" y="4054"/>
                <a:ext cx="2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1" name="Picture 1571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93" y="3640"/>
                <a:ext cx="10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" name="Picture 157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93" y="3640"/>
                <a:ext cx="10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" name="Picture 1574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522" y="1619"/>
                <a:ext cx="15" cy="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" name="Picture 1576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046" y="3294"/>
                <a:ext cx="15" cy="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5" name="Picture 1577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75" y="3505"/>
                <a:ext cx="442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6" name="Picture 1578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707" y="3301"/>
                <a:ext cx="349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" name="Freeform 1580"/>
              <p:cNvSpPr/>
              <p:nvPr/>
            </p:nvSpPr>
            <p:spPr bwMode="auto">
              <a:xfrm>
                <a:off x="4275" y="3170"/>
                <a:ext cx="207" cy="601"/>
              </a:xfrm>
              <a:custGeom>
                <a:avLst/>
                <a:gdLst>
                  <a:gd name="T0" fmla="*/ 207 w 207"/>
                  <a:gd name="T1" fmla="*/ 0 h 601"/>
                  <a:gd name="T2" fmla="*/ 205 w 207"/>
                  <a:gd name="T3" fmla="*/ 0 h 601"/>
                  <a:gd name="T4" fmla="*/ 195 w 207"/>
                  <a:gd name="T5" fmla="*/ 12 h 601"/>
                  <a:gd name="T6" fmla="*/ 0 w 207"/>
                  <a:gd name="T7" fmla="*/ 601 h 601"/>
                  <a:gd name="T8" fmla="*/ 8 w 207"/>
                  <a:gd name="T9" fmla="*/ 596 h 601"/>
                  <a:gd name="T10" fmla="*/ 207 w 207"/>
                  <a:gd name="T11" fmla="*/ 0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601">
                    <a:moveTo>
                      <a:pt x="207" y="0"/>
                    </a:moveTo>
                    <a:lnTo>
                      <a:pt x="205" y="0"/>
                    </a:lnTo>
                    <a:lnTo>
                      <a:pt x="195" y="12"/>
                    </a:lnTo>
                    <a:lnTo>
                      <a:pt x="0" y="601"/>
                    </a:lnTo>
                    <a:lnTo>
                      <a:pt x="8" y="596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303E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98" name="Freeform 1581"/>
              <p:cNvSpPr/>
              <p:nvPr/>
            </p:nvSpPr>
            <p:spPr bwMode="auto">
              <a:xfrm>
                <a:off x="4275" y="3170"/>
                <a:ext cx="207" cy="601"/>
              </a:xfrm>
              <a:custGeom>
                <a:avLst/>
                <a:gdLst>
                  <a:gd name="T0" fmla="*/ 207 w 207"/>
                  <a:gd name="T1" fmla="*/ 0 h 601"/>
                  <a:gd name="T2" fmla="*/ 205 w 207"/>
                  <a:gd name="T3" fmla="*/ 0 h 601"/>
                  <a:gd name="T4" fmla="*/ 195 w 207"/>
                  <a:gd name="T5" fmla="*/ 12 h 601"/>
                  <a:gd name="T6" fmla="*/ 0 w 207"/>
                  <a:gd name="T7" fmla="*/ 601 h 601"/>
                  <a:gd name="T8" fmla="*/ 8 w 207"/>
                  <a:gd name="T9" fmla="*/ 596 h 601"/>
                  <a:gd name="T10" fmla="*/ 207 w 207"/>
                  <a:gd name="T11" fmla="*/ 0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601">
                    <a:moveTo>
                      <a:pt x="207" y="0"/>
                    </a:moveTo>
                    <a:lnTo>
                      <a:pt x="205" y="0"/>
                    </a:lnTo>
                    <a:lnTo>
                      <a:pt x="195" y="12"/>
                    </a:lnTo>
                    <a:lnTo>
                      <a:pt x="0" y="601"/>
                    </a:lnTo>
                    <a:lnTo>
                      <a:pt x="8" y="596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99" name="Freeform 1582"/>
              <p:cNvSpPr/>
              <p:nvPr/>
            </p:nvSpPr>
            <p:spPr bwMode="auto">
              <a:xfrm>
                <a:off x="4283" y="3170"/>
                <a:ext cx="199" cy="596"/>
              </a:xfrm>
              <a:custGeom>
                <a:avLst/>
                <a:gdLst>
                  <a:gd name="T0" fmla="*/ 199 w 199"/>
                  <a:gd name="T1" fmla="*/ 0 h 596"/>
                  <a:gd name="T2" fmla="*/ 199 w 199"/>
                  <a:gd name="T3" fmla="*/ 0 h 596"/>
                  <a:gd name="T4" fmla="*/ 0 w 199"/>
                  <a:gd name="T5" fmla="*/ 596 h 596"/>
                  <a:gd name="T6" fmla="*/ 199 w 199"/>
                  <a:gd name="T7" fmla="*/ 0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596">
                    <a:moveTo>
                      <a:pt x="199" y="0"/>
                    </a:moveTo>
                    <a:lnTo>
                      <a:pt x="199" y="0"/>
                    </a:lnTo>
                    <a:lnTo>
                      <a:pt x="0" y="596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2430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0" name="Freeform 1583"/>
              <p:cNvSpPr/>
              <p:nvPr/>
            </p:nvSpPr>
            <p:spPr bwMode="auto">
              <a:xfrm>
                <a:off x="4283" y="3170"/>
                <a:ext cx="199" cy="596"/>
              </a:xfrm>
              <a:custGeom>
                <a:avLst/>
                <a:gdLst>
                  <a:gd name="T0" fmla="*/ 199 w 199"/>
                  <a:gd name="T1" fmla="*/ 0 h 596"/>
                  <a:gd name="T2" fmla="*/ 199 w 199"/>
                  <a:gd name="T3" fmla="*/ 0 h 596"/>
                  <a:gd name="T4" fmla="*/ 0 w 199"/>
                  <a:gd name="T5" fmla="*/ 596 h 596"/>
                  <a:gd name="T6" fmla="*/ 199 w 199"/>
                  <a:gd name="T7" fmla="*/ 0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596">
                    <a:moveTo>
                      <a:pt x="199" y="0"/>
                    </a:moveTo>
                    <a:lnTo>
                      <a:pt x="199" y="0"/>
                    </a:lnTo>
                    <a:lnTo>
                      <a:pt x="0" y="596"/>
                    </a:lnTo>
                    <a:lnTo>
                      <a:pt x="19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1" name="Freeform 1584"/>
              <p:cNvSpPr/>
              <p:nvPr/>
            </p:nvSpPr>
            <p:spPr bwMode="auto">
              <a:xfrm flipH="1">
                <a:off x="4482" y="3168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36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2" name="Freeform 1585"/>
              <p:cNvSpPr/>
              <p:nvPr/>
            </p:nvSpPr>
            <p:spPr bwMode="auto">
              <a:xfrm flipH="1">
                <a:off x="4482" y="3168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3" name="Freeform 1586"/>
              <p:cNvSpPr/>
              <p:nvPr/>
            </p:nvSpPr>
            <p:spPr bwMode="auto">
              <a:xfrm>
                <a:off x="4480" y="3168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C47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4" name="Freeform 1587"/>
              <p:cNvSpPr/>
              <p:nvPr/>
            </p:nvSpPr>
            <p:spPr bwMode="auto">
              <a:xfrm>
                <a:off x="4480" y="3168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5" name="Freeform 1588"/>
              <p:cNvSpPr/>
              <p:nvPr/>
            </p:nvSpPr>
            <p:spPr bwMode="auto">
              <a:xfrm>
                <a:off x="4272" y="3771"/>
                <a:ext cx="10" cy="7"/>
              </a:xfrm>
              <a:custGeom>
                <a:avLst/>
                <a:gdLst>
                  <a:gd name="T0" fmla="*/ 10 w 10"/>
                  <a:gd name="T1" fmla="*/ 0 h 7"/>
                  <a:gd name="T2" fmla="*/ 0 w 10"/>
                  <a:gd name="T3" fmla="*/ 7 h 7"/>
                  <a:gd name="T4" fmla="*/ 0 w 10"/>
                  <a:gd name="T5" fmla="*/ 7 h 7"/>
                  <a:gd name="T6" fmla="*/ 8 w 10"/>
                  <a:gd name="T7" fmla="*/ 2 h 7"/>
                  <a:gd name="T8" fmla="*/ 10 w 1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10" y="0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8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303E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6" name="Freeform 1589"/>
              <p:cNvSpPr/>
              <p:nvPr/>
            </p:nvSpPr>
            <p:spPr bwMode="auto">
              <a:xfrm>
                <a:off x="4272" y="3771"/>
                <a:ext cx="10" cy="7"/>
              </a:xfrm>
              <a:custGeom>
                <a:avLst/>
                <a:gdLst>
                  <a:gd name="T0" fmla="*/ 10 w 10"/>
                  <a:gd name="T1" fmla="*/ 0 h 7"/>
                  <a:gd name="T2" fmla="*/ 0 w 10"/>
                  <a:gd name="T3" fmla="*/ 7 h 7"/>
                  <a:gd name="T4" fmla="*/ 0 w 10"/>
                  <a:gd name="T5" fmla="*/ 7 h 7"/>
                  <a:gd name="T6" fmla="*/ 8 w 10"/>
                  <a:gd name="T7" fmla="*/ 2 h 7"/>
                  <a:gd name="T8" fmla="*/ 10 w 1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10" y="0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8" y="2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pic>
            <p:nvPicPr>
              <p:cNvPr id="107" name="Picture 1590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66" y="3759"/>
                <a:ext cx="24" cy="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8" name="Freeform 1591"/>
              <p:cNvSpPr/>
              <p:nvPr/>
            </p:nvSpPr>
            <p:spPr bwMode="auto">
              <a:xfrm>
                <a:off x="4482" y="3165"/>
                <a:ext cx="8" cy="5"/>
              </a:xfrm>
              <a:custGeom>
                <a:avLst/>
                <a:gdLst>
                  <a:gd name="T0" fmla="*/ 8 w 8"/>
                  <a:gd name="T1" fmla="*/ 0 h 5"/>
                  <a:gd name="T2" fmla="*/ 0 w 8"/>
                  <a:gd name="T3" fmla="*/ 5 h 5"/>
                  <a:gd name="T4" fmla="*/ 0 w 8"/>
                  <a:gd name="T5" fmla="*/ 5 h 5"/>
                  <a:gd name="T6" fmla="*/ 8 w 8"/>
                  <a:gd name="T7" fmla="*/ 0 h 5"/>
                  <a:gd name="T8" fmla="*/ 8 w 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9" name="Freeform 1592"/>
              <p:cNvSpPr/>
              <p:nvPr/>
            </p:nvSpPr>
            <p:spPr bwMode="auto">
              <a:xfrm>
                <a:off x="4482" y="3165"/>
                <a:ext cx="8" cy="5"/>
              </a:xfrm>
              <a:custGeom>
                <a:avLst/>
                <a:gdLst>
                  <a:gd name="T0" fmla="*/ 8 w 8"/>
                  <a:gd name="T1" fmla="*/ 0 h 5"/>
                  <a:gd name="T2" fmla="*/ 0 w 8"/>
                  <a:gd name="T3" fmla="*/ 5 h 5"/>
                  <a:gd name="T4" fmla="*/ 0 w 8"/>
                  <a:gd name="T5" fmla="*/ 5 h 5"/>
                  <a:gd name="T6" fmla="*/ 8 w 8"/>
                  <a:gd name="T7" fmla="*/ 0 h 5"/>
                  <a:gd name="T8" fmla="*/ 8 w 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0" name="Freeform 1593"/>
              <p:cNvSpPr/>
              <p:nvPr/>
            </p:nvSpPr>
            <p:spPr bwMode="auto">
              <a:xfrm>
                <a:off x="4283" y="3165"/>
                <a:ext cx="207" cy="601"/>
              </a:xfrm>
              <a:custGeom>
                <a:avLst/>
                <a:gdLst>
                  <a:gd name="T0" fmla="*/ 207 w 207"/>
                  <a:gd name="T1" fmla="*/ 0 h 601"/>
                  <a:gd name="T2" fmla="*/ 199 w 207"/>
                  <a:gd name="T3" fmla="*/ 5 h 601"/>
                  <a:gd name="T4" fmla="*/ 0 w 207"/>
                  <a:gd name="T5" fmla="*/ 601 h 601"/>
                  <a:gd name="T6" fmla="*/ 9 w 207"/>
                  <a:gd name="T7" fmla="*/ 594 h 601"/>
                  <a:gd name="T8" fmla="*/ 9 w 207"/>
                  <a:gd name="T9" fmla="*/ 594 h 601"/>
                  <a:gd name="T10" fmla="*/ 207 w 207"/>
                  <a:gd name="T11" fmla="*/ 0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601">
                    <a:moveTo>
                      <a:pt x="207" y="0"/>
                    </a:moveTo>
                    <a:lnTo>
                      <a:pt x="199" y="5"/>
                    </a:lnTo>
                    <a:lnTo>
                      <a:pt x="0" y="601"/>
                    </a:lnTo>
                    <a:lnTo>
                      <a:pt x="9" y="594"/>
                    </a:lnTo>
                    <a:lnTo>
                      <a:pt x="9" y="594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5C7B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1" name="Freeform 1594"/>
              <p:cNvSpPr/>
              <p:nvPr/>
            </p:nvSpPr>
            <p:spPr bwMode="auto">
              <a:xfrm>
                <a:off x="4283" y="3165"/>
                <a:ext cx="207" cy="601"/>
              </a:xfrm>
              <a:custGeom>
                <a:avLst/>
                <a:gdLst>
                  <a:gd name="T0" fmla="*/ 207 w 207"/>
                  <a:gd name="T1" fmla="*/ 0 h 601"/>
                  <a:gd name="T2" fmla="*/ 199 w 207"/>
                  <a:gd name="T3" fmla="*/ 5 h 601"/>
                  <a:gd name="T4" fmla="*/ 0 w 207"/>
                  <a:gd name="T5" fmla="*/ 601 h 601"/>
                  <a:gd name="T6" fmla="*/ 9 w 207"/>
                  <a:gd name="T7" fmla="*/ 594 h 601"/>
                  <a:gd name="T8" fmla="*/ 9 w 207"/>
                  <a:gd name="T9" fmla="*/ 594 h 601"/>
                  <a:gd name="T10" fmla="*/ 207 w 207"/>
                  <a:gd name="T11" fmla="*/ 0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601">
                    <a:moveTo>
                      <a:pt x="207" y="0"/>
                    </a:moveTo>
                    <a:lnTo>
                      <a:pt x="199" y="5"/>
                    </a:lnTo>
                    <a:lnTo>
                      <a:pt x="0" y="601"/>
                    </a:lnTo>
                    <a:lnTo>
                      <a:pt x="9" y="594"/>
                    </a:lnTo>
                    <a:lnTo>
                      <a:pt x="9" y="594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2" name="Freeform 1595"/>
              <p:cNvSpPr/>
              <p:nvPr/>
            </p:nvSpPr>
            <p:spPr bwMode="auto">
              <a:xfrm>
                <a:off x="4482" y="3165"/>
                <a:ext cx="8" cy="5"/>
              </a:xfrm>
              <a:custGeom>
                <a:avLst/>
                <a:gdLst>
                  <a:gd name="T0" fmla="*/ 8 w 8"/>
                  <a:gd name="T1" fmla="*/ 0 h 5"/>
                  <a:gd name="T2" fmla="*/ 0 w 8"/>
                  <a:gd name="T3" fmla="*/ 3 h 5"/>
                  <a:gd name="T4" fmla="*/ 0 w 8"/>
                  <a:gd name="T5" fmla="*/ 5 h 5"/>
                  <a:gd name="T6" fmla="*/ 8 w 8"/>
                  <a:gd name="T7" fmla="*/ 0 h 5"/>
                  <a:gd name="T8" fmla="*/ 8 w 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5C8A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3" name="Freeform 1596"/>
              <p:cNvSpPr/>
              <p:nvPr/>
            </p:nvSpPr>
            <p:spPr bwMode="auto">
              <a:xfrm>
                <a:off x="4482" y="3165"/>
                <a:ext cx="8" cy="5"/>
              </a:xfrm>
              <a:custGeom>
                <a:avLst/>
                <a:gdLst>
                  <a:gd name="T0" fmla="*/ 8 w 8"/>
                  <a:gd name="T1" fmla="*/ 0 h 5"/>
                  <a:gd name="T2" fmla="*/ 0 w 8"/>
                  <a:gd name="T3" fmla="*/ 3 h 5"/>
                  <a:gd name="T4" fmla="*/ 0 w 8"/>
                  <a:gd name="T5" fmla="*/ 5 h 5"/>
                  <a:gd name="T6" fmla="*/ 8 w 8"/>
                  <a:gd name="T7" fmla="*/ 0 h 5"/>
                  <a:gd name="T8" fmla="*/ 8 w 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4" name="Freeform 1597"/>
              <p:cNvSpPr/>
              <p:nvPr/>
            </p:nvSpPr>
            <p:spPr bwMode="auto">
              <a:xfrm>
                <a:off x="4280" y="3771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C7B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5" name="Freeform 1598"/>
              <p:cNvSpPr/>
              <p:nvPr/>
            </p:nvSpPr>
            <p:spPr bwMode="auto">
              <a:xfrm>
                <a:off x="4280" y="3771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pic>
            <p:nvPicPr>
              <p:cNvPr id="116" name="Picture 1599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74" y="3754"/>
                <a:ext cx="25" cy="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7" name="Freeform 1600"/>
              <p:cNvSpPr/>
              <p:nvPr/>
            </p:nvSpPr>
            <p:spPr bwMode="auto">
              <a:xfrm>
                <a:off x="4283" y="3170"/>
                <a:ext cx="199" cy="596"/>
              </a:xfrm>
              <a:custGeom>
                <a:avLst/>
                <a:gdLst>
                  <a:gd name="T0" fmla="*/ 199 w 199"/>
                  <a:gd name="T1" fmla="*/ 0 h 596"/>
                  <a:gd name="T2" fmla="*/ 199 w 199"/>
                  <a:gd name="T3" fmla="*/ 0 h 596"/>
                  <a:gd name="T4" fmla="*/ 0 w 199"/>
                  <a:gd name="T5" fmla="*/ 596 h 596"/>
                  <a:gd name="T6" fmla="*/ 199 w 199"/>
                  <a:gd name="T7" fmla="*/ 0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596">
                    <a:moveTo>
                      <a:pt x="199" y="0"/>
                    </a:moveTo>
                    <a:lnTo>
                      <a:pt x="199" y="0"/>
                    </a:lnTo>
                    <a:lnTo>
                      <a:pt x="0" y="596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495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8" name="Freeform 1601"/>
              <p:cNvSpPr/>
              <p:nvPr/>
            </p:nvSpPr>
            <p:spPr bwMode="auto">
              <a:xfrm>
                <a:off x="4283" y="3170"/>
                <a:ext cx="199" cy="596"/>
              </a:xfrm>
              <a:custGeom>
                <a:avLst/>
                <a:gdLst>
                  <a:gd name="T0" fmla="*/ 199 w 199"/>
                  <a:gd name="T1" fmla="*/ 0 h 596"/>
                  <a:gd name="T2" fmla="*/ 199 w 199"/>
                  <a:gd name="T3" fmla="*/ 0 h 596"/>
                  <a:gd name="T4" fmla="*/ 0 w 199"/>
                  <a:gd name="T5" fmla="*/ 596 h 596"/>
                  <a:gd name="T6" fmla="*/ 199 w 199"/>
                  <a:gd name="T7" fmla="*/ 0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596">
                    <a:moveTo>
                      <a:pt x="199" y="0"/>
                    </a:moveTo>
                    <a:lnTo>
                      <a:pt x="199" y="0"/>
                    </a:lnTo>
                    <a:lnTo>
                      <a:pt x="0" y="596"/>
                    </a:lnTo>
                    <a:lnTo>
                      <a:pt x="19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9" name="Rectangle 1602"/>
              <p:cNvSpPr>
                <a:spLocks noChangeArrowheads="1"/>
              </p:cNvSpPr>
              <p:nvPr/>
            </p:nvSpPr>
            <p:spPr bwMode="auto">
              <a:xfrm>
                <a:off x="4482" y="3168"/>
                <a:ext cx="1" cy="2"/>
              </a:xfrm>
              <a:prstGeom prst="rect">
                <a:avLst/>
              </a:prstGeom>
              <a:solidFill>
                <a:srgbClr val="495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0" name="Rectangle 1603"/>
              <p:cNvSpPr>
                <a:spLocks noChangeArrowheads="1"/>
              </p:cNvSpPr>
              <p:nvPr/>
            </p:nvSpPr>
            <p:spPr bwMode="auto">
              <a:xfrm>
                <a:off x="4482" y="3168"/>
                <a:ext cx="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1" name="Freeform 1604"/>
              <p:cNvSpPr/>
              <p:nvPr/>
            </p:nvSpPr>
            <p:spPr bwMode="auto">
              <a:xfrm>
                <a:off x="1797" y="2892"/>
                <a:ext cx="715" cy="1008"/>
              </a:xfrm>
              <a:custGeom>
                <a:avLst/>
                <a:gdLst>
                  <a:gd name="T0" fmla="*/ 715 w 715"/>
                  <a:gd name="T1" fmla="*/ 502 h 1008"/>
                  <a:gd name="T2" fmla="*/ 268 w 715"/>
                  <a:gd name="T3" fmla="*/ 1008 h 1008"/>
                  <a:gd name="T4" fmla="*/ 0 w 715"/>
                  <a:gd name="T5" fmla="*/ 511 h 1008"/>
                  <a:gd name="T6" fmla="*/ 450 w 715"/>
                  <a:gd name="T7" fmla="*/ 0 h 1008"/>
                  <a:gd name="T8" fmla="*/ 715 w 715"/>
                  <a:gd name="T9" fmla="*/ 502 h 1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5" h="1004">
                    <a:moveTo>
                      <a:pt x="715" y="502"/>
                    </a:moveTo>
                    <a:lnTo>
                      <a:pt x="268" y="1008"/>
                    </a:lnTo>
                    <a:lnTo>
                      <a:pt x="0" y="511"/>
                    </a:lnTo>
                    <a:lnTo>
                      <a:pt x="450" y="0"/>
                    </a:lnTo>
                    <a:lnTo>
                      <a:pt x="715" y="502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2" name="Freeform 1605"/>
              <p:cNvSpPr/>
              <p:nvPr/>
            </p:nvSpPr>
            <p:spPr bwMode="auto">
              <a:xfrm>
                <a:off x="2065" y="3394"/>
                <a:ext cx="997" cy="630"/>
              </a:xfrm>
              <a:custGeom>
                <a:avLst/>
                <a:gdLst>
                  <a:gd name="T0" fmla="*/ 997 w 997"/>
                  <a:gd name="T1" fmla="*/ 139 h 630"/>
                  <a:gd name="T2" fmla="*/ 505 w 997"/>
                  <a:gd name="T3" fmla="*/ 630 h 630"/>
                  <a:gd name="T4" fmla="*/ 0 w 997"/>
                  <a:gd name="T5" fmla="*/ 506 h 630"/>
                  <a:gd name="T6" fmla="*/ 447 w 997"/>
                  <a:gd name="T7" fmla="*/ 0 h 630"/>
                  <a:gd name="T8" fmla="*/ 997 w 997"/>
                  <a:gd name="T9" fmla="*/ 139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7" h="630">
                    <a:moveTo>
                      <a:pt x="997" y="139"/>
                    </a:moveTo>
                    <a:lnTo>
                      <a:pt x="505" y="630"/>
                    </a:lnTo>
                    <a:lnTo>
                      <a:pt x="0" y="506"/>
                    </a:lnTo>
                    <a:lnTo>
                      <a:pt x="447" y="0"/>
                    </a:lnTo>
                    <a:lnTo>
                      <a:pt x="997" y="139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3" name="Freeform 1606"/>
              <p:cNvSpPr/>
              <p:nvPr/>
            </p:nvSpPr>
            <p:spPr bwMode="auto">
              <a:xfrm>
                <a:off x="2247" y="2892"/>
                <a:ext cx="815" cy="641"/>
              </a:xfrm>
              <a:custGeom>
                <a:avLst/>
                <a:gdLst>
                  <a:gd name="T0" fmla="*/ 585 w 815"/>
                  <a:gd name="T1" fmla="*/ 149 h 641"/>
                  <a:gd name="T2" fmla="*/ 815 w 815"/>
                  <a:gd name="T3" fmla="*/ 641 h 641"/>
                  <a:gd name="T4" fmla="*/ 265 w 815"/>
                  <a:gd name="T5" fmla="*/ 502 h 641"/>
                  <a:gd name="T6" fmla="*/ 0 w 815"/>
                  <a:gd name="T7" fmla="*/ 0 h 641"/>
                  <a:gd name="T8" fmla="*/ 585 w 815"/>
                  <a:gd name="T9" fmla="*/ 149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5" h="641">
                    <a:moveTo>
                      <a:pt x="585" y="149"/>
                    </a:moveTo>
                    <a:lnTo>
                      <a:pt x="815" y="641"/>
                    </a:lnTo>
                    <a:lnTo>
                      <a:pt x="265" y="502"/>
                    </a:lnTo>
                    <a:lnTo>
                      <a:pt x="0" y="0"/>
                    </a:lnTo>
                    <a:lnTo>
                      <a:pt x="585" y="1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4" name="Freeform 1607"/>
              <p:cNvSpPr/>
              <p:nvPr/>
            </p:nvSpPr>
            <p:spPr bwMode="auto">
              <a:xfrm>
                <a:off x="3992" y="3003"/>
                <a:ext cx="713" cy="1006"/>
              </a:xfrm>
              <a:custGeom>
                <a:avLst/>
                <a:gdLst>
                  <a:gd name="T0" fmla="*/ 713 w 713"/>
                  <a:gd name="T1" fmla="*/ 500 h 1006"/>
                  <a:gd name="T2" fmla="*/ 267 w 713"/>
                  <a:gd name="T3" fmla="*/ 1006 h 1006"/>
                  <a:gd name="T4" fmla="*/ 0 w 713"/>
                  <a:gd name="T5" fmla="*/ 510 h 1006"/>
                  <a:gd name="T6" fmla="*/ 449 w 713"/>
                  <a:gd name="T7" fmla="*/ 0 h 1006"/>
                  <a:gd name="T8" fmla="*/ 713 w 713"/>
                  <a:gd name="T9" fmla="*/ 500 h 10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3" h="1004">
                    <a:moveTo>
                      <a:pt x="713" y="500"/>
                    </a:moveTo>
                    <a:lnTo>
                      <a:pt x="267" y="1006"/>
                    </a:lnTo>
                    <a:lnTo>
                      <a:pt x="0" y="510"/>
                    </a:lnTo>
                    <a:lnTo>
                      <a:pt x="449" y="0"/>
                    </a:lnTo>
                    <a:lnTo>
                      <a:pt x="713" y="50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5" name="Freeform 1608"/>
              <p:cNvSpPr/>
              <p:nvPr/>
            </p:nvSpPr>
            <p:spPr bwMode="auto">
              <a:xfrm>
                <a:off x="4250" y="3503"/>
                <a:ext cx="996" cy="631"/>
              </a:xfrm>
              <a:custGeom>
                <a:avLst/>
                <a:gdLst>
                  <a:gd name="T0" fmla="*/ 996 w 996"/>
                  <a:gd name="T1" fmla="*/ 139 h 631"/>
                  <a:gd name="T2" fmla="*/ 504 w 996"/>
                  <a:gd name="T3" fmla="*/ 631 h 631"/>
                  <a:gd name="T4" fmla="*/ 0 w 996"/>
                  <a:gd name="T5" fmla="*/ 506 h 631"/>
                  <a:gd name="T6" fmla="*/ 446 w 996"/>
                  <a:gd name="T7" fmla="*/ 0 h 631"/>
                  <a:gd name="T8" fmla="*/ 996 w 996"/>
                  <a:gd name="T9" fmla="*/ 139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6" h="631">
                    <a:moveTo>
                      <a:pt x="996" y="139"/>
                    </a:moveTo>
                    <a:lnTo>
                      <a:pt x="504" y="631"/>
                    </a:lnTo>
                    <a:lnTo>
                      <a:pt x="0" y="506"/>
                    </a:lnTo>
                    <a:lnTo>
                      <a:pt x="446" y="0"/>
                    </a:lnTo>
                    <a:lnTo>
                      <a:pt x="996" y="139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6" name="Freeform 1609"/>
              <p:cNvSpPr/>
              <p:nvPr/>
            </p:nvSpPr>
            <p:spPr bwMode="auto">
              <a:xfrm>
                <a:off x="4441" y="3003"/>
                <a:ext cx="814" cy="639"/>
              </a:xfrm>
              <a:custGeom>
                <a:avLst/>
                <a:gdLst>
                  <a:gd name="T0" fmla="*/ 584 w 814"/>
                  <a:gd name="T1" fmla="*/ 149 h 639"/>
                  <a:gd name="T2" fmla="*/ 814 w 814"/>
                  <a:gd name="T3" fmla="*/ 639 h 639"/>
                  <a:gd name="T4" fmla="*/ 264 w 814"/>
                  <a:gd name="T5" fmla="*/ 500 h 639"/>
                  <a:gd name="T6" fmla="*/ 0 w 814"/>
                  <a:gd name="T7" fmla="*/ 0 h 639"/>
                  <a:gd name="T8" fmla="*/ 584 w 814"/>
                  <a:gd name="T9" fmla="*/ 14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4" h="639">
                    <a:moveTo>
                      <a:pt x="584" y="149"/>
                    </a:moveTo>
                    <a:lnTo>
                      <a:pt x="814" y="639"/>
                    </a:lnTo>
                    <a:lnTo>
                      <a:pt x="264" y="500"/>
                    </a:lnTo>
                    <a:lnTo>
                      <a:pt x="0" y="0"/>
                    </a:lnTo>
                    <a:lnTo>
                      <a:pt x="584" y="14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7" name="Freeform 1610"/>
              <p:cNvSpPr/>
              <p:nvPr/>
            </p:nvSpPr>
            <p:spPr bwMode="auto">
              <a:xfrm>
                <a:off x="3375" y="3417"/>
                <a:ext cx="387" cy="390"/>
              </a:xfrm>
              <a:custGeom>
                <a:avLst/>
                <a:gdLst>
                  <a:gd name="T0" fmla="*/ 194 w 234"/>
                  <a:gd name="T1" fmla="*/ 137 h 236"/>
                  <a:gd name="T2" fmla="*/ 181 w 234"/>
                  <a:gd name="T3" fmla="*/ 128 h 236"/>
                  <a:gd name="T4" fmla="*/ 186 w 234"/>
                  <a:gd name="T5" fmla="*/ 114 h 236"/>
                  <a:gd name="T6" fmla="*/ 74 w 234"/>
                  <a:gd name="T7" fmla="*/ 33 h 236"/>
                  <a:gd name="T8" fmla="*/ 69 w 234"/>
                  <a:gd name="T9" fmla="*/ 47 h 236"/>
                  <a:gd name="T10" fmla="*/ 56 w 234"/>
                  <a:gd name="T11" fmla="*/ 38 h 236"/>
                  <a:gd name="T12" fmla="*/ 61 w 234"/>
                  <a:gd name="T13" fmla="*/ 24 h 236"/>
                  <a:gd name="T14" fmla="*/ 28 w 234"/>
                  <a:gd name="T15" fmla="*/ 0 h 236"/>
                  <a:gd name="T16" fmla="*/ 6 w 234"/>
                  <a:gd name="T17" fmla="*/ 66 h 236"/>
                  <a:gd name="T18" fmla="*/ 22 w 234"/>
                  <a:gd name="T19" fmla="*/ 115 h 236"/>
                  <a:gd name="T20" fmla="*/ 175 w 234"/>
                  <a:gd name="T21" fmla="*/ 226 h 236"/>
                  <a:gd name="T22" fmla="*/ 212 w 234"/>
                  <a:gd name="T23" fmla="*/ 214 h 236"/>
                  <a:gd name="T24" fmla="*/ 234 w 234"/>
                  <a:gd name="T25" fmla="*/ 148 h 236"/>
                  <a:gd name="T26" fmla="*/ 199 w 234"/>
                  <a:gd name="T27" fmla="*/ 123 h 236"/>
                  <a:gd name="T28" fmla="*/ 194 w 234"/>
                  <a:gd name="T29" fmla="*/ 137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4" h="236">
                    <a:moveTo>
                      <a:pt x="194" y="137"/>
                    </a:moveTo>
                    <a:cubicBezTo>
                      <a:pt x="181" y="128"/>
                      <a:pt x="181" y="128"/>
                      <a:pt x="181" y="128"/>
                    </a:cubicBezTo>
                    <a:cubicBezTo>
                      <a:pt x="186" y="114"/>
                      <a:pt x="186" y="114"/>
                      <a:pt x="186" y="114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0" y="83"/>
                      <a:pt x="7" y="105"/>
                      <a:pt x="22" y="115"/>
                    </a:cubicBezTo>
                    <a:cubicBezTo>
                      <a:pt x="175" y="226"/>
                      <a:pt x="175" y="226"/>
                      <a:pt x="175" y="226"/>
                    </a:cubicBezTo>
                    <a:cubicBezTo>
                      <a:pt x="190" y="236"/>
                      <a:pt x="206" y="231"/>
                      <a:pt x="212" y="214"/>
                    </a:cubicBezTo>
                    <a:cubicBezTo>
                      <a:pt x="234" y="148"/>
                      <a:pt x="234" y="148"/>
                      <a:pt x="234" y="148"/>
                    </a:cubicBezTo>
                    <a:cubicBezTo>
                      <a:pt x="199" y="123"/>
                      <a:pt x="199" y="123"/>
                      <a:pt x="199" y="123"/>
                    </a:cubicBezTo>
                    <a:lnTo>
                      <a:pt x="194" y="137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8" name="Freeform 1611"/>
              <p:cNvSpPr/>
              <p:nvPr/>
            </p:nvSpPr>
            <p:spPr bwMode="auto">
              <a:xfrm>
                <a:off x="3429" y="3317"/>
                <a:ext cx="363" cy="322"/>
              </a:xfrm>
              <a:custGeom>
                <a:avLst/>
                <a:gdLst>
                  <a:gd name="T0" fmla="*/ 198 w 219"/>
                  <a:gd name="T1" fmla="*/ 121 h 194"/>
                  <a:gd name="T2" fmla="*/ 162 w 219"/>
                  <a:gd name="T3" fmla="*/ 95 h 194"/>
                  <a:gd name="T4" fmla="*/ 162 w 219"/>
                  <a:gd name="T5" fmla="*/ 96 h 194"/>
                  <a:gd name="T6" fmla="*/ 155 w 219"/>
                  <a:gd name="T7" fmla="*/ 91 h 194"/>
                  <a:gd name="T8" fmla="*/ 155 w 219"/>
                  <a:gd name="T9" fmla="*/ 91 h 194"/>
                  <a:gd name="T10" fmla="*/ 87 w 219"/>
                  <a:gd name="T11" fmla="*/ 41 h 194"/>
                  <a:gd name="T12" fmla="*/ 86 w 219"/>
                  <a:gd name="T13" fmla="*/ 42 h 194"/>
                  <a:gd name="T14" fmla="*/ 80 w 219"/>
                  <a:gd name="T15" fmla="*/ 37 h 194"/>
                  <a:gd name="T16" fmla="*/ 80 w 219"/>
                  <a:gd name="T17" fmla="*/ 36 h 194"/>
                  <a:gd name="T18" fmla="*/ 44 w 219"/>
                  <a:gd name="T19" fmla="*/ 11 h 194"/>
                  <a:gd name="T20" fmla="*/ 7 w 219"/>
                  <a:gd name="T21" fmla="*/ 23 h 194"/>
                  <a:gd name="T22" fmla="*/ 0 w 219"/>
                  <a:gd name="T23" fmla="*/ 46 h 194"/>
                  <a:gd name="T24" fmla="*/ 33 w 219"/>
                  <a:gd name="T25" fmla="*/ 69 h 194"/>
                  <a:gd name="T26" fmla="*/ 46 w 219"/>
                  <a:gd name="T27" fmla="*/ 79 h 194"/>
                  <a:gd name="T28" fmla="*/ 158 w 219"/>
                  <a:gd name="T29" fmla="*/ 159 h 194"/>
                  <a:gd name="T30" fmla="*/ 171 w 219"/>
                  <a:gd name="T31" fmla="*/ 169 h 194"/>
                  <a:gd name="T32" fmla="*/ 206 w 219"/>
                  <a:gd name="T33" fmla="*/ 194 h 194"/>
                  <a:gd name="T34" fmla="*/ 214 w 219"/>
                  <a:gd name="T35" fmla="*/ 171 h 194"/>
                  <a:gd name="T36" fmla="*/ 198 w 219"/>
                  <a:gd name="T37" fmla="*/ 121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9" h="194">
                    <a:moveTo>
                      <a:pt x="198" y="121"/>
                    </a:moveTo>
                    <a:cubicBezTo>
                      <a:pt x="162" y="95"/>
                      <a:pt x="162" y="95"/>
                      <a:pt x="162" y="95"/>
                    </a:cubicBezTo>
                    <a:cubicBezTo>
                      <a:pt x="162" y="96"/>
                      <a:pt x="162" y="96"/>
                      <a:pt x="162" y="96"/>
                    </a:cubicBezTo>
                    <a:cubicBezTo>
                      <a:pt x="155" y="91"/>
                      <a:pt x="155" y="91"/>
                      <a:pt x="155" y="91"/>
                    </a:cubicBezTo>
                    <a:cubicBezTo>
                      <a:pt x="155" y="91"/>
                      <a:pt x="155" y="91"/>
                      <a:pt x="155" y="91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6"/>
                      <a:pt x="80" y="36"/>
                      <a:pt x="80" y="36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30" y="0"/>
                      <a:pt x="13" y="6"/>
                      <a:pt x="7" y="2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33" y="69"/>
                      <a:pt x="33" y="69"/>
                      <a:pt x="33" y="69"/>
                    </a:cubicBezTo>
                    <a:cubicBezTo>
                      <a:pt x="46" y="79"/>
                      <a:pt x="46" y="79"/>
                      <a:pt x="46" y="79"/>
                    </a:cubicBezTo>
                    <a:cubicBezTo>
                      <a:pt x="158" y="159"/>
                      <a:pt x="158" y="159"/>
                      <a:pt x="158" y="159"/>
                    </a:cubicBezTo>
                    <a:cubicBezTo>
                      <a:pt x="171" y="169"/>
                      <a:pt x="171" y="169"/>
                      <a:pt x="171" y="169"/>
                    </a:cubicBezTo>
                    <a:cubicBezTo>
                      <a:pt x="206" y="194"/>
                      <a:pt x="206" y="194"/>
                      <a:pt x="206" y="194"/>
                    </a:cubicBezTo>
                    <a:cubicBezTo>
                      <a:pt x="214" y="171"/>
                      <a:pt x="214" y="171"/>
                      <a:pt x="214" y="171"/>
                    </a:cubicBezTo>
                    <a:cubicBezTo>
                      <a:pt x="219" y="154"/>
                      <a:pt x="212" y="132"/>
                      <a:pt x="198" y="121"/>
                    </a:cubicBez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9" name="Freeform 1612"/>
              <p:cNvSpPr/>
              <p:nvPr/>
            </p:nvSpPr>
            <p:spPr bwMode="auto">
              <a:xfrm>
                <a:off x="3562" y="3321"/>
                <a:ext cx="152" cy="154"/>
              </a:xfrm>
              <a:custGeom>
                <a:avLst/>
                <a:gdLst>
                  <a:gd name="T0" fmla="*/ 52 w 92"/>
                  <a:gd name="T1" fmla="*/ 31 h 93"/>
                  <a:gd name="T2" fmla="*/ 75 w 92"/>
                  <a:gd name="T3" fmla="*/ 89 h 93"/>
                  <a:gd name="T4" fmla="*/ 82 w 92"/>
                  <a:gd name="T5" fmla="*/ 93 h 93"/>
                  <a:gd name="T6" fmla="*/ 85 w 92"/>
                  <a:gd name="T7" fmla="*/ 87 h 93"/>
                  <a:gd name="T8" fmla="*/ 57 w 92"/>
                  <a:gd name="T9" fmla="*/ 16 h 93"/>
                  <a:gd name="T10" fmla="*/ 2 w 92"/>
                  <a:gd name="T11" fmla="*/ 27 h 93"/>
                  <a:gd name="T12" fmla="*/ 0 w 92"/>
                  <a:gd name="T13" fmla="*/ 34 h 93"/>
                  <a:gd name="T14" fmla="*/ 7 w 92"/>
                  <a:gd name="T15" fmla="*/ 39 h 93"/>
                  <a:gd name="T16" fmla="*/ 52 w 92"/>
                  <a:gd name="T17" fmla="*/ 3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93">
                    <a:moveTo>
                      <a:pt x="52" y="31"/>
                    </a:moveTo>
                    <a:cubicBezTo>
                      <a:pt x="71" y="45"/>
                      <a:pt x="81" y="70"/>
                      <a:pt x="75" y="89"/>
                    </a:cubicBezTo>
                    <a:cubicBezTo>
                      <a:pt x="82" y="93"/>
                      <a:pt x="82" y="93"/>
                      <a:pt x="82" y="93"/>
                    </a:cubicBezTo>
                    <a:cubicBezTo>
                      <a:pt x="83" y="91"/>
                      <a:pt x="84" y="89"/>
                      <a:pt x="85" y="87"/>
                    </a:cubicBezTo>
                    <a:cubicBezTo>
                      <a:pt x="92" y="64"/>
                      <a:pt x="80" y="33"/>
                      <a:pt x="57" y="16"/>
                    </a:cubicBezTo>
                    <a:cubicBezTo>
                      <a:pt x="34" y="0"/>
                      <a:pt x="9" y="4"/>
                      <a:pt x="2" y="27"/>
                    </a:cubicBezTo>
                    <a:cubicBezTo>
                      <a:pt x="1" y="29"/>
                      <a:pt x="0" y="32"/>
                      <a:pt x="0" y="34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13" y="21"/>
                      <a:pt x="33" y="17"/>
                      <a:pt x="52" y="31"/>
                    </a:cubicBez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0" name="Freeform 1613"/>
              <p:cNvSpPr/>
              <p:nvPr/>
            </p:nvSpPr>
            <p:spPr bwMode="auto">
              <a:xfrm>
                <a:off x="3686" y="3468"/>
                <a:ext cx="11" cy="8"/>
              </a:xfrm>
              <a:custGeom>
                <a:avLst/>
                <a:gdLst>
                  <a:gd name="T0" fmla="*/ 0 w 11"/>
                  <a:gd name="T1" fmla="*/ 0 h 8"/>
                  <a:gd name="T2" fmla="*/ 11 w 11"/>
                  <a:gd name="T3" fmla="*/ 8 h 8"/>
                  <a:gd name="T4" fmla="*/ 11 w 11"/>
                  <a:gd name="T5" fmla="*/ 7 h 8"/>
                  <a:gd name="T6" fmla="*/ 0 w 11"/>
                  <a:gd name="T7" fmla="*/ 0 h 8"/>
                  <a:gd name="T8" fmla="*/ 0 w 1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0" y="0"/>
                    </a:moveTo>
                    <a:lnTo>
                      <a:pt x="11" y="8"/>
                    </a:lnTo>
                    <a:lnTo>
                      <a:pt x="11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1" name="Freeform 1614"/>
              <p:cNvSpPr/>
              <p:nvPr/>
            </p:nvSpPr>
            <p:spPr bwMode="auto">
              <a:xfrm>
                <a:off x="3562" y="3377"/>
                <a:ext cx="11" cy="10"/>
              </a:xfrm>
              <a:custGeom>
                <a:avLst/>
                <a:gdLst>
                  <a:gd name="T0" fmla="*/ 10 w 11"/>
                  <a:gd name="T1" fmla="*/ 10 h 10"/>
                  <a:gd name="T2" fmla="*/ 11 w 11"/>
                  <a:gd name="T3" fmla="*/ 8 h 10"/>
                  <a:gd name="T4" fmla="*/ 0 w 11"/>
                  <a:gd name="T5" fmla="*/ 0 h 10"/>
                  <a:gd name="T6" fmla="*/ 0 w 11"/>
                  <a:gd name="T7" fmla="*/ 2 h 10"/>
                  <a:gd name="T8" fmla="*/ 10 w 11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10" y="10"/>
                    </a:moveTo>
                    <a:lnTo>
                      <a:pt x="11" y="8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2" name="Freeform 1615"/>
              <p:cNvSpPr/>
              <p:nvPr/>
            </p:nvSpPr>
            <p:spPr bwMode="auto">
              <a:xfrm>
                <a:off x="1959" y="3147"/>
                <a:ext cx="315" cy="381"/>
              </a:xfrm>
              <a:custGeom>
                <a:avLst/>
                <a:gdLst>
                  <a:gd name="T0" fmla="*/ 0 w 190"/>
                  <a:gd name="T1" fmla="*/ 142 h 230"/>
                  <a:gd name="T2" fmla="*/ 71 w 190"/>
                  <a:gd name="T3" fmla="*/ 24 h 230"/>
                  <a:gd name="T4" fmla="*/ 104 w 190"/>
                  <a:gd name="T5" fmla="*/ 11 h 230"/>
                  <a:gd name="T6" fmla="*/ 184 w 190"/>
                  <a:gd name="T7" fmla="*/ 142 h 230"/>
                  <a:gd name="T8" fmla="*/ 175 w 190"/>
                  <a:gd name="T9" fmla="*/ 194 h 230"/>
                  <a:gd name="T10" fmla="*/ 160 w 190"/>
                  <a:gd name="T11" fmla="*/ 220 h 230"/>
                  <a:gd name="T12" fmla="*/ 134 w 190"/>
                  <a:gd name="T13" fmla="*/ 230 h 230"/>
                  <a:gd name="T14" fmla="*/ 67 w 190"/>
                  <a:gd name="T15" fmla="*/ 108 h 230"/>
                  <a:gd name="T16" fmla="*/ 67 w 190"/>
                  <a:gd name="T17" fmla="*/ 107 h 230"/>
                  <a:gd name="T18" fmla="*/ 66 w 190"/>
                  <a:gd name="T19" fmla="*/ 108 h 230"/>
                  <a:gd name="T20" fmla="*/ 0 w 190"/>
                  <a:gd name="T21" fmla="*/ 142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0" h="230">
                    <a:moveTo>
                      <a:pt x="0" y="142"/>
                    </a:moveTo>
                    <a:cubicBezTo>
                      <a:pt x="71" y="24"/>
                      <a:pt x="71" y="24"/>
                      <a:pt x="71" y="24"/>
                    </a:cubicBezTo>
                    <a:cubicBezTo>
                      <a:pt x="83" y="6"/>
                      <a:pt x="97" y="0"/>
                      <a:pt x="104" y="11"/>
                    </a:cubicBezTo>
                    <a:cubicBezTo>
                      <a:pt x="184" y="142"/>
                      <a:pt x="184" y="142"/>
                      <a:pt x="184" y="142"/>
                    </a:cubicBezTo>
                    <a:cubicBezTo>
                      <a:pt x="190" y="152"/>
                      <a:pt x="187" y="176"/>
                      <a:pt x="175" y="194"/>
                    </a:cubicBezTo>
                    <a:cubicBezTo>
                      <a:pt x="160" y="220"/>
                      <a:pt x="160" y="220"/>
                      <a:pt x="160" y="220"/>
                    </a:cubicBezTo>
                    <a:cubicBezTo>
                      <a:pt x="153" y="218"/>
                      <a:pt x="145" y="222"/>
                      <a:pt x="134" y="230"/>
                    </a:cubicBezTo>
                    <a:cubicBezTo>
                      <a:pt x="67" y="108"/>
                      <a:pt x="67" y="108"/>
                      <a:pt x="67" y="108"/>
                    </a:cubicBezTo>
                    <a:cubicBezTo>
                      <a:pt x="67" y="107"/>
                      <a:pt x="67" y="107"/>
                      <a:pt x="67" y="107"/>
                    </a:cubicBezTo>
                    <a:cubicBezTo>
                      <a:pt x="66" y="108"/>
                      <a:pt x="66" y="108"/>
                      <a:pt x="66" y="108"/>
                    </a:cubicBez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3" name="Freeform 1616"/>
              <p:cNvSpPr/>
              <p:nvPr/>
            </p:nvSpPr>
            <p:spPr bwMode="auto">
              <a:xfrm>
                <a:off x="1951" y="3337"/>
                <a:ext cx="319" cy="340"/>
              </a:xfrm>
              <a:custGeom>
                <a:avLst/>
                <a:gdLst>
                  <a:gd name="T0" fmla="*/ 68 w 193"/>
                  <a:gd name="T1" fmla="*/ 0 h 205"/>
                  <a:gd name="T2" fmla="*/ 135 w 193"/>
                  <a:gd name="T3" fmla="*/ 123 h 205"/>
                  <a:gd name="T4" fmla="*/ 193 w 193"/>
                  <a:gd name="T5" fmla="*/ 160 h 205"/>
                  <a:gd name="T6" fmla="*/ 104 w 193"/>
                  <a:gd name="T7" fmla="*/ 205 h 205"/>
                  <a:gd name="T8" fmla="*/ 0 w 193"/>
                  <a:gd name="T9" fmla="*/ 35 h 205"/>
                  <a:gd name="T10" fmla="*/ 68 w 193"/>
                  <a:gd name="T11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3" h="205">
                    <a:moveTo>
                      <a:pt x="68" y="0"/>
                    </a:moveTo>
                    <a:cubicBezTo>
                      <a:pt x="135" y="123"/>
                      <a:pt x="135" y="123"/>
                      <a:pt x="135" y="123"/>
                    </a:cubicBezTo>
                    <a:cubicBezTo>
                      <a:pt x="163" y="101"/>
                      <a:pt x="170" y="111"/>
                      <a:pt x="193" y="160"/>
                    </a:cubicBezTo>
                    <a:cubicBezTo>
                      <a:pt x="104" y="205"/>
                      <a:pt x="104" y="205"/>
                      <a:pt x="104" y="205"/>
                    </a:cubicBezTo>
                    <a:cubicBezTo>
                      <a:pt x="0" y="35"/>
                      <a:pt x="0" y="35"/>
                      <a:pt x="0" y="35"/>
                    </a:cubicBez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4" name="Freeform 1617"/>
              <p:cNvSpPr>
                <a:spLocks noEditPoints="1"/>
              </p:cNvSpPr>
              <p:nvPr/>
            </p:nvSpPr>
            <p:spPr bwMode="auto">
              <a:xfrm>
                <a:off x="4765" y="1483"/>
                <a:ext cx="546" cy="190"/>
              </a:xfrm>
              <a:custGeom>
                <a:avLst/>
                <a:gdLst>
                  <a:gd name="T0" fmla="*/ 169 w 546"/>
                  <a:gd name="T1" fmla="*/ 43 h 190"/>
                  <a:gd name="T2" fmla="*/ 0 w 546"/>
                  <a:gd name="T3" fmla="*/ 84 h 190"/>
                  <a:gd name="T4" fmla="*/ 209 w 546"/>
                  <a:gd name="T5" fmla="*/ 190 h 190"/>
                  <a:gd name="T6" fmla="*/ 377 w 546"/>
                  <a:gd name="T7" fmla="*/ 149 h 190"/>
                  <a:gd name="T8" fmla="*/ 546 w 546"/>
                  <a:gd name="T9" fmla="*/ 106 h 190"/>
                  <a:gd name="T10" fmla="*/ 336 w 546"/>
                  <a:gd name="T11" fmla="*/ 0 h 190"/>
                  <a:gd name="T12" fmla="*/ 169 w 546"/>
                  <a:gd name="T13" fmla="*/ 43 h 190"/>
                  <a:gd name="T14" fmla="*/ 513 w 546"/>
                  <a:gd name="T15" fmla="*/ 104 h 190"/>
                  <a:gd name="T16" fmla="*/ 364 w 546"/>
                  <a:gd name="T17" fmla="*/ 142 h 190"/>
                  <a:gd name="T18" fmla="*/ 214 w 546"/>
                  <a:gd name="T19" fmla="*/ 179 h 190"/>
                  <a:gd name="T20" fmla="*/ 31 w 546"/>
                  <a:gd name="T21" fmla="*/ 86 h 190"/>
                  <a:gd name="T22" fmla="*/ 182 w 546"/>
                  <a:gd name="T23" fmla="*/ 50 h 190"/>
                  <a:gd name="T24" fmla="*/ 331 w 546"/>
                  <a:gd name="T25" fmla="*/ 12 h 190"/>
                  <a:gd name="T26" fmla="*/ 513 w 546"/>
                  <a:gd name="T27" fmla="*/ 104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6" h="190">
                    <a:moveTo>
                      <a:pt x="169" y="43"/>
                    </a:moveTo>
                    <a:lnTo>
                      <a:pt x="0" y="84"/>
                    </a:lnTo>
                    <a:lnTo>
                      <a:pt x="209" y="190"/>
                    </a:lnTo>
                    <a:lnTo>
                      <a:pt x="377" y="149"/>
                    </a:lnTo>
                    <a:lnTo>
                      <a:pt x="546" y="106"/>
                    </a:lnTo>
                    <a:lnTo>
                      <a:pt x="336" y="0"/>
                    </a:lnTo>
                    <a:lnTo>
                      <a:pt x="169" y="43"/>
                    </a:lnTo>
                    <a:close/>
                    <a:moveTo>
                      <a:pt x="513" y="104"/>
                    </a:moveTo>
                    <a:lnTo>
                      <a:pt x="364" y="142"/>
                    </a:lnTo>
                    <a:lnTo>
                      <a:pt x="214" y="179"/>
                    </a:lnTo>
                    <a:lnTo>
                      <a:pt x="31" y="86"/>
                    </a:lnTo>
                    <a:lnTo>
                      <a:pt x="182" y="50"/>
                    </a:lnTo>
                    <a:lnTo>
                      <a:pt x="331" y="12"/>
                    </a:lnTo>
                    <a:lnTo>
                      <a:pt x="513" y="104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5" name="Freeform 1618"/>
              <p:cNvSpPr/>
              <p:nvPr/>
            </p:nvSpPr>
            <p:spPr bwMode="auto">
              <a:xfrm>
                <a:off x="5104" y="1622"/>
                <a:ext cx="159" cy="61"/>
              </a:xfrm>
              <a:custGeom>
                <a:avLst/>
                <a:gdLst>
                  <a:gd name="T0" fmla="*/ 159 w 159"/>
                  <a:gd name="T1" fmla="*/ 43 h 61"/>
                  <a:gd name="T2" fmla="*/ 85 w 159"/>
                  <a:gd name="T3" fmla="*/ 61 h 61"/>
                  <a:gd name="T4" fmla="*/ 0 w 159"/>
                  <a:gd name="T5" fmla="*/ 18 h 61"/>
                  <a:gd name="T6" fmla="*/ 75 w 159"/>
                  <a:gd name="T7" fmla="*/ 0 h 61"/>
                  <a:gd name="T8" fmla="*/ 159 w 159"/>
                  <a:gd name="T9" fmla="*/ 4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" h="61">
                    <a:moveTo>
                      <a:pt x="159" y="43"/>
                    </a:moveTo>
                    <a:lnTo>
                      <a:pt x="85" y="61"/>
                    </a:lnTo>
                    <a:lnTo>
                      <a:pt x="0" y="18"/>
                    </a:lnTo>
                    <a:lnTo>
                      <a:pt x="75" y="0"/>
                    </a:lnTo>
                    <a:lnTo>
                      <a:pt x="159" y="43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6" name="Freeform 1619"/>
              <p:cNvSpPr/>
              <p:nvPr/>
            </p:nvSpPr>
            <p:spPr bwMode="auto">
              <a:xfrm>
                <a:off x="5144" y="1653"/>
                <a:ext cx="179" cy="50"/>
              </a:xfrm>
              <a:custGeom>
                <a:avLst/>
                <a:gdLst>
                  <a:gd name="T0" fmla="*/ 179 w 179"/>
                  <a:gd name="T1" fmla="*/ 9 h 50"/>
                  <a:gd name="T2" fmla="*/ 15 w 179"/>
                  <a:gd name="T3" fmla="*/ 50 h 50"/>
                  <a:gd name="T4" fmla="*/ 0 w 179"/>
                  <a:gd name="T5" fmla="*/ 42 h 50"/>
                  <a:gd name="T6" fmla="*/ 164 w 179"/>
                  <a:gd name="T7" fmla="*/ 0 h 50"/>
                  <a:gd name="T8" fmla="*/ 179 w 179"/>
                  <a:gd name="T9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50">
                    <a:moveTo>
                      <a:pt x="179" y="9"/>
                    </a:moveTo>
                    <a:lnTo>
                      <a:pt x="15" y="50"/>
                    </a:lnTo>
                    <a:lnTo>
                      <a:pt x="0" y="42"/>
                    </a:lnTo>
                    <a:lnTo>
                      <a:pt x="164" y="0"/>
                    </a:lnTo>
                    <a:lnTo>
                      <a:pt x="179" y="9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7" name="Freeform 1620"/>
              <p:cNvSpPr/>
              <p:nvPr/>
            </p:nvSpPr>
            <p:spPr bwMode="auto">
              <a:xfrm>
                <a:off x="4810" y="1499"/>
                <a:ext cx="455" cy="158"/>
              </a:xfrm>
              <a:custGeom>
                <a:avLst/>
                <a:gdLst>
                  <a:gd name="T0" fmla="*/ 455 w 455"/>
                  <a:gd name="T1" fmla="*/ 87 h 158"/>
                  <a:gd name="T2" fmla="*/ 167 w 455"/>
                  <a:gd name="T3" fmla="*/ 158 h 158"/>
                  <a:gd name="T4" fmla="*/ 0 w 455"/>
                  <a:gd name="T5" fmla="*/ 73 h 158"/>
                  <a:gd name="T6" fmla="*/ 286 w 455"/>
                  <a:gd name="T7" fmla="*/ 0 h 158"/>
                  <a:gd name="T8" fmla="*/ 455 w 455"/>
                  <a:gd name="T9" fmla="*/ 8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5" h="158">
                    <a:moveTo>
                      <a:pt x="455" y="87"/>
                    </a:moveTo>
                    <a:lnTo>
                      <a:pt x="167" y="158"/>
                    </a:lnTo>
                    <a:lnTo>
                      <a:pt x="0" y="73"/>
                    </a:lnTo>
                    <a:lnTo>
                      <a:pt x="286" y="0"/>
                    </a:lnTo>
                    <a:lnTo>
                      <a:pt x="455" y="87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8" name="Freeform 1621"/>
              <p:cNvSpPr>
                <a:spLocks noEditPoints="1"/>
              </p:cNvSpPr>
              <p:nvPr/>
            </p:nvSpPr>
            <p:spPr bwMode="auto">
              <a:xfrm>
                <a:off x="3638" y="2610"/>
                <a:ext cx="324" cy="471"/>
              </a:xfrm>
              <a:custGeom>
                <a:avLst/>
                <a:gdLst>
                  <a:gd name="T0" fmla="*/ 176 w 196"/>
                  <a:gd name="T1" fmla="*/ 164 h 284"/>
                  <a:gd name="T2" fmla="*/ 168 w 196"/>
                  <a:gd name="T3" fmla="*/ 194 h 284"/>
                  <a:gd name="T4" fmla="*/ 144 w 196"/>
                  <a:gd name="T5" fmla="*/ 179 h 284"/>
                  <a:gd name="T6" fmla="*/ 152 w 196"/>
                  <a:gd name="T7" fmla="*/ 148 h 284"/>
                  <a:gd name="T8" fmla="*/ 69 w 196"/>
                  <a:gd name="T9" fmla="*/ 95 h 284"/>
                  <a:gd name="T10" fmla="*/ 82 w 196"/>
                  <a:gd name="T11" fmla="*/ 49 h 284"/>
                  <a:gd name="T12" fmla="*/ 122 w 196"/>
                  <a:gd name="T13" fmla="*/ 39 h 284"/>
                  <a:gd name="T14" fmla="*/ 142 w 196"/>
                  <a:gd name="T15" fmla="*/ 52 h 284"/>
                  <a:gd name="T16" fmla="*/ 165 w 196"/>
                  <a:gd name="T17" fmla="*/ 102 h 284"/>
                  <a:gd name="T18" fmla="*/ 160 w 196"/>
                  <a:gd name="T19" fmla="*/ 122 h 284"/>
                  <a:gd name="T20" fmla="*/ 182 w 196"/>
                  <a:gd name="T21" fmla="*/ 137 h 284"/>
                  <a:gd name="T22" fmla="*/ 189 w 196"/>
                  <a:gd name="T23" fmla="*/ 109 h 284"/>
                  <a:gd name="T24" fmla="*/ 158 w 196"/>
                  <a:gd name="T25" fmla="*/ 41 h 284"/>
                  <a:gd name="T26" fmla="*/ 116 w 196"/>
                  <a:gd name="T27" fmla="*/ 15 h 284"/>
                  <a:gd name="T28" fmla="*/ 62 w 196"/>
                  <a:gd name="T29" fmla="*/ 29 h 284"/>
                  <a:gd name="T30" fmla="*/ 47 w 196"/>
                  <a:gd name="T31" fmla="*/ 81 h 284"/>
                  <a:gd name="T32" fmla="*/ 26 w 196"/>
                  <a:gd name="T33" fmla="*/ 89 h 284"/>
                  <a:gd name="T34" fmla="*/ 3 w 196"/>
                  <a:gd name="T35" fmla="*/ 171 h 284"/>
                  <a:gd name="T36" fmla="*/ 18 w 196"/>
                  <a:gd name="T37" fmla="*/ 201 h 284"/>
                  <a:gd name="T38" fmla="*/ 138 w 196"/>
                  <a:gd name="T39" fmla="*/ 277 h 284"/>
                  <a:gd name="T40" fmla="*/ 162 w 196"/>
                  <a:gd name="T41" fmla="*/ 272 h 284"/>
                  <a:gd name="T42" fmla="*/ 164 w 196"/>
                  <a:gd name="T43" fmla="*/ 266 h 284"/>
                  <a:gd name="T44" fmla="*/ 167 w 196"/>
                  <a:gd name="T45" fmla="*/ 256 h 284"/>
                  <a:gd name="T46" fmla="*/ 171 w 196"/>
                  <a:gd name="T47" fmla="*/ 243 h 284"/>
                  <a:gd name="T48" fmla="*/ 173 w 196"/>
                  <a:gd name="T49" fmla="*/ 233 h 284"/>
                  <a:gd name="T50" fmla="*/ 178 w 196"/>
                  <a:gd name="T51" fmla="*/ 218 h 284"/>
                  <a:gd name="T52" fmla="*/ 180 w 196"/>
                  <a:gd name="T53" fmla="*/ 208 h 284"/>
                  <a:gd name="T54" fmla="*/ 181 w 196"/>
                  <a:gd name="T55" fmla="*/ 206 h 284"/>
                  <a:gd name="T56" fmla="*/ 186 w 196"/>
                  <a:gd name="T57" fmla="*/ 190 h 284"/>
                  <a:gd name="T58" fmla="*/ 176 w 196"/>
                  <a:gd name="T59" fmla="*/ 164 h 284"/>
                  <a:gd name="T60" fmla="*/ 99 w 196"/>
                  <a:gd name="T61" fmla="*/ 194 h 284"/>
                  <a:gd name="T62" fmla="*/ 95 w 196"/>
                  <a:gd name="T63" fmla="*/ 207 h 284"/>
                  <a:gd name="T64" fmla="*/ 87 w 196"/>
                  <a:gd name="T65" fmla="*/ 207 h 284"/>
                  <a:gd name="T66" fmla="*/ 81 w 196"/>
                  <a:gd name="T67" fmla="*/ 198 h 284"/>
                  <a:gd name="T68" fmla="*/ 85 w 196"/>
                  <a:gd name="T69" fmla="*/ 185 h 284"/>
                  <a:gd name="T70" fmla="*/ 79 w 196"/>
                  <a:gd name="T71" fmla="*/ 166 h 284"/>
                  <a:gd name="T72" fmla="*/ 100 w 196"/>
                  <a:gd name="T73" fmla="*/ 161 h 284"/>
                  <a:gd name="T74" fmla="*/ 112 w 196"/>
                  <a:gd name="T75" fmla="*/ 186 h 284"/>
                  <a:gd name="T76" fmla="*/ 99 w 196"/>
                  <a:gd name="T77" fmla="*/ 19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6" h="284">
                    <a:moveTo>
                      <a:pt x="176" y="164"/>
                    </a:moveTo>
                    <a:cubicBezTo>
                      <a:pt x="168" y="194"/>
                      <a:pt x="168" y="194"/>
                      <a:pt x="168" y="194"/>
                    </a:cubicBezTo>
                    <a:cubicBezTo>
                      <a:pt x="144" y="179"/>
                      <a:pt x="144" y="179"/>
                      <a:pt x="144" y="179"/>
                    </a:cubicBezTo>
                    <a:cubicBezTo>
                      <a:pt x="152" y="148"/>
                      <a:pt x="152" y="148"/>
                      <a:pt x="152" y="148"/>
                    </a:cubicBezTo>
                    <a:cubicBezTo>
                      <a:pt x="69" y="95"/>
                      <a:pt x="69" y="95"/>
                      <a:pt x="69" y="95"/>
                    </a:cubicBezTo>
                    <a:cubicBezTo>
                      <a:pt x="82" y="49"/>
                      <a:pt x="82" y="49"/>
                      <a:pt x="82" y="49"/>
                    </a:cubicBezTo>
                    <a:cubicBezTo>
                      <a:pt x="87" y="33"/>
                      <a:pt x="105" y="28"/>
                      <a:pt x="122" y="39"/>
                    </a:cubicBezTo>
                    <a:cubicBezTo>
                      <a:pt x="142" y="52"/>
                      <a:pt x="142" y="52"/>
                      <a:pt x="142" y="52"/>
                    </a:cubicBezTo>
                    <a:cubicBezTo>
                      <a:pt x="160" y="63"/>
                      <a:pt x="170" y="85"/>
                      <a:pt x="165" y="102"/>
                    </a:cubicBezTo>
                    <a:cubicBezTo>
                      <a:pt x="160" y="122"/>
                      <a:pt x="160" y="122"/>
                      <a:pt x="160" y="122"/>
                    </a:cubicBezTo>
                    <a:cubicBezTo>
                      <a:pt x="182" y="137"/>
                      <a:pt x="182" y="137"/>
                      <a:pt x="182" y="137"/>
                    </a:cubicBezTo>
                    <a:cubicBezTo>
                      <a:pt x="189" y="109"/>
                      <a:pt x="189" y="109"/>
                      <a:pt x="189" y="109"/>
                    </a:cubicBezTo>
                    <a:cubicBezTo>
                      <a:pt x="196" y="87"/>
                      <a:pt x="182" y="57"/>
                      <a:pt x="158" y="41"/>
                    </a:cubicBezTo>
                    <a:cubicBezTo>
                      <a:pt x="116" y="15"/>
                      <a:pt x="116" y="15"/>
                      <a:pt x="116" y="15"/>
                    </a:cubicBezTo>
                    <a:cubicBezTo>
                      <a:pt x="93" y="0"/>
                      <a:pt x="68" y="6"/>
                      <a:pt x="62" y="29"/>
                    </a:cubicBezTo>
                    <a:cubicBezTo>
                      <a:pt x="47" y="81"/>
                      <a:pt x="47" y="81"/>
                      <a:pt x="47" y="81"/>
                    </a:cubicBezTo>
                    <a:cubicBezTo>
                      <a:pt x="37" y="77"/>
                      <a:pt x="29" y="80"/>
                      <a:pt x="26" y="89"/>
                    </a:cubicBezTo>
                    <a:cubicBezTo>
                      <a:pt x="3" y="171"/>
                      <a:pt x="3" y="171"/>
                      <a:pt x="3" y="171"/>
                    </a:cubicBezTo>
                    <a:cubicBezTo>
                      <a:pt x="0" y="181"/>
                      <a:pt x="7" y="194"/>
                      <a:pt x="18" y="201"/>
                    </a:cubicBezTo>
                    <a:cubicBezTo>
                      <a:pt x="138" y="277"/>
                      <a:pt x="138" y="277"/>
                      <a:pt x="138" y="277"/>
                    </a:cubicBezTo>
                    <a:cubicBezTo>
                      <a:pt x="149" y="284"/>
                      <a:pt x="160" y="282"/>
                      <a:pt x="162" y="272"/>
                    </a:cubicBezTo>
                    <a:cubicBezTo>
                      <a:pt x="164" y="266"/>
                      <a:pt x="164" y="266"/>
                      <a:pt x="164" y="266"/>
                    </a:cubicBezTo>
                    <a:cubicBezTo>
                      <a:pt x="167" y="256"/>
                      <a:pt x="167" y="256"/>
                      <a:pt x="167" y="256"/>
                    </a:cubicBezTo>
                    <a:cubicBezTo>
                      <a:pt x="171" y="243"/>
                      <a:pt x="171" y="243"/>
                      <a:pt x="171" y="243"/>
                    </a:cubicBezTo>
                    <a:cubicBezTo>
                      <a:pt x="173" y="233"/>
                      <a:pt x="173" y="233"/>
                      <a:pt x="173" y="233"/>
                    </a:cubicBezTo>
                    <a:cubicBezTo>
                      <a:pt x="178" y="218"/>
                      <a:pt x="178" y="218"/>
                      <a:pt x="178" y="218"/>
                    </a:cubicBezTo>
                    <a:cubicBezTo>
                      <a:pt x="180" y="208"/>
                      <a:pt x="180" y="208"/>
                      <a:pt x="180" y="208"/>
                    </a:cubicBezTo>
                    <a:cubicBezTo>
                      <a:pt x="181" y="206"/>
                      <a:pt x="181" y="206"/>
                      <a:pt x="181" y="206"/>
                    </a:cubicBezTo>
                    <a:cubicBezTo>
                      <a:pt x="186" y="190"/>
                      <a:pt x="186" y="190"/>
                      <a:pt x="186" y="190"/>
                    </a:cubicBezTo>
                    <a:cubicBezTo>
                      <a:pt x="188" y="182"/>
                      <a:pt x="184" y="171"/>
                      <a:pt x="176" y="164"/>
                    </a:cubicBezTo>
                    <a:close/>
                    <a:moveTo>
                      <a:pt x="99" y="194"/>
                    </a:moveTo>
                    <a:cubicBezTo>
                      <a:pt x="95" y="207"/>
                      <a:pt x="95" y="207"/>
                      <a:pt x="95" y="207"/>
                    </a:cubicBezTo>
                    <a:cubicBezTo>
                      <a:pt x="94" y="209"/>
                      <a:pt x="91" y="210"/>
                      <a:pt x="87" y="207"/>
                    </a:cubicBezTo>
                    <a:cubicBezTo>
                      <a:pt x="83" y="205"/>
                      <a:pt x="80" y="201"/>
                      <a:pt x="81" y="198"/>
                    </a:cubicBezTo>
                    <a:cubicBezTo>
                      <a:pt x="85" y="185"/>
                      <a:pt x="85" y="185"/>
                      <a:pt x="85" y="185"/>
                    </a:cubicBezTo>
                    <a:cubicBezTo>
                      <a:pt x="80" y="179"/>
                      <a:pt x="78" y="172"/>
                      <a:pt x="79" y="166"/>
                    </a:cubicBezTo>
                    <a:cubicBezTo>
                      <a:pt x="82" y="157"/>
                      <a:pt x="91" y="155"/>
                      <a:pt x="100" y="161"/>
                    </a:cubicBezTo>
                    <a:cubicBezTo>
                      <a:pt x="109" y="166"/>
                      <a:pt x="114" y="178"/>
                      <a:pt x="112" y="186"/>
                    </a:cubicBezTo>
                    <a:cubicBezTo>
                      <a:pt x="110" y="192"/>
                      <a:pt x="105" y="195"/>
                      <a:pt x="99" y="194"/>
                    </a:cubicBez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9" name="Freeform 1622"/>
              <p:cNvSpPr/>
              <p:nvPr/>
            </p:nvSpPr>
            <p:spPr bwMode="auto">
              <a:xfrm>
                <a:off x="2108" y="1258"/>
                <a:ext cx="326" cy="299"/>
              </a:xfrm>
              <a:custGeom>
                <a:avLst/>
                <a:gdLst>
                  <a:gd name="T0" fmla="*/ 52 w 326"/>
                  <a:gd name="T1" fmla="*/ 299 h 299"/>
                  <a:gd name="T2" fmla="*/ 0 w 326"/>
                  <a:gd name="T3" fmla="*/ 265 h 299"/>
                  <a:gd name="T4" fmla="*/ 277 w 326"/>
                  <a:gd name="T5" fmla="*/ 0 h 299"/>
                  <a:gd name="T6" fmla="*/ 326 w 326"/>
                  <a:gd name="T7" fmla="*/ 35 h 299"/>
                  <a:gd name="T8" fmla="*/ 52 w 326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6" h="299">
                    <a:moveTo>
                      <a:pt x="52" y="299"/>
                    </a:moveTo>
                    <a:lnTo>
                      <a:pt x="0" y="265"/>
                    </a:lnTo>
                    <a:lnTo>
                      <a:pt x="277" y="0"/>
                    </a:lnTo>
                    <a:lnTo>
                      <a:pt x="326" y="35"/>
                    </a:lnTo>
                    <a:lnTo>
                      <a:pt x="52" y="2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0" name="Freeform 1623"/>
              <p:cNvSpPr/>
              <p:nvPr/>
            </p:nvSpPr>
            <p:spPr bwMode="auto">
              <a:xfrm>
                <a:off x="2184" y="1432"/>
                <a:ext cx="199" cy="177"/>
              </a:xfrm>
              <a:custGeom>
                <a:avLst/>
                <a:gdLst>
                  <a:gd name="T0" fmla="*/ 50 w 199"/>
                  <a:gd name="T1" fmla="*/ 177 h 177"/>
                  <a:gd name="T2" fmla="*/ 0 w 199"/>
                  <a:gd name="T3" fmla="*/ 142 h 177"/>
                  <a:gd name="T4" fmla="*/ 149 w 199"/>
                  <a:gd name="T5" fmla="*/ 0 h 177"/>
                  <a:gd name="T6" fmla="*/ 199 w 199"/>
                  <a:gd name="T7" fmla="*/ 34 h 177"/>
                  <a:gd name="T8" fmla="*/ 50 w 199"/>
                  <a:gd name="T9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177">
                    <a:moveTo>
                      <a:pt x="50" y="177"/>
                    </a:moveTo>
                    <a:lnTo>
                      <a:pt x="0" y="142"/>
                    </a:lnTo>
                    <a:lnTo>
                      <a:pt x="149" y="0"/>
                    </a:lnTo>
                    <a:lnTo>
                      <a:pt x="199" y="34"/>
                    </a:lnTo>
                    <a:lnTo>
                      <a:pt x="50" y="1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1" name="Freeform 1624"/>
              <p:cNvSpPr/>
              <p:nvPr/>
            </p:nvSpPr>
            <p:spPr bwMode="auto">
              <a:xfrm>
                <a:off x="2259" y="1451"/>
                <a:ext cx="233" cy="209"/>
              </a:xfrm>
              <a:custGeom>
                <a:avLst/>
                <a:gdLst>
                  <a:gd name="T0" fmla="*/ 51 w 233"/>
                  <a:gd name="T1" fmla="*/ 209 h 209"/>
                  <a:gd name="T2" fmla="*/ 0 w 233"/>
                  <a:gd name="T3" fmla="*/ 176 h 209"/>
                  <a:gd name="T4" fmla="*/ 182 w 233"/>
                  <a:gd name="T5" fmla="*/ 0 h 209"/>
                  <a:gd name="T6" fmla="*/ 233 w 233"/>
                  <a:gd name="T7" fmla="*/ 35 h 209"/>
                  <a:gd name="T8" fmla="*/ 51 w 233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209">
                    <a:moveTo>
                      <a:pt x="51" y="209"/>
                    </a:moveTo>
                    <a:lnTo>
                      <a:pt x="0" y="176"/>
                    </a:lnTo>
                    <a:lnTo>
                      <a:pt x="182" y="0"/>
                    </a:lnTo>
                    <a:lnTo>
                      <a:pt x="233" y="35"/>
                    </a:lnTo>
                    <a:lnTo>
                      <a:pt x="51" y="2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2" name="Freeform 1625"/>
              <p:cNvSpPr/>
              <p:nvPr/>
            </p:nvSpPr>
            <p:spPr bwMode="auto">
              <a:xfrm>
                <a:off x="2335" y="1471"/>
                <a:ext cx="267" cy="242"/>
              </a:xfrm>
              <a:custGeom>
                <a:avLst/>
                <a:gdLst>
                  <a:gd name="T0" fmla="*/ 50 w 267"/>
                  <a:gd name="T1" fmla="*/ 242 h 242"/>
                  <a:gd name="T2" fmla="*/ 0 w 267"/>
                  <a:gd name="T3" fmla="*/ 207 h 242"/>
                  <a:gd name="T4" fmla="*/ 217 w 267"/>
                  <a:gd name="T5" fmla="*/ 0 h 242"/>
                  <a:gd name="T6" fmla="*/ 267 w 267"/>
                  <a:gd name="T7" fmla="*/ 33 h 242"/>
                  <a:gd name="T8" fmla="*/ 50 w 267"/>
                  <a:gd name="T9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241">
                    <a:moveTo>
                      <a:pt x="50" y="242"/>
                    </a:moveTo>
                    <a:lnTo>
                      <a:pt x="0" y="207"/>
                    </a:lnTo>
                    <a:lnTo>
                      <a:pt x="217" y="0"/>
                    </a:lnTo>
                    <a:lnTo>
                      <a:pt x="267" y="33"/>
                    </a:lnTo>
                    <a:lnTo>
                      <a:pt x="50" y="2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3" name="Freeform 1626"/>
              <p:cNvSpPr/>
              <p:nvPr/>
            </p:nvSpPr>
            <p:spPr bwMode="auto">
              <a:xfrm>
                <a:off x="2353" y="1355"/>
                <a:ext cx="219" cy="110"/>
              </a:xfrm>
              <a:custGeom>
                <a:avLst/>
                <a:gdLst>
                  <a:gd name="T0" fmla="*/ 0 w 132"/>
                  <a:gd name="T1" fmla="*/ 33 h 66"/>
                  <a:gd name="T2" fmla="*/ 87 w 132"/>
                  <a:gd name="T3" fmla="*/ 22 h 66"/>
                  <a:gd name="T4" fmla="*/ 83 w 132"/>
                  <a:gd name="T5" fmla="*/ 0 h 66"/>
                  <a:gd name="T6" fmla="*/ 132 w 132"/>
                  <a:gd name="T7" fmla="*/ 18 h 66"/>
                  <a:gd name="T8" fmla="*/ 100 w 132"/>
                  <a:gd name="T9" fmla="*/ 61 h 66"/>
                  <a:gd name="T10" fmla="*/ 93 w 132"/>
                  <a:gd name="T11" fmla="*/ 41 h 66"/>
                  <a:gd name="T12" fmla="*/ 0 w 132"/>
                  <a:gd name="T13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" h="66">
                    <a:moveTo>
                      <a:pt x="0" y="33"/>
                    </a:moveTo>
                    <a:cubicBezTo>
                      <a:pt x="0" y="33"/>
                      <a:pt x="51" y="50"/>
                      <a:pt x="87" y="22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132" y="18"/>
                      <a:pt x="132" y="18"/>
                      <a:pt x="132" y="18"/>
                    </a:cubicBezTo>
                    <a:cubicBezTo>
                      <a:pt x="100" y="61"/>
                      <a:pt x="100" y="61"/>
                      <a:pt x="100" y="61"/>
                    </a:cubicBezTo>
                    <a:cubicBezTo>
                      <a:pt x="93" y="41"/>
                      <a:pt x="93" y="41"/>
                      <a:pt x="93" y="41"/>
                    </a:cubicBezTo>
                    <a:cubicBezTo>
                      <a:pt x="93" y="41"/>
                      <a:pt x="47" y="66"/>
                      <a:pt x="0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4" name="Freeform 1627"/>
              <p:cNvSpPr/>
              <p:nvPr/>
            </p:nvSpPr>
            <p:spPr bwMode="auto">
              <a:xfrm>
                <a:off x="2648" y="3114"/>
                <a:ext cx="98" cy="157"/>
              </a:xfrm>
              <a:custGeom>
                <a:avLst/>
                <a:gdLst>
                  <a:gd name="T0" fmla="*/ 12 w 59"/>
                  <a:gd name="T1" fmla="*/ 49 h 95"/>
                  <a:gd name="T2" fmla="*/ 0 w 59"/>
                  <a:gd name="T3" fmla="*/ 3 h 95"/>
                  <a:gd name="T4" fmla="*/ 3 w 59"/>
                  <a:gd name="T5" fmla="*/ 0 h 95"/>
                  <a:gd name="T6" fmla="*/ 9 w 59"/>
                  <a:gd name="T7" fmla="*/ 5 h 95"/>
                  <a:gd name="T8" fmla="*/ 21 w 59"/>
                  <a:gd name="T9" fmla="*/ 50 h 95"/>
                  <a:gd name="T10" fmla="*/ 28 w 59"/>
                  <a:gd name="T11" fmla="*/ 59 h 95"/>
                  <a:gd name="T12" fmla="*/ 29 w 59"/>
                  <a:gd name="T13" fmla="*/ 63 h 95"/>
                  <a:gd name="T14" fmla="*/ 56 w 59"/>
                  <a:gd name="T15" fmla="*/ 89 h 95"/>
                  <a:gd name="T16" fmla="*/ 57 w 59"/>
                  <a:gd name="T17" fmla="*/ 95 h 95"/>
                  <a:gd name="T18" fmla="*/ 55 w 59"/>
                  <a:gd name="T19" fmla="*/ 95 h 95"/>
                  <a:gd name="T20" fmla="*/ 51 w 59"/>
                  <a:gd name="T21" fmla="*/ 93 h 95"/>
                  <a:gd name="T22" fmla="*/ 24 w 59"/>
                  <a:gd name="T23" fmla="*/ 67 h 95"/>
                  <a:gd name="T24" fmla="*/ 21 w 59"/>
                  <a:gd name="T25" fmla="*/ 66 h 95"/>
                  <a:gd name="T26" fmla="*/ 9 w 59"/>
                  <a:gd name="T27" fmla="*/ 55 h 95"/>
                  <a:gd name="T28" fmla="*/ 12 w 59"/>
                  <a:gd name="T29" fmla="*/ 4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" h="95">
                    <a:moveTo>
                      <a:pt x="12" y="49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" y="1"/>
                      <a:pt x="8" y="3"/>
                      <a:pt x="9" y="5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4" y="52"/>
                      <a:pt x="27" y="56"/>
                      <a:pt x="28" y="59"/>
                    </a:cubicBezTo>
                    <a:cubicBezTo>
                      <a:pt x="29" y="61"/>
                      <a:pt x="29" y="62"/>
                      <a:pt x="29" y="63"/>
                    </a:cubicBezTo>
                    <a:cubicBezTo>
                      <a:pt x="56" y="89"/>
                      <a:pt x="56" y="89"/>
                      <a:pt x="56" y="89"/>
                    </a:cubicBezTo>
                    <a:cubicBezTo>
                      <a:pt x="58" y="91"/>
                      <a:pt x="59" y="94"/>
                      <a:pt x="57" y="95"/>
                    </a:cubicBezTo>
                    <a:cubicBezTo>
                      <a:pt x="57" y="95"/>
                      <a:pt x="56" y="95"/>
                      <a:pt x="55" y="95"/>
                    </a:cubicBezTo>
                    <a:cubicBezTo>
                      <a:pt x="54" y="95"/>
                      <a:pt x="52" y="94"/>
                      <a:pt x="51" y="93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3" y="67"/>
                      <a:pt x="22" y="67"/>
                      <a:pt x="21" y="66"/>
                    </a:cubicBezTo>
                    <a:cubicBezTo>
                      <a:pt x="16" y="65"/>
                      <a:pt x="11" y="60"/>
                      <a:pt x="9" y="55"/>
                    </a:cubicBezTo>
                    <a:cubicBezTo>
                      <a:pt x="8" y="52"/>
                      <a:pt x="10" y="49"/>
                      <a:pt x="12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5" name="Freeform 1628"/>
              <p:cNvSpPr>
                <a:spLocks noEditPoints="1"/>
              </p:cNvSpPr>
              <p:nvPr/>
            </p:nvSpPr>
            <p:spPr bwMode="auto">
              <a:xfrm>
                <a:off x="2542" y="3041"/>
                <a:ext cx="275" cy="343"/>
              </a:xfrm>
              <a:custGeom>
                <a:avLst/>
                <a:gdLst>
                  <a:gd name="T0" fmla="*/ 158 w 166"/>
                  <a:gd name="T1" fmla="*/ 117 h 207"/>
                  <a:gd name="T2" fmla="*/ 100 w 166"/>
                  <a:gd name="T3" fmla="*/ 45 h 207"/>
                  <a:gd name="T4" fmla="*/ 101 w 166"/>
                  <a:gd name="T5" fmla="*/ 41 h 207"/>
                  <a:gd name="T6" fmla="*/ 119 w 166"/>
                  <a:gd name="T7" fmla="*/ 51 h 207"/>
                  <a:gd name="T8" fmla="*/ 104 w 166"/>
                  <a:gd name="T9" fmla="*/ 26 h 207"/>
                  <a:gd name="T10" fmla="*/ 104 w 166"/>
                  <a:gd name="T11" fmla="*/ 23 h 207"/>
                  <a:gd name="T12" fmla="*/ 101 w 166"/>
                  <a:gd name="T13" fmla="*/ 19 h 207"/>
                  <a:gd name="T14" fmla="*/ 97 w 166"/>
                  <a:gd name="T15" fmla="*/ 19 h 207"/>
                  <a:gd name="T16" fmla="*/ 96 w 166"/>
                  <a:gd name="T17" fmla="*/ 21 h 207"/>
                  <a:gd name="T18" fmla="*/ 75 w 166"/>
                  <a:gd name="T19" fmla="*/ 26 h 207"/>
                  <a:gd name="T20" fmla="*/ 93 w 166"/>
                  <a:gd name="T21" fmla="*/ 36 h 207"/>
                  <a:gd name="T22" fmla="*/ 92 w 166"/>
                  <a:gd name="T23" fmla="*/ 41 h 207"/>
                  <a:gd name="T24" fmla="*/ 64 w 166"/>
                  <a:gd name="T25" fmla="*/ 31 h 207"/>
                  <a:gd name="T26" fmla="*/ 38 w 166"/>
                  <a:gd name="T27" fmla="*/ 30 h 207"/>
                  <a:gd name="T28" fmla="*/ 35 w 166"/>
                  <a:gd name="T29" fmla="*/ 25 h 207"/>
                  <a:gd name="T30" fmla="*/ 49 w 166"/>
                  <a:gd name="T31" fmla="*/ 22 h 207"/>
                  <a:gd name="T32" fmla="*/ 22 w 166"/>
                  <a:gd name="T33" fmla="*/ 7 h 207"/>
                  <a:gd name="T34" fmla="*/ 19 w 166"/>
                  <a:gd name="T35" fmla="*/ 3 h 207"/>
                  <a:gd name="T36" fmla="*/ 15 w 166"/>
                  <a:gd name="T37" fmla="*/ 1 h 207"/>
                  <a:gd name="T38" fmla="*/ 14 w 166"/>
                  <a:gd name="T39" fmla="*/ 4 h 207"/>
                  <a:gd name="T40" fmla="*/ 16 w 166"/>
                  <a:gd name="T41" fmla="*/ 8 h 207"/>
                  <a:gd name="T42" fmla="*/ 14 w 166"/>
                  <a:gd name="T43" fmla="*/ 30 h 207"/>
                  <a:gd name="T44" fmla="*/ 29 w 166"/>
                  <a:gd name="T45" fmla="*/ 26 h 207"/>
                  <a:gd name="T46" fmla="*/ 32 w 166"/>
                  <a:gd name="T47" fmla="*/ 31 h 207"/>
                  <a:gd name="T48" fmla="*/ 7 w 166"/>
                  <a:gd name="T49" fmla="*/ 86 h 207"/>
                  <a:gd name="T50" fmla="*/ 69 w 166"/>
                  <a:gd name="T51" fmla="*/ 159 h 207"/>
                  <a:gd name="T52" fmla="*/ 63 w 166"/>
                  <a:gd name="T53" fmla="*/ 184 h 207"/>
                  <a:gd name="T54" fmla="*/ 66 w 166"/>
                  <a:gd name="T55" fmla="*/ 189 h 207"/>
                  <a:gd name="T56" fmla="*/ 71 w 166"/>
                  <a:gd name="T57" fmla="*/ 189 h 207"/>
                  <a:gd name="T58" fmla="*/ 76 w 166"/>
                  <a:gd name="T59" fmla="*/ 163 h 207"/>
                  <a:gd name="T60" fmla="*/ 102 w 166"/>
                  <a:gd name="T61" fmla="*/ 172 h 207"/>
                  <a:gd name="T62" fmla="*/ 126 w 166"/>
                  <a:gd name="T63" fmla="*/ 173 h 207"/>
                  <a:gd name="T64" fmla="*/ 147 w 166"/>
                  <a:gd name="T65" fmla="*/ 204 h 207"/>
                  <a:gd name="T66" fmla="*/ 151 w 166"/>
                  <a:gd name="T67" fmla="*/ 206 h 207"/>
                  <a:gd name="T68" fmla="*/ 153 w 166"/>
                  <a:gd name="T69" fmla="*/ 203 h 207"/>
                  <a:gd name="T70" fmla="*/ 132 w 166"/>
                  <a:gd name="T71" fmla="*/ 172 h 207"/>
                  <a:gd name="T72" fmla="*/ 158 w 166"/>
                  <a:gd name="T73" fmla="*/ 117 h 207"/>
                  <a:gd name="T74" fmla="*/ 100 w 166"/>
                  <a:gd name="T75" fmla="*/ 164 h 207"/>
                  <a:gd name="T76" fmla="*/ 16 w 166"/>
                  <a:gd name="T77" fmla="*/ 88 h 207"/>
                  <a:gd name="T78" fmla="*/ 66 w 166"/>
                  <a:gd name="T79" fmla="*/ 38 h 207"/>
                  <a:gd name="T80" fmla="*/ 150 w 166"/>
                  <a:gd name="T81" fmla="*/ 115 h 207"/>
                  <a:gd name="T82" fmla="*/ 100 w 166"/>
                  <a:gd name="T83" fmla="*/ 164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6" h="206">
                    <a:moveTo>
                      <a:pt x="158" y="117"/>
                    </a:moveTo>
                    <a:cubicBezTo>
                      <a:pt x="151" y="89"/>
                      <a:pt x="127" y="62"/>
                      <a:pt x="100" y="45"/>
                    </a:cubicBezTo>
                    <a:cubicBezTo>
                      <a:pt x="101" y="41"/>
                      <a:pt x="101" y="41"/>
                      <a:pt x="101" y="41"/>
                    </a:cubicBezTo>
                    <a:cubicBezTo>
                      <a:pt x="119" y="51"/>
                      <a:pt x="119" y="51"/>
                      <a:pt x="119" y="51"/>
                    </a:cubicBezTo>
                    <a:cubicBezTo>
                      <a:pt x="120" y="43"/>
                      <a:pt x="114" y="33"/>
                      <a:pt x="104" y="26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5" y="22"/>
                      <a:pt x="103" y="20"/>
                      <a:pt x="101" y="19"/>
                    </a:cubicBezTo>
                    <a:cubicBezTo>
                      <a:pt x="99" y="17"/>
                      <a:pt x="97" y="17"/>
                      <a:pt x="97" y="19"/>
                    </a:cubicBezTo>
                    <a:cubicBezTo>
                      <a:pt x="96" y="21"/>
                      <a:pt x="96" y="21"/>
                      <a:pt x="96" y="21"/>
                    </a:cubicBezTo>
                    <a:cubicBezTo>
                      <a:pt x="86" y="17"/>
                      <a:pt x="76" y="19"/>
                      <a:pt x="75" y="26"/>
                    </a:cubicBezTo>
                    <a:cubicBezTo>
                      <a:pt x="93" y="36"/>
                      <a:pt x="93" y="36"/>
                      <a:pt x="93" y="36"/>
                    </a:cubicBezTo>
                    <a:cubicBezTo>
                      <a:pt x="92" y="41"/>
                      <a:pt x="92" y="41"/>
                      <a:pt x="92" y="41"/>
                    </a:cubicBezTo>
                    <a:cubicBezTo>
                      <a:pt x="83" y="36"/>
                      <a:pt x="73" y="33"/>
                      <a:pt x="64" y="31"/>
                    </a:cubicBezTo>
                    <a:cubicBezTo>
                      <a:pt x="54" y="29"/>
                      <a:pt x="45" y="28"/>
                      <a:pt x="38" y="30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43" y="13"/>
                      <a:pt x="32" y="7"/>
                      <a:pt x="22" y="7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1"/>
                      <a:pt x="16" y="0"/>
                      <a:pt x="15" y="1"/>
                    </a:cubicBezTo>
                    <a:cubicBezTo>
                      <a:pt x="13" y="1"/>
                      <a:pt x="13" y="2"/>
                      <a:pt x="14" y="4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9" y="11"/>
                      <a:pt x="8" y="21"/>
                      <a:pt x="14" y="30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10" y="38"/>
                      <a:pt x="0" y="58"/>
                      <a:pt x="7" y="86"/>
                    </a:cubicBezTo>
                    <a:cubicBezTo>
                      <a:pt x="15" y="114"/>
                      <a:pt x="40" y="143"/>
                      <a:pt x="69" y="159"/>
                    </a:cubicBezTo>
                    <a:cubicBezTo>
                      <a:pt x="63" y="184"/>
                      <a:pt x="63" y="184"/>
                      <a:pt x="63" y="184"/>
                    </a:cubicBezTo>
                    <a:cubicBezTo>
                      <a:pt x="63" y="186"/>
                      <a:pt x="64" y="188"/>
                      <a:pt x="66" y="189"/>
                    </a:cubicBezTo>
                    <a:cubicBezTo>
                      <a:pt x="69" y="190"/>
                      <a:pt x="70" y="190"/>
                      <a:pt x="71" y="189"/>
                    </a:cubicBezTo>
                    <a:cubicBezTo>
                      <a:pt x="76" y="163"/>
                      <a:pt x="76" y="163"/>
                      <a:pt x="76" y="163"/>
                    </a:cubicBezTo>
                    <a:cubicBezTo>
                      <a:pt x="85" y="167"/>
                      <a:pt x="93" y="171"/>
                      <a:pt x="102" y="172"/>
                    </a:cubicBezTo>
                    <a:cubicBezTo>
                      <a:pt x="111" y="174"/>
                      <a:pt x="119" y="174"/>
                      <a:pt x="126" y="173"/>
                    </a:cubicBezTo>
                    <a:cubicBezTo>
                      <a:pt x="147" y="204"/>
                      <a:pt x="147" y="204"/>
                      <a:pt x="147" y="204"/>
                    </a:cubicBezTo>
                    <a:cubicBezTo>
                      <a:pt x="148" y="206"/>
                      <a:pt x="150" y="207"/>
                      <a:pt x="151" y="206"/>
                    </a:cubicBezTo>
                    <a:cubicBezTo>
                      <a:pt x="153" y="206"/>
                      <a:pt x="153" y="204"/>
                      <a:pt x="153" y="203"/>
                    </a:cubicBezTo>
                    <a:cubicBezTo>
                      <a:pt x="132" y="172"/>
                      <a:pt x="132" y="172"/>
                      <a:pt x="132" y="172"/>
                    </a:cubicBezTo>
                    <a:cubicBezTo>
                      <a:pt x="155" y="166"/>
                      <a:pt x="166" y="146"/>
                      <a:pt x="158" y="117"/>
                    </a:cubicBezTo>
                    <a:close/>
                    <a:moveTo>
                      <a:pt x="100" y="164"/>
                    </a:moveTo>
                    <a:cubicBezTo>
                      <a:pt x="63" y="157"/>
                      <a:pt x="25" y="122"/>
                      <a:pt x="16" y="88"/>
                    </a:cubicBezTo>
                    <a:cubicBezTo>
                      <a:pt x="7" y="53"/>
                      <a:pt x="29" y="31"/>
                      <a:pt x="66" y="38"/>
                    </a:cubicBezTo>
                    <a:cubicBezTo>
                      <a:pt x="103" y="46"/>
                      <a:pt x="140" y="81"/>
                      <a:pt x="150" y="115"/>
                    </a:cubicBezTo>
                    <a:cubicBezTo>
                      <a:pt x="159" y="150"/>
                      <a:pt x="137" y="172"/>
                      <a:pt x="100" y="16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6" name="Freeform 1629"/>
              <p:cNvSpPr/>
              <p:nvPr/>
            </p:nvSpPr>
            <p:spPr bwMode="auto">
              <a:xfrm>
                <a:off x="4206" y="1670"/>
                <a:ext cx="319" cy="106"/>
              </a:xfrm>
              <a:custGeom>
                <a:avLst/>
                <a:gdLst>
                  <a:gd name="T0" fmla="*/ 193 w 193"/>
                  <a:gd name="T1" fmla="*/ 55 h 64"/>
                  <a:gd name="T2" fmla="*/ 112 w 193"/>
                  <a:gd name="T3" fmla="*/ 3 h 64"/>
                  <a:gd name="T4" fmla="*/ 107 w 193"/>
                  <a:gd name="T5" fmla="*/ 0 h 64"/>
                  <a:gd name="T6" fmla="*/ 98 w 193"/>
                  <a:gd name="T7" fmla="*/ 1 h 64"/>
                  <a:gd name="T8" fmla="*/ 0 w 193"/>
                  <a:gd name="T9" fmla="*/ 8 h 64"/>
                  <a:gd name="T10" fmla="*/ 69 w 193"/>
                  <a:gd name="T11" fmla="*/ 50 h 64"/>
                  <a:gd name="T12" fmla="*/ 82 w 193"/>
                  <a:gd name="T13" fmla="*/ 53 h 64"/>
                  <a:gd name="T14" fmla="*/ 159 w 193"/>
                  <a:gd name="T15" fmla="*/ 62 h 64"/>
                  <a:gd name="T16" fmla="*/ 193 w 193"/>
                  <a:gd name="T17" fmla="*/ 5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3" h="64">
                    <a:moveTo>
                      <a:pt x="193" y="55"/>
                    </a:moveTo>
                    <a:cubicBezTo>
                      <a:pt x="112" y="3"/>
                      <a:pt x="112" y="3"/>
                      <a:pt x="112" y="3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98" y="1"/>
                      <a:pt x="98" y="1"/>
                      <a:pt x="98" y="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5" y="25"/>
                      <a:pt x="41" y="40"/>
                      <a:pt x="69" y="50"/>
                    </a:cubicBezTo>
                    <a:cubicBezTo>
                      <a:pt x="73" y="51"/>
                      <a:pt x="78" y="52"/>
                      <a:pt x="82" y="53"/>
                    </a:cubicBezTo>
                    <a:cubicBezTo>
                      <a:pt x="107" y="60"/>
                      <a:pt x="134" y="64"/>
                      <a:pt x="159" y="62"/>
                    </a:cubicBezTo>
                    <a:cubicBezTo>
                      <a:pt x="172" y="61"/>
                      <a:pt x="183" y="58"/>
                      <a:pt x="193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7" name="Freeform 1630"/>
              <p:cNvSpPr/>
              <p:nvPr/>
            </p:nvSpPr>
            <p:spPr bwMode="auto">
              <a:xfrm>
                <a:off x="4179" y="1548"/>
                <a:ext cx="247" cy="119"/>
              </a:xfrm>
              <a:custGeom>
                <a:avLst/>
                <a:gdLst>
                  <a:gd name="T0" fmla="*/ 67 w 149"/>
                  <a:gd name="T1" fmla="*/ 2 h 72"/>
                  <a:gd name="T2" fmla="*/ 38 w 149"/>
                  <a:gd name="T3" fmla="*/ 7 h 72"/>
                  <a:gd name="T4" fmla="*/ 29 w 149"/>
                  <a:gd name="T5" fmla="*/ 10 h 72"/>
                  <a:gd name="T6" fmla="*/ 0 w 149"/>
                  <a:gd name="T7" fmla="*/ 43 h 72"/>
                  <a:gd name="T8" fmla="*/ 0 w 149"/>
                  <a:gd name="T9" fmla="*/ 49 h 72"/>
                  <a:gd name="T10" fmla="*/ 0 w 149"/>
                  <a:gd name="T11" fmla="*/ 49 h 72"/>
                  <a:gd name="T12" fmla="*/ 0 w 149"/>
                  <a:gd name="T13" fmla="*/ 49 h 72"/>
                  <a:gd name="T14" fmla="*/ 1 w 149"/>
                  <a:gd name="T15" fmla="*/ 55 h 72"/>
                  <a:gd name="T16" fmla="*/ 1 w 149"/>
                  <a:gd name="T17" fmla="*/ 55 h 72"/>
                  <a:gd name="T18" fmla="*/ 4 w 149"/>
                  <a:gd name="T19" fmla="*/ 61 h 72"/>
                  <a:gd name="T20" fmla="*/ 10 w 149"/>
                  <a:gd name="T21" fmla="*/ 72 h 72"/>
                  <a:gd name="T22" fmla="*/ 113 w 149"/>
                  <a:gd name="T23" fmla="*/ 64 h 72"/>
                  <a:gd name="T24" fmla="*/ 119 w 149"/>
                  <a:gd name="T25" fmla="*/ 64 h 72"/>
                  <a:gd name="T26" fmla="*/ 121 w 149"/>
                  <a:gd name="T27" fmla="*/ 60 h 72"/>
                  <a:gd name="T28" fmla="*/ 149 w 149"/>
                  <a:gd name="T29" fmla="*/ 12 h 72"/>
                  <a:gd name="T30" fmla="*/ 67 w 149"/>
                  <a:gd name="T31" fmla="*/ 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9" h="72">
                    <a:moveTo>
                      <a:pt x="67" y="2"/>
                    </a:moveTo>
                    <a:cubicBezTo>
                      <a:pt x="56" y="3"/>
                      <a:pt x="47" y="4"/>
                      <a:pt x="38" y="7"/>
                    </a:cubicBezTo>
                    <a:cubicBezTo>
                      <a:pt x="35" y="8"/>
                      <a:pt x="32" y="9"/>
                      <a:pt x="29" y="10"/>
                    </a:cubicBezTo>
                    <a:cubicBezTo>
                      <a:pt x="12" y="18"/>
                      <a:pt x="2" y="29"/>
                      <a:pt x="0" y="43"/>
                    </a:cubicBezTo>
                    <a:cubicBezTo>
                      <a:pt x="0" y="43"/>
                      <a:pt x="0" y="45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1"/>
                      <a:pt x="1" y="53"/>
                      <a:pt x="1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" y="57"/>
                      <a:pt x="3" y="59"/>
                      <a:pt x="4" y="61"/>
                    </a:cubicBezTo>
                    <a:cubicBezTo>
                      <a:pt x="5" y="65"/>
                      <a:pt x="7" y="69"/>
                      <a:pt x="10" y="72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19" y="64"/>
                      <a:pt x="119" y="64"/>
                      <a:pt x="119" y="64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49" y="12"/>
                      <a:pt x="149" y="12"/>
                      <a:pt x="149" y="12"/>
                    </a:cubicBezTo>
                    <a:cubicBezTo>
                      <a:pt x="123" y="4"/>
                      <a:pt x="94" y="0"/>
                      <a:pt x="6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8" name="Freeform 1631"/>
              <p:cNvSpPr/>
              <p:nvPr/>
            </p:nvSpPr>
            <p:spPr bwMode="auto">
              <a:xfrm>
                <a:off x="4404" y="1648"/>
                <a:ext cx="197" cy="105"/>
              </a:xfrm>
              <a:custGeom>
                <a:avLst/>
                <a:gdLst>
                  <a:gd name="T0" fmla="*/ 4 w 119"/>
                  <a:gd name="T1" fmla="*/ 11 h 63"/>
                  <a:gd name="T2" fmla="*/ 86 w 119"/>
                  <a:gd name="T3" fmla="*/ 63 h 63"/>
                  <a:gd name="T4" fmla="*/ 101 w 119"/>
                  <a:gd name="T5" fmla="*/ 3 h 63"/>
                  <a:gd name="T6" fmla="*/ 99 w 119"/>
                  <a:gd name="T7" fmla="*/ 0 h 63"/>
                  <a:gd name="T8" fmla="*/ 0 w 119"/>
                  <a:gd name="T9" fmla="*/ 8 h 63"/>
                  <a:gd name="T10" fmla="*/ 4 w 119"/>
                  <a:gd name="T11" fmla="*/ 1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" h="62">
                    <a:moveTo>
                      <a:pt x="4" y="11"/>
                    </a:moveTo>
                    <a:cubicBezTo>
                      <a:pt x="86" y="63"/>
                      <a:pt x="86" y="63"/>
                      <a:pt x="86" y="63"/>
                    </a:cubicBezTo>
                    <a:cubicBezTo>
                      <a:pt x="112" y="51"/>
                      <a:pt x="119" y="28"/>
                      <a:pt x="101" y="3"/>
                    </a:cubicBezTo>
                    <a:cubicBezTo>
                      <a:pt x="100" y="2"/>
                      <a:pt x="99" y="1"/>
                      <a:pt x="99" y="0"/>
                    </a:cubicBezTo>
                    <a:cubicBezTo>
                      <a:pt x="0" y="8"/>
                      <a:pt x="0" y="8"/>
                      <a:pt x="0" y="8"/>
                    </a:cubicBez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9" name="Freeform 1632"/>
              <p:cNvSpPr/>
              <p:nvPr/>
            </p:nvSpPr>
            <p:spPr bwMode="auto">
              <a:xfrm>
                <a:off x="4422" y="1559"/>
                <a:ext cx="158" cy="83"/>
              </a:xfrm>
              <a:custGeom>
                <a:avLst/>
                <a:gdLst>
                  <a:gd name="T0" fmla="*/ 34 w 95"/>
                  <a:gd name="T1" fmla="*/ 0 h 50"/>
                  <a:gd name="T2" fmla="*/ 3 w 95"/>
                  <a:gd name="T3" fmla="*/ 45 h 50"/>
                  <a:gd name="T4" fmla="*/ 0 w 95"/>
                  <a:gd name="T5" fmla="*/ 50 h 50"/>
                  <a:gd name="T6" fmla="*/ 95 w 95"/>
                  <a:gd name="T7" fmla="*/ 37 h 50"/>
                  <a:gd name="T8" fmla="*/ 34 w 95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50">
                    <a:moveTo>
                      <a:pt x="34" y="0"/>
                    </a:moveTo>
                    <a:cubicBezTo>
                      <a:pt x="3" y="45"/>
                      <a:pt x="3" y="45"/>
                      <a:pt x="3" y="45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80" y="22"/>
                      <a:pt x="59" y="9"/>
                      <a:pt x="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0" name="Freeform 1633"/>
              <p:cNvSpPr/>
              <p:nvPr/>
            </p:nvSpPr>
            <p:spPr bwMode="auto">
              <a:xfrm>
                <a:off x="4730" y="3837"/>
                <a:ext cx="30" cy="27"/>
              </a:xfrm>
              <a:custGeom>
                <a:avLst/>
                <a:gdLst>
                  <a:gd name="T0" fmla="*/ 3 w 18"/>
                  <a:gd name="T1" fmla="*/ 5 h 16"/>
                  <a:gd name="T2" fmla="*/ 3 w 18"/>
                  <a:gd name="T3" fmla="*/ 16 h 16"/>
                  <a:gd name="T4" fmla="*/ 18 w 18"/>
                  <a:gd name="T5" fmla="*/ 1 h 16"/>
                  <a:gd name="T6" fmla="*/ 10 w 18"/>
                  <a:gd name="T7" fmla="*/ 1 h 16"/>
                  <a:gd name="T8" fmla="*/ 3 w 18"/>
                  <a:gd name="T9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3" y="5"/>
                    </a:moveTo>
                    <a:cubicBezTo>
                      <a:pt x="0" y="7"/>
                      <a:pt x="0" y="11"/>
                      <a:pt x="3" y="16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5" y="0"/>
                      <a:pt x="12" y="1"/>
                      <a:pt x="10" y="1"/>
                    </a:cubicBezTo>
                    <a:cubicBezTo>
                      <a:pt x="6" y="2"/>
                      <a:pt x="4" y="3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1" name="Freeform 1634"/>
              <p:cNvSpPr/>
              <p:nvPr/>
            </p:nvSpPr>
            <p:spPr bwMode="auto">
              <a:xfrm>
                <a:off x="4684" y="3898"/>
                <a:ext cx="35" cy="29"/>
              </a:xfrm>
              <a:custGeom>
                <a:avLst/>
                <a:gdLst>
                  <a:gd name="T0" fmla="*/ 17 w 21"/>
                  <a:gd name="T1" fmla="*/ 0 h 17"/>
                  <a:gd name="T2" fmla="*/ 0 w 21"/>
                  <a:gd name="T3" fmla="*/ 17 h 17"/>
                  <a:gd name="T4" fmla="*/ 10 w 21"/>
                  <a:gd name="T5" fmla="*/ 17 h 17"/>
                  <a:gd name="T6" fmla="*/ 18 w 21"/>
                  <a:gd name="T7" fmla="*/ 12 h 17"/>
                  <a:gd name="T8" fmla="*/ 20 w 21"/>
                  <a:gd name="T9" fmla="*/ 7 h 17"/>
                  <a:gd name="T10" fmla="*/ 17 w 21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7">
                    <a:moveTo>
                      <a:pt x="17" y="0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3" y="17"/>
                      <a:pt x="7" y="17"/>
                      <a:pt x="10" y="17"/>
                    </a:cubicBezTo>
                    <a:cubicBezTo>
                      <a:pt x="14" y="16"/>
                      <a:pt x="16" y="15"/>
                      <a:pt x="18" y="12"/>
                    </a:cubicBezTo>
                    <a:cubicBezTo>
                      <a:pt x="20" y="11"/>
                      <a:pt x="21" y="9"/>
                      <a:pt x="20" y="7"/>
                    </a:cubicBezTo>
                    <a:cubicBezTo>
                      <a:pt x="20" y="5"/>
                      <a:pt x="19" y="3"/>
                      <a:pt x="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2" name="Freeform 1635"/>
              <p:cNvSpPr>
                <a:spLocks noEditPoints="1"/>
              </p:cNvSpPr>
              <p:nvPr/>
            </p:nvSpPr>
            <p:spPr bwMode="auto">
              <a:xfrm>
                <a:off x="4525" y="3778"/>
                <a:ext cx="353" cy="218"/>
              </a:xfrm>
              <a:custGeom>
                <a:avLst/>
                <a:gdLst>
                  <a:gd name="T0" fmla="*/ 182 w 213"/>
                  <a:gd name="T1" fmla="*/ 81 h 132"/>
                  <a:gd name="T2" fmla="*/ 193 w 213"/>
                  <a:gd name="T3" fmla="*/ 67 h 132"/>
                  <a:gd name="T4" fmla="*/ 193 w 213"/>
                  <a:gd name="T5" fmla="*/ 67 h 132"/>
                  <a:gd name="T6" fmla="*/ 193 w 213"/>
                  <a:gd name="T7" fmla="*/ 66 h 132"/>
                  <a:gd name="T8" fmla="*/ 189 w 213"/>
                  <a:gd name="T9" fmla="*/ 9 h 132"/>
                  <a:gd name="T10" fmla="*/ 156 w 213"/>
                  <a:gd name="T11" fmla="*/ 0 h 132"/>
                  <a:gd name="T12" fmla="*/ 63 w 213"/>
                  <a:gd name="T13" fmla="*/ 31 h 132"/>
                  <a:gd name="T14" fmla="*/ 62 w 213"/>
                  <a:gd name="T15" fmla="*/ 32 h 132"/>
                  <a:gd name="T16" fmla="*/ 62 w 213"/>
                  <a:gd name="T17" fmla="*/ 32 h 132"/>
                  <a:gd name="T18" fmla="*/ 15 w 213"/>
                  <a:gd name="T19" fmla="*/ 70 h 132"/>
                  <a:gd name="T20" fmla="*/ 1 w 213"/>
                  <a:gd name="T21" fmla="*/ 91 h 132"/>
                  <a:gd name="T22" fmla="*/ 54 w 213"/>
                  <a:gd name="T23" fmla="*/ 121 h 132"/>
                  <a:gd name="T24" fmla="*/ 133 w 213"/>
                  <a:gd name="T25" fmla="*/ 126 h 132"/>
                  <a:gd name="T26" fmla="*/ 158 w 213"/>
                  <a:gd name="T27" fmla="*/ 109 h 132"/>
                  <a:gd name="T28" fmla="*/ 182 w 213"/>
                  <a:gd name="T29" fmla="*/ 81 h 132"/>
                  <a:gd name="T30" fmla="*/ 113 w 213"/>
                  <a:gd name="T31" fmla="*/ 95 h 132"/>
                  <a:gd name="T32" fmla="*/ 91 w 213"/>
                  <a:gd name="T33" fmla="*/ 95 h 132"/>
                  <a:gd name="T34" fmla="*/ 85 w 213"/>
                  <a:gd name="T35" fmla="*/ 101 h 132"/>
                  <a:gd name="T36" fmla="*/ 79 w 213"/>
                  <a:gd name="T37" fmla="*/ 99 h 132"/>
                  <a:gd name="T38" fmla="*/ 85 w 213"/>
                  <a:gd name="T39" fmla="*/ 93 h 132"/>
                  <a:gd name="T40" fmla="*/ 70 w 213"/>
                  <a:gd name="T41" fmla="*/ 80 h 132"/>
                  <a:gd name="T42" fmla="*/ 70 w 213"/>
                  <a:gd name="T43" fmla="*/ 80 h 132"/>
                  <a:gd name="T44" fmla="*/ 86 w 213"/>
                  <a:gd name="T45" fmla="*/ 68 h 132"/>
                  <a:gd name="T46" fmla="*/ 90 w 213"/>
                  <a:gd name="T47" fmla="*/ 69 h 132"/>
                  <a:gd name="T48" fmla="*/ 90 w 213"/>
                  <a:gd name="T49" fmla="*/ 70 h 132"/>
                  <a:gd name="T50" fmla="*/ 90 w 213"/>
                  <a:gd name="T51" fmla="*/ 88 h 132"/>
                  <a:gd name="T52" fmla="*/ 110 w 213"/>
                  <a:gd name="T53" fmla="*/ 68 h 132"/>
                  <a:gd name="T54" fmla="*/ 104 w 213"/>
                  <a:gd name="T55" fmla="*/ 53 h 132"/>
                  <a:gd name="T56" fmla="*/ 109 w 213"/>
                  <a:gd name="T57" fmla="*/ 42 h 132"/>
                  <a:gd name="T58" fmla="*/ 127 w 213"/>
                  <a:gd name="T59" fmla="*/ 33 h 132"/>
                  <a:gd name="T60" fmla="*/ 147 w 213"/>
                  <a:gd name="T61" fmla="*/ 32 h 132"/>
                  <a:gd name="T62" fmla="*/ 150 w 213"/>
                  <a:gd name="T63" fmla="*/ 29 h 132"/>
                  <a:gd name="T64" fmla="*/ 151 w 213"/>
                  <a:gd name="T65" fmla="*/ 28 h 132"/>
                  <a:gd name="T66" fmla="*/ 157 w 213"/>
                  <a:gd name="T67" fmla="*/ 29 h 132"/>
                  <a:gd name="T68" fmla="*/ 153 w 213"/>
                  <a:gd name="T69" fmla="*/ 34 h 132"/>
                  <a:gd name="T70" fmla="*/ 166 w 213"/>
                  <a:gd name="T71" fmla="*/ 45 h 132"/>
                  <a:gd name="T72" fmla="*/ 167 w 213"/>
                  <a:gd name="T73" fmla="*/ 45 h 132"/>
                  <a:gd name="T74" fmla="*/ 152 w 213"/>
                  <a:gd name="T75" fmla="*/ 57 h 132"/>
                  <a:gd name="T76" fmla="*/ 147 w 213"/>
                  <a:gd name="T77" fmla="*/ 56 h 132"/>
                  <a:gd name="T78" fmla="*/ 148 w 213"/>
                  <a:gd name="T79" fmla="*/ 55 h 132"/>
                  <a:gd name="T80" fmla="*/ 154 w 213"/>
                  <a:gd name="T81" fmla="*/ 44 h 132"/>
                  <a:gd name="T82" fmla="*/ 148 w 213"/>
                  <a:gd name="T83" fmla="*/ 38 h 132"/>
                  <a:gd name="T84" fmla="*/ 130 w 213"/>
                  <a:gd name="T85" fmla="*/ 57 h 132"/>
                  <a:gd name="T86" fmla="*/ 137 w 213"/>
                  <a:gd name="T87" fmla="*/ 74 h 132"/>
                  <a:gd name="T88" fmla="*/ 132 w 213"/>
                  <a:gd name="T89" fmla="*/ 85 h 132"/>
                  <a:gd name="T90" fmla="*/ 113 w 213"/>
                  <a:gd name="T91" fmla="*/ 95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3" h="132">
                    <a:moveTo>
                      <a:pt x="182" y="81"/>
                    </a:moveTo>
                    <a:cubicBezTo>
                      <a:pt x="189" y="73"/>
                      <a:pt x="193" y="67"/>
                      <a:pt x="193" y="67"/>
                    </a:cubicBezTo>
                    <a:cubicBezTo>
                      <a:pt x="193" y="67"/>
                      <a:pt x="193" y="67"/>
                      <a:pt x="193" y="67"/>
                    </a:cubicBezTo>
                    <a:cubicBezTo>
                      <a:pt x="193" y="66"/>
                      <a:pt x="193" y="66"/>
                      <a:pt x="193" y="66"/>
                    </a:cubicBezTo>
                    <a:cubicBezTo>
                      <a:pt x="213" y="47"/>
                      <a:pt x="207" y="25"/>
                      <a:pt x="189" y="9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20" y="2"/>
                      <a:pt x="82" y="12"/>
                      <a:pt x="63" y="31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2" y="32"/>
                      <a:pt x="33" y="52"/>
                      <a:pt x="15" y="70"/>
                    </a:cubicBezTo>
                    <a:cubicBezTo>
                      <a:pt x="6" y="79"/>
                      <a:pt x="0" y="87"/>
                      <a:pt x="1" y="91"/>
                    </a:cubicBezTo>
                    <a:cubicBezTo>
                      <a:pt x="4" y="102"/>
                      <a:pt x="27" y="114"/>
                      <a:pt x="54" y="121"/>
                    </a:cubicBezTo>
                    <a:cubicBezTo>
                      <a:pt x="82" y="129"/>
                      <a:pt x="114" y="132"/>
                      <a:pt x="133" y="126"/>
                    </a:cubicBezTo>
                    <a:cubicBezTo>
                      <a:pt x="140" y="125"/>
                      <a:pt x="150" y="118"/>
                      <a:pt x="158" y="109"/>
                    </a:cubicBezTo>
                    <a:cubicBezTo>
                      <a:pt x="167" y="100"/>
                      <a:pt x="176" y="89"/>
                      <a:pt x="182" y="81"/>
                    </a:cubicBezTo>
                    <a:close/>
                    <a:moveTo>
                      <a:pt x="113" y="95"/>
                    </a:moveTo>
                    <a:cubicBezTo>
                      <a:pt x="105" y="96"/>
                      <a:pt x="98" y="96"/>
                      <a:pt x="91" y="95"/>
                    </a:cubicBezTo>
                    <a:cubicBezTo>
                      <a:pt x="85" y="101"/>
                      <a:pt x="85" y="101"/>
                      <a:pt x="85" y="101"/>
                    </a:cubicBezTo>
                    <a:cubicBezTo>
                      <a:pt x="79" y="99"/>
                      <a:pt x="79" y="99"/>
                      <a:pt x="79" y="99"/>
                    </a:cubicBezTo>
                    <a:cubicBezTo>
                      <a:pt x="85" y="93"/>
                      <a:pt x="85" y="93"/>
                      <a:pt x="85" y="93"/>
                    </a:cubicBezTo>
                    <a:cubicBezTo>
                      <a:pt x="76" y="90"/>
                      <a:pt x="71" y="86"/>
                      <a:pt x="70" y="80"/>
                    </a:cubicBezTo>
                    <a:cubicBezTo>
                      <a:pt x="70" y="80"/>
                      <a:pt x="70" y="80"/>
                      <a:pt x="70" y="80"/>
                    </a:cubicBezTo>
                    <a:cubicBezTo>
                      <a:pt x="86" y="68"/>
                      <a:pt x="86" y="68"/>
                      <a:pt x="86" y="68"/>
                    </a:cubicBezTo>
                    <a:cubicBezTo>
                      <a:pt x="90" y="69"/>
                      <a:pt x="90" y="69"/>
                      <a:pt x="90" y="69"/>
                    </a:cubicBezTo>
                    <a:cubicBezTo>
                      <a:pt x="90" y="70"/>
                      <a:pt x="90" y="70"/>
                      <a:pt x="90" y="70"/>
                    </a:cubicBezTo>
                    <a:cubicBezTo>
                      <a:pt x="82" y="79"/>
                      <a:pt x="82" y="85"/>
                      <a:pt x="90" y="88"/>
                    </a:cubicBezTo>
                    <a:cubicBezTo>
                      <a:pt x="110" y="68"/>
                      <a:pt x="110" y="68"/>
                      <a:pt x="110" y="68"/>
                    </a:cubicBezTo>
                    <a:cubicBezTo>
                      <a:pt x="106" y="62"/>
                      <a:pt x="104" y="56"/>
                      <a:pt x="104" y="53"/>
                    </a:cubicBezTo>
                    <a:cubicBezTo>
                      <a:pt x="104" y="49"/>
                      <a:pt x="105" y="45"/>
                      <a:pt x="109" y="42"/>
                    </a:cubicBezTo>
                    <a:cubicBezTo>
                      <a:pt x="113" y="38"/>
                      <a:pt x="119" y="35"/>
                      <a:pt x="127" y="33"/>
                    </a:cubicBezTo>
                    <a:cubicBezTo>
                      <a:pt x="134" y="31"/>
                      <a:pt x="141" y="31"/>
                      <a:pt x="147" y="32"/>
                    </a:cubicBezTo>
                    <a:cubicBezTo>
                      <a:pt x="150" y="29"/>
                      <a:pt x="150" y="29"/>
                      <a:pt x="150" y="29"/>
                    </a:cubicBezTo>
                    <a:cubicBezTo>
                      <a:pt x="151" y="28"/>
                      <a:pt x="151" y="28"/>
                      <a:pt x="151" y="28"/>
                    </a:cubicBezTo>
                    <a:cubicBezTo>
                      <a:pt x="157" y="29"/>
                      <a:pt x="157" y="29"/>
                      <a:pt x="157" y="29"/>
                    </a:cubicBezTo>
                    <a:cubicBezTo>
                      <a:pt x="153" y="34"/>
                      <a:pt x="153" y="34"/>
                      <a:pt x="153" y="34"/>
                    </a:cubicBezTo>
                    <a:cubicBezTo>
                      <a:pt x="160" y="36"/>
                      <a:pt x="165" y="40"/>
                      <a:pt x="166" y="45"/>
                    </a:cubicBezTo>
                    <a:cubicBezTo>
                      <a:pt x="167" y="45"/>
                      <a:pt x="167" y="45"/>
                      <a:pt x="167" y="45"/>
                    </a:cubicBezTo>
                    <a:cubicBezTo>
                      <a:pt x="152" y="57"/>
                      <a:pt x="152" y="57"/>
                      <a:pt x="152" y="57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52" y="51"/>
                      <a:pt x="154" y="47"/>
                      <a:pt x="154" y="44"/>
                    </a:cubicBezTo>
                    <a:cubicBezTo>
                      <a:pt x="153" y="41"/>
                      <a:pt x="152" y="40"/>
                      <a:pt x="148" y="38"/>
                    </a:cubicBezTo>
                    <a:cubicBezTo>
                      <a:pt x="130" y="57"/>
                      <a:pt x="130" y="57"/>
                      <a:pt x="130" y="57"/>
                    </a:cubicBezTo>
                    <a:cubicBezTo>
                      <a:pt x="134" y="64"/>
                      <a:pt x="137" y="70"/>
                      <a:pt x="137" y="74"/>
                    </a:cubicBezTo>
                    <a:cubicBezTo>
                      <a:pt x="137" y="78"/>
                      <a:pt x="135" y="82"/>
                      <a:pt x="132" y="85"/>
                    </a:cubicBezTo>
                    <a:cubicBezTo>
                      <a:pt x="127" y="90"/>
                      <a:pt x="121" y="93"/>
                      <a:pt x="113" y="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3" name="Freeform 1636"/>
              <p:cNvSpPr/>
              <p:nvPr/>
            </p:nvSpPr>
            <p:spPr bwMode="auto">
              <a:xfrm>
                <a:off x="4787" y="3761"/>
                <a:ext cx="71" cy="28"/>
              </a:xfrm>
              <a:custGeom>
                <a:avLst/>
                <a:gdLst>
                  <a:gd name="T0" fmla="*/ 7 w 43"/>
                  <a:gd name="T1" fmla="*/ 1 h 17"/>
                  <a:gd name="T2" fmla="*/ 2 w 43"/>
                  <a:gd name="T3" fmla="*/ 3 h 17"/>
                  <a:gd name="T4" fmla="*/ 1 w 43"/>
                  <a:gd name="T5" fmla="*/ 7 h 17"/>
                  <a:gd name="T6" fmla="*/ 36 w 43"/>
                  <a:gd name="T7" fmla="*/ 16 h 17"/>
                  <a:gd name="T8" fmla="*/ 41 w 43"/>
                  <a:gd name="T9" fmla="*/ 14 h 17"/>
                  <a:gd name="T10" fmla="*/ 42 w 43"/>
                  <a:gd name="T11" fmla="*/ 10 h 17"/>
                  <a:gd name="T12" fmla="*/ 7 w 43"/>
                  <a:gd name="T1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7">
                    <a:moveTo>
                      <a:pt x="7" y="1"/>
                    </a:moveTo>
                    <a:cubicBezTo>
                      <a:pt x="6" y="0"/>
                      <a:pt x="3" y="2"/>
                      <a:pt x="2" y="3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7" y="17"/>
                      <a:pt x="40" y="15"/>
                      <a:pt x="41" y="14"/>
                    </a:cubicBezTo>
                    <a:cubicBezTo>
                      <a:pt x="43" y="12"/>
                      <a:pt x="43" y="11"/>
                      <a:pt x="42" y="10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4" name="Freeform 1637"/>
              <p:cNvSpPr/>
              <p:nvPr/>
            </p:nvSpPr>
            <p:spPr bwMode="auto">
              <a:xfrm>
                <a:off x="4788" y="3685"/>
                <a:ext cx="167" cy="89"/>
              </a:xfrm>
              <a:custGeom>
                <a:avLst/>
                <a:gdLst>
                  <a:gd name="T0" fmla="*/ 16 w 101"/>
                  <a:gd name="T1" fmla="*/ 45 h 54"/>
                  <a:gd name="T2" fmla="*/ 63 w 101"/>
                  <a:gd name="T3" fmla="*/ 45 h 54"/>
                  <a:gd name="T4" fmla="*/ 92 w 101"/>
                  <a:gd name="T5" fmla="*/ 26 h 54"/>
                  <a:gd name="T6" fmla="*/ 57 w 101"/>
                  <a:gd name="T7" fmla="*/ 18 h 54"/>
                  <a:gd name="T8" fmla="*/ 28 w 101"/>
                  <a:gd name="T9" fmla="*/ 5 h 54"/>
                  <a:gd name="T10" fmla="*/ 20 w 101"/>
                  <a:gd name="T11" fmla="*/ 16 h 54"/>
                  <a:gd name="T12" fmla="*/ 16 w 101"/>
                  <a:gd name="T13" fmla="*/ 4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54">
                    <a:moveTo>
                      <a:pt x="16" y="45"/>
                    </a:moveTo>
                    <a:cubicBezTo>
                      <a:pt x="32" y="51"/>
                      <a:pt x="43" y="54"/>
                      <a:pt x="63" y="45"/>
                    </a:cubicBezTo>
                    <a:cubicBezTo>
                      <a:pt x="83" y="36"/>
                      <a:pt x="101" y="28"/>
                      <a:pt x="92" y="26"/>
                    </a:cubicBezTo>
                    <a:cubicBezTo>
                      <a:pt x="83" y="25"/>
                      <a:pt x="67" y="24"/>
                      <a:pt x="57" y="18"/>
                    </a:cubicBezTo>
                    <a:cubicBezTo>
                      <a:pt x="47" y="13"/>
                      <a:pt x="32" y="0"/>
                      <a:pt x="28" y="5"/>
                    </a:cubicBezTo>
                    <a:cubicBezTo>
                      <a:pt x="24" y="9"/>
                      <a:pt x="20" y="16"/>
                      <a:pt x="20" y="16"/>
                    </a:cubicBezTo>
                    <a:cubicBezTo>
                      <a:pt x="20" y="16"/>
                      <a:pt x="0" y="39"/>
                      <a:pt x="16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5" name="Freeform 1638"/>
              <p:cNvSpPr/>
              <p:nvPr/>
            </p:nvSpPr>
            <p:spPr bwMode="auto">
              <a:xfrm>
                <a:off x="3189" y="1918"/>
                <a:ext cx="32" cy="29"/>
              </a:xfrm>
              <a:custGeom>
                <a:avLst/>
                <a:gdLst>
                  <a:gd name="T0" fmla="*/ 3 w 19"/>
                  <a:gd name="T1" fmla="*/ 3 h 17"/>
                  <a:gd name="T2" fmla="*/ 3 w 19"/>
                  <a:gd name="T3" fmla="*/ 17 h 17"/>
                  <a:gd name="T4" fmla="*/ 19 w 19"/>
                  <a:gd name="T5" fmla="*/ 1 h 17"/>
                  <a:gd name="T6" fmla="*/ 11 w 19"/>
                  <a:gd name="T7" fmla="*/ 0 h 17"/>
                  <a:gd name="T8" fmla="*/ 3 w 19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3" y="3"/>
                    </a:moveTo>
                    <a:cubicBezTo>
                      <a:pt x="1" y="5"/>
                      <a:pt x="0" y="10"/>
                      <a:pt x="3" y="17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7" y="0"/>
                      <a:pt x="14" y="0"/>
                      <a:pt x="11" y="0"/>
                    </a:cubicBezTo>
                    <a:cubicBezTo>
                      <a:pt x="7" y="0"/>
                      <a:pt x="5" y="1"/>
                      <a:pt x="3" y="3"/>
                    </a:cubicBezTo>
                    <a:close/>
                  </a:path>
                </a:pathLst>
              </a:custGeom>
              <a:solidFill>
                <a:srgbClr val="E3F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6" name="Freeform 1639"/>
              <p:cNvSpPr/>
              <p:nvPr/>
            </p:nvSpPr>
            <p:spPr bwMode="auto">
              <a:xfrm>
                <a:off x="3136" y="1983"/>
                <a:ext cx="37" cy="33"/>
              </a:xfrm>
              <a:custGeom>
                <a:avLst/>
                <a:gdLst>
                  <a:gd name="T0" fmla="*/ 19 w 22"/>
                  <a:gd name="T1" fmla="*/ 0 h 20"/>
                  <a:gd name="T2" fmla="*/ 0 w 22"/>
                  <a:gd name="T3" fmla="*/ 18 h 20"/>
                  <a:gd name="T4" fmla="*/ 10 w 22"/>
                  <a:gd name="T5" fmla="*/ 20 h 20"/>
                  <a:gd name="T6" fmla="*/ 19 w 22"/>
                  <a:gd name="T7" fmla="*/ 16 h 20"/>
                  <a:gd name="T8" fmla="*/ 22 w 22"/>
                  <a:gd name="T9" fmla="*/ 10 h 20"/>
                  <a:gd name="T10" fmla="*/ 19 w 22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0">
                    <a:moveTo>
                      <a:pt x="19" y="0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3" y="19"/>
                      <a:pt x="7" y="20"/>
                      <a:pt x="10" y="20"/>
                    </a:cubicBezTo>
                    <a:cubicBezTo>
                      <a:pt x="14" y="19"/>
                      <a:pt x="17" y="18"/>
                      <a:pt x="19" y="16"/>
                    </a:cubicBezTo>
                    <a:cubicBezTo>
                      <a:pt x="21" y="14"/>
                      <a:pt x="22" y="12"/>
                      <a:pt x="22" y="10"/>
                    </a:cubicBezTo>
                    <a:cubicBezTo>
                      <a:pt x="22" y="8"/>
                      <a:pt x="21" y="4"/>
                      <a:pt x="19" y="0"/>
                    </a:cubicBezTo>
                    <a:close/>
                  </a:path>
                </a:pathLst>
              </a:custGeom>
              <a:solidFill>
                <a:srgbClr val="E3F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7" name="Freeform 1640"/>
              <p:cNvSpPr>
                <a:spLocks noEditPoints="1"/>
              </p:cNvSpPr>
              <p:nvPr/>
            </p:nvSpPr>
            <p:spPr bwMode="auto">
              <a:xfrm>
                <a:off x="2976" y="1844"/>
                <a:ext cx="362" cy="258"/>
              </a:xfrm>
              <a:custGeom>
                <a:avLst/>
                <a:gdLst>
                  <a:gd name="T0" fmla="*/ 186 w 219"/>
                  <a:gd name="T1" fmla="*/ 106 h 156"/>
                  <a:gd name="T2" fmla="*/ 197 w 219"/>
                  <a:gd name="T3" fmla="*/ 91 h 156"/>
                  <a:gd name="T4" fmla="*/ 197 w 219"/>
                  <a:gd name="T5" fmla="*/ 91 h 156"/>
                  <a:gd name="T6" fmla="*/ 198 w 219"/>
                  <a:gd name="T7" fmla="*/ 90 h 156"/>
                  <a:gd name="T8" fmla="*/ 199 w 219"/>
                  <a:gd name="T9" fmla="*/ 21 h 156"/>
                  <a:gd name="T10" fmla="*/ 165 w 219"/>
                  <a:gd name="T11" fmla="*/ 4 h 156"/>
                  <a:gd name="T12" fmla="*/ 68 w 219"/>
                  <a:gd name="T13" fmla="*/ 26 h 156"/>
                  <a:gd name="T14" fmla="*/ 68 w 219"/>
                  <a:gd name="T15" fmla="*/ 26 h 156"/>
                  <a:gd name="T16" fmla="*/ 68 w 219"/>
                  <a:gd name="T17" fmla="*/ 26 h 156"/>
                  <a:gd name="T18" fmla="*/ 17 w 219"/>
                  <a:gd name="T19" fmla="*/ 64 h 156"/>
                  <a:gd name="T20" fmla="*/ 1 w 219"/>
                  <a:gd name="T21" fmla="*/ 87 h 156"/>
                  <a:gd name="T22" fmla="*/ 52 w 219"/>
                  <a:gd name="T23" fmla="*/ 133 h 156"/>
                  <a:gd name="T24" fmla="*/ 132 w 219"/>
                  <a:gd name="T25" fmla="*/ 153 h 156"/>
                  <a:gd name="T26" fmla="*/ 159 w 219"/>
                  <a:gd name="T27" fmla="*/ 136 h 156"/>
                  <a:gd name="T28" fmla="*/ 186 w 219"/>
                  <a:gd name="T29" fmla="*/ 106 h 156"/>
                  <a:gd name="T30" fmla="*/ 114 w 219"/>
                  <a:gd name="T31" fmla="*/ 111 h 156"/>
                  <a:gd name="T32" fmla="*/ 92 w 219"/>
                  <a:gd name="T33" fmla="*/ 107 h 156"/>
                  <a:gd name="T34" fmla="*/ 85 w 219"/>
                  <a:gd name="T35" fmla="*/ 114 h 156"/>
                  <a:gd name="T36" fmla="*/ 79 w 219"/>
                  <a:gd name="T37" fmla="*/ 111 h 156"/>
                  <a:gd name="T38" fmla="*/ 86 w 219"/>
                  <a:gd name="T39" fmla="*/ 104 h 156"/>
                  <a:gd name="T40" fmla="*/ 72 w 219"/>
                  <a:gd name="T41" fmla="*/ 86 h 156"/>
                  <a:gd name="T42" fmla="*/ 71 w 219"/>
                  <a:gd name="T43" fmla="*/ 86 h 156"/>
                  <a:gd name="T44" fmla="*/ 89 w 219"/>
                  <a:gd name="T45" fmla="*/ 74 h 156"/>
                  <a:gd name="T46" fmla="*/ 93 w 219"/>
                  <a:gd name="T47" fmla="*/ 76 h 156"/>
                  <a:gd name="T48" fmla="*/ 92 w 219"/>
                  <a:gd name="T49" fmla="*/ 77 h 156"/>
                  <a:gd name="T50" fmla="*/ 91 w 219"/>
                  <a:gd name="T51" fmla="*/ 99 h 156"/>
                  <a:gd name="T52" fmla="*/ 114 w 219"/>
                  <a:gd name="T53" fmla="*/ 78 h 156"/>
                  <a:gd name="T54" fmla="*/ 108 w 219"/>
                  <a:gd name="T55" fmla="*/ 59 h 156"/>
                  <a:gd name="T56" fmla="*/ 114 w 219"/>
                  <a:gd name="T57" fmla="*/ 47 h 156"/>
                  <a:gd name="T58" fmla="*/ 133 w 219"/>
                  <a:gd name="T59" fmla="*/ 38 h 156"/>
                  <a:gd name="T60" fmla="*/ 154 w 219"/>
                  <a:gd name="T61" fmla="*/ 41 h 156"/>
                  <a:gd name="T62" fmla="*/ 158 w 219"/>
                  <a:gd name="T63" fmla="*/ 37 h 156"/>
                  <a:gd name="T64" fmla="*/ 158 w 219"/>
                  <a:gd name="T65" fmla="*/ 37 h 156"/>
                  <a:gd name="T66" fmla="*/ 164 w 219"/>
                  <a:gd name="T67" fmla="*/ 39 h 156"/>
                  <a:gd name="T68" fmla="*/ 159 w 219"/>
                  <a:gd name="T69" fmla="*/ 44 h 156"/>
                  <a:gd name="T70" fmla="*/ 172 w 219"/>
                  <a:gd name="T71" fmla="*/ 60 h 156"/>
                  <a:gd name="T72" fmla="*/ 173 w 219"/>
                  <a:gd name="T73" fmla="*/ 60 h 156"/>
                  <a:gd name="T74" fmla="*/ 157 w 219"/>
                  <a:gd name="T75" fmla="*/ 72 h 156"/>
                  <a:gd name="T76" fmla="*/ 152 w 219"/>
                  <a:gd name="T77" fmla="*/ 70 h 156"/>
                  <a:gd name="T78" fmla="*/ 153 w 219"/>
                  <a:gd name="T79" fmla="*/ 69 h 156"/>
                  <a:gd name="T80" fmla="*/ 160 w 219"/>
                  <a:gd name="T81" fmla="*/ 57 h 156"/>
                  <a:gd name="T82" fmla="*/ 154 w 219"/>
                  <a:gd name="T83" fmla="*/ 49 h 156"/>
                  <a:gd name="T84" fmla="*/ 134 w 219"/>
                  <a:gd name="T85" fmla="*/ 68 h 156"/>
                  <a:gd name="T86" fmla="*/ 140 w 219"/>
                  <a:gd name="T87" fmla="*/ 90 h 156"/>
                  <a:gd name="T88" fmla="*/ 134 w 219"/>
                  <a:gd name="T89" fmla="*/ 103 h 156"/>
                  <a:gd name="T90" fmla="*/ 114 w 219"/>
                  <a:gd name="T91" fmla="*/ 11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9" h="156">
                    <a:moveTo>
                      <a:pt x="186" y="106"/>
                    </a:moveTo>
                    <a:cubicBezTo>
                      <a:pt x="193" y="97"/>
                      <a:pt x="197" y="91"/>
                      <a:pt x="197" y="91"/>
                    </a:cubicBezTo>
                    <a:cubicBezTo>
                      <a:pt x="197" y="91"/>
                      <a:pt x="197" y="91"/>
                      <a:pt x="197" y="91"/>
                    </a:cubicBezTo>
                    <a:cubicBezTo>
                      <a:pt x="198" y="90"/>
                      <a:pt x="198" y="90"/>
                      <a:pt x="198" y="90"/>
                    </a:cubicBezTo>
                    <a:cubicBezTo>
                      <a:pt x="219" y="70"/>
                      <a:pt x="216" y="43"/>
                      <a:pt x="199" y="21"/>
                    </a:cubicBezTo>
                    <a:cubicBezTo>
                      <a:pt x="165" y="4"/>
                      <a:pt x="165" y="4"/>
                      <a:pt x="165" y="4"/>
                    </a:cubicBezTo>
                    <a:cubicBezTo>
                      <a:pt x="128" y="0"/>
                      <a:pt x="89" y="6"/>
                      <a:pt x="68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68" y="26"/>
                      <a:pt x="36" y="46"/>
                      <a:pt x="17" y="64"/>
                    </a:cubicBezTo>
                    <a:cubicBezTo>
                      <a:pt x="7" y="74"/>
                      <a:pt x="0" y="83"/>
                      <a:pt x="1" y="87"/>
                    </a:cubicBezTo>
                    <a:cubicBezTo>
                      <a:pt x="3" y="101"/>
                      <a:pt x="25" y="120"/>
                      <a:pt x="52" y="133"/>
                    </a:cubicBezTo>
                    <a:cubicBezTo>
                      <a:pt x="80" y="147"/>
                      <a:pt x="112" y="156"/>
                      <a:pt x="132" y="153"/>
                    </a:cubicBezTo>
                    <a:cubicBezTo>
                      <a:pt x="139" y="152"/>
                      <a:pt x="149" y="145"/>
                      <a:pt x="159" y="136"/>
                    </a:cubicBezTo>
                    <a:cubicBezTo>
                      <a:pt x="169" y="126"/>
                      <a:pt x="179" y="115"/>
                      <a:pt x="186" y="106"/>
                    </a:cubicBezTo>
                    <a:close/>
                    <a:moveTo>
                      <a:pt x="114" y="111"/>
                    </a:moveTo>
                    <a:cubicBezTo>
                      <a:pt x="106" y="112"/>
                      <a:pt x="99" y="110"/>
                      <a:pt x="92" y="107"/>
                    </a:cubicBezTo>
                    <a:cubicBezTo>
                      <a:pt x="85" y="114"/>
                      <a:pt x="85" y="114"/>
                      <a:pt x="85" y="114"/>
                    </a:cubicBezTo>
                    <a:cubicBezTo>
                      <a:pt x="79" y="111"/>
                      <a:pt x="79" y="111"/>
                      <a:pt x="79" y="111"/>
                    </a:cubicBezTo>
                    <a:cubicBezTo>
                      <a:pt x="86" y="104"/>
                      <a:pt x="86" y="104"/>
                      <a:pt x="86" y="104"/>
                    </a:cubicBezTo>
                    <a:cubicBezTo>
                      <a:pt x="77" y="99"/>
                      <a:pt x="72" y="93"/>
                      <a:pt x="72" y="86"/>
                    </a:cubicBezTo>
                    <a:cubicBezTo>
                      <a:pt x="71" y="86"/>
                      <a:pt x="71" y="86"/>
                      <a:pt x="71" y="86"/>
                    </a:cubicBezTo>
                    <a:cubicBezTo>
                      <a:pt x="89" y="74"/>
                      <a:pt x="89" y="74"/>
                      <a:pt x="89" y="74"/>
                    </a:cubicBezTo>
                    <a:cubicBezTo>
                      <a:pt x="93" y="76"/>
                      <a:pt x="93" y="76"/>
                      <a:pt x="93" y="76"/>
                    </a:cubicBezTo>
                    <a:cubicBezTo>
                      <a:pt x="92" y="77"/>
                      <a:pt x="92" y="77"/>
                      <a:pt x="92" y="77"/>
                    </a:cubicBezTo>
                    <a:cubicBezTo>
                      <a:pt x="84" y="87"/>
                      <a:pt x="84" y="94"/>
                      <a:pt x="91" y="99"/>
                    </a:cubicBezTo>
                    <a:cubicBezTo>
                      <a:pt x="114" y="78"/>
                      <a:pt x="114" y="78"/>
                      <a:pt x="114" y="78"/>
                    </a:cubicBezTo>
                    <a:cubicBezTo>
                      <a:pt x="110" y="70"/>
                      <a:pt x="108" y="63"/>
                      <a:pt x="108" y="59"/>
                    </a:cubicBezTo>
                    <a:cubicBezTo>
                      <a:pt x="109" y="54"/>
                      <a:pt x="110" y="50"/>
                      <a:pt x="114" y="47"/>
                    </a:cubicBezTo>
                    <a:cubicBezTo>
                      <a:pt x="119" y="42"/>
                      <a:pt x="125" y="39"/>
                      <a:pt x="133" y="38"/>
                    </a:cubicBezTo>
                    <a:cubicBezTo>
                      <a:pt x="141" y="38"/>
                      <a:pt x="147" y="38"/>
                      <a:pt x="154" y="41"/>
                    </a:cubicBezTo>
                    <a:cubicBezTo>
                      <a:pt x="158" y="37"/>
                      <a:pt x="158" y="37"/>
                      <a:pt x="158" y="37"/>
                    </a:cubicBezTo>
                    <a:cubicBezTo>
                      <a:pt x="158" y="37"/>
                      <a:pt x="158" y="37"/>
                      <a:pt x="158" y="37"/>
                    </a:cubicBezTo>
                    <a:cubicBezTo>
                      <a:pt x="164" y="39"/>
                      <a:pt x="164" y="39"/>
                      <a:pt x="164" y="39"/>
                    </a:cubicBezTo>
                    <a:cubicBezTo>
                      <a:pt x="159" y="44"/>
                      <a:pt x="159" y="44"/>
                      <a:pt x="159" y="44"/>
                    </a:cubicBezTo>
                    <a:cubicBezTo>
                      <a:pt x="167" y="48"/>
                      <a:pt x="171" y="53"/>
                      <a:pt x="172" y="60"/>
                    </a:cubicBezTo>
                    <a:cubicBezTo>
                      <a:pt x="173" y="60"/>
                      <a:pt x="173" y="60"/>
                      <a:pt x="173" y="60"/>
                    </a:cubicBezTo>
                    <a:cubicBezTo>
                      <a:pt x="157" y="72"/>
                      <a:pt x="157" y="72"/>
                      <a:pt x="157" y="72"/>
                    </a:cubicBezTo>
                    <a:cubicBezTo>
                      <a:pt x="152" y="70"/>
                      <a:pt x="152" y="70"/>
                      <a:pt x="152" y="70"/>
                    </a:cubicBezTo>
                    <a:cubicBezTo>
                      <a:pt x="153" y="69"/>
                      <a:pt x="153" y="69"/>
                      <a:pt x="153" y="69"/>
                    </a:cubicBezTo>
                    <a:cubicBezTo>
                      <a:pt x="157" y="65"/>
                      <a:pt x="160" y="60"/>
                      <a:pt x="160" y="57"/>
                    </a:cubicBezTo>
                    <a:cubicBezTo>
                      <a:pt x="160" y="54"/>
                      <a:pt x="158" y="51"/>
                      <a:pt x="154" y="49"/>
                    </a:cubicBezTo>
                    <a:cubicBezTo>
                      <a:pt x="134" y="68"/>
                      <a:pt x="134" y="68"/>
                      <a:pt x="134" y="68"/>
                    </a:cubicBezTo>
                    <a:cubicBezTo>
                      <a:pt x="138" y="77"/>
                      <a:pt x="140" y="85"/>
                      <a:pt x="140" y="90"/>
                    </a:cubicBezTo>
                    <a:cubicBezTo>
                      <a:pt x="140" y="94"/>
                      <a:pt x="138" y="99"/>
                      <a:pt x="134" y="103"/>
                    </a:cubicBezTo>
                    <a:cubicBezTo>
                      <a:pt x="129" y="108"/>
                      <a:pt x="122" y="111"/>
                      <a:pt x="114" y="111"/>
                    </a:cubicBezTo>
                    <a:close/>
                  </a:path>
                </a:pathLst>
              </a:custGeom>
              <a:solidFill>
                <a:srgbClr val="E3F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8" name="Freeform 1641"/>
              <p:cNvSpPr/>
              <p:nvPr/>
            </p:nvSpPr>
            <p:spPr bwMode="auto">
              <a:xfrm>
                <a:off x="3254" y="1834"/>
                <a:ext cx="71" cy="40"/>
              </a:xfrm>
              <a:custGeom>
                <a:avLst/>
                <a:gdLst>
                  <a:gd name="T0" fmla="*/ 8 w 43"/>
                  <a:gd name="T1" fmla="*/ 0 h 24"/>
                  <a:gd name="T2" fmla="*/ 2 w 43"/>
                  <a:gd name="T3" fmla="*/ 2 h 24"/>
                  <a:gd name="T4" fmla="*/ 1 w 43"/>
                  <a:gd name="T5" fmla="*/ 7 h 24"/>
                  <a:gd name="T6" fmla="*/ 35 w 43"/>
                  <a:gd name="T7" fmla="*/ 24 h 24"/>
                  <a:gd name="T8" fmla="*/ 41 w 43"/>
                  <a:gd name="T9" fmla="*/ 22 h 24"/>
                  <a:gd name="T10" fmla="*/ 42 w 43"/>
                  <a:gd name="T11" fmla="*/ 18 h 24"/>
                  <a:gd name="T12" fmla="*/ 8 w 43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24">
                    <a:moveTo>
                      <a:pt x="8" y="0"/>
                    </a:moveTo>
                    <a:cubicBezTo>
                      <a:pt x="6" y="0"/>
                      <a:pt x="4" y="1"/>
                      <a:pt x="2" y="2"/>
                    </a:cubicBezTo>
                    <a:cubicBezTo>
                      <a:pt x="0" y="4"/>
                      <a:pt x="0" y="6"/>
                      <a:pt x="1" y="7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9" y="24"/>
                      <a:pt x="41" y="22"/>
                    </a:cubicBezTo>
                    <a:cubicBezTo>
                      <a:pt x="43" y="20"/>
                      <a:pt x="43" y="18"/>
                      <a:pt x="42" y="18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3F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9" name="Freeform 1642"/>
              <p:cNvSpPr/>
              <p:nvPr/>
            </p:nvSpPr>
            <p:spPr bwMode="auto">
              <a:xfrm>
                <a:off x="3257" y="1748"/>
                <a:ext cx="171" cy="111"/>
              </a:xfrm>
              <a:custGeom>
                <a:avLst/>
                <a:gdLst>
                  <a:gd name="T0" fmla="*/ 16 w 103"/>
                  <a:gd name="T1" fmla="*/ 52 h 67"/>
                  <a:gd name="T2" fmla="*/ 63 w 103"/>
                  <a:gd name="T3" fmla="*/ 59 h 67"/>
                  <a:gd name="T4" fmla="*/ 94 w 103"/>
                  <a:gd name="T5" fmla="*/ 42 h 67"/>
                  <a:gd name="T6" fmla="*/ 60 w 103"/>
                  <a:gd name="T7" fmla="*/ 27 h 67"/>
                  <a:gd name="T8" fmla="*/ 31 w 103"/>
                  <a:gd name="T9" fmla="*/ 5 h 67"/>
                  <a:gd name="T10" fmla="*/ 22 w 103"/>
                  <a:gd name="T11" fmla="*/ 17 h 67"/>
                  <a:gd name="T12" fmla="*/ 16 w 103"/>
                  <a:gd name="T13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67">
                    <a:moveTo>
                      <a:pt x="16" y="52"/>
                    </a:moveTo>
                    <a:cubicBezTo>
                      <a:pt x="32" y="61"/>
                      <a:pt x="42" y="67"/>
                      <a:pt x="63" y="59"/>
                    </a:cubicBezTo>
                    <a:cubicBezTo>
                      <a:pt x="84" y="52"/>
                      <a:pt x="103" y="45"/>
                      <a:pt x="94" y="42"/>
                    </a:cubicBezTo>
                    <a:cubicBezTo>
                      <a:pt x="85" y="40"/>
                      <a:pt x="69" y="35"/>
                      <a:pt x="60" y="27"/>
                    </a:cubicBezTo>
                    <a:cubicBezTo>
                      <a:pt x="50" y="18"/>
                      <a:pt x="36" y="0"/>
                      <a:pt x="31" y="5"/>
                    </a:cubicBezTo>
                    <a:cubicBezTo>
                      <a:pt x="27" y="10"/>
                      <a:pt x="22" y="17"/>
                      <a:pt x="22" y="17"/>
                    </a:cubicBezTo>
                    <a:cubicBezTo>
                      <a:pt x="22" y="17"/>
                      <a:pt x="0" y="42"/>
                      <a:pt x="16" y="52"/>
                    </a:cubicBezTo>
                    <a:close/>
                  </a:path>
                </a:pathLst>
              </a:custGeom>
              <a:solidFill>
                <a:srgbClr val="E3F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0" name="Freeform 1643"/>
              <p:cNvSpPr/>
              <p:nvPr/>
            </p:nvSpPr>
            <p:spPr bwMode="auto">
              <a:xfrm>
                <a:off x="3591" y="432"/>
                <a:ext cx="267" cy="202"/>
              </a:xfrm>
              <a:custGeom>
                <a:avLst/>
                <a:gdLst>
                  <a:gd name="T0" fmla="*/ 267 w 267"/>
                  <a:gd name="T1" fmla="*/ 91 h 202"/>
                  <a:gd name="T2" fmla="*/ 35 w 267"/>
                  <a:gd name="T3" fmla="*/ 0 h 202"/>
                  <a:gd name="T4" fmla="*/ 0 w 267"/>
                  <a:gd name="T5" fmla="*/ 122 h 202"/>
                  <a:gd name="T6" fmla="*/ 146 w 267"/>
                  <a:gd name="T7" fmla="*/ 202 h 202"/>
                  <a:gd name="T8" fmla="*/ 267 w 267"/>
                  <a:gd name="T9" fmla="*/ 9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201">
                    <a:moveTo>
                      <a:pt x="267" y="91"/>
                    </a:moveTo>
                    <a:lnTo>
                      <a:pt x="35" y="0"/>
                    </a:lnTo>
                    <a:lnTo>
                      <a:pt x="0" y="122"/>
                    </a:lnTo>
                    <a:lnTo>
                      <a:pt x="146" y="202"/>
                    </a:lnTo>
                    <a:lnTo>
                      <a:pt x="267" y="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1" name="Freeform 1644"/>
              <p:cNvSpPr/>
              <p:nvPr/>
            </p:nvSpPr>
            <p:spPr bwMode="auto">
              <a:xfrm>
                <a:off x="3581" y="503"/>
                <a:ext cx="408" cy="172"/>
              </a:xfrm>
              <a:custGeom>
                <a:avLst/>
                <a:gdLst>
                  <a:gd name="T0" fmla="*/ 242 w 246"/>
                  <a:gd name="T1" fmla="*/ 20 h 104"/>
                  <a:gd name="T2" fmla="*/ 206 w 246"/>
                  <a:gd name="T3" fmla="*/ 0 h 104"/>
                  <a:gd name="T4" fmla="*/ 206 w 246"/>
                  <a:gd name="T5" fmla="*/ 0 h 104"/>
                  <a:gd name="T6" fmla="*/ 204 w 246"/>
                  <a:gd name="T7" fmla="*/ 0 h 104"/>
                  <a:gd name="T8" fmla="*/ 203 w 246"/>
                  <a:gd name="T9" fmla="*/ 0 h 104"/>
                  <a:gd name="T10" fmla="*/ 202 w 246"/>
                  <a:gd name="T11" fmla="*/ 0 h 104"/>
                  <a:gd name="T12" fmla="*/ 201 w 246"/>
                  <a:gd name="T13" fmla="*/ 0 h 104"/>
                  <a:gd name="T14" fmla="*/ 200 w 246"/>
                  <a:gd name="T15" fmla="*/ 0 h 104"/>
                  <a:gd name="T16" fmla="*/ 199 w 246"/>
                  <a:gd name="T17" fmla="*/ 1 h 104"/>
                  <a:gd name="T18" fmla="*/ 199 w 246"/>
                  <a:gd name="T19" fmla="*/ 1 h 104"/>
                  <a:gd name="T20" fmla="*/ 97 w 246"/>
                  <a:gd name="T21" fmla="*/ 91 h 104"/>
                  <a:gd name="T22" fmla="*/ 9 w 246"/>
                  <a:gd name="T23" fmla="*/ 43 h 104"/>
                  <a:gd name="T24" fmla="*/ 1 w 246"/>
                  <a:gd name="T25" fmla="*/ 45 h 104"/>
                  <a:gd name="T26" fmla="*/ 4 w 246"/>
                  <a:gd name="T27" fmla="*/ 53 h 104"/>
                  <a:gd name="T28" fmla="*/ 95 w 246"/>
                  <a:gd name="T29" fmla="*/ 103 h 104"/>
                  <a:gd name="T30" fmla="*/ 97 w 246"/>
                  <a:gd name="T31" fmla="*/ 104 h 104"/>
                  <a:gd name="T32" fmla="*/ 98 w 246"/>
                  <a:gd name="T33" fmla="*/ 104 h 104"/>
                  <a:gd name="T34" fmla="*/ 100 w 246"/>
                  <a:gd name="T35" fmla="*/ 104 h 104"/>
                  <a:gd name="T36" fmla="*/ 100 w 246"/>
                  <a:gd name="T37" fmla="*/ 104 h 104"/>
                  <a:gd name="T38" fmla="*/ 102 w 246"/>
                  <a:gd name="T39" fmla="*/ 103 h 104"/>
                  <a:gd name="T40" fmla="*/ 102 w 246"/>
                  <a:gd name="T41" fmla="*/ 103 h 104"/>
                  <a:gd name="T42" fmla="*/ 102 w 246"/>
                  <a:gd name="T43" fmla="*/ 103 h 104"/>
                  <a:gd name="T44" fmla="*/ 204 w 246"/>
                  <a:gd name="T45" fmla="*/ 13 h 104"/>
                  <a:gd name="T46" fmla="*/ 236 w 246"/>
                  <a:gd name="T47" fmla="*/ 30 h 104"/>
                  <a:gd name="T48" fmla="*/ 244 w 246"/>
                  <a:gd name="T49" fmla="*/ 28 h 104"/>
                  <a:gd name="T50" fmla="*/ 242 w 246"/>
                  <a:gd name="T51" fmla="*/ 2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6" h="104">
                    <a:moveTo>
                      <a:pt x="242" y="20"/>
                    </a:moveTo>
                    <a:cubicBezTo>
                      <a:pt x="206" y="0"/>
                      <a:pt x="206" y="0"/>
                      <a:pt x="206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205" y="0"/>
                      <a:pt x="205" y="0"/>
                      <a:pt x="204" y="0"/>
                    </a:cubicBezTo>
                    <a:cubicBezTo>
                      <a:pt x="203" y="0"/>
                      <a:pt x="203" y="0"/>
                      <a:pt x="203" y="0"/>
                    </a:cubicBezTo>
                    <a:cubicBezTo>
                      <a:pt x="203" y="0"/>
                      <a:pt x="203" y="0"/>
                      <a:pt x="202" y="0"/>
                    </a:cubicBezTo>
                    <a:cubicBezTo>
                      <a:pt x="201" y="0"/>
                      <a:pt x="201" y="0"/>
                      <a:pt x="201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0" y="0"/>
                      <a:pt x="199" y="1"/>
                      <a:pt x="199" y="1"/>
                    </a:cubicBezTo>
                    <a:cubicBezTo>
                      <a:pt x="199" y="1"/>
                      <a:pt x="199" y="1"/>
                      <a:pt x="199" y="1"/>
                    </a:cubicBezTo>
                    <a:cubicBezTo>
                      <a:pt x="97" y="91"/>
                      <a:pt x="97" y="91"/>
                      <a:pt x="97" y="91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6" y="41"/>
                      <a:pt x="3" y="42"/>
                      <a:pt x="1" y="45"/>
                    </a:cubicBezTo>
                    <a:cubicBezTo>
                      <a:pt x="0" y="48"/>
                      <a:pt x="1" y="52"/>
                      <a:pt x="4" y="53"/>
                    </a:cubicBezTo>
                    <a:cubicBezTo>
                      <a:pt x="95" y="103"/>
                      <a:pt x="95" y="103"/>
                      <a:pt x="95" y="103"/>
                    </a:cubicBezTo>
                    <a:cubicBezTo>
                      <a:pt x="96" y="104"/>
                      <a:pt x="97" y="104"/>
                      <a:pt x="97" y="104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99" y="104"/>
                      <a:pt x="99" y="104"/>
                      <a:pt x="100" y="104"/>
                    </a:cubicBezTo>
                    <a:cubicBezTo>
                      <a:pt x="100" y="104"/>
                      <a:pt x="100" y="104"/>
                      <a:pt x="100" y="104"/>
                    </a:cubicBezTo>
                    <a:cubicBezTo>
                      <a:pt x="101" y="103"/>
                      <a:pt x="101" y="103"/>
                      <a:pt x="102" y="103"/>
                    </a:cubicBezTo>
                    <a:cubicBezTo>
                      <a:pt x="102" y="103"/>
                      <a:pt x="102" y="103"/>
                      <a:pt x="102" y="103"/>
                    </a:cubicBezTo>
                    <a:cubicBezTo>
                      <a:pt x="102" y="103"/>
                      <a:pt x="102" y="103"/>
                      <a:pt x="102" y="103"/>
                    </a:cubicBezTo>
                    <a:cubicBezTo>
                      <a:pt x="204" y="13"/>
                      <a:pt x="204" y="13"/>
                      <a:pt x="204" y="13"/>
                    </a:cubicBezTo>
                    <a:cubicBezTo>
                      <a:pt x="236" y="30"/>
                      <a:pt x="236" y="30"/>
                      <a:pt x="236" y="30"/>
                    </a:cubicBezTo>
                    <a:cubicBezTo>
                      <a:pt x="239" y="32"/>
                      <a:pt x="243" y="31"/>
                      <a:pt x="244" y="28"/>
                    </a:cubicBezTo>
                    <a:cubicBezTo>
                      <a:pt x="246" y="25"/>
                      <a:pt x="245" y="21"/>
                      <a:pt x="242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2" name="Freeform 1645"/>
              <p:cNvSpPr/>
              <p:nvPr/>
            </p:nvSpPr>
            <p:spPr bwMode="auto">
              <a:xfrm>
                <a:off x="3570" y="609"/>
                <a:ext cx="51" cy="51"/>
              </a:xfrm>
              <a:custGeom>
                <a:avLst/>
                <a:gdLst>
                  <a:gd name="T0" fmla="*/ 21 w 31"/>
                  <a:gd name="T1" fmla="*/ 4 h 31"/>
                  <a:gd name="T2" fmla="*/ 3 w 31"/>
                  <a:gd name="T3" fmla="*/ 8 h 31"/>
                  <a:gd name="T4" fmla="*/ 9 w 31"/>
                  <a:gd name="T5" fmla="*/ 27 h 31"/>
                  <a:gd name="T6" fmla="*/ 28 w 31"/>
                  <a:gd name="T7" fmla="*/ 22 h 31"/>
                  <a:gd name="T8" fmla="*/ 21 w 31"/>
                  <a:gd name="T9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21" y="4"/>
                    </a:moveTo>
                    <a:cubicBezTo>
                      <a:pt x="14" y="0"/>
                      <a:pt x="6" y="2"/>
                      <a:pt x="3" y="8"/>
                    </a:cubicBezTo>
                    <a:cubicBezTo>
                      <a:pt x="0" y="15"/>
                      <a:pt x="2" y="23"/>
                      <a:pt x="9" y="27"/>
                    </a:cubicBezTo>
                    <a:cubicBezTo>
                      <a:pt x="16" y="31"/>
                      <a:pt x="25" y="29"/>
                      <a:pt x="28" y="22"/>
                    </a:cubicBezTo>
                    <a:cubicBezTo>
                      <a:pt x="31" y="16"/>
                      <a:pt x="28" y="7"/>
                      <a:pt x="2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3" name="Freeform 1646"/>
              <p:cNvSpPr/>
              <p:nvPr/>
            </p:nvSpPr>
            <p:spPr bwMode="auto">
              <a:xfrm>
                <a:off x="3679" y="668"/>
                <a:ext cx="51" cy="52"/>
              </a:xfrm>
              <a:custGeom>
                <a:avLst/>
                <a:gdLst>
                  <a:gd name="T0" fmla="*/ 21 w 31"/>
                  <a:gd name="T1" fmla="*/ 4 h 31"/>
                  <a:gd name="T2" fmla="*/ 3 w 31"/>
                  <a:gd name="T3" fmla="*/ 9 h 31"/>
                  <a:gd name="T4" fmla="*/ 10 w 31"/>
                  <a:gd name="T5" fmla="*/ 27 h 31"/>
                  <a:gd name="T6" fmla="*/ 28 w 31"/>
                  <a:gd name="T7" fmla="*/ 22 h 31"/>
                  <a:gd name="T8" fmla="*/ 21 w 31"/>
                  <a:gd name="T9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21" y="4"/>
                    </a:moveTo>
                    <a:cubicBezTo>
                      <a:pt x="15" y="0"/>
                      <a:pt x="6" y="2"/>
                      <a:pt x="3" y="9"/>
                    </a:cubicBezTo>
                    <a:cubicBezTo>
                      <a:pt x="0" y="15"/>
                      <a:pt x="3" y="23"/>
                      <a:pt x="10" y="27"/>
                    </a:cubicBezTo>
                    <a:cubicBezTo>
                      <a:pt x="16" y="31"/>
                      <a:pt x="25" y="29"/>
                      <a:pt x="28" y="22"/>
                    </a:cubicBezTo>
                    <a:cubicBezTo>
                      <a:pt x="31" y="16"/>
                      <a:pt x="28" y="7"/>
                      <a:pt x="2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4" name="Freeform 1647"/>
              <p:cNvSpPr/>
              <p:nvPr/>
            </p:nvSpPr>
            <p:spPr bwMode="auto">
              <a:xfrm>
                <a:off x="4773" y="3173"/>
                <a:ext cx="212" cy="298"/>
              </a:xfrm>
              <a:custGeom>
                <a:avLst/>
                <a:gdLst>
                  <a:gd name="T0" fmla="*/ 99 w 128"/>
                  <a:gd name="T1" fmla="*/ 180 h 180"/>
                  <a:gd name="T2" fmla="*/ 81 w 128"/>
                  <a:gd name="T3" fmla="*/ 176 h 180"/>
                  <a:gd name="T4" fmla="*/ 74 w 128"/>
                  <a:gd name="T5" fmla="*/ 155 h 180"/>
                  <a:gd name="T6" fmla="*/ 40 w 128"/>
                  <a:gd name="T7" fmla="*/ 137 h 180"/>
                  <a:gd name="T8" fmla="*/ 15 w 128"/>
                  <a:gd name="T9" fmla="*/ 107 h 180"/>
                  <a:gd name="T10" fmla="*/ 43 w 128"/>
                  <a:gd name="T11" fmla="*/ 107 h 180"/>
                  <a:gd name="T12" fmla="*/ 77 w 128"/>
                  <a:gd name="T13" fmla="*/ 133 h 180"/>
                  <a:gd name="T14" fmla="*/ 91 w 128"/>
                  <a:gd name="T15" fmla="*/ 133 h 180"/>
                  <a:gd name="T16" fmla="*/ 94 w 128"/>
                  <a:gd name="T17" fmla="*/ 124 h 180"/>
                  <a:gd name="T18" fmla="*/ 85 w 128"/>
                  <a:gd name="T19" fmla="*/ 113 h 180"/>
                  <a:gd name="T20" fmla="*/ 65 w 128"/>
                  <a:gd name="T21" fmla="*/ 103 h 180"/>
                  <a:gd name="T22" fmla="*/ 38 w 128"/>
                  <a:gd name="T23" fmla="*/ 90 h 180"/>
                  <a:gd name="T24" fmla="*/ 17 w 128"/>
                  <a:gd name="T25" fmla="*/ 73 h 180"/>
                  <a:gd name="T26" fmla="*/ 3 w 128"/>
                  <a:gd name="T27" fmla="*/ 50 h 180"/>
                  <a:gd name="T28" fmla="*/ 5 w 128"/>
                  <a:gd name="T29" fmla="*/ 24 h 180"/>
                  <a:gd name="T30" fmla="*/ 29 w 128"/>
                  <a:gd name="T31" fmla="*/ 17 h 180"/>
                  <a:gd name="T32" fmla="*/ 24 w 128"/>
                  <a:gd name="T33" fmla="*/ 0 h 180"/>
                  <a:gd name="T34" fmla="*/ 42 w 128"/>
                  <a:gd name="T35" fmla="*/ 4 h 180"/>
                  <a:gd name="T36" fmla="*/ 47 w 128"/>
                  <a:gd name="T37" fmla="*/ 21 h 180"/>
                  <a:gd name="T38" fmla="*/ 62 w 128"/>
                  <a:gd name="T39" fmla="*/ 27 h 180"/>
                  <a:gd name="T40" fmla="*/ 77 w 128"/>
                  <a:gd name="T41" fmla="*/ 37 h 180"/>
                  <a:gd name="T42" fmla="*/ 101 w 128"/>
                  <a:gd name="T43" fmla="*/ 63 h 180"/>
                  <a:gd name="T44" fmla="*/ 77 w 128"/>
                  <a:gd name="T45" fmla="*/ 65 h 180"/>
                  <a:gd name="T46" fmla="*/ 48 w 128"/>
                  <a:gd name="T47" fmla="*/ 44 h 180"/>
                  <a:gd name="T48" fmla="*/ 33 w 128"/>
                  <a:gd name="T49" fmla="*/ 52 h 180"/>
                  <a:gd name="T50" fmla="*/ 41 w 128"/>
                  <a:gd name="T51" fmla="*/ 62 h 180"/>
                  <a:gd name="T52" fmla="*/ 57 w 128"/>
                  <a:gd name="T53" fmla="*/ 70 h 180"/>
                  <a:gd name="T54" fmla="*/ 95 w 128"/>
                  <a:gd name="T55" fmla="*/ 89 h 180"/>
                  <a:gd name="T56" fmla="*/ 125 w 128"/>
                  <a:gd name="T57" fmla="*/ 127 h 180"/>
                  <a:gd name="T58" fmla="*/ 126 w 128"/>
                  <a:gd name="T59" fmla="*/ 148 h 180"/>
                  <a:gd name="T60" fmla="*/ 113 w 128"/>
                  <a:gd name="T61" fmla="*/ 159 h 180"/>
                  <a:gd name="T62" fmla="*/ 104 w 128"/>
                  <a:gd name="T63" fmla="*/ 161 h 180"/>
                  <a:gd name="T64" fmla="*/ 92 w 128"/>
                  <a:gd name="T65" fmla="*/ 160 h 180"/>
                  <a:gd name="T66" fmla="*/ 99 w 128"/>
                  <a:gd name="T67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8" h="180">
                    <a:moveTo>
                      <a:pt x="99" y="180"/>
                    </a:moveTo>
                    <a:cubicBezTo>
                      <a:pt x="81" y="176"/>
                      <a:pt x="81" y="176"/>
                      <a:pt x="81" y="176"/>
                    </a:cubicBezTo>
                    <a:cubicBezTo>
                      <a:pt x="74" y="155"/>
                      <a:pt x="74" y="155"/>
                      <a:pt x="74" y="155"/>
                    </a:cubicBezTo>
                    <a:cubicBezTo>
                      <a:pt x="62" y="151"/>
                      <a:pt x="50" y="145"/>
                      <a:pt x="40" y="137"/>
                    </a:cubicBezTo>
                    <a:cubicBezTo>
                      <a:pt x="30" y="129"/>
                      <a:pt x="21" y="119"/>
                      <a:pt x="15" y="107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50" y="121"/>
                      <a:pt x="62" y="129"/>
                      <a:pt x="77" y="133"/>
                    </a:cubicBezTo>
                    <a:cubicBezTo>
                      <a:pt x="83" y="134"/>
                      <a:pt x="87" y="135"/>
                      <a:pt x="91" y="133"/>
                    </a:cubicBezTo>
                    <a:cubicBezTo>
                      <a:pt x="95" y="132"/>
                      <a:pt x="96" y="129"/>
                      <a:pt x="94" y="124"/>
                    </a:cubicBezTo>
                    <a:cubicBezTo>
                      <a:pt x="92" y="119"/>
                      <a:pt x="89" y="115"/>
                      <a:pt x="85" y="113"/>
                    </a:cubicBezTo>
                    <a:cubicBezTo>
                      <a:pt x="80" y="110"/>
                      <a:pt x="74" y="107"/>
                      <a:pt x="65" y="103"/>
                    </a:cubicBezTo>
                    <a:cubicBezTo>
                      <a:pt x="55" y="99"/>
                      <a:pt x="46" y="94"/>
                      <a:pt x="38" y="90"/>
                    </a:cubicBezTo>
                    <a:cubicBezTo>
                      <a:pt x="30" y="86"/>
                      <a:pt x="23" y="80"/>
                      <a:pt x="17" y="73"/>
                    </a:cubicBezTo>
                    <a:cubicBezTo>
                      <a:pt x="11" y="67"/>
                      <a:pt x="6" y="59"/>
                      <a:pt x="3" y="50"/>
                    </a:cubicBezTo>
                    <a:cubicBezTo>
                      <a:pt x="0" y="38"/>
                      <a:pt x="0" y="30"/>
                      <a:pt x="5" y="24"/>
                    </a:cubicBezTo>
                    <a:cubicBezTo>
                      <a:pt x="10" y="18"/>
                      <a:pt x="18" y="16"/>
                      <a:pt x="29" y="17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2" y="22"/>
                      <a:pt x="57" y="24"/>
                      <a:pt x="62" y="27"/>
                    </a:cubicBezTo>
                    <a:cubicBezTo>
                      <a:pt x="67" y="30"/>
                      <a:pt x="72" y="33"/>
                      <a:pt x="77" y="37"/>
                    </a:cubicBezTo>
                    <a:cubicBezTo>
                      <a:pt x="86" y="44"/>
                      <a:pt x="94" y="52"/>
                      <a:pt x="101" y="63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70" y="54"/>
                      <a:pt x="60" y="47"/>
                      <a:pt x="48" y="44"/>
                    </a:cubicBezTo>
                    <a:cubicBezTo>
                      <a:pt x="35" y="41"/>
                      <a:pt x="30" y="43"/>
                      <a:pt x="33" y="52"/>
                    </a:cubicBezTo>
                    <a:cubicBezTo>
                      <a:pt x="34" y="56"/>
                      <a:pt x="37" y="59"/>
                      <a:pt x="41" y="62"/>
                    </a:cubicBezTo>
                    <a:cubicBezTo>
                      <a:pt x="44" y="64"/>
                      <a:pt x="50" y="67"/>
                      <a:pt x="57" y="70"/>
                    </a:cubicBezTo>
                    <a:cubicBezTo>
                      <a:pt x="75" y="77"/>
                      <a:pt x="88" y="84"/>
                      <a:pt x="95" y="89"/>
                    </a:cubicBezTo>
                    <a:cubicBezTo>
                      <a:pt x="111" y="100"/>
                      <a:pt x="121" y="113"/>
                      <a:pt x="125" y="127"/>
                    </a:cubicBezTo>
                    <a:cubicBezTo>
                      <a:pt x="128" y="135"/>
                      <a:pt x="128" y="142"/>
                      <a:pt x="126" y="148"/>
                    </a:cubicBezTo>
                    <a:cubicBezTo>
                      <a:pt x="124" y="153"/>
                      <a:pt x="120" y="157"/>
                      <a:pt x="113" y="159"/>
                    </a:cubicBezTo>
                    <a:cubicBezTo>
                      <a:pt x="110" y="160"/>
                      <a:pt x="107" y="161"/>
                      <a:pt x="104" y="161"/>
                    </a:cubicBezTo>
                    <a:cubicBezTo>
                      <a:pt x="100" y="161"/>
                      <a:pt x="96" y="161"/>
                      <a:pt x="92" y="160"/>
                    </a:cubicBezTo>
                    <a:lnTo>
                      <a:pt x="99" y="1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5" name="Freeform 1648"/>
              <p:cNvSpPr/>
              <p:nvPr/>
            </p:nvSpPr>
            <p:spPr bwMode="auto">
              <a:xfrm>
                <a:off x="4209" y="3617"/>
                <a:ext cx="38" cy="48"/>
              </a:xfrm>
              <a:custGeom>
                <a:avLst/>
                <a:gdLst>
                  <a:gd name="T0" fmla="*/ 21 w 23"/>
                  <a:gd name="T1" fmla="*/ 27 h 29"/>
                  <a:gd name="T2" fmla="*/ 15 w 23"/>
                  <a:gd name="T3" fmla="*/ 27 h 29"/>
                  <a:gd name="T4" fmla="*/ 2 w 23"/>
                  <a:gd name="T5" fmla="*/ 9 h 29"/>
                  <a:gd name="T6" fmla="*/ 3 w 23"/>
                  <a:gd name="T7" fmla="*/ 2 h 29"/>
                  <a:gd name="T8" fmla="*/ 9 w 23"/>
                  <a:gd name="T9" fmla="*/ 2 h 29"/>
                  <a:gd name="T10" fmla="*/ 22 w 23"/>
                  <a:gd name="T11" fmla="*/ 20 h 29"/>
                  <a:gd name="T12" fmla="*/ 21 w 23"/>
                  <a:gd name="T13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8">
                    <a:moveTo>
                      <a:pt x="21" y="27"/>
                    </a:moveTo>
                    <a:cubicBezTo>
                      <a:pt x="19" y="29"/>
                      <a:pt x="16" y="29"/>
                      <a:pt x="15" y="2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7"/>
                      <a:pt x="1" y="4"/>
                      <a:pt x="3" y="2"/>
                    </a:cubicBezTo>
                    <a:cubicBezTo>
                      <a:pt x="4" y="0"/>
                      <a:pt x="7" y="0"/>
                      <a:pt x="9" y="2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2"/>
                      <a:pt x="23" y="25"/>
                      <a:pt x="21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6" name="Freeform 1649"/>
              <p:cNvSpPr/>
              <p:nvPr/>
            </p:nvSpPr>
            <p:spPr bwMode="auto">
              <a:xfrm>
                <a:off x="4212" y="3599"/>
                <a:ext cx="48" cy="64"/>
              </a:xfrm>
              <a:custGeom>
                <a:avLst/>
                <a:gdLst>
                  <a:gd name="T0" fmla="*/ 0 w 29"/>
                  <a:gd name="T1" fmla="*/ 12 h 39"/>
                  <a:gd name="T2" fmla="*/ 20 w 29"/>
                  <a:gd name="T3" fmla="*/ 39 h 39"/>
                  <a:gd name="T4" fmla="*/ 24 w 29"/>
                  <a:gd name="T5" fmla="*/ 38 h 39"/>
                  <a:gd name="T6" fmla="*/ 29 w 29"/>
                  <a:gd name="T7" fmla="*/ 37 h 39"/>
                  <a:gd name="T8" fmla="*/ 2 w 29"/>
                  <a:gd name="T9" fmla="*/ 0 h 39"/>
                  <a:gd name="T10" fmla="*/ 2 w 29"/>
                  <a:gd name="T11" fmla="*/ 1 h 39"/>
                  <a:gd name="T12" fmla="*/ 0 w 29"/>
                  <a:gd name="T13" fmla="*/ 1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9">
                    <a:moveTo>
                      <a:pt x="0" y="12"/>
                    </a:moveTo>
                    <a:cubicBezTo>
                      <a:pt x="20" y="39"/>
                      <a:pt x="20" y="39"/>
                      <a:pt x="20" y="39"/>
                    </a:cubicBezTo>
                    <a:cubicBezTo>
                      <a:pt x="21" y="39"/>
                      <a:pt x="22" y="39"/>
                      <a:pt x="24" y="38"/>
                    </a:cubicBezTo>
                    <a:cubicBezTo>
                      <a:pt x="26" y="38"/>
                      <a:pt x="28" y="38"/>
                      <a:pt x="29" y="37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0" y="10"/>
                      <a:pt x="0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7" name="Freeform 1650"/>
              <p:cNvSpPr/>
              <p:nvPr/>
            </p:nvSpPr>
            <p:spPr bwMode="auto">
              <a:xfrm>
                <a:off x="4240" y="3562"/>
                <a:ext cx="53" cy="72"/>
              </a:xfrm>
              <a:custGeom>
                <a:avLst/>
                <a:gdLst>
                  <a:gd name="T0" fmla="*/ 30 w 32"/>
                  <a:gd name="T1" fmla="*/ 42 h 43"/>
                  <a:gd name="T2" fmla="*/ 27 w 32"/>
                  <a:gd name="T3" fmla="*/ 42 h 43"/>
                  <a:gd name="T4" fmla="*/ 0 w 32"/>
                  <a:gd name="T5" fmla="*/ 6 h 43"/>
                  <a:gd name="T6" fmla="*/ 1 w 32"/>
                  <a:gd name="T7" fmla="*/ 2 h 43"/>
                  <a:gd name="T8" fmla="*/ 4 w 32"/>
                  <a:gd name="T9" fmla="*/ 1 h 43"/>
                  <a:gd name="T10" fmla="*/ 31 w 32"/>
                  <a:gd name="T11" fmla="*/ 38 h 43"/>
                  <a:gd name="T12" fmla="*/ 30 w 32"/>
                  <a:gd name="T13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3">
                    <a:moveTo>
                      <a:pt x="30" y="42"/>
                    </a:moveTo>
                    <a:cubicBezTo>
                      <a:pt x="29" y="43"/>
                      <a:pt x="28" y="43"/>
                      <a:pt x="27" y="4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4" y="0"/>
                      <a:pt x="4" y="1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2" y="39"/>
                      <a:pt x="31" y="40"/>
                      <a:pt x="30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8" name="Freeform 1651"/>
              <p:cNvSpPr/>
              <p:nvPr/>
            </p:nvSpPr>
            <p:spPr bwMode="auto">
              <a:xfrm>
                <a:off x="4230" y="3574"/>
                <a:ext cx="53" cy="71"/>
              </a:xfrm>
              <a:custGeom>
                <a:avLst/>
                <a:gdLst>
                  <a:gd name="T0" fmla="*/ 30 w 32"/>
                  <a:gd name="T1" fmla="*/ 41 h 43"/>
                  <a:gd name="T2" fmla="*/ 27 w 32"/>
                  <a:gd name="T3" fmla="*/ 42 h 43"/>
                  <a:gd name="T4" fmla="*/ 1 w 32"/>
                  <a:gd name="T5" fmla="*/ 5 h 43"/>
                  <a:gd name="T6" fmla="*/ 1 w 32"/>
                  <a:gd name="T7" fmla="*/ 1 h 43"/>
                  <a:gd name="T8" fmla="*/ 5 w 32"/>
                  <a:gd name="T9" fmla="*/ 1 h 43"/>
                  <a:gd name="T10" fmla="*/ 31 w 32"/>
                  <a:gd name="T11" fmla="*/ 37 h 43"/>
                  <a:gd name="T12" fmla="*/ 30 w 32"/>
                  <a:gd name="T13" fmla="*/ 4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3">
                    <a:moveTo>
                      <a:pt x="30" y="41"/>
                    </a:moveTo>
                    <a:cubicBezTo>
                      <a:pt x="29" y="42"/>
                      <a:pt x="28" y="43"/>
                      <a:pt x="27" y="4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2" y="38"/>
                      <a:pt x="32" y="40"/>
                      <a:pt x="30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9" name="Freeform 1652"/>
              <p:cNvSpPr/>
              <p:nvPr/>
            </p:nvSpPr>
            <p:spPr bwMode="auto">
              <a:xfrm>
                <a:off x="4220" y="3584"/>
                <a:ext cx="53" cy="71"/>
              </a:xfrm>
              <a:custGeom>
                <a:avLst/>
                <a:gdLst>
                  <a:gd name="T0" fmla="*/ 31 w 32"/>
                  <a:gd name="T1" fmla="*/ 42 h 43"/>
                  <a:gd name="T2" fmla="*/ 27 w 32"/>
                  <a:gd name="T3" fmla="*/ 42 h 43"/>
                  <a:gd name="T4" fmla="*/ 1 w 32"/>
                  <a:gd name="T5" fmla="*/ 6 h 43"/>
                  <a:gd name="T6" fmla="*/ 2 w 32"/>
                  <a:gd name="T7" fmla="*/ 2 h 43"/>
                  <a:gd name="T8" fmla="*/ 5 w 32"/>
                  <a:gd name="T9" fmla="*/ 1 h 43"/>
                  <a:gd name="T10" fmla="*/ 31 w 32"/>
                  <a:gd name="T11" fmla="*/ 38 h 43"/>
                  <a:gd name="T12" fmla="*/ 31 w 32"/>
                  <a:gd name="T13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3">
                    <a:moveTo>
                      <a:pt x="31" y="42"/>
                    </a:moveTo>
                    <a:cubicBezTo>
                      <a:pt x="30" y="43"/>
                      <a:pt x="28" y="43"/>
                      <a:pt x="27" y="4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1" y="3"/>
                      <a:pt x="2" y="2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2" y="39"/>
                      <a:pt x="32" y="41"/>
                      <a:pt x="31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0" name="Freeform 1653"/>
              <p:cNvSpPr/>
              <p:nvPr/>
            </p:nvSpPr>
            <p:spPr bwMode="auto">
              <a:xfrm>
                <a:off x="4215" y="3594"/>
                <a:ext cx="50" cy="68"/>
              </a:xfrm>
              <a:custGeom>
                <a:avLst/>
                <a:gdLst>
                  <a:gd name="T0" fmla="*/ 29 w 30"/>
                  <a:gd name="T1" fmla="*/ 41 h 41"/>
                  <a:gd name="T2" fmla="*/ 27 w 30"/>
                  <a:gd name="T3" fmla="*/ 40 h 41"/>
                  <a:gd name="T4" fmla="*/ 0 w 30"/>
                  <a:gd name="T5" fmla="*/ 4 h 41"/>
                  <a:gd name="T6" fmla="*/ 0 w 30"/>
                  <a:gd name="T7" fmla="*/ 1 h 41"/>
                  <a:gd name="T8" fmla="*/ 3 w 30"/>
                  <a:gd name="T9" fmla="*/ 1 h 41"/>
                  <a:gd name="T10" fmla="*/ 29 w 30"/>
                  <a:gd name="T11" fmla="*/ 37 h 41"/>
                  <a:gd name="T12" fmla="*/ 29 w 30"/>
                  <a:gd name="T1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1">
                    <a:moveTo>
                      <a:pt x="29" y="41"/>
                    </a:moveTo>
                    <a:cubicBezTo>
                      <a:pt x="28" y="41"/>
                      <a:pt x="27" y="41"/>
                      <a:pt x="27" y="4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30" y="38"/>
                      <a:pt x="30" y="40"/>
                      <a:pt x="29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1" name="Freeform 1654"/>
              <p:cNvSpPr/>
              <p:nvPr/>
            </p:nvSpPr>
            <p:spPr bwMode="auto">
              <a:xfrm>
                <a:off x="4249" y="3551"/>
                <a:ext cx="54" cy="73"/>
              </a:xfrm>
              <a:custGeom>
                <a:avLst/>
                <a:gdLst>
                  <a:gd name="T0" fmla="*/ 31 w 33"/>
                  <a:gd name="T1" fmla="*/ 42 h 44"/>
                  <a:gd name="T2" fmla="*/ 28 w 33"/>
                  <a:gd name="T3" fmla="*/ 43 h 44"/>
                  <a:gd name="T4" fmla="*/ 1 w 33"/>
                  <a:gd name="T5" fmla="*/ 6 h 44"/>
                  <a:gd name="T6" fmla="*/ 2 w 33"/>
                  <a:gd name="T7" fmla="*/ 2 h 44"/>
                  <a:gd name="T8" fmla="*/ 5 w 33"/>
                  <a:gd name="T9" fmla="*/ 1 h 44"/>
                  <a:gd name="T10" fmla="*/ 32 w 33"/>
                  <a:gd name="T11" fmla="*/ 38 h 44"/>
                  <a:gd name="T12" fmla="*/ 31 w 33"/>
                  <a:gd name="T13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44">
                    <a:moveTo>
                      <a:pt x="31" y="42"/>
                    </a:moveTo>
                    <a:cubicBezTo>
                      <a:pt x="30" y="44"/>
                      <a:pt x="29" y="44"/>
                      <a:pt x="28" y="4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1" y="3"/>
                      <a:pt x="2" y="2"/>
                    </a:cubicBezTo>
                    <a:cubicBezTo>
                      <a:pt x="3" y="1"/>
                      <a:pt x="4" y="0"/>
                      <a:pt x="5" y="1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3" y="39"/>
                      <a:pt x="32" y="41"/>
                      <a:pt x="31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2" name="Freeform 1655"/>
              <p:cNvSpPr>
                <a:spLocks noEditPoints="1"/>
              </p:cNvSpPr>
              <p:nvPr/>
            </p:nvSpPr>
            <p:spPr bwMode="auto">
              <a:xfrm>
                <a:off x="4262" y="3312"/>
                <a:ext cx="248" cy="297"/>
              </a:xfrm>
              <a:custGeom>
                <a:avLst/>
                <a:gdLst>
                  <a:gd name="T0" fmla="*/ 1 w 150"/>
                  <a:gd name="T1" fmla="*/ 142 h 179"/>
                  <a:gd name="T2" fmla="*/ 0 w 150"/>
                  <a:gd name="T3" fmla="*/ 140 h 179"/>
                  <a:gd name="T4" fmla="*/ 0 w 150"/>
                  <a:gd name="T5" fmla="*/ 138 h 179"/>
                  <a:gd name="T6" fmla="*/ 6 w 150"/>
                  <a:gd name="T7" fmla="*/ 120 h 179"/>
                  <a:gd name="T8" fmla="*/ 10 w 150"/>
                  <a:gd name="T9" fmla="*/ 115 h 179"/>
                  <a:gd name="T10" fmla="*/ 15 w 150"/>
                  <a:gd name="T11" fmla="*/ 107 h 179"/>
                  <a:gd name="T12" fmla="*/ 23 w 150"/>
                  <a:gd name="T13" fmla="*/ 88 h 179"/>
                  <a:gd name="T14" fmla="*/ 25 w 150"/>
                  <a:gd name="T15" fmla="*/ 83 h 179"/>
                  <a:gd name="T16" fmla="*/ 26 w 150"/>
                  <a:gd name="T17" fmla="*/ 80 h 179"/>
                  <a:gd name="T18" fmla="*/ 34 w 150"/>
                  <a:gd name="T19" fmla="*/ 57 h 179"/>
                  <a:gd name="T20" fmla="*/ 52 w 150"/>
                  <a:gd name="T21" fmla="*/ 28 h 179"/>
                  <a:gd name="T22" fmla="*/ 56 w 150"/>
                  <a:gd name="T23" fmla="*/ 25 h 179"/>
                  <a:gd name="T24" fmla="*/ 78 w 150"/>
                  <a:gd name="T25" fmla="*/ 7 h 179"/>
                  <a:gd name="T26" fmla="*/ 98 w 150"/>
                  <a:gd name="T27" fmla="*/ 2 h 179"/>
                  <a:gd name="T28" fmla="*/ 135 w 150"/>
                  <a:gd name="T29" fmla="*/ 17 h 179"/>
                  <a:gd name="T30" fmla="*/ 137 w 150"/>
                  <a:gd name="T31" fmla="*/ 20 h 179"/>
                  <a:gd name="T32" fmla="*/ 147 w 150"/>
                  <a:gd name="T33" fmla="*/ 70 h 179"/>
                  <a:gd name="T34" fmla="*/ 124 w 150"/>
                  <a:gd name="T35" fmla="*/ 122 h 179"/>
                  <a:gd name="T36" fmla="*/ 122 w 150"/>
                  <a:gd name="T37" fmla="*/ 124 h 179"/>
                  <a:gd name="T38" fmla="*/ 81 w 150"/>
                  <a:gd name="T39" fmla="*/ 150 h 179"/>
                  <a:gd name="T40" fmla="*/ 76 w 150"/>
                  <a:gd name="T41" fmla="*/ 153 h 179"/>
                  <a:gd name="T42" fmla="*/ 72 w 150"/>
                  <a:gd name="T43" fmla="*/ 155 h 179"/>
                  <a:gd name="T44" fmla="*/ 55 w 150"/>
                  <a:gd name="T45" fmla="*/ 163 h 179"/>
                  <a:gd name="T46" fmla="*/ 49 w 150"/>
                  <a:gd name="T47" fmla="*/ 168 h 179"/>
                  <a:gd name="T48" fmla="*/ 30 w 150"/>
                  <a:gd name="T49" fmla="*/ 179 h 179"/>
                  <a:gd name="T50" fmla="*/ 28 w 150"/>
                  <a:gd name="T51" fmla="*/ 179 h 179"/>
                  <a:gd name="T52" fmla="*/ 26 w 150"/>
                  <a:gd name="T53" fmla="*/ 176 h 179"/>
                  <a:gd name="T54" fmla="*/ 19 w 150"/>
                  <a:gd name="T55" fmla="*/ 166 h 179"/>
                  <a:gd name="T56" fmla="*/ 12 w 150"/>
                  <a:gd name="T57" fmla="*/ 156 h 179"/>
                  <a:gd name="T58" fmla="*/ 1 w 150"/>
                  <a:gd name="T59" fmla="*/ 142 h 179"/>
                  <a:gd name="T60" fmla="*/ 128 w 150"/>
                  <a:gd name="T61" fmla="*/ 30 h 179"/>
                  <a:gd name="T62" fmla="*/ 126 w 150"/>
                  <a:gd name="T63" fmla="*/ 27 h 179"/>
                  <a:gd name="T64" fmla="*/ 96 w 150"/>
                  <a:gd name="T65" fmla="*/ 15 h 179"/>
                  <a:gd name="T66" fmla="*/ 80 w 150"/>
                  <a:gd name="T67" fmla="*/ 19 h 179"/>
                  <a:gd name="T68" fmla="*/ 61 w 150"/>
                  <a:gd name="T69" fmla="*/ 33 h 179"/>
                  <a:gd name="T70" fmla="*/ 59 w 150"/>
                  <a:gd name="T71" fmla="*/ 36 h 179"/>
                  <a:gd name="T72" fmla="*/ 44 w 150"/>
                  <a:gd name="T73" fmla="*/ 60 h 179"/>
                  <a:gd name="T74" fmla="*/ 35 w 150"/>
                  <a:gd name="T75" fmla="*/ 82 h 179"/>
                  <a:gd name="T76" fmla="*/ 34 w 150"/>
                  <a:gd name="T77" fmla="*/ 85 h 179"/>
                  <a:gd name="T78" fmla="*/ 32 w 150"/>
                  <a:gd name="T79" fmla="*/ 90 h 179"/>
                  <a:gd name="T80" fmla="*/ 23 w 150"/>
                  <a:gd name="T81" fmla="*/ 113 h 179"/>
                  <a:gd name="T82" fmla="*/ 17 w 150"/>
                  <a:gd name="T83" fmla="*/ 122 h 179"/>
                  <a:gd name="T84" fmla="*/ 13 w 150"/>
                  <a:gd name="T85" fmla="*/ 126 h 179"/>
                  <a:gd name="T86" fmla="*/ 11 w 150"/>
                  <a:gd name="T87" fmla="*/ 134 h 179"/>
                  <a:gd name="T88" fmla="*/ 21 w 150"/>
                  <a:gd name="T89" fmla="*/ 146 h 179"/>
                  <a:gd name="T90" fmla="*/ 28 w 150"/>
                  <a:gd name="T91" fmla="*/ 156 h 179"/>
                  <a:gd name="T92" fmla="*/ 35 w 150"/>
                  <a:gd name="T93" fmla="*/ 166 h 179"/>
                  <a:gd name="T94" fmla="*/ 44 w 150"/>
                  <a:gd name="T95" fmla="*/ 159 h 179"/>
                  <a:gd name="T96" fmla="*/ 52 w 150"/>
                  <a:gd name="T97" fmla="*/ 152 h 179"/>
                  <a:gd name="T98" fmla="*/ 71 w 150"/>
                  <a:gd name="T99" fmla="*/ 143 h 179"/>
                  <a:gd name="T100" fmla="*/ 75 w 150"/>
                  <a:gd name="T101" fmla="*/ 141 h 179"/>
                  <a:gd name="T102" fmla="*/ 80 w 150"/>
                  <a:gd name="T103" fmla="*/ 138 h 179"/>
                  <a:gd name="T104" fmla="*/ 116 w 150"/>
                  <a:gd name="T105" fmla="*/ 115 h 179"/>
                  <a:gd name="T106" fmla="*/ 117 w 150"/>
                  <a:gd name="T107" fmla="*/ 114 h 179"/>
                  <a:gd name="T108" fmla="*/ 137 w 150"/>
                  <a:gd name="T109" fmla="*/ 71 h 179"/>
                  <a:gd name="T110" fmla="*/ 128 w 150"/>
                  <a:gd name="T111" fmla="*/ 3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0" h="179">
                    <a:moveTo>
                      <a:pt x="1" y="142"/>
                    </a:move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1" y="132"/>
                      <a:pt x="2" y="126"/>
                      <a:pt x="6" y="120"/>
                    </a:cubicBezTo>
                    <a:cubicBezTo>
                      <a:pt x="7" y="118"/>
                      <a:pt x="8" y="116"/>
                      <a:pt x="10" y="115"/>
                    </a:cubicBezTo>
                    <a:cubicBezTo>
                      <a:pt x="12" y="112"/>
                      <a:pt x="13" y="109"/>
                      <a:pt x="15" y="107"/>
                    </a:cubicBezTo>
                    <a:cubicBezTo>
                      <a:pt x="18" y="101"/>
                      <a:pt x="21" y="94"/>
                      <a:pt x="23" y="88"/>
                    </a:cubicBezTo>
                    <a:cubicBezTo>
                      <a:pt x="23" y="86"/>
                      <a:pt x="24" y="85"/>
                      <a:pt x="25" y="83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8" y="72"/>
                      <a:pt x="31" y="65"/>
                      <a:pt x="34" y="57"/>
                    </a:cubicBezTo>
                    <a:cubicBezTo>
                      <a:pt x="38" y="48"/>
                      <a:pt x="44" y="39"/>
                      <a:pt x="52" y="28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63" y="17"/>
                      <a:pt x="70" y="11"/>
                      <a:pt x="78" y="7"/>
                    </a:cubicBezTo>
                    <a:cubicBezTo>
                      <a:pt x="85" y="3"/>
                      <a:pt x="92" y="2"/>
                      <a:pt x="98" y="2"/>
                    </a:cubicBezTo>
                    <a:cubicBezTo>
                      <a:pt x="113" y="0"/>
                      <a:pt x="125" y="5"/>
                      <a:pt x="135" y="17"/>
                    </a:cubicBezTo>
                    <a:cubicBezTo>
                      <a:pt x="137" y="20"/>
                      <a:pt x="137" y="20"/>
                      <a:pt x="137" y="20"/>
                    </a:cubicBezTo>
                    <a:cubicBezTo>
                      <a:pt x="146" y="35"/>
                      <a:pt x="150" y="52"/>
                      <a:pt x="147" y="70"/>
                    </a:cubicBezTo>
                    <a:cubicBezTo>
                      <a:pt x="145" y="89"/>
                      <a:pt x="137" y="106"/>
                      <a:pt x="124" y="122"/>
                    </a:cubicBezTo>
                    <a:cubicBezTo>
                      <a:pt x="122" y="124"/>
                      <a:pt x="122" y="124"/>
                      <a:pt x="122" y="124"/>
                    </a:cubicBezTo>
                    <a:cubicBezTo>
                      <a:pt x="108" y="139"/>
                      <a:pt x="94" y="145"/>
                      <a:pt x="81" y="150"/>
                    </a:cubicBezTo>
                    <a:cubicBezTo>
                      <a:pt x="80" y="151"/>
                      <a:pt x="78" y="152"/>
                      <a:pt x="76" y="153"/>
                    </a:cubicBezTo>
                    <a:cubicBezTo>
                      <a:pt x="75" y="154"/>
                      <a:pt x="73" y="154"/>
                      <a:pt x="72" y="155"/>
                    </a:cubicBezTo>
                    <a:cubicBezTo>
                      <a:pt x="66" y="157"/>
                      <a:pt x="61" y="160"/>
                      <a:pt x="55" y="163"/>
                    </a:cubicBezTo>
                    <a:cubicBezTo>
                      <a:pt x="53" y="164"/>
                      <a:pt x="51" y="166"/>
                      <a:pt x="49" y="168"/>
                    </a:cubicBezTo>
                    <a:cubicBezTo>
                      <a:pt x="43" y="174"/>
                      <a:pt x="36" y="179"/>
                      <a:pt x="30" y="179"/>
                    </a:cubicBezTo>
                    <a:cubicBezTo>
                      <a:pt x="28" y="179"/>
                      <a:pt x="28" y="179"/>
                      <a:pt x="28" y="179"/>
                    </a:cubicBezTo>
                    <a:cubicBezTo>
                      <a:pt x="26" y="176"/>
                      <a:pt x="26" y="176"/>
                      <a:pt x="26" y="176"/>
                    </a:cubicBezTo>
                    <a:cubicBezTo>
                      <a:pt x="24" y="172"/>
                      <a:pt x="21" y="169"/>
                      <a:pt x="19" y="166"/>
                    </a:cubicBezTo>
                    <a:cubicBezTo>
                      <a:pt x="17" y="162"/>
                      <a:pt x="14" y="159"/>
                      <a:pt x="12" y="156"/>
                    </a:cubicBezTo>
                    <a:cubicBezTo>
                      <a:pt x="8" y="150"/>
                      <a:pt x="5" y="146"/>
                      <a:pt x="1" y="142"/>
                    </a:cubicBezTo>
                    <a:close/>
                    <a:moveTo>
                      <a:pt x="128" y="30"/>
                    </a:moveTo>
                    <a:cubicBezTo>
                      <a:pt x="126" y="27"/>
                      <a:pt x="126" y="27"/>
                      <a:pt x="126" y="27"/>
                    </a:cubicBezTo>
                    <a:cubicBezTo>
                      <a:pt x="119" y="17"/>
                      <a:pt x="109" y="13"/>
                      <a:pt x="96" y="15"/>
                    </a:cubicBezTo>
                    <a:cubicBezTo>
                      <a:pt x="91" y="15"/>
                      <a:pt x="86" y="16"/>
                      <a:pt x="80" y="19"/>
                    </a:cubicBezTo>
                    <a:cubicBezTo>
                      <a:pt x="73" y="22"/>
                      <a:pt x="67" y="27"/>
                      <a:pt x="61" y="33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2" y="45"/>
                      <a:pt x="47" y="53"/>
                      <a:pt x="44" y="60"/>
                    </a:cubicBezTo>
                    <a:cubicBezTo>
                      <a:pt x="41" y="68"/>
                      <a:pt x="38" y="75"/>
                      <a:pt x="35" y="82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4" y="87"/>
                      <a:pt x="33" y="89"/>
                      <a:pt x="32" y="90"/>
                    </a:cubicBezTo>
                    <a:cubicBezTo>
                      <a:pt x="30" y="97"/>
                      <a:pt x="27" y="105"/>
                      <a:pt x="23" y="113"/>
                    </a:cubicBezTo>
                    <a:cubicBezTo>
                      <a:pt x="21" y="116"/>
                      <a:pt x="19" y="119"/>
                      <a:pt x="17" y="122"/>
                    </a:cubicBezTo>
                    <a:cubicBezTo>
                      <a:pt x="16" y="123"/>
                      <a:pt x="14" y="125"/>
                      <a:pt x="13" y="126"/>
                    </a:cubicBezTo>
                    <a:cubicBezTo>
                      <a:pt x="12" y="128"/>
                      <a:pt x="11" y="131"/>
                      <a:pt x="11" y="134"/>
                    </a:cubicBezTo>
                    <a:cubicBezTo>
                      <a:pt x="14" y="137"/>
                      <a:pt x="17" y="141"/>
                      <a:pt x="21" y="146"/>
                    </a:cubicBezTo>
                    <a:cubicBezTo>
                      <a:pt x="23" y="149"/>
                      <a:pt x="25" y="153"/>
                      <a:pt x="28" y="156"/>
                    </a:cubicBezTo>
                    <a:cubicBezTo>
                      <a:pt x="30" y="159"/>
                      <a:pt x="32" y="162"/>
                      <a:pt x="35" y="166"/>
                    </a:cubicBezTo>
                    <a:cubicBezTo>
                      <a:pt x="37" y="165"/>
                      <a:pt x="41" y="162"/>
                      <a:pt x="44" y="159"/>
                    </a:cubicBezTo>
                    <a:cubicBezTo>
                      <a:pt x="47" y="156"/>
                      <a:pt x="50" y="154"/>
                      <a:pt x="52" y="152"/>
                    </a:cubicBezTo>
                    <a:cubicBezTo>
                      <a:pt x="58" y="148"/>
                      <a:pt x="65" y="145"/>
                      <a:pt x="71" y="143"/>
                    </a:cubicBezTo>
                    <a:cubicBezTo>
                      <a:pt x="72" y="142"/>
                      <a:pt x="73" y="142"/>
                      <a:pt x="75" y="141"/>
                    </a:cubicBezTo>
                    <a:cubicBezTo>
                      <a:pt x="76" y="140"/>
                      <a:pt x="78" y="139"/>
                      <a:pt x="80" y="138"/>
                    </a:cubicBezTo>
                    <a:cubicBezTo>
                      <a:pt x="92" y="133"/>
                      <a:pt x="104" y="128"/>
                      <a:pt x="116" y="115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1"/>
                      <a:pt x="135" y="87"/>
                      <a:pt x="137" y="71"/>
                    </a:cubicBezTo>
                    <a:cubicBezTo>
                      <a:pt x="139" y="56"/>
                      <a:pt x="136" y="42"/>
                      <a:pt x="128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3" name="Freeform 1656"/>
              <p:cNvSpPr>
                <a:spLocks noEditPoints="1"/>
              </p:cNvSpPr>
              <p:nvPr/>
            </p:nvSpPr>
            <p:spPr bwMode="auto">
              <a:xfrm>
                <a:off x="3648" y="1243"/>
                <a:ext cx="230" cy="227"/>
              </a:xfrm>
              <a:custGeom>
                <a:avLst/>
                <a:gdLst>
                  <a:gd name="T0" fmla="*/ 139 w 139"/>
                  <a:gd name="T1" fmla="*/ 78 h 137"/>
                  <a:gd name="T2" fmla="*/ 139 w 139"/>
                  <a:gd name="T3" fmla="*/ 59 h 137"/>
                  <a:gd name="T4" fmla="*/ 125 w 139"/>
                  <a:gd name="T5" fmla="*/ 56 h 137"/>
                  <a:gd name="T6" fmla="*/ 122 w 139"/>
                  <a:gd name="T7" fmla="*/ 46 h 137"/>
                  <a:gd name="T8" fmla="*/ 131 w 139"/>
                  <a:gd name="T9" fmla="*/ 35 h 137"/>
                  <a:gd name="T10" fmla="*/ 120 w 139"/>
                  <a:gd name="T11" fmla="*/ 20 h 137"/>
                  <a:gd name="T12" fmla="*/ 107 w 139"/>
                  <a:gd name="T13" fmla="*/ 26 h 137"/>
                  <a:gd name="T14" fmla="*/ 98 w 139"/>
                  <a:gd name="T15" fmla="*/ 20 h 137"/>
                  <a:gd name="T16" fmla="*/ 100 w 139"/>
                  <a:gd name="T17" fmla="*/ 5 h 137"/>
                  <a:gd name="T18" fmla="*/ 82 w 139"/>
                  <a:gd name="T19" fmla="*/ 0 h 137"/>
                  <a:gd name="T20" fmla="*/ 75 w 139"/>
                  <a:gd name="T21" fmla="*/ 12 h 137"/>
                  <a:gd name="T22" fmla="*/ 70 w 139"/>
                  <a:gd name="T23" fmla="*/ 12 h 137"/>
                  <a:gd name="T24" fmla="*/ 64 w 139"/>
                  <a:gd name="T25" fmla="*/ 12 h 137"/>
                  <a:gd name="T26" fmla="*/ 57 w 139"/>
                  <a:gd name="T27" fmla="*/ 0 h 137"/>
                  <a:gd name="T28" fmla="*/ 39 w 139"/>
                  <a:gd name="T29" fmla="*/ 5 h 137"/>
                  <a:gd name="T30" fmla="*/ 41 w 139"/>
                  <a:gd name="T31" fmla="*/ 20 h 137"/>
                  <a:gd name="T32" fmla="*/ 32 w 139"/>
                  <a:gd name="T33" fmla="*/ 26 h 137"/>
                  <a:gd name="T34" fmla="*/ 19 w 139"/>
                  <a:gd name="T35" fmla="*/ 20 h 137"/>
                  <a:gd name="T36" fmla="*/ 8 w 139"/>
                  <a:gd name="T37" fmla="*/ 35 h 137"/>
                  <a:gd name="T38" fmla="*/ 18 w 139"/>
                  <a:gd name="T39" fmla="*/ 46 h 137"/>
                  <a:gd name="T40" fmla="*/ 14 w 139"/>
                  <a:gd name="T41" fmla="*/ 57 h 137"/>
                  <a:gd name="T42" fmla="*/ 0 w 139"/>
                  <a:gd name="T43" fmla="*/ 60 h 137"/>
                  <a:gd name="T44" fmla="*/ 0 w 139"/>
                  <a:gd name="T45" fmla="*/ 78 h 137"/>
                  <a:gd name="T46" fmla="*/ 14 w 139"/>
                  <a:gd name="T47" fmla="*/ 81 h 137"/>
                  <a:gd name="T48" fmla="*/ 18 w 139"/>
                  <a:gd name="T49" fmla="*/ 91 h 137"/>
                  <a:gd name="T50" fmla="*/ 8 w 139"/>
                  <a:gd name="T51" fmla="*/ 102 h 137"/>
                  <a:gd name="T52" fmla="*/ 19 w 139"/>
                  <a:gd name="T53" fmla="*/ 117 h 137"/>
                  <a:gd name="T54" fmla="*/ 32 w 139"/>
                  <a:gd name="T55" fmla="*/ 111 h 137"/>
                  <a:gd name="T56" fmla="*/ 41 w 139"/>
                  <a:gd name="T57" fmla="*/ 118 h 137"/>
                  <a:gd name="T58" fmla="*/ 40 w 139"/>
                  <a:gd name="T59" fmla="*/ 132 h 137"/>
                  <a:gd name="T60" fmla="*/ 57 w 139"/>
                  <a:gd name="T61" fmla="*/ 137 h 137"/>
                  <a:gd name="T62" fmla="*/ 64 w 139"/>
                  <a:gd name="T63" fmla="*/ 125 h 137"/>
                  <a:gd name="T64" fmla="*/ 70 w 139"/>
                  <a:gd name="T65" fmla="*/ 125 h 137"/>
                  <a:gd name="T66" fmla="*/ 75 w 139"/>
                  <a:gd name="T67" fmla="*/ 125 h 137"/>
                  <a:gd name="T68" fmla="*/ 82 w 139"/>
                  <a:gd name="T69" fmla="*/ 137 h 137"/>
                  <a:gd name="T70" fmla="*/ 100 w 139"/>
                  <a:gd name="T71" fmla="*/ 132 h 137"/>
                  <a:gd name="T72" fmla="*/ 98 w 139"/>
                  <a:gd name="T73" fmla="*/ 118 h 137"/>
                  <a:gd name="T74" fmla="*/ 107 w 139"/>
                  <a:gd name="T75" fmla="*/ 111 h 137"/>
                  <a:gd name="T76" fmla="*/ 120 w 139"/>
                  <a:gd name="T77" fmla="*/ 117 h 137"/>
                  <a:gd name="T78" fmla="*/ 131 w 139"/>
                  <a:gd name="T79" fmla="*/ 102 h 137"/>
                  <a:gd name="T80" fmla="*/ 122 w 139"/>
                  <a:gd name="T81" fmla="*/ 91 h 137"/>
                  <a:gd name="T82" fmla="*/ 125 w 139"/>
                  <a:gd name="T83" fmla="*/ 81 h 137"/>
                  <a:gd name="T84" fmla="*/ 139 w 139"/>
                  <a:gd name="T85" fmla="*/ 78 h 137"/>
                  <a:gd name="T86" fmla="*/ 70 w 139"/>
                  <a:gd name="T87" fmla="*/ 109 h 137"/>
                  <a:gd name="T88" fmla="*/ 29 w 139"/>
                  <a:gd name="T89" fmla="*/ 69 h 137"/>
                  <a:gd name="T90" fmla="*/ 70 w 139"/>
                  <a:gd name="T91" fmla="*/ 28 h 137"/>
                  <a:gd name="T92" fmla="*/ 110 w 139"/>
                  <a:gd name="T93" fmla="*/ 69 h 137"/>
                  <a:gd name="T94" fmla="*/ 70 w 139"/>
                  <a:gd name="T95" fmla="*/ 109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9" h="137">
                    <a:moveTo>
                      <a:pt x="139" y="78"/>
                    </a:moveTo>
                    <a:cubicBezTo>
                      <a:pt x="139" y="59"/>
                      <a:pt x="139" y="59"/>
                      <a:pt x="139" y="59"/>
                    </a:cubicBezTo>
                    <a:cubicBezTo>
                      <a:pt x="125" y="56"/>
                      <a:pt x="125" y="56"/>
                      <a:pt x="125" y="56"/>
                    </a:cubicBezTo>
                    <a:cubicBezTo>
                      <a:pt x="124" y="53"/>
                      <a:pt x="123" y="49"/>
                      <a:pt x="122" y="46"/>
                    </a:cubicBezTo>
                    <a:cubicBezTo>
                      <a:pt x="131" y="35"/>
                      <a:pt x="131" y="35"/>
                      <a:pt x="131" y="35"/>
                    </a:cubicBezTo>
                    <a:cubicBezTo>
                      <a:pt x="120" y="20"/>
                      <a:pt x="120" y="20"/>
                      <a:pt x="120" y="20"/>
                    </a:cubicBezTo>
                    <a:cubicBezTo>
                      <a:pt x="107" y="26"/>
                      <a:pt x="107" y="26"/>
                      <a:pt x="107" y="26"/>
                    </a:cubicBezTo>
                    <a:cubicBezTo>
                      <a:pt x="104" y="24"/>
                      <a:pt x="101" y="21"/>
                      <a:pt x="98" y="20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3" y="12"/>
                      <a:pt x="71" y="12"/>
                      <a:pt x="70" y="12"/>
                    </a:cubicBezTo>
                    <a:cubicBezTo>
                      <a:pt x="68" y="12"/>
                      <a:pt x="66" y="12"/>
                      <a:pt x="64" y="12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38" y="21"/>
                      <a:pt x="35" y="24"/>
                      <a:pt x="32" y="26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6" y="49"/>
                      <a:pt x="15" y="53"/>
                      <a:pt x="14" y="57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4" y="81"/>
                      <a:pt x="14" y="81"/>
                      <a:pt x="14" y="81"/>
                    </a:cubicBezTo>
                    <a:cubicBezTo>
                      <a:pt x="15" y="84"/>
                      <a:pt x="16" y="88"/>
                      <a:pt x="18" y="91"/>
                    </a:cubicBezTo>
                    <a:cubicBezTo>
                      <a:pt x="8" y="102"/>
                      <a:pt x="8" y="102"/>
                      <a:pt x="8" y="102"/>
                    </a:cubicBezTo>
                    <a:cubicBezTo>
                      <a:pt x="19" y="117"/>
                      <a:pt x="19" y="117"/>
                      <a:pt x="19" y="117"/>
                    </a:cubicBezTo>
                    <a:cubicBezTo>
                      <a:pt x="32" y="111"/>
                      <a:pt x="32" y="111"/>
                      <a:pt x="32" y="111"/>
                    </a:cubicBezTo>
                    <a:cubicBezTo>
                      <a:pt x="35" y="113"/>
                      <a:pt x="38" y="116"/>
                      <a:pt x="41" y="118"/>
                    </a:cubicBezTo>
                    <a:cubicBezTo>
                      <a:pt x="40" y="132"/>
                      <a:pt x="40" y="132"/>
                      <a:pt x="40" y="132"/>
                    </a:cubicBezTo>
                    <a:cubicBezTo>
                      <a:pt x="57" y="137"/>
                      <a:pt x="57" y="137"/>
                      <a:pt x="57" y="137"/>
                    </a:cubicBezTo>
                    <a:cubicBezTo>
                      <a:pt x="64" y="125"/>
                      <a:pt x="64" y="125"/>
                      <a:pt x="64" y="125"/>
                    </a:cubicBezTo>
                    <a:cubicBezTo>
                      <a:pt x="66" y="125"/>
                      <a:pt x="68" y="125"/>
                      <a:pt x="70" y="125"/>
                    </a:cubicBezTo>
                    <a:cubicBezTo>
                      <a:pt x="72" y="125"/>
                      <a:pt x="73" y="125"/>
                      <a:pt x="75" y="125"/>
                    </a:cubicBezTo>
                    <a:cubicBezTo>
                      <a:pt x="82" y="137"/>
                      <a:pt x="82" y="137"/>
                      <a:pt x="82" y="137"/>
                    </a:cubicBezTo>
                    <a:cubicBezTo>
                      <a:pt x="100" y="132"/>
                      <a:pt x="100" y="132"/>
                      <a:pt x="100" y="132"/>
                    </a:cubicBezTo>
                    <a:cubicBezTo>
                      <a:pt x="98" y="118"/>
                      <a:pt x="98" y="118"/>
                      <a:pt x="98" y="118"/>
                    </a:cubicBezTo>
                    <a:cubicBezTo>
                      <a:pt x="101" y="116"/>
                      <a:pt x="105" y="113"/>
                      <a:pt x="107" y="111"/>
                    </a:cubicBezTo>
                    <a:cubicBezTo>
                      <a:pt x="120" y="117"/>
                      <a:pt x="120" y="117"/>
                      <a:pt x="120" y="117"/>
                    </a:cubicBezTo>
                    <a:cubicBezTo>
                      <a:pt x="131" y="102"/>
                      <a:pt x="131" y="102"/>
                      <a:pt x="131" y="102"/>
                    </a:cubicBezTo>
                    <a:cubicBezTo>
                      <a:pt x="122" y="91"/>
                      <a:pt x="122" y="91"/>
                      <a:pt x="122" y="91"/>
                    </a:cubicBezTo>
                    <a:cubicBezTo>
                      <a:pt x="123" y="88"/>
                      <a:pt x="124" y="84"/>
                      <a:pt x="125" y="81"/>
                    </a:cubicBezTo>
                    <a:lnTo>
                      <a:pt x="139" y="78"/>
                    </a:lnTo>
                    <a:close/>
                    <a:moveTo>
                      <a:pt x="70" y="109"/>
                    </a:moveTo>
                    <a:cubicBezTo>
                      <a:pt x="47" y="109"/>
                      <a:pt x="29" y="91"/>
                      <a:pt x="29" y="69"/>
                    </a:cubicBezTo>
                    <a:cubicBezTo>
                      <a:pt x="29" y="46"/>
                      <a:pt x="47" y="28"/>
                      <a:pt x="70" y="28"/>
                    </a:cubicBezTo>
                    <a:cubicBezTo>
                      <a:pt x="92" y="28"/>
                      <a:pt x="110" y="46"/>
                      <a:pt x="110" y="69"/>
                    </a:cubicBezTo>
                    <a:cubicBezTo>
                      <a:pt x="110" y="91"/>
                      <a:pt x="92" y="109"/>
                      <a:pt x="70" y="109"/>
                    </a:cubicBez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4" name="Freeform 1657"/>
              <p:cNvSpPr>
                <a:spLocks noEditPoints="1"/>
              </p:cNvSpPr>
              <p:nvPr/>
            </p:nvSpPr>
            <p:spPr bwMode="auto">
              <a:xfrm>
                <a:off x="3858" y="1206"/>
                <a:ext cx="137" cy="136"/>
              </a:xfrm>
              <a:custGeom>
                <a:avLst/>
                <a:gdLst>
                  <a:gd name="T0" fmla="*/ 83 w 83"/>
                  <a:gd name="T1" fmla="*/ 47 h 82"/>
                  <a:gd name="T2" fmla="*/ 83 w 83"/>
                  <a:gd name="T3" fmla="*/ 36 h 82"/>
                  <a:gd name="T4" fmla="*/ 75 w 83"/>
                  <a:gd name="T5" fmla="*/ 34 h 82"/>
                  <a:gd name="T6" fmla="*/ 73 w 83"/>
                  <a:gd name="T7" fmla="*/ 28 h 82"/>
                  <a:gd name="T8" fmla="*/ 78 w 83"/>
                  <a:gd name="T9" fmla="*/ 21 h 82"/>
                  <a:gd name="T10" fmla="*/ 72 w 83"/>
                  <a:gd name="T11" fmla="*/ 13 h 82"/>
                  <a:gd name="T12" fmla="*/ 64 w 83"/>
                  <a:gd name="T13" fmla="*/ 16 h 82"/>
                  <a:gd name="T14" fmla="*/ 59 w 83"/>
                  <a:gd name="T15" fmla="*/ 12 h 82"/>
                  <a:gd name="T16" fmla="*/ 60 w 83"/>
                  <a:gd name="T17" fmla="*/ 4 h 82"/>
                  <a:gd name="T18" fmla="*/ 49 w 83"/>
                  <a:gd name="T19" fmla="*/ 0 h 82"/>
                  <a:gd name="T20" fmla="*/ 45 w 83"/>
                  <a:gd name="T21" fmla="*/ 8 h 82"/>
                  <a:gd name="T22" fmla="*/ 42 w 83"/>
                  <a:gd name="T23" fmla="*/ 8 h 82"/>
                  <a:gd name="T24" fmla="*/ 38 w 83"/>
                  <a:gd name="T25" fmla="*/ 8 h 82"/>
                  <a:gd name="T26" fmla="*/ 34 w 83"/>
                  <a:gd name="T27" fmla="*/ 0 h 82"/>
                  <a:gd name="T28" fmla="*/ 24 w 83"/>
                  <a:gd name="T29" fmla="*/ 4 h 82"/>
                  <a:gd name="T30" fmla="*/ 25 w 83"/>
                  <a:gd name="T31" fmla="*/ 12 h 82"/>
                  <a:gd name="T32" fmla="*/ 19 w 83"/>
                  <a:gd name="T33" fmla="*/ 16 h 82"/>
                  <a:gd name="T34" fmla="*/ 11 w 83"/>
                  <a:gd name="T35" fmla="*/ 13 h 82"/>
                  <a:gd name="T36" fmla="*/ 5 w 83"/>
                  <a:gd name="T37" fmla="*/ 21 h 82"/>
                  <a:gd name="T38" fmla="*/ 11 w 83"/>
                  <a:gd name="T39" fmla="*/ 28 h 82"/>
                  <a:gd name="T40" fmla="*/ 9 w 83"/>
                  <a:gd name="T41" fmla="*/ 34 h 82"/>
                  <a:gd name="T42" fmla="*/ 0 w 83"/>
                  <a:gd name="T43" fmla="*/ 36 h 82"/>
                  <a:gd name="T44" fmla="*/ 0 w 83"/>
                  <a:gd name="T45" fmla="*/ 47 h 82"/>
                  <a:gd name="T46" fmla="*/ 9 w 83"/>
                  <a:gd name="T47" fmla="*/ 48 h 82"/>
                  <a:gd name="T48" fmla="*/ 11 w 83"/>
                  <a:gd name="T49" fmla="*/ 55 h 82"/>
                  <a:gd name="T50" fmla="*/ 5 w 83"/>
                  <a:gd name="T51" fmla="*/ 61 h 82"/>
                  <a:gd name="T52" fmla="*/ 11 w 83"/>
                  <a:gd name="T53" fmla="*/ 70 h 82"/>
                  <a:gd name="T54" fmla="*/ 19 w 83"/>
                  <a:gd name="T55" fmla="*/ 66 h 82"/>
                  <a:gd name="T56" fmla="*/ 25 w 83"/>
                  <a:gd name="T57" fmla="*/ 70 h 82"/>
                  <a:gd name="T58" fmla="*/ 24 w 83"/>
                  <a:gd name="T59" fmla="*/ 79 h 82"/>
                  <a:gd name="T60" fmla="*/ 34 w 83"/>
                  <a:gd name="T61" fmla="*/ 82 h 82"/>
                  <a:gd name="T62" fmla="*/ 38 w 83"/>
                  <a:gd name="T63" fmla="*/ 75 h 82"/>
                  <a:gd name="T64" fmla="*/ 42 w 83"/>
                  <a:gd name="T65" fmla="*/ 75 h 82"/>
                  <a:gd name="T66" fmla="*/ 45 w 83"/>
                  <a:gd name="T67" fmla="*/ 75 h 82"/>
                  <a:gd name="T68" fmla="*/ 49 w 83"/>
                  <a:gd name="T69" fmla="*/ 82 h 82"/>
                  <a:gd name="T70" fmla="*/ 60 w 83"/>
                  <a:gd name="T71" fmla="*/ 79 h 82"/>
                  <a:gd name="T72" fmla="*/ 59 w 83"/>
                  <a:gd name="T73" fmla="*/ 70 h 82"/>
                  <a:gd name="T74" fmla="*/ 64 w 83"/>
                  <a:gd name="T75" fmla="*/ 66 h 82"/>
                  <a:gd name="T76" fmla="*/ 72 w 83"/>
                  <a:gd name="T77" fmla="*/ 70 h 82"/>
                  <a:gd name="T78" fmla="*/ 78 w 83"/>
                  <a:gd name="T79" fmla="*/ 61 h 82"/>
                  <a:gd name="T80" fmla="*/ 73 w 83"/>
                  <a:gd name="T81" fmla="*/ 55 h 82"/>
                  <a:gd name="T82" fmla="*/ 75 w 83"/>
                  <a:gd name="T83" fmla="*/ 48 h 82"/>
                  <a:gd name="T84" fmla="*/ 83 w 83"/>
                  <a:gd name="T85" fmla="*/ 47 h 82"/>
                  <a:gd name="T86" fmla="*/ 42 w 83"/>
                  <a:gd name="T87" fmla="*/ 65 h 82"/>
                  <a:gd name="T88" fmla="*/ 17 w 83"/>
                  <a:gd name="T89" fmla="*/ 41 h 82"/>
                  <a:gd name="T90" fmla="*/ 42 w 83"/>
                  <a:gd name="T91" fmla="*/ 17 h 82"/>
                  <a:gd name="T92" fmla="*/ 66 w 83"/>
                  <a:gd name="T93" fmla="*/ 41 h 82"/>
                  <a:gd name="T94" fmla="*/ 42 w 83"/>
                  <a:gd name="T95" fmla="*/ 6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3" h="82">
                    <a:moveTo>
                      <a:pt x="83" y="47"/>
                    </a:moveTo>
                    <a:cubicBezTo>
                      <a:pt x="83" y="36"/>
                      <a:pt x="83" y="36"/>
                      <a:pt x="83" y="36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4" y="32"/>
                      <a:pt x="73" y="30"/>
                      <a:pt x="73" y="28"/>
                    </a:cubicBezTo>
                    <a:cubicBezTo>
                      <a:pt x="78" y="21"/>
                      <a:pt x="78" y="21"/>
                      <a:pt x="78" y="21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2" y="15"/>
                      <a:pt x="61" y="13"/>
                      <a:pt x="59" y="12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4" y="8"/>
                      <a:pt x="43" y="8"/>
                      <a:pt x="42" y="8"/>
                    </a:cubicBezTo>
                    <a:cubicBezTo>
                      <a:pt x="40" y="8"/>
                      <a:pt x="39" y="8"/>
                      <a:pt x="38" y="8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3" y="13"/>
                      <a:pt x="21" y="15"/>
                      <a:pt x="19" y="16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0" y="30"/>
                      <a:pt x="9" y="32"/>
                      <a:pt x="9" y="3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1"/>
                      <a:pt x="10" y="53"/>
                      <a:pt x="11" y="55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1" y="68"/>
                      <a:pt x="23" y="69"/>
                      <a:pt x="25" y="70"/>
                    </a:cubicBezTo>
                    <a:cubicBezTo>
                      <a:pt x="24" y="79"/>
                      <a:pt x="24" y="79"/>
                      <a:pt x="24" y="79"/>
                    </a:cubicBezTo>
                    <a:cubicBezTo>
                      <a:pt x="34" y="82"/>
                      <a:pt x="34" y="82"/>
                      <a:pt x="34" y="82"/>
                    </a:cubicBezTo>
                    <a:cubicBezTo>
                      <a:pt x="38" y="75"/>
                      <a:pt x="38" y="75"/>
                      <a:pt x="38" y="75"/>
                    </a:cubicBezTo>
                    <a:cubicBezTo>
                      <a:pt x="39" y="75"/>
                      <a:pt x="41" y="75"/>
                      <a:pt x="42" y="75"/>
                    </a:cubicBezTo>
                    <a:cubicBezTo>
                      <a:pt x="43" y="75"/>
                      <a:pt x="44" y="75"/>
                      <a:pt x="45" y="75"/>
                    </a:cubicBezTo>
                    <a:cubicBezTo>
                      <a:pt x="49" y="82"/>
                      <a:pt x="49" y="82"/>
                      <a:pt x="49" y="82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61" y="69"/>
                      <a:pt x="62" y="68"/>
                      <a:pt x="64" y="66"/>
                    </a:cubicBezTo>
                    <a:cubicBezTo>
                      <a:pt x="72" y="70"/>
                      <a:pt x="72" y="70"/>
                      <a:pt x="72" y="70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73" y="55"/>
                      <a:pt x="73" y="55"/>
                      <a:pt x="73" y="55"/>
                    </a:cubicBezTo>
                    <a:cubicBezTo>
                      <a:pt x="73" y="53"/>
                      <a:pt x="74" y="51"/>
                      <a:pt x="75" y="48"/>
                    </a:cubicBezTo>
                    <a:lnTo>
                      <a:pt x="83" y="47"/>
                    </a:lnTo>
                    <a:close/>
                    <a:moveTo>
                      <a:pt x="42" y="65"/>
                    </a:moveTo>
                    <a:cubicBezTo>
                      <a:pt x="28" y="65"/>
                      <a:pt x="17" y="55"/>
                      <a:pt x="17" y="41"/>
                    </a:cubicBezTo>
                    <a:cubicBezTo>
                      <a:pt x="17" y="28"/>
                      <a:pt x="28" y="17"/>
                      <a:pt x="42" y="17"/>
                    </a:cubicBezTo>
                    <a:cubicBezTo>
                      <a:pt x="55" y="17"/>
                      <a:pt x="66" y="28"/>
                      <a:pt x="66" y="41"/>
                    </a:cubicBezTo>
                    <a:cubicBezTo>
                      <a:pt x="66" y="55"/>
                      <a:pt x="55" y="65"/>
                      <a:pt x="42" y="65"/>
                    </a:cubicBez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5" name="Freeform 1658"/>
              <p:cNvSpPr/>
              <p:nvPr/>
            </p:nvSpPr>
            <p:spPr bwMode="auto">
              <a:xfrm>
                <a:off x="3810" y="1822"/>
                <a:ext cx="364" cy="643"/>
              </a:xfrm>
              <a:custGeom>
                <a:avLst/>
                <a:gdLst>
                  <a:gd name="T0" fmla="*/ 0 w 220"/>
                  <a:gd name="T1" fmla="*/ 252 h 388"/>
                  <a:gd name="T2" fmla="*/ 22 w 220"/>
                  <a:gd name="T3" fmla="*/ 179 h 388"/>
                  <a:gd name="T4" fmla="*/ 64 w 220"/>
                  <a:gd name="T5" fmla="*/ 162 h 388"/>
                  <a:gd name="T6" fmla="*/ 104 w 220"/>
                  <a:gd name="T7" fmla="*/ 164 h 388"/>
                  <a:gd name="T8" fmla="*/ 118 w 220"/>
                  <a:gd name="T9" fmla="*/ 160 h 388"/>
                  <a:gd name="T10" fmla="*/ 119 w 220"/>
                  <a:gd name="T11" fmla="*/ 101 h 388"/>
                  <a:gd name="T12" fmla="*/ 116 w 220"/>
                  <a:gd name="T13" fmla="*/ 91 h 388"/>
                  <a:gd name="T14" fmla="*/ 124 w 220"/>
                  <a:gd name="T15" fmla="*/ 60 h 388"/>
                  <a:gd name="T16" fmla="*/ 128 w 220"/>
                  <a:gd name="T17" fmla="*/ 55 h 388"/>
                  <a:gd name="T18" fmla="*/ 151 w 220"/>
                  <a:gd name="T19" fmla="*/ 16 h 388"/>
                  <a:gd name="T20" fmla="*/ 148 w 220"/>
                  <a:gd name="T21" fmla="*/ 0 h 388"/>
                  <a:gd name="T22" fmla="*/ 159 w 220"/>
                  <a:gd name="T23" fmla="*/ 10 h 388"/>
                  <a:gd name="T24" fmla="*/ 163 w 220"/>
                  <a:gd name="T25" fmla="*/ 1 h 388"/>
                  <a:gd name="T26" fmla="*/ 167 w 220"/>
                  <a:gd name="T27" fmla="*/ 11 h 388"/>
                  <a:gd name="T28" fmla="*/ 192 w 220"/>
                  <a:gd name="T29" fmla="*/ 25 h 388"/>
                  <a:gd name="T30" fmla="*/ 207 w 220"/>
                  <a:gd name="T31" fmla="*/ 46 h 388"/>
                  <a:gd name="T32" fmla="*/ 213 w 220"/>
                  <a:gd name="T33" fmla="*/ 79 h 388"/>
                  <a:gd name="T34" fmla="*/ 205 w 220"/>
                  <a:gd name="T35" fmla="*/ 116 h 388"/>
                  <a:gd name="T36" fmla="*/ 204 w 220"/>
                  <a:gd name="T37" fmla="*/ 130 h 388"/>
                  <a:gd name="T38" fmla="*/ 192 w 220"/>
                  <a:gd name="T39" fmla="*/ 149 h 388"/>
                  <a:gd name="T40" fmla="*/ 188 w 220"/>
                  <a:gd name="T41" fmla="*/ 151 h 388"/>
                  <a:gd name="T42" fmla="*/ 175 w 220"/>
                  <a:gd name="T43" fmla="*/ 179 h 388"/>
                  <a:gd name="T44" fmla="*/ 174 w 220"/>
                  <a:gd name="T45" fmla="*/ 201 h 388"/>
                  <a:gd name="T46" fmla="*/ 182 w 220"/>
                  <a:gd name="T47" fmla="*/ 228 h 388"/>
                  <a:gd name="T48" fmla="*/ 209 w 220"/>
                  <a:gd name="T49" fmla="*/ 266 h 388"/>
                  <a:gd name="T50" fmla="*/ 219 w 220"/>
                  <a:gd name="T51" fmla="*/ 309 h 388"/>
                  <a:gd name="T52" fmla="*/ 210 w 220"/>
                  <a:gd name="T53" fmla="*/ 388 h 388"/>
                  <a:gd name="T54" fmla="*/ 0 w 220"/>
                  <a:gd name="T55" fmla="*/ 252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0" h="388">
                    <a:moveTo>
                      <a:pt x="0" y="252"/>
                    </a:moveTo>
                    <a:cubicBezTo>
                      <a:pt x="0" y="252"/>
                      <a:pt x="8" y="202"/>
                      <a:pt x="22" y="179"/>
                    </a:cubicBezTo>
                    <a:cubicBezTo>
                      <a:pt x="35" y="156"/>
                      <a:pt x="41" y="153"/>
                      <a:pt x="64" y="162"/>
                    </a:cubicBezTo>
                    <a:cubicBezTo>
                      <a:pt x="86" y="171"/>
                      <a:pt x="100" y="166"/>
                      <a:pt x="104" y="164"/>
                    </a:cubicBezTo>
                    <a:cubicBezTo>
                      <a:pt x="108" y="161"/>
                      <a:pt x="114" y="160"/>
                      <a:pt x="118" y="160"/>
                    </a:cubicBezTo>
                    <a:cubicBezTo>
                      <a:pt x="118" y="160"/>
                      <a:pt x="125" y="127"/>
                      <a:pt x="119" y="101"/>
                    </a:cubicBezTo>
                    <a:cubicBezTo>
                      <a:pt x="119" y="101"/>
                      <a:pt x="116" y="96"/>
                      <a:pt x="116" y="91"/>
                    </a:cubicBezTo>
                    <a:cubicBezTo>
                      <a:pt x="117" y="87"/>
                      <a:pt x="119" y="66"/>
                      <a:pt x="124" y="60"/>
                    </a:cubicBezTo>
                    <a:cubicBezTo>
                      <a:pt x="124" y="60"/>
                      <a:pt x="127" y="58"/>
                      <a:pt x="128" y="55"/>
                    </a:cubicBezTo>
                    <a:cubicBezTo>
                      <a:pt x="128" y="52"/>
                      <a:pt x="132" y="27"/>
                      <a:pt x="151" y="16"/>
                    </a:cubicBezTo>
                    <a:cubicBezTo>
                      <a:pt x="151" y="16"/>
                      <a:pt x="157" y="9"/>
                      <a:pt x="148" y="0"/>
                    </a:cubicBezTo>
                    <a:cubicBezTo>
                      <a:pt x="148" y="0"/>
                      <a:pt x="153" y="0"/>
                      <a:pt x="159" y="10"/>
                    </a:cubicBezTo>
                    <a:cubicBezTo>
                      <a:pt x="159" y="10"/>
                      <a:pt x="158" y="1"/>
                      <a:pt x="163" y="1"/>
                    </a:cubicBezTo>
                    <a:cubicBezTo>
                      <a:pt x="163" y="1"/>
                      <a:pt x="158" y="10"/>
                      <a:pt x="167" y="11"/>
                    </a:cubicBezTo>
                    <a:cubicBezTo>
                      <a:pt x="175" y="12"/>
                      <a:pt x="186" y="16"/>
                      <a:pt x="192" y="25"/>
                    </a:cubicBezTo>
                    <a:cubicBezTo>
                      <a:pt x="198" y="33"/>
                      <a:pt x="198" y="40"/>
                      <a:pt x="207" y="46"/>
                    </a:cubicBezTo>
                    <a:cubicBezTo>
                      <a:pt x="215" y="53"/>
                      <a:pt x="214" y="72"/>
                      <a:pt x="213" y="79"/>
                    </a:cubicBezTo>
                    <a:cubicBezTo>
                      <a:pt x="212" y="85"/>
                      <a:pt x="205" y="112"/>
                      <a:pt x="205" y="116"/>
                    </a:cubicBezTo>
                    <a:cubicBezTo>
                      <a:pt x="206" y="121"/>
                      <a:pt x="206" y="124"/>
                      <a:pt x="204" y="130"/>
                    </a:cubicBezTo>
                    <a:cubicBezTo>
                      <a:pt x="202" y="136"/>
                      <a:pt x="194" y="150"/>
                      <a:pt x="192" y="149"/>
                    </a:cubicBezTo>
                    <a:cubicBezTo>
                      <a:pt x="190" y="148"/>
                      <a:pt x="188" y="150"/>
                      <a:pt x="188" y="151"/>
                    </a:cubicBezTo>
                    <a:cubicBezTo>
                      <a:pt x="187" y="152"/>
                      <a:pt x="176" y="171"/>
                      <a:pt x="175" y="179"/>
                    </a:cubicBezTo>
                    <a:cubicBezTo>
                      <a:pt x="173" y="187"/>
                      <a:pt x="170" y="197"/>
                      <a:pt x="174" y="201"/>
                    </a:cubicBezTo>
                    <a:cubicBezTo>
                      <a:pt x="178" y="206"/>
                      <a:pt x="180" y="221"/>
                      <a:pt x="182" y="228"/>
                    </a:cubicBezTo>
                    <a:cubicBezTo>
                      <a:pt x="184" y="235"/>
                      <a:pt x="202" y="254"/>
                      <a:pt x="209" y="266"/>
                    </a:cubicBezTo>
                    <a:cubicBezTo>
                      <a:pt x="216" y="278"/>
                      <a:pt x="220" y="280"/>
                      <a:pt x="219" y="309"/>
                    </a:cubicBezTo>
                    <a:cubicBezTo>
                      <a:pt x="217" y="339"/>
                      <a:pt x="215" y="369"/>
                      <a:pt x="210" y="388"/>
                    </a:cubicBez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  <p:pic>
          <p:nvPicPr>
            <p:cNvPr id="176" name="图片 175"/>
            <p:cNvPicPr>
              <a:picLocks noChangeAspect="1"/>
            </p:cNvPicPr>
            <p:nvPr userDrawn="1"/>
          </p:nvPicPr>
          <p:blipFill>
            <a:blip r:embed="rId17"/>
            <a:stretch>
              <a:fillRect/>
            </a:stretch>
          </p:blipFill>
          <p:spPr>
            <a:xfrm>
              <a:off x="342831" y="2885152"/>
              <a:ext cx="5449445" cy="2992559"/>
            </a:xfrm>
            <a:prstGeom prst="rect">
              <a:avLst/>
            </a:prstGeom>
          </p:spPr>
        </p:pic>
      </p:grpSp>
      <p:sp>
        <p:nvSpPr>
          <p:cNvPr id="178" name="Rectangle 144"/>
          <p:cNvSpPr>
            <a:spLocks noChangeArrowheads="1"/>
          </p:cNvSpPr>
          <p:nvPr userDrawn="1"/>
        </p:nvSpPr>
        <p:spPr bwMode="auto">
          <a:xfrm>
            <a:off x="134911" y="215567"/>
            <a:ext cx="4306550" cy="661749"/>
          </a:xfrm>
          <a:prstGeom prst="roundRect">
            <a:avLst>
              <a:gd name="adj" fmla="val 50000"/>
            </a:avLst>
          </a:prstGeom>
          <a:solidFill>
            <a:srgbClr val="273C18"/>
          </a:solidFill>
          <a:ln w="38100">
            <a:noFill/>
            <a:miter lim="800000"/>
          </a:ln>
        </p:spPr>
        <p:txBody>
          <a:bodyPr wrap="none" lIns="72000" tIns="72000" rIns="72000" bIns="72000" anchor="ctr"/>
          <a:lstStyle/>
          <a:p>
            <a:pPr algn="r"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EFFFF"/>
              </a:solidFill>
            </a:endParaRPr>
          </a:p>
        </p:txBody>
      </p:sp>
      <p:sp>
        <p:nvSpPr>
          <p:cNvPr id="179" name="文本框 178"/>
          <p:cNvSpPr txBox="1"/>
          <p:nvPr userDrawn="1"/>
        </p:nvSpPr>
        <p:spPr>
          <a:xfrm>
            <a:off x="123371" y="160236"/>
            <a:ext cx="4683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i="1" dirty="0">
                <a:ln>
                  <a:solidFill>
                    <a:schemeClr val="accent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邮政编码</a:t>
            </a:r>
            <a:endParaRPr lang="zh-CN" altLang="en-US" sz="4000" b="1" i="1" dirty="0">
              <a:ln>
                <a:solidFill>
                  <a:schemeClr val="accent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81" name="Freeform 194"/>
          <p:cNvSpPr>
            <a:spLocks noEditPoints="1"/>
          </p:cNvSpPr>
          <p:nvPr userDrawn="1"/>
        </p:nvSpPr>
        <p:spPr bwMode="auto">
          <a:xfrm>
            <a:off x="384381" y="213485"/>
            <a:ext cx="622940" cy="603266"/>
          </a:xfrm>
          <a:custGeom>
            <a:avLst/>
            <a:gdLst>
              <a:gd name="T0" fmla="*/ 12 w 53"/>
              <a:gd name="T1" fmla="*/ 12 h 54"/>
              <a:gd name="T2" fmla="*/ 16 w 53"/>
              <a:gd name="T3" fmla="*/ 7 h 54"/>
              <a:gd name="T4" fmla="*/ 4 w 53"/>
              <a:gd name="T5" fmla="*/ 14 h 54"/>
              <a:gd name="T6" fmla="*/ 23 w 53"/>
              <a:gd name="T7" fmla="*/ 14 h 54"/>
              <a:gd name="T8" fmla="*/ 20 w 53"/>
              <a:gd name="T9" fmla="*/ 14 h 54"/>
              <a:gd name="T10" fmla="*/ 18 w 53"/>
              <a:gd name="T11" fmla="*/ 13 h 54"/>
              <a:gd name="T12" fmla="*/ 17 w 53"/>
              <a:gd name="T13" fmla="*/ 8 h 54"/>
              <a:gd name="T14" fmla="*/ 41 w 53"/>
              <a:gd name="T15" fmla="*/ 27 h 54"/>
              <a:gd name="T16" fmla="*/ 52 w 53"/>
              <a:gd name="T17" fmla="*/ 38 h 54"/>
              <a:gd name="T18" fmla="*/ 40 w 53"/>
              <a:gd name="T19" fmla="*/ 53 h 54"/>
              <a:gd name="T20" fmla="*/ 37 w 53"/>
              <a:gd name="T21" fmla="*/ 53 h 54"/>
              <a:gd name="T22" fmla="*/ 16 w 53"/>
              <a:gd name="T23" fmla="*/ 53 h 54"/>
              <a:gd name="T24" fmla="*/ 2 w 53"/>
              <a:gd name="T25" fmla="*/ 53 h 54"/>
              <a:gd name="T26" fmla="*/ 0 w 53"/>
              <a:gd name="T27" fmla="*/ 39 h 54"/>
              <a:gd name="T28" fmla="*/ 11 w 53"/>
              <a:gd name="T29" fmla="*/ 27 h 54"/>
              <a:gd name="T30" fmla="*/ 0 w 53"/>
              <a:gd name="T31" fmla="*/ 13 h 54"/>
              <a:gd name="T32" fmla="*/ 15 w 53"/>
              <a:gd name="T33" fmla="*/ 1 h 54"/>
              <a:gd name="T34" fmla="*/ 36 w 53"/>
              <a:gd name="T35" fmla="*/ 2 h 54"/>
              <a:gd name="T36" fmla="*/ 52 w 53"/>
              <a:gd name="T37" fmla="*/ 11 h 54"/>
              <a:gd name="T38" fmla="*/ 41 w 53"/>
              <a:gd name="T39" fmla="*/ 27 h 54"/>
              <a:gd name="T40" fmla="*/ 29 w 53"/>
              <a:gd name="T41" fmla="*/ 39 h 54"/>
              <a:gd name="T42" fmla="*/ 48 w 53"/>
              <a:gd name="T43" fmla="*/ 39 h 54"/>
              <a:gd name="T44" fmla="*/ 43 w 53"/>
              <a:gd name="T45" fmla="*/ 41 h 54"/>
              <a:gd name="T46" fmla="*/ 42 w 53"/>
              <a:gd name="T47" fmla="*/ 39 h 54"/>
              <a:gd name="T48" fmla="*/ 42 w 53"/>
              <a:gd name="T49" fmla="*/ 33 h 54"/>
              <a:gd name="T50" fmla="*/ 39 w 53"/>
              <a:gd name="T51" fmla="*/ 35 h 54"/>
              <a:gd name="T52" fmla="*/ 41 w 53"/>
              <a:gd name="T53" fmla="*/ 32 h 54"/>
              <a:gd name="T54" fmla="*/ 29 w 53"/>
              <a:gd name="T55" fmla="*/ 39 h 54"/>
              <a:gd name="T56" fmla="*/ 11 w 53"/>
              <a:gd name="T57" fmla="*/ 46 h 54"/>
              <a:gd name="T58" fmla="*/ 37 w 53"/>
              <a:gd name="T59" fmla="*/ 13 h 54"/>
              <a:gd name="T60" fmla="*/ 11 w 53"/>
              <a:gd name="T61" fmla="*/ 46 h 54"/>
              <a:gd name="T62" fmla="*/ 43 w 53"/>
              <a:gd name="T63" fmla="*/ 16 h 54"/>
              <a:gd name="T64" fmla="*/ 43 w 53"/>
              <a:gd name="T65" fmla="*/ 16 h 54"/>
              <a:gd name="T66" fmla="*/ 43 w 53"/>
              <a:gd name="T67" fmla="*/ 16 h 54"/>
              <a:gd name="T68" fmla="*/ 49 w 53"/>
              <a:gd name="T69" fmla="*/ 14 h 54"/>
              <a:gd name="T70" fmla="*/ 41 w 53"/>
              <a:gd name="T71" fmla="*/ 5 h 54"/>
              <a:gd name="T72" fmla="*/ 35 w 53"/>
              <a:gd name="T73" fmla="*/ 8 h 54"/>
              <a:gd name="T74" fmla="*/ 37 w 53"/>
              <a:gd name="T75" fmla="*/ 10 h 54"/>
              <a:gd name="T76" fmla="*/ 37 w 53"/>
              <a:gd name="T77" fmla="*/ 10 h 54"/>
              <a:gd name="T78" fmla="*/ 38 w 53"/>
              <a:gd name="T79" fmla="*/ 10 h 54"/>
              <a:gd name="T80" fmla="*/ 43 w 53"/>
              <a:gd name="T81" fmla="*/ 16 h 54"/>
              <a:gd name="T82" fmla="*/ 43 w 53"/>
              <a:gd name="T83" fmla="*/ 16 h 54"/>
              <a:gd name="T84" fmla="*/ 42 w 53"/>
              <a:gd name="T85" fmla="*/ 18 h 54"/>
              <a:gd name="T86" fmla="*/ 14 w 53"/>
              <a:gd name="T87" fmla="*/ 49 h 54"/>
              <a:gd name="T88" fmla="*/ 42 w 53"/>
              <a:gd name="T89" fmla="*/ 18 h 54"/>
              <a:gd name="T90" fmla="*/ 5 w 53"/>
              <a:gd name="T91" fmla="*/ 41 h 54"/>
              <a:gd name="T92" fmla="*/ 34 w 53"/>
              <a:gd name="T93" fmla="*/ 10 h 54"/>
              <a:gd name="T94" fmla="*/ 5 w 53"/>
              <a:gd name="T95" fmla="*/ 41 h 54"/>
              <a:gd name="T96" fmla="*/ 4 w 53"/>
              <a:gd name="T97" fmla="*/ 42 h 54"/>
              <a:gd name="T98" fmla="*/ 11 w 53"/>
              <a:gd name="T99" fmla="*/ 4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2" h="54">
                <a:moveTo>
                  <a:pt x="14" y="12"/>
                </a:moveTo>
                <a:cubicBezTo>
                  <a:pt x="14" y="12"/>
                  <a:pt x="13" y="12"/>
                  <a:pt x="12" y="12"/>
                </a:cubicBezTo>
                <a:cubicBezTo>
                  <a:pt x="12" y="11"/>
                  <a:pt x="12" y="11"/>
                  <a:pt x="12" y="10"/>
                </a:cubicBezTo>
                <a:cubicBezTo>
                  <a:pt x="16" y="7"/>
                  <a:pt x="16" y="7"/>
                  <a:pt x="16" y="7"/>
                </a:cubicBezTo>
                <a:cubicBezTo>
                  <a:pt x="14" y="5"/>
                  <a:pt x="14" y="5"/>
                  <a:pt x="14" y="5"/>
                </a:cubicBezTo>
                <a:cubicBezTo>
                  <a:pt x="4" y="14"/>
                  <a:pt x="4" y="14"/>
                  <a:pt x="4" y="14"/>
                </a:cubicBezTo>
                <a:cubicBezTo>
                  <a:pt x="14" y="24"/>
                  <a:pt x="14" y="24"/>
                  <a:pt x="14" y="24"/>
                </a:cubicBezTo>
                <a:cubicBezTo>
                  <a:pt x="23" y="14"/>
                  <a:pt x="23" y="14"/>
                  <a:pt x="23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5"/>
                  <a:pt x="19" y="15"/>
                  <a:pt x="18" y="14"/>
                </a:cubicBezTo>
                <a:cubicBezTo>
                  <a:pt x="18" y="14"/>
                  <a:pt x="18" y="13"/>
                  <a:pt x="18" y="13"/>
                </a:cubicBezTo>
                <a:cubicBezTo>
                  <a:pt x="20" y="11"/>
                  <a:pt x="20" y="11"/>
                  <a:pt x="20" y="11"/>
                </a:cubicBezTo>
                <a:cubicBezTo>
                  <a:pt x="17" y="8"/>
                  <a:pt x="17" y="8"/>
                  <a:pt x="17" y="8"/>
                </a:cubicBezTo>
                <a:cubicBezTo>
                  <a:pt x="14" y="12"/>
                  <a:pt x="14" y="12"/>
                  <a:pt x="14" y="12"/>
                </a:cubicBezTo>
                <a:close/>
                <a:moveTo>
                  <a:pt x="41" y="27"/>
                </a:moveTo>
                <a:cubicBezTo>
                  <a:pt x="41" y="27"/>
                  <a:pt x="41" y="27"/>
                  <a:pt x="41" y="27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39"/>
                  <a:pt x="53" y="40"/>
                  <a:pt x="52" y="41"/>
                </a:cubicBezTo>
                <a:cubicBezTo>
                  <a:pt x="40" y="53"/>
                  <a:pt x="40" y="53"/>
                  <a:pt x="40" y="53"/>
                </a:cubicBezTo>
                <a:cubicBezTo>
                  <a:pt x="39" y="54"/>
                  <a:pt x="38" y="54"/>
                  <a:pt x="37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26" y="42"/>
                  <a:pt x="26" y="42"/>
                  <a:pt x="26" y="42"/>
                </a:cubicBezTo>
                <a:cubicBezTo>
                  <a:pt x="16" y="53"/>
                  <a:pt x="16" y="53"/>
                  <a:pt x="16" y="53"/>
                </a:cubicBezTo>
                <a:cubicBezTo>
                  <a:pt x="15" y="53"/>
                  <a:pt x="15" y="53"/>
                  <a:pt x="14" y="53"/>
                </a:cubicBezTo>
                <a:cubicBezTo>
                  <a:pt x="2" y="53"/>
                  <a:pt x="2" y="53"/>
                  <a:pt x="2" y="53"/>
                </a:cubicBezTo>
                <a:cubicBezTo>
                  <a:pt x="1" y="53"/>
                  <a:pt x="0" y="52"/>
                  <a:pt x="0" y="51"/>
                </a:cubicBezTo>
                <a:cubicBezTo>
                  <a:pt x="0" y="47"/>
                  <a:pt x="0" y="43"/>
                  <a:pt x="0" y="39"/>
                </a:cubicBezTo>
                <a:cubicBezTo>
                  <a:pt x="0" y="38"/>
                  <a:pt x="0" y="38"/>
                  <a:pt x="0" y="37"/>
                </a:cubicBezTo>
                <a:cubicBezTo>
                  <a:pt x="11" y="27"/>
                  <a:pt x="11" y="27"/>
                  <a:pt x="11" y="2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5"/>
                  <a:pt x="0" y="14"/>
                  <a:pt x="0" y="13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0"/>
                  <a:pt x="15" y="0"/>
                  <a:pt x="15" y="1"/>
                </a:cubicBezTo>
                <a:cubicBezTo>
                  <a:pt x="26" y="12"/>
                  <a:pt x="26" y="12"/>
                  <a:pt x="26" y="12"/>
                </a:cubicBezTo>
                <a:cubicBezTo>
                  <a:pt x="36" y="2"/>
                  <a:pt x="36" y="2"/>
                  <a:pt x="36" y="2"/>
                </a:cubicBezTo>
                <a:cubicBezTo>
                  <a:pt x="38" y="0"/>
                  <a:pt x="42" y="0"/>
                  <a:pt x="44" y="2"/>
                </a:cubicBezTo>
                <a:cubicBezTo>
                  <a:pt x="46" y="4"/>
                  <a:pt x="51" y="8"/>
                  <a:pt x="52" y="11"/>
                </a:cubicBezTo>
                <a:cubicBezTo>
                  <a:pt x="53" y="13"/>
                  <a:pt x="53" y="16"/>
                  <a:pt x="51" y="17"/>
                </a:cubicBezTo>
                <a:cubicBezTo>
                  <a:pt x="41" y="27"/>
                  <a:pt x="41" y="27"/>
                  <a:pt x="41" y="27"/>
                </a:cubicBezTo>
                <a:close/>
                <a:moveTo>
                  <a:pt x="29" y="39"/>
                </a:moveTo>
                <a:cubicBezTo>
                  <a:pt x="29" y="39"/>
                  <a:pt x="29" y="39"/>
                  <a:pt x="29" y="39"/>
                </a:cubicBezTo>
                <a:cubicBezTo>
                  <a:pt x="39" y="49"/>
                  <a:pt x="39" y="49"/>
                  <a:pt x="39" y="49"/>
                </a:cubicBezTo>
                <a:cubicBezTo>
                  <a:pt x="48" y="39"/>
                  <a:pt x="48" y="39"/>
                  <a:pt x="48" y="39"/>
                </a:cubicBezTo>
                <a:cubicBezTo>
                  <a:pt x="47" y="38"/>
                  <a:pt x="47" y="38"/>
                  <a:pt x="47" y="38"/>
                </a:cubicBezTo>
                <a:cubicBezTo>
                  <a:pt x="43" y="41"/>
                  <a:pt x="43" y="41"/>
                  <a:pt x="43" y="41"/>
                </a:cubicBezTo>
                <a:cubicBezTo>
                  <a:pt x="43" y="41"/>
                  <a:pt x="42" y="41"/>
                  <a:pt x="42" y="41"/>
                </a:cubicBezTo>
                <a:cubicBezTo>
                  <a:pt x="41" y="40"/>
                  <a:pt x="41" y="40"/>
                  <a:pt x="42" y="39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42" y="33"/>
                  <a:pt x="42" y="33"/>
                </a:cubicBezTo>
                <a:cubicBezTo>
                  <a:pt x="40" y="35"/>
                  <a:pt x="40" y="35"/>
                  <a:pt x="40" y="35"/>
                </a:cubicBezTo>
                <a:cubicBezTo>
                  <a:pt x="40" y="35"/>
                  <a:pt x="39" y="35"/>
                  <a:pt x="39" y="35"/>
                </a:cubicBezTo>
                <a:cubicBezTo>
                  <a:pt x="38" y="34"/>
                  <a:pt x="38" y="34"/>
                  <a:pt x="39" y="33"/>
                </a:cubicBezTo>
                <a:cubicBezTo>
                  <a:pt x="41" y="32"/>
                  <a:pt x="41" y="32"/>
                  <a:pt x="41" y="32"/>
                </a:cubicBezTo>
                <a:cubicBezTo>
                  <a:pt x="39" y="30"/>
                  <a:pt x="39" y="30"/>
                  <a:pt x="39" y="30"/>
                </a:cubicBezTo>
                <a:cubicBezTo>
                  <a:pt x="29" y="39"/>
                  <a:pt x="29" y="39"/>
                  <a:pt x="29" y="39"/>
                </a:cubicBezTo>
                <a:close/>
                <a:moveTo>
                  <a:pt x="11" y="46"/>
                </a:moveTo>
                <a:cubicBezTo>
                  <a:pt x="11" y="46"/>
                  <a:pt x="11" y="46"/>
                  <a:pt x="11" y="46"/>
                </a:cubicBezTo>
                <a:cubicBezTo>
                  <a:pt x="21" y="36"/>
                  <a:pt x="31" y="26"/>
                  <a:pt x="40" y="16"/>
                </a:cubicBezTo>
                <a:cubicBezTo>
                  <a:pt x="39" y="15"/>
                  <a:pt x="38" y="14"/>
                  <a:pt x="37" y="13"/>
                </a:cubicBezTo>
                <a:cubicBezTo>
                  <a:pt x="7" y="42"/>
                  <a:pt x="7" y="42"/>
                  <a:pt x="7" y="42"/>
                </a:cubicBezTo>
                <a:cubicBezTo>
                  <a:pt x="11" y="46"/>
                  <a:pt x="11" y="46"/>
                  <a:pt x="11" y="46"/>
                </a:cubicBezTo>
                <a:close/>
                <a:moveTo>
                  <a:pt x="43" y="16"/>
                </a:move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5" y="18"/>
                  <a:pt x="45" y="18"/>
                  <a:pt x="45" y="18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3"/>
                  <a:pt x="49" y="12"/>
                </a:cubicBezTo>
                <a:cubicBezTo>
                  <a:pt x="46" y="10"/>
                  <a:pt x="44" y="7"/>
                  <a:pt x="41" y="5"/>
                </a:cubicBezTo>
                <a:cubicBezTo>
                  <a:pt x="40" y="4"/>
                  <a:pt x="39" y="4"/>
                  <a:pt x="39" y="5"/>
                </a:cubicBezTo>
                <a:cubicBezTo>
                  <a:pt x="35" y="8"/>
                  <a:pt x="35" y="8"/>
                  <a:pt x="35" y="8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lose/>
                <a:moveTo>
                  <a:pt x="42" y="18"/>
                </a:moveTo>
                <a:cubicBezTo>
                  <a:pt x="42" y="18"/>
                  <a:pt x="42" y="18"/>
                  <a:pt x="42" y="18"/>
                </a:cubicBezTo>
                <a:cubicBezTo>
                  <a:pt x="32" y="28"/>
                  <a:pt x="22" y="38"/>
                  <a:pt x="12" y="48"/>
                </a:cubicBezTo>
                <a:cubicBezTo>
                  <a:pt x="14" y="49"/>
                  <a:pt x="14" y="49"/>
                  <a:pt x="14" y="49"/>
                </a:cubicBezTo>
                <a:cubicBezTo>
                  <a:pt x="43" y="20"/>
                  <a:pt x="43" y="20"/>
                  <a:pt x="43" y="20"/>
                </a:cubicBezTo>
                <a:cubicBezTo>
                  <a:pt x="42" y="18"/>
                  <a:pt x="42" y="18"/>
                  <a:pt x="42" y="18"/>
                </a:cubicBezTo>
                <a:close/>
                <a:moveTo>
                  <a:pt x="5" y="41"/>
                </a:moveTo>
                <a:cubicBezTo>
                  <a:pt x="5" y="41"/>
                  <a:pt x="5" y="41"/>
                  <a:pt x="5" y="41"/>
                </a:cubicBezTo>
                <a:cubicBezTo>
                  <a:pt x="35" y="11"/>
                  <a:pt x="35" y="11"/>
                  <a:pt x="35" y="11"/>
                </a:cubicBezTo>
                <a:cubicBezTo>
                  <a:pt x="34" y="10"/>
                  <a:pt x="34" y="10"/>
                  <a:pt x="34" y="10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41"/>
                  <a:pt x="5" y="41"/>
                  <a:pt x="5" y="41"/>
                </a:cubicBezTo>
                <a:close/>
                <a:moveTo>
                  <a:pt x="4" y="42"/>
                </a:moveTo>
                <a:cubicBezTo>
                  <a:pt x="4" y="42"/>
                  <a:pt x="4" y="42"/>
                  <a:pt x="4" y="42"/>
                </a:cubicBezTo>
                <a:cubicBezTo>
                  <a:pt x="4" y="45"/>
                  <a:pt x="4" y="47"/>
                  <a:pt x="4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4" y="42"/>
                  <a:pt x="4" y="42"/>
                  <a:pt x="4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5A6CA-0CF8-4C0F-A4EF-5C6C0D45FA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8A902-E013-4FF5-9CBD-78113C78402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62B6DE-687C-43CF-B2D5-D449E096C7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1E0F8B-A2CE-4515-BAF1-B2050F5550D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20.png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6" Type="http://schemas.openxmlformats.org/officeDocument/2006/relationships/slideLayout" Target="../slideLayouts/slideLayout11.xml"/><Relationship Id="rId25" Type="http://schemas.openxmlformats.org/officeDocument/2006/relationships/tags" Target="../tags/tag26.xml"/><Relationship Id="rId24" Type="http://schemas.openxmlformats.org/officeDocument/2006/relationships/tags" Target="../tags/tag25.xml"/><Relationship Id="rId23" Type="http://schemas.openxmlformats.org/officeDocument/2006/relationships/tags" Target="../tags/tag24.xml"/><Relationship Id="rId22" Type="http://schemas.openxmlformats.org/officeDocument/2006/relationships/tags" Target="../tags/tag23.xml"/><Relationship Id="rId21" Type="http://schemas.openxmlformats.org/officeDocument/2006/relationships/tags" Target="../tags/tag22.xml"/><Relationship Id="rId20" Type="http://schemas.openxmlformats.org/officeDocument/2006/relationships/tags" Target="../tags/tag21.xml"/><Relationship Id="rId2" Type="http://schemas.openxmlformats.org/officeDocument/2006/relationships/tags" Target="../tags/tag3.xml"/><Relationship Id="rId19" Type="http://schemas.openxmlformats.org/officeDocument/2006/relationships/tags" Target="../tags/tag20.xml"/><Relationship Id="rId18" Type="http://schemas.openxmlformats.org/officeDocument/2006/relationships/tags" Target="../tags/tag19.xml"/><Relationship Id="rId17" Type="http://schemas.openxmlformats.org/officeDocument/2006/relationships/tags" Target="../tags/tag18.xml"/><Relationship Id="rId16" Type="http://schemas.openxmlformats.org/officeDocument/2006/relationships/tags" Target="../tags/tag17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9" Type="http://schemas.openxmlformats.org/officeDocument/2006/relationships/slideLayout" Target="../slideLayouts/slideLayout1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tags" Target="../tags/tag38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tags" Target="../tags/tag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tags" Target="../tags/tag52.xml"/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6" Type="http://schemas.openxmlformats.org/officeDocument/2006/relationships/slideLayout" Target="../slideLayouts/slideLayout11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tags" Target="../tags/tag4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9" Type="http://schemas.openxmlformats.org/officeDocument/2006/relationships/slideLayout" Target="../slideLayouts/slideLayout11.xml"/><Relationship Id="rId18" Type="http://schemas.openxmlformats.org/officeDocument/2006/relationships/tags" Target="../tags/tag77.xml"/><Relationship Id="rId17" Type="http://schemas.openxmlformats.org/officeDocument/2006/relationships/tags" Target="../tags/tag76.xml"/><Relationship Id="rId16" Type="http://schemas.openxmlformats.org/officeDocument/2006/relationships/tags" Target="../tags/tag75.xml"/><Relationship Id="rId15" Type="http://schemas.openxmlformats.org/officeDocument/2006/relationships/tags" Target="../tags/tag74.xml"/><Relationship Id="rId14" Type="http://schemas.openxmlformats.org/officeDocument/2006/relationships/tags" Target="../tags/tag73.xml"/><Relationship Id="rId13" Type="http://schemas.openxmlformats.org/officeDocument/2006/relationships/tags" Target="../tags/tag72.xml"/><Relationship Id="rId12" Type="http://schemas.openxmlformats.org/officeDocument/2006/relationships/tags" Target="../tags/tag71.xml"/><Relationship Id="rId11" Type="http://schemas.openxmlformats.org/officeDocument/2006/relationships/tags" Target="../tags/tag70.xml"/><Relationship Id="rId10" Type="http://schemas.openxmlformats.org/officeDocument/2006/relationships/tags" Target="../tags/tag69.xml"/><Relationship Id="rId1" Type="http://schemas.openxmlformats.org/officeDocument/2006/relationships/tags" Target="../tags/tag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image" Target="../media/image21.png"/><Relationship Id="rId1" Type="http://schemas.openxmlformats.org/officeDocument/2006/relationships/tags" Target="../tags/tag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782320" y="2118360"/>
            <a:ext cx="10697210" cy="42392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学习目标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5825" y="10579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+mn-ea"/>
              </a:rPr>
              <a:t>七下第二单元</a:t>
            </a:r>
            <a:r>
              <a:rPr lang="en-US" altLang="zh-CN" sz="2800" dirty="0">
                <a:latin typeface="+mn-ea"/>
              </a:rPr>
              <a:t> </a:t>
            </a:r>
            <a:r>
              <a:rPr lang="zh-CN" altLang="en-US" sz="2800" dirty="0">
                <a:latin typeface="+mn-ea"/>
              </a:rPr>
              <a:t>项目</a:t>
            </a:r>
            <a:r>
              <a:rPr lang="en-US" altLang="zh-CN" sz="2800" dirty="0">
                <a:latin typeface="+mn-ea"/>
              </a:rPr>
              <a:t>1</a:t>
            </a:r>
            <a:r>
              <a:rPr lang="zh-CN" altLang="en-US" sz="2800" dirty="0">
                <a:latin typeface="+mn-ea"/>
              </a:rPr>
              <a:t>　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海选定创新大赛项目</a:t>
            </a:r>
            <a:r>
              <a:rPr lang="en-US" altLang="zh-CN" sz="28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互联网创新思维</a:t>
            </a:r>
            <a:endParaRPr lang="zh-CN" altLang="en-US" sz="28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2485" y="2257425"/>
            <a:ext cx="10593705" cy="332295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457200" indent="-457200" algn="l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了解互联网思维，学习应用互联网思维去分析问题；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algn="l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发现身边未解决的问题，借助互联网思维去解决问题；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algn="l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选择公益性强且有价值的问题解决方案，作为互联网创新大赛项目。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37395150" y="-22975570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09</a:t>
            </a:r>
            <a:r>
              <a:rPr lang="zh-CN" altLang="en-US" sz="3200" dirty="0">
                <a:solidFill>
                  <a:schemeClr val="tx1"/>
                </a:solidFill>
              </a:rPr>
              <a:t>：评一</a:t>
            </a:r>
            <a:r>
              <a:rPr lang="zh-CN" altLang="en-US" sz="3200" dirty="0">
                <a:solidFill>
                  <a:schemeClr val="tx1"/>
                </a:solidFill>
              </a:rPr>
              <a:t>评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5825" y="10579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以小组为单位，请你对本项目的学习情况和完成情况进行评价。</a:t>
            </a: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9490" y="1997075"/>
            <a:ext cx="10192385" cy="446595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37268150" y="-22848570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74585" y="3229239"/>
            <a:ext cx="355654" cy="40011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74585" y="3708664"/>
            <a:ext cx="355654" cy="40011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74585" y="4263019"/>
            <a:ext cx="355654" cy="40011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74585" y="4817374"/>
            <a:ext cx="355654" cy="4001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74585" y="5371729"/>
            <a:ext cx="355654" cy="40011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74585" y="5874014"/>
            <a:ext cx="355654" cy="400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782320" y="2118360"/>
            <a:ext cx="10697210" cy="42392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01</a:t>
            </a:r>
            <a:r>
              <a:rPr lang="zh-CN" altLang="en-US" sz="3200" dirty="0">
                <a:solidFill>
                  <a:schemeClr val="tx1"/>
                </a:solidFill>
              </a:rPr>
              <a:t>：找一</a:t>
            </a:r>
            <a:r>
              <a:rPr lang="zh-CN" altLang="en-US" sz="3200" dirty="0">
                <a:solidFill>
                  <a:schemeClr val="tx1"/>
                </a:solidFill>
              </a:rPr>
              <a:t>找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5825" y="10579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寻找生活中的真实问题，填写在下表的空白处。</a:t>
            </a: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1050290" y="2267585"/>
          <a:ext cx="10118725" cy="3865245"/>
        </p:xfrm>
        <a:graphic>
          <a:graphicData uri="http://schemas.openxmlformats.org/drawingml/2006/table">
            <a:tbl>
              <a:tblPr/>
              <a:tblGrid>
                <a:gridCol w="2318385"/>
                <a:gridCol w="4149725"/>
                <a:gridCol w="3650615"/>
              </a:tblGrid>
              <a:tr h="882650">
                <a:tc>
                  <a:txBody>
                    <a:bodyPr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400">
                          <a:solidFill>
                            <a:srgbClr val="0070C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寻找过程</a:t>
                      </a:r>
                      <a:endParaRPr lang="zh-CN" altLang="en-US" sz="2400">
                        <a:solidFill>
                          <a:srgbClr val="0070C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400">
                          <a:solidFill>
                            <a:srgbClr val="0070C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参考案例</a:t>
                      </a:r>
                      <a:endParaRPr lang="zh-CN" altLang="en-US" sz="2400">
                        <a:solidFill>
                          <a:srgbClr val="0070C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400">
                          <a:solidFill>
                            <a:srgbClr val="0070C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你寻找的真实问题</a:t>
                      </a:r>
                      <a:endParaRPr lang="zh-CN" altLang="en-US" sz="2400">
                        <a:solidFill>
                          <a:srgbClr val="0070C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2015">
                <a:tc>
                  <a:txBody>
                    <a:bodyPr/>
                    <a:p>
                      <a:pPr indent="0" algn="l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1.</a:t>
                      </a:r>
                      <a:r>
                        <a:rPr lang="zh-CN" altLang="en-US" sz="2000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列举发现的问题</a:t>
                      </a:r>
                      <a:endParaRPr lang="zh-CN" altLang="en-US" sz="2000"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l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0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自己有很多闲置物品不知如何处理</a:t>
                      </a:r>
                      <a:r>
                        <a:rPr lang="en-US" sz="20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?</a:t>
                      </a:r>
                      <a:endParaRPr lang="en-US" sz="200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  <a:endParaRPr lang="en-US" sz="20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2650">
                <a:tc>
                  <a:txBody>
                    <a:bodyPr/>
                    <a:p>
                      <a:pPr indent="0" algn="l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2.</a:t>
                      </a:r>
                      <a:r>
                        <a:rPr lang="zh-CN" altLang="en-US" sz="2000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将问题描述清楚</a:t>
                      </a:r>
                      <a:endParaRPr lang="zh-CN" altLang="en-US" sz="2000"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l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0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闲置物品如何合理利用发挥其作用</a:t>
                      </a:r>
                      <a:endParaRPr lang="zh-CN" altLang="en-US" sz="20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  <a:endParaRPr lang="en-US" sz="20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17930">
                <a:tc>
                  <a:txBody>
                    <a:bodyPr/>
                    <a:p>
                      <a:pPr indent="0" algn="l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3.</a:t>
                      </a:r>
                      <a:r>
                        <a:rPr lang="zh-CN" altLang="en-US" sz="2000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分析常规方式难以解决的原因</a:t>
                      </a:r>
                      <a:endParaRPr lang="zh-CN" altLang="en-US" sz="2000"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l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0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提供者与需求者交流不便，不方便将闲置物品提供给需要的人</a:t>
                      </a:r>
                      <a:endParaRPr lang="zh-CN" altLang="en-US" sz="20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  <a:endParaRPr lang="en-US" sz="20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-41550590" y="-22844125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965440" y="3429000"/>
            <a:ext cx="3290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班级图书更新的问题？</a:t>
            </a:r>
            <a:endParaRPr lang="zh-CN" altLang="en-US" sz="200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192000" y="2846070"/>
            <a:ext cx="3290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学习资源分享的问题？</a:t>
            </a:r>
            <a:endParaRPr lang="zh-CN" altLang="en-US" sz="200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192000" y="3429000"/>
            <a:ext cx="3290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智益玩具交流的问题？</a:t>
            </a:r>
            <a:endParaRPr lang="zh-CN" altLang="en-US" sz="200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65440" y="4310380"/>
            <a:ext cx="3290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如何交流，发挥其作用</a:t>
            </a:r>
            <a:endParaRPr lang="zh-CN" altLang="en-US" sz="200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714615" y="5334000"/>
            <a:ext cx="3290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交流范围小，交流形式单一</a:t>
            </a:r>
            <a:endParaRPr lang="zh-CN" altLang="en-US" sz="200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782320" y="2118360"/>
            <a:ext cx="10697210" cy="42392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02</a:t>
            </a:r>
            <a:r>
              <a:rPr lang="zh-CN" altLang="en-US" sz="3200" dirty="0">
                <a:solidFill>
                  <a:schemeClr val="tx1"/>
                </a:solidFill>
              </a:rPr>
              <a:t>：连一</a:t>
            </a:r>
            <a:r>
              <a:rPr lang="zh-CN" altLang="en-US" sz="3200" dirty="0">
                <a:solidFill>
                  <a:schemeClr val="tx1"/>
                </a:solidFill>
              </a:rPr>
              <a:t>连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5825" y="10579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分析互联网应用技术的经典案例，进行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连线。</a:t>
            </a: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grpSp>
        <p:nvGrpSpPr>
          <p:cNvPr id="1073742967" name="组合 1073742966"/>
          <p:cNvGrpSpPr/>
          <p:nvPr>
            <p:custDataLst>
              <p:tags r:id="rId2"/>
            </p:custDataLst>
          </p:nvPr>
        </p:nvGrpSpPr>
        <p:grpSpPr>
          <a:xfrm>
            <a:off x="4151375" y="3279995"/>
            <a:ext cx="6810015" cy="862965"/>
            <a:chOff x="13540" y="9458"/>
            <a:chExt cx="8526" cy="1009"/>
          </a:xfrm>
        </p:grpSpPr>
        <p:sp>
          <p:nvSpPr>
            <p:cNvPr id="1073742916" name="圆角矩形 1073742915"/>
            <p:cNvSpPr/>
            <p:nvPr>
              <p:custDataLst>
                <p:tags r:id="rId3"/>
              </p:custDataLst>
            </p:nvPr>
          </p:nvSpPr>
          <p:spPr>
            <a:xfrm>
              <a:off x="13700" y="9458"/>
              <a:ext cx="8366" cy="1009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/>
            <a:p>
              <a:pPr algn="l"/>
              <a:r>
                <a:rPr lang="en-US" altLang="zh-CN" sz="2200">
                  <a:latin typeface="仿宋" panose="02010609060101010101" charset="-122"/>
                  <a:ea typeface="仿宋" panose="02010609060101010101" charset="-122"/>
                </a:rPr>
                <a:t>    </a:t>
              </a:r>
              <a:r>
                <a:rPr lang="zh-CN" altLang="en-US" sz="2200">
                  <a:latin typeface="仿宋" panose="02010609060101010101" charset="-122"/>
                  <a:ea typeface="仿宋" panose="02010609060101010101" charset="-122"/>
                </a:rPr>
                <a:t>通过建立自己的物流体系，实现了快速配送和高效售后服务。</a:t>
              </a:r>
              <a:endParaRPr lang="zh-CN" altLang="en-US" sz="2200"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1073742937" name="椭圆 1073742936"/>
            <p:cNvSpPr/>
            <p:nvPr>
              <p:custDataLst>
                <p:tags r:id="rId4"/>
              </p:custDataLst>
            </p:nvPr>
          </p:nvSpPr>
          <p:spPr>
            <a:xfrm>
              <a:off x="13540" y="9870"/>
              <a:ext cx="143" cy="14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73742921" name="组合 1073742920"/>
          <p:cNvGrpSpPr/>
          <p:nvPr>
            <p:custDataLst>
              <p:tags r:id="rId5"/>
            </p:custDataLst>
          </p:nvPr>
        </p:nvGrpSpPr>
        <p:grpSpPr>
          <a:xfrm>
            <a:off x="1146868" y="2435225"/>
            <a:ext cx="1984275" cy="492329"/>
            <a:chOff x="11040" y="8391"/>
            <a:chExt cx="2484" cy="611"/>
          </a:xfrm>
        </p:grpSpPr>
        <p:sp>
          <p:nvSpPr>
            <p:cNvPr id="1073742917" name="圆角矩形 1073742916"/>
            <p:cNvSpPr/>
            <p:nvPr>
              <p:custDataLst>
                <p:tags r:id="rId6"/>
              </p:custDataLst>
            </p:nvPr>
          </p:nvSpPr>
          <p:spPr>
            <a:xfrm>
              <a:off x="11040" y="8391"/>
              <a:ext cx="2328" cy="61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/>
            <a:p>
              <a:pPr indent="0" algn="ctr" fontAlgn="auto">
                <a:spcAft>
                  <a:spcPts val="600"/>
                </a:spcAft>
              </a:pPr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</a:rPr>
                <a:t>互联网物流</a:t>
              </a: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73742920" name="椭圆 1073742919"/>
            <p:cNvSpPr/>
            <p:nvPr>
              <p:custDataLst>
                <p:tags r:id="rId7"/>
              </p:custDataLst>
            </p:nvPr>
          </p:nvSpPr>
          <p:spPr>
            <a:xfrm>
              <a:off x="13381" y="8631"/>
              <a:ext cx="143" cy="144"/>
            </a:xfrm>
            <a:prstGeom prst="ellipse">
              <a:avLst/>
            </a:prstGeom>
            <a:solidFill>
              <a:srgbClr val="00B0F0"/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" name="组合 6"/>
          <p:cNvGrpSpPr/>
          <p:nvPr>
            <p:custDataLst>
              <p:tags r:id="rId8"/>
            </p:custDataLst>
          </p:nvPr>
        </p:nvGrpSpPr>
        <p:grpSpPr>
          <a:xfrm>
            <a:off x="1146868" y="3462224"/>
            <a:ext cx="1984275" cy="492125"/>
            <a:chOff x="11040" y="8391"/>
            <a:chExt cx="2484" cy="611"/>
          </a:xfrm>
        </p:grpSpPr>
        <p:sp>
          <p:nvSpPr>
            <p:cNvPr id="8" name="圆角矩形 7"/>
            <p:cNvSpPr/>
            <p:nvPr>
              <p:custDataLst>
                <p:tags r:id="rId9"/>
              </p:custDataLst>
            </p:nvPr>
          </p:nvSpPr>
          <p:spPr>
            <a:xfrm>
              <a:off x="11040" y="8391"/>
              <a:ext cx="2328" cy="61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/>
            <a:p>
              <a:pPr indent="0" algn="ctr" fontAlgn="auto">
                <a:spcAft>
                  <a:spcPts val="600"/>
                </a:spcAft>
              </a:pPr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</a:rPr>
                <a:t>互联网外卖</a:t>
              </a: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椭圆 8"/>
            <p:cNvSpPr/>
            <p:nvPr>
              <p:custDataLst>
                <p:tags r:id="rId10"/>
              </p:custDataLst>
            </p:nvPr>
          </p:nvSpPr>
          <p:spPr>
            <a:xfrm>
              <a:off x="13381" y="8631"/>
              <a:ext cx="143" cy="144"/>
            </a:xfrm>
            <a:prstGeom prst="ellipse">
              <a:avLst/>
            </a:prstGeom>
            <a:solidFill>
              <a:srgbClr val="00B0F0"/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>
            <p:custDataLst>
              <p:tags r:id="rId11"/>
            </p:custDataLst>
          </p:nvPr>
        </p:nvGrpSpPr>
        <p:grpSpPr>
          <a:xfrm>
            <a:off x="1146868" y="4489019"/>
            <a:ext cx="1984275" cy="492125"/>
            <a:chOff x="11040" y="8391"/>
            <a:chExt cx="2484" cy="611"/>
          </a:xfrm>
        </p:grpSpPr>
        <p:sp>
          <p:nvSpPr>
            <p:cNvPr id="11" name="圆角矩形 10"/>
            <p:cNvSpPr/>
            <p:nvPr>
              <p:custDataLst>
                <p:tags r:id="rId12"/>
              </p:custDataLst>
            </p:nvPr>
          </p:nvSpPr>
          <p:spPr>
            <a:xfrm>
              <a:off x="11040" y="8391"/>
              <a:ext cx="2328" cy="61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/>
            <a:p>
              <a:pPr indent="0" algn="ctr" fontAlgn="auto">
                <a:spcAft>
                  <a:spcPts val="600"/>
                </a:spcAft>
              </a:pPr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</a:rPr>
                <a:t>互联网商务</a:t>
              </a: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13"/>
              </p:custDataLst>
            </p:nvPr>
          </p:nvSpPr>
          <p:spPr>
            <a:xfrm>
              <a:off x="13381" y="8631"/>
              <a:ext cx="143" cy="144"/>
            </a:xfrm>
            <a:prstGeom prst="ellipse">
              <a:avLst/>
            </a:prstGeom>
            <a:solidFill>
              <a:srgbClr val="00B0F0"/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>
            <p:custDataLst>
              <p:tags r:id="rId14"/>
            </p:custDataLst>
          </p:nvPr>
        </p:nvGrpSpPr>
        <p:grpSpPr>
          <a:xfrm>
            <a:off x="1146868" y="5515814"/>
            <a:ext cx="1984275" cy="492125"/>
            <a:chOff x="11040" y="8391"/>
            <a:chExt cx="2484" cy="611"/>
          </a:xfrm>
        </p:grpSpPr>
        <p:sp>
          <p:nvSpPr>
            <p:cNvPr id="14" name="圆角矩形 13"/>
            <p:cNvSpPr/>
            <p:nvPr>
              <p:custDataLst>
                <p:tags r:id="rId15"/>
              </p:custDataLst>
            </p:nvPr>
          </p:nvSpPr>
          <p:spPr>
            <a:xfrm>
              <a:off x="11040" y="8391"/>
              <a:ext cx="2328" cy="61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/>
            <a:p>
              <a:pPr indent="0" algn="ctr" fontAlgn="auto">
                <a:spcAft>
                  <a:spcPts val="600"/>
                </a:spcAft>
              </a:pPr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</a:rPr>
                <a:t>互联网新闻</a:t>
              </a: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" name="椭圆 14"/>
            <p:cNvSpPr/>
            <p:nvPr>
              <p:custDataLst>
                <p:tags r:id="rId16"/>
              </p:custDataLst>
            </p:nvPr>
          </p:nvSpPr>
          <p:spPr>
            <a:xfrm>
              <a:off x="13381" y="8631"/>
              <a:ext cx="143" cy="144"/>
            </a:xfrm>
            <a:prstGeom prst="ellipse">
              <a:avLst/>
            </a:prstGeom>
            <a:solidFill>
              <a:srgbClr val="00B0F0"/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>
            <p:custDataLst>
              <p:tags r:id="rId17"/>
            </p:custDataLst>
          </p:nvPr>
        </p:nvGrpSpPr>
        <p:grpSpPr>
          <a:xfrm>
            <a:off x="4151375" y="2248535"/>
            <a:ext cx="6810015" cy="863185"/>
            <a:chOff x="13540" y="9458"/>
            <a:chExt cx="8526" cy="1009"/>
          </a:xfrm>
        </p:grpSpPr>
        <p:sp>
          <p:nvSpPr>
            <p:cNvPr id="22" name="圆角矩形 21"/>
            <p:cNvSpPr/>
            <p:nvPr>
              <p:custDataLst>
                <p:tags r:id="rId18"/>
              </p:custDataLst>
            </p:nvPr>
          </p:nvSpPr>
          <p:spPr>
            <a:xfrm>
              <a:off x="13700" y="9458"/>
              <a:ext cx="8366" cy="1009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/>
            <a:p>
              <a:pPr algn="l"/>
              <a:r>
                <a:rPr lang="en-US" altLang="zh-CN" sz="2200">
                  <a:latin typeface="仿宋" panose="02010609060101010101" charset="-122"/>
                  <a:ea typeface="仿宋" panose="02010609060101010101" charset="-122"/>
                </a:rPr>
                <a:t>    </a:t>
              </a:r>
              <a:r>
                <a:rPr lang="zh-CN" altLang="en-US" sz="2200">
                  <a:latin typeface="仿宋" panose="02010609060101010101" charset="-122"/>
                  <a:ea typeface="仿宋" panose="02010609060101010101" charset="-122"/>
                </a:rPr>
                <a:t>通过建立自己的外卖平台和配送体系，实现了快速配送和优质服务。</a:t>
              </a:r>
              <a:endParaRPr lang="zh-CN" altLang="en-US" sz="2200"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23" name="椭圆 22"/>
            <p:cNvSpPr/>
            <p:nvPr>
              <p:custDataLst>
                <p:tags r:id="rId19"/>
              </p:custDataLst>
            </p:nvPr>
          </p:nvSpPr>
          <p:spPr>
            <a:xfrm>
              <a:off x="13540" y="9870"/>
              <a:ext cx="143" cy="14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>
            <p:custDataLst>
              <p:tags r:id="rId20"/>
            </p:custDataLst>
          </p:nvPr>
        </p:nvGrpSpPr>
        <p:grpSpPr>
          <a:xfrm>
            <a:off x="4151375" y="4311235"/>
            <a:ext cx="6810015" cy="862965"/>
            <a:chOff x="13540" y="9458"/>
            <a:chExt cx="8526" cy="1009"/>
          </a:xfrm>
        </p:grpSpPr>
        <p:sp>
          <p:nvSpPr>
            <p:cNvPr id="25" name="圆角矩形 24"/>
            <p:cNvSpPr/>
            <p:nvPr>
              <p:custDataLst>
                <p:tags r:id="rId21"/>
              </p:custDataLst>
            </p:nvPr>
          </p:nvSpPr>
          <p:spPr>
            <a:xfrm>
              <a:off x="13700" y="9458"/>
              <a:ext cx="8366" cy="1009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/>
            <a:p>
              <a:pPr algn="l"/>
              <a:r>
                <a:rPr lang="en-US" altLang="zh-CN" sz="2200">
                  <a:latin typeface="仿宋" panose="02010609060101010101" charset="-122"/>
                  <a:ea typeface="仿宋" panose="02010609060101010101" charset="-122"/>
                </a:rPr>
                <a:t>    </a:t>
              </a:r>
              <a:r>
                <a:rPr lang="zh-CN" altLang="en-US" sz="2200">
                  <a:latin typeface="仿宋" panose="02010609060101010101" charset="-122"/>
                  <a:ea typeface="仿宋" panose="02010609060101010101" charset="-122"/>
                </a:rPr>
                <a:t>通过建立自己的新闻推荐算法和内容生产体系，实现了个性化推荐和优质内容。</a:t>
              </a:r>
              <a:endParaRPr lang="zh-CN" altLang="en-US" sz="2200"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26" name="椭圆 25"/>
            <p:cNvSpPr/>
            <p:nvPr>
              <p:custDataLst>
                <p:tags r:id="rId22"/>
              </p:custDataLst>
            </p:nvPr>
          </p:nvSpPr>
          <p:spPr>
            <a:xfrm>
              <a:off x="13540" y="9870"/>
              <a:ext cx="143" cy="14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>
            <p:custDataLst>
              <p:tags r:id="rId23"/>
            </p:custDataLst>
          </p:nvPr>
        </p:nvGrpSpPr>
        <p:grpSpPr>
          <a:xfrm>
            <a:off x="4151375" y="5342475"/>
            <a:ext cx="6810015" cy="862965"/>
            <a:chOff x="13540" y="9458"/>
            <a:chExt cx="8526" cy="1009"/>
          </a:xfrm>
        </p:grpSpPr>
        <p:sp>
          <p:nvSpPr>
            <p:cNvPr id="28" name="圆角矩形 27"/>
            <p:cNvSpPr/>
            <p:nvPr>
              <p:custDataLst>
                <p:tags r:id="rId24"/>
              </p:custDataLst>
            </p:nvPr>
          </p:nvSpPr>
          <p:spPr>
            <a:xfrm>
              <a:off x="13700" y="9458"/>
              <a:ext cx="8366" cy="1009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/>
            <a:p>
              <a:pPr algn="l"/>
              <a:r>
                <a:rPr lang="en-US" altLang="zh-CN" sz="2200">
                  <a:latin typeface="仿宋" panose="02010609060101010101" charset="-122"/>
                  <a:ea typeface="仿宋" panose="02010609060101010101" charset="-122"/>
                </a:rPr>
                <a:t>    </a:t>
              </a:r>
              <a:r>
                <a:rPr lang="zh-CN" altLang="en-US" sz="2200">
                  <a:latin typeface="仿宋" panose="02010609060101010101" charset="-122"/>
                  <a:ea typeface="仿宋" panose="02010609060101010101" charset="-122"/>
                  <a:sym typeface="+mn-ea"/>
                </a:rPr>
                <a:t>通过建立自己的电商平台和支付体系，实现了快速交易和安全支付。</a:t>
              </a:r>
              <a:endParaRPr lang="zh-CN" altLang="en-US" sz="2200"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29" name="椭圆 28"/>
            <p:cNvSpPr/>
            <p:nvPr>
              <p:custDataLst>
                <p:tags r:id="rId25"/>
              </p:custDataLst>
            </p:nvPr>
          </p:nvSpPr>
          <p:spPr>
            <a:xfrm>
              <a:off x="13540" y="9870"/>
              <a:ext cx="143" cy="14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30" name="矩形 29"/>
          <p:cNvSpPr/>
          <p:nvPr/>
        </p:nvSpPr>
        <p:spPr>
          <a:xfrm>
            <a:off x="-37680900" y="-22975570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6" name="直接连接符 35"/>
          <p:cNvCxnSpPr/>
          <p:nvPr/>
        </p:nvCxnSpPr>
        <p:spPr>
          <a:xfrm>
            <a:off x="2988310" y="2633980"/>
            <a:ext cx="1149350" cy="10541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3068320" y="4705350"/>
            <a:ext cx="1149350" cy="10541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V="1">
            <a:off x="3173095" y="2659380"/>
            <a:ext cx="1064895" cy="10375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V="1">
            <a:off x="3110865" y="4702810"/>
            <a:ext cx="1064895" cy="10375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782320" y="2108200"/>
            <a:ext cx="10697210" cy="42392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03</a:t>
            </a:r>
            <a:r>
              <a:rPr lang="zh-CN" altLang="en-US" sz="3200" dirty="0">
                <a:solidFill>
                  <a:schemeClr val="tx1"/>
                </a:solidFill>
              </a:rPr>
              <a:t>：理一</a:t>
            </a:r>
            <a:r>
              <a:rPr lang="zh-CN" altLang="en-US" sz="3200" dirty="0">
                <a:solidFill>
                  <a:schemeClr val="tx1"/>
                </a:solidFill>
              </a:rPr>
              <a:t>理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5825" y="10579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  <a:sym typeface="+mn-ea"/>
              </a:rPr>
              <a:t>围绕发现的问题，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梳理解决问题的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环节步骤，在方框中填写序号。</a:t>
            </a:r>
            <a:r>
              <a:rPr lang="en-US" altLang="zh-CN" sz="2800" dirty="0">
                <a:latin typeface="仿宋" panose="02010609060101010101" charset="-122"/>
                <a:ea typeface="仿宋" panose="02010609060101010101" charset="-122"/>
              </a:rPr>
              <a:t>  </a:t>
            </a: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grpSp>
        <p:nvGrpSpPr>
          <p:cNvPr id="56" name="组合 55"/>
          <p:cNvGrpSpPr/>
          <p:nvPr>
            <p:custDataLst>
              <p:tags r:id="rId1"/>
            </p:custDataLst>
          </p:nvPr>
        </p:nvGrpSpPr>
        <p:grpSpPr>
          <a:xfrm>
            <a:off x="2155825" y="2566670"/>
            <a:ext cx="7708900" cy="838835"/>
            <a:chOff x="2523" y="7843"/>
            <a:chExt cx="12140" cy="1321"/>
          </a:xfrm>
        </p:grpSpPr>
        <p:grpSp>
          <p:nvGrpSpPr>
            <p:cNvPr id="57" name="组合 56"/>
            <p:cNvGrpSpPr/>
            <p:nvPr/>
          </p:nvGrpSpPr>
          <p:grpSpPr>
            <a:xfrm>
              <a:off x="5840" y="7843"/>
              <a:ext cx="8823" cy="1321"/>
              <a:chOff x="5839" y="7940"/>
              <a:chExt cx="8823" cy="1321"/>
            </a:xfrm>
          </p:grpSpPr>
          <p:sp>
            <p:nvSpPr>
              <p:cNvPr id="58" name="矩形 17"/>
              <p:cNvSpPr/>
              <p:nvPr>
                <p:custDataLst>
                  <p:tags r:id="rId2"/>
                </p:custDataLst>
              </p:nvPr>
            </p:nvSpPr>
            <p:spPr>
              <a:xfrm>
                <a:off x="6503" y="8181"/>
                <a:ext cx="7630" cy="914"/>
              </a:xfrm>
              <a:prstGeom prst="rect">
                <a:avLst/>
              </a:prstGeom>
              <a:noFill/>
              <a:ln w="15875">
                <a:noFill/>
              </a:ln>
            </p:spPr>
            <p:txBody>
              <a:bodyPr wrap="square" lIns="68580" tIns="34291" rIns="68580" bIns="34291"/>
              <a:p>
                <a:pPr algn="l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</a:pPr>
                <a:r>
                  <a:rPr lang="zh-CN" altLang="en-US" sz="2800">
                    <a:latin typeface="仿宋" panose="02010609060101010101" charset="-122"/>
                    <a:ea typeface="仿宋" panose="02010609060101010101" charset="-122"/>
                  </a:rPr>
                  <a:t>解决问题</a:t>
                </a:r>
                <a:r>
                  <a:rPr lang="en-US" altLang="zh-CN" sz="2800">
                    <a:latin typeface="仿宋" panose="02010609060101010101" charset="-122"/>
                    <a:ea typeface="仿宋" panose="02010609060101010101" charset="-122"/>
                  </a:rPr>
                  <a:t>——</a:t>
                </a:r>
                <a:r>
                  <a:rPr lang="zh-CN" altLang="en-US" sz="2800">
                    <a:latin typeface="仿宋" panose="02010609060101010101" charset="-122"/>
                    <a:ea typeface="仿宋" panose="02010609060101010101" charset="-122"/>
                  </a:rPr>
                  <a:t>互联网创新</a:t>
                </a:r>
                <a:r>
                  <a:rPr lang="zh-CN" altLang="en-US" sz="2800">
                    <a:latin typeface="仿宋" panose="02010609060101010101" charset="-122"/>
                    <a:ea typeface="仿宋" panose="02010609060101010101" charset="-122"/>
                  </a:rPr>
                  <a:t>实施</a:t>
                </a:r>
                <a:endParaRPr lang="zh-CN" altLang="en-US" sz="2800">
                  <a:latin typeface="仿宋" panose="02010609060101010101" charset="-122"/>
                  <a:ea typeface="仿宋" panose="02010609060101010101" charset="-122"/>
                </a:endParaRPr>
              </a:p>
            </p:txBody>
          </p:sp>
          <p:sp>
            <p:nvSpPr>
              <p:cNvPr id="59" name="平行四边形 18"/>
              <p:cNvSpPr/>
              <p:nvPr>
                <p:custDataLst>
                  <p:tags r:id="rId3"/>
                </p:custDataLst>
              </p:nvPr>
            </p:nvSpPr>
            <p:spPr>
              <a:xfrm>
                <a:off x="5839" y="7940"/>
                <a:ext cx="8823" cy="1321"/>
              </a:xfrm>
              <a:prstGeom prst="parallelogram">
                <a:avLst>
                  <a:gd name="adj" fmla="val 29153"/>
                </a:avLst>
              </a:prstGeom>
              <a:noFill/>
              <a:ln w="15875" cap="flat" cmpd="sng">
                <a:solidFill>
                  <a:srgbClr val="5B9BD5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2523" y="7843"/>
              <a:ext cx="3736" cy="1310"/>
              <a:chOff x="2524" y="4276"/>
              <a:chExt cx="3736" cy="1310"/>
            </a:xfrm>
          </p:grpSpPr>
          <p:grpSp>
            <p:nvGrpSpPr>
              <p:cNvPr id="61" name="组合 60"/>
              <p:cNvGrpSpPr/>
              <p:nvPr/>
            </p:nvGrpSpPr>
            <p:grpSpPr>
              <a:xfrm>
                <a:off x="2524" y="4276"/>
                <a:ext cx="3736" cy="1310"/>
                <a:chOff x="7980" y="8663"/>
                <a:chExt cx="2304" cy="724"/>
              </a:xfrm>
            </p:grpSpPr>
            <p:sp>
              <p:nvSpPr>
                <p:cNvPr id="62" name="平行四边形 2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7980" y="8663"/>
                  <a:ext cx="2101" cy="724"/>
                </a:xfrm>
                <a:prstGeom prst="parallelogram">
                  <a:avLst>
                    <a:gd name="adj" fmla="val 27786"/>
                  </a:avLst>
                </a:prstGeom>
                <a:solidFill>
                  <a:srgbClr val="5B9BD5"/>
                </a:solidFill>
                <a:ln w="1270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63" name="文本框 9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8284" y="8811"/>
                  <a:ext cx="2000" cy="40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p>
                  <a:r>
                    <a:rPr lang="zh-CN" altLang="en-US" sz="2400">
                      <a:solidFill>
                        <a:schemeClr val="bg1"/>
                      </a:solidFill>
                    </a:rPr>
                    <a:t>环节</a:t>
                  </a:r>
                  <a:endParaRPr lang="zh-CN" alt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4" name="矩形 63"/>
              <p:cNvSpPr/>
              <p:nvPr>
                <p:custDataLst>
                  <p:tags r:id="rId6"/>
                </p:custDataLst>
              </p:nvPr>
            </p:nvSpPr>
            <p:spPr>
              <a:xfrm>
                <a:off x="4398" y="4519"/>
                <a:ext cx="781" cy="794"/>
              </a:xfrm>
              <a:prstGeom prst="rect">
                <a:avLst/>
              </a:prstGeom>
              <a:noFill/>
              <a:ln w="25400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66" name="组合 65"/>
          <p:cNvGrpSpPr/>
          <p:nvPr>
            <p:custDataLst>
              <p:tags r:id="rId7"/>
            </p:custDataLst>
          </p:nvPr>
        </p:nvGrpSpPr>
        <p:grpSpPr>
          <a:xfrm>
            <a:off x="2155825" y="3769995"/>
            <a:ext cx="7708900" cy="838835"/>
            <a:chOff x="2523" y="7843"/>
            <a:chExt cx="12140" cy="1321"/>
          </a:xfrm>
        </p:grpSpPr>
        <p:grpSp>
          <p:nvGrpSpPr>
            <p:cNvPr id="67" name="组合 66"/>
            <p:cNvGrpSpPr/>
            <p:nvPr/>
          </p:nvGrpSpPr>
          <p:grpSpPr>
            <a:xfrm>
              <a:off x="5840" y="7843"/>
              <a:ext cx="8823" cy="1321"/>
              <a:chOff x="5839" y="7940"/>
              <a:chExt cx="8823" cy="1321"/>
            </a:xfrm>
          </p:grpSpPr>
          <p:sp>
            <p:nvSpPr>
              <p:cNvPr id="68" name="矩形 17"/>
              <p:cNvSpPr/>
              <p:nvPr>
                <p:custDataLst>
                  <p:tags r:id="rId8"/>
                </p:custDataLst>
              </p:nvPr>
            </p:nvSpPr>
            <p:spPr>
              <a:xfrm>
                <a:off x="6503" y="8181"/>
                <a:ext cx="7630" cy="914"/>
              </a:xfrm>
              <a:prstGeom prst="rect">
                <a:avLst/>
              </a:prstGeom>
              <a:noFill/>
              <a:ln w="15875">
                <a:noFill/>
              </a:ln>
            </p:spPr>
            <p:txBody>
              <a:bodyPr wrap="square" lIns="68580" tIns="34291" rIns="68580" bIns="34291"/>
              <a:p>
                <a:pPr algn="l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</a:pPr>
                <a:r>
                  <a:rPr lang="zh-CN" altLang="en-US" sz="2800">
                    <a:latin typeface="仿宋" panose="02010609060101010101" charset="-122"/>
                    <a:ea typeface="仿宋" panose="02010609060101010101" charset="-122"/>
                  </a:rPr>
                  <a:t>分析问题</a:t>
                </a:r>
                <a:r>
                  <a:rPr lang="en-US" altLang="zh-CN" sz="2800">
                    <a:latin typeface="仿宋" panose="02010609060101010101" charset="-122"/>
                    <a:ea typeface="仿宋" panose="02010609060101010101" charset="-122"/>
                  </a:rPr>
                  <a:t>——</a:t>
                </a:r>
                <a:r>
                  <a:rPr lang="zh-CN" altLang="en-US" sz="2800">
                    <a:latin typeface="仿宋" panose="02010609060101010101" charset="-122"/>
                    <a:ea typeface="仿宋" panose="02010609060101010101" charset="-122"/>
                  </a:rPr>
                  <a:t>互联网创新</a:t>
                </a:r>
                <a:r>
                  <a:rPr lang="zh-CN" altLang="en-US" sz="2800">
                    <a:latin typeface="仿宋" panose="02010609060101010101" charset="-122"/>
                    <a:ea typeface="仿宋" panose="02010609060101010101" charset="-122"/>
                  </a:rPr>
                  <a:t>规划</a:t>
                </a:r>
                <a:endParaRPr lang="zh-CN" altLang="en-US" sz="2800">
                  <a:latin typeface="仿宋" panose="02010609060101010101" charset="-122"/>
                  <a:ea typeface="仿宋" panose="02010609060101010101" charset="-122"/>
                </a:endParaRPr>
              </a:p>
            </p:txBody>
          </p:sp>
          <p:sp>
            <p:nvSpPr>
              <p:cNvPr id="69" name="平行四边形 18"/>
              <p:cNvSpPr/>
              <p:nvPr>
                <p:custDataLst>
                  <p:tags r:id="rId9"/>
                </p:custDataLst>
              </p:nvPr>
            </p:nvSpPr>
            <p:spPr>
              <a:xfrm>
                <a:off x="5839" y="7940"/>
                <a:ext cx="8823" cy="1321"/>
              </a:xfrm>
              <a:prstGeom prst="parallelogram">
                <a:avLst>
                  <a:gd name="adj" fmla="val 29153"/>
                </a:avLst>
              </a:prstGeom>
              <a:noFill/>
              <a:ln w="15875" cap="flat" cmpd="sng">
                <a:solidFill>
                  <a:srgbClr val="5B9BD5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2523" y="7843"/>
              <a:ext cx="3736" cy="1310"/>
              <a:chOff x="2524" y="4276"/>
              <a:chExt cx="3736" cy="1310"/>
            </a:xfrm>
          </p:grpSpPr>
          <p:grpSp>
            <p:nvGrpSpPr>
              <p:cNvPr id="71" name="组合 70"/>
              <p:cNvGrpSpPr/>
              <p:nvPr/>
            </p:nvGrpSpPr>
            <p:grpSpPr>
              <a:xfrm>
                <a:off x="2524" y="4276"/>
                <a:ext cx="3736" cy="1310"/>
                <a:chOff x="7980" y="8663"/>
                <a:chExt cx="2304" cy="724"/>
              </a:xfrm>
            </p:grpSpPr>
            <p:sp>
              <p:nvSpPr>
                <p:cNvPr id="72" name="平行四边形 2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7980" y="8663"/>
                  <a:ext cx="2101" cy="724"/>
                </a:xfrm>
                <a:prstGeom prst="parallelogram">
                  <a:avLst>
                    <a:gd name="adj" fmla="val 27786"/>
                  </a:avLst>
                </a:prstGeom>
                <a:solidFill>
                  <a:srgbClr val="5B9BD5"/>
                </a:solidFill>
                <a:ln w="1270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73" name="文本框 9"/>
                <p:cNvSpPr txBox="1"/>
                <p:nvPr>
                  <p:custDataLst>
                    <p:tags r:id="rId11"/>
                  </p:custDataLst>
                </p:nvPr>
              </p:nvSpPr>
              <p:spPr>
                <a:xfrm>
                  <a:off x="8284" y="8819"/>
                  <a:ext cx="2000" cy="40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p>
                  <a:r>
                    <a:rPr lang="zh-CN" altLang="en-US" sz="2400">
                      <a:solidFill>
                        <a:schemeClr val="bg1"/>
                      </a:solidFill>
                    </a:rPr>
                    <a:t>环节</a:t>
                  </a:r>
                  <a:endParaRPr lang="zh-CN" alt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4" name="矩形 73"/>
              <p:cNvSpPr/>
              <p:nvPr>
                <p:custDataLst>
                  <p:tags r:id="rId12"/>
                </p:custDataLst>
              </p:nvPr>
            </p:nvSpPr>
            <p:spPr>
              <a:xfrm>
                <a:off x="4398" y="4519"/>
                <a:ext cx="781" cy="794"/>
              </a:xfrm>
              <a:prstGeom prst="rect">
                <a:avLst/>
              </a:prstGeom>
              <a:noFill/>
              <a:ln w="25400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75" name="组合 74"/>
          <p:cNvGrpSpPr/>
          <p:nvPr>
            <p:custDataLst>
              <p:tags r:id="rId13"/>
            </p:custDataLst>
          </p:nvPr>
        </p:nvGrpSpPr>
        <p:grpSpPr>
          <a:xfrm>
            <a:off x="2155825" y="4973320"/>
            <a:ext cx="7708900" cy="838835"/>
            <a:chOff x="2523" y="7843"/>
            <a:chExt cx="12140" cy="1321"/>
          </a:xfrm>
        </p:grpSpPr>
        <p:grpSp>
          <p:nvGrpSpPr>
            <p:cNvPr id="76" name="组合 75"/>
            <p:cNvGrpSpPr/>
            <p:nvPr/>
          </p:nvGrpSpPr>
          <p:grpSpPr>
            <a:xfrm>
              <a:off x="5840" y="7843"/>
              <a:ext cx="8823" cy="1321"/>
              <a:chOff x="5839" y="7940"/>
              <a:chExt cx="8823" cy="1321"/>
            </a:xfrm>
          </p:grpSpPr>
          <p:sp>
            <p:nvSpPr>
              <p:cNvPr id="77" name="矩形 17"/>
              <p:cNvSpPr/>
              <p:nvPr>
                <p:custDataLst>
                  <p:tags r:id="rId14"/>
                </p:custDataLst>
              </p:nvPr>
            </p:nvSpPr>
            <p:spPr>
              <a:xfrm>
                <a:off x="6503" y="8181"/>
                <a:ext cx="7630" cy="914"/>
              </a:xfrm>
              <a:prstGeom prst="rect">
                <a:avLst/>
              </a:prstGeom>
              <a:noFill/>
              <a:ln w="15875">
                <a:noFill/>
              </a:ln>
            </p:spPr>
            <p:txBody>
              <a:bodyPr wrap="square" lIns="68580" tIns="34291" rIns="68580" bIns="34291"/>
              <a:p>
                <a:pPr algn="l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</a:pPr>
                <a:r>
                  <a:rPr lang="zh-CN" altLang="en-US" sz="2800">
                    <a:latin typeface="仿宋" panose="02010609060101010101" charset="-122"/>
                    <a:ea typeface="仿宋" panose="02010609060101010101" charset="-122"/>
                  </a:rPr>
                  <a:t>发现问题</a:t>
                </a:r>
                <a:r>
                  <a:rPr lang="en-US" altLang="zh-CN" sz="2800">
                    <a:latin typeface="仿宋" panose="02010609060101010101" charset="-122"/>
                    <a:ea typeface="仿宋" panose="02010609060101010101" charset="-122"/>
                  </a:rPr>
                  <a:t>——</a:t>
                </a:r>
                <a:r>
                  <a:rPr lang="zh-CN" altLang="en-US" sz="2800">
                    <a:latin typeface="仿宋" panose="02010609060101010101" charset="-122"/>
                    <a:ea typeface="仿宋" panose="02010609060101010101" charset="-122"/>
                  </a:rPr>
                  <a:t>互联网创新</a:t>
                </a:r>
                <a:r>
                  <a:rPr lang="zh-CN" altLang="en-US" sz="2800">
                    <a:latin typeface="仿宋" panose="02010609060101010101" charset="-122"/>
                    <a:ea typeface="仿宋" panose="02010609060101010101" charset="-122"/>
                  </a:rPr>
                  <a:t>思维</a:t>
                </a:r>
                <a:endParaRPr lang="zh-CN" altLang="en-US" sz="2800">
                  <a:latin typeface="仿宋" panose="02010609060101010101" charset="-122"/>
                  <a:ea typeface="仿宋" panose="02010609060101010101" charset="-122"/>
                </a:endParaRPr>
              </a:p>
            </p:txBody>
          </p:sp>
          <p:sp>
            <p:nvSpPr>
              <p:cNvPr id="78" name="平行四边形 18"/>
              <p:cNvSpPr/>
              <p:nvPr>
                <p:custDataLst>
                  <p:tags r:id="rId15"/>
                </p:custDataLst>
              </p:nvPr>
            </p:nvSpPr>
            <p:spPr>
              <a:xfrm>
                <a:off x="5839" y="7940"/>
                <a:ext cx="8823" cy="1321"/>
              </a:xfrm>
              <a:prstGeom prst="parallelogram">
                <a:avLst>
                  <a:gd name="adj" fmla="val 29153"/>
                </a:avLst>
              </a:prstGeom>
              <a:noFill/>
              <a:ln w="15875" cap="flat" cmpd="sng">
                <a:solidFill>
                  <a:srgbClr val="5B9BD5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2523" y="7843"/>
              <a:ext cx="3736" cy="1310"/>
              <a:chOff x="2524" y="4276"/>
              <a:chExt cx="3736" cy="1310"/>
            </a:xfrm>
          </p:grpSpPr>
          <p:grpSp>
            <p:nvGrpSpPr>
              <p:cNvPr id="80" name="组合 79"/>
              <p:cNvGrpSpPr/>
              <p:nvPr/>
            </p:nvGrpSpPr>
            <p:grpSpPr>
              <a:xfrm>
                <a:off x="2524" y="4276"/>
                <a:ext cx="3736" cy="1310"/>
                <a:chOff x="7980" y="8663"/>
                <a:chExt cx="2304" cy="724"/>
              </a:xfrm>
            </p:grpSpPr>
            <p:sp>
              <p:nvSpPr>
                <p:cNvPr id="81" name="平行四边形 2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7980" y="8663"/>
                  <a:ext cx="2101" cy="724"/>
                </a:xfrm>
                <a:prstGeom prst="parallelogram">
                  <a:avLst>
                    <a:gd name="adj" fmla="val 27786"/>
                  </a:avLst>
                </a:prstGeom>
                <a:solidFill>
                  <a:srgbClr val="5B9BD5"/>
                </a:solidFill>
                <a:ln w="1270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2" name="文本框 9"/>
                <p:cNvSpPr txBox="1"/>
                <p:nvPr>
                  <p:custDataLst>
                    <p:tags r:id="rId17"/>
                  </p:custDataLst>
                </p:nvPr>
              </p:nvSpPr>
              <p:spPr>
                <a:xfrm>
                  <a:off x="8284" y="8811"/>
                  <a:ext cx="2000" cy="40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p>
                  <a:r>
                    <a:rPr lang="zh-CN" altLang="en-US" sz="2400">
                      <a:solidFill>
                        <a:schemeClr val="bg1"/>
                      </a:solidFill>
                    </a:rPr>
                    <a:t>环节</a:t>
                  </a:r>
                  <a:endParaRPr lang="zh-CN" alt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83" name="矩形 82"/>
              <p:cNvSpPr/>
              <p:nvPr>
                <p:custDataLst>
                  <p:tags r:id="rId18"/>
                </p:custDataLst>
              </p:nvPr>
            </p:nvSpPr>
            <p:spPr>
              <a:xfrm>
                <a:off x="4398" y="4519"/>
                <a:ext cx="781" cy="794"/>
              </a:xfrm>
              <a:prstGeom prst="rect">
                <a:avLst/>
              </a:prstGeom>
              <a:noFill/>
              <a:ln w="25400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84" name="矩形 83"/>
          <p:cNvSpPr/>
          <p:nvPr/>
        </p:nvSpPr>
        <p:spPr>
          <a:xfrm>
            <a:off x="-37395150" y="-22975570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5" name="矩形 84"/>
          <p:cNvSpPr/>
          <p:nvPr/>
        </p:nvSpPr>
        <p:spPr>
          <a:xfrm>
            <a:off x="-37268150" y="-22848570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6" name="文本框 85"/>
          <p:cNvSpPr txBox="1"/>
          <p:nvPr/>
        </p:nvSpPr>
        <p:spPr>
          <a:xfrm>
            <a:off x="3385820" y="5161280"/>
            <a:ext cx="775335" cy="48704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r>
              <a:rPr lang="en-US" altLang="zh-C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28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3406140" y="3942715"/>
            <a:ext cx="775335" cy="48704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r>
              <a:rPr lang="en-US" altLang="zh-C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28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3345815" y="2738120"/>
            <a:ext cx="775335" cy="48704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r>
              <a:rPr lang="en-US" altLang="zh-C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zh-CN" sz="28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6" grpId="1"/>
      <p:bldP spid="87" grpId="0"/>
      <p:bldP spid="87" grpId="1"/>
      <p:bldP spid="88" grpId="0"/>
      <p:bldP spid="8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782320" y="2108200"/>
            <a:ext cx="10697210" cy="42392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0" algn="ctr" fontAlgn="auto">
              <a:lnSpc>
                <a:spcPct val="100000"/>
              </a:lnSpc>
              <a:spcBef>
                <a:spcPts val="0"/>
              </a:spcBef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04</a:t>
            </a:r>
            <a:r>
              <a:rPr lang="zh-CN" altLang="en-US" sz="3200" dirty="0">
                <a:solidFill>
                  <a:schemeClr val="tx1"/>
                </a:solidFill>
              </a:rPr>
              <a:t>：评一</a:t>
            </a:r>
            <a:r>
              <a:rPr lang="zh-CN" altLang="en-US" sz="3200" dirty="0">
                <a:solidFill>
                  <a:schemeClr val="tx1"/>
                </a:solidFill>
              </a:rPr>
              <a:t>评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5825" y="10579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　从众多项目创意中选择最优方案，你的选择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是？</a:t>
            </a: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60120" y="2880995"/>
            <a:ext cx="2383790" cy="2218690"/>
            <a:chOff x="1512" y="4537"/>
            <a:chExt cx="3754" cy="3494"/>
          </a:xfrm>
        </p:grpSpPr>
        <p:sp>
          <p:nvSpPr>
            <p:cNvPr id="4" name="任意多边形 3"/>
            <p:cNvSpPr/>
            <p:nvPr/>
          </p:nvSpPr>
          <p:spPr>
            <a:xfrm>
              <a:off x="1512" y="4537"/>
              <a:ext cx="3754" cy="3495"/>
            </a:xfrm>
            <a:custGeom>
              <a:avLst/>
              <a:gdLst>
                <a:gd name="connsiteX0" fmla="*/ 0 w 3754"/>
                <a:gd name="connsiteY0" fmla="*/ 1335 h 3495"/>
                <a:gd name="connsiteX1" fmla="*/ 1310 w 3754"/>
                <a:gd name="connsiteY1" fmla="*/ 992 h 3495"/>
                <a:gd name="connsiteX2" fmla="*/ 1877 w 3754"/>
                <a:gd name="connsiteY2" fmla="*/ 0 h 3495"/>
                <a:gd name="connsiteX3" fmla="*/ 2486 w 3754"/>
                <a:gd name="connsiteY3" fmla="*/ 992 h 3495"/>
                <a:gd name="connsiteX4" fmla="*/ 3754 w 3754"/>
                <a:gd name="connsiteY4" fmla="*/ 1335 h 3495"/>
                <a:gd name="connsiteX5" fmla="*/ 2776 w 3754"/>
                <a:gd name="connsiteY5" fmla="*/ 2304 h 3495"/>
                <a:gd name="connsiteX6" fmla="*/ 3037 w 3754"/>
                <a:gd name="connsiteY6" fmla="*/ 3495 h 3495"/>
                <a:gd name="connsiteX7" fmla="*/ 1890 w 3754"/>
                <a:gd name="connsiteY7" fmla="*/ 2823 h 3495"/>
                <a:gd name="connsiteX8" fmla="*/ 717 w 3754"/>
                <a:gd name="connsiteY8" fmla="*/ 3495 h 3495"/>
                <a:gd name="connsiteX9" fmla="*/ 959 w 3754"/>
                <a:gd name="connsiteY9" fmla="*/ 2304 h 3495"/>
                <a:gd name="connsiteX10" fmla="*/ 0 w 3754"/>
                <a:gd name="connsiteY10" fmla="*/ 1335 h 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54" h="3495">
                  <a:moveTo>
                    <a:pt x="0" y="1335"/>
                  </a:moveTo>
                  <a:lnTo>
                    <a:pt x="1310" y="992"/>
                  </a:lnTo>
                  <a:lnTo>
                    <a:pt x="1877" y="0"/>
                  </a:lnTo>
                  <a:lnTo>
                    <a:pt x="2486" y="992"/>
                  </a:lnTo>
                  <a:lnTo>
                    <a:pt x="3754" y="1335"/>
                  </a:lnTo>
                  <a:lnTo>
                    <a:pt x="2776" y="2304"/>
                  </a:lnTo>
                  <a:lnTo>
                    <a:pt x="3037" y="3495"/>
                  </a:lnTo>
                  <a:lnTo>
                    <a:pt x="1890" y="2823"/>
                  </a:lnTo>
                  <a:lnTo>
                    <a:pt x="717" y="3495"/>
                  </a:lnTo>
                  <a:lnTo>
                    <a:pt x="959" y="2304"/>
                  </a:lnTo>
                  <a:lnTo>
                    <a:pt x="0" y="1335"/>
                  </a:lnTo>
                  <a:close/>
                </a:path>
              </a:pathLst>
            </a:custGeom>
            <a:solidFill>
              <a:srgbClr val="EF6653"/>
            </a:solidFill>
            <a:ln w="12700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725" y="5777"/>
              <a:ext cx="1328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>
                  <a:solidFill>
                    <a:schemeClr val="bg1"/>
                  </a:solidFill>
                </a:rPr>
                <a:t>海选创意</a:t>
              </a:r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705860" y="2633980"/>
            <a:ext cx="2228850" cy="753110"/>
            <a:chOff x="5835" y="3868"/>
            <a:chExt cx="3510" cy="1186"/>
          </a:xfrm>
        </p:grpSpPr>
        <p:sp>
          <p:nvSpPr>
            <p:cNvPr id="9" name="折角形 8"/>
            <p:cNvSpPr/>
            <p:nvPr/>
          </p:nvSpPr>
          <p:spPr>
            <a:xfrm>
              <a:off x="6011" y="3868"/>
              <a:ext cx="3160" cy="1186"/>
            </a:xfrm>
            <a:prstGeom prst="foldedCorner">
              <a:avLst/>
            </a:prstGeom>
            <a:solidFill>
              <a:srgbClr val="EBECF3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b" anchorCtr="0"/>
            <a:p>
              <a:pPr indent="0" algn="ctr" fontAlgn="auto">
                <a:lnSpc>
                  <a:spcPct val="100000"/>
                </a:lnSpc>
                <a:spcBef>
                  <a:spcPts val="0"/>
                </a:spcBef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835" y="4085"/>
              <a:ext cx="3511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 fontAlgn="auto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</a:pPr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项目意义</a:t>
              </a: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705860" y="3870325"/>
            <a:ext cx="2228850" cy="753110"/>
            <a:chOff x="5835" y="5364"/>
            <a:chExt cx="3510" cy="1186"/>
          </a:xfrm>
        </p:grpSpPr>
        <p:sp>
          <p:nvSpPr>
            <p:cNvPr id="8" name="折角形 7"/>
            <p:cNvSpPr/>
            <p:nvPr/>
          </p:nvSpPr>
          <p:spPr>
            <a:xfrm>
              <a:off x="6011" y="5364"/>
              <a:ext cx="3160" cy="1186"/>
            </a:xfrm>
            <a:prstGeom prst="foldedCorner">
              <a:avLst/>
            </a:prstGeom>
            <a:solidFill>
              <a:srgbClr val="EBECF3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b" anchorCtr="0"/>
            <a:p>
              <a:pPr indent="0" algn="ctr" fontAlgn="auto">
                <a:lnSpc>
                  <a:spcPct val="100000"/>
                </a:lnSpc>
                <a:spcBef>
                  <a:spcPts val="0"/>
                </a:spcBef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835" y="5594"/>
              <a:ext cx="3511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indent="0" algn="ctr" fontAlgn="auto"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问题难点</a:t>
              </a:r>
              <a:endParaRPr lang="en-US" altLang="zh-CN" sz="2400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705860" y="5106670"/>
            <a:ext cx="2229485" cy="829945"/>
            <a:chOff x="5835" y="7084"/>
            <a:chExt cx="3511" cy="1307"/>
          </a:xfrm>
        </p:grpSpPr>
        <p:sp>
          <p:nvSpPr>
            <p:cNvPr id="10" name="折角形 9"/>
            <p:cNvSpPr/>
            <p:nvPr/>
          </p:nvSpPr>
          <p:spPr>
            <a:xfrm>
              <a:off x="6011" y="7104"/>
              <a:ext cx="3160" cy="1186"/>
            </a:xfrm>
            <a:prstGeom prst="foldedCorner">
              <a:avLst/>
            </a:prstGeom>
            <a:solidFill>
              <a:srgbClr val="EBECF3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b" anchorCtr="0"/>
            <a:p>
              <a:pPr indent="0" algn="ctr" fontAlgn="auto">
                <a:lnSpc>
                  <a:spcPct val="100000"/>
                </a:lnSpc>
                <a:spcBef>
                  <a:spcPts val="0"/>
                </a:spcBef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835" y="7084"/>
              <a:ext cx="3511" cy="13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 fontAlgn="auto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</a:pPr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互联网可以</a:t>
              </a: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  <a:p>
              <a:pPr algn="ctr" fontAlgn="auto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</a:pPr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解决的问题</a:t>
              </a: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6299200" y="2581275"/>
            <a:ext cx="4700905" cy="8299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algn="l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charset="0"/>
              </a:rPr>
              <a:t>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节能、环保，共享、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免费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l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charset="0"/>
              </a:rPr>
              <a:t>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charset="0"/>
              </a:rPr>
              <a:t>_______________________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sym typeface="Wingdings 2" panose="05020102010507070707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99200" y="3826510"/>
            <a:ext cx="4700905" cy="8299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algn="l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charset="0"/>
              </a:rPr>
              <a:t>活动范围小，参与人员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charset="0"/>
              </a:rPr>
              <a:t>少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sym typeface="Wingdings 2" panose="05020102010507070707" charset="0"/>
            </a:endParaRPr>
          </a:p>
          <a:p>
            <a:pPr algn="l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charset="0"/>
              </a:rPr>
              <a:t>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charset="0"/>
              </a:rPr>
              <a:t>_______________________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sym typeface="Wingdings 2" panose="05020102010507070707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299200" y="5071745"/>
            <a:ext cx="4700905" cy="8299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algn="l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charset="0"/>
              </a:rPr>
              <a:t>扩大影响力，加强信息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charset="0"/>
              </a:rPr>
              <a:t>交流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sym typeface="Wingdings 2" panose="05020102010507070707" charset="0"/>
            </a:endParaRPr>
          </a:p>
          <a:p>
            <a:pPr algn="l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charset="0"/>
              </a:rPr>
              <a:t>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charset="0"/>
              </a:rPr>
              <a:t>_______________________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sym typeface="Wingdings 2" panose="05020102010507070707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-37395150" y="-22975570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-37268150" y="-22848570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7965" y="2481209"/>
            <a:ext cx="355654" cy="40011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7175" y="3826774"/>
            <a:ext cx="355654" cy="40011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7175" y="5001524"/>
            <a:ext cx="355654" cy="400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782320" y="2108200"/>
            <a:ext cx="10697210" cy="42392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05</a:t>
            </a:r>
            <a:r>
              <a:rPr lang="zh-CN" altLang="en-US" sz="3200" dirty="0">
                <a:solidFill>
                  <a:schemeClr val="tx1"/>
                </a:solidFill>
              </a:rPr>
              <a:t>：做一</a:t>
            </a:r>
            <a:r>
              <a:rPr lang="zh-CN" altLang="en-US" sz="3200" dirty="0">
                <a:solidFill>
                  <a:schemeClr val="tx1"/>
                </a:solidFill>
              </a:rPr>
              <a:t>做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5825" y="10579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对选择的创新项目按如下方式进行项目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实施。</a:t>
            </a: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grpSp>
        <p:nvGrpSpPr>
          <p:cNvPr id="56" name="组合 55"/>
          <p:cNvGrpSpPr/>
          <p:nvPr>
            <p:custDataLst>
              <p:tags r:id="rId1"/>
            </p:custDataLst>
          </p:nvPr>
        </p:nvGrpSpPr>
        <p:grpSpPr>
          <a:xfrm>
            <a:off x="1422400" y="2605405"/>
            <a:ext cx="9511665" cy="838835"/>
            <a:chOff x="2523" y="7843"/>
            <a:chExt cx="12140" cy="1321"/>
          </a:xfrm>
        </p:grpSpPr>
        <p:grpSp>
          <p:nvGrpSpPr>
            <p:cNvPr id="57" name="组合 56"/>
            <p:cNvGrpSpPr/>
            <p:nvPr/>
          </p:nvGrpSpPr>
          <p:grpSpPr>
            <a:xfrm>
              <a:off x="5840" y="7843"/>
              <a:ext cx="8823" cy="1321"/>
              <a:chOff x="5839" y="7940"/>
              <a:chExt cx="8823" cy="1321"/>
            </a:xfrm>
          </p:grpSpPr>
          <p:sp>
            <p:nvSpPr>
              <p:cNvPr id="58" name="矩形 17"/>
              <p:cNvSpPr/>
              <p:nvPr>
                <p:custDataLst>
                  <p:tags r:id="rId2"/>
                </p:custDataLst>
              </p:nvPr>
            </p:nvSpPr>
            <p:spPr>
              <a:xfrm>
                <a:off x="6503" y="8181"/>
                <a:ext cx="7630" cy="914"/>
              </a:xfrm>
              <a:prstGeom prst="rect">
                <a:avLst/>
              </a:prstGeom>
              <a:noFill/>
              <a:ln w="15875">
                <a:noFill/>
              </a:ln>
            </p:spPr>
            <p:txBody>
              <a:bodyPr wrap="square" lIns="68580" tIns="34291" rIns="68580" bIns="34291"/>
              <a:p>
                <a:pPr algn="l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</a:pPr>
                <a:r>
                  <a:rPr lang="zh-CN" altLang="en-US" sz="2800">
                    <a:solidFill>
                      <a:srgbClr val="00B0F0"/>
                    </a:solidFill>
                    <a:latin typeface="仿宋" panose="02010609060101010101" charset="-122"/>
                    <a:ea typeface="仿宋" panose="02010609060101010101" charset="-122"/>
                  </a:rPr>
                  <a:t>创意点：</a:t>
                </a:r>
                <a:r>
                  <a:rPr lang="en-US" altLang="zh-CN" sz="2800">
                    <a:solidFill>
                      <a:srgbClr val="00B0F0"/>
                    </a:solidFill>
                    <a:latin typeface="仿宋" panose="02010609060101010101" charset="-122"/>
                    <a:ea typeface="仿宋" panose="02010609060101010101" charset="-122"/>
                  </a:rPr>
                  <a:t>________________________</a:t>
                </a:r>
                <a:endParaRPr lang="en-US" altLang="zh-CN" sz="2800">
                  <a:solidFill>
                    <a:srgbClr val="00B0F0"/>
                  </a:solidFill>
                  <a:latin typeface="仿宋" panose="02010609060101010101" charset="-122"/>
                  <a:ea typeface="仿宋" panose="02010609060101010101" charset="-122"/>
                </a:endParaRPr>
              </a:p>
            </p:txBody>
          </p:sp>
          <p:sp>
            <p:nvSpPr>
              <p:cNvPr id="59" name="平行四边形 18"/>
              <p:cNvSpPr/>
              <p:nvPr>
                <p:custDataLst>
                  <p:tags r:id="rId3"/>
                </p:custDataLst>
              </p:nvPr>
            </p:nvSpPr>
            <p:spPr>
              <a:xfrm>
                <a:off x="5839" y="7940"/>
                <a:ext cx="8823" cy="1321"/>
              </a:xfrm>
              <a:prstGeom prst="parallelogram">
                <a:avLst>
                  <a:gd name="adj" fmla="val 29153"/>
                </a:avLst>
              </a:prstGeom>
              <a:noFill/>
              <a:ln w="15875" cap="flat" cmpd="sng">
                <a:solidFill>
                  <a:srgbClr val="5B9BD5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 rot="0">
              <a:off x="2523" y="7843"/>
              <a:ext cx="3736" cy="1310"/>
              <a:chOff x="7980" y="8663"/>
              <a:chExt cx="2304" cy="724"/>
            </a:xfrm>
          </p:grpSpPr>
          <p:sp>
            <p:nvSpPr>
              <p:cNvPr id="62" name="平行四边形 2"/>
              <p:cNvSpPr/>
              <p:nvPr>
                <p:custDataLst>
                  <p:tags r:id="rId4"/>
                </p:custDataLst>
              </p:nvPr>
            </p:nvSpPr>
            <p:spPr>
              <a:xfrm>
                <a:off x="7980" y="8663"/>
                <a:ext cx="2101" cy="724"/>
              </a:xfrm>
              <a:prstGeom prst="parallelogram">
                <a:avLst>
                  <a:gd name="adj" fmla="val 27786"/>
                </a:avLst>
              </a:prstGeom>
              <a:solidFill>
                <a:schemeClr val="accent2"/>
              </a:solidFill>
              <a:ln w="1270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63" name="文本框 9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8284" y="8811"/>
                <a:ext cx="2000" cy="40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r>
                  <a:rPr lang="zh-CN" altLang="en-US" sz="2400" b="1">
                    <a:solidFill>
                      <a:srgbClr val="00B0F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分析项目创意</a:t>
                </a:r>
                <a:endParaRPr lang="zh-CN" altLang="en-US" sz="2400" b="1">
                  <a:solidFill>
                    <a:srgbClr val="00B0F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4" name="组合 3"/>
          <p:cNvGrpSpPr/>
          <p:nvPr>
            <p:custDataLst>
              <p:tags r:id="rId6"/>
            </p:custDataLst>
          </p:nvPr>
        </p:nvGrpSpPr>
        <p:grpSpPr>
          <a:xfrm>
            <a:off x="1422400" y="3705225"/>
            <a:ext cx="9511665" cy="838835"/>
            <a:chOff x="2523" y="7843"/>
            <a:chExt cx="12140" cy="1321"/>
          </a:xfrm>
        </p:grpSpPr>
        <p:grpSp>
          <p:nvGrpSpPr>
            <p:cNvPr id="6" name="组合 5"/>
            <p:cNvGrpSpPr/>
            <p:nvPr/>
          </p:nvGrpSpPr>
          <p:grpSpPr>
            <a:xfrm>
              <a:off x="5840" y="7843"/>
              <a:ext cx="8823" cy="1321"/>
              <a:chOff x="5839" y="7940"/>
              <a:chExt cx="8823" cy="1321"/>
            </a:xfrm>
          </p:grpSpPr>
          <p:sp>
            <p:nvSpPr>
              <p:cNvPr id="7" name="矩形 17"/>
              <p:cNvSpPr/>
              <p:nvPr>
                <p:custDataLst>
                  <p:tags r:id="rId7"/>
                </p:custDataLst>
              </p:nvPr>
            </p:nvSpPr>
            <p:spPr>
              <a:xfrm>
                <a:off x="6503" y="8181"/>
                <a:ext cx="7630" cy="914"/>
              </a:xfrm>
              <a:prstGeom prst="rect">
                <a:avLst/>
              </a:prstGeom>
              <a:noFill/>
              <a:ln w="15875">
                <a:noFill/>
              </a:ln>
            </p:spPr>
            <p:txBody>
              <a:bodyPr wrap="square" lIns="68580" tIns="34291" rIns="68580" bIns="34291"/>
              <a:p>
                <a:pPr algn="l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</a:pPr>
                <a:r>
                  <a:rPr lang="zh-CN" altLang="en-US" sz="2800">
                    <a:solidFill>
                      <a:srgbClr val="00B0F0"/>
                    </a:solidFill>
                    <a:latin typeface="仿宋" panose="02010609060101010101" charset="-122"/>
                    <a:ea typeface="仿宋" panose="02010609060101010101" charset="-122"/>
                  </a:rPr>
                  <a:t>可行性：</a:t>
                </a:r>
                <a:r>
                  <a:rPr lang="en-US" altLang="zh-CN" sz="2800">
                    <a:solidFill>
                      <a:srgbClr val="00B0F0"/>
                    </a:solidFill>
                    <a:latin typeface="仿宋" panose="02010609060101010101" charset="-122"/>
                    <a:ea typeface="仿宋" panose="02010609060101010101" charset="-122"/>
                  </a:rPr>
                  <a:t>________________________</a:t>
                </a:r>
                <a:endParaRPr lang="en-US" altLang="zh-CN" sz="2800">
                  <a:solidFill>
                    <a:srgbClr val="00B0F0"/>
                  </a:solidFill>
                  <a:latin typeface="仿宋" panose="02010609060101010101" charset="-122"/>
                  <a:ea typeface="仿宋" panose="02010609060101010101" charset="-122"/>
                </a:endParaRPr>
              </a:p>
            </p:txBody>
          </p:sp>
          <p:sp>
            <p:nvSpPr>
              <p:cNvPr id="8" name="平行四边形 18"/>
              <p:cNvSpPr/>
              <p:nvPr>
                <p:custDataLst>
                  <p:tags r:id="rId8"/>
                </p:custDataLst>
              </p:nvPr>
            </p:nvSpPr>
            <p:spPr>
              <a:xfrm>
                <a:off x="5839" y="7940"/>
                <a:ext cx="8823" cy="1321"/>
              </a:xfrm>
              <a:prstGeom prst="parallelogram">
                <a:avLst>
                  <a:gd name="adj" fmla="val 29153"/>
                </a:avLst>
              </a:prstGeom>
              <a:noFill/>
              <a:ln w="15875" cap="flat" cmpd="sng">
                <a:solidFill>
                  <a:srgbClr val="5B9BD5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 rot="0">
              <a:off x="2523" y="7843"/>
              <a:ext cx="3407" cy="1310"/>
              <a:chOff x="7980" y="8663"/>
              <a:chExt cx="2101" cy="724"/>
            </a:xfrm>
          </p:grpSpPr>
          <p:sp>
            <p:nvSpPr>
              <p:cNvPr id="10" name="平行四边形 2"/>
              <p:cNvSpPr/>
              <p:nvPr>
                <p:custDataLst>
                  <p:tags r:id="rId9"/>
                </p:custDataLst>
              </p:nvPr>
            </p:nvSpPr>
            <p:spPr>
              <a:xfrm>
                <a:off x="7980" y="8663"/>
                <a:ext cx="2101" cy="724"/>
              </a:xfrm>
              <a:prstGeom prst="parallelogram">
                <a:avLst>
                  <a:gd name="adj" fmla="val 27786"/>
                </a:avLst>
              </a:prstGeom>
              <a:solidFill>
                <a:schemeClr val="accent2"/>
              </a:solidFill>
              <a:ln w="1270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" name="文本框 9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8068" y="8663"/>
                <a:ext cx="2000" cy="7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 algn="ctr"/>
                <a:r>
                  <a:rPr lang="zh-CN" altLang="en-US" sz="2400" b="1">
                    <a:solidFill>
                      <a:srgbClr val="00B0F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分析互联网助力项目的可行性</a:t>
                </a:r>
                <a:endParaRPr lang="zh-CN" altLang="en-US" sz="2400" b="1">
                  <a:solidFill>
                    <a:srgbClr val="00B0F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13" name="组合 12"/>
          <p:cNvGrpSpPr/>
          <p:nvPr>
            <p:custDataLst>
              <p:tags r:id="rId11"/>
            </p:custDataLst>
          </p:nvPr>
        </p:nvGrpSpPr>
        <p:grpSpPr>
          <a:xfrm>
            <a:off x="1422400" y="4805045"/>
            <a:ext cx="9511665" cy="848874"/>
            <a:chOff x="2523" y="7843"/>
            <a:chExt cx="12140" cy="1337"/>
          </a:xfrm>
        </p:grpSpPr>
        <p:grpSp>
          <p:nvGrpSpPr>
            <p:cNvPr id="14" name="组合 13"/>
            <p:cNvGrpSpPr/>
            <p:nvPr/>
          </p:nvGrpSpPr>
          <p:grpSpPr>
            <a:xfrm>
              <a:off x="5840" y="7843"/>
              <a:ext cx="8823" cy="1321"/>
              <a:chOff x="5839" y="7940"/>
              <a:chExt cx="8823" cy="1321"/>
            </a:xfrm>
          </p:grpSpPr>
          <p:sp>
            <p:nvSpPr>
              <p:cNvPr id="15" name="矩形 17"/>
              <p:cNvSpPr/>
              <p:nvPr>
                <p:custDataLst>
                  <p:tags r:id="rId12"/>
                </p:custDataLst>
              </p:nvPr>
            </p:nvSpPr>
            <p:spPr>
              <a:xfrm>
                <a:off x="6503" y="8181"/>
                <a:ext cx="7630" cy="914"/>
              </a:xfrm>
              <a:prstGeom prst="rect">
                <a:avLst/>
              </a:prstGeom>
              <a:noFill/>
              <a:ln w="15875">
                <a:noFill/>
              </a:ln>
            </p:spPr>
            <p:txBody>
              <a:bodyPr wrap="square" lIns="68580" tIns="34291" rIns="68580" bIns="34291"/>
              <a:p>
                <a:pPr algn="l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</a:pPr>
                <a:r>
                  <a:rPr lang="zh-CN" altLang="en-US" sz="2800">
                    <a:solidFill>
                      <a:srgbClr val="00B0F0"/>
                    </a:solidFill>
                    <a:latin typeface="仿宋" panose="02010609060101010101" charset="-122"/>
                    <a:ea typeface="仿宋" panose="02010609060101010101" charset="-122"/>
                  </a:rPr>
                  <a:t>项目名</a:t>
                </a:r>
                <a:r>
                  <a:rPr lang="zh-CN" altLang="en-US" sz="2800">
                    <a:solidFill>
                      <a:srgbClr val="00B0F0"/>
                    </a:solidFill>
                    <a:latin typeface="仿宋" panose="02010609060101010101" charset="-122"/>
                    <a:ea typeface="仿宋" panose="02010609060101010101" charset="-122"/>
                  </a:rPr>
                  <a:t>称：</a:t>
                </a:r>
                <a:r>
                  <a:rPr lang="en-US" altLang="zh-CN" sz="2800">
                    <a:solidFill>
                      <a:srgbClr val="00B0F0"/>
                    </a:solidFill>
                    <a:latin typeface="仿宋" panose="02010609060101010101" charset="-122"/>
                    <a:ea typeface="仿宋" panose="02010609060101010101" charset="-122"/>
                  </a:rPr>
                  <a:t>______________________</a:t>
                </a:r>
                <a:endParaRPr lang="en-US" altLang="zh-CN" sz="2800">
                  <a:solidFill>
                    <a:srgbClr val="00B0F0"/>
                  </a:solidFill>
                  <a:latin typeface="仿宋" panose="02010609060101010101" charset="-122"/>
                  <a:ea typeface="仿宋" panose="02010609060101010101" charset="-122"/>
                </a:endParaRPr>
              </a:p>
            </p:txBody>
          </p:sp>
          <p:sp>
            <p:nvSpPr>
              <p:cNvPr id="18" name="平行四边形 18"/>
              <p:cNvSpPr/>
              <p:nvPr>
                <p:custDataLst>
                  <p:tags r:id="rId13"/>
                </p:custDataLst>
              </p:nvPr>
            </p:nvSpPr>
            <p:spPr>
              <a:xfrm>
                <a:off x="5839" y="7940"/>
                <a:ext cx="8823" cy="1321"/>
              </a:xfrm>
              <a:prstGeom prst="parallelogram">
                <a:avLst>
                  <a:gd name="adj" fmla="val 29153"/>
                </a:avLst>
              </a:prstGeom>
              <a:noFill/>
              <a:ln w="15875" cap="flat" cmpd="sng">
                <a:solidFill>
                  <a:srgbClr val="5B9BD5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 rot="0">
              <a:off x="2523" y="7843"/>
              <a:ext cx="3407" cy="1337"/>
              <a:chOff x="7980" y="8663"/>
              <a:chExt cx="2101" cy="739"/>
            </a:xfrm>
          </p:grpSpPr>
          <p:sp>
            <p:nvSpPr>
              <p:cNvPr id="20" name="平行四边形 2"/>
              <p:cNvSpPr/>
              <p:nvPr>
                <p:custDataLst>
                  <p:tags r:id="rId14"/>
                </p:custDataLst>
              </p:nvPr>
            </p:nvSpPr>
            <p:spPr>
              <a:xfrm>
                <a:off x="7980" y="8663"/>
                <a:ext cx="2101" cy="724"/>
              </a:xfrm>
              <a:prstGeom prst="parallelogram">
                <a:avLst>
                  <a:gd name="adj" fmla="val 27786"/>
                </a:avLst>
              </a:prstGeom>
              <a:solidFill>
                <a:schemeClr val="accent2"/>
              </a:solidFill>
              <a:ln w="1270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1" name="文本框 9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8189" y="8679"/>
                <a:ext cx="1749" cy="7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 algn="ctr"/>
                <a:r>
                  <a:rPr lang="zh-CN" altLang="en-US" sz="2400" b="1">
                    <a:solidFill>
                      <a:srgbClr val="00B0F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优化项目创意</a:t>
                </a:r>
                <a:endParaRPr lang="zh-CN" altLang="en-US" sz="2400" b="1">
                  <a:solidFill>
                    <a:srgbClr val="00B0F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algn="ctr"/>
                <a:r>
                  <a:rPr lang="zh-CN" altLang="en-US" sz="2400" b="1">
                    <a:solidFill>
                      <a:srgbClr val="00B0F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名称</a:t>
                </a:r>
                <a:endParaRPr lang="zh-CN" altLang="en-US" sz="2400" b="1">
                  <a:solidFill>
                    <a:srgbClr val="00B0F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22" name="矩形 21"/>
          <p:cNvSpPr/>
          <p:nvPr/>
        </p:nvSpPr>
        <p:spPr>
          <a:xfrm>
            <a:off x="-37395150" y="-22975570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6240145" y="2758440"/>
            <a:ext cx="3290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节能、环保、免费、</a:t>
            </a:r>
            <a:r>
              <a:rPr lang="zh-CN" altLang="en-US" sz="20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共享</a:t>
            </a:r>
            <a:endParaRPr lang="zh-CN" altLang="en-US" sz="200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229350" y="3844290"/>
            <a:ext cx="42900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促进交流、跨越时空、方便</a:t>
            </a:r>
            <a:r>
              <a:rPr lang="zh-CN" altLang="en-US" sz="20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传递</a:t>
            </a:r>
            <a:endParaRPr lang="zh-CN" altLang="en-US" sz="200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240145" y="4930140"/>
            <a:ext cx="42900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互联网创新</a:t>
            </a:r>
            <a:r>
              <a:rPr lang="zh-CN" altLang="en-US" sz="20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项目：</a:t>
            </a:r>
            <a:endParaRPr lang="zh-CN" altLang="en-US" sz="200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782320" y="2108200"/>
            <a:ext cx="10697210" cy="42392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06</a:t>
            </a:r>
            <a:r>
              <a:rPr lang="zh-CN" altLang="en-US" sz="3200" dirty="0">
                <a:solidFill>
                  <a:schemeClr val="tx1"/>
                </a:solidFill>
              </a:rPr>
              <a:t>：填一</a:t>
            </a:r>
            <a:r>
              <a:rPr lang="zh-CN" altLang="en-US" sz="3200" dirty="0">
                <a:solidFill>
                  <a:schemeClr val="tx1"/>
                </a:solidFill>
              </a:rPr>
              <a:t>填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5825" y="10579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归纳海选创新项目步骤，在方框中填写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序号。</a:t>
            </a: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grpSp>
        <p:nvGrpSpPr>
          <p:cNvPr id="56" name="组合 55"/>
          <p:cNvGrpSpPr/>
          <p:nvPr>
            <p:custDataLst>
              <p:tags r:id="rId1"/>
            </p:custDataLst>
          </p:nvPr>
        </p:nvGrpSpPr>
        <p:grpSpPr>
          <a:xfrm>
            <a:off x="2155825" y="2566670"/>
            <a:ext cx="7708900" cy="838835"/>
            <a:chOff x="2523" y="7843"/>
            <a:chExt cx="12140" cy="1321"/>
          </a:xfrm>
        </p:grpSpPr>
        <p:grpSp>
          <p:nvGrpSpPr>
            <p:cNvPr id="57" name="组合 56"/>
            <p:cNvGrpSpPr/>
            <p:nvPr/>
          </p:nvGrpSpPr>
          <p:grpSpPr>
            <a:xfrm>
              <a:off x="5840" y="7843"/>
              <a:ext cx="8823" cy="1321"/>
              <a:chOff x="5839" y="7940"/>
              <a:chExt cx="8823" cy="1321"/>
            </a:xfrm>
          </p:grpSpPr>
          <p:sp>
            <p:nvSpPr>
              <p:cNvPr id="58" name="矩形 17"/>
              <p:cNvSpPr/>
              <p:nvPr>
                <p:custDataLst>
                  <p:tags r:id="rId2"/>
                </p:custDataLst>
              </p:nvPr>
            </p:nvSpPr>
            <p:spPr>
              <a:xfrm>
                <a:off x="6503" y="8181"/>
                <a:ext cx="7630" cy="914"/>
              </a:xfrm>
              <a:prstGeom prst="rect">
                <a:avLst/>
              </a:prstGeom>
              <a:noFill/>
              <a:ln w="15875">
                <a:noFill/>
              </a:ln>
            </p:spPr>
            <p:txBody>
              <a:bodyPr wrap="square" lIns="68580" tIns="34291" rIns="68580" bIns="34291"/>
              <a:p>
                <a:pPr algn="l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</a:pPr>
                <a:r>
                  <a:rPr lang="zh-CN" altLang="en-US" sz="2800">
                    <a:latin typeface="仿宋" panose="02010609060101010101" charset="-122"/>
                    <a:ea typeface="仿宋" panose="02010609060101010101" charset="-122"/>
                  </a:rPr>
                  <a:t>讨论有价值的创意点</a:t>
                </a:r>
                <a:endParaRPr lang="zh-CN" altLang="en-US" sz="2800">
                  <a:latin typeface="仿宋" panose="02010609060101010101" charset="-122"/>
                  <a:ea typeface="仿宋" panose="02010609060101010101" charset="-122"/>
                </a:endParaRPr>
              </a:p>
            </p:txBody>
          </p:sp>
          <p:sp>
            <p:nvSpPr>
              <p:cNvPr id="59" name="平行四边形 18"/>
              <p:cNvSpPr/>
              <p:nvPr>
                <p:custDataLst>
                  <p:tags r:id="rId3"/>
                </p:custDataLst>
              </p:nvPr>
            </p:nvSpPr>
            <p:spPr>
              <a:xfrm>
                <a:off x="5839" y="7940"/>
                <a:ext cx="8823" cy="1321"/>
              </a:xfrm>
              <a:prstGeom prst="parallelogram">
                <a:avLst>
                  <a:gd name="adj" fmla="val 29153"/>
                </a:avLst>
              </a:prstGeom>
              <a:noFill/>
              <a:ln w="15875" cap="flat" cmpd="sng">
                <a:solidFill>
                  <a:srgbClr val="5B9BD5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2523" y="7843"/>
              <a:ext cx="3736" cy="1310"/>
              <a:chOff x="2524" y="4276"/>
              <a:chExt cx="3736" cy="1310"/>
            </a:xfrm>
          </p:grpSpPr>
          <p:grpSp>
            <p:nvGrpSpPr>
              <p:cNvPr id="61" name="组合 60"/>
              <p:cNvGrpSpPr/>
              <p:nvPr/>
            </p:nvGrpSpPr>
            <p:grpSpPr>
              <a:xfrm>
                <a:off x="2524" y="4276"/>
                <a:ext cx="3736" cy="1310"/>
                <a:chOff x="7980" y="8663"/>
                <a:chExt cx="2304" cy="724"/>
              </a:xfrm>
            </p:grpSpPr>
            <p:sp>
              <p:nvSpPr>
                <p:cNvPr id="62" name="平行四边形 2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7980" y="8663"/>
                  <a:ext cx="2101" cy="724"/>
                </a:xfrm>
                <a:prstGeom prst="parallelogram">
                  <a:avLst>
                    <a:gd name="adj" fmla="val 27786"/>
                  </a:avLst>
                </a:prstGeom>
                <a:solidFill>
                  <a:schemeClr val="accent5"/>
                </a:solidFill>
                <a:ln w="1270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63" name="文本框 9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8284" y="8811"/>
                  <a:ext cx="2000" cy="40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p>
                  <a:r>
                    <a:rPr lang="zh-CN" altLang="en-US" sz="2400">
                      <a:solidFill>
                        <a:schemeClr val="bg1"/>
                      </a:solidFill>
                    </a:rPr>
                    <a:t>步骤</a:t>
                  </a:r>
                  <a:endParaRPr lang="zh-CN" alt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4" name="矩形 63"/>
              <p:cNvSpPr/>
              <p:nvPr>
                <p:custDataLst>
                  <p:tags r:id="rId6"/>
                </p:custDataLst>
              </p:nvPr>
            </p:nvSpPr>
            <p:spPr>
              <a:xfrm>
                <a:off x="4398" y="4519"/>
                <a:ext cx="781" cy="794"/>
              </a:xfrm>
              <a:prstGeom prst="rect">
                <a:avLst/>
              </a:prstGeom>
              <a:noFill/>
              <a:ln w="25400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66" name="组合 65"/>
          <p:cNvGrpSpPr/>
          <p:nvPr>
            <p:custDataLst>
              <p:tags r:id="rId7"/>
            </p:custDataLst>
          </p:nvPr>
        </p:nvGrpSpPr>
        <p:grpSpPr>
          <a:xfrm>
            <a:off x="2155825" y="3769995"/>
            <a:ext cx="7708900" cy="838835"/>
            <a:chOff x="2523" y="7843"/>
            <a:chExt cx="12140" cy="1321"/>
          </a:xfrm>
        </p:grpSpPr>
        <p:grpSp>
          <p:nvGrpSpPr>
            <p:cNvPr id="67" name="组合 66"/>
            <p:cNvGrpSpPr/>
            <p:nvPr/>
          </p:nvGrpSpPr>
          <p:grpSpPr>
            <a:xfrm>
              <a:off x="5840" y="7843"/>
              <a:ext cx="8823" cy="1321"/>
              <a:chOff x="5839" y="7940"/>
              <a:chExt cx="8823" cy="1321"/>
            </a:xfrm>
          </p:grpSpPr>
          <p:sp>
            <p:nvSpPr>
              <p:cNvPr id="68" name="矩形 17"/>
              <p:cNvSpPr/>
              <p:nvPr>
                <p:custDataLst>
                  <p:tags r:id="rId8"/>
                </p:custDataLst>
              </p:nvPr>
            </p:nvSpPr>
            <p:spPr>
              <a:xfrm>
                <a:off x="6503" y="8181"/>
                <a:ext cx="7630" cy="914"/>
              </a:xfrm>
              <a:prstGeom prst="rect">
                <a:avLst/>
              </a:prstGeom>
              <a:noFill/>
              <a:ln w="15875">
                <a:noFill/>
              </a:ln>
            </p:spPr>
            <p:txBody>
              <a:bodyPr wrap="square" lIns="68580" tIns="34291" rIns="68580" bIns="34291"/>
              <a:p>
                <a:pPr algn="l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</a:pPr>
                <a:r>
                  <a:rPr lang="zh-CN" altLang="en-US" sz="2800">
                    <a:latin typeface="仿宋" panose="02010609060101010101" charset="-122"/>
                    <a:ea typeface="仿宋" panose="02010609060101010101" charset="-122"/>
                  </a:rPr>
                  <a:t>为创新项目起个名称</a:t>
                </a:r>
                <a:endParaRPr lang="zh-CN" altLang="en-US" sz="2800">
                  <a:latin typeface="仿宋" panose="02010609060101010101" charset="-122"/>
                  <a:ea typeface="仿宋" panose="02010609060101010101" charset="-122"/>
                </a:endParaRPr>
              </a:p>
            </p:txBody>
          </p:sp>
          <p:sp>
            <p:nvSpPr>
              <p:cNvPr id="69" name="平行四边形 18"/>
              <p:cNvSpPr/>
              <p:nvPr>
                <p:custDataLst>
                  <p:tags r:id="rId9"/>
                </p:custDataLst>
              </p:nvPr>
            </p:nvSpPr>
            <p:spPr>
              <a:xfrm>
                <a:off x="5839" y="7940"/>
                <a:ext cx="8823" cy="1321"/>
              </a:xfrm>
              <a:prstGeom prst="parallelogram">
                <a:avLst>
                  <a:gd name="adj" fmla="val 29153"/>
                </a:avLst>
              </a:prstGeom>
              <a:noFill/>
              <a:ln w="15875" cap="flat" cmpd="sng">
                <a:solidFill>
                  <a:srgbClr val="5B9BD5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2523" y="7843"/>
              <a:ext cx="3736" cy="1310"/>
              <a:chOff x="2524" y="4276"/>
              <a:chExt cx="3736" cy="1310"/>
            </a:xfrm>
          </p:grpSpPr>
          <p:grpSp>
            <p:nvGrpSpPr>
              <p:cNvPr id="71" name="组合 70"/>
              <p:cNvGrpSpPr/>
              <p:nvPr/>
            </p:nvGrpSpPr>
            <p:grpSpPr>
              <a:xfrm>
                <a:off x="2524" y="4276"/>
                <a:ext cx="3736" cy="1310"/>
                <a:chOff x="7980" y="8663"/>
                <a:chExt cx="2304" cy="724"/>
              </a:xfrm>
            </p:grpSpPr>
            <p:sp>
              <p:nvSpPr>
                <p:cNvPr id="72" name="平行四边形 2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7980" y="8663"/>
                  <a:ext cx="2101" cy="724"/>
                </a:xfrm>
                <a:prstGeom prst="parallelogram">
                  <a:avLst>
                    <a:gd name="adj" fmla="val 27786"/>
                  </a:avLst>
                </a:prstGeom>
                <a:solidFill>
                  <a:schemeClr val="accent5"/>
                </a:solidFill>
                <a:ln w="1270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73" name="文本框 9"/>
                <p:cNvSpPr txBox="1"/>
                <p:nvPr>
                  <p:custDataLst>
                    <p:tags r:id="rId11"/>
                  </p:custDataLst>
                </p:nvPr>
              </p:nvSpPr>
              <p:spPr>
                <a:xfrm>
                  <a:off x="8284" y="8819"/>
                  <a:ext cx="2000" cy="40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p>
                  <a:r>
                    <a:rPr lang="zh-CN" altLang="en-US" sz="2400">
                      <a:solidFill>
                        <a:schemeClr val="bg1"/>
                      </a:solidFill>
                    </a:rPr>
                    <a:t>步骤</a:t>
                  </a:r>
                  <a:endParaRPr lang="zh-CN" alt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4" name="矩形 73"/>
              <p:cNvSpPr/>
              <p:nvPr>
                <p:custDataLst>
                  <p:tags r:id="rId12"/>
                </p:custDataLst>
              </p:nvPr>
            </p:nvSpPr>
            <p:spPr>
              <a:xfrm>
                <a:off x="4398" y="4519"/>
                <a:ext cx="781" cy="794"/>
              </a:xfrm>
              <a:prstGeom prst="rect">
                <a:avLst/>
              </a:prstGeom>
              <a:noFill/>
              <a:ln w="25400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75" name="组合 74"/>
          <p:cNvGrpSpPr/>
          <p:nvPr>
            <p:custDataLst>
              <p:tags r:id="rId13"/>
            </p:custDataLst>
          </p:nvPr>
        </p:nvGrpSpPr>
        <p:grpSpPr>
          <a:xfrm>
            <a:off x="2155825" y="4973320"/>
            <a:ext cx="7708900" cy="838835"/>
            <a:chOff x="2523" y="7843"/>
            <a:chExt cx="12140" cy="1321"/>
          </a:xfrm>
        </p:grpSpPr>
        <p:grpSp>
          <p:nvGrpSpPr>
            <p:cNvPr id="76" name="组合 75"/>
            <p:cNvGrpSpPr/>
            <p:nvPr/>
          </p:nvGrpSpPr>
          <p:grpSpPr>
            <a:xfrm>
              <a:off x="5840" y="7843"/>
              <a:ext cx="8823" cy="1321"/>
              <a:chOff x="5839" y="7940"/>
              <a:chExt cx="8823" cy="1321"/>
            </a:xfrm>
          </p:grpSpPr>
          <p:sp>
            <p:nvSpPr>
              <p:cNvPr id="77" name="矩形 17"/>
              <p:cNvSpPr/>
              <p:nvPr>
                <p:custDataLst>
                  <p:tags r:id="rId14"/>
                </p:custDataLst>
              </p:nvPr>
            </p:nvSpPr>
            <p:spPr>
              <a:xfrm>
                <a:off x="6503" y="8181"/>
                <a:ext cx="7630" cy="914"/>
              </a:xfrm>
              <a:prstGeom prst="rect">
                <a:avLst/>
              </a:prstGeom>
              <a:noFill/>
              <a:ln w="15875">
                <a:noFill/>
              </a:ln>
            </p:spPr>
            <p:txBody>
              <a:bodyPr wrap="square" lIns="68580" tIns="34291" rIns="68580" bIns="34291"/>
              <a:p>
                <a:pPr algn="l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</a:pPr>
                <a:r>
                  <a:rPr lang="zh-CN" altLang="en-US" sz="2800">
                    <a:latin typeface="仿宋" panose="02010609060101010101" charset="-122"/>
                    <a:ea typeface="仿宋" panose="02010609060101010101" charset="-122"/>
                  </a:rPr>
                  <a:t>分析创新项目可行性</a:t>
                </a:r>
                <a:endParaRPr lang="zh-CN" altLang="en-US" sz="2800">
                  <a:latin typeface="仿宋" panose="02010609060101010101" charset="-122"/>
                  <a:ea typeface="仿宋" panose="02010609060101010101" charset="-122"/>
                </a:endParaRPr>
              </a:p>
            </p:txBody>
          </p:sp>
          <p:sp>
            <p:nvSpPr>
              <p:cNvPr id="78" name="平行四边形 18"/>
              <p:cNvSpPr/>
              <p:nvPr>
                <p:custDataLst>
                  <p:tags r:id="rId15"/>
                </p:custDataLst>
              </p:nvPr>
            </p:nvSpPr>
            <p:spPr>
              <a:xfrm>
                <a:off x="5839" y="7940"/>
                <a:ext cx="8823" cy="1321"/>
              </a:xfrm>
              <a:prstGeom prst="parallelogram">
                <a:avLst>
                  <a:gd name="adj" fmla="val 29153"/>
                </a:avLst>
              </a:prstGeom>
              <a:noFill/>
              <a:ln w="15875" cap="flat" cmpd="sng">
                <a:solidFill>
                  <a:srgbClr val="5B9BD5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2523" y="7843"/>
              <a:ext cx="3736" cy="1310"/>
              <a:chOff x="2524" y="4276"/>
              <a:chExt cx="3736" cy="1310"/>
            </a:xfrm>
          </p:grpSpPr>
          <p:grpSp>
            <p:nvGrpSpPr>
              <p:cNvPr id="80" name="组合 79"/>
              <p:cNvGrpSpPr/>
              <p:nvPr/>
            </p:nvGrpSpPr>
            <p:grpSpPr>
              <a:xfrm>
                <a:off x="2524" y="4276"/>
                <a:ext cx="3736" cy="1310"/>
                <a:chOff x="7980" y="8663"/>
                <a:chExt cx="2304" cy="724"/>
              </a:xfrm>
            </p:grpSpPr>
            <p:sp>
              <p:nvSpPr>
                <p:cNvPr id="81" name="平行四边形 2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7980" y="8663"/>
                  <a:ext cx="2101" cy="724"/>
                </a:xfrm>
                <a:prstGeom prst="parallelogram">
                  <a:avLst>
                    <a:gd name="adj" fmla="val 27786"/>
                  </a:avLst>
                </a:prstGeom>
                <a:solidFill>
                  <a:schemeClr val="accent5"/>
                </a:solidFill>
                <a:ln w="1270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2" name="文本框 9"/>
                <p:cNvSpPr txBox="1"/>
                <p:nvPr>
                  <p:custDataLst>
                    <p:tags r:id="rId17"/>
                  </p:custDataLst>
                </p:nvPr>
              </p:nvSpPr>
              <p:spPr>
                <a:xfrm>
                  <a:off x="8284" y="8811"/>
                  <a:ext cx="2000" cy="40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p>
                  <a:r>
                    <a:rPr lang="zh-CN" altLang="en-US" sz="2400">
                      <a:solidFill>
                        <a:schemeClr val="bg1"/>
                      </a:solidFill>
                    </a:rPr>
                    <a:t>步骤</a:t>
                  </a:r>
                  <a:endParaRPr lang="zh-CN" alt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83" name="矩形 82"/>
              <p:cNvSpPr/>
              <p:nvPr>
                <p:custDataLst>
                  <p:tags r:id="rId18"/>
                </p:custDataLst>
              </p:nvPr>
            </p:nvSpPr>
            <p:spPr>
              <a:xfrm>
                <a:off x="4398" y="4519"/>
                <a:ext cx="781" cy="794"/>
              </a:xfrm>
              <a:prstGeom prst="rect">
                <a:avLst/>
              </a:prstGeom>
              <a:noFill/>
              <a:ln w="25400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11" name="矩形 10"/>
          <p:cNvSpPr/>
          <p:nvPr/>
        </p:nvSpPr>
        <p:spPr>
          <a:xfrm>
            <a:off x="-37395150" y="-22975570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6" name="文本框 85"/>
          <p:cNvSpPr txBox="1"/>
          <p:nvPr/>
        </p:nvSpPr>
        <p:spPr>
          <a:xfrm>
            <a:off x="3345815" y="2671445"/>
            <a:ext cx="775335" cy="48704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r>
              <a:rPr lang="en-US" altLang="zh-CN" sz="2800" b="1"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2800" b="1"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3345815" y="3899535"/>
            <a:ext cx="775335" cy="48704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r>
              <a:rPr lang="en-US" altLang="zh-CN" sz="2800" b="1"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2800" b="1"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3345815" y="5109210"/>
            <a:ext cx="775335" cy="48704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r>
              <a:rPr lang="en-US" altLang="zh-CN" sz="2800" b="1"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zh-CN" sz="2800" b="1"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6" grpId="1"/>
      <p:bldP spid="87" grpId="0"/>
      <p:bldP spid="87" grpId="1"/>
      <p:bldP spid="88" grpId="0"/>
      <p:bldP spid="8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782320" y="2108200"/>
            <a:ext cx="10697210" cy="42392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07</a:t>
            </a:r>
            <a:r>
              <a:rPr lang="zh-CN" altLang="en-US" sz="3200" dirty="0">
                <a:solidFill>
                  <a:schemeClr val="tx1"/>
                </a:solidFill>
              </a:rPr>
              <a:t>：读一</a:t>
            </a:r>
            <a:r>
              <a:rPr lang="zh-CN" altLang="en-US" sz="3200" dirty="0">
                <a:solidFill>
                  <a:schemeClr val="tx1"/>
                </a:solidFill>
              </a:rPr>
              <a:t>读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5825" y="10579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互联网思维中的创意点</a:t>
            </a: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5480" y="2453005"/>
            <a:ext cx="10593705" cy="3091815"/>
          </a:xfrm>
          <a:prstGeom prst="rect">
            <a:avLst/>
          </a:prstGeom>
        </p:spPr>
        <p:txBody>
          <a:bodyPr wrap="square">
            <a:spAutoFit/>
          </a:bodyPr>
          <a:p>
            <a:pPr marL="623570" indent="-377825" algn="l" defTabSz="266700" fontAlgn="auto">
              <a:lnSpc>
                <a:spcPct val="125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用户至上：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以用户需求为中心，不断提升用户体验，从而提高用户满意度和忠诚度。</a:t>
            </a:r>
            <a:endParaRPr lang="zh-CN" altLang="en-US" sz="24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23570" indent="-377825" algn="l" defTabSz="266700" fontAlgn="auto">
              <a:lnSpc>
                <a:spcPct val="125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免费模式：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通过免费或低价的方式吸引用户，然后通过其他方式获得收益。</a:t>
            </a:r>
            <a:endParaRPr lang="zh-CN" altLang="en-US" sz="24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23570" indent="-377825" algn="l" defTabSz="266700" fontAlgn="auto">
              <a:lnSpc>
                <a:spcPct val="125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简约思维：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通过简单、简洁、直接的方式表达产品和服务，从而达到更好的效果。</a:t>
            </a:r>
            <a:endParaRPr lang="zh-CN" altLang="en-US" sz="24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23570" indent="-377825" algn="l" defTabSz="266700" fontAlgn="auto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极致思维：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追求卓越、完美和极致，不断提高产品和服务的质量。</a:t>
            </a:r>
            <a:endParaRPr lang="zh-CN" altLang="en-US" sz="24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37395150" y="-22975570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08</a:t>
            </a:r>
            <a:r>
              <a:rPr lang="zh-CN" altLang="en-US" sz="3200" dirty="0">
                <a:solidFill>
                  <a:schemeClr val="tx1"/>
                </a:solidFill>
              </a:rPr>
              <a:t>：画一</a:t>
            </a:r>
            <a:r>
              <a:rPr lang="zh-CN" altLang="en-US" sz="3200" dirty="0">
                <a:solidFill>
                  <a:schemeClr val="tx1"/>
                </a:solidFill>
              </a:rPr>
              <a:t>画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5825" y="10579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连一连，确立互联网创新项目的过程</a:t>
            </a: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32485" y="2160905"/>
            <a:ext cx="10516235" cy="415163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-37395150" y="-22975570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-37268150" y="-22848570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>
            <p:custDataLst>
              <p:tags r:id="rId3"/>
            </p:custDataLst>
          </p:nvPr>
        </p:nvCxnSpPr>
        <p:spPr>
          <a:xfrm>
            <a:off x="4769371" y="4846477"/>
            <a:ext cx="2343150" cy="1206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>
            <p:custDataLst>
              <p:tags r:id="rId4"/>
            </p:custDataLst>
          </p:nvPr>
        </p:nvCxnSpPr>
        <p:spPr>
          <a:xfrm flipV="1">
            <a:off x="4912246" y="2745262"/>
            <a:ext cx="2291080" cy="2984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4912246" y="3813967"/>
            <a:ext cx="2188845" cy="210121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6"/>
            </p:custDataLst>
          </p:nvPr>
        </p:nvCxnSpPr>
        <p:spPr>
          <a:xfrm flipV="1">
            <a:off x="4912246" y="3686332"/>
            <a:ext cx="2200275" cy="208343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TABLE_ENDDRAG_ORIGIN_RECT" val="794*303"/>
  <p:tag name="TABLE_ENDDRAG_RECT" val="82*178*794*303"/>
</p:tagLst>
</file>

<file path=ppt/tags/tag10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11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12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13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14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15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16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17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18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19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2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20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21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22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23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24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25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26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27.xml><?xml version="1.0" encoding="utf-8"?>
<p:tagLst xmlns:p="http://schemas.openxmlformats.org/presentationml/2006/main">
  <p:tag name="KSO_WM_DIAGRAM_VIRTUALLY_FRAME" val="{&quot;height&quot;:275.2,&quot;left&quot;:117.9,&quot;top&quot;:202.1,&quot;width&quot;:658.85}"/>
</p:tagLst>
</file>

<file path=ppt/tags/tag28.xml><?xml version="1.0" encoding="utf-8"?>
<p:tagLst xmlns:p="http://schemas.openxmlformats.org/presentationml/2006/main">
  <p:tag name="KSO_WM_DIAGRAM_VIRTUALLY_FRAME" val="{&quot;height&quot;:275.2,&quot;left&quot;:117.9,&quot;top&quot;:202.1,&quot;width&quot;:658.85}"/>
</p:tagLst>
</file>

<file path=ppt/tags/tag29.xml><?xml version="1.0" encoding="utf-8"?>
<p:tagLst xmlns:p="http://schemas.openxmlformats.org/presentationml/2006/main">
  <p:tag name="KSO_WM_DIAGRAM_VIRTUALLY_FRAME" val="{&quot;height&quot;:275.2,&quot;left&quot;:117.9,&quot;top&quot;:202.1,&quot;width&quot;:658.85}"/>
</p:tagLst>
</file>

<file path=ppt/tags/tag3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30.xml><?xml version="1.0" encoding="utf-8"?>
<p:tagLst xmlns:p="http://schemas.openxmlformats.org/presentationml/2006/main">
  <p:tag name="KSO_WM_DIAGRAM_VIRTUALLY_FRAME" val="{&quot;height&quot;:275.2,&quot;left&quot;:117.9,&quot;top&quot;:202.1,&quot;width&quot;:658.85}"/>
</p:tagLst>
</file>

<file path=ppt/tags/tag31.xml><?xml version="1.0" encoding="utf-8"?>
<p:tagLst xmlns:p="http://schemas.openxmlformats.org/presentationml/2006/main">
  <p:tag name="KSO_WM_DIAGRAM_VIRTUALLY_FRAME" val="{&quot;height&quot;:275.2,&quot;left&quot;:117.9,&quot;top&quot;:202.1,&quot;width&quot;:658.85}"/>
</p:tagLst>
</file>

<file path=ppt/tags/tag32.xml><?xml version="1.0" encoding="utf-8"?>
<p:tagLst xmlns:p="http://schemas.openxmlformats.org/presentationml/2006/main">
  <p:tag name="KSO_WM_DIAGRAM_VIRTUALLY_FRAME" val="{&quot;height&quot;:275.2,&quot;left&quot;:117.9,&quot;top&quot;:202.1,&quot;width&quot;:658.85}"/>
</p:tagLst>
</file>

<file path=ppt/tags/tag33.xml><?xml version="1.0" encoding="utf-8"?>
<p:tagLst xmlns:p="http://schemas.openxmlformats.org/presentationml/2006/main">
  <p:tag name="KSO_WM_DIAGRAM_VIRTUALLY_FRAME" val="{&quot;height&quot;:273.65,&quot;left&quot;:117.9,&quot;top&quot;:203.65,&quot;width&quot;:652.3}"/>
</p:tagLst>
</file>

<file path=ppt/tags/tag34.xml><?xml version="1.0" encoding="utf-8"?>
<p:tagLst xmlns:p="http://schemas.openxmlformats.org/presentationml/2006/main">
  <p:tag name="KSO_WM_DIAGRAM_VIRTUALLY_FRAME" val="{&quot;height&quot;:273.65,&quot;left&quot;:117.9,&quot;top&quot;:203.65,&quot;width&quot;:652.3}"/>
</p:tagLst>
</file>

<file path=ppt/tags/tag35.xml><?xml version="1.0" encoding="utf-8"?>
<p:tagLst xmlns:p="http://schemas.openxmlformats.org/presentationml/2006/main">
  <p:tag name="KSO_WM_DIAGRAM_VIRTUALLY_FRAME" val="{&quot;height&quot;:273.65,&quot;left&quot;:117.9,&quot;top&quot;:203.65,&quot;width&quot;:652.3}"/>
</p:tagLst>
</file>

<file path=ppt/tags/tag36.xml><?xml version="1.0" encoding="utf-8"?>
<p:tagLst xmlns:p="http://schemas.openxmlformats.org/presentationml/2006/main">
  <p:tag name="KSO_WM_DIAGRAM_VIRTUALLY_FRAME" val="{&quot;height&quot;:273.65,&quot;left&quot;:117.9,&quot;top&quot;:203.65,&quot;width&quot;:652.3}"/>
</p:tagLst>
</file>

<file path=ppt/tags/tag37.xml><?xml version="1.0" encoding="utf-8"?>
<p:tagLst xmlns:p="http://schemas.openxmlformats.org/presentationml/2006/main">
  <p:tag name="KSO_WM_DIAGRAM_VIRTUALLY_FRAME" val="{&quot;height&quot;:273.65,&quot;left&quot;:117.9,&quot;top&quot;:203.65,&quot;width&quot;:652.3}"/>
</p:tagLst>
</file>

<file path=ppt/tags/tag38.xml><?xml version="1.0" encoding="utf-8"?>
<p:tagLst xmlns:p="http://schemas.openxmlformats.org/presentationml/2006/main">
  <p:tag name="KSO_WM_DIAGRAM_VIRTUALLY_FRAME" val="{&quot;height&quot;:273.65,&quot;left&quot;:117.9,&quot;top&quot;:203.65,&quot;width&quot;:652.3}"/>
</p:tagLst>
</file>

<file path=ppt/tags/tag39.xml><?xml version="1.0" encoding="utf-8"?>
<p:tagLst xmlns:p="http://schemas.openxmlformats.org/presentationml/2006/main">
  <p:tag name="KSO_WM_DIAGRAM_VIRTUALLY_FRAME" val="{&quot;height&quot;:273.65,&quot;left&quot;:117.9,&quot;top&quot;:203.65,&quot;width&quot;:652.3}"/>
</p:tagLst>
</file>

<file path=ppt/tags/tag4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40.xml><?xml version="1.0" encoding="utf-8"?>
<p:tagLst xmlns:p="http://schemas.openxmlformats.org/presentationml/2006/main">
  <p:tag name="KSO_WM_DIAGRAM_VIRTUALLY_FRAME" val="{&quot;height&quot;:273.65,&quot;left&quot;:117.9,&quot;top&quot;:203.65,&quot;width&quot;:652.3}"/>
</p:tagLst>
</file>

<file path=ppt/tags/tag41.xml><?xml version="1.0" encoding="utf-8"?>
<p:tagLst xmlns:p="http://schemas.openxmlformats.org/presentationml/2006/main">
  <p:tag name="KSO_WM_DIAGRAM_VIRTUALLY_FRAME" val="{&quot;height&quot;:273.65,&quot;left&quot;:117.9,&quot;top&quot;:203.65,&quot;width&quot;:652.3}"/>
</p:tagLst>
</file>

<file path=ppt/tags/tag42.xml><?xml version="1.0" encoding="utf-8"?>
<p:tagLst xmlns:p="http://schemas.openxmlformats.org/presentationml/2006/main">
  <p:tag name="KSO_WM_DIAGRAM_VIRTUALLY_FRAME" val="{&quot;height&quot;:273.65,&quot;left&quot;:117.9,&quot;top&quot;:203.65,&quot;width&quot;:652.3}"/>
</p:tagLst>
</file>

<file path=ppt/tags/tag43.xml><?xml version="1.0" encoding="utf-8"?>
<p:tagLst xmlns:p="http://schemas.openxmlformats.org/presentationml/2006/main">
  <p:tag name="KSO_WM_DIAGRAM_VIRTUALLY_FRAME" val="{&quot;height&quot;:273.65,&quot;left&quot;:117.9,&quot;top&quot;:203.65,&quot;width&quot;:652.3}"/>
</p:tagLst>
</file>

<file path=ppt/tags/tag44.xml><?xml version="1.0" encoding="utf-8"?>
<p:tagLst xmlns:p="http://schemas.openxmlformats.org/presentationml/2006/main">
  <p:tag name="KSO_WM_DIAGRAM_VIRTUALLY_FRAME" val="{&quot;height&quot;:273.65,&quot;left&quot;:117.9,&quot;top&quot;:203.65,&quot;width&quot;:652.3}"/>
</p:tagLst>
</file>

<file path=ppt/tags/tag45.xml><?xml version="1.0" encoding="utf-8"?>
<p:tagLst xmlns:p="http://schemas.openxmlformats.org/presentationml/2006/main">
  <p:tag name="KSO_WM_DIAGRAM_VIRTUALLY_FRAME" val="{&quot;height&quot;:284.2,&quot;left&quot;:96.45,&quot;top&quot;:193.1,&quot;width&quot;:748.95}"/>
</p:tagLst>
</file>

<file path=ppt/tags/tag46.xml><?xml version="1.0" encoding="utf-8"?>
<p:tagLst xmlns:p="http://schemas.openxmlformats.org/presentationml/2006/main">
  <p:tag name="KSO_WM_DIAGRAM_VIRTUALLY_FRAME" val="{&quot;height&quot;:284.2,&quot;left&quot;:96.45,&quot;top&quot;:193.1,&quot;width&quot;:748.95}"/>
</p:tagLst>
</file>

<file path=ppt/tags/tag47.xml><?xml version="1.0" encoding="utf-8"?>
<p:tagLst xmlns:p="http://schemas.openxmlformats.org/presentationml/2006/main">
  <p:tag name="KSO_WM_DIAGRAM_VIRTUALLY_FRAME" val="{&quot;height&quot;:284.2,&quot;left&quot;:96.45,&quot;top&quot;:193.1,&quot;width&quot;:748.95}"/>
</p:tagLst>
</file>

<file path=ppt/tags/tag48.xml><?xml version="1.0" encoding="utf-8"?>
<p:tagLst xmlns:p="http://schemas.openxmlformats.org/presentationml/2006/main">
  <p:tag name="KSO_WM_DIAGRAM_VIRTUALLY_FRAME" val="{&quot;height&quot;:284.2,&quot;left&quot;:96.45,&quot;top&quot;:193.1,&quot;width&quot;:748.95}"/>
</p:tagLst>
</file>

<file path=ppt/tags/tag49.xml><?xml version="1.0" encoding="utf-8"?>
<p:tagLst xmlns:p="http://schemas.openxmlformats.org/presentationml/2006/main">
  <p:tag name="KSO_WM_DIAGRAM_VIRTUALLY_FRAME" val="{&quot;height&quot;:284.2,&quot;left&quot;:96.45,&quot;top&quot;:193.1,&quot;width&quot;:748.95}"/>
</p:tagLst>
</file>

<file path=ppt/tags/tag5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50.xml><?xml version="1.0" encoding="utf-8"?>
<p:tagLst xmlns:p="http://schemas.openxmlformats.org/presentationml/2006/main">
  <p:tag name="KSO_WM_DIAGRAM_VIRTUALLY_FRAME" val="{&quot;height&quot;:284.2,&quot;left&quot;:96.45,&quot;top&quot;:193.1,&quot;width&quot;:748.95}"/>
</p:tagLst>
</file>

<file path=ppt/tags/tag51.xml><?xml version="1.0" encoding="utf-8"?>
<p:tagLst xmlns:p="http://schemas.openxmlformats.org/presentationml/2006/main">
  <p:tag name="KSO_WM_DIAGRAM_VIRTUALLY_FRAME" val="{&quot;height&quot;:284.2,&quot;left&quot;:96.45,&quot;top&quot;:193.1,&quot;width&quot;:748.95}"/>
</p:tagLst>
</file>

<file path=ppt/tags/tag52.xml><?xml version="1.0" encoding="utf-8"?>
<p:tagLst xmlns:p="http://schemas.openxmlformats.org/presentationml/2006/main">
  <p:tag name="KSO_WM_DIAGRAM_VIRTUALLY_FRAME" val="{&quot;height&quot;:284.2,&quot;left&quot;:96.45,&quot;top&quot;:193.1,&quot;width&quot;:748.95}"/>
</p:tagLst>
</file>

<file path=ppt/tags/tag53.xml><?xml version="1.0" encoding="utf-8"?>
<p:tagLst xmlns:p="http://schemas.openxmlformats.org/presentationml/2006/main">
  <p:tag name="KSO_WM_DIAGRAM_VIRTUALLY_FRAME" val="{&quot;height&quot;:284.2,&quot;left&quot;:96.45,&quot;top&quot;:193.1,&quot;width&quot;:748.95}"/>
</p:tagLst>
</file>

<file path=ppt/tags/tag54.xml><?xml version="1.0" encoding="utf-8"?>
<p:tagLst xmlns:p="http://schemas.openxmlformats.org/presentationml/2006/main">
  <p:tag name="KSO_WM_DIAGRAM_VIRTUALLY_FRAME" val="{&quot;height&quot;:284.2,&quot;left&quot;:96.45,&quot;top&quot;:193.1,&quot;width&quot;:748.95}"/>
</p:tagLst>
</file>

<file path=ppt/tags/tag55.xml><?xml version="1.0" encoding="utf-8"?>
<p:tagLst xmlns:p="http://schemas.openxmlformats.org/presentationml/2006/main">
  <p:tag name="KSO_WM_DIAGRAM_VIRTUALLY_FRAME" val="{&quot;height&quot;:284.2,&quot;left&quot;:96.45,&quot;top&quot;:193.1,&quot;width&quot;:748.95}"/>
</p:tagLst>
</file>

<file path=ppt/tags/tag56.xml><?xml version="1.0" encoding="utf-8"?>
<p:tagLst xmlns:p="http://schemas.openxmlformats.org/presentationml/2006/main">
  <p:tag name="KSO_WM_DIAGRAM_VIRTUALLY_FRAME" val="{&quot;height&quot;:284.2,&quot;left&quot;:96.45,&quot;top&quot;:193.1,&quot;width&quot;:748.95}"/>
</p:tagLst>
</file>

<file path=ppt/tags/tag57.xml><?xml version="1.0" encoding="utf-8"?>
<p:tagLst xmlns:p="http://schemas.openxmlformats.org/presentationml/2006/main">
  <p:tag name="KSO_WM_DIAGRAM_VIRTUALLY_FRAME" val="{&quot;height&quot;:284.2,&quot;left&quot;:96.45,&quot;top&quot;:193.1,&quot;width&quot;:748.95}"/>
</p:tagLst>
</file>

<file path=ppt/tags/tag58.xml><?xml version="1.0" encoding="utf-8"?>
<p:tagLst xmlns:p="http://schemas.openxmlformats.org/presentationml/2006/main">
  <p:tag name="KSO_WM_DIAGRAM_VIRTUALLY_FRAME" val="{&quot;height&quot;:284.2,&quot;left&quot;:96.45,&quot;top&quot;:193.1,&quot;width&quot;:748.95}"/>
</p:tagLst>
</file>

<file path=ppt/tags/tag59.xml><?xml version="1.0" encoding="utf-8"?>
<p:tagLst xmlns:p="http://schemas.openxmlformats.org/presentationml/2006/main">
  <p:tag name="KSO_WM_DIAGRAM_VIRTUALLY_FRAME" val="{&quot;height&quot;:284.2,&quot;left&quot;:96.45,&quot;top&quot;:193.1,&quot;width&quot;:748.95}"/>
</p:tagLst>
</file>

<file path=ppt/tags/tag6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60.xml><?xml version="1.0" encoding="utf-8"?>
<p:tagLst xmlns:p="http://schemas.openxmlformats.org/presentationml/2006/main">
  <p:tag name="KSO_WM_DIAGRAM_VIRTUALLY_FRAME" val="{&quot;height&quot;:275.2,&quot;left&quot;:117.9,&quot;top&quot;:202.1,&quot;width&quot;:658.85}"/>
</p:tagLst>
</file>

<file path=ppt/tags/tag61.xml><?xml version="1.0" encoding="utf-8"?>
<p:tagLst xmlns:p="http://schemas.openxmlformats.org/presentationml/2006/main">
  <p:tag name="KSO_WM_DIAGRAM_VIRTUALLY_FRAME" val="{&quot;height&quot;:275.2,&quot;left&quot;:117.9,&quot;top&quot;:202.1,&quot;width&quot;:658.85}"/>
</p:tagLst>
</file>

<file path=ppt/tags/tag62.xml><?xml version="1.0" encoding="utf-8"?>
<p:tagLst xmlns:p="http://schemas.openxmlformats.org/presentationml/2006/main">
  <p:tag name="KSO_WM_DIAGRAM_VIRTUALLY_FRAME" val="{&quot;height&quot;:275.2,&quot;left&quot;:117.9,&quot;top&quot;:202.1,&quot;width&quot;:658.85}"/>
</p:tagLst>
</file>

<file path=ppt/tags/tag63.xml><?xml version="1.0" encoding="utf-8"?>
<p:tagLst xmlns:p="http://schemas.openxmlformats.org/presentationml/2006/main">
  <p:tag name="KSO_WM_DIAGRAM_VIRTUALLY_FRAME" val="{&quot;height&quot;:275.2,&quot;left&quot;:117.9,&quot;top&quot;:202.1,&quot;width&quot;:658.85}"/>
</p:tagLst>
</file>

<file path=ppt/tags/tag64.xml><?xml version="1.0" encoding="utf-8"?>
<p:tagLst xmlns:p="http://schemas.openxmlformats.org/presentationml/2006/main">
  <p:tag name="KSO_WM_DIAGRAM_VIRTUALLY_FRAME" val="{&quot;height&quot;:275.2,&quot;left&quot;:117.9,&quot;top&quot;:202.1,&quot;width&quot;:658.85}"/>
</p:tagLst>
</file>

<file path=ppt/tags/tag65.xml><?xml version="1.0" encoding="utf-8"?>
<p:tagLst xmlns:p="http://schemas.openxmlformats.org/presentationml/2006/main">
  <p:tag name="KSO_WM_DIAGRAM_VIRTUALLY_FRAME" val="{&quot;height&quot;:275.2,&quot;left&quot;:117.9,&quot;top&quot;:202.1,&quot;width&quot;:658.85}"/>
</p:tagLst>
</file>

<file path=ppt/tags/tag66.xml><?xml version="1.0" encoding="utf-8"?>
<p:tagLst xmlns:p="http://schemas.openxmlformats.org/presentationml/2006/main">
  <p:tag name="KSO_WM_DIAGRAM_VIRTUALLY_FRAME" val="{&quot;height&quot;:275.2,&quot;left&quot;:117.9,&quot;top&quot;:202.1,&quot;width&quot;:658.85}"/>
</p:tagLst>
</file>

<file path=ppt/tags/tag67.xml><?xml version="1.0" encoding="utf-8"?>
<p:tagLst xmlns:p="http://schemas.openxmlformats.org/presentationml/2006/main">
  <p:tag name="KSO_WM_DIAGRAM_VIRTUALLY_FRAME" val="{&quot;height&quot;:275.2,&quot;left&quot;:117.9,&quot;top&quot;:202.1,&quot;width&quot;:658.85}"/>
</p:tagLst>
</file>

<file path=ppt/tags/tag68.xml><?xml version="1.0" encoding="utf-8"?>
<p:tagLst xmlns:p="http://schemas.openxmlformats.org/presentationml/2006/main">
  <p:tag name="KSO_WM_DIAGRAM_VIRTUALLY_FRAME" val="{&quot;height&quot;:275.2,&quot;left&quot;:117.9,&quot;top&quot;:202.1,&quot;width&quot;:658.85}"/>
</p:tagLst>
</file>

<file path=ppt/tags/tag69.xml><?xml version="1.0" encoding="utf-8"?>
<p:tagLst xmlns:p="http://schemas.openxmlformats.org/presentationml/2006/main">
  <p:tag name="KSO_WM_DIAGRAM_VIRTUALLY_FRAME" val="{&quot;height&quot;:275.2,&quot;left&quot;:117.9,&quot;top&quot;:202.1,&quot;width&quot;:658.85}"/>
</p:tagLst>
</file>

<file path=ppt/tags/tag7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70.xml><?xml version="1.0" encoding="utf-8"?>
<p:tagLst xmlns:p="http://schemas.openxmlformats.org/presentationml/2006/main">
  <p:tag name="KSO_WM_DIAGRAM_VIRTUALLY_FRAME" val="{&quot;height&quot;:275.2,&quot;left&quot;:117.9,&quot;top&quot;:202.1,&quot;width&quot;:658.85}"/>
</p:tagLst>
</file>

<file path=ppt/tags/tag71.xml><?xml version="1.0" encoding="utf-8"?>
<p:tagLst xmlns:p="http://schemas.openxmlformats.org/presentationml/2006/main">
  <p:tag name="KSO_WM_DIAGRAM_VIRTUALLY_FRAME" val="{&quot;height&quot;:275.2,&quot;left&quot;:117.9,&quot;top&quot;:202.1,&quot;width&quot;:658.85}"/>
</p:tagLst>
</file>

<file path=ppt/tags/tag72.xml><?xml version="1.0" encoding="utf-8"?>
<p:tagLst xmlns:p="http://schemas.openxmlformats.org/presentationml/2006/main">
  <p:tag name="KSO_WM_DIAGRAM_VIRTUALLY_FRAME" val="{&quot;height&quot;:275.2,&quot;left&quot;:117.9,&quot;top&quot;:202.1,&quot;width&quot;:658.85}"/>
</p:tagLst>
</file>

<file path=ppt/tags/tag73.xml><?xml version="1.0" encoding="utf-8"?>
<p:tagLst xmlns:p="http://schemas.openxmlformats.org/presentationml/2006/main">
  <p:tag name="KSO_WM_DIAGRAM_VIRTUALLY_FRAME" val="{&quot;height&quot;:275.2,&quot;left&quot;:117.9,&quot;top&quot;:202.1,&quot;width&quot;:658.85}"/>
</p:tagLst>
</file>

<file path=ppt/tags/tag74.xml><?xml version="1.0" encoding="utf-8"?>
<p:tagLst xmlns:p="http://schemas.openxmlformats.org/presentationml/2006/main">
  <p:tag name="KSO_WM_DIAGRAM_VIRTUALLY_FRAME" val="{&quot;height&quot;:275.2,&quot;left&quot;:117.9,&quot;top&quot;:202.1,&quot;width&quot;:658.85}"/>
</p:tagLst>
</file>

<file path=ppt/tags/tag75.xml><?xml version="1.0" encoding="utf-8"?>
<p:tagLst xmlns:p="http://schemas.openxmlformats.org/presentationml/2006/main">
  <p:tag name="KSO_WM_DIAGRAM_VIRTUALLY_FRAME" val="{&quot;height&quot;:275.2,&quot;left&quot;:117.9,&quot;top&quot;:202.1,&quot;width&quot;:658.85}"/>
</p:tagLst>
</file>

<file path=ppt/tags/tag76.xml><?xml version="1.0" encoding="utf-8"?>
<p:tagLst xmlns:p="http://schemas.openxmlformats.org/presentationml/2006/main">
  <p:tag name="KSO_WM_DIAGRAM_VIRTUALLY_FRAME" val="{&quot;height&quot;:275.2,&quot;left&quot;:117.9,&quot;top&quot;:202.1,&quot;width&quot;:658.85}"/>
</p:tagLst>
</file>

<file path=ppt/tags/tag77.xml><?xml version="1.0" encoding="utf-8"?>
<p:tagLst xmlns:p="http://schemas.openxmlformats.org/presentationml/2006/main">
  <p:tag name="KSO_WM_DIAGRAM_VIRTUALLY_FRAME" val="{&quot;height&quot;:275.2,&quot;left&quot;:117.9,&quot;top&quot;:202.1,&quot;width&quot;:658.85}"/>
</p:tagLst>
</file>

<file path=ppt/tags/tag78.xml><?xml version="1.0" encoding="utf-8"?>
<p:tagLst xmlns:p="http://schemas.openxmlformats.org/presentationml/2006/main">
  <p:tag name="KSO_WM_DIAGRAM_VIRTUALLY_FRAME" val="{&quot;height&quot;:438.10771653543304,&quot;left&quot;:37.74614173228346,&quot;top&quot;:58.98322834645669,&quot;width&quot;:890.1776377952756}"/>
</p:tagLst>
</file>

<file path=ppt/tags/tag79.xml><?xml version="1.0" encoding="utf-8"?>
<p:tagLst xmlns:p="http://schemas.openxmlformats.org/presentationml/2006/main">
  <p:tag name="KSO_WM_DIAGRAM_VIRTUALLY_FRAME" val="{&quot;height&quot;:438.10771653543304,&quot;left&quot;:37.74614173228346,&quot;top&quot;:58.98322834645669,&quot;width&quot;:890.1776377952756}"/>
</p:tagLst>
</file>

<file path=ppt/tags/tag8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80.xml><?xml version="1.0" encoding="utf-8"?>
<p:tagLst xmlns:p="http://schemas.openxmlformats.org/presentationml/2006/main">
  <p:tag name="KSO_WM_DIAGRAM_VIRTUALLY_FRAME" val="{&quot;height&quot;:438.10771653543304,&quot;left&quot;:37.74614173228346,&quot;top&quot;:58.98322834645669,&quot;width&quot;:890.1776377952756}"/>
</p:tagLst>
</file>

<file path=ppt/tags/tag81.xml><?xml version="1.0" encoding="utf-8"?>
<p:tagLst xmlns:p="http://schemas.openxmlformats.org/presentationml/2006/main">
  <p:tag name="KSO_WM_DIAGRAM_VIRTUALLY_FRAME" val="{&quot;height&quot;:438.10771653543304,&quot;left&quot;:37.74614173228346,&quot;top&quot;:58.98322834645669,&quot;width&quot;:890.1776377952756}"/>
</p:tagLst>
</file>

<file path=ppt/tags/tag82.xml><?xml version="1.0" encoding="utf-8"?>
<p:tagLst xmlns:p="http://schemas.openxmlformats.org/presentationml/2006/main">
  <p:tag name="KSO_WM_DIAGRAM_VIRTUALLY_FRAME" val="{&quot;height&quot;:438.10771653543304,&quot;left&quot;:37.74614173228346,&quot;top&quot;:58.98322834645669,&quot;width&quot;:890.1776377952756}"/>
</p:tagLst>
</file>

<file path=ppt/tags/tag83.xml><?xml version="1.0" encoding="utf-8"?>
<p:tagLst xmlns:p="http://schemas.openxmlformats.org/presentationml/2006/main">
  <p:tag name="COMMONDATA" val="eyJoZGlkIjoiMGJmZGI1NTVhZWQyN2Y4MmJkMDUxYjhlNDYxYWY5YTUifQ=="/>
</p:tagLst>
</file>

<file path=ppt/tags/tag9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D9B9B"/>
      </a:accent1>
      <a:accent2>
        <a:srgbClr val="CBEDFE"/>
      </a:accent2>
      <a:accent3>
        <a:srgbClr val="F7C800"/>
      </a:accent3>
      <a:accent4>
        <a:srgbClr val="AAAAAA"/>
      </a:accent4>
      <a:accent5>
        <a:srgbClr val="00CCCC"/>
      </a:accent5>
      <a:accent6>
        <a:srgbClr val="DBDBDB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_-2136670008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1183</Words>
  <Application>WPS 演示</Application>
  <PresentationFormat>宽屏</PresentationFormat>
  <Paragraphs>173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10</vt:i4>
      </vt:variant>
    </vt:vector>
  </HeadingPairs>
  <TitlesOfParts>
    <vt:vector size="28" baseType="lpstr">
      <vt:lpstr>Arial</vt:lpstr>
      <vt:lpstr>宋体</vt:lpstr>
      <vt:lpstr>Wingdings</vt:lpstr>
      <vt:lpstr>黑体</vt:lpstr>
      <vt:lpstr>华文楷体</vt:lpstr>
      <vt:lpstr>微软雅黑</vt:lpstr>
      <vt:lpstr>仿宋</vt:lpstr>
      <vt:lpstr>Wingdings</vt:lpstr>
      <vt:lpstr>楷体</vt:lpstr>
      <vt:lpstr>Times New Roman</vt:lpstr>
      <vt:lpstr>Wingdings 2</vt:lpstr>
      <vt:lpstr>Arial Unicode MS</vt:lpstr>
      <vt:lpstr>Calibri</vt:lpstr>
      <vt:lpstr>等线 Light</vt:lpstr>
      <vt:lpstr>等线</vt:lpstr>
      <vt:lpstr>1_Office 主题</vt:lpstr>
      <vt:lpstr>包图主题2</vt:lpstr>
      <vt:lpstr>Office Theme_-2136670008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芜湖三山经济开发区教研室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安徽版学生学习手册</dc:title>
  <dc:creator>梁祥</dc:creator>
  <dc:subject>七下第2单元项目1</dc:subject>
  <cp:category>教师应用</cp:category>
  <cp:lastModifiedBy>梁祥</cp:lastModifiedBy>
  <cp:revision>629</cp:revision>
  <dcterms:created xsi:type="dcterms:W3CDTF">2020-02-05T11:17:00Z</dcterms:created>
  <dcterms:modified xsi:type="dcterms:W3CDTF">2024-12-07T21:43:56Z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83CE2DCC61884585B16C5B48085881A7_13</vt:lpwstr>
  </property>
  <property fmtid="{D5CDD505-2E9C-101B-9397-08002B2CF9AE}" pid="3" name="KSOProductBuildVer">
    <vt:lpwstr>2052-12.1.0.19302</vt:lpwstr>
  </property>
</Properties>
</file>