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387" r:id="rId3"/>
    <p:sldId id="504" r:id="rId4"/>
    <p:sldId id="505" r:id="rId5"/>
    <p:sldId id="506" r:id="rId6"/>
    <p:sldId id="507" r:id="rId7"/>
    <p:sldId id="508" r:id="rId8"/>
    <p:sldId id="509" r:id="rId9"/>
    <p:sldId id="544" r:id="rId10"/>
    <p:sldId id="510" r:id="rId11"/>
    <p:sldId id="546" r:id="rId12"/>
    <p:sldId id="512" r:id="rId13"/>
    <p:sldId id="516" r:id="rId14"/>
    <p:sldId id="517" r:id="rId15"/>
    <p:sldId id="561" r:id="rId16"/>
    <p:sldId id="562" r:id="rId17"/>
    <p:sldId id="528" r:id="rId18"/>
    <p:sldId id="564" r:id="rId19"/>
    <p:sldId id="518" r:id="rId20"/>
    <p:sldId id="519" r:id="rId21"/>
    <p:sldId id="520" r:id="rId22"/>
    <p:sldId id="521" r:id="rId23"/>
    <p:sldId id="565" r:id="rId24"/>
    <p:sldId id="540" r:id="rId25"/>
    <p:sldId id="522" r:id="rId26"/>
    <p:sldId id="563" r:id="rId27"/>
    <p:sldId id="525" r:id="rId28"/>
    <p:sldId id="526" r:id="rId29"/>
  </p:sldIdLst>
  <p:sldSz cx="12192000" cy="6858000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方正姚体" panose="02010601030101010101" pitchFamily="2" charset="-122"/>
      <p:regular r:id="rId34"/>
    </p:embeddedFont>
    <p:embeddedFont>
      <p:font typeface="华文琥珀" panose="02010800040101010101" pitchFamily="2" charset="-122"/>
      <p:regular r:id="rId35"/>
    </p:embeddedFont>
    <p:embeddedFont>
      <p:font typeface="华文隶书" panose="02010800040101010101" pitchFamily="2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FF"/>
    <a:srgbClr val="F69D10"/>
    <a:srgbClr val="F7EA68"/>
    <a:srgbClr val="E4F3EF"/>
    <a:srgbClr val="CE6D4E"/>
    <a:srgbClr val="CBE7F4"/>
    <a:srgbClr val="30A0D2"/>
    <a:srgbClr val="2E9FD1"/>
    <a:srgbClr val="46C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8BB89D-33B9-4E07-9C91-1A402AE2BDB0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5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5">
              <a:lumMod val="10000"/>
              <a:lumOff val="90000"/>
            </a:schemeClr>
          </a:solidFill>
        </a:fill>
      </a:tcStyle>
    </a:band1V>
    <a:band2V>
      <a:tcStyle>
        <a:tcBdr/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5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9052" autoAdjust="0"/>
  </p:normalViewPr>
  <p:slideViewPr>
    <p:cSldViewPr snapToGrid="0">
      <p:cViewPr varScale="1">
        <p:scale>
          <a:sx n="102" d="100"/>
          <a:sy n="102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模板来自于： 第一</a:t>
            </a:r>
            <a:r>
              <a:rPr lang="en-US" altLang="zh-CN"/>
              <a:t>PPT https://www.1ppt.com/</a:t>
            </a: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800" y="-38100"/>
            <a:ext cx="12301855" cy="68961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678116" y="551832"/>
            <a:ext cx="10834693" cy="5785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4328" y="1310"/>
            <a:ext cx="739059" cy="595082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8357847" y="6337461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第</a:t>
            </a:r>
            <a:r>
              <a:rPr lang="en-US" altLang="zh-CN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1</a:t>
            </a:r>
            <a:r>
              <a:rPr lang="zh-CN" altLang="en-US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单元  体验互联网新模式</a:t>
            </a:r>
          </a:p>
        </p:txBody>
      </p:sp>
      <p:sp>
        <p:nvSpPr>
          <p:cNvPr id="30" name="文本框 29"/>
          <p:cNvSpPr txBox="1"/>
          <p:nvPr userDrawn="1"/>
        </p:nvSpPr>
        <p:spPr>
          <a:xfrm>
            <a:off x="707973" y="102894"/>
            <a:ext cx="79138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4 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汇聚便携出行工具包</a:t>
            </a:r>
            <a:r>
              <a:rPr lang="zh-CN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—— 互联网交通出行</a:t>
            </a:r>
            <a:endParaRPr lang="zh-CN" altLang="en-US" sz="1800" kern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0" advTm="3000">
        <p:split orient="vert"/>
      </p:transition>
    </mc:Choice>
    <mc:Fallback xmlns=""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55"/>
            <a:ext cx="10972800" cy="114307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300"/>
            <a:ext cx="10972800" cy="452624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4"/>
            <a:ext cx="2844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9378248-A63A-4CC1-A050-FA7A832C65BD}" type="datetimeFigureOut">
              <a:rPr lang="zh-CN" altLang="en-US" smtClean="0"/>
              <a:t>2025-02-08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4"/>
            <a:ext cx="3860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744"/>
            <a:ext cx="2844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0B4BFE3-3554-44DF-AACC-08A711377AD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0" advTm="3000">
        <p:split orient="vert"/>
      </p:transition>
    </mc:Choice>
    <mc:Fallback xmlns="">
      <p:transition advTm="3000">
        <p:split orient="vert"/>
      </p:transition>
    </mc:Fallback>
  </mc:AlternateContent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8.svg"/><Relationship Id="rId9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8.sv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6.svg"/><Relationship Id="rId5" Type="http://schemas.openxmlformats.org/officeDocument/2006/relationships/tags" Target="../tags/tag18.xml"/><Relationship Id="rId10" Type="http://schemas.openxmlformats.org/officeDocument/2006/relationships/image" Target="../media/image35.png"/><Relationship Id="rId4" Type="http://schemas.openxmlformats.org/officeDocument/2006/relationships/tags" Target="../tags/tag17.xml"/><Relationship Id="rId9" Type="http://schemas.openxmlformats.org/officeDocument/2006/relationships/notesSlide" Target="../notesSlides/notesSlide24.xml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8.sv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6.svg"/><Relationship Id="rId5" Type="http://schemas.openxmlformats.org/officeDocument/2006/relationships/tags" Target="../tags/tag25.xml"/><Relationship Id="rId15" Type="http://schemas.openxmlformats.org/officeDocument/2006/relationships/image" Target="../media/image41.jpeg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notesSlide" Target="../notesSlides/notesSlide25.xml"/><Relationship Id="rId1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6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10" Type="http://schemas.openxmlformats.org/officeDocument/2006/relationships/image" Target="../media/image12.jpeg"/><Relationship Id="rId4" Type="http://schemas.openxmlformats.org/officeDocument/2006/relationships/tags" Target="../tags/tag7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4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472791" y="2375315"/>
            <a:ext cx="84946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汇聚便携出行工具包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芜湖市湾沚实验学校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陈婷婷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69768" y="3846700"/>
            <a:ext cx="3945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互联网交通出行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174091" y="891524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体验互联网新模式</a:t>
            </a:r>
            <a:endParaRPr lang="zh-CN" altLang="en-US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0964" y="1427190"/>
            <a:ext cx="7228748" cy="603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514985" algn="l">
              <a:lnSpc>
                <a:spcPts val="4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活动二：</a:t>
            </a:r>
            <a:r>
              <a:rPr lang="zh-CN" altLang="en-US" sz="24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分类出行软件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59960" y="1658938"/>
            <a:ext cx="5080000" cy="296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altLang="zh-CN" sz="2200" b="1">
                <a:solidFill>
                  <a:srgbClr val="0070C0"/>
                </a:solidFill>
                <a:latin typeface="Times New Roman" panose="02020603050405020304"/>
                <a:ea typeface="宋体" panose="02010600030101010101" pitchFamily="2" charset="-122"/>
              </a:rPr>
              <a:t>罗列出行软件：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905635" y="1780540"/>
            <a:ext cx="101422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endParaRPr lang="zh-CN" altLang="en-US" sz="2000" dirty="0">
              <a:latin typeface="+mn-ea"/>
              <a:cs typeface="+mn-ea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85490" y="2031365"/>
            <a:ext cx="5328920" cy="4044950"/>
            <a:chOff x="3001" y="3080"/>
            <a:chExt cx="8392" cy="6370"/>
          </a:xfrm>
        </p:grpSpPr>
        <p:pic>
          <p:nvPicPr>
            <p:cNvPr id="5" name="图片 4" descr="按功能分类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BFCFB">
                    <a:alpha val="100000"/>
                  </a:srgbClr>
                </a:clrFrom>
                <a:clrTo>
                  <a:srgbClr val="FBFCF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01" y="3080"/>
              <a:ext cx="8393" cy="637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769" y="5931"/>
              <a:ext cx="1439" cy="58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769" y="7965"/>
              <a:ext cx="1439" cy="58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772" y="3587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772" y="4148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772" y="4711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772" y="5658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772" y="6220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772" y="6723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772" y="7729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772" y="8272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772" y="8815"/>
              <a:ext cx="1199" cy="2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ln>
                  <a:solidFill>
                    <a:schemeClr val="bg2"/>
                  </a:solidFill>
                </a:ln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152015" y="3529965"/>
            <a:ext cx="7683500" cy="368300"/>
            <a:chOff x="3217" y="5122"/>
            <a:chExt cx="12100" cy="580"/>
          </a:xfrm>
        </p:grpSpPr>
        <p:sp>
          <p:nvSpPr>
            <p:cNvPr id="10" name="文本框 9"/>
            <p:cNvSpPr txBox="1"/>
            <p:nvPr/>
          </p:nvSpPr>
          <p:spPr>
            <a:xfrm>
              <a:off x="3217" y="5122"/>
              <a:ext cx="2435" cy="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86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269" y="5122"/>
              <a:ext cx="2477" cy="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86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433" y="5122"/>
              <a:ext cx="2884" cy="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86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363" y="5122"/>
              <a:ext cx="2527" cy="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86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5" name="直接连接符 14"/>
            <p:cNvCxnSpPr>
              <a:stCxn id="10" idx="3"/>
              <a:endCxn id="12" idx="1"/>
            </p:cNvCxnSpPr>
            <p:nvPr/>
          </p:nvCxnSpPr>
          <p:spPr>
            <a:xfrm>
              <a:off x="5652" y="5412"/>
              <a:ext cx="617" cy="0"/>
            </a:xfrm>
            <a:prstGeom prst="lin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746" y="5412"/>
              <a:ext cx="617" cy="0"/>
            </a:xfrm>
            <a:prstGeom prst="lin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stCxn id="14" idx="3"/>
            </p:cNvCxnSpPr>
            <p:nvPr/>
          </p:nvCxnSpPr>
          <p:spPr>
            <a:xfrm>
              <a:off x="11890" y="5412"/>
              <a:ext cx="543" cy="0"/>
            </a:xfrm>
            <a:prstGeom prst="lin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热身环节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-121526" y="1564338"/>
            <a:ext cx="7228748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活动三：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确定工作计划</a:t>
            </a:r>
            <a:endParaRPr lang="zh-CN" altLang="en-US" sz="32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pPr algn="ctr"/>
            <a:endParaRPr lang="zh-CN" altLang="en-US" sz="32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5263515" y="1081405"/>
            <a:ext cx="5733415" cy="138557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indent="457200">
              <a:lnSpc>
                <a:spcPct val="150000"/>
              </a:lnSpc>
            </a:pPr>
            <a:endParaRPr lang="zh-CN" altLang="zh-CN" sz="2000" b="1" dirty="0">
              <a:ln w="0"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3015" y="1930400"/>
            <a:ext cx="10142220" cy="11734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r>
              <a:rPr lang="zh-CN" sz="2000" dirty="0">
                <a:latin typeface="+mn-ea"/>
                <a:cs typeface="+mn-ea"/>
                <a:sym typeface="+mn-ea"/>
              </a:rPr>
              <a:t>为了帮助爸爸遴选软件形成工具包，你制定了工作计划，可以参考以下内容通过拖放的方式进行规划：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52015" y="3529965"/>
            <a:ext cx="1546225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86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互联网出行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176395" y="4406265"/>
            <a:ext cx="1572895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86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分析出行需求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539230" y="5124450"/>
            <a:ext cx="1831340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86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形成出行工具包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539230" y="4406265"/>
            <a:ext cx="1604645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86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遴选出行软件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3512185" y="4114165"/>
            <a:ext cx="5291455" cy="1687830"/>
          </a:xfrm>
          <a:prstGeom prst="round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手指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7395" y="4961255"/>
            <a:ext cx="706120" cy="70612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3862915" y="284941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实施环节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7987" y="22033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汇聚便携出行工具包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400461"/>
            <a:ext cx="774247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活动一：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分析出行需求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1280" y="2037080"/>
            <a:ext cx="9843770" cy="29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2000">
                <a:solidFill>
                  <a:srgbClr val="000000"/>
                </a:solidFill>
                <a:latin typeface="+mn-ea"/>
              </a:rPr>
              <a:t>观看视频，分析出行需求，观察过去与现在有哪些具体变化，看看是否适合家人需要</a:t>
            </a:r>
            <a:r>
              <a:rPr lang="zh-CN" sz="16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。</a:t>
            </a:r>
            <a:endParaRPr lang="zh-CN" altLang="en-US" sz="160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80535" y="1549083"/>
            <a:ext cx="5080000" cy="296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altLang="zh-CN" sz="2200" b="1">
                <a:solidFill>
                  <a:srgbClr val="0070C0"/>
                </a:solidFill>
                <a:latin typeface="Times New Roman" panose="02020603050405020304"/>
                <a:ea typeface="宋体" panose="02010600030101010101" pitchFamily="2" charset="-122"/>
              </a:rPr>
              <a:t>对比出行需求的变化：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453380" y="3052445"/>
          <a:ext cx="5672455" cy="2123440"/>
        </p:xfrm>
        <a:graphic>
          <a:graphicData uri="http://schemas.openxmlformats.org/drawingml/2006/table">
            <a:tbl>
              <a:tblPr/>
              <a:tblGrid>
                <a:gridCol w="1537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黑体" panose="02010609060101010101" charset="-122"/>
                        </a:rPr>
                        <a:t>需求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黑体" panose="02010609060101010101" charset="-122"/>
                        </a:rPr>
                        <a:t>过去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黑体" panose="02010609060101010101" charset="-122"/>
                        </a:rPr>
                        <a:t>现在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黑体" panose="02010609060101010101" charset="-122"/>
                        </a:rPr>
                        <a:t>爸爸是否需要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购买车票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排队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26670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endParaRPr lang="en-US" sz="1800">
                        <a:solidFill>
                          <a:srgbClr val="D9D9D9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altLang="zh-CN"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√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路不熟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endParaRPr lang="zh-CN" altLang="en-US" sz="1800">
                        <a:solidFill>
                          <a:srgbClr val="D9D9D9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800">
                          <a:solidFill>
                            <a:srgbClr val="D9D9D9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800">
                          <a:solidFill>
                            <a:srgbClr val="D9D9D9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D9D9D9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D9D9D9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D9D9D9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图片 8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25" y="2160270"/>
            <a:ext cx="4664710" cy="4155440"/>
          </a:xfrm>
          <a:prstGeom prst="rect">
            <a:avLst/>
          </a:prstGeom>
        </p:spPr>
      </p:pic>
      <p:pic>
        <p:nvPicPr>
          <p:cNvPr id="10" name="出行方式对比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1280" y="2771140"/>
            <a:ext cx="3933825" cy="248793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400461"/>
            <a:ext cx="774247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活动一：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分析出行需求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1280" y="2037080"/>
            <a:ext cx="9843770" cy="29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2000">
                <a:solidFill>
                  <a:srgbClr val="000000"/>
                </a:solidFill>
                <a:latin typeface="+mn-ea"/>
              </a:rPr>
              <a:t>了解出行软件的创新点，将结果填写在表中：</a:t>
            </a:r>
            <a:endParaRPr lang="zh-CN" altLang="en-US" sz="160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80535" y="1549083"/>
            <a:ext cx="5080000" cy="296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altLang="zh-CN" sz="2200" b="1">
                <a:solidFill>
                  <a:srgbClr val="0070C0"/>
                </a:solidFill>
                <a:latin typeface="Times New Roman" panose="02020603050405020304"/>
                <a:ea typeface="宋体" panose="02010600030101010101" pitchFamily="2" charset="-122"/>
              </a:rPr>
              <a:t>出行软件的创新：</a:t>
            </a: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193925" y="2616200"/>
          <a:ext cx="7922895" cy="2402840"/>
        </p:xfrm>
        <a:graphic>
          <a:graphicData uri="http://schemas.openxmlformats.org/drawingml/2006/table">
            <a:tbl>
              <a:tblPr/>
              <a:tblGrid>
                <a:gridCol w="1892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4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71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endParaRPr lang="zh-CN" altLang="en-US" sz="2000" b="0">
                        <a:solidFill>
                          <a:srgbClr val="000000"/>
                        </a:solidFill>
                        <a:latin typeface="+mn-ea"/>
                      </a:endParaRPr>
                    </a:p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+mn-ea"/>
                        </a:rPr>
                        <a:t>出行软件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+mn-ea"/>
                        </a:rPr>
                        <a:t>解决的需求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endParaRPr lang="zh-CN" altLang="en-US" sz="2000" b="0">
                        <a:solidFill>
                          <a:srgbClr val="000000"/>
                        </a:solidFill>
                        <a:latin typeface="+mn-ea"/>
                      </a:endParaRPr>
                    </a:p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+mn-ea"/>
                        </a:rPr>
                        <a:t>创新点</a:t>
                      </a:r>
                    </a:p>
                  </a:txBody>
                  <a:tcPr marL="68580" marR="68580" marT="0" marB="0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71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+mn-ea"/>
                        </a:rPr>
                        <a:t>地图导航软件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+mn-ea"/>
                        </a:rPr>
                        <a:t>查询出行线路、预计所用时间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b="0">
                          <a:solidFill>
                            <a:srgbClr val="0070C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68580" marR="68580" marT="0" marB="0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71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ea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+mn-ea"/>
                        </a:rPr>
                        <a:t>火车出行软件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+mn-ea"/>
                        </a:rPr>
                        <a:t> 查询车次信息、购买 车票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71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400461"/>
            <a:ext cx="774247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活动二：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确定遴选标准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86000" y="5448300"/>
            <a:ext cx="8314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遴选出行软件时，可以参考软件的</a:t>
            </a:r>
            <a:r>
              <a:rPr lang="zh-CN" altLang="en-US">
                <a:solidFill>
                  <a:srgbClr val="0070C0"/>
                </a:solidFill>
              </a:rPr>
              <a:t>下载使用量</a:t>
            </a:r>
            <a:r>
              <a:rPr lang="zh-CN" altLang="en-US"/>
              <a:t>、</a:t>
            </a:r>
            <a:r>
              <a:rPr lang="zh-CN" altLang="en-US">
                <a:solidFill>
                  <a:srgbClr val="0070C0"/>
                </a:solidFill>
              </a:rPr>
              <a:t>功能针对性</a:t>
            </a:r>
            <a:r>
              <a:rPr lang="zh-CN" altLang="en-US"/>
              <a:t>等方面进行遴选。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258820" y="2270125"/>
            <a:ext cx="5923915" cy="2769235"/>
            <a:chOff x="4740" y="3575"/>
            <a:chExt cx="9329" cy="4361"/>
          </a:xfrm>
        </p:grpSpPr>
        <p:pic>
          <p:nvPicPr>
            <p:cNvPr id="7" name="图片 6" descr="图2片"/>
            <p:cNvPicPr>
              <a:picLocks noChangeAspect="1"/>
            </p:cNvPicPr>
            <p:nvPr/>
          </p:nvPicPr>
          <p:blipFill>
            <a:blip r:embed="rId3">
              <a:lum bright="6000"/>
            </a:blip>
            <a:stretch>
              <a:fillRect/>
            </a:stretch>
          </p:blipFill>
          <p:spPr>
            <a:xfrm>
              <a:off x="4740" y="3575"/>
              <a:ext cx="4170" cy="436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8" name="图片 7" descr="图3片"/>
            <p:cNvPicPr>
              <a:picLocks noChangeAspect="1"/>
            </p:cNvPicPr>
            <p:nvPr/>
          </p:nvPicPr>
          <p:blipFill>
            <a:blip r:embed="rId4">
              <a:lum bright="6000"/>
            </a:blip>
            <a:stretch>
              <a:fillRect/>
            </a:stretch>
          </p:blipFill>
          <p:spPr>
            <a:xfrm>
              <a:off x="9808" y="3590"/>
              <a:ext cx="3960" cy="213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3" name="云形标注 12"/>
            <p:cNvSpPr/>
            <p:nvPr/>
          </p:nvSpPr>
          <p:spPr>
            <a:xfrm>
              <a:off x="10755" y="6812"/>
              <a:ext cx="3314" cy="1019"/>
            </a:xfrm>
            <a:prstGeom prst="cloudCallout">
              <a:avLst>
                <a:gd name="adj1" fmla="val -101028"/>
                <a:gd name="adj2" fmla="val -100147"/>
              </a:avLst>
            </a:prstGeom>
            <a:noFill/>
            <a:ln w="12700" cmpd="sng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235" y="7062"/>
              <a:ext cx="274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rgbClr val="0070C0"/>
                  </a:solidFill>
                </a:rPr>
                <a:t>功能针对性强</a:t>
              </a: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018952" y="1427766"/>
            <a:ext cx="7742471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活动三：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创建</a:t>
            </a:r>
            <a:r>
              <a:rPr lang="en-US" altLang="zh-CN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交通出行工具包</a:t>
            </a:r>
            <a:r>
              <a:rPr lang="en-US" altLang="zh-CN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”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535" y="2190750"/>
            <a:ext cx="5497195" cy="3779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5677535" y="1589723"/>
            <a:ext cx="5080000" cy="296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altLang="zh-CN" sz="2200" b="1">
                <a:solidFill>
                  <a:srgbClr val="0070C0"/>
                </a:solidFill>
                <a:latin typeface="Times New Roman" panose="02020603050405020304"/>
                <a:ea typeface="宋体" panose="02010600030101010101" pitchFamily="2" charset="-122"/>
              </a:rPr>
              <a:t>按类别选择相应的软件：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018952" y="1427766"/>
            <a:ext cx="7742471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活动三：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创建</a:t>
            </a:r>
            <a:r>
              <a:rPr lang="en-US" altLang="zh-CN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交通出行工具包</a:t>
            </a:r>
            <a:r>
              <a:rPr lang="en-US" altLang="zh-CN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”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215" y="2233295"/>
            <a:ext cx="6399530" cy="26060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01360" y="1565593"/>
            <a:ext cx="5080000" cy="296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altLang="zh-CN" sz="2200" b="1">
                <a:solidFill>
                  <a:srgbClr val="0070C0"/>
                </a:solidFill>
                <a:latin typeface="Times New Roman" panose="02020603050405020304"/>
                <a:ea typeface="宋体" panose="02010600030101010101" pitchFamily="2" charset="-122"/>
              </a:rPr>
              <a:t>创建交通出行工具包：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000250" y="5272405"/>
            <a:ext cx="5080000" cy="3371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 defTabSz="26670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16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过程性自评：你认为你的交通出行工具包完善吗？</a:t>
            </a:r>
            <a:endParaRPr lang="zh-CN" altLang="en-US" sz="160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525" y="5272405"/>
            <a:ext cx="4142105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165475" y="4677410"/>
            <a:ext cx="5080000" cy="132207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CN" sz="3200"/>
          </a:p>
          <a:p>
            <a:pPr marL="0" indent="76835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en-US" sz="1600" u="sng">
                <a:solidFill>
                  <a:srgbClr val="000000"/>
                </a:solidFill>
                <a:ea typeface="宋体" panose="02010600030101010101" pitchFamily="2" charset="-122"/>
              </a:rPr>
              <a:t> </a:t>
            </a:r>
          </a:p>
          <a:p>
            <a:pPr marL="0" indent="76835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16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思考亮点与不足之处。</a:t>
            </a:r>
            <a:endParaRPr lang="en-US" altLang="zh-CN" sz="1600" u="sng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9986645" y="5681980"/>
            <a:ext cx="276225" cy="21971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155650" y="300816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检测评价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7987" y="22033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汇聚便携出行工具包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检测评价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728593" y="2769619"/>
            <a:ext cx="972301" cy="97230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64230" y="2314575"/>
            <a:ext cx="7679055" cy="218567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marL="447675" indent="-447675" algn="just">
              <a:lnSpc>
                <a:spcPts val="4000"/>
              </a:lnSpc>
            </a:pP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1．小组汇报自己解决问题的思路和结果</a:t>
            </a:r>
          </a:p>
          <a:p>
            <a:pPr marL="447675" indent="-447675" algn="just">
              <a:lnSpc>
                <a:spcPts val="4000"/>
              </a:lnSpc>
            </a:pP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2．小组互评，共同评选出最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佳</a:t>
            </a: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</a:t>
            </a:r>
          </a:p>
          <a:p>
            <a:pPr marL="447675" indent="-447675" algn="just">
              <a:lnSpc>
                <a:spcPts val="4000"/>
              </a:lnSpc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．通过此项目，有哪些收获？与同学分享</a:t>
            </a:r>
          </a:p>
        </p:txBody>
      </p:sp>
    </p:spTree>
  </p:cSld>
  <p:clrMapOvr>
    <a:masterClrMapping/>
  </p:clrMapOvr>
  <p:transition spd="slow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866900" y="1581785"/>
            <a:ext cx="4229100" cy="2843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fontAlgn="auto">
              <a:lnSpc>
                <a:spcPts val="3500"/>
              </a:lnSpc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爸爸的生活和工作常常有出行的需要，如需要到外地参加工作会议，有时需要和朋友在市内聚餐等。不同的出行场景，使用的手机软件不同，如果不整理，查找和使用都比较麻烦。因此，你可以帮助爸爸创建一个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交通出行工具包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，遴选出常用出行软件，将其汇聚其中，方便爸爸使用吗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10" name="文本框 9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项目情境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捕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1581785"/>
            <a:ext cx="3512185" cy="4213860"/>
          </a:xfrm>
          <a:prstGeom prst="roundRect">
            <a:avLst/>
          </a:prstGeom>
          <a:ln w="57150">
            <a:solidFill>
              <a:schemeClr val="bg1">
                <a:lumMod val="85000"/>
              </a:schemeClr>
            </a:solidFill>
            <a:prstDash val="sysDot"/>
          </a:ln>
        </p:spPr>
      </p:pic>
    </p:spTree>
  </p:cSld>
  <p:clrMapOvr>
    <a:masterClrMapping/>
  </p:clrMapOvr>
  <p:transition spd="slow" advTm="3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检测评价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2178685" y="1804035"/>
          <a:ext cx="8140700" cy="3534410"/>
        </p:xfrm>
        <a:graphic>
          <a:graphicData uri="http://schemas.openxmlformats.org/drawingml/2006/table">
            <a:tbl>
              <a:tblPr firstRow="1" bandCol="1">
                <a:tableStyleId>{F58BB89D-33B9-4E07-9C91-1A402AE2BDB0}</a:tableStyleId>
              </a:tblPr>
              <a:tblGrid>
                <a:gridCol w="117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8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180"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评价维度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评</a:t>
                      </a:r>
                      <a:r>
                        <a:rPr lang="en-US" sz="1400"/>
                        <a:t>  </a:t>
                      </a:r>
                      <a:r>
                        <a:rPr lang="zh-CN" altLang="en-US" sz="1400"/>
                        <a:t>价</a:t>
                      </a:r>
                      <a:r>
                        <a:rPr lang="en-US" sz="1400"/>
                        <a:t>  </a:t>
                      </a:r>
                      <a:r>
                        <a:rPr lang="zh-CN" altLang="en-US" sz="1400"/>
                        <a:t>指</a:t>
                      </a:r>
                      <a:r>
                        <a:rPr lang="en-US" sz="1400"/>
                        <a:t>  </a:t>
                      </a:r>
                      <a:r>
                        <a:rPr lang="zh-CN" altLang="en-US" sz="1400"/>
                        <a:t>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评价结果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项目进度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400" u="sng"/>
                        <a:t>       </a:t>
                      </a:r>
                      <a:r>
                        <a:rPr lang="en-US" sz="1400"/>
                        <a:t>%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945"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素养达成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400"/>
                        <a:t> </a:t>
                      </a:r>
                      <a:r>
                        <a:rPr lang="en-US" sz="1400" u="sng">
                          <a:sym typeface="+mn-ea"/>
                        </a:rPr>
                        <a:t>       </a:t>
                      </a:r>
                      <a:r>
                        <a:rPr lang="en-US" sz="1400">
                          <a:sym typeface="+mn-ea"/>
                        </a:rPr>
                        <a:t>% </a:t>
                      </a:r>
                      <a:endParaRPr lang="en-US" sz="1400"/>
                    </a:p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endParaRPr lang="en-US" sz="140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10"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过程表现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400" u="sng">
                          <a:sym typeface="+mn-ea"/>
                        </a:rPr>
                        <a:t>       </a:t>
                      </a:r>
                      <a:r>
                        <a:rPr lang="en-US" sz="1400">
                          <a:sym typeface="+mn-ea"/>
                        </a:rPr>
                        <a:t>% </a:t>
                      </a:r>
                      <a:endParaRPr lang="en-US" sz="1400"/>
                    </a:p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400"/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535" y="2484755"/>
            <a:ext cx="4585335" cy="742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535" y="3531235"/>
            <a:ext cx="4608830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040" y="4445635"/>
            <a:ext cx="4608830" cy="784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155650" y="300816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小结提升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7987" y="22033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汇聚便携出行工具包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638304" y="1364248"/>
            <a:ext cx="389759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项目总结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2" name="图片 11" descr="搜索优化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065" y="1363980"/>
            <a:ext cx="483235" cy="483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88515" y="2112010"/>
            <a:ext cx="6756400" cy="3248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15240" algn="l"/>
              </a:tabLst>
            </a:pPr>
            <a:r>
              <a:rPr lang="en-US" altLang="zh-CN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1.</a:t>
            </a:r>
            <a:r>
              <a:rPr lang="zh-CN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总结创建“交通出行工具包</a:t>
            </a:r>
            <a:r>
              <a:rPr lang="zh-CN" sz="20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”</a:t>
            </a:r>
            <a:r>
              <a:rPr lang="zh-CN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的过程。</a:t>
            </a:r>
          </a:p>
          <a:p>
            <a:pPr marL="0" indent="171450" algn="l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</a:pPr>
            <a:endParaRPr lang="zh-CN" altLang="en-US" sz="2000"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910" y="2693035"/>
            <a:ext cx="6012180" cy="266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638304" y="1364248"/>
            <a:ext cx="389759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项目总结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2" name="图片 11" descr="搜索优化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065" y="1363980"/>
            <a:ext cx="483235" cy="483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17065" y="1915160"/>
            <a:ext cx="6756400" cy="3248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171450" algn="l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</a:pPr>
            <a:endParaRPr lang="zh-CN" altLang="en-US" sz="20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79550" y="1993900"/>
            <a:ext cx="9545955" cy="36004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15240" algn="l"/>
              </a:tabLst>
            </a:pPr>
            <a:r>
              <a:rPr lang="en-US" altLang="zh-CN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2.</a:t>
            </a:r>
            <a:r>
              <a:rPr lang="zh-CN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通过“趣味场景卡”从公共交通（到站提醒等）、自驾出行（查找加油站等）、共享出行（共享单车等）、交通设施（信号灯倒计时等）、出行生态（餐饮住宿等）方面讨论总结互联网环境下的交通出行的变化原因、创新应用场景。</a:t>
            </a:r>
          </a:p>
          <a:p>
            <a:pPr marL="0" indent="171450" algn="l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</a:pPr>
            <a:endParaRPr lang="zh-CN" altLang="en-US" sz="2000">
              <a:latin typeface="+mn-ea"/>
              <a:cs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639820" y="3190875"/>
            <a:ext cx="4316730" cy="2465070"/>
            <a:chOff x="929" y="190"/>
            <a:chExt cx="17518" cy="10149"/>
          </a:xfrm>
        </p:grpSpPr>
        <p:pic>
          <p:nvPicPr>
            <p:cNvPr id="11" name="图片 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29" y="190"/>
              <a:ext cx="5536" cy="4339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822" y="329"/>
              <a:ext cx="5085" cy="4834"/>
            </a:xfrm>
            <a:prstGeom prst="rect">
              <a:avLst/>
            </a:prstGeom>
          </p:spPr>
        </p:pic>
        <p:pic>
          <p:nvPicPr>
            <p:cNvPr id="14" name="图片 13"/>
            <p:cNvPicPr/>
            <p:nvPr/>
          </p:nvPicPr>
          <p:blipFill>
            <a:blip r:embed="rId7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2263" y="328"/>
              <a:ext cx="5454" cy="4835"/>
            </a:xfrm>
            <a:prstGeom prst="rect">
              <a:avLst/>
            </a:prstGeom>
          </p:spPr>
        </p:pic>
        <p:pic>
          <p:nvPicPr>
            <p:cNvPr id="15" name="图片 14"/>
            <p:cNvPicPr/>
            <p:nvPr/>
          </p:nvPicPr>
          <p:blipFill>
            <a:blip r:embed="rId8"/>
            <a:srcRect l="12650" r="21168" b="5374"/>
            <a:stretch>
              <a:fillRect/>
            </a:stretch>
          </p:blipFill>
          <p:spPr>
            <a:xfrm>
              <a:off x="1856" y="5163"/>
              <a:ext cx="3683" cy="4825"/>
            </a:xfrm>
            <a:prstGeom prst="rect">
              <a:avLst/>
            </a:prstGeom>
          </p:spPr>
        </p:pic>
        <p:pic>
          <p:nvPicPr>
            <p:cNvPr id="17" name="图片 1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437" y="5299"/>
              <a:ext cx="3899" cy="504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3059" y="6217"/>
              <a:ext cx="5388" cy="4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800">
                  <a:latin typeface="宋体" panose="02010600030101010101" pitchFamily="2" charset="-122"/>
                  <a:ea typeface="宋体" panose="02010600030101010101" pitchFamily="2" charset="-122"/>
                </a:rPr>
                <a:t>…</a:t>
              </a: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609451" y="1255478"/>
            <a:ext cx="1657429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素养提升</a:t>
            </a:r>
          </a:p>
        </p:txBody>
      </p:sp>
      <p:pic>
        <p:nvPicPr>
          <p:cNvPr id="7" name="图片 6" descr="业绩提升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2225" y="1276350"/>
            <a:ext cx="439420" cy="43942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1"/>
            </p:custDataLst>
          </p:nvPr>
        </p:nvSpPr>
        <p:spPr bwMode="auto">
          <a:xfrm>
            <a:off x="2224356" y="1849153"/>
            <a:ext cx="2760340" cy="3998449"/>
          </a:xfrm>
          <a:custGeom>
            <a:avLst/>
            <a:gdLst>
              <a:gd name="adj" fmla="val 538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  <a:gd name="connsiteX0" fmla="*/ 538 w 10000"/>
              <a:gd name="connsiteY0" fmla="*/ 0 h 10000"/>
              <a:gd name="connsiteX1" fmla="*/ 7032 w 10000"/>
              <a:gd name="connsiteY1" fmla="*/ 0 h 10000"/>
              <a:gd name="connsiteX2" fmla="*/ 7195 w 10000"/>
              <a:gd name="connsiteY2" fmla="*/ 122 h 10000"/>
              <a:gd name="connsiteX3" fmla="*/ 7242 w 10000"/>
              <a:gd name="connsiteY3" fmla="*/ 2118 h 10000"/>
              <a:gd name="connsiteX4" fmla="*/ 9920 w 10000"/>
              <a:gd name="connsiteY4" fmla="*/ 2169 h 10000"/>
              <a:gd name="connsiteX5" fmla="*/ 10000 w 10000"/>
              <a:gd name="connsiteY5" fmla="*/ 2229 h 10000"/>
              <a:gd name="connsiteX6" fmla="*/ 10000 w 10000"/>
              <a:gd name="connsiteY6" fmla="*/ 9584 h 10000"/>
              <a:gd name="connsiteX7" fmla="*/ 9462 w 10000"/>
              <a:gd name="connsiteY7" fmla="*/ 10000 h 10000"/>
              <a:gd name="connsiteX8" fmla="*/ 538 w 10000"/>
              <a:gd name="connsiteY8" fmla="*/ 10000 h 10000"/>
              <a:gd name="connsiteX9" fmla="*/ 0 w 10000"/>
              <a:gd name="connsiteY9" fmla="*/ 9584 h 10000"/>
              <a:gd name="connsiteX10" fmla="*/ 0 w 10000"/>
              <a:gd name="connsiteY10" fmla="*/ 416 h 10000"/>
              <a:gd name="connsiteX11" fmla="*/ 538 w 10000"/>
              <a:gd name="connsiteY1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00">
                <a:moveTo>
                  <a:pt x="538" y="0"/>
                </a:moveTo>
                <a:lnTo>
                  <a:pt x="7032" y="0"/>
                </a:lnTo>
                <a:cubicBezTo>
                  <a:pt x="7086" y="41"/>
                  <a:pt x="7141" y="81"/>
                  <a:pt x="7195" y="122"/>
                </a:cubicBezTo>
                <a:cubicBezTo>
                  <a:pt x="7211" y="787"/>
                  <a:pt x="7226" y="1453"/>
                  <a:pt x="7242" y="2118"/>
                </a:cubicBezTo>
                <a:lnTo>
                  <a:pt x="9920" y="2169"/>
                </a:lnTo>
                <a:lnTo>
                  <a:pt x="10000" y="2229"/>
                </a:lnTo>
                <a:lnTo>
                  <a:pt x="10000" y="9584"/>
                </a:lnTo>
                <a:cubicBezTo>
                  <a:pt x="10000" y="9814"/>
                  <a:pt x="9760" y="10000"/>
                  <a:pt x="9462" y="10000"/>
                </a:cubicBezTo>
                <a:lnTo>
                  <a:pt x="538" y="10000"/>
                </a:lnTo>
                <a:cubicBezTo>
                  <a:pt x="240" y="10000"/>
                  <a:pt x="0" y="9814"/>
                  <a:pt x="0" y="9584"/>
                </a:cubicBezTo>
                <a:lnTo>
                  <a:pt x="0" y="416"/>
                </a:lnTo>
                <a:cubicBezTo>
                  <a:pt x="0" y="186"/>
                  <a:pt x="240" y="0"/>
                  <a:pt x="538" y="0"/>
                </a:cubicBezTo>
                <a:close/>
              </a:path>
            </a:pathLst>
          </a:custGeom>
          <a:gradFill>
            <a:gsLst>
              <a:gs pos="60000">
                <a:srgbClr val="376FFF">
                  <a:lumMod val="9000"/>
                  <a:lumOff val="91000"/>
                </a:srgbClr>
              </a:gs>
              <a:gs pos="100000">
                <a:srgbClr val="376FFF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 bwMode="auto">
          <a:xfrm>
            <a:off x="4166203" y="1865053"/>
            <a:ext cx="819184" cy="870340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554" h="1493">
                <a:moveTo>
                  <a:pt x="0" y="0"/>
                </a:moveTo>
                <a:lnTo>
                  <a:pt x="1429" y="1372"/>
                </a:lnTo>
                <a:lnTo>
                  <a:pt x="1467" y="1410"/>
                </a:lnTo>
                <a:lnTo>
                  <a:pt x="1466" y="1410"/>
                </a:lnTo>
                <a:lnTo>
                  <a:pt x="1554" y="1493"/>
                </a:lnTo>
                <a:lnTo>
                  <a:pt x="1130" y="1493"/>
                </a:lnTo>
                <a:lnTo>
                  <a:pt x="234" y="1493"/>
                </a:lnTo>
                <a:lnTo>
                  <a:pt x="234" y="1492"/>
                </a:lnTo>
                <a:lnTo>
                  <a:pt x="226" y="1493"/>
                </a:lnTo>
                <a:cubicBezTo>
                  <a:pt x="222" y="1493"/>
                  <a:pt x="218" y="1493"/>
                  <a:pt x="214" y="1493"/>
                </a:cubicBezTo>
                <a:cubicBezTo>
                  <a:pt x="96" y="1493"/>
                  <a:pt x="0" y="1397"/>
                  <a:pt x="0" y="1280"/>
                </a:cubicBezTo>
                <a:lnTo>
                  <a:pt x="0" y="1271"/>
                </a:lnTo>
                <a:lnTo>
                  <a:pt x="0" y="12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0">
                <a:srgbClr val="376FFF">
                  <a:lumMod val="13000"/>
                  <a:lumOff val="87000"/>
                </a:srgbClr>
              </a:gs>
              <a:gs pos="100000">
                <a:srgbClr val="376FFF">
                  <a:lumMod val="17000"/>
                  <a:lumOff val="83000"/>
                </a:srgbClr>
              </a:gs>
            </a:gsLst>
            <a:lin ang="5400000" scaled="1"/>
          </a:gradFill>
          <a:ln>
            <a:noFill/>
          </a:ln>
          <a:effectLst>
            <a:outerShdw blurRad="190500" dist="38100" dir="8100000" algn="tr" rotWithShape="0">
              <a:srgbClr val="376FFF">
                <a:lumMod val="60000"/>
                <a:lumOff val="40000"/>
                <a:alpha val="35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8" name="Right Triangle 11"/>
          <p:cNvSpPr/>
          <p:nvPr>
            <p:custDataLst>
              <p:tags r:id="rId3"/>
            </p:custDataLst>
          </p:nvPr>
        </p:nvSpPr>
        <p:spPr>
          <a:xfrm>
            <a:off x="4954970" y="5082340"/>
            <a:ext cx="152776" cy="210845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9" name="Right Triangle 11"/>
          <p:cNvSpPr/>
          <p:nvPr>
            <p:custDataLst>
              <p:tags r:id="rId4"/>
            </p:custDataLst>
          </p:nvPr>
        </p:nvSpPr>
        <p:spPr>
          <a:xfrm flipH="1">
            <a:off x="2071579" y="5114830"/>
            <a:ext cx="152776" cy="211536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061210" y="5241337"/>
            <a:ext cx="3067275" cy="606266"/>
          </a:xfrm>
          <a:prstGeom prst="roundRect">
            <a:avLst>
              <a:gd name="adj" fmla="val 17445"/>
            </a:avLst>
          </a:prstGeom>
          <a:solidFill>
            <a:srgbClr val="376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algn="ctr"/>
            <a:r>
              <a:rPr lang="zh-CN" altLang="en-US" b="1">
                <a:solidFill>
                  <a:srgbClr val="FFFFFF">
                    <a:lumMod val="10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互联网出行的创新</a:t>
            </a:r>
          </a:p>
        </p:txBody>
      </p:sp>
      <p:pic>
        <p:nvPicPr>
          <p:cNvPr id="11" name="图片 10" descr="343439383331313b343532303032303bb8f6c8cbd0c5cfa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67454" y="2064146"/>
            <a:ext cx="499115" cy="499115"/>
          </a:xfrm>
          <a:prstGeom prst="rect">
            <a:avLst/>
          </a:prstGeom>
          <a:effectLst/>
        </p:spPr>
      </p:pic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2408555" y="2728595"/>
            <a:ext cx="2392680" cy="2149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uFillTx/>
                <a:latin typeface="+mn-ea"/>
                <a:cs typeface="+mn-ea"/>
                <a:sym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uFillTx/>
                <a:latin typeface="+mn-ea"/>
                <a:cs typeface="+mn-ea"/>
                <a:sym typeface="微软雅黑" panose="020B0503020204020204" pitchFamily="34" charset="-122"/>
              </a:rPr>
              <a:t>互联网出行能为人们提供更优质的服务和体验。从系统的角度出发，基于互联网的出行创新，实现了跨交通工具跨领域的出行系统整合，为出行的全程提供全方位的便捷服务，给人们带来了多交通工具协同的出行体验</a:t>
            </a:r>
            <a:r>
              <a:rPr lang="zh-CN" altLang="en-US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。 </a:t>
            </a:r>
            <a:r>
              <a:rPr lang="en-US" altLang="zh-CN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</a:t>
            </a:r>
            <a:endParaRPr lang="zh-CN" sz="1400" dirty="0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4810" y="2182495"/>
            <a:ext cx="5380355" cy="333248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609451" y="1255478"/>
            <a:ext cx="1657429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素养提升</a:t>
            </a:r>
          </a:p>
        </p:txBody>
      </p:sp>
      <p:pic>
        <p:nvPicPr>
          <p:cNvPr id="7" name="图片 6" descr="业绩提升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2225" y="1276350"/>
            <a:ext cx="439420" cy="43942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1"/>
            </p:custDataLst>
          </p:nvPr>
        </p:nvSpPr>
        <p:spPr bwMode="auto">
          <a:xfrm>
            <a:off x="2224356" y="1849153"/>
            <a:ext cx="2760340" cy="3998449"/>
          </a:xfrm>
          <a:custGeom>
            <a:avLst/>
            <a:gdLst>
              <a:gd name="adj" fmla="val 538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  <a:gd name="connsiteX0" fmla="*/ 538 w 10000"/>
              <a:gd name="connsiteY0" fmla="*/ 0 h 10000"/>
              <a:gd name="connsiteX1" fmla="*/ 7032 w 10000"/>
              <a:gd name="connsiteY1" fmla="*/ 0 h 10000"/>
              <a:gd name="connsiteX2" fmla="*/ 7195 w 10000"/>
              <a:gd name="connsiteY2" fmla="*/ 122 h 10000"/>
              <a:gd name="connsiteX3" fmla="*/ 7242 w 10000"/>
              <a:gd name="connsiteY3" fmla="*/ 2118 h 10000"/>
              <a:gd name="connsiteX4" fmla="*/ 9920 w 10000"/>
              <a:gd name="connsiteY4" fmla="*/ 2169 h 10000"/>
              <a:gd name="connsiteX5" fmla="*/ 10000 w 10000"/>
              <a:gd name="connsiteY5" fmla="*/ 2229 h 10000"/>
              <a:gd name="connsiteX6" fmla="*/ 10000 w 10000"/>
              <a:gd name="connsiteY6" fmla="*/ 9584 h 10000"/>
              <a:gd name="connsiteX7" fmla="*/ 9462 w 10000"/>
              <a:gd name="connsiteY7" fmla="*/ 10000 h 10000"/>
              <a:gd name="connsiteX8" fmla="*/ 538 w 10000"/>
              <a:gd name="connsiteY8" fmla="*/ 10000 h 10000"/>
              <a:gd name="connsiteX9" fmla="*/ 0 w 10000"/>
              <a:gd name="connsiteY9" fmla="*/ 9584 h 10000"/>
              <a:gd name="connsiteX10" fmla="*/ 0 w 10000"/>
              <a:gd name="connsiteY10" fmla="*/ 416 h 10000"/>
              <a:gd name="connsiteX11" fmla="*/ 538 w 10000"/>
              <a:gd name="connsiteY1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00">
                <a:moveTo>
                  <a:pt x="538" y="0"/>
                </a:moveTo>
                <a:lnTo>
                  <a:pt x="7032" y="0"/>
                </a:lnTo>
                <a:cubicBezTo>
                  <a:pt x="7086" y="41"/>
                  <a:pt x="7141" y="81"/>
                  <a:pt x="7195" y="122"/>
                </a:cubicBezTo>
                <a:cubicBezTo>
                  <a:pt x="7211" y="787"/>
                  <a:pt x="7226" y="1453"/>
                  <a:pt x="7242" y="2118"/>
                </a:cubicBezTo>
                <a:lnTo>
                  <a:pt x="9920" y="2169"/>
                </a:lnTo>
                <a:lnTo>
                  <a:pt x="10000" y="2229"/>
                </a:lnTo>
                <a:lnTo>
                  <a:pt x="10000" y="9584"/>
                </a:lnTo>
                <a:cubicBezTo>
                  <a:pt x="10000" y="9814"/>
                  <a:pt x="9760" y="10000"/>
                  <a:pt x="9462" y="10000"/>
                </a:cubicBezTo>
                <a:lnTo>
                  <a:pt x="538" y="10000"/>
                </a:lnTo>
                <a:cubicBezTo>
                  <a:pt x="240" y="10000"/>
                  <a:pt x="0" y="9814"/>
                  <a:pt x="0" y="9584"/>
                </a:cubicBezTo>
                <a:lnTo>
                  <a:pt x="0" y="416"/>
                </a:lnTo>
                <a:cubicBezTo>
                  <a:pt x="0" y="186"/>
                  <a:pt x="240" y="0"/>
                  <a:pt x="538" y="0"/>
                </a:cubicBezTo>
                <a:close/>
              </a:path>
            </a:pathLst>
          </a:custGeom>
          <a:gradFill>
            <a:gsLst>
              <a:gs pos="60000">
                <a:srgbClr val="376FFF">
                  <a:lumMod val="9000"/>
                  <a:lumOff val="91000"/>
                </a:srgbClr>
              </a:gs>
              <a:gs pos="100000">
                <a:srgbClr val="376FFF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 bwMode="auto">
          <a:xfrm>
            <a:off x="4166203" y="1865053"/>
            <a:ext cx="819184" cy="870340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554" h="1493">
                <a:moveTo>
                  <a:pt x="0" y="0"/>
                </a:moveTo>
                <a:lnTo>
                  <a:pt x="1429" y="1372"/>
                </a:lnTo>
                <a:lnTo>
                  <a:pt x="1467" y="1410"/>
                </a:lnTo>
                <a:lnTo>
                  <a:pt x="1466" y="1410"/>
                </a:lnTo>
                <a:lnTo>
                  <a:pt x="1554" y="1493"/>
                </a:lnTo>
                <a:lnTo>
                  <a:pt x="1130" y="1493"/>
                </a:lnTo>
                <a:lnTo>
                  <a:pt x="234" y="1493"/>
                </a:lnTo>
                <a:lnTo>
                  <a:pt x="234" y="1492"/>
                </a:lnTo>
                <a:lnTo>
                  <a:pt x="226" y="1493"/>
                </a:lnTo>
                <a:cubicBezTo>
                  <a:pt x="222" y="1493"/>
                  <a:pt x="218" y="1493"/>
                  <a:pt x="214" y="1493"/>
                </a:cubicBezTo>
                <a:cubicBezTo>
                  <a:pt x="96" y="1493"/>
                  <a:pt x="0" y="1397"/>
                  <a:pt x="0" y="1280"/>
                </a:cubicBezTo>
                <a:lnTo>
                  <a:pt x="0" y="1271"/>
                </a:lnTo>
                <a:lnTo>
                  <a:pt x="0" y="12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0">
                <a:srgbClr val="376FFF">
                  <a:lumMod val="13000"/>
                  <a:lumOff val="87000"/>
                </a:srgbClr>
              </a:gs>
              <a:gs pos="100000">
                <a:srgbClr val="376FFF">
                  <a:lumMod val="17000"/>
                  <a:lumOff val="83000"/>
                </a:srgbClr>
              </a:gs>
            </a:gsLst>
            <a:lin ang="5400000" scaled="1"/>
          </a:gradFill>
          <a:ln>
            <a:noFill/>
          </a:ln>
          <a:effectLst>
            <a:outerShdw blurRad="190500" dist="38100" dir="8100000" algn="tr" rotWithShape="0">
              <a:srgbClr val="376FFF">
                <a:lumMod val="60000"/>
                <a:lumOff val="40000"/>
                <a:alpha val="35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8" name="Right Triangle 11"/>
          <p:cNvSpPr/>
          <p:nvPr>
            <p:custDataLst>
              <p:tags r:id="rId3"/>
            </p:custDataLst>
          </p:nvPr>
        </p:nvSpPr>
        <p:spPr>
          <a:xfrm>
            <a:off x="4954970" y="5082340"/>
            <a:ext cx="152776" cy="210845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9" name="Right Triangle 11"/>
          <p:cNvSpPr/>
          <p:nvPr>
            <p:custDataLst>
              <p:tags r:id="rId4"/>
            </p:custDataLst>
          </p:nvPr>
        </p:nvSpPr>
        <p:spPr>
          <a:xfrm flipH="1">
            <a:off x="2071579" y="5114830"/>
            <a:ext cx="152776" cy="211536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061210" y="5241337"/>
            <a:ext cx="3067275" cy="606266"/>
          </a:xfrm>
          <a:prstGeom prst="roundRect">
            <a:avLst>
              <a:gd name="adj" fmla="val 17445"/>
            </a:avLst>
          </a:prstGeom>
          <a:solidFill>
            <a:srgbClr val="376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algn="ctr"/>
            <a:r>
              <a:rPr lang="zh-CN" altLang="en-US" b="1">
                <a:solidFill>
                  <a:srgbClr val="FFFFFF">
                    <a:lumMod val="10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地图导航与卫星定位</a:t>
            </a:r>
          </a:p>
        </p:txBody>
      </p:sp>
      <p:pic>
        <p:nvPicPr>
          <p:cNvPr id="11" name="图片 10" descr="343439383331313b343532303032303bb8f6c8cbd0c5cfa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9020" y="1960880"/>
            <a:ext cx="404495" cy="404495"/>
          </a:xfrm>
          <a:prstGeom prst="rect">
            <a:avLst/>
          </a:prstGeom>
          <a:effectLst/>
        </p:spPr>
      </p:pic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2459990" y="2639060"/>
            <a:ext cx="2268855" cy="2149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</a:t>
            </a:r>
            <a:r>
              <a:rPr lang="en-US" altLang="zh-CN" sz="1200" dirty="0">
                <a:solidFill>
                  <a:srgbClr val="000000"/>
                </a:solidFill>
                <a:uFillTx/>
                <a:latin typeface="+mn-ea"/>
                <a:cs typeface="+mn-ea"/>
                <a:sym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利用手机等移动终端通过卫星定位、软件导航以及网络通信等功能模块协同完成。地图导航软件通过互联网将位置实时显示在电子地图上。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</a:t>
            </a:r>
            <a:r>
              <a:rPr lang="zh-CN" altLang="en-US" sz="12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北斗卫星导航系统为全球用户提供高精度的定位导航和授时服务。北斗卫星导航系统是国家重要的空间基础设施，已广泛应用于各个领域，为经济和社会发展注入活力。</a:t>
            </a:r>
            <a:r>
              <a:rPr lang="zh-CN" altLang="en-US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</a:t>
            </a:r>
            <a:endParaRPr lang="zh-CN" sz="1400" dirty="0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14" name="图片 13" descr="微信图片_2025011521400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5500" y="3143250"/>
            <a:ext cx="2513330" cy="2585085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微信图片_202501152140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8000" y="1715770"/>
            <a:ext cx="2604770" cy="2785745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087884" y="1387108"/>
            <a:ext cx="389759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拓展思考</a:t>
            </a:r>
          </a:p>
        </p:txBody>
      </p:sp>
      <p:pic>
        <p:nvPicPr>
          <p:cNvPr id="7" name="图片 6" descr="32303232393330373b32303232393634393bcdf8c2e7bdbbc1f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3030" y="1349375"/>
            <a:ext cx="609600" cy="609600"/>
          </a:xfrm>
          <a:prstGeom prst="rect">
            <a:avLst/>
          </a:prstGeom>
        </p:spPr>
      </p:pic>
      <p:pic>
        <p:nvPicPr>
          <p:cNvPr id="8" name="1BCC2C28-871D-48CB-8BE0-2867F7803ADB-1" descr="导图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450" y="2880995"/>
            <a:ext cx="6797040" cy="26676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39010" y="1958975"/>
            <a:ext cx="7529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  <a:latin typeface="+mn-ea"/>
                <a:sym typeface="+mn-ea"/>
              </a:rPr>
              <a:t>随着技术的不断发展，基于互联网的交通出行创新也会不断涌出。</a:t>
            </a:r>
          </a:p>
          <a:p>
            <a:r>
              <a:rPr lang="zh-CN" altLang="en-US">
                <a:solidFill>
                  <a:schemeClr val="tx1"/>
                </a:solidFill>
                <a:latin typeface="+mn-ea"/>
                <a:sym typeface="+mn-ea"/>
              </a:rPr>
              <a:t>请你思考并讨论未来还将有哪些创新应用：</a:t>
            </a:r>
            <a:endParaRPr lang="zh-CN" altLang="en-US" b="0" i="0" u="none" baseline="0">
              <a:solidFill>
                <a:schemeClr val="tx1"/>
              </a:solidFill>
              <a:latin typeface="+mn-ea"/>
              <a:rtl val="0"/>
            </a:endParaRPr>
          </a:p>
          <a:p>
            <a:endParaRPr lang="zh-CN" altLang="en-US" b="0" i="0" u="none" baseline="0">
              <a:solidFill>
                <a:schemeClr val="tx1"/>
              </a:solidFill>
              <a:latin typeface="+mn-ea"/>
              <a:rtl val="0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4" y="-5499"/>
            <a:ext cx="12188990" cy="68584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631791" y="1783261"/>
            <a:ext cx="4054118" cy="40541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26423" y="105314"/>
            <a:ext cx="959763" cy="772981"/>
          </a:xfrm>
          <a:prstGeom prst="rect">
            <a:avLst/>
          </a:prstGeom>
        </p:spPr>
      </p:pic>
      <p:sp>
        <p:nvSpPr>
          <p:cNvPr id="19" name="圆角矩形标注 18"/>
          <p:cNvSpPr/>
          <p:nvPr/>
        </p:nvSpPr>
        <p:spPr>
          <a:xfrm>
            <a:off x="1772920" y="2399665"/>
            <a:ext cx="5859145" cy="2537460"/>
          </a:xfrm>
          <a:prstGeom prst="wedgeRoundRectCallout">
            <a:avLst>
              <a:gd name="adj1" fmla="val 62433"/>
              <a:gd name="adj2" fmla="val -3643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文本框 16"/>
          <p:cNvSpPr txBox="1"/>
          <p:nvPr/>
        </p:nvSpPr>
        <p:spPr>
          <a:xfrm>
            <a:off x="739783" y="282504"/>
            <a:ext cx="572317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七年级下册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12541" y="1197484"/>
            <a:ext cx="9070768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项目 </a:t>
            </a:r>
            <a:r>
              <a:rPr lang="en-US" altLang="zh-CN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   </a:t>
            </a:r>
            <a:r>
              <a:rPr lang="zh-CN" altLang="en-US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汇聚便携出行工具包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1772920" y="2743200"/>
            <a:ext cx="5859145" cy="193675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sz="6000" b="1" spc="6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智慧交通，</a:t>
            </a:r>
          </a:p>
          <a:p>
            <a:pPr algn="ctr"/>
            <a:r>
              <a:rPr lang="en-US" altLang="zh-CN" sz="6000" b="1" spc="6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 </a:t>
            </a:r>
            <a:r>
              <a:rPr lang="zh-CN" sz="6000" b="1" spc="6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畅享出行</a:t>
            </a:r>
            <a:r>
              <a:rPr lang="zh-CN" altLang="en-US" sz="6000" b="1" spc="6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！</a:t>
            </a:r>
            <a:endParaRPr lang="zh-CN" altLang="en-US" sz="6000" b="1" spc="600" dirty="0">
              <a:solidFill>
                <a:srgbClr val="FFFFCC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807654" y="2666762"/>
            <a:ext cx="3733406" cy="373340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12697" y="283215"/>
            <a:ext cx="47075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体验互联网新模式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937385" y="1865630"/>
            <a:ext cx="4991100" cy="3481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1.</a:t>
            </a:r>
            <a:r>
              <a:rPr lang="zh-CN" altLang="en-US" sz="2000" kern="100" dirty="0">
                <a:solidFill>
                  <a:srgbClr val="0070C0"/>
                </a:solidFill>
                <a:latin typeface="+mn-ea"/>
                <a:cs typeface="+mn-ea"/>
              </a:rPr>
              <a:t>项目目标</a:t>
            </a:r>
          </a:p>
          <a:p>
            <a:pPr indent="457200" algn="l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solidFill>
                  <a:schemeClr val="tx1"/>
                </a:solidFill>
                <a:latin typeface="+mn-ea"/>
                <a:cs typeface="+mn-ea"/>
              </a:rPr>
              <a:t>根据家庭成员出行需求遴选常用的软件，形成</a:t>
            </a:r>
            <a:r>
              <a:rPr lang="en-US" altLang="zh-CN" sz="2000" kern="100" dirty="0">
                <a:solidFill>
                  <a:schemeClr val="tx1"/>
                </a:solidFill>
                <a:latin typeface="+mn-ea"/>
                <a:cs typeface="+mn-ea"/>
              </a:rPr>
              <a:t>“</a:t>
            </a:r>
            <a:r>
              <a:rPr lang="zh-CN" altLang="en-US" sz="2000" kern="100" dirty="0">
                <a:solidFill>
                  <a:schemeClr val="tx1"/>
                </a:solidFill>
                <a:latin typeface="+mn-ea"/>
                <a:cs typeface="+mn-ea"/>
              </a:rPr>
              <a:t>便携出行工具包</a:t>
            </a:r>
            <a:r>
              <a:rPr lang="en-US" altLang="zh-CN" sz="2000" kern="100" dirty="0">
                <a:solidFill>
                  <a:schemeClr val="tx1"/>
                </a:solidFill>
                <a:latin typeface="+mn-ea"/>
                <a:cs typeface="+mn-ea"/>
              </a:rPr>
              <a:t>”</a:t>
            </a:r>
            <a:r>
              <a:rPr lang="zh-CN" altLang="en-US" sz="2000" kern="100" dirty="0">
                <a:solidFill>
                  <a:schemeClr val="tx1"/>
                </a:solidFill>
                <a:latin typeface="+mn-ea"/>
                <a:cs typeface="+mn-ea"/>
              </a:rPr>
              <a:t>。</a:t>
            </a:r>
          </a:p>
          <a:p>
            <a:pPr indent="0" algn="l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endParaRPr lang="en-US" sz="2000" kern="100" dirty="0">
              <a:solidFill>
                <a:schemeClr val="tx1"/>
              </a:solidFill>
              <a:latin typeface="+mn-ea"/>
              <a:cs typeface="+mn-ea"/>
            </a:endParaRPr>
          </a:p>
          <a:p>
            <a:pPr indent="0" algn="l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en-US" sz="2000" kern="100" dirty="0">
                <a:solidFill>
                  <a:srgbClr val="0070C0"/>
                </a:solidFill>
                <a:latin typeface="+mn-ea"/>
                <a:cs typeface="+mn-ea"/>
              </a:rPr>
              <a:t>2.</a:t>
            </a:r>
            <a:r>
              <a:rPr lang="zh-CN" altLang="en-US" sz="2000" kern="100" dirty="0">
                <a:solidFill>
                  <a:srgbClr val="0070C0"/>
                </a:solidFill>
                <a:latin typeface="+mn-ea"/>
                <a:cs typeface="+mn-ea"/>
              </a:rPr>
              <a:t>素养目标</a:t>
            </a:r>
          </a:p>
          <a:p>
            <a:pPr indent="457200" algn="l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分析互联网出行应用的创新之处</a:t>
            </a:r>
            <a:r>
              <a:rPr lang="zh-CN" altLang="en-US" sz="2000" kern="100" dirty="0">
                <a:solidFill>
                  <a:schemeClr val="tx1"/>
                </a:solidFill>
                <a:latin typeface="+mn-ea"/>
                <a:cs typeface="+mn-ea"/>
              </a:rPr>
              <a:t>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7" name="文本框 6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学习目标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9" descr="捕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1581785"/>
            <a:ext cx="3512185" cy="4213860"/>
          </a:xfrm>
          <a:prstGeom prst="roundRect">
            <a:avLst/>
          </a:prstGeom>
          <a:ln w="57150">
            <a:solidFill>
              <a:schemeClr val="bg1">
                <a:lumMod val="85000"/>
              </a:schemeClr>
            </a:solidFill>
            <a:prstDash val="sysDot"/>
          </a:ln>
        </p:spPr>
      </p:pic>
    </p:spTree>
  </p:cSld>
  <p:clrMapOvr>
    <a:masterClrMapping/>
  </p:clrMapOvr>
  <p:transition spd="slow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核心问题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: 剪去左右顶角 1"/>
          <p:cNvSpPr/>
          <p:nvPr/>
        </p:nvSpPr>
        <p:spPr>
          <a:xfrm>
            <a:off x="1000760" y="1685290"/>
            <a:ext cx="6009005" cy="3761105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indent="50419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kumimoji="0" lang="zh-CN" altLang="en-US" sz="2000" b="0" i="0" u="none" strike="noStrike" kern="100" cap="none" spc="0" normalizeH="0" baseline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1.项目问题</a:t>
            </a:r>
          </a:p>
          <a:p>
            <a:pPr marR="0" lvl="0" indent="50419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kumimoji="0" lang="zh-CN" altLang="en-US" sz="2000" b="0" i="0" u="none" strike="noStrike" kern="100" cap="none" spc="0" normalizeH="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（1）流行的出行软件有哪些功能？</a:t>
            </a:r>
          </a:p>
          <a:p>
            <a:pPr marL="1168400" marR="0" lvl="0" indent="-663575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0" algn="l"/>
                <a:tab pos="1163955" algn="l"/>
              </a:tabLst>
            </a:pPr>
            <a:r>
              <a:rPr kumimoji="0" lang="zh-CN" altLang="en-US" sz="2000" b="0" i="0" u="none" strike="noStrike" kern="100" cap="none" spc="0" normalizeH="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（2）如何在手机上创建便于使用的自定义分类工具包?</a:t>
            </a:r>
          </a:p>
          <a:p>
            <a:pPr marR="0" lvl="0" indent="50419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endParaRPr kumimoji="0" lang="en-US" altLang="zh-CN" sz="2000" b="0" i="0" u="none" strike="noStrike" kern="100" cap="none" spc="0" normalizeH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50419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kumimoji="0" lang="zh-CN" altLang="en-US" sz="2000" b="0" i="0" u="none" strike="noStrike" kern="100" cap="none" spc="0" normalizeH="0" baseline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kern="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素养问题</a:t>
            </a:r>
            <a:endParaRPr kumimoji="0" lang="zh-CN" altLang="en-US" sz="2000" b="0" i="0" u="none" strike="noStrike" kern="100" cap="none" spc="0" normalizeH="0" baseline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58240" marR="0" lvl="0" indent="-65405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（1）互联网出行应用有哪些创新之处?</a:t>
            </a:r>
          </a:p>
          <a:p>
            <a:pPr marL="1158240" marR="0" lvl="0" indent="-65405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（2）未来社会还有哪些创新的互联网出行应用?</a:t>
            </a:r>
            <a:endParaRPr kumimoji="0" lang="zh-CN" altLang="en-US" sz="2000" b="0" i="0" u="none" strike="noStrike" kern="100" cap="none" spc="0" normalizeH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50419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endParaRPr kumimoji="0" lang="en-US" altLang="zh-CN" sz="2000" b="0" i="0" u="none" strike="noStrike" kern="100" cap="none" spc="0" normalizeH="0" baseline="0" dirty="0">
              <a:latin typeface="+mn-ea"/>
              <a:cs typeface="+mn-ea"/>
            </a:endParaRPr>
          </a:p>
        </p:txBody>
      </p:sp>
      <p:pic>
        <p:nvPicPr>
          <p:cNvPr id="11" name="图片 10" descr="捕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770" y="1581785"/>
            <a:ext cx="3512185" cy="4213860"/>
          </a:xfrm>
          <a:prstGeom prst="roundRect">
            <a:avLst/>
          </a:prstGeom>
          <a:ln w="57150">
            <a:solidFill>
              <a:schemeClr val="bg1">
                <a:lumMod val="85000"/>
              </a:schemeClr>
            </a:solidFill>
            <a:prstDash val="sysDot"/>
          </a:ln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grpSp>
        <p:nvGrpSpPr>
          <p:cNvPr id="5" name="íś1iḑê"/>
          <p:cNvGrpSpPr/>
          <p:nvPr/>
        </p:nvGrpSpPr>
        <p:grpSpPr>
          <a:xfrm>
            <a:off x="1264981" y="2877244"/>
            <a:ext cx="9535067" cy="3093865"/>
            <a:chOff x="1263788" y="2865873"/>
            <a:chExt cx="9537421" cy="3094628"/>
          </a:xfrm>
        </p:grpSpPr>
        <p:cxnSp>
          <p:nvCxnSpPr>
            <p:cNvPr id="6" name="ï$ľíḋè"/>
            <p:cNvCxnSpPr/>
            <p:nvPr/>
          </p:nvCxnSpPr>
          <p:spPr>
            <a:xfrm flipH="1">
              <a:off x="3620986" y="3753058"/>
              <a:ext cx="298174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íSḻïḍé"/>
            <p:cNvCxnSpPr/>
            <p:nvPr/>
          </p:nvCxnSpPr>
          <p:spPr>
            <a:xfrm>
              <a:off x="5693530" y="3753058"/>
              <a:ext cx="677939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iṡļîḓè"/>
            <p:cNvCxnSpPr/>
            <p:nvPr/>
          </p:nvCxnSpPr>
          <p:spPr>
            <a:xfrm>
              <a:off x="8145841" y="3753058"/>
              <a:ext cx="298174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îşḻîďè"/>
            <p:cNvGrpSpPr/>
            <p:nvPr/>
          </p:nvGrpSpPr>
          <p:grpSpPr>
            <a:xfrm>
              <a:off x="1263788" y="2865873"/>
              <a:ext cx="2180491" cy="3094627"/>
              <a:chOff x="1263788" y="2865873"/>
              <a:chExt cx="2180491" cy="3094627"/>
            </a:xfrm>
          </p:grpSpPr>
          <p:sp>
            <p:nvSpPr>
              <p:cNvPr id="19" name="ïṩ1iḍè"/>
              <p:cNvSpPr/>
              <p:nvPr/>
            </p:nvSpPr>
            <p:spPr>
              <a:xfrm>
                <a:off x="146684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热身环节</a:t>
                </a:r>
              </a:p>
            </p:txBody>
          </p:sp>
          <p:sp>
            <p:nvSpPr>
              <p:cNvPr id="20" name="iṡlîḓè"/>
              <p:cNvSpPr txBox="1"/>
              <p:nvPr/>
            </p:nvSpPr>
            <p:spPr>
              <a:xfrm>
                <a:off x="1263788" y="4899788"/>
                <a:ext cx="2180491" cy="1060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了解出行软件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分类出行软件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确定工作计划</a:t>
                </a:r>
              </a:p>
            </p:txBody>
          </p:sp>
        </p:grpSp>
        <p:grpSp>
          <p:nvGrpSpPr>
            <p:cNvPr id="10" name="iṩ1ide"/>
            <p:cNvGrpSpPr/>
            <p:nvPr/>
          </p:nvGrpSpPr>
          <p:grpSpPr>
            <a:xfrm>
              <a:off x="3716099" y="2865873"/>
              <a:ext cx="2180491" cy="3094627"/>
              <a:chOff x="3716099" y="2865873"/>
              <a:chExt cx="2180491" cy="3094627"/>
            </a:xfrm>
          </p:grpSpPr>
          <p:sp>
            <p:nvSpPr>
              <p:cNvPr id="17" name="iŝľíḑè"/>
              <p:cNvSpPr/>
              <p:nvPr/>
            </p:nvSpPr>
            <p:spPr>
              <a:xfrm>
                <a:off x="391915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实施环节</a:t>
                </a:r>
              </a:p>
            </p:txBody>
          </p:sp>
          <p:sp>
            <p:nvSpPr>
              <p:cNvPr id="18" name="ïŝļïḍé"/>
              <p:cNvSpPr txBox="1"/>
              <p:nvPr/>
            </p:nvSpPr>
            <p:spPr>
              <a:xfrm>
                <a:off x="3716099" y="4899788"/>
                <a:ext cx="2180491" cy="1060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分析出行需求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确定软件遴选标准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创建交通出行工具包</a:t>
                </a:r>
              </a:p>
            </p:txBody>
          </p:sp>
        </p:grpSp>
        <p:grpSp>
          <p:nvGrpSpPr>
            <p:cNvPr id="11" name="ïSľiḑê"/>
            <p:cNvGrpSpPr/>
            <p:nvPr/>
          </p:nvGrpSpPr>
          <p:grpSpPr>
            <a:xfrm>
              <a:off x="6202741" y="2865873"/>
              <a:ext cx="2180491" cy="2778845"/>
              <a:chOff x="6202741" y="2865873"/>
              <a:chExt cx="2180491" cy="2778845"/>
            </a:xfrm>
          </p:grpSpPr>
          <p:sp>
            <p:nvSpPr>
              <p:cNvPr id="15" name="iśḷîḓê"/>
              <p:cNvSpPr/>
              <p:nvPr/>
            </p:nvSpPr>
            <p:spPr>
              <a:xfrm>
                <a:off x="6371470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检测评价</a:t>
                </a:r>
              </a:p>
            </p:txBody>
          </p:sp>
          <p:sp>
            <p:nvSpPr>
              <p:cNvPr id="16" name="íṩḷiḑè"/>
              <p:cNvSpPr txBox="1"/>
              <p:nvPr/>
            </p:nvSpPr>
            <p:spPr>
              <a:xfrm>
                <a:off x="6202741" y="4899789"/>
                <a:ext cx="2180491" cy="744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学习检测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学习评价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íṥḷïḑe"/>
            <p:cNvGrpSpPr/>
            <p:nvPr/>
          </p:nvGrpSpPr>
          <p:grpSpPr>
            <a:xfrm>
              <a:off x="8620718" y="2865873"/>
              <a:ext cx="2180491" cy="3094628"/>
              <a:chOff x="8620718" y="2865873"/>
              <a:chExt cx="2180491" cy="3094628"/>
            </a:xfrm>
          </p:grpSpPr>
          <p:sp>
            <p:nvSpPr>
              <p:cNvPr id="13" name="ïṥḻïḋé"/>
              <p:cNvSpPr/>
              <p:nvPr/>
            </p:nvSpPr>
            <p:spPr>
              <a:xfrm>
                <a:off x="882377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小结提升</a:t>
                </a:r>
              </a:p>
            </p:txBody>
          </p:sp>
          <p:sp>
            <p:nvSpPr>
              <p:cNvPr id="14" name="ïśḻîḑé"/>
              <p:cNvSpPr txBox="1"/>
              <p:nvPr/>
            </p:nvSpPr>
            <p:spPr>
              <a:xfrm>
                <a:off x="8620718" y="4899789"/>
                <a:ext cx="2180491" cy="1060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项目总结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素养提升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拓展思考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4" name="TextBox 10"/>
          <p:cNvSpPr txBox="1"/>
          <p:nvPr/>
        </p:nvSpPr>
        <p:spPr>
          <a:xfrm>
            <a:off x="672736" y="741368"/>
            <a:ext cx="2179952" cy="11976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目录</a:t>
            </a:r>
            <a:endParaRPr lang="en-US" altLang="zh-CN" sz="72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2496489" y="1269296"/>
            <a:ext cx="2015726" cy="459105"/>
          </a:xfrm>
          <a:prstGeom prst="rect">
            <a:avLst/>
          </a:prstGeom>
          <a:noFill/>
          <a:effectLst/>
        </p:spPr>
        <p:txBody>
          <a:bodyPr wrap="square" lIns="91429" tIns="45715" rIns="91429" bIns="45715" rtlCol="0">
            <a:spAutoFit/>
          </a:bodyPr>
          <a:lstStyle/>
          <a:p>
            <a:pPr algn="dist" defTabSz="725170"/>
            <a:r>
              <a:rPr lang="en-US" altLang="zh-CN" sz="2400" i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CONTENTS</a:t>
            </a:r>
            <a:endParaRPr lang="zh-CN" altLang="zh-CN" sz="2400" i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3" name="墨迹 6"/>
          <p:cNvPicPr/>
          <p:nvPr/>
        </p:nvPicPr>
        <p:blipFill>
          <a:blip r:embed="rId5"/>
          <a:stretch>
            <a:fillRect/>
          </a:stretch>
        </p:blipFill>
        <p:spPr>
          <a:xfrm>
            <a:off x="-1713641" y="629751"/>
            <a:ext cx="47988" cy="215947"/>
          </a:xfrm>
          <a:prstGeom prst="rect">
            <a:avLst/>
          </a:prstGeom>
        </p:spPr>
      </p:pic>
      <p:sp>
        <p:nvSpPr>
          <p:cNvPr id="26" name="TextBox 4"/>
          <p:cNvSpPr txBox="1"/>
          <p:nvPr/>
        </p:nvSpPr>
        <p:spPr>
          <a:xfrm>
            <a:off x="1505" y="852"/>
            <a:ext cx="604717" cy="13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2" name="矩形 1"/>
          <p:cNvSpPr/>
          <p:nvPr/>
        </p:nvSpPr>
        <p:spPr>
          <a:xfrm>
            <a:off x="5898515" y="1096010"/>
            <a:ext cx="6293485" cy="488315"/>
          </a:xfrm>
          <a:prstGeom prst="rect">
            <a:avLst/>
          </a:prstGeom>
          <a:solidFill>
            <a:schemeClr val="accent6">
              <a:lumMod val="60000"/>
              <a:lumOff val="4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467" y="110366"/>
            <a:ext cx="2591192" cy="25911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bldLvl="0" animBg="1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3632410" y="2768773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热身环节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7987" y="22033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汇聚便携出行工具包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90464" y="1333830"/>
            <a:ext cx="8125994" cy="60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985">
              <a:lnSpc>
                <a:spcPts val="4000"/>
              </a:lnSpc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活动一：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了解出行软件</a:t>
            </a:r>
            <a:endParaRPr lang="zh-CN" altLang="zh-CN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33" name="图片 32" descr="4(1)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90259" y="327579"/>
            <a:ext cx="2727287" cy="272728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67275" y="1587818"/>
            <a:ext cx="5080000" cy="296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2200">
                <a:solidFill>
                  <a:srgbClr val="0070C0"/>
                </a:solidFill>
                <a:latin typeface="+mn-ea"/>
              </a:rPr>
              <a:t>获取出行软件</a:t>
            </a:r>
            <a:r>
              <a:rPr lang="en-US" altLang="zh-CN" sz="2200">
                <a:solidFill>
                  <a:srgbClr val="0070C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870710" y="2291197"/>
            <a:ext cx="2996607" cy="3009783"/>
            <a:chOff x="652" y="969"/>
            <a:chExt cx="8771" cy="9831"/>
          </a:xfrm>
        </p:grpSpPr>
        <p:pic>
          <p:nvPicPr>
            <p:cNvPr id="16" name="https://photo-static-api.fotomore.com/creative/vcg/400/new/VCG41N1167575802.jpg?uid=386&amp;timestamp=1733581843&amp;sign=c7af30af1491b2cc0a4452863a02c257" descr="认为男孩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" y="969"/>
              <a:ext cx="8771" cy="9831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4870" y="2140"/>
              <a:ext cx="3168" cy="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zh-CN" sz="2400" b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思考</a:t>
              </a:r>
            </a:p>
          </p:txBody>
        </p:sp>
      </p:grpSp>
      <p:pic>
        <p:nvPicPr>
          <p:cNvPr id="23" name="图片 22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7525" y="1427480"/>
            <a:ext cx="554355" cy="662940"/>
          </a:xfrm>
          <a:prstGeom prst="roundRect">
            <a:avLst/>
          </a:prstGeom>
        </p:spPr>
      </p:pic>
      <p:grpSp>
        <p:nvGrpSpPr>
          <p:cNvPr id="44" name="组合 43"/>
          <p:cNvGrpSpPr/>
          <p:nvPr>
            <p:custDataLst>
              <p:tags r:id="rId1"/>
            </p:custDataLst>
          </p:nvPr>
        </p:nvGrpSpPr>
        <p:grpSpPr>
          <a:xfrm>
            <a:off x="4867275" y="3054985"/>
            <a:ext cx="9672955" cy="2430780"/>
            <a:chOff x="8043" y="4770"/>
            <a:chExt cx="15233" cy="3828"/>
          </a:xfrm>
        </p:grpSpPr>
        <p:sp>
          <p:nvSpPr>
            <p:cNvPr id="31" name="文本框 30"/>
            <p:cNvSpPr txBox="1"/>
            <p:nvPr>
              <p:custDataLst>
                <p:tags r:id="rId2"/>
              </p:custDataLst>
            </p:nvPr>
          </p:nvSpPr>
          <p:spPr>
            <a:xfrm>
              <a:off x="8043" y="4770"/>
              <a:ext cx="14104" cy="1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sz="2000">
                  <a:solidFill>
                    <a:srgbClr val="000000"/>
                  </a:solidFill>
                  <a:latin typeface="+mn-ea"/>
                </a:rPr>
                <a:t>你为什么选择这个软件？</a:t>
              </a:r>
            </a:p>
            <a:p>
              <a:r>
                <a:rPr lang="en-US" altLang="zh-CN" sz="2000" u="sng"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</a:p>
          </p:txBody>
        </p:sp>
        <p:sp>
          <p:nvSpPr>
            <p:cNvPr id="32" name="文本框 31"/>
            <p:cNvSpPr txBox="1"/>
            <p:nvPr>
              <p:custDataLst>
                <p:tags r:id="rId3"/>
              </p:custDataLst>
            </p:nvPr>
          </p:nvSpPr>
          <p:spPr>
            <a:xfrm>
              <a:off x="8043" y="6751"/>
              <a:ext cx="15233" cy="1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zh-CN" sz="2000">
                  <a:solidFill>
                    <a:srgbClr val="000000"/>
                  </a:solidFill>
                  <a:latin typeface="+mn-ea"/>
                </a:rPr>
                <a:t>如何判断哪个软件比较流行？</a:t>
              </a:r>
            </a:p>
            <a:p>
              <a:pPr algn="l">
                <a:buClrTx/>
                <a:buSzTx/>
                <a:buFontTx/>
              </a:pPr>
              <a:r>
                <a:rPr lang="zh-CN" sz="2000" b="1">
                  <a:solidFill>
                    <a:srgbClr val="000000"/>
                  </a:solidFill>
                  <a:latin typeface="Times New Roman" panose="02020603050405020304"/>
                  <a:ea typeface="宋体" panose="02010600030101010101" pitchFamily="2" charset="-122"/>
                </a:rPr>
                <a:t>  </a:t>
              </a:r>
            </a:p>
          </p:txBody>
        </p:sp>
        <p:sp>
          <p:nvSpPr>
            <p:cNvPr id="41" name="矩形 40"/>
            <p:cNvSpPr/>
            <p:nvPr>
              <p:custDataLst>
                <p:tags r:id="rId4"/>
              </p:custDataLst>
            </p:nvPr>
          </p:nvSpPr>
          <p:spPr>
            <a:xfrm>
              <a:off x="8152" y="5744"/>
              <a:ext cx="7928" cy="603"/>
            </a:xfrm>
            <a:prstGeom prst="rect">
              <a:avLst/>
            </a:prstGeom>
            <a:ln w="6350" cap="flat" cmpd="dbl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l"/>
              <a:r>
                <a:rPr lang="zh-CN" sz="2000">
                  <a:solidFill>
                    <a:srgbClr val="000000"/>
                  </a:solidFill>
                  <a:latin typeface="+mn-ea"/>
                </a:rPr>
                <a:t>理由：</a:t>
              </a:r>
            </a:p>
          </p:txBody>
        </p:sp>
        <p:sp>
          <p:nvSpPr>
            <p:cNvPr id="42" name="矩形 41"/>
            <p:cNvSpPr/>
            <p:nvPr>
              <p:custDataLst>
                <p:tags r:id="rId5"/>
              </p:custDataLst>
            </p:nvPr>
          </p:nvSpPr>
          <p:spPr>
            <a:xfrm>
              <a:off x="8152" y="7665"/>
              <a:ext cx="7928" cy="603"/>
            </a:xfrm>
            <a:prstGeom prst="rect">
              <a:avLst/>
            </a:prstGeom>
            <a:ln w="6350" cap="flat" cmpd="dbl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l"/>
              <a:r>
                <a:rPr lang="zh-CN" sz="2000">
                  <a:solidFill>
                    <a:srgbClr val="000000"/>
                  </a:solidFill>
                  <a:latin typeface="+mn-ea"/>
                </a:rPr>
                <a:t>理由：</a:t>
              </a: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90464" y="1333830"/>
            <a:ext cx="8125994" cy="60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985">
              <a:lnSpc>
                <a:spcPts val="4000"/>
              </a:lnSpc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活动一：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了解出行软件</a:t>
            </a:r>
            <a:endParaRPr lang="zh-CN" altLang="zh-CN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41545" y="1573213"/>
            <a:ext cx="5080000" cy="296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2200">
                <a:solidFill>
                  <a:srgbClr val="0070C0"/>
                </a:solidFill>
                <a:latin typeface="+mn-ea"/>
              </a:rPr>
              <a:t>填写应用体验</a:t>
            </a:r>
            <a:endParaRPr lang="en-US" altLang="zh-CN" sz="2000">
              <a:solidFill>
                <a:srgbClr val="000000"/>
              </a:solidFill>
              <a:latin typeface="+mn-ea"/>
              <a:cs typeface="+mn-ea"/>
            </a:endParaRPr>
          </a:p>
        </p:txBody>
      </p:sp>
      <p:graphicFrame>
        <p:nvGraphicFramePr>
          <p:cNvPr id="43" name="表格 42"/>
          <p:cNvGraphicFramePr/>
          <p:nvPr>
            <p:custDataLst>
              <p:tags r:id="rId1"/>
            </p:custDataLst>
          </p:nvPr>
        </p:nvGraphicFramePr>
        <p:xfrm>
          <a:off x="2245360" y="2925445"/>
          <a:ext cx="7875905" cy="2178685"/>
        </p:xfrm>
        <a:graphic>
          <a:graphicData uri="http://schemas.openxmlformats.org/drawingml/2006/table">
            <a:tbl>
              <a:tblPr/>
              <a:tblGrid>
                <a:gridCol w="2731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4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79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出行软件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该软件的功能</a:t>
                      </a:r>
                    </a:p>
                  </a:txBody>
                  <a:tcPr marL="68580" marR="68580" marT="0" marB="0" anchor="ctr">
                    <a:lnL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06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公交查询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>
                          <a:solidFill>
                            <a:srgbClr val="D9D9D9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>
                          <a:solidFill>
                            <a:srgbClr val="D9D9D9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775460" y="2067560"/>
            <a:ext cx="101422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r>
              <a:rPr lang="zh-CN" altLang="en-US" sz="2000" dirty="0">
                <a:latin typeface="+mn-ea"/>
                <a:cs typeface="+mn-ea"/>
                <a:sym typeface="+mn-ea"/>
              </a:rPr>
              <a:t>请列出你常用的出行软件，并列出其功能：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0964" y="1427190"/>
            <a:ext cx="7228748" cy="603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514985" algn="l">
              <a:lnSpc>
                <a:spcPts val="4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活动二：</a:t>
            </a:r>
            <a:r>
              <a:rPr lang="zh-CN" altLang="en-US" sz="24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分类出行软件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59960" y="1658938"/>
            <a:ext cx="5080000" cy="296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2200">
                <a:solidFill>
                  <a:srgbClr val="0070C0"/>
                </a:solidFill>
                <a:latin typeface="+mn-ea"/>
              </a:rPr>
              <a:t>讨论分类标准</a:t>
            </a:r>
            <a:r>
              <a:rPr lang="en-US" altLang="zh-CN" sz="2200">
                <a:solidFill>
                  <a:srgbClr val="0070C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905635" y="1780540"/>
            <a:ext cx="101422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r>
              <a:rPr lang="zh-CN" altLang="en-US" sz="2000" dirty="0">
                <a:latin typeface="+mn-ea"/>
                <a:cs typeface="+mn-ea"/>
                <a:sym typeface="+mn-ea"/>
              </a:rPr>
              <a:t>分组讨论出行软件的分类标准，将讨论结果记录在图中的横线上：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2385695" y="2374900"/>
            <a:ext cx="7150100" cy="3700780"/>
            <a:chOff x="3757" y="3740"/>
            <a:chExt cx="11260" cy="5828"/>
          </a:xfrm>
        </p:grpSpPr>
        <p:pic>
          <p:nvPicPr>
            <p:cNvPr id="11" name="图片 10" descr="导图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7" y="3740"/>
              <a:ext cx="11261" cy="582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0067" y="4820"/>
              <a:ext cx="1331" cy="4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067" y="5279"/>
              <a:ext cx="1183" cy="3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67" y="4301"/>
              <a:ext cx="1331" cy="4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172" y="7416"/>
              <a:ext cx="1331" cy="4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250" y="7927"/>
              <a:ext cx="1331" cy="4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398" y="8438"/>
              <a:ext cx="1331" cy="4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054" y="7927"/>
              <a:ext cx="1331" cy="4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280" y="8390"/>
              <a:ext cx="1331" cy="4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TMwM2Y3NDhiOGYxMWVlYmY1NWRlNmZjYjE3YWYzMDcifQ=="/>
  <p:tag name="RESOURCE_RECORD_KEY" val="{&quot;10&quot;:[20043238],&quot;70&quot;:[3328027,3317787,3321640,3327611,3325359,3314378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88_1*n_h_a*1_1_1"/>
  <p:tag name="KSO_WM_TEMPLATE_CATEGORY" val="diagram"/>
  <p:tag name="KSO_WM_TEMPLATE_INDEX" val="2023108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43.85003937007878,&quot;top&quot;:121.175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&#10;加项标题"/>
  <p:tag name="KSO_WM_DIAGRAM_USE_COLOR_VALUE" val="{&quot;color_scheme&quot;:1,&quot;color_type&quot;:1,&quot;theme_color_indexes&quot;:[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46*194"/>
  <p:tag name="TABLE_ENDDRAG_RECT" val="429*231*446*1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42*189"/>
  <p:tag name="TABLE_ENDDRAG_RECT" val="172*206*542*1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41*278"/>
  <p:tag name="TABLE_ENDDRAG_RECT" val="171*142*641*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404_1*l_h_i*1_1_1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gradient&quot;:[{&quot;brightness&quot;:0.9100000262260437,&quot;colorType&quot;:1,&quot;foreColorIndex&quot;:5,&quot;pos&quot;:0.6000000238418579,&quot;transparency&quot;:0},{&quot;brightness&quot;:0.69999998807907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4404_1*l_h_i*1_1_3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gradient&quot;:[{&quot;brightness&quot;:0.8700000047683716,&quot;colorType&quot;:1,&quot;foreColorIndex&quot;:5,&quot;pos&quot;:0.6000000238418579,&quot;transparency&quot;:0},{&quot;brightness&quot;:0.8299999833106995,&quot;colorType&quot;:1,&quot;foreColorIndex&quot;:5,&quot;pos&quot;:1,&quot;transparency&quot;:0}],&quot;type&quot;:3},&quot;glow&quot;:{&quot;colorType&quot;:0},&quot;line&quot;:{&quot;type&quot;:0},&quot;shadow&quot;:{&quot;brightness&quot;:0.400000005960464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34404_1*l_h_i*1_1_5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4404_1*l_h_i*1_1_4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d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404_1*l_h_i*1_1_2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ART 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04_1*l_h_x*1_1_1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FORE_SCHEMECOLOR_INDEX" val="5"/>
  <p:tag name="KSO_WM_UNIT_FILL_FORE_SCHEMECOLOR_INDEX_BRIGHTNESS" val="0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404_1*l_h_f*1_1_1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的阐述观点"/>
  <p:tag name="KSO_WM_DIAGRAM_USE_COLOR_VALUE" val="{&quot;color_scheme&quot;:1,&quot;color_type&quot;:1,&quot;theme_color_indexes&quot;:[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404_1*l_h_i*1_1_1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gradient&quot;:[{&quot;brightness&quot;:0.9100000262260437,&quot;colorType&quot;:1,&quot;foreColorIndex&quot;:5,&quot;pos&quot;:0.6000000238418579,&quot;transparency&quot;:0},{&quot;brightness&quot;:0.69999998807907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4404_1*l_h_i*1_1_3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gradient&quot;:[{&quot;brightness&quot;:0.8700000047683716,&quot;colorType&quot;:1,&quot;foreColorIndex&quot;:5,&quot;pos&quot;:0.6000000238418579,&quot;transparency&quot;:0},{&quot;brightness&quot;:0.8299999833106995,&quot;colorType&quot;:1,&quot;foreColorIndex&quot;:5,&quot;pos&quot;:1,&quot;transparency&quot;:0}],&quot;type&quot;:3},&quot;glow&quot;:{&quot;colorType&quot;:0},&quot;line&quot;:{&quot;type&quot;:0},&quot;shadow&quot;:{&quot;brightness&quot;:0.400000005960464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34404_1*l_h_i*1_1_5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4404_1*l_h_i*1_1_4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d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404_1*l_h_i*1_1_2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ART 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04_1*l_h_x*1_1_1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FORE_SCHEMECOLOR_INDEX" val="5"/>
  <p:tag name="KSO_WM_UNIT_FILL_FORE_SCHEMECOLOR_INDEX_BRIGHTNESS" val="0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404_1*l_h_f*1_1_1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4118110236225,&quot;left&quot;:160.1,&quot;top&quot;:108.7,&quot;width&quot;:1150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的阐述观点"/>
  <p:tag name="KSO_WM_DIAGRAM_USE_COLOR_VALUE" val="{&quot;color_scheme&quot;:1,&quot;color_type&quot;:1,&quot;theme_color_indexes&quot;:[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928773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2.65,&quot;left&quot;:395.65,&quot;top&quot;:197.25,&quot;width&quot;:780.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2.65,&quot;left&quot;:395.65,&quot;top&quot;:197.25,&quot;width&quot;:780.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2.65,&quot;left&quot;:395.65,&quot;top&quot;:197.25,&quot;width&quot;:780.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2.65,&quot;left&quot;:395.65,&quot;top&quot;:197.25,&quot;width&quot;:780.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2.65,&quot;left&quot;:395.65,&quot;top&quot;:197.25,&quot;width&quot;:780.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20*171"/>
  <p:tag name="TABLE_ENDDRAG_RECT" val="197*240*620*171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1BCC2C28-871D-48CB-8BE0-2867F7803ADB-1">
      <extobjdata type="1BCC2C28-871D-48CB-8BE0-2867F7803ADB" data="ewoJIkZpbGVDb250ZW50IiA6ICJVRXNEQkJRQUFBQUlBRzJ1TDFvbDFYaTlud0VBQU84REFBQU1BQUFBWkc5amRXMWxiblF1ZUcxc2ZWUGJib0pBRUgxdjBuOGd2S01MQ3FKaWpkRm9tL1Jpb3RibkRZeXlGWGJKdW5oSjAzL3ZMbXJWRlFzSmdUbG41cHlkR1lMdUxrMk1EZkExWWJSajJoVmtHa0JERmhHNjdKaXo2ZER5emU3VDQwTXdZR0dlQWhYRzV4OFhWZnlLYXhvU09jZUtBakl5eWtuVU1iKzlzRmF2NFRwWURjOEJxKzU1bm9VYkM3QWk4SHpIZGhaaHZSbittTEsrSWE5Z3pGa0dYQkJZSHlORnRKY0w5b3IzTEpmYVVzR3NYb0pUa2tKQ0tNeEpKT0lDUndoZFUvbzRTV1R5M1JLVG1HMUhuT1haTzA2aEJCOWtwQ1RhQ3dYWndBdU5ZS2RRVFhNU2NnQjZOdFYwU2duUFFKYnh3UlB5TmNZNHdXTEJlS3JRTGFIWDRKc2MwR0wvTDZYUEFRdUlqcU01YUJRRHUyVXhydUJlbEJKSzFvS3JRR210Z1h3b3BvTWMxMEsyWmJ1R1k3ZGN1K1UwTk85NENXdkZ6T1NMNWh4bjByelc1NkI2TS9wZ2hLa1FINW1RNWkvejU0eXZCbmhmNUxkUE4yb2pYZVdMOFNrSlY0cFgwekJDejVnK0ZvRzVPQjFUdzRhcU8vRWRzRWhVeTFqMHgvZjFKVHdrbndodXc5TUpNMHJFNVJKckE0Z3hYVUxoL0ZvOHFONzJTWjZlcnlZeGdGQ3NvSHI2ZGVYSEwxQkxBd1FVQUFBQUNBQThyaTVhMjY1NkNlZ1BBQUEwRWdBQUNBQUFBRzF0TG1KcmFYZHBOWmVGZHZJTTEyMXhsd0l0N2hHQ0V3SWhnVUFJN2lVNEZLbENDeTFTb2ZxOHZmVy8zempqM01JY2U2ODExNVVKOW52c3pIbldzZm00WDUrVUkrOVJEZUozbHJKNXdnZEJiYVpRcmZoZ1ZjQWZaeHZNOTlyRjVSR0hvNlFHUjliUis3dnlLaDJScThUUmZ6Z1dkTFArRVlNVHEvZytQUjlram8xQldXazdGaVpQVHVKTXdzRnhmMzV3bWs1WG4yb1RDU1VFTE0rVi9scWo0WGxsWTVNNFY5bmVFVWlHUTlmSnI2aDV1TkI2RzV2UnVKbENoOUpYdUhDRktZMitVdVE5VnhjNHdha1ZWRncxNlU0c0d4UUVUODBpeUxqZjNkQXdrT1c2VlB1SGV0aGU4TXNDQ2Mxamx5aWJVNGFSR2VOcW10UGJXRXJ2bUo1YVJoVWlPWUo0dG9Rb2F6cUppL1NMOGNFZmZaTVVzQmtuZmNCcktianBhblhYYmNxUVlTdnN1WVJpQlVCK1JueGFKR1dscDAvVW1MNlRKNEZSU012NkdycGpsWTJZUHc3Tko1dllUUTNtL2xWZmI2OS83aHU2VDJhVHRTYldEMGVZT3RybEFGeXNGTlNZZTM4ZFcwMEVmbm9OZHE0dTRqVytZUEFIOUhIUXRWTUdzdHJJTmFWQjZsUWtQbXczajRxdGgvV0hvV0toZ1BoVHpJRElocUNVUE1nUHBaaE9NYTlrZmZwamFuL1F3Yk9sekhPL0xsOFJsQlJCOXE5WUpLdllPVWE5enZ3RVJTY1hzOWl4MW9rSjlWcjNaRmV1OEZYcVNkdGZpSDE3OFJBdlBINXNIN3g2TWRsZk1XOHlIelhTOFI4cXk1dHFpTktDb1FLQWZVZFJmYWduQU1iVmV2dFpSTFY4SXJIZUlFREl0MXpEN2c1RjNsOC81NEZTSjRZMXVINHJMOE1XOW5lOG9USTAzYkpmcjREUkQwN0NZWi9mb25RVGhUcVh6M3pPZHUrWm9INU1hZEdKMEJLcG95Um1KdlFvMnJLd2s5M3p2NGk5dFJ6YmNtaUowem9tYW5HNFFUa05Sc0NqYnZXYVBlUVVmYmREZ1REeCszbVZON29HamZNKysyaFhteU0rZmV6SlpiSVFFSHExUHlGRThWU2FLSXo5MTRNM2xWdHZGYmcrenpkWjNseXBvTHliNk9HV3BzQlFTR08zLy9HLzdpaDhlQ0FIM3dUR2FaZy9EWnlOSElQYXVpdURrR0F3RXdna2M0Zk5rYU5PWWxsTFB6ZG1td0xNNlhKNkRVUE1pYVJ6ek1idElka2M4M0hoVjVscSs5ZDlwVG9XLzQvLzh2L2Qvd0dQb1dFMmZISFJ6WjJpZUNmUmg0d0lyMmRWNnVLeHgyenRxTEFXSmxQSi91TjgxTElCZ0tMOVUzL1dnQ1FYSTEyTm1mOVhNd0w1VG1jd0xyS3JJLyt3aitKQ0UyOEgyZlo1TnNBU2hvSlBIREZFWHM3SmIrVU9TNFptWjY5ZktOajU0Mzh1QURUR1dBYmYzOXlrMU9CQ25sRHRuODV2UXlNaUhhUXNVc2RQcVhwL00zVlFLVHNTNC83cTNtK3dXMHNhYXp5Tk1jcG13OE5iZG1FMU1VcGo2MkxtZk82aDI2cGpBRVR6em43Smx1YUJHbDlNR2lFdC9kZ3U0eG5SWHgrNnFUM2NtNG1FN0dOLzR2UTdwSGpEclJLTTIrZ2xodHY1ZE94TU91aTM3bm9mWENJbEpHV2YxVTJlTTFBcDNwYWJCSi9uczNGcnBXVVBPZU5mT2dxYzBuanQ1M0pxZUE4bXVtbjhhYk5vNzBSbUdvWkNGbm5jYjFsZEg3WVdpWFBxR1FkTWJLTlVRa01neUdYRHA5VnNybTREQTRHLy9ObWZCMFc4OXY1N255MzNlUUdPc2Z4WTYxajFvb0htbVVYaGVrTWJTMzVGcmhlcHdkUmhkMFB4OVpjRG1HektkYnVDMzQwN0dWd09va0c1bVZERlJmWDVTOFZPYXEwS2hQNndhM3ZVN3FyaEpEbC8vSCt4RjNiTUNUYzJ2WEdUaUxYam1wK0FNbVk0OXN0SlNuTi9sb0lLbUVXL0FOa09SbnFFV29QQURUaE4yaHRpblcvYnhGcUh3eUx4ZFdGRmNYVGMwdlV6VUh6eWJaOXNqeTFBUGs3KzhiOHp5SUhadERnWWZMRHlIMzZNc2h6dzhmRmlXRkVVdUJOeDhoQnB0YkVhNUFmVFJFQUJzd1cyS0l1VnBKQTh6ZG8wT214ZlFmc2hET2VsL05WZS9WRTREZ3VGZENhdityaXBHK21ZQUUyay9MY1pEVGVnRlRRZlAydXlnUFJDOVBEemRGODBTazk3alZwUm40bDU3OUpMVklhRlJDVktSTXlJaG5lQ3VGNEVZRnIrOXkvblRoaGRsMXA1cnN6S0ZaK1VvKzlSTUVTalowaktsOCt4cVNnWmdUejV5M3JabmZHRzVFVHUrbVZpUUIxd05yZHAzcStGVWlncG9EaFowN0JRTEVhaFhoUEhWNUZGYWpvVkhDdWRoUFRNNFl3OUZtb3ZBazZuWFl6SERwVXBKQThFUVZRYzBGbnIwMjJCcC9CSEZ5bDlQaXhTbmxjbXp3Q1lUWFE0L1lXRlFUZURsSk1PRENpeWhRdDlzdU5YQ1QzMTlpVE9PcjcvWjU2cnhwazUwOXJubnQyWU4wN0tlWE8xWUdBbExZTDc1aFhZamo2VXh1OFdlaG9GNzdma2QxVG04S0VuK1B6OWpoRllOZUVzaVEvNjlyaWpKRWJHdDRlWXo4UjJpVWU4YzdTNGJaM2trRUVvWjFUdHJmeTIybUhRcFkva0hqdjV5VVFka1E2dGNPTXYvenRPbmlMZ3BKMlpNU0RqamJzcGxVa0w3OWoySVRtYUZ3eUQ1WDNWWkF3WWFNaVJ5eVl1NVNhZVpKNlFFYjIzV2xHZFRPT1M3RkowbHljYytZeW9NVmJVSG5PSXErZU9JdXZPWjgzbkFsSUFoT2N1TjU5eWdSQ3BaM3BKWmxBOER5SlVRaExQTXJWcVhxK0RQQUYzc3BqL3gzcjVtaG1wbDlTUXlCcmhLT09Ca0d2M2J4Y1JsMWpZL1EwVUwzTG9KUnBCWjBOQ0I4RHhtODluZ3l6a2gzU2liUXk5Y0paTVhBcmROc2YzbU0wblNZV0QyOUorNWNSR3ZFdy9zcnM5ejFFaVBEQnp6RVFNM3N4U1RwSFNod1hJN3IrY1h3VGZ2cjJVRitZb3dYYXFaZDZaWkF0MjRERldQaklLUVlLTzZxV2EzbnBMcmltVlRXRGh4Yk8xNitKVXBBVEhyb3pVd01vbS9mZDZ4UER1NWt1UEprc2FtcEtSd2NEZ0V1VjVOTFY3UTFuVDZJcFY1cWczR1Nnb0pLTWVmNisxQURPVXJkV3RFQms4MlJkSFBTUHk2ME5TVW9Mc3dNZjBOMFBVbDREd3pFaS8rUjEzUmh5RDJzYUJwUHQyQWw5d1Fwejc5NjgzaFVicGxmajRIYVh0YmZkd2NTTHo5bHExN0duVVMzSWJTK3l1WUxGZllKeDJiQWJhcjF4NDJ6SG9QRkJtdDhjVVRFYVpjbTdKMDRxRkpGSUxSZXBNRjR6R25RRi9sUDNJdHJpUktIem04WVgvK084SGtGcEhmRDhmZ0hwbDA3amZZdFlrdGZ2Y29hTHVGTVEra1Y0WlQ2N2lIWHhRYi94ckRrczJTd0xJMk12TWZpUHJsaXJZVEVLaE1LZldlUmllWUNxT3o4cnhPTzdLRThBaGVBdEtlY2xnNkhWUUo2TTEzckJnUWdZY0h1b0wvZkYvTDNtVXdaaUpZeWYvSzVFcUZKdzdMZkxMUC8vQkxoSWlqMHc0T011K1FJcWUyRE0wOXo2T29wQU1pVEVQQmNxaXBIdWw4djFkMCtxMkhFdmpWUWZuODdIbGJrcXhzMktHUGZUZXl5b2lJeGFpN1gzd2JTaTRRQ2RtbTZuakIvTGVnU2N1cEkyR3RMUTVhbjVUZlQ2cFM5U0J6eTMyN1IvMjNTRHRnRWZjY1NVYUdVRnVJNTFCcjE1MWlIVndzUitWc3prWitQcFUvK0RRTW50U2hkb1N5NGVqVFZYVzh0ek9ZcDY1QmtNYVE5YmQxd0NUcC9CUXlDWllrbmRFUE8wTjIzNUVGVFNTOXNNQ3BwcTd0RHU0am9jcytUdEdGWVFYME1hZFFaQWxtWUl6cVhlZk9qbFlESXhicDRXYlk5VEVCYUhLVUJ3eVA1YnVtTFJNSnB1ZS9MN2laYnBKWFEyNzh0NCtNZTgzWG92T2lTUEI5MDBleW5VZGovZVJMVEhvUnkzajVNRm1vZnV0K1hXZ0kvbzRKczFNZ3NlWFVTcW9BS0RKMjdCVmNOUkZWd3MxU1B6MVl5cmtiTEsvNFR3WGxwaWp2dllKUXR4MjhyY2EvZW0wR2J2b1ROMnUvL21QbTNsYlhkZUY4WU04YlROYXFWVWxYaEVHRWpvZjNmTTF0cXVrQStPYlZYRTl6cjVmbHdXR2dLUlhSOXZzdnpUM1NaQk83L2Jvd2pTNnJrbEdub0thT2gwbmh6bC9KNXprNDNDazFXbU9RdzV5NGhncXg2alBxTHZ3QlJkRXN3SnBvWFIxVVYvRmlyNFVqOHU2YnI0RWdGd0Vlc2VlS01LblJSYWFGTkJTTDRYbC9rdXMxRmFIa1lucU1zUlp4cmdzVDk3MHJQQkM3amJaWjVrL2N5TW02MWdTSHdpSW1OY2xkNW5TbHVvWFU0MkkxRWFia2NTdTNwMjVLZ0M2a1JpbGkwc0l0cGsxQVFtMUVZWnRnYWlTS0MwZGRjenVJR3U5VGUzK0thUVg0RjRkZi82YWlKUkRkZDdpYzdIZ29kRU9XZzN5SUc1YkxUdWVYZHdyYkxSYTBCMHNHRnpob3FvUHRaSE5Ld3g5SGVwRE02YVIwMVJCWUVadmQ1ZmVFR0xDNmNnU081YTZ5amd4WktjcGtKNm5OVE1sbkw4NXZybnJkbCtQNStTOTdsOCtNcG04dThlSW83bmY0eHdLQVRyZDFDai90KzErZmFyU0V1Yy8xVU51L0dNa0Q3ekdiaFdWUlZVaVJIWnludEl1WTFjM2ZwcnA5eXdST2YyTWJLWStzKzRhMVZ4MEQ4RmlEOXRsalFVekFUWklQN2h1Vjk0OWJpa0E2c211ZlpnYklUcFplR0lMRXVSNW14QkZKYkMvZnNlU2lGam55bHdidUVwazEyL2Z4QWYxd29uN2RWZmZXZ05XZmRxaGtlZHZ0bThmNHA1RVFqcTVBTGJzVFpaeVJyN1MwTGc2UEx3Sko1b2VlRWpqNDAyMy9VeWNBQllFZGpxaXJmcnEyU3JWcGVDWnZZZ3lvK0kwR2craDhaTUI3QXBVNi9rZkFuWkRQb3dZQUNvZDhmbjhTTmE2RHRDY2NpdUNxT1ZyR1gwbzltRnNtUGxwdDRzckFtc3cwL0RmNTYyNGRqczJ1U3YzN1VaK3J6M1c5UlhCVVhhN2prbmNXdmNwdHo3ZVhtcGxaT3ljeHREekhSTnc0a1lpVThEZXVWSDA5WHBpaWlRQ2dMMEh2YUtGa2t2T3Q3blhQUEFBdU9xSkEyc1p1U2JwUWxraUNKN1JXcmEwejhwcXNIOG9ONTJkS3MrWFRWMkFrL0R4d3VBd1RoTzZxOC91YnU2UDZJdEE3SFNxdFVyb0s1SVlmTWhSVFZZWU45dnNPWjl6c1NVdThmL0s4cUI5N0R0RkMzQmFaSmRVRHEwdmtnUk5tWkVVakl6UXJ6NlgwVU9iZGdpTnVUV2oxbWlwelh6QU1oRmxmTHY1dmJxeFlJaEFscStYT1lQMysxc2QzOFRoVW9oUFBSWW9ORS9yT0hQbTlTaEM1TEk5WWZRTXA2UElUSzdDbDhLaHYwK0x1dFZSZkpSQ2pabEVBQXprY3VzM0FEamo0R2FCTlVIK1JONERrVVJRQjFJeXlFdVVtcjlja1ZoRXV5WHhOUE1mOFNJbk56R2R3TC9zNmVxN3gxODVGSlI5c2RGbWY0SDRadTVDL0FlZHRjdHdkd0llMVIyVmt5TnlJNC9jV3NPa0xzNnZ3eDFENWJUYXpSQnk2cVR1ZTM1THFRTm5mL2wvcWpET29kMzZuRXVaQUJFckhUM0g4UmpPcWlIMFBEZjZKalVsUUphNC9YMFJWdTNJNWVxaS9zcXg2ZitYLzYvL2YvK2EvdmJ2cjhsVjV4SjZwMVcvS3NTVUxyM1hvS1lIcnNiVDZoQ1dPZ3loaUl3ZFBpKy9KRlo1NktJNUIwOU8wMmZNcGoyR2hPTy9wdjM5ZWNCNnY5YXdjUndnWXY1Mnk2eE9oR3hCcU5sckp2Q0puZTlQOXgwUkFQdXBIR2RlajVBZmlRYzA2bVhQejNYb1hOQ2QzS1pBWUczN2JieGk4bWM4cXhKMmtOSzduMG9TRjNWVWlwUkMxRDQ4TmtRQlVpT0ZRanpCVEJ1N0xVbjUwMU5aSXppc2JhSzJaSW5JMERhdTNoZUNQTlVOWS9HZkVpYXgxZThrajVGVEZBZ2djWXZ6ei9uVGpCazErMkFlblMreE5zTFhkb2w1eFB1ek45bktxc2cwTDZTcHpYZE9SMWZReldsRFUySVVwMUdLNmJpSGRZRU9qTStzbjc5bGtUVU8yRTNBc054QUp2SktyNHFSY1U3c3hLZzFoRnpiaDMwcUdHdVl0U2l6bzlJZ2ZnWW9jMmZ6MUxINFZpTGxBQVg0QWsrWjlDWnhYYmd6bkhqNkZtOVRaL2RWSFZ6RlA3RFF3YkdBQTAzeHdMUkdBTWxIQW1ncTYzM3Y1VjRWWGM3NFVMK1pjbCtXaXZmOHhRbGk1YW1DK29tWVQyUDN1elF4bTh5SmVNckp5YWNnN3U0RHBmbXQvbERjTVdTdGJsZmVNS3o1bzE1TVNBVVZGSUc0bTZIZVhCZ0w0UGRuTXZyUC8xazJFS0pUU2YvSktMZE1qZHc4N2QvOW4zd3NHd0lhb0lqV2JLNHhtRFgxNzcxTElWT1lBR2xicEh4NzNJeTBhb2h3RWFCa3FEaklaMXBXWXA5OGhkT3lCdFhYcmQxVllPckEwbW5LUnJxcW5hb0ZTWHBrd0NsWDhUZEtWNUVJNGxhR0lWQVJDRU96TUZtdDVDSUNNQlFBL1lpU1VjSkhlaS82UDFCTEF3UVVBQUFBQ0FCdHJpOWEwK3RCLzZZQkFBRDNBZ0FBRHdBQUFHMXRjR0ZuWlM5d1lXZGxMbUpwYm5YUVNVc0NjUmpIOGVmNXoyUmptaGVsU3g0TXZIVG9FSFFVaWpKb283S2loYm9FYVpyVG1GSlV0bzF0YWdSZEttZ2ppb2cyV2c1ZGpLSlQxOTVEcUNuMElwb25oNkpCaDJFWStNSm5mdlBINU52NkZySXlpMUNiUFhuTUhwMVdWVVA5Qm9DdElRNnc0MVFldHNhWTh0YmthSGEwWUt2WXh0cGJPc1RPVHBmWTFUZ1NHcDZHSHV6RmZoekF3WFdBczZFb1FLVlVpcVBNem5NZUVOeEdORE5uL010Vm95Q3ZFVUFmQlo4bXdBNmduNEtvQ1hVWGdPTVVBci9CY210UVE0QkNTQk9JQ2xLWTBnVDZ1SnVWODJ5YW00RWlWanduaFBXem9FT2NZL004c2pDZmlpWXlKNXVwMkVGNjl6NTFtRWp2M1lGeUdRMG1uY2M3SmtvVFpsWmh0OXF0ZnljQzZHRlducm01QmZLV2hNV2N0OFJrVk1CRlBwazR5OHI3bWR1WDlPNHpVWUpiUDJvMG1OR2lxN0NaYkNablBOelRyMEN5Qk9nbHlNdEZNTCtVbS9hNWZaeVdJNnJreXlQUnBER1MvTnh5QWVsRFBsZHUxZkJyakc1YTh3UW9raUZ4SzRYV3JEMGtFOWU1VGFvMC9pTVZsMEhPaXBYMHZhdVdSRmFRV3kxZ1phSlgyY3VYZjFZZ3IwWC9Oa0hXSkxkV2NOZk56elE2ZGRVSzV0OGxBWHdEVUVzREJCUUFBQUFJQUcydUwxcHY4VmlwaWdjQUFJeExBQUFOQUFBQWNHRm5aUzl3WVdkbExuaHRiTzJjelcvYk5oVEE3L3NyQlBWc1dSVDFpU1lwWXJ0WkF6U0RWNmR0dXB0aTA3RVFXekprcFcxMjZnNUZkOWhsd0ZCZzY0YWh3ekJnSDJpM3d5NFoyajltYUxMa3Z4Zy9MRXUyS1RtMlpUc0JWRFFGUllxUGo0L3Y4VWVLVE5kdVBlMjBoY2ZJN3ptZXV5NENTUllGNU5hOWh1TWVySXYzZDdjS3BuaHJZNjFxSHlCaHU3SXVRcG44QVRKK2JmZTRpOVpGVWlJS245Z2RuTDU0L2ZmRkR6OFZnQ2g4NW5rZExFMFVQajF5Nm9jN2R1OXdYWlJGSnFmcWU5M2V4dHBEcHhHMGhBZnJvZ0psVlN4dXJOMUJ6a0VySURsQVYyU1NVOTZqVDBCVFJLRkV4VldKR0ZMeWlKU1lRS1lGU2xSUXEvdGV1MDNyeVpJVzVUeUs1UlJqV3R5MWo3MmpBRGRlNjlwMTNHZnlHcVNTSG96bHNIZHB3MVF3cWdlZXY5bDJEbHlxSmhVZHl0dHkydTB0eisvWUFjNnQrbzRiMUZCdzFCVzJuQ0R3YWkyRUF0cWZPMUh5UVpRczJmWERBOTg3Y2h2MGtWb0s5NUwwbGhrSlAxaUdLTngzSFp6c2RFVGhMbW9HTzdaLzRKQXhKR1BqZGVPUDkwaWxlRWJKdzJwMFlqbFl5OTBXNnJCQjFsUmN4WGJjZmU4SlZlQjJzNG43U2l6Y0gramJEZDkrSXZhcmxMMjI1MU1yR1FNeHJBYkoxTlJCNWk1NlNyUFVxTGxheSs2aTZMVWl6Y1NtcGRsRUZTREQwTk4yZHNxZTYxS2prNlo5MiswMXNZVmpuaVFQdTFIY2h4UUlKY1hrdTVGaEFPd1lJNDVVakRWQTFXR2pPZXJRUStOODEzSDdyN0gwdzRFcWtJaThSMFkwOUNpeC8zN1o3cEpuV2hibUVhSDlUdGU4dHRQQTdUQWpSL2JHVmhSSnZSdk5abE9wVzJxZGVWKy9jcGpzNjFLTWRRQzNnQjZqZHNVT2JOeXhveTZpUXdma3Z2dEdaUjhqcjRNQzMwRzlRZnBZS0xlOUhtcXdydTk0ajlHdXQ3RkdEVndBc2dSbEJZNWFtQmxZQWhCQ1pjekVvWVR5a1I4VFpRTE9TRkU1QldpT0Q5UW0xZCtVTEZWWFIydVZtR3FxQkF3SVJpdVdxUzhxa2d5dHNlWXFpYzBWQjhvV1E2dEVTV29zYXV4YWNOeEdnMm1oaEhDY1ZRTmhMNXpOSHJISkN4ZmRkaHY5QW9qMTFIUmFaa0RxSHpHUEY3YmE2S2xIcFZKMWRsdllEVjNVNjRWcTBWYUhJMGRiZU9Sd0p1QXJIemRhRkRlV3Bkb3JqaHZzdUFuT1BtN1phY05sVE1JbW0zMGx5NVFOYnFpTTFhQXhvZ01jdi9KWWNGWDRXaTRqUHZwbGM4YUhzZmo0VUhrenlGV1BFRDJNRUxTdkdacHhsY2xTeUFvdE01RmxWckNzakN1bWFXUVFOMVltY1NNYnNtUWtMZXl2WmR3WVlkd29UVk5HalZXVEpidXdLY3dRTjRWWkE2ZHdaU0xITWkxSlZiTUxIQUFXSHpqWGNFRm1obUZqN1dzQXlTdkh6ZHdyc3BSdzRTL0pDdE92eVFwWFkxRVdENUVzMW1RZ205MStXb2hjejkyK05XQ0xZU045MVVHUzNXWS9KVmFTZC91cGJFbmQ3cWZDWmJuNy9Wam9aTFBkaitoaU8rNTJBOWtKY1FNc1N3TEtjUERvTUJZOTAzeHZuVHB3Sm5vNkhIZzZzSFNONmxXTXFrOE11MHRIRksrZFMwVVUrWXlaWUZuVkhEWXJCSkZac2RWTm5XOVhpS2YvMUNtSk5GbHFlL1ZEZ2FTWUlwRnhCeDlneVVjTitvZUtidG0rWFE5d3hHL3ZVU1JzMlIybmZid3VucjUvYy83dTdjV3I1eGYvZkMwS05lZHpSSFk1T01XOERXdlh0OUNOU0ZnVnl6cnc3VzRyRkVZL2U5T1BrTFV1TVJWeFFQWlpsMXFuMnhXcTdNWHlIbE15NkliSjB4Y241NisvT3YzeTFkbkxQMCsvUHpuNzl1MWFNZWppRG5mSlA2eCtjZERqUWRiUVJMWlBuOWhVcE53RXNvcC9kUHhqM2dSQXhqL0tWUE1iR0ozZllJZ0lqWTBIT3plWXNBZ2dab2htU04yUWRCWkcraVZraEhXSEo4ZCtwRVkrQTZKMTl3akVtUFQramxXVFpHQU10YTBvME5RbUxDbjRyVlhDOWJxc0RKdGtJREthSVVlMFR6T0JEbU02Z0VoM3JnNVVhYndsTkMyRHpmbkdxQTdsaVIydjhGdU5sQjhhdmhRSDRNamdqNTdNM3pDbERGeWFsVXY4dHN2Y2xpb1REWlkwYU5ONC9pYTM3ZExFcnBRbnZwSFJLcFphS0R5UjIrNlFVeit2TjRCMGhGaVNwVVR2VXRSUklOUHpzZDd3NlpvNWZMcW1qcDZ1bVdPbmEreG9LOVNEaDI0bGptNHMzYWtuc1Z2UkpHMkUzYW9hWXpjMERBa21yWHdoSEROcDV2am1IVXN0QXQ4ekgzOGw0OXNjMlZFb2VtUllIVXB5QXIwVklLa3JwcmM2RzczQkRQVCtjUEx6eGJQdnp0KzhQM3Y1Ym5wdUQyOUFkcjFZRHB3UDJZb3lKN0JsS0dsekE1dUZKdy9ZaXBJMDZ3Tk4wZzB3UGE2NWJkR1pFNjgwVlV1ZGt0WnAvVmRWUHEyNUtsQ2RJWjdldFg3RUpOQTZyZDhWZnFzSnRFNGNlNDZFYVZpZE9HWnBCaTd4RzA0QmRhcXRrc2JyOHY2ZWd1bTBmcFFudmJBQ1NNZmVwWk55SXFUMUlVZ2JvNHpXUnhsdFRFUzB1aFJFTDJXSHpUc0JYd1NpWno1cHp4RTlGNkxaQnZ1L2IzNDhlL1pGcG9qV2NrVG5pTTRSblNQNmFpSmF2eXlpelVtRTFsSUliUnFMSnpUdkJzNGlDRDN6VFo5a1Fxc3BoRlp6UXJQa3Y4OSt3WDh6WmJPeFdqYnJHYURabko3TUJnRlUzNmVtSVRPM3FabkJuTmI1QkM1ekZiZ2tsbE03bldNNXgvTFZ3cktaMWM3WlVuUkpUN3BwdXd3czh5NzRMUUxMTTE4a3pEZk84MjJjbi8vMTRlUjN0bjNPRk01V3ZuSE9OODQ1b1hOQ1g1N1FSdlJZY1h4VUR4elBaVW90amR4QVhncTVsL0hKbTNmSGVCSGtudmt1YzA3dXVjaDkvdUszaTEvZlowOXVNTjFGMlp6Y09ibHpjdWZrWGptNU03dFFsa2J1cGR3bjQvM2l3eUxJUGZNdldPVGtublBQL1FmZGRwTmJaWm1TTzc5UGxwTTdKM2RPN210QWJ2b2ZVbTE4OUQ5UVN3TUVGQUFBQUFnQWJhNHZXdXBVV3hBUkFnQUFGUWtBQUJVQUFBQnlaV3h6TDNCaFoyVmZabTl5YldGMGN5NTRiV3lkbHQ5dTB6QVV4dStSZUFmTHU0YmFjZUxFa3JOcEZGV2FoQVNpQlhhYnRWNXI0U1JWRnhEbG5nZmdldThBRDREZ2JTWnRiNEdkcGswYzlVaGJmSlVjNWZmNW5QUEZmK1RadDl5Z3IycHpvOHNpeGZRbHdVZ1Y4M0toaTJXS1A4d21MeEo4ZHZyOG1aeVVtenlyN0JPeVE0NUxVMjV1bXJjMmdpNHVyVVpBTWZxWTRwUHJadUFSOENGTk1KcXRWSzdxV0lyWm5ndW80QkVET1VKOExqek1GOHhGT0ljNTVuTlJ5d2tSWmpESGZZN3ZPWFVWeFZFTWM4TG40a045MXdsUkM3Z3ZnYzhsZTA1Y1JWUVJtSXQ4VGh6bWl6UEZXMDZPUFAva1JCc3p5U3ZQVHhkcnFyQjJ6clpybGVKcGFmUUNveHErZUwwellnUkFJUXd4RUlwaGlFTVFKVEFrUUlpQmtHMCtCSEVZaWtCSXdGRFNjYVRuZ1h5akM5WDN4TVdhSldhZC9xVDBjbFhWcThiQnU0cXBuMGVIRUFBUlFnUWpBQkdEQkQxT1VBSVNBVUF3a0dBQXdjSEtnVHFvZ0FqaVovVysvRkxzOWtQNzRyNGFaK3NVMTlGSHRaNUVRK1JBWDBneVJBNDBqZElCY3JDak5Cd2lCOXBONHlGeXZMT3dlZ3RKamxmWnByK3dYS3o1V1d4enAvcTdYYTZ1a0dtMU5lN1JhbWU1TnRzVTMvMzdkZi8zOThQdGo0Yy9QM3Y3Y0t2Qm42Q0JtcjM2NU9oWjJXcUdCODFrY0Y3QkV6U2d2T3paNFRkUXZqTGwvSE8vbzNXd21kWmFPRjA3RzVxais5em9wYnRyK0hsMkNYYWNDRHRaOUdlVjc3S2xlcnV1N0RXbXErcWl5UDBVakxqUlBiSGt5RVBzRnJ5LzR2d0hVRXNEQkJRQUFBQUlBRzJ1TDFvazhOdjRPZ0FBQURvQUFBQVNBQUFBY21Wc2N5OXdZV2RsWDNKbGJITXVlRzFzczdHdnlNMVJLRXN0S3M3TXo3TlZNdFF6VUZKSXpVdk9UOG5NUzdkVktpMUowN1ZRc3JmajViSUpTczFKTEFHcUtjN0lMQ2pXQjRvQUFGQkxBd1FVQUFBQUNBQnRyaTlhTFdJbXVDY0VBQURoT0FBQUNRQUFBSFJvWlcxbExuaHRiTzFid1c3VFFCQzlJL0VQMW5LQlE0bWQyb2t0T1NBYUdxbFNpMHBUd1hsanI1TlZIVzlrTzdUbHpnZHc1b3JFRFQ0QXdkOGd3Vit3dTdaakovRzZTVnRJM0c1Tzl1enN6TTY4OGN6WW03V2ZYNHg5NVIwS0kweUNEdENlcWtCQmdVTmNIQXc3WUJwN095WjQvdXpoQS90MGhNWW9vbGNLL1NWM3lpczRSaDJ3NzRid0hDZ25FQWNEY2s1bEFHWGY4NUFUZHdBVmR2Q3lBd3dkcEJQenlWM2lrekNWMEo4TzRwQk1zSk93NzdhTDdId0s1KzQ3WE9zTHgwRkJySGZBSXpRdzJrWWJwSlEycFRUYkVMWFVqR0pSaW1PMVRPUm1sQ2FsZUUzSDBwMk1zc3NwbHFYRGpLS3BsS1RwYnR1ZGlkYVlhTTFxR2JzWnhXUVUxM0xjUVVZeEdNVXoxVnhaaTFLc2dhRWhGVFNLOWpkeUJ5eTVKZkhjdkdlWFhjajVqK0FrNFY0WTRJUDlFWnlnSGduSE1GWmVUN0Z6ZGdTanN3N1kwUmJGekdiMHNPK25FMDR2Snd3VjRtTlh4SjZqb3J4aEhreC9RTWx0bzBETzJUMDN0WkdyRTdFYzRnQlZjc3k0M2lJOEhNVnNJV0tOdVVpcWVGVUxiMmhsWW1tbVZPaUtTa1B0UmdGS2liUkUrbnBJQytHNWp1K2IwdmZTOS9uMGJmYjlyV1c0OW4vUGNGY2dmVUttQWV2U0dLdStnYUFRTzRSUHYwTkJjWUs4bVJmQWdrZm9NbHdxeXBqM2pSaVBPeDBzdCtrb0xsWUcwVFlGa1l5TWZ4Z1p5TE5NM1UxOG94cWVnenhrelh1RU9RZ0g5SzNhVkxjdE1vcnB4Ync2aUk1aEhLTXc0QysyelUwMDhrWjlnK3QvTnBORldEWGpxYWFaMmdiQXFuRW11Rld3Vm5oUXVuRENPRGx1cTBNclg2VzM5Z21Vb0JhSEphZ1MxSHNKNmpvTjAzN2d2Z2hEY3E3MDhYdkVxbWV5ZjNDdnZoRFlEZEhtaU4zRm9lT2pMZDg0RWJkWjhuUDZJa01kWHZHdTA5emVKYVJyM01MWCtKbmV4RlpCamQrc0pkSnJXYms1cE8xR1JSRzM5NmFEd2FvRi9pQVlvUkRISXNpMkk1eGtpWkNKUXlhT1JRYUp0RVM2cWtSVWxBRzdUMmtrbENVaVpkbXVFckhDVm1Iejd1d1YxdjYvUVRYTzV0TDNOOGl2RlRuVVBrVVhNVjlpVkNaMk5pcGFWb25acGFtM1VTVnB5OVJVWmJVaXBNMXNrNzkxWHhhekNaeFg2TVZxWmR6YWdHb1ZmeUhaZzg3WmpWZGZHRmxNQWx6Qk1HUTdJTW9SWWZWY0JjcmUyYkNINCt5MjVMakVVcVpKemtzd0xlbHBpVjgvdi83KzhlM1Bwdzkvdm45VUh2LzYvT1ZKc3ZXaHEwdEhKM29raUpQVEpJZFJhZXJMR1JSMnVhd0FjSHF5eGFLWjlNNkhRMkVvclNkTnYxVnBhaWF0SFBHTlNtdmVHMHNycE5FT1hSQ05hZVN6RUYrS2UxNmFWem9tMUNWQkpyN01EamJNU3psTkZMUjlDbEFVOFFleUgxLzZTTlRXWERWTGdPZmFzK3lHZVBWSjZ5YzI3SlFkS0tQcGpubEkwM0lsOUxLSG94SExDNEpsaW1kV3NLZE01UzNaU2p3bnlJY3hKa0Uwd3BPWlRycEc1UmpHSXhZRXdsamNZN2tVaHBjejBFU1c5YWZqY1pIUEVCVDJMdlI5TW8wenZsMlJ2SjVQNkpLRFlZbXpydlJ5dXBZNXo1UzRPTzFDbDNCT0h3NCttSkpURXIxTHIxamwrUXRRU3dNRUZBQUFBQWdBYmE0dld2eXZoUnQySWdBQWNTSUFBQTBBQUFCMGFIVnRZbTVoYVd3dWNHNW5BWEVpanQySlVFNUhEUW9hQ2dBQUFBMUpTRVJTQUFBQkRnQUFBR1VJQWdBQUFET1htdDhBQUFBSmNFaFpjd0FBRHNRQUFBN0VBWlVyRGhzQUFDQUFTVVJCVkhpYzdaMTVYQlBYMnNlZldiSk13aHJBQlZBZ1lDc3FiVjFBc2EwdElpNVZXZ1drTHIzNmVtdHA2YTNMdFdodHZWNWJiVzk5RmExTGUyblYrMXJ0cmJVS1d1c3VvbFhyaG9xMXVHQUxBU1RnQWlTRWtFeVNtY3k4ZjRROWdRUklJT0o4UC95UnpKeHo1a3lZMzV6elBPYzg1eUFzeXdJSEI0YzEwSzZ1QUFmSDR3RW5GUTRPbStDa3dzRmhFNXhVT0Roc0FtOVRhaTJ0ZjBBcWpDempvTnFZZ3lGb0wwSWl3Z1dkZGtXT0xvRTE2bGlxQWxoajUxMFN3UkNlTjRJSmJVeHVrMVR1cWtyU2k4OGRsbDlTNk5VZHFGcjc4UmE2eC9WOVlicDBkRzlDMGlVVjRIQVFqTGFJcXNpa0tzK3dsS3BMS29EeVBIR2ZNZndlcnlCODc5WlRJcTA3aTFVR3pkcWJlektLeitFb1NqR2RxSGd6ZUNpT0FMSjQwTlEzZ3NjZ2dIUmhUVGpzQWt1cjlmSnZxVWVaZ0dEQTBsMVpGUVJIQU9IMy9SOSt6MWhvK2RGcVRTcUZOUS8rK3V2YUNwMks2c3htc1ZVd0JJMFBlUEhqNTJhakNLZVd4eGhHVjByZVhjNFlsRjBza2tZZ2dPRTl4Z2dELzlhU1dscnNnQlhWUEVqNDVSTTlUZEZPb3hNQU1MTE12dUpmWFhqRWtrR3ZkM1ZkT05vSm95dlYzbHJFTXZwT3RVeXN3WUtSS2orSllDSkJuNzlhVEdEWkE2WXlhT2I4dXRiWmRHS0NabzNiODQrZGU1amIxUlhoYUE4c3JTYnYvc1BaZEZJTGF6VGMzMCtycmxrOGFWa3FhMi91cWRDcG5GQW45YXk4OFYxbk91STQ3SVZlL2kxanFISkduZFNoTC9vYUxEMWFGcVJ5VjFXU1VYeXVUZmJKUUxjK0RWL2M0bzlPbVRjRkFDQXliY3EvVXR6TVV2dlBTL09IeHVsVC9NM1N0QXJMUXFtMk1yUE1zdm81bkJaR1cwUTl5clRWUHBFc2ErTHZKR2J4VzNSL1NuR0oxT0lKUENTTlR3QkFGQkZoK21CREpmVVBhZVVGQzBXWkgwcTMwZC9sRm44MGVtaFcxa2VwRUo5cStsRGRTdW8rS1dOV3puV3QvN285THh3QUFOU0gzaThkT3JlL0w3ajJudHUvZC8zcHdyeC9UcmhUMGtweENNQVIrZVh4ZnVGV0tzbmhURkFWVnYxZFVuN1lSa0hETTMydzlwRWg5NUtLU0lGZkh5ajFGL2cxdkZtWjBnV2FVaGxJcGhNaEkrajhXRXB5c0ZaZDVGNU43azRHcENqaGp4R0FTaEp4OE1mRERnb0FRTEZlblgrNnRWb2lDRlY1RHBlODBQeXd1UWRzNUpINU5veWY5RWtaczNLdWVrdi95eGNCWUdEb3Z6TDYzLzl3LytZL1F2K1YwZWlKcjZXc05oa0FUUEdQM0MrLzJQaURpWUZOTTFxVkNnQ0ljTUcxMkRUT2Nmd1lVWFA5RFJ2SFQzQkpGSzA0M2ZpRENkUXZUV3d1RlJQRUxIRllKSldiYkNDV3VZYU1BUEtFQWNiV3RTUnlmZTRlTEtTUFBuZW5MYjEyQkJXNkROdlR6QlhXdkFPbW9YVzI2Z1FPeFYrV3A0elpuamM4OHRhZHRHM3FJWitQaVljN0gvWFBPbFFJT1IvdW45Ti8vNWJUY0g5YjFwdzZuZlJKR2JQOTgvRFlGRGNBdC9pazhLUzhLZk9tUUorVU1kdnp4c1EvQlZDWTk4LzR2UHVucjh5Sno3dHZ3KzJBbHRiZlVSVS8wbFZWVTFvV3VGQUNwNFZsalNSTEtZM2FJdHQwSXVXSEhTUkNFdmtFQURGTEVMTElOV0laRGxKKzJFSFhzRmxvclR6a2RINnNwbFJlbjk0MVloa09KZnJjWkFNSm9QaE1uUjJyenQyc0w3MEVBQUJ5ZmFtY0Y1S0lFMVBGRVFmRmZwYTdhazFxek9oWVd0UHNZUE5XNVo3bTBkZ1RIOWowQ3pRMEpqLzk0Vlp5cXhyTWVsbDFxQS9Gbjh4NGF2ajJ6eUhudE84UXVESW5HZWJsaGNPMnZON1JrRGFoTk9Kb0JHd3BIZnA1RzF1Vnh2QlJ2TGZJeTVmd2tycjJIdWdST05BaklNVE5EME80R1c1ZEFVc2JOZmxHOVUxalRSNmpmOGpxSDdKRzB2YmNlTWhCQWk3UmtoR1FIMHZDTXRjUTBKZjY4MkN0UnZHQ09BVDBpa2pDdkZVaFpvbkQrdWp6Z1FnWlVYK0tObVdYbE9pSnFRSUNRSEdKSmtvb1JhUUExalkwUkMwamZ1WWJWT2picEdMTlVuZ0p6TTN3Rm5DTFQrMFAyN0pNblM3WWx2VlJhblZKNnNrNXFTMGt2M1Y1em40QThKK1hGNzQ5RCtEMGxUbXBja2dGQUxjSVU0TEN2SCttUVBKNzZvKytkUDFYUzRVMDQ5c1hGbU1JcHFYMTVmcXErMXBGcWJiaVNzWGRYYkpUTExCdVBQSElIZ05lN0JrVzR6dkVqU2UyOWFZNDJndWpsZEZWVjQzcVhLTTZqMlYwQ004ZGN4bUF1dzlGQlQwUW5oZUNFU3lDa0hjK3Nsb09uUityQmdESk10ZVFnNjRBZEg2c1FRRUdBQ0JxalFlbWRBRUppd1Zrc3A1SWEyU28rd3VJUGFSaUJBSHJTVmhFd0hwU0FhaWZQME5lQU9JU21ROENvZ1FrVXdrL29QT3Q2d1FBRUx5NUVKcExSWXdMSlFKWEcvcGdrV25SazRJQTVrWnZud3NBQUhPajV4WHMzN3dmWU1ydzdaLzd3dWtyYzVLcjQ0OUdUd3BTSDRvL21YR3JQbGY0RU5PbnFQQjVVK1NiOXdNTTlCc2E1SG8vdUw1Z3Yza1p2ckF0eTNxVElzSUZ3MzFDelcyVmFrcVRVNWwvcmZLUGE1Vi9mdnpienBVM3Zodm5PMnhxNEV2RHZKL2lEQnU3d3pKNnV2SXM5ZWlvVWZNbndwTmdib01FZmQvRTNBYWhRai96WVcrRTUyNWJIeXlxdm4zQVE1YmgyWi9SQUtna0VpWGtEZjBFeVRLeEJQUzU5Yys5UDBvQVhicVhDVnRFQU5ENXB3RUFKZndaUlRIQXlOb2s1RjVOUGhBaHMxQ0ZGWXNGUVlVSTN2ejFhc0dzLyt6M1hic0xUMW54Z0xsRnBrVWtSYmtDQUp5K01pZFozaWRsek1yZ3ZEa24vTFovRGcxR1BKaVVBMXY2WDc1b2tsQzlpVi8vOVVPSURTNjlGaDArS2FoeCtXVk5DakVIUTlEbzNvTTNEWCt2MVZ1R0dwbzhWSExweDhKZjdxanVCYnIwbWhvNEtpN2dSVSsrUyt1NU9HeUIwWlZTRHc5VEZhZFlSb2Q3anVUM2ZBVnpIZGpLSENvQTBOL2Jhbmg0cEhWbk1SNXlrSkEwK0tucXY1S1FpQ291OGtLbU51bFYxeWFMNHZzVk04UkdRZ0owZml4SnpoS0hUVVVWNnpWa0h3RXhGU2YyYXZLQkNLdk4yTVFUWUJFRXhUMUdFUDArYkg3WVhDcDNWU1dUVDYxd2NrTVpSZEQxNGUvWTZDeG1nYjJsTFA2eDZQU2hrc3NvZ3J6MTFDdXpROFlTR0RleHY1MndsRkl2LzU0cVA0SHd2Zmc5eHZOOHhpSThUMXN5TXRvaXpjMzU0TnlQRmdCQ2hDeXh5VmtNQVAvSTJYN2czbm5ubVNYWkRBUUJmNUhQc1pqVmJUWGMxUlM1N2M4ak8vSlB1UEpFODBJbnh3ZTh5Sm4rYllKbGROU0Rud3hsR1lBUkF2ODNlTjdSZ0dCdEtrRlh0SmtxUCtVOHN5VE5RUVc5eE05OEEyWVBobVdwVkZPYXlhZFdQQ1NWempsNUJFRmdhK1Q3TC9RYzFMN3NEMG5sbDNrL1pSU2ZDM1RwdGV5WkdjLzNhR2M1VHhnc1ZYbFdYL0ovTEYzRDd4M0g3eFZ2ZTFCVWsxTG9HdTJ0Qll5aHd1TGtFV2VBZVBvVDNIMkkrZkVXSitFWDFUeUkvK1VUSFcxd05yWGdLRG9yZUd6SFp4Ym5xOHZXM3Z6eHpJUGY0d0plV0JvMjNZMG5za3YxdWlVc3BkQVYvWnRXWHVaNWp4YjR6MEw0WGgwcHJXNW1zYzdwMUlKZy9GNnZ0alN6dUxWNGxhS2FCM09jTDE0bEllREZGWGFLVjJHQlBTTFBYblhqdjN3VVh6bjRmMTd1OVd6SHkreDJzRlRsR1gzeE53Q29NR2crN2puY0xvVTZhN3hLakREdzNaWThFMWFpSUtzcHpkcWJlOUtMbkNVS2NrbFk0a3hwdEgxOXZwWDY2cFUzdmp0ZWVqVzJUK1R5WjkvZ21wZDZXRXFsSy9xU1ZsN0NQWVlKZytiYmFMdmJXamhkbzVkdmQ2WW95RG44bnBQYUdRVlp6MTFWU2NhOVh3K1hYS3pzb3RoNkg2RjdYTUNMMDRLaUhCZGJmN3owNnNlLzdTQnd3UmZoeWM5S2dxMW42TzRZcTNQSmdsVFdXQ1BzK3lhdng0VFd2Y0R0aHRFV1VSVW5xY296TEZYbGlQS3RndklsdVBjWWZvOEpIWTJ0YjBiM1hyR2xYRmUxK09xV0t4VjNGdzZJZjdQZmhDYzNKcGxsREdVLzZrdC93TVJTb2ZSOWxPaGpQVXZIcituMEs3YTBUU3JkSGlQTGJQdmp5S1k3KzBmNERGZ3o3SzAyVFBQcExyQ1VnaXhZWjZ6TzVmZU9GL2pQQktSdHkxOTFZemlwV09DNkluL1JsYThOUmlvMS9PMUlud0ZkWFozT2cxWmQxOG5XSVFoZkdMd0ljK1Y4NkUzZ3BHS1pha3F6TEdmN3liS2NkNTZlOUY3bzVPNC9Vc2thOWFYZkc4cjI0cExuaFVIekVJeWJZTm9jVGlvdHdnSzdTM1pxZGU3dVp6MmxxZUh2OUNMczZmOXhLbGhEQlptL3hxakpGd2E4eGVzeDNrRVcvT01PSnhVcjNGSGQrM3QyV3BXaFp2WFF1ZDF5NElXdXl0YkpOaUM0T3hIeUFTb0s3T3JxT0MrY1ZLeWpvWFVyYjN4MzRONkZPU0hqRmcxTTRLSGR4ZEpsYVgzSnQ0WUhCM2plMFlLQWQ5bzNVZVhKZ1pPS3JmeDA3L3pIdiszczUrYjNSVVN5djhpbnE2dlRVUmo5QTEzK0dvWXNFUVMreS9PTzZ1cnFQQVp3VW1rRE12WDl2MTlKSzlOV3JCbzhKOUo3UUxsV3lUamJMQ1pyb0FqcUkvSVVhYTdyQ3pjamdoNUV5RkpVNk5mVmxYbzg2QzU5Q2NmREFsdXRyUWtYU3ZjV0Y3OTc4SCtkUGVhaVZmZ0krSXBGc1UrTm1FU3kvYmh1bDIxd3JZcDFXR0NQRlZ6NjE4V2RwZXB5SG9wVGpMUE04T3NncG50NXBrZklxbEZ2aGZsd2MzbXN3RW5GQ25jcjc2V2Mzbnk3b2dpNjZTK0ZvU2pEc1BIOVgvN2t4YmtFdCtWVHkzQlNhWTJqQlJjWFpXMmtHZGJvTkdFSURvS0g0djA4L1hmRUx2Y2kzTHU2TGs1S1c2VENnbDdEa0ZXZEd1dUZvRUI0WUFJeDJ2bkRZbWs1KzlkZDNzVTgxa1pKVytDaHVEZmh2ajloZFE5UjV3KzJzcXkraGlXcmdPbkVad3RGRWNJREViallPT1JxWFNvc0EwV1h0QVhuTlBMZmRMUytheHcrUEFMcEd5N3FQOGFsOTZCT01rTFQ4MDR2UGYzdkowY25KbmdvRnVvZHRIZktwNTAwZHNReWRPRUZxdUNNc1NTSHBYV2RjVVV6RUI2QkJ3em45UitIK1Q1akpXWHJVcEZmSjg5dlVhZ2ZHVkdFN1V6Qm00Tml3QmpCNzFuaFMvTzlSWjV0Vy9xZ3JWeVE1ODQ2dE9xeGN3VGJCUnpGcHc4WTg4bUxjeDE5SWJya212N1hyeGoxSTBBQXV0UUtRRkNNWll5NC94RGh5MzlIUkMwR1JMVW9GWmFGeXp1VXQzNnVkcXIzS29vaEFqRXk0Wk9la2dDK2d5NmhvdzFSdTk1N3BGRTYrZkpPamdNQjVPanI2NTZTOUhYVUJWaFdmK2svaHB2N0FaeHBuU01VUndSaTBjVFBVRW1RNWZPV3M3RncvbXZGN2NOcTU3a1JFNHlSMWRld1IxYzgxQ29kWldlbjVleXJKS3VmV0owQUFJYWluMS84em1IRnM3cGZ2elRjL0JsWVo5SUpBREEwcTZ2V0hsN0dhaFVXejF1V3lxMGo2cnVuMUl6UnFXNmxGb1poOVJyMnpLWUtSeFN1Tm1pL3ZyNmY3aTRqSisyRFpveG43bDB2cUNwMVJPR0dtd2ZwdkV3bjNiV0xaVm05UnZmTEZ4WlBXckRlYWlybzdKMUs1N3dYRTR5UkxiMmh1MzlUWjNjci83anNNdFBXZm5QSUVsbE1SRlptd2x2NVRRN0hqMHQvVjVrU1hUQXlLekd1Y1l0ZW56SXNZdU9Cb1g1Tk1uck55RXFNazlVZUNWdzZMVFZKdVVsNi9HeERacThaV1lseGNDMGxPcnNvZmx6NldzOTlyKzJXejArZUg5MzR3c3A5ciszZTlkUzQ5TFVXTjBlUU5TMndCWGdvbmxtWUhUeDRpdlhiYnd0TVRibmg4dit4VHYxczBiUTh4MWoydTdtVmIwRXFkNDdYMkd4bThZWnU5ZzI2VkpiK1BkWG9pQStzSzd0VzFHSWU2ZEtBSVNXTnN3Q0FTRHBLSzdQK0gyd0FSU0h2WkkzZHBaSng5eGZidkY2V25tT0F1c2Yzd3NScHFVbWVBSkFZbjcwbU9tMlhoUUs4Wm13WTZnY0EwVEVibHlvWHJQWmNJb3VCeFh0TUc0YlVxZ2dBd0hPK0xIayt5UFp0OFl4TE1ybHdaWnRlSzJoYzBObTMwczRDMUNvV0FMS3U3c29GZUFwcU5kTm9kOW5BcGROU2syejZHWUJpNk1QNUY5Nnh0MVNvMjBkczc5bmlNWWNGeW5tYXE0M1hGNDdDZzAvVEJTMW1nZURscmtQdWFmYnVhT2FRc1ZSVXl5QVlsWGZDSnFuOG1WVmp0Tm9CQ1hSUFdPL2hZZm9jN3pzM0hnQ282NHZLbE5OOEIvc0JyQThZRE5yckdiekI4VHdBcU1vb1MvK2Vna0QzaFBmaDFMejZoZERyUkFYdUNlczlQRXFyb0k5NGREelBkSzQyUzhzd0ROeTdvZ1hXem1GSXR5c0tPejRtKy9LNDFDVFA3TVZwYXpKYVRoTS9MQzVJV1NlcXhDVi9aalk1bTV1ZGtUVjB2dlJhU3JRaVVSYmp0K1hxQllpSmE2MUJxTlZKNlpZOUMxWlgxaDMwakR1UUhOYzhwZExXdThpdmtyUEEybmNkS2ZxUFRMRDZiRWxtaTZPQjNMdWo3cnVVUC9VRHlIcmJBTFBGQ1ltb3NpL3BPWklZVXJ2RkNwTmpFb0NVUDNVenIzQ2VwdW5kNFRHSGlmb0dQV2l6cTJuSnlNSlVkV2FyRzl5eFJycjRFcGc5VzgybFF1bFliWldON2FQMlZGeDVuVTVGWS9aNUFFQlZDUVYrVU9YSDg3Q3RDQUNRVHZPQWpQSlRKWlRzckVyMnZjM1pBQ2lTZlhoWHp4ZlpMWlJYYXlUVkJtMGJNa2pueTVMbm16NUd4NlRMWWdBQVFBbS9IRS9ZREFBaFMyVEQ1SXRsdzljT2JUcDFWN2x2b1d6NFdtbjI0clJkdVFDNW1mdGloc0Vma3NZN3h3WXVuVFkvR2dDR3BwcCszcVNZeEt6R2wxT2VUSWN4Q1o0QUVIZGdHcngyMWYrQW1VNHlqaWZVQ3JXRi9xRlY5RFNsZW5EWHpjYTlSbTJBcFhXTTFtYWxtb0VQVFlTY1ZGSlpUQmZzVUY5dGVrN3lJczhUVU0vTnJnQUFJOFJKaVdCU1VlWkVOUUFFTDNlTjltZVUva3pPUkxLVkZxbHhWU21TMVdzUVFaTWRFNW83aTFYMzZiMS9zOEdlYTl5cTFFSmRYMVN1bkNhQzFTckw3WnpsTEdYWGlrQzZOR0IwUk5QRXBWWDc1cWtzZXlJY2hsSlVudmI4NmpabnMvZ3NlczNJU293TFVtWXZ6bHlUVVZtZnpHL0xuZ1dyS3dPWDFuYlA2cEJ0a2hhTU1IWEEzbTJ3VlNBc1l1TUI2ZVhYZHUvS3JlL3ZtWktscmNsbzZPeVoyU29BVlRyd2FLVm4ycnhqMWlJL283b0FwTk5kTzVMWjRvVEVwdTgvdVQ3OWJZT2lhU3RoUXJsSHMvY2NibXBTcnNyTU9tQlJSRklLRG5KR0NWVFdiaXdoQlFlZ3Myd1NqUGoxTGFoN2szZGM4MWFGY0xQOUpXM2VxbEN5MVNycDBvQzVqWjc3aHE1VWtTbzlUZ1ZtdG9wSkowVWJpaytlQlFDUXpQU042MU8xYmJWTmIvZEpuL1lVdU5odE9GSk51YWVkc0MxcHczTnZmandpNi9mczZHZE1aa09kVHBwUXRIcjNwdURrK1pDWjhGWis0TkpwcVRIS2V3QWpHcWVJYnpESzR3NGt4NEZzMzVZV3EzTDJyVDMrV1lseHNzeVVnbUdwTWJKTm1kTDVNYktVSVlyRWVsSFZNV3ByOG56cHRaVG83Q0xiYmhKNnY3cEdMTERiZWhRc1JXb1B2Rzg5bldLSFpzc09NRE13VERxcGY5RFJZZCtJUFhlYnVsSjA0UjZBRDF5VFRDMnpxVldSNjlQZlpvYW00SVdwNnN4aU5QaEZJdUVGL1phSlpQQnlWMmtVRkxUYUFRTUFnR1pOQ3BoTGhTOUNjVDVLRzJ3WnFCYU4zaGN3dXVFcnBRUUE0SGsyN1c1NHhQc21RRm42OTVTNUJreWFPWFdoL0RyNHRHUFdFWUpDejFDaEhkZTE4d0IzQWM3WDA0WU9sdE96WjBTaExCdWtFVmJTU1daa0pjY0ZBV1FwaXBxZE1YV2ZtcllxY1lWbWlqSVJQeXd1Q0xML0RZbHJQU0ZMY1E4YUhGOFJhNVBUMXpaTlhHanpYV0FJSnVsdFlWTzBEc0FpT0orMTl2TTIxb0FKazJaSVdhb2VVaXkrRjVtck93eXd3M0RWekt5WFhZSWgwOFJKY3Fad0JBcHlWQ0xsRHhsQjU2eXlYbE1FUmN5V2dETXo2eEh3ZlVZb3o5SGFNSTNGZ3EwaVhlbzd1SWxVdE5jemVKWUhQK3RRbk5WNmpJUjJTTVZieXJmditvOElJSDFkZS95cGxIZXduSWUvSjd5bG5KRmxWU3FLWFkyY1kydWsrUUJlTTk0MWZRdFpJb3VCTGRkcVRmTkNXVFo0Z3N4TVVhYVVhNlZRZUUwK1BpWU9sUHMyNWZlZEh3TXlSUkhrcjNsTnN2R0FaNGIwT0d4Tm5nK1pDY2VDMDk5VnRxRko2U24ydFBkK2dBam0reHhkY3FWOTAxaVlndE9NMUxKVVdnS1hqbUFLOXpDZWZhbk1pYVJKY2lCSGg4eEdDNXE3eUpxQitZU0EyYk5sd1FNV1BFb2t6N0dsLzJPaFZaR3RMcTQzVkNRemZlUGlSWVBqb1doRG5TOHJ3bWZ1UHRNSGs5TU1xaHB2K1ZobnpGUmx0T2I3TW9IaVNOOXcrNi9EUFRIaythK3VaZGdXdk9XWGxKaGU3M3R0TU90YklFelNQQzVYS2drRUtHbzZsbUlpY09td0NKQnRPZ3p4U2ZXREpGQ2FxWVRtYnhUUHVBTXhBTXBzbVRRdUdxQlFkaUVYYW1lajFGa3lad0ZHbVk1a0hFL3BOeTFWSnJYSlVPRmhXSFNnVFR1aXRRbGV2eWhhZnRXNlZJSlNYSk5TQUJyY1ZreGpkMENkTWNQa0ZKc09vTU8rRVErcDk0dlVtdldnM0tQWk8xRURVbjdRWmlMcE1BQUFYQ0szckxMNnIwVlFITzlyNFRWbllRNFlZMlRUNTVlcEg5RE9ITW1DWXNpMGIveEVFanZQbTVSVmxZMzVZWDc3ODllYitNcDZBVFF5NGh0NWUrT2JEQkZtTDA3YjA2ODJXYTJYdVhab1JiYkoxQ3hFbS9LR0xERlpJR0RLYmpwWU55NzViOC9VdFZJQXlONGxpNGcwTlNCbVR1U3dDRk5UWTNVTUMvbDIwckpSZlo1ci8wOWhFWWJXN0UxbVZBOEFuSGdxS29xNXpQaldmTjZrNWVtU1pibTZJeDgvZEs0cE9vMUFjUWdkN3hiNVY0ZUVWVXpkdit6R28zeTZTM2ZJNkhJa2hOdUZ2M3pEeDNoMkw5bFlka043YUptVFRmOXFCSXJ6QjB3VWpMUXdWR3ZaMytVYkpvejhxd1J4eXFYZ1VReHg3ODBMZjhQMmtadTJzV3BVVXJlUGVXd2RERVVYRDUvcENKMEFBT2I3ckdCa2t2bE9pMDRCaXFIdXZvS0kvN0Y4c3FWY0F5ZTZqdmlySjRJNjE2cWNLSTZJZmJCeHkzdmdmRWRWcTc5WHdPeEJyL0JReDRiRU9DMFlndnE1K0NROC9iTGpMc0VmOUtvZzhpMUFVSFBUdVN0QmNWVHNRMHhZQ2JqbCtBNHJvVjJQN3VyUC9idXlTazREMnNXVDNCQU1ZWTFzUUlSbzFIdGVBaGZIdnBNb2hwNTFjRlhPdzd1VTlSayszUTBCeHZzNVlVMC9pY1AzVkRFK3pOT2YzV2lza2dOQUYyOEtpV0xBR1BIQVNPRkxDODJIVStxeEliYWVoZUpzYmY1WmJVa08yWVVCd3dIRHhmMWpYSHFGZHRLU0locUtUUHhwZWI1QzNtMldNcklGRkpDdkp5d1o0d0RmVnd1d2RORWxLdjhYNDcyclhSa3dIQmpKQ3gyUDlScG9KU1czREVWTGFDanlnMU5mSFN2TWZoSWloekVFeFZIc3k3SHZSd2NPNjRycnM2eGV3NUxLVGwrR3doTVJpTzIyRE1XVERBdnNydHVabjUzLzFzZ3czYmg1d1ZEVXo4Vm42NFNsbmREdmVuemhwR0tkS24zTjlodUh0dDc0V1cra01BVHRObjVrSG9aUlJrWkN1QzRlUGpQaDZaZXhKOVdUWVNPY1ZHeEZRNUhuNWJtbmkzTU8vWkdqTVZZNTlTQ2FOVEFXZkZBaUpuUlV0RFI4aE85QUIvbUZ1eG5jOHQ2Mkl1WVI0VDNEOTU0TkZaVy8vbm1zNlBtbkRKV2s2ckV6WTFBRTlSWjVDTE56TkZ1MjR1VVBYSWNFbzV4T2JJTnJWV3psem4zNjd6L1dBTUFYcjd1RTluN3NYekcwVEZhOWJoMGdpRnRLQ2g0WTJOWFZlUXpncEdJVFIzSU5uL3lzQ2ZQSDEwNTE4UlE1MDhCWkIyQ3FxOVViTnRENStTNXZ2eTE0L3ZtdXJvNnp3MG5GQ2tZR3ZzalUvdmVTYnVZSTRhSVlFZWFVRXpMYWo5R28rZTQ3OHRneFl0SWs4ZlRwZ0hHV2ZZdHdVbW1OS2kyN0pMM21SZ205UEZZMDZabHV1NkdDN3N3WnpiWnRlUC8rYmdzV0lDNHREbGMvNFhCU2FaRzdENHdMZDZ0WkZ0WlBjeG53K0JzbnJVTVhGRlN2VzRmZ3VHdEtDdDdYWVV1d1BzNXdVckdNeVRnWjVJZXRuZW9pRVhlelhwZGxHSlZLL2NVWGRHR2h5enZ2Q0NJanU3bzZUZ2NubGVZWWpMRHV1UGJISzdxWnc0Vi9IeXZDbndpWjFFSFROVHQzNms2Y0lGNTVSVHh6Sm1lNk5JYVRTaE1lcUppVXZUVUZqNHdmdnlZZU45QlJpKzA3T2ZwejUycTJic1dsVXRlRkMxRVBSOFVGUFhhMFFTb3NRRFhKS2pTTXNST0gzVEFVSkdMVWplaU15SWFMQmRUU2pCcUpHRjMvdWt1UTl4UDlRcVh2M1ZPdlg4K1NwT3ZDaGJ6UVVJZGZqMlZaallaUnFkbzVYUkpGVVhkM1JDeDJhQUNNZGFrd0xKeTVhemljYXpqL0owVlNYZE1FaWZsSVZIOSsvRkRCNEw0T01hLzFOUHZsS2ZLL0YzVmpCL0wvK2FwWTdMQzRzY2NJVnFOUnA2VVpjbkpFVTZhSTR1SWMwaGxqV2NQVnEvcGZmelg4OWh1cjEzZXdNRVFnNEQvM25PQ0ZGL2pEaGpsQ00xYWs4cnVjWG5sUVcvQ0lSaEhvMmkwa2NCU2hHWFowZi82S1Y4WHVoRDEvaU50bDlMTDltb2ZWVE1vNDBaUWhBazRsRGJBc2VleVlkdGN1ckU4ZjEvZmV3M3g5N1ZnMi9jY2Y2cTFialhJNUlJamQ1dDZqS0xBczV1L3ZtcFNFOSt0bm56THJhRTBxMzEvV3JUdXVCUURHYWN3WkhnWTkzYkJ0czExN3VkdkIzS1laMkhhVzNIS1dmSzRQdm5LeWk3L25FMlhDMjRwUkxsZC8rYVd4dEZUOHhodkNzV1B0OHNJbWp4N1ZmUGNkc0t4RHRyWkRFRUFROFYvK1FreVlZTTlTVzVMS3JteGQ2akd0ODRpa0hoeEYrbnFoUHlTNUNmQU8vYzh1RjFMcmptc0xLNHp2alJiOUpWS0ljcTFKSzlDMFp1OWU4dWVmZWFHaDRsbXpPamhuakR4NlZMTnpwOFAzZjBRUWw5bXpoZVBIMjYwOGkxTEpMcVRlM3VsMHU5dlZ3OE1nY1podzhmaDJMcGxYV0dGY2YwSjc3azlxZUJCdnlRUlJzTThUYmNIYkRuWDNybWI3ZHJxNFdEaDZ0Q2d4RVhWdnp3NzMxSzFicWs4LzdhUjlVaEhFL1IvLzRBMjBFZ2xzYTJIbVVxRVptUEtWU3E1d3l1M3Q2c0JST0xyUXc4ZTFiVjBtaFliNStneVpmbFVmNElXOVAxYjBmRDhlMTVhMERZYlJuVG1qM2IyYk5SaEVjWEhDOGVNUlhsdm04QnVOeXZmZk56NTYxRW1Cd1FpQzl1d3BXYmZPTGo0SkM0L2F5ZHVHVXFVTlBhK2V4RThyWEdJQkFQZ2JWN2d2Nk5uNEhMYmdiNUtmb2l6WEx6YlIvQlEvZHBDdE5UYUJBT3kvYnF2UGhBVzRWa3gvbUZFejdvdXFrN2VwanlhSzA1UGRYK0IwMGc1UVZCZ1Y1YmxoZzNEY09PMmVQWXAzMzlYODhBTlRZZXUrblByTGw1bE8wd2tBc0N6NzZKRStPOXN1aFZud3ZSN05iZmRTOE5pQ3Y3blA4YTc3TnNyOU45TjZ1UlhrOUsvSU96MkpueExndzYvSVJvbGRJRjIxRVlpZjNpRUNLMGp3NGE4YVZTdWhvck9xeWFkYmk4dWxHRGh6bDBvYVpXV2puR29kZStpR2Z1OVZmV0dGc1g4djdJTUo0Z2xoZk00WDNFRVFnaEJQbTBhTUhhczdlVktYbFVYKy9ETi82RkJpM0RqZW9FR3RHLzM2WDMvdDVDRnZGa0IvL3J4ZDV1azBsd29MY0VsR1dkMDZORFRLL1lkUkdBQ3NXaUV4cmNILzBqdVNPWGRxbnZ1cVJyckM1YVhHU1UwNmFibW8ySmNJT0Z1enZOeDQ4Q1o1MFBxK0Z3M2N1VTh6TEppYjQ1UVIvbnhFWjh2bzgvblU5WHNVRDBNbWhQRS9teUlPOWUyWUg0Q2pLYWhFSWtwTUZNWEY2Yk96ZFNkT3FENzdESFZ6NHcwWVlQckQvUHlheTRabHFaczNPOGxLcVlkaHFOeGNZTm1PTys2YVM2Vkd4K3BwNnpkejU3VHF1ZHZFVCs5Zy8vbWs1aUR3TjY0Z1pGK3JOajRFZ0ZZbmczZ1RQNndnQUFCQ1RRMk9jVHZBd1QwS1NKU3NHZ1dyNGh1bHRDWXdBR0JZdUN5amVCaVFGSlNybVFjcTVyNkt5WDlrL1BNaFRUUGdUaUNSd2J3VnI0cEg5K2VMdWNFU3g0SGpncEVqQlNOSEdrdEs5SmN2RzNKeTlKY3VBUURxNW9ZLy9UVFdxeGZtNDROS0pBaEJBTU93aG83dVhkTU9XTDJlSlVsRTFORjlFNXFiOWZjVXhsYzNxMXBLWFVmVGpsWTlGZVQwTTlnUDhjM1VZbGorU2MzQlJ0OWpFeVZ2bGpmMHIySVRKYXRDNFV5R1lzRk5BRk43NVVNK3Q2ZHR2NmtBUjNxNW83M2MwU0J2YkVCdkxOUVhEL2JCT1A5dmw4QlVWOU1GQlhSQkFWMVl5SlNYRzh2TFdaSzBuczJSZUc3WWdQWHExY0ZDbXJjcTNqYXRjV3JjK0pWaVl3dm5ucnRaKzZGT0E3VTZNZGVBU1RNZjNxN1pEaTRXOTFpM3l1NjMzYjFkRUNFUEVRdWNhdm5iSnhyVXpZMC9lREIvOE9EYTd5ekw2blNzd2NCVVYxY3RYdHcxVmJMSHBNL21VaEh4RVM4WHRMTEd1bytpb1RVb3I3WExwMzlsR0d2VzJyd1VML250SlhMNlZ5MitWKzdjTklRTXNocG5OZ0FBQWhkSlJFRlVnSFpJUmN4SG51NkZjUXB4ZGhBRUlRaUVJRkIzZDlURGc2bXFhajA1Tm0yOTUrUXk5YlM5MlByL0ZaVjlXWEZwaFBkN3Z0b1BGdWtqTFIvWEZsdTVQdXJoZ1FoYjJVWFc1dnN3OTBoc3ppSjNYdEJScmJxTFl4TWxxNkNtV1JOUmQ2U3VlM2FuU1lKNlQwQmpUSjZ1MkVUSm1OdDFrclBCL1FVQUdBcmpCd28raTdQYnBwNGNuWUJtOTI3ZHdZT3NzZlBXSEVSd25KZzBTVFJ0bWgyS01wZktnMnJtMVUwcWcxT1BRQUlBYkozdEdoN0lyV0gxT01GVVZpb1hMbVFwNnhzWTJndUV4L1Bjc0FIMTh1cDRVUllzazE1dTZNS3hoRFAzYkhnWWpBam1jVHA1N0VDOXZFUXpaZ0RhV2ROU1VWUThjNlpkZEFJdGJVVTBQVUk0ZVlqQU9XTmxVUVJjQk9pbms3bXUxMk1KTVg2OE1DcXFNMEtSTVV3WUZTVWNOODVlNWJVNHM1aGhZVU9tOXJ1TE9oWnhvbzM3ZUJpNEN0R3YvK0w2VkU5dWp1TmpDOHRxdnYrZVBIUUlFTVJSay9CWmxwZzBTVHh6cGgxanZLeUVkcDNQcHo0L29pMnJNZ0lnVm9md0hRcUdncEdCRWNHOFR5ZUxiZk5vY3pnMWhoczNOUC81ajdHODNQNmhYVDQrNGpmZjVELzdySDNLck1PbWdPR3NPNFpqTncwWDhyc3lZUGpscC9tVGgvQTUrNlJid1RENjdHekRoUXVHR3pmc0V6RDg3TFA4a1NNRkVSR09NSWZhdGd5RldzZFcxblQyTWhSZUxxaXJrQnRoN05hd0xLdlZNbFZWN1YrR3dzTURFWW02ZUJrS0RnNE9hR1V6Ymc0T2pzWndVdUhnc0FsT0tod2NOc0ZKaFlQREp2NGZwMGQ5VkptT2g5d0FBQUFBU1VWT1JLNUNZSUpRU3dFQ0ZBTVVBQUFBQ0FCdHJpOWFKZFY0dlo4QkFBRHZBd0FBREFBSkFBQUFBQUFBQUFBQXRvRUFBQUFBWkc5amRXMWxiblF1ZUcxc1ZWUUZBQWRmdllkblVFc0JBaFFERkFBQUFBZ0FQSzR1V3R1dWVnbm9Ed0FBTkJJQUFBZ0FDUUFBQUFBQUFBQUFBTGFCeVFFQUFHMXRMbUpyYVhkcFZWUUZBQWVGYTRablVFc0JBaFFERkFBQUFBZ0FiYTR2V3RQclFmK21BUUFBOXdJQUFBOEFDUUFBQUFBQUFBQUFBTGFCMXhFQUFHMXRjR0ZuWlM5d1lXZGxMbUpwYmxWVUJRQUhYNzJIWjFCTEFRSVVBeFFBQUFBSUFHMnVMMXB2OFZpcGlnY0FBSXhMQUFBTkFBa0FBQUFBQUFBQUFBQzJnYW9UQUFCd1lXZGxMM0JoWjJVdWVHMXNWVlFGQUFkZnZZZG5VRXNCQWhRREZBQUFBQWdBYmE0dld1cFVXeEFSQWdBQUZRa0FBQlVBQ1FBQUFBQUFBQUFBQUxhQlh4c0FBSEpsYkhNdmNHRm5aVjltYjNKdFlYUnpMbmh0YkZWVUJRQUhYNzJIWjFCTEFRSVVBeFFBQUFBSUFHMnVMMW9rOE52NE9nQUFBRG9BQUFBU0FBa0FBQUFBQUFBQUFBQzJnYU1kQUFCeVpXeHpMM0JoWjJWZmNtVnNjeTU0Yld4VlZBVUFCMSs5aDJkUVN3RUNGQU1VQUFBQUNBQnRyaTlhTFdJbXVDY0VBQURoT0FBQUNRQUpBQUFBQUFBQUFBQUF0b0VOSGdBQWRHaGxiV1V1ZUcxc1ZWUUZBQWRmdllkblVFc0JBaFFERkFBQUFBZ0FiYTR2V3Z5dmhSdDJJZ0FBY1NJQUFBMEFDUUFBQUFBQUFBQUFBTGFCV3lJQUFIUm9kVzFpYm1GcGJDNXdibWRWVkFVQUIxKzloMmRRU3dVR0FBQUFBQWdBQ0FBbEFnQUEvRVFBQUFBQSIsCgkiRmlsZU5hbWUiIDogIuWvvOWbvjIuZW1teCIKfQo="/>
    </extobj>
  </extobjs>
</s:customData>
</file>

<file path=customXml/itemProps1.xml><?xml version="1.0" encoding="utf-8"?>
<ds:datastoreItem xmlns:ds="http://schemas.openxmlformats.org/officeDocument/2006/customXml" ds:itemID="{1F97ED4E-73D6-4312-B57F-AEDE75D8C916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998</Words>
  <Application>Microsoft Office PowerPoint</Application>
  <PresentationFormat>宽屏</PresentationFormat>
  <Paragraphs>174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微软雅黑</vt:lpstr>
      <vt:lpstr>Arial</vt:lpstr>
      <vt:lpstr>Calibri</vt:lpstr>
      <vt:lpstr>宋体</vt:lpstr>
      <vt:lpstr>等线</vt:lpstr>
      <vt:lpstr>Times New Roman</vt:lpstr>
      <vt:lpstr>华文隶书</vt:lpstr>
      <vt:lpstr>华文琥珀</vt:lpstr>
      <vt:lpstr>优设标题黑</vt:lpstr>
      <vt:lpstr>方正姚体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7下1单元项目4课件B</dc:title>
  <dc:creator>梁祥</dc:creator>
  <cp:keywords>安徽初中信息科技</cp:keywords>
  <cp:lastModifiedBy>Administrator</cp:lastModifiedBy>
  <cp:revision>336</cp:revision>
  <dcterms:created xsi:type="dcterms:W3CDTF">2021-03-10T08:28:00Z</dcterms:created>
  <dcterms:modified xsi:type="dcterms:W3CDTF">2025-02-08T06:20:21Z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60C970BDAB794F808C78EB91CB1F661C_13</vt:lpwstr>
  </property>
</Properties>
</file>