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9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0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1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9" r:id="rId2"/>
  </p:sldMasterIdLst>
  <p:notesMasterIdLst>
    <p:notesMasterId r:id="rId26"/>
  </p:notesMasterIdLst>
  <p:sldIdLst>
    <p:sldId id="387" r:id="rId3"/>
    <p:sldId id="417" r:id="rId4"/>
    <p:sldId id="426" r:id="rId5"/>
    <p:sldId id="447" r:id="rId6"/>
    <p:sldId id="333" r:id="rId7"/>
    <p:sldId id="450" r:id="rId8"/>
    <p:sldId id="451" r:id="rId9"/>
    <p:sldId id="456" r:id="rId10"/>
    <p:sldId id="472" r:id="rId11"/>
    <p:sldId id="458" r:id="rId12"/>
    <p:sldId id="459" r:id="rId13"/>
    <p:sldId id="460" r:id="rId14"/>
    <p:sldId id="461" r:id="rId15"/>
    <p:sldId id="463" r:id="rId16"/>
    <p:sldId id="462" r:id="rId17"/>
    <p:sldId id="453" r:id="rId18"/>
    <p:sldId id="464" r:id="rId19"/>
    <p:sldId id="466" r:id="rId20"/>
    <p:sldId id="454" r:id="rId21"/>
    <p:sldId id="465" r:id="rId22"/>
    <p:sldId id="455" r:id="rId23"/>
    <p:sldId id="488" r:id="rId24"/>
    <p:sldId id="411" r:id="rId25"/>
  </p:sldIdLst>
  <p:sldSz cx="12192000" cy="6858000"/>
  <p:notesSz cx="6858000" cy="9144000"/>
  <p:embeddedFontLst>
    <p:embeddedFont>
      <p:font typeface="方正粗圆宋简体" panose="02010600030101010101" charset="-122"/>
      <p:regular r:id="rId27"/>
    </p:embeddedFont>
    <p:embeddedFont>
      <p:font typeface="方正剪纸简体" panose="03000509000000000000" pitchFamily="65" charset="-122"/>
      <p:regular r:id="rId28"/>
    </p:embeddedFont>
    <p:embeddedFont>
      <p:font typeface="Impact" panose="020B0806030902050204" pitchFamily="34" charset="0"/>
      <p:regular r:id="rId29"/>
    </p:embeddedFont>
    <p:embeddedFont>
      <p:font typeface="等线" panose="02010600030101010101" pitchFamily="2" charset="-122"/>
      <p:regular r:id="rId30"/>
      <p:bold r:id="rId31"/>
    </p:embeddedFont>
    <p:embeddedFont>
      <p:font typeface="方正小标宋简体" panose="02010601030101010101" pitchFamily="2" charset="-122"/>
      <p:regular r:id="rId32"/>
    </p:embeddedFont>
    <p:embeddedFont>
      <p:font typeface="华文行楷" panose="02010800040101010101" pitchFamily="2" charset="-122"/>
      <p:regular r:id="rId33"/>
    </p:embeddedFont>
    <p:embeddedFont>
      <p:font typeface="楷体" panose="02010609060101010101" pitchFamily="49" charset="-122"/>
      <p:regular r:id="rId34"/>
    </p:embeddedFont>
    <p:embeddedFont>
      <p:font typeface="微软雅黑" panose="020B0503020204020204" pitchFamily="34" charset="-122"/>
      <p:regular r:id="rId35"/>
      <p:bold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BE7F3"/>
    <a:srgbClr val="ABD9ED"/>
    <a:srgbClr val="2E9FD1"/>
    <a:srgbClr val="3484A2"/>
    <a:srgbClr val="0068B6"/>
    <a:srgbClr val="3586A5"/>
    <a:srgbClr val="F7AD35"/>
    <a:srgbClr val="CB6D41"/>
    <a:srgbClr val="F8B6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9052" autoAdjust="0"/>
  </p:normalViewPr>
  <p:slideViewPr>
    <p:cSldViewPr snapToGrid="0">
      <p:cViewPr varScale="1">
        <p:scale>
          <a:sx n="102" d="100"/>
          <a:sy n="102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3484A2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耳机避免人多情况互相干扰</a:t>
            </a:r>
          </a:p>
          <a:p>
            <a:r>
              <a:rPr lang="zh-CN" altLang="en-US"/>
              <a:t>摄像头可以用于录制自己学习效果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1.xml"/><Relationship Id="rId4" Type="http://schemas.openxmlformats.org/officeDocument/2006/relationships/slide" Target="../slides/slide2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1.xml"/><Relationship Id="rId4" Type="http://schemas.openxmlformats.org/officeDocument/2006/relationships/slide" Target="../slides/slide2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1.xml"/><Relationship Id="rId4" Type="http://schemas.openxmlformats.org/officeDocument/2006/relationships/slide" Target="../slides/slide2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5.xml"/><Relationship Id="rId4" Type="http://schemas.openxmlformats.org/officeDocument/2006/relationships/slide" Target="../slides/slide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slide" Target="../slides/sl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.xml"/><Relationship Id="rId4" Type="http://schemas.openxmlformats.org/officeDocument/2006/relationships/slide" Target="../slides/slide2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.xml"/><Relationship Id="rId4" Type="http://schemas.openxmlformats.org/officeDocument/2006/relationships/slide" Target="../slides/slide2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5.xml"/><Relationship Id="rId4" Type="http://schemas.openxmlformats.org/officeDocument/2006/relationships/slide" Target="../slides/slide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网上灵活学习手语舞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3" name="文本框 22"/>
          <p:cNvSpPr txBox="1"/>
          <p:nvPr userDrawn="1"/>
        </p:nvSpPr>
        <p:spPr>
          <a:xfrm>
            <a:off x="8855242" y="6315614"/>
            <a:ext cx="304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体验互联网新模式</a:t>
            </a: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6973454" y="169458"/>
            <a:ext cx="1064895" cy="323850"/>
            <a:chOff x="6965003" y="169458"/>
            <a:chExt cx="1065091" cy="323850"/>
          </a:xfrm>
        </p:grpSpPr>
        <p:sp>
          <p:nvSpPr>
            <p:cNvPr id="3" name="平行四边形 2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ABD9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7044393" y="169458"/>
              <a:ext cx="910122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buClrTx/>
                <a:buSzTx/>
                <a:buFontTx/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5" name="组合 4"/>
          <p:cNvGrpSpPr/>
          <p:nvPr userDrawn="1"/>
        </p:nvGrpSpPr>
        <p:grpSpPr>
          <a:xfrm>
            <a:off x="8007234" y="169458"/>
            <a:ext cx="1064895" cy="323775"/>
            <a:chOff x="8005043" y="169458"/>
            <a:chExt cx="1065091" cy="323775"/>
          </a:xfrm>
        </p:grpSpPr>
        <p:sp>
          <p:nvSpPr>
            <p:cNvPr id="11" name="平行四边形 10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2" name="矩形 3">
              <a:hlinkClick r:id="" action="ppaction://noaction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项目总结</a:t>
              </a:r>
            </a:p>
          </p:txBody>
        </p:sp>
      </p:grpSp>
      <p:grpSp>
        <p:nvGrpSpPr>
          <p:cNvPr id="24" name="组合 23"/>
          <p:cNvGrpSpPr/>
          <p:nvPr userDrawn="1"/>
        </p:nvGrpSpPr>
        <p:grpSpPr>
          <a:xfrm>
            <a:off x="9041014" y="169458"/>
            <a:ext cx="1064895" cy="323775"/>
            <a:chOff x="9045083" y="169458"/>
            <a:chExt cx="1065091" cy="323775"/>
          </a:xfrm>
        </p:grpSpPr>
        <p:sp>
          <p:nvSpPr>
            <p:cNvPr id="27" name="平行四边形 26">
              <a:hlinkClick r:id="" action="ppaction://noaction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8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项目评价</a:t>
              </a:r>
            </a:p>
          </p:txBody>
        </p:sp>
      </p:grpSp>
      <p:grpSp>
        <p:nvGrpSpPr>
          <p:cNvPr id="29" name="组合 28"/>
          <p:cNvGrpSpPr/>
          <p:nvPr userDrawn="1"/>
        </p:nvGrpSpPr>
        <p:grpSpPr>
          <a:xfrm>
            <a:off x="10074794" y="169458"/>
            <a:ext cx="1064895" cy="323775"/>
            <a:chOff x="10071405" y="169458"/>
            <a:chExt cx="1065091" cy="323775"/>
          </a:xfrm>
        </p:grpSpPr>
        <p:sp>
          <p:nvSpPr>
            <p:cNvPr id="30" name="平行四边形 29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1" name="矩形 3">
              <a:hlinkClick r:id="" action="ppaction://noaction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项目拓展</a:t>
              </a:r>
            </a:p>
          </p:txBody>
        </p:sp>
      </p:grpSp>
      <p:sp>
        <p:nvSpPr>
          <p:cNvPr id="32" name="KSO_Shape">
            <a:hlinkClick r:id="rId4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3" name="KSO_Shape">
            <a:hlinkClick r:id="rId5" action="ppaction://hlinksldjump"/>
          </p:cNvPr>
          <p:cNvSpPr/>
          <p:nvPr userDrawn="1"/>
        </p:nvSpPr>
        <p:spPr>
          <a:xfrm flipH="1">
            <a:off x="5495612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34" name="组合 33"/>
          <p:cNvGrpSpPr/>
          <p:nvPr userDrawn="1"/>
        </p:nvGrpSpPr>
        <p:grpSpPr>
          <a:xfrm>
            <a:off x="5939478" y="169458"/>
            <a:ext cx="1065091" cy="323775"/>
            <a:chOff x="6965003" y="169458"/>
            <a:chExt cx="1065091" cy="323775"/>
          </a:xfrm>
        </p:grpSpPr>
        <p:sp>
          <p:nvSpPr>
            <p:cNvPr id="35" name="平行四边形 34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6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1" name="文本框 20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网上灵活学习手语舞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8855242" y="6315614"/>
            <a:ext cx="304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体验互联网新模式</a:t>
            </a:r>
          </a:p>
        </p:txBody>
      </p:sp>
      <p:grpSp>
        <p:nvGrpSpPr>
          <p:cNvPr id="54" name="组合 53"/>
          <p:cNvGrpSpPr/>
          <p:nvPr userDrawn="1"/>
        </p:nvGrpSpPr>
        <p:grpSpPr>
          <a:xfrm>
            <a:off x="6973454" y="169458"/>
            <a:ext cx="1064895" cy="323775"/>
            <a:chOff x="6965003" y="169458"/>
            <a:chExt cx="1065091" cy="323775"/>
          </a:xfrm>
        </p:grpSpPr>
        <p:sp>
          <p:nvSpPr>
            <p:cNvPr id="55" name="平行四边形 54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56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buClrTx/>
                <a:buSzTx/>
                <a:buFontTx/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57" name="组合 56"/>
          <p:cNvGrpSpPr/>
          <p:nvPr userDrawn="1"/>
        </p:nvGrpSpPr>
        <p:grpSpPr>
          <a:xfrm>
            <a:off x="8007234" y="169458"/>
            <a:ext cx="1064895" cy="323775"/>
            <a:chOff x="8005043" y="169458"/>
            <a:chExt cx="1065091" cy="323775"/>
          </a:xfrm>
        </p:grpSpPr>
        <p:sp>
          <p:nvSpPr>
            <p:cNvPr id="58" name="平行四边形 57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59" name="矩形 3">
              <a:hlinkClick r:id="" action="ppaction://noaction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项目总结</a:t>
              </a:r>
            </a:p>
          </p:txBody>
        </p:sp>
      </p:grpSp>
      <p:grpSp>
        <p:nvGrpSpPr>
          <p:cNvPr id="60" name="组合 59"/>
          <p:cNvGrpSpPr/>
          <p:nvPr userDrawn="1"/>
        </p:nvGrpSpPr>
        <p:grpSpPr>
          <a:xfrm>
            <a:off x="9041014" y="169458"/>
            <a:ext cx="1064895" cy="323775"/>
            <a:chOff x="9045083" y="169458"/>
            <a:chExt cx="1065091" cy="323775"/>
          </a:xfrm>
        </p:grpSpPr>
        <p:sp>
          <p:nvSpPr>
            <p:cNvPr id="61" name="平行四边形 60">
              <a:hlinkClick r:id="" action="ppaction://noaction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62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项目评价</a:t>
              </a:r>
            </a:p>
          </p:txBody>
        </p:sp>
      </p:grpSp>
      <p:grpSp>
        <p:nvGrpSpPr>
          <p:cNvPr id="63" name="组合 62"/>
          <p:cNvGrpSpPr/>
          <p:nvPr userDrawn="1"/>
        </p:nvGrpSpPr>
        <p:grpSpPr>
          <a:xfrm>
            <a:off x="10074794" y="169458"/>
            <a:ext cx="1064895" cy="323775"/>
            <a:chOff x="10071405" y="169458"/>
            <a:chExt cx="1065091" cy="323775"/>
          </a:xfrm>
        </p:grpSpPr>
        <p:sp>
          <p:nvSpPr>
            <p:cNvPr id="64" name="平行四边形 63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65" name="矩形 3">
              <a:hlinkClick r:id="" action="ppaction://noaction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项目拓展</a:t>
              </a:r>
            </a:p>
          </p:txBody>
        </p:sp>
      </p:grpSp>
      <p:sp>
        <p:nvSpPr>
          <p:cNvPr id="66" name="KSO_Shape">
            <a:hlinkClick r:id="rId4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7" name="KSO_Shape">
            <a:hlinkClick r:id="rId5" action="ppaction://hlinksldjump"/>
          </p:cNvPr>
          <p:cNvSpPr/>
          <p:nvPr userDrawn="1"/>
        </p:nvSpPr>
        <p:spPr>
          <a:xfrm flipH="1">
            <a:off x="5495612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68" name="组合 67"/>
          <p:cNvGrpSpPr/>
          <p:nvPr userDrawn="1"/>
        </p:nvGrpSpPr>
        <p:grpSpPr>
          <a:xfrm>
            <a:off x="5939478" y="169458"/>
            <a:ext cx="1065091" cy="323850"/>
            <a:chOff x="6965003" y="169458"/>
            <a:chExt cx="1065091" cy="323850"/>
          </a:xfrm>
        </p:grpSpPr>
        <p:sp>
          <p:nvSpPr>
            <p:cNvPr id="69" name="平行四边形 68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ABD9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70" name="矩形 3"/>
            <p:cNvSpPr/>
            <p:nvPr/>
          </p:nvSpPr>
          <p:spPr>
            <a:xfrm>
              <a:off x="7015803" y="169458"/>
              <a:ext cx="989330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网上灵活学习手语舞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8855242" y="6315614"/>
            <a:ext cx="304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体验互联网新模式</a:t>
            </a: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973454" y="169458"/>
            <a:ext cx="1064895" cy="323850"/>
            <a:chOff x="6965003" y="169458"/>
            <a:chExt cx="1065091" cy="323850"/>
          </a:xfrm>
        </p:grpSpPr>
        <p:sp>
          <p:nvSpPr>
            <p:cNvPr id="8" name="平行四边形 7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ABD9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812" y="169458"/>
              <a:ext cx="932987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buClrTx/>
                <a:buSzTx/>
                <a:buFontTx/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4" name="组合 3"/>
          <p:cNvGrpSpPr/>
          <p:nvPr userDrawn="1"/>
        </p:nvGrpSpPr>
        <p:grpSpPr>
          <a:xfrm>
            <a:off x="8007234" y="169458"/>
            <a:ext cx="1064895" cy="323850"/>
            <a:chOff x="8005043" y="169458"/>
            <a:chExt cx="1065091" cy="323850"/>
          </a:xfrm>
        </p:grpSpPr>
        <p:sp>
          <p:nvSpPr>
            <p:cNvPr id="5" name="平行四边形 4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CBE7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1" name="矩形 3">
              <a:hlinkClick r:id="" action="ppaction://noaction"/>
            </p:cNvPr>
            <p:cNvSpPr/>
            <p:nvPr/>
          </p:nvSpPr>
          <p:spPr>
            <a:xfrm>
              <a:off x="8082527" y="169458"/>
              <a:ext cx="912028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buClrTx/>
                <a:buSzTx/>
                <a:buFontTx/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项目总结</a:t>
              </a:r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9041014" y="169458"/>
            <a:ext cx="1064895" cy="323775"/>
            <a:chOff x="9045083" y="169458"/>
            <a:chExt cx="1065091" cy="323775"/>
          </a:xfrm>
        </p:grpSpPr>
        <p:sp>
          <p:nvSpPr>
            <p:cNvPr id="29" name="平行四边形 28">
              <a:hlinkClick r:id="" action="ppaction://noaction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0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项目评价</a:t>
              </a:r>
            </a:p>
          </p:txBody>
        </p:sp>
      </p:grpSp>
      <p:grpSp>
        <p:nvGrpSpPr>
          <p:cNvPr id="31" name="组合 30"/>
          <p:cNvGrpSpPr/>
          <p:nvPr userDrawn="1"/>
        </p:nvGrpSpPr>
        <p:grpSpPr>
          <a:xfrm>
            <a:off x="10074794" y="169458"/>
            <a:ext cx="1064895" cy="323775"/>
            <a:chOff x="10071405" y="169458"/>
            <a:chExt cx="1065091" cy="323775"/>
          </a:xfrm>
        </p:grpSpPr>
        <p:sp>
          <p:nvSpPr>
            <p:cNvPr id="32" name="平行四边形 31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3" name="矩形 3">
              <a:hlinkClick r:id="" action="ppaction://noaction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项目拓展</a:t>
              </a:r>
            </a:p>
          </p:txBody>
        </p:sp>
      </p:grpSp>
      <p:sp>
        <p:nvSpPr>
          <p:cNvPr id="34" name="KSO_Shape">
            <a:hlinkClick r:id="rId4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5" name="KSO_Shape">
            <a:hlinkClick r:id="rId5" action="ppaction://hlinksldjump"/>
          </p:cNvPr>
          <p:cNvSpPr/>
          <p:nvPr userDrawn="1"/>
        </p:nvSpPr>
        <p:spPr>
          <a:xfrm flipH="1">
            <a:off x="5495612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36" name="组合 35"/>
          <p:cNvGrpSpPr/>
          <p:nvPr userDrawn="1"/>
        </p:nvGrpSpPr>
        <p:grpSpPr>
          <a:xfrm>
            <a:off x="5939478" y="169458"/>
            <a:ext cx="1065091" cy="323850"/>
            <a:chOff x="6965003" y="169458"/>
            <a:chExt cx="1065091" cy="323850"/>
          </a:xfrm>
        </p:grpSpPr>
        <p:sp>
          <p:nvSpPr>
            <p:cNvPr id="37" name="平行四边形 36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ABD9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8" name="矩形 3"/>
            <p:cNvSpPr/>
            <p:nvPr/>
          </p:nvSpPr>
          <p:spPr>
            <a:xfrm>
              <a:off x="7015803" y="169458"/>
              <a:ext cx="1013460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网上灵活学习手语舞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8855242" y="6315614"/>
            <a:ext cx="304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体验互联网新模式</a:t>
            </a: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9037204" y="169458"/>
            <a:ext cx="1068705" cy="323850"/>
            <a:chOff x="9041272" y="169458"/>
            <a:chExt cx="1068902" cy="323850"/>
          </a:xfrm>
        </p:grpSpPr>
        <p:sp>
          <p:nvSpPr>
            <p:cNvPr id="29" name="平行四边形 28">
              <a:hlinkClick r:id="" action="ppaction://noaction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CBE7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0" name="矩形 3"/>
            <p:cNvSpPr/>
            <p:nvPr/>
          </p:nvSpPr>
          <p:spPr>
            <a:xfrm>
              <a:off x="9041272" y="169458"/>
              <a:ext cx="993323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项目评价</a:t>
              </a:r>
            </a:p>
          </p:txBody>
        </p:sp>
      </p:grpSp>
      <p:grpSp>
        <p:nvGrpSpPr>
          <p:cNvPr id="31" name="组合 30"/>
          <p:cNvGrpSpPr/>
          <p:nvPr userDrawn="1"/>
        </p:nvGrpSpPr>
        <p:grpSpPr>
          <a:xfrm>
            <a:off x="10074794" y="169458"/>
            <a:ext cx="1064895" cy="323775"/>
            <a:chOff x="10071405" y="169458"/>
            <a:chExt cx="1065091" cy="323775"/>
          </a:xfrm>
        </p:grpSpPr>
        <p:sp>
          <p:nvSpPr>
            <p:cNvPr id="32" name="平行四边形 31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3" name="矩形 3">
              <a:hlinkClick r:id="" action="ppaction://noaction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项目拓展</a:t>
              </a:r>
            </a:p>
          </p:txBody>
        </p:sp>
      </p:grpSp>
      <p:sp>
        <p:nvSpPr>
          <p:cNvPr id="34" name="KSO_Shape">
            <a:hlinkClick r:id="" action="ppaction://noaction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5" name="KSO_Shape">
            <a:hlinkClick r:id="" action="ppaction://noaction"/>
          </p:cNvPr>
          <p:cNvSpPr/>
          <p:nvPr userDrawn="1"/>
        </p:nvSpPr>
        <p:spPr>
          <a:xfrm flipH="1">
            <a:off x="5495612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6973454" y="169458"/>
            <a:ext cx="1064895" cy="323850"/>
            <a:chOff x="6965003" y="169458"/>
            <a:chExt cx="1065091" cy="323850"/>
          </a:xfrm>
        </p:grpSpPr>
        <p:sp>
          <p:nvSpPr>
            <p:cNvPr id="5" name="平行四边形 4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ABD9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7" name="矩形 3"/>
            <p:cNvSpPr/>
            <p:nvPr/>
          </p:nvSpPr>
          <p:spPr>
            <a:xfrm>
              <a:off x="7015812" y="169458"/>
              <a:ext cx="932987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buClrTx/>
                <a:buSzTx/>
                <a:buFontTx/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5939478" y="169458"/>
            <a:ext cx="1065091" cy="323850"/>
            <a:chOff x="6965003" y="169458"/>
            <a:chExt cx="1065091" cy="323850"/>
          </a:xfrm>
        </p:grpSpPr>
        <p:sp>
          <p:nvSpPr>
            <p:cNvPr id="9" name="平行四边形 8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ABD9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1" name="矩形 3"/>
            <p:cNvSpPr/>
            <p:nvPr/>
          </p:nvSpPr>
          <p:spPr>
            <a:xfrm>
              <a:off x="7015803" y="169458"/>
              <a:ext cx="1013460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8007234" y="169458"/>
            <a:ext cx="1064895" cy="323775"/>
            <a:chOff x="8005043" y="169458"/>
            <a:chExt cx="1065091" cy="323775"/>
          </a:xfrm>
        </p:grpSpPr>
        <p:sp>
          <p:nvSpPr>
            <p:cNvPr id="28" name="平行四边形 27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6" name="矩形 3">
              <a:hlinkClick r:id="" action="ppaction://noaction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项目总结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网上灵活学习手语舞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8855242" y="6315614"/>
            <a:ext cx="304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体验互联网新模式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8007234" y="169458"/>
            <a:ext cx="1064895" cy="323775"/>
            <a:chOff x="8005043" y="169458"/>
            <a:chExt cx="1065091" cy="323775"/>
          </a:xfrm>
        </p:grpSpPr>
        <p:sp>
          <p:nvSpPr>
            <p:cNvPr id="5" name="平行四边形 4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1" name="矩形 3">
              <a:hlinkClick r:id="" action="ppaction://noaction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buClrTx/>
                <a:buSzTx/>
                <a:buFontTx/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项目总结</a:t>
              </a:r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9041014" y="169458"/>
            <a:ext cx="1064895" cy="323775"/>
            <a:chOff x="9045083" y="169458"/>
            <a:chExt cx="1065091" cy="323775"/>
          </a:xfrm>
        </p:grpSpPr>
        <p:sp>
          <p:nvSpPr>
            <p:cNvPr id="29" name="平行四边形 28">
              <a:hlinkClick r:id="" action="ppaction://noaction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0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项目评价</a:t>
              </a:r>
            </a:p>
          </p:txBody>
        </p:sp>
      </p:grpSp>
      <p:grpSp>
        <p:nvGrpSpPr>
          <p:cNvPr id="31" name="组合 30"/>
          <p:cNvGrpSpPr/>
          <p:nvPr userDrawn="1"/>
        </p:nvGrpSpPr>
        <p:grpSpPr>
          <a:xfrm>
            <a:off x="10074794" y="169458"/>
            <a:ext cx="1064895" cy="323850"/>
            <a:chOff x="10071405" y="169458"/>
            <a:chExt cx="1065091" cy="323850"/>
          </a:xfrm>
        </p:grpSpPr>
        <p:sp>
          <p:nvSpPr>
            <p:cNvPr id="32" name="平行四边形 31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CBE7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3" name="矩形 3">
              <a:hlinkClick r:id="" action="ppaction://noaction"/>
            </p:cNvPr>
            <p:cNvSpPr/>
            <p:nvPr/>
          </p:nvSpPr>
          <p:spPr>
            <a:xfrm>
              <a:off x="10122214" y="169458"/>
              <a:ext cx="977445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项目拓展</a:t>
              </a:r>
            </a:p>
          </p:txBody>
        </p:sp>
      </p:grpSp>
      <p:sp>
        <p:nvSpPr>
          <p:cNvPr id="34" name="KSO_Shape">
            <a:hlinkClick r:id="rId3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5" name="KSO_Shape">
            <a:hlinkClick r:id="rId4" action="ppaction://hlinksldjump"/>
          </p:cNvPr>
          <p:cNvSpPr/>
          <p:nvPr userDrawn="1"/>
        </p:nvSpPr>
        <p:spPr>
          <a:xfrm flipH="1">
            <a:off x="5495612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42" name="组合 41"/>
          <p:cNvGrpSpPr/>
          <p:nvPr userDrawn="1"/>
        </p:nvGrpSpPr>
        <p:grpSpPr>
          <a:xfrm>
            <a:off x="6973454" y="169458"/>
            <a:ext cx="1064895" cy="323850"/>
            <a:chOff x="6965003" y="169458"/>
            <a:chExt cx="1065091" cy="323850"/>
          </a:xfrm>
        </p:grpSpPr>
        <p:sp>
          <p:nvSpPr>
            <p:cNvPr id="43" name="平行四边形 42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ABD9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44" name="矩形 3"/>
            <p:cNvSpPr/>
            <p:nvPr/>
          </p:nvSpPr>
          <p:spPr>
            <a:xfrm>
              <a:off x="7015812" y="169458"/>
              <a:ext cx="932987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buClrTx/>
                <a:buSzTx/>
                <a:buFontTx/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45" name="组合 44"/>
          <p:cNvGrpSpPr/>
          <p:nvPr userDrawn="1"/>
        </p:nvGrpSpPr>
        <p:grpSpPr>
          <a:xfrm>
            <a:off x="5939478" y="169458"/>
            <a:ext cx="1065091" cy="323850"/>
            <a:chOff x="6965003" y="169458"/>
            <a:chExt cx="1065091" cy="323850"/>
          </a:xfrm>
        </p:grpSpPr>
        <p:sp>
          <p:nvSpPr>
            <p:cNvPr id="46" name="平行四边形 45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ABD9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47" name="矩形 3"/>
            <p:cNvSpPr/>
            <p:nvPr/>
          </p:nvSpPr>
          <p:spPr>
            <a:xfrm>
              <a:off x="7015803" y="169458"/>
              <a:ext cx="1013460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8855242" y="6315614"/>
            <a:ext cx="304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体验互联网新模式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2E9FD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7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5" y="310696"/>
            <a:ext cx="11220574" cy="60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973454" y="169458"/>
            <a:ext cx="1064895" cy="323850"/>
            <a:chOff x="6965003" y="169458"/>
            <a:chExt cx="1065091" cy="323850"/>
          </a:xfrm>
        </p:grpSpPr>
        <p:sp>
          <p:nvSpPr>
            <p:cNvPr id="8" name="平行四边形 7">
              <a:hlinkClick r:id="rId2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ABD9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44393" y="169458"/>
              <a:ext cx="910122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buClrTx/>
                <a:buSzTx/>
                <a:buFontTx/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>
            <a:off x="8007234" y="169458"/>
            <a:ext cx="1064895" cy="323775"/>
            <a:chOff x="8005043" y="169458"/>
            <a:chExt cx="1065091" cy="323775"/>
          </a:xfrm>
        </p:grpSpPr>
        <p:sp>
          <p:nvSpPr>
            <p:cNvPr id="13" name="平行四边形 12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4" name="矩形 3">
              <a:hlinkClick r:id="" action="ppaction://noaction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项目总结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9041014" y="169458"/>
            <a:ext cx="1064895" cy="323775"/>
            <a:chOff x="9045083" y="169458"/>
            <a:chExt cx="1065091" cy="323775"/>
          </a:xfrm>
        </p:grpSpPr>
        <p:sp>
          <p:nvSpPr>
            <p:cNvPr id="16" name="平行四边形 15">
              <a:hlinkClick r:id="" action="ppaction://noaction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7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项目评价</a:t>
              </a: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0074794" y="169458"/>
            <a:ext cx="1064895" cy="323775"/>
            <a:chOff x="10071405" y="169458"/>
            <a:chExt cx="1065091" cy="323775"/>
          </a:xfrm>
        </p:grpSpPr>
        <p:sp>
          <p:nvSpPr>
            <p:cNvPr id="19" name="平行四边形 18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>
              <a:hlinkClick r:id="" action="ppaction://noaction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项目拓展</a:t>
              </a:r>
            </a:p>
          </p:txBody>
        </p:sp>
      </p:grpSp>
      <p:sp>
        <p:nvSpPr>
          <p:cNvPr id="25" name="KSO_Shape">
            <a:hlinkClick r:id="rId3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KSO_Shape">
            <a:hlinkClick r:id="rId4" action="ppaction://hlinksldjump"/>
          </p:cNvPr>
          <p:cNvSpPr/>
          <p:nvPr userDrawn="1"/>
        </p:nvSpPr>
        <p:spPr>
          <a:xfrm flipH="1">
            <a:off x="5495612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网上灵活学习手语舞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3" name="文本框 22"/>
          <p:cNvSpPr txBox="1"/>
          <p:nvPr userDrawn="1"/>
        </p:nvSpPr>
        <p:spPr>
          <a:xfrm>
            <a:off x="8855242" y="6315614"/>
            <a:ext cx="304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体验互联网新模式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5939478" y="169458"/>
            <a:ext cx="1065091" cy="323775"/>
            <a:chOff x="6965003" y="169458"/>
            <a:chExt cx="1065091" cy="323775"/>
          </a:xfrm>
        </p:grpSpPr>
        <p:sp>
          <p:nvSpPr>
            <p:cNvPr id="4" name="平行四边形 3">
              <a:hlinkClick r:id="rId2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5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1" name="文本框 20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网上灵活学习手语舞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8855242" y="6315614"/>
            <a:ext cx="304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体验互联网新模式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6973454" y="169458"/>
            <a:ext cx="1064895" cy="323775"/>
            <a:chOff x="6965003" y="169458"/>
            <a:chExt cx="1065091" cy="323775"/>
          </a:xfrm>
        </p:grpSpPr>
        <p:sp>
          <p:nvSpPr>
            <p:cNvPr id="4" name="平行四边形 3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2" name="矩形 3"/>
            <p:cNvSpPr/>
            <p:nvPr/>
          </p:nvSpPr>
          <p:spPr>
            <a:xfrm>
              <a:off x="701564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buClrTx/>
                <a:buSzTx/>
                <a:buFontTx/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25" name="组合 24"/>
          <p:cNvGrpSpPr/>
          <p:nvPr userDrawn="1"/>
        </p:nvGrpSpPr>
        <p:grpSpPr>
          <a:xfrm>
            <a:off x="8007234" y="169458"/>
            <a:ext cx="1064895" cy="323775"/>
            <a:chOff x="8005043" y="169458"/>
            <a:chExt cx="1065091" cy="323775"/>
          </a:xfrm>
        </p:grpSpPr>
        <p:sp>
          <p:nvSpPr>
            <p:cNvPr id="26" name="平行四边形 25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7" name="矩形 3">
              <a:hlinkClick r:id="" action="ppaction://noaction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项目总结</a:t>
              </a: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>
            <a:off x="9041014" y="169458"/>
            <a:ext cx="1064895" cy="323775"/>
            <a:chOff x="9045083" y="169458"/>
            <a:chExt cx="1065091" cy="323775"/>
          </a:xfrm>
        </p:grpSpPr>
        <p:sp>
          <p:nvSpPr>
            <p:cNvPr id="29" name="平行四边形 28">
              <a:hlinkClick r:id="" action="ppaction://noaction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0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项目评价</a:t>
              </a:r>
            </a:p>
          </p:txBody>
        </p:sp>
      </p:grpSp>
      <p:grpSp>
        <p:nvGrpSpPr>
          <p:cNvPr id="31" name="组合 30"/>
          <p:cNvGrpSpPr/>
          <p:nvPr userDrawn="1"/>
        </p:nvGrpSpPr>
        <p:grpSpPr>
          <a:xfrm>
            <a:off x="10074794" y="169458"/>
            <a:ext cx="1064895" cy="323775"/>
            <a:chOff x="10071405" y="169458"/>
            <a:chExt cx="1065091" cy="323775"/>
          </a:xfrm>
        </p:grpSpPr>
        <p:sp>
          <p:nvSpPr>
            <p:cNvPr id="32" name="平行四边形 31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3" name="矩形 3">
              <a:hlinkClick r:id="" action="ppaction://noaction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项目拓展</a:t>
              </a:r>
            </a:p>
          </p:txBody>
        </p:sp>
      </p:grpSp>
      <p:sp>
        <p:nvSpPr>
          <p:cNvPr id="34" name="KSO_Shape">
            <a:hlinkClick r:id="rId4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5" name="KSO_Shape">
            <a:hlinkClick r:id="rId5" action="ppaction://hlinksldjump"/>
          </p:cNvPr>
          <p:cNvSpPr/>
          <p:nvPr userDrawn="1"/>
        </p:nvSpPr>
        <p:spPr>
          <a:xfrm flipH="1">
            <a:off x="5495612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36" name="组合 35"/>
          <p:cNvGrpSpPr/>
          <p:nvPr userDrawn="1"/>
        </p:nvGrpSpPr>
        <p:grpSpPr>
          <a:xfrm>
            <a:off x="5939478" y="169458"/>
            <a:ext cx="1065091" cy="323850"/>
            <a:chOff x="6965003" y="169458"/>
            <a:chExt cx="1065091" cy="323850"/>
          </a:xfrm>
        </p:grpSpPr>
        <p:sp>
          <p:nvSpPr>
            <p:cNvPr id="37" name="平行四边形 36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ABD9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8" name="矩形 3"/>
            <p:cNvSpPr/>
            <p:nvPr/>
          </p:nvSpPr>
          <p:spPr>
            <a:xfrm>
              <a:off x="7015803" y="169458"/>
              <a:ext cx="989330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网上灵活学习手语舞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8855242" y="6315614"/>
            <a:ext cx="304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体验互联网新模式</a:t>
            </a: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6973454" y="169458"/>
            <a:ext cx="1064895" cy="323850"/>
            <a:chOff x="6965003" y="169458"/>
            <a:chExt cx="1065091" cy="323850"/>
          </a:xfrm>
        </p:grpSpPr>
        <p:sp>
          <p:nvSpPr>
            <p:cNvPr id="8" name="平行四边形 7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ABD9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9" name="矩形 3"/>
            <p:cNvSpPr/>
            <p:nvPr/>
          </p:nvSpPr>
          <p:spPr>
            <a:xfrm>
              <a:off x="7015812" y="169458"/>
              <a:ext cx="932987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buClrTx/>
                <a:buSzTx/>
                <a:buFontTx/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4" name="组合 3"/>
          <p:cNvGrpSpPr/>
          <p:nvPr userDrawn="1"/>
        </p:nvGrpSpPr>
        <p:grpSpPr>
          <a:xfrm>
            <a:off x="8007234" y="169458"/>
            <a:ext cx="1064895" cy="323850"/>
            <a:chOff x="8005043" y="169458"/>
            <a:chExt cx="1065091" cy="323850"/>
          </a:xfrm>
        </p:grpSpPr>
        <p:sp>
          <p:nvSpPr>
            <p:cNvPr id="5" name="平行四边形 4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CBE7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1" name="矩形 3">
              <a:hlinkClick r:id="" action="ppaction://noaction"/>
            </p:cNvPr>
            <p:cNvSpPr/>
            <p:nvPr/>
          </p:nvSpPr>
          <p:spPr>
            <a:xfrm>
              <a:off x="8082527" y="169458"/>
              <a:ext cx="912028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buClrTx/>
                <a:buSzTx/>
                <a:buFontTx/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项目总结</a:t>
              </a:r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9041014" y="169458"/>
            <a:ext cx="1064895" cy="323775"/>
            <a:chOff x="9045083" y="169458"/>
            <a:chExt cx="1065091" cy="323775"/>
          </a:xfrm>
        </p:grpSpPr>
        <p:sp>
          <p:nvSpPr>
            <p:cNvPr id="29" name="平行四边形 28">
              <a:hlinkClick r:id="" action="ppaction://noaction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0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项目评价</a:t>
              </a:r>
            </a:p>
          </p:txBody>
        </p:sp>
      </p:grpSp>
      <p:grpSp>
        <p:nvGrpSpPr>
          <p:cNvPr id="31" name="组合 30"/>
          <p:cNvGrpSpPr/>
          <p:nvPr userDrawn="1"/>
        </p:nvGrpSpPr>
        <p:grpSpPr>
          <a:xfrm>
            <a:off x="10074794" y="169458"/>
            <a:ext cx="1064895" cy="323775"/>
            <a:chOff x="10071405" y="169458"/>
            <a:chExt cx="1065091" cy="323775"/>
          </a:xfrm>
        </p:grpSpPr>
        <p:sp>
          <p:nvSpPr>
            <p:cNvPr id="32" name="平行四边形 31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3" name="矩形 3">
              <a:hlinkClick r:id="" action="ppaction://noaction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项目拓展</a:t>
              </a:r>
            </a:p>
          </p:txBody>
        </p:sp>
      </p:grpSp>
      <p:sp>
        <p:nvSpPr>
          <p:cNvPr id="34" name="KSO_Shape">
            <a:hlinkClick r:id="rId4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5" name="KSO_Shape">
            <a:hlinkClick r:id="rId5" action="ppaction://hlinksldjump"/>
          </p:cNvPr>
          <p:cNvSpPr/>
          <p:nvPr userDrawn="1"/>
        </p:nvSpPr>
        <p:spPr>
          <a:xfrm flipH="1">
            <a:off x="5495612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36" name="组合 35"/>
          <p:cNvGrpSpPr/>
          <p:nvPr userDrawn="1"/>
        </p:nvGrpSpPr>
        <p:grpSpPr>
          <a:xfrm>
            <a:off x="5939478" y="169458"/>
            <a:ext cx="1065091" cy="323850"/>
            <a:chOff x="6965003" y="169458"/>
            <a:chExt cx="1065091" cy="323850"/>
          </a:xfrm>
        </p:grpSpPr>
        <p:sp>
          <p:nvSpPr>
            <p:cNvPr id="37" name="平行四边形 36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ABD9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8" name="矩形 3"/>
            <p:cNvSpPr/>
            <p:nvPr/>
          </p:nvSpPr>
          <p:spPr>
            <a:xfrm>
              <a:off x="7015803" y="169458"/>
              <a:ext cx="1013460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网上灵活学习手语舞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8855242" y="6315614"/>
            <a:ext cx="304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体验互联网新模式</a:t>
            </a: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9037204" y="169458"/>
            <a:ext cx="1068705" cy="323850"/>
            <a:chOff x="9041272" y="169458"/>
            <a:chExt cx="1068902" cy="323850"/>
          </a:xfrm>
        </p:grpSpPr>
        <p:sp>
          <p:nvSpPr>
            <p:cNvPr id="29" name="平行四边形 28">
              <a:hlinkClick r:id="" action="ppaction://noaction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CBE7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0" name="矩形 3"/>
            <p:cNvSpPr/>
            <p:nvPr/>
          </p:nvSpPr>
          <p:spPr>
            <a:xfrm>
              <a:off x="9041272" y="169458"/>
              <a:ext cx="993323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项目评价</a:t>
              </a:r>
            </a:p>
          </p:txBody>
        </p:sp>
      </p:grpSp>
      <p:grpSp>
        <p:nvGrpSpPr>
          <p:cNvPr id="31" name="组合 30"/>
          <p:cNvGrpSpPr/>
          <p:nvPr userDrawn="1"/>
        </p:nvGrpSpPr>
        <p:grpSpPr>
          <a:xfrm>
            <a:off x="10074794" y="169458"/>
            <a:ext cx="1064895" cy="323775"/>
            <a:chOff x="10071405" y="169458"/>
            <a:chExt cx="1065091" cy="323775"/>
          </a:xfrm>
        </p:grpSpPr>
        <p:sp>
          <p:nvSpPr>
            <p:cNvPr id="32" name="平行四边形 31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3" name="矩形 3">
              <a:hlinkClick r:id="" action="ppaction://noaction"/>
            </p:cNvPr>
            <p:cNvSpPr/>
            <p:nvPr/>
          </p:nvSpPr>
          <p:spPr>
            <a:xfrm>
              <a:off x="10122042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项目拓展</a:t>
              </a:r>
            </a:p>
          </p:txBody>
        </p:sp>
      </p:grpSp>
      <p:sp>
        <p:nvSpPr>
          <p:cNvPr id="34" name="KSO_Shape">
            <a:hlinkClick r:id="" action="ppaction://noaction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5" name="KSO_Shape">
            <a:hlinkClick r:id="" action="ppaction://noaction"/>
          </p:cNvPr>
          <p:cNvSpPr/>
          <p:nvPr userDrawn="1"/>
        </p:nvSpPr>
        <p:spPr>
          <a:xfrm flipH="1">
            <a:off x="5495612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6973454" y="169458"/>
            <a:ext cx="1064895" cy="323850"/>
            <a:chOff x="6965003" y="169458"/>
            <a:chExt cx="1065091" cy="323850"/>
          </a:xfrm>
        </p:grpSpPr>
        <p:sp>
          <p:nvSpPr>
            <p:cNvPr id="19" name="平行四边形 18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ABD9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0" name="矩形 3"/>
            <p:cNvSpPr/>
            <p:nvPr/>
          </p:nvSpPr>
          <p:spPr>
            <a:xfrm>
              <a:off x="7015812" y="169458"/>
              <a:ext cx="932987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buClrTx/>
                <a:buSzTx/>
                <a:buFontTx/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5939478" y="169458"/>
            <a:ext cx="1065091" cy="323850"/>
            <a:chOff x="6965003" y="169458"/>
            <a:chExt cx="1065091" cy="323850"/>
          </a:xfrm>
        </p:grpSpPr>
        <p:sp>
          <p:nvSpPr>
            <p:cNvPr id="22" name="平行四边形 21">
              <a:hlinkClick r:id="rId3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ABD9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3" name="矩形 3"/>
            <p:cNvSpPr/>
            <p:nvPr/>
          </p:nvSpPr>
          <p:spPr>
            <a:xfrm>
              <a:off x="7015803" y="169458"/>
              <a:ext cx="1013460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  <p:grpSp>
        <p:nvGrpSpPr>
          <p:cNvPr id="25" name="组合 24"/>
          <p:cNvGrpSpPr/>
          <p:nvPr userDrawn="1"/>
        </p:nvGrpSpPr>
        <p:grpSpPr>
          <a:xfrm>
            <a:off x="8007234" y="169458"/>
            <a:ext cx="1064895" cy="323775"/>
            <a:chOff x="8005043" y="169458"/>
            <a:chExt cx="1065091" cy="323775"/>
          </a:xfrm>
        </p:grpSpPr>
        <p:sp>
          <p:nvSpPr>
            <p:cNvPr id="26" name="平行四边形 25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24" name="矩形 3">
              <a:hlinkClick r:id="" action="ppaction://noaction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项目总结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347542" y="88053"/>
            <a:ext cx="554294" cy="446422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870485" y="161861"/>
            <a:ext cx="42355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  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  <a:sym typeface="+mn-ea"/>
              </a:rPr>
              <a:t>网上灵活学习手语舞</a:t>
            </a:r>
            <a:endParaRPr lang="zh-CN" altLang="en-US" sz="1800" kern="1200" dirty="0">
              <a:solidFill>
                <a:schemeClr val="bg1"/>
              </a:solidFill>
              <a:latin typeface="方正姚体简体" panose="03000509000000000000" pitchFamily="65" charset="-122"/>
              <a:ea typeface="方正姚体简体" panose="03000509000000000000" pitchFamily="65" charset="-122"/>
              <a:cs typeface="+mn-cs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8855242" y="6315614"/>
            <a:ext cx="304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体验互联网新模式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8007234" y="169458"/>
            <a:ext cx="1064895" cy="323775"/>
            <a:chOff x="8005043" y="169458"/>
            <a:chExt cx="1065091" cy="323775"/>
          </a:xfrm>
        </p:grpSpPr>
        <p:sp>
          <p:nvSpPr>
            <p:cNvPr id="5" name="平行四边形 4"/>
            <p:cNvSpPr/>
            <p:nvPr/>
          </p:nvSpPr>
          <p:spPr>
            <a:xfrm>
              <a:off x="800504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11" name="矩形 3">
              <a:hlinkClick r:id="" action="ppaction://noaction"/>
            </p:cNvPr>
            <p:cNvSpPr/>
            <p:nvPr/>
          </p:nvSpPr>
          <p:spPr>
            <a:xfrm>
              <a:off x="805568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buClrTx/>
                <a:buSzTx/>
                <a:buFontTx/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项目总结</a:t>
              </a:r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9041014" y="169458"/>
            <a:ext cx="1064895" cy="323775"/>
            <a:chOff x="9045083" y="169458"/>
            <a:chExt cx="1065091" cy="323775"/>
          </a:xfrm>
        </p:grpSpPr>
        <p:sp>
          <p:nvSpPr>
            <p:cNvPr id="29" name="平行四边形 28">
              <a:hlinkClick r:id="" action="ppaction://noaction"/>
            </p:cNvPr>
            <p:cNvSpPr/>
            <p:nvPr/>
          </p:nvSpPr>
          <p:spPr>
            <a:xfrm>
              <a:off x="904508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0" name="矩形 3"/>
            <p:cNvSpPr/>
            <p:nvPr/>
          </p:nvSpPr>
          <p:spPr>
            <a:xfrm>
              <a:off x="9095720" y="169458"/>
              <a:ext cx="938766" cy="323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项目评价</a:t>
              </a:r>
            </a:p>
          </p:txBody>
        </p:sp>
      </p:grpSp>
      <p:grpSp>
        <p:nvGrpSpPr>
          <p:cNvPr id="31" name="组合 30"/>
          <p:cNvGrpSpPr/>
          <p:nvPr userDrawn="1"/>
        </p:nvGrpSpPr>
        <p:grpSpPr>
          <a:xfrm>
            <a:off x="10074794" y="169458"/>
            <a:ext cx="1064895" cy="323850"/>
            <a:chOff x="10071405" y="169458"/>
            <a:chExt cx="1065091" cy="323850"/>
          </a:xfrm>
        </p:grpSpPr>
        <p:sp>
          <p:nvSpPr>
            <p:cNvPr id="32" name="平行四边形 31"/>
            <p:cNvSpPr/>
            <p:nvPr/>
          </p:nvSpPr>
          <p:spPr>
            <a:xfrm>
              <a:off x="10071405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CBE7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33" name="矩形 3">
              <a:hlinkClick r:id="" action="ppaction://noaction"/>
            </p:cNvPr>
            <p:cNvSpPr/>
            <p:nvPr/>
          </p:nvSpPr>
          <p:spPr>
            <a:xfrm>
              <a:off x="10122214" y="169458"/>
              <a:ext cx="977445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FF9900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项目拓展</a:t>
              </a:r>
            </a:p>
          </p:txBody>
        </p:sp>
      </p:grpSp>
      <p:sp>
        <p:nvSpPr>
          <p:cNvPr id="34" name="KSO_Shape">
            <a:hlinkClick r:id="rId3" action="ppaction://hlinksldjump"/>
          </p:cNvPr>
          <p:cNvSpPr/>
          <p:nvPr userDrawn="1"/>
        </p:nvSpPr>
        <p:spPr>
          <a:xfrm>
            <a:off x="11193571" y="130451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5" name="KSO_Shape">
            <a:hlinkClick r:id="rId4" action="ppaction://hlinksldjump"/>
          </p:cNvPr>
          <p:cNvSpPr/>
          <p:nvPr userDrawn="1"/>
        </p:nvSpPr>
        <p:spPr>
          <a:xfrm flipH="1">
            <a:off x="5495612" y="117925"/>
            <a:ext cx="396000" cy="396000"/>
          </a:xfrm>
          <a:custGeom>
            <a:avLst/>
            <a:gdLst>
              <a:gd name="connsiteX0" fmla="*/ 158628 w 585904"/>
              <a:gd name="connsiteY0" fmla="*/ 130053 h 585904"/>
              <a:gd name="connsiteX1" fmla="*/ 321527 w 585904"/>
              <a:gd name="connsiteY1" fmla="*/ 292952 h 585904"/>
              <a:gd name="connsiteX2" fmla="*/ 158628 w 585904"/>
              <a:gd name="connsiteY2" fmla="*/ 455850 h 585904"/>
              <a:gd name="connsiteX3" fmla="*/ 321527 w 585904"/>
              <a:gd name="connsiteY3" fmla="*/ 455850 h 585904"/>
              <a:gd name="connsiteX4" fmla="*/ 484425 w 585904"/>
              <a:gd name="connsiteY4" fmla="*/ 292952 h 585904"/>
              <a:gd name="connsiteX5" fmla="*/ 321527 w 585904"/>
              <a:gd name="connsiteY5" fmla="*/ 130053 h 585904"/>
              <a:gd name="connsiteX6" fmla="*/ 292952 w 585904"/>
              <a:gd name="connsiteY6" fmla="*/ 0 h 585904"/>
              <a:gd name="connsiteX7" fmla="*/ 585904 w 585904"/>
              <a:gd name="connsiteY7" fmla="*/ 292952 h 585904"/>
              <a:gd name="connsiteX8" fmla="*/ 292952 w 585904"/>
              <a:gd name="connsiteY8" fmla="*/ 585904 h 585904"/>
              <a:gd name="connsiteX9" fmla="*/ 0 w 585904"/>
              <a:gd name="connsiteY9" fmla="*/ 292952 h 585904"/>
              <a:gd name="connsiteX10" fmla="*/ 292952 w 585904"/>
              <a:gd name="connsiteY10" fmla="*/ 0 h 58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5904" h="585904">
                <a:moveTo>
                  <a:pt x="158628" y="130053"/>
                </a:moveTo>
                <a:lnTo>
                  <a:pt x="321527" y="292952"/>
                </a:lnTo>
                <a:lnTo>
                  <a:pt x="158628" y="455850"/>
                </a:lnTo>
                <a:lnTo>
                  <a:pt x="321527" y="455850"/>
                </a:lnTo>
                <a:lnTo>
                  <a:pt x="484425" y="292952"/>
                </a:lnTo>
                <a:lnTo>
                  <a:pt x="321527" y="130053"/>
                </a:lnTo>
                <a:close/>
                <a:moveTo>
                  <a:pt x="292952" y="0"/>
                </a:moveTo>
                <a:cubicBezTo>
                  <a:pt x="454745" y="0"/>
                  <a:pt x="585904" y="131159"/>
                  <a:pt x="585904" y="292952"/>
                </a:cubicBezTo>
                <a:cubicBezTo>
                  <a:pt x="585904" y="454745"/>
                  <a:pt x="454745" y="585904"/>
                  <a:pt x="292952" y="585904"/>
                </a:cubicBezTo>
                <a:cubicBezTo>
                  <a:pt x="131159" y="585904"/>
                  <a:pt x="0" y="454745"/>
                  <a:pt x="0" y="292952"/>
                </a:cubicBezTo>
                <a:cubicBezTo>
                  <a:pt x="0" y="131159"/>
                  <a:pt x="131159" y="0"/>
                  <a:pt x="2929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42" name="组合 41"/>
          <p:cNvGrpSpPr/>
          <p:nvPr userDrawn="1"/>
        </p:nvGrpSpPr>
        <p:grpSpPr>
          <a:xfrm>
            <a:off x="6973454" y="169458"/>
            <a:ext cx="1064895" cy="323850"/>
            <a:chOff x="6965003" y="169458"/>
            <a:chExt cx="1065091" cy="323850"/>
          </a:xfrm>
        </p:grpSpPr>
        <p:sp>
          <p:nvSpPr>
            <p:cNvPr id="43" name="平行四边形 42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ABD9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44" name="矩形 3"/>
            <p:cNvSpPr/>
            <p:nvPr/>
          </p:nvSpPr>
          <p:spPr>
            <a:xfrm>
              <a:off x="7015812" y="169458"/>
              <a:ext cx="932987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buClrTx/>
                <a:buSzTx/>
                <a:buFontTx/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项目实施</a:t>
              </a:r>
            </a:p>
          </p:txBody>
        </p:sp>
      </p:grpSp>
      <p:grpSp>
        <p:nvGrpSpPr>
          <p:cNvPr id="45" name="组合 44"/>
          <p:cNvGrpSpPr/>
          <p:nvPr userDrawn="1"/>
        </p:nvGrpSpPr>
        <p:grpSpPr>
          <a:xfrm>
            <a:off x="5939478" y="169458"/>
            <a:ext cx="1065091" cy="323850"/>
            <a:chOff x="6965003" y="169458"/>
            <a:chExt cx="1065091" cy="323850"/>
          </a:xfrm>
        </p:grpSpPr>
        <p:sp>
          <p:nvSpPr>
            <p:cNvPr id="46" name="平行四边形 45">
              <a:hlinkClick r:id="rId5" action="ppaction://hlinksldjump"/>
            </p:cNvPr>
            <p:cNvSpPr/>
            <p:nvPr/>
          </p:nvSpPr>
          <p:spPr>
            <a:xfrm>
              <a:off x="6965003" y="176418"/>
              <a:ext cx="1065091" cy="316815"/>
            </a:xfrm>
            <a:prstGeom prst="parallelogram">
              <a:avLst>
                <a:gd name="adj" fmla="val 32908"/>
              </a:avLst>
            </a:prstGeom>
            <a:solidFill>
              <a:srgbClr val="ABD9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姚体简体" panose="03000509000000000000" pitchFamily="65" charset="-122"/>
                <a:ea typeface="方正姚体简体" panose="03000509000000000000" pitchFamily="65" charset="-122"/>
              </a:endParaRPr>
            </a:p>
          </p:txBody>
        </p:sp>
        <p:sp>
          <p:nvSpPr>
            <p:cNvPr id="47" name="矩形 3"/>
            <p:cNvSpPr/>
            <p:nvPr/>
          </p:nvSpPr>
          <p:spPr>
            <a:xfrm>
              <a:off x="7015803" y="169458"/>
              <a:ext cx="1013460" cy="3238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43" tIns="34272" rIns="68543" bIns="34272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500" b="1" dirty="0">
                  <a:solidFill>
                    <a:srgbClr val="3484A2"/>
                  </a:solidFill>
                  <a:latin typeface="方正姚体简体" panose="03000509000000000000" pitchFamily="65" charset="-122"/>
                  <a:ea typeface="方正姚体简体" panose="03000509000000000000" pitchFamily="65" charset="-122"/>
                </a:rPr>
                <a:t>项目准备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8855242" y="6315614"/>
            <a:ext cx="304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姚体简体" panose="03000509000000000000" pitchFamily="65" charset="-122"/>
                <a:ea typeface="方正姚体简体" panose="03000509000000000000" pitchFamily="65" charset="-122"/>
              </a:rPr>
              <a:t>单元  体验互联网新模式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2E9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alphaModFix amt="11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3" b="30215"/>
          <a:stretch>
            <a:fillRect/>
          </a:stretch>
        </p:blipFill>
        <p:spPr>
          <a:xfrm>
            <a:off x="-117987" y="5014428"/>
            <a:ext cx="6858000" cy="1843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2025-02-08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tags" Target="../tags/tag68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17" Type="http://schemas.openxmlformats.org/officeDocument/2006/relationships/image" Target="../media/image5.png"/><Relationship Id="rId2" Type="http://schemas.openxmlformats.org/officeDocument/2006/relationships/tags" Target="../tags/tag57.xml"/><Relationship Id="rId16" Type="http://schemas.openxmlformats.org/officeDocument/2006/relationships/image" Target="../media/image9.png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5" Type="http://schemas.openxmlformats.org/officeDocument/2006/relationships/tags" Target="../tags/tag60.xml"/><Relationship Id="rId15" Type="http://schemas.openxmlformats.org/officeDocument/2006/relationships/notesSlide" Target="../notesSlides/notesSlide10.xml"/><Relationship Id="rId10" Type="http://schemas.openxmlformats.org/officeDocument/2006/relationships/tags" Target="../tags/tag65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tags" Target="../tags/tag82.xml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tags" Target="../tags/tag81.xml"/><Relationship Id="rId17" Type="http://schemas.openxmlformats.org/officeDocument/2006/relationships/image" Target="../media/image5.png"/><Relationship Id="rId2" Type="http://schemas.openxmlformats.org/officeDocument/2006/relationships/tags" Target="../tags/tag71.xml"/><Relationship Id="rId16" Type="http://schemas.openxmlformats.org/officeDocument/2006/relationships/image" Target="../media/image9.png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5" Type="http://schemas.openxmlformats.org/officeDocument/2006/relationships/tags" Target="../tags/tag74.xml"/><Relationship Id="rId15" Type="http://schemas.openxmlformats.org/officeDocument/2006/relationships/notesSlide" Target="../notesSlides/notesSlide11.xml"/><Relationship Id="rId10" Type="http://schemas.openxmlformats.org/officeDocument/2006/relationships/tags" Target="../tags/tag79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12" Type="http://schemas.openxmlformats.org/officeDocument/2006/relationships/image" Target="../media/image5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image" Target="../media/image9.png"/><Relationship Id="rId5" Type="http://schemas.openxmlformats.org/officeDocument/2006/relationships/tags" Target="../tags/tag88.xml"/><Relationship Id="rId10" Type="http://schemas.openxmlformats.org/officeDocument/2006/relationships/notesSlide" Target="../notesSlides/notesSlide12.xml"/><Relationship Id="rId4" Type="http://schemas.openxmlformats.org/officeDocument/2006/relationships/tags" Target="../tags/tag87.xml"/><Relationship Id="rId9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image" Target="../media/image8.png"/><Relationship Id="rId3" Type="http://schemas.openxmlformats.org/officeDocument/2006/relationships/tags" Target="../tags/tag6.xml"/><Relationship Id="rId21" Type="http://schemas.openxmlformats.org/officeDocument/2006/relationships/tags" Target="../tags/tag24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image" Target="../media/image7.png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notesSlide" Target="../notesSlides/notesSlide4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slideLayout" Target="../slideLayouts/slideLayout3.xml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3" Type="http://schemas.openxmlformats.org/officeDocument/2006/relationships/tags" Target="../tags/tag28.xml"/><Relationship Id="rId21" Type="http://schemas.openxmlformats.org/officeDocument/2006/relationships/notesSlide" Target="../notesSlides/notesSlide5.xml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23" Type="http://schemas.openxmlformats.org/officeDocument/2006/relationships/image" Target="../media/image5.png"/><Relationship Id="rId10" Type="http://schemas.openxmlformats.org/officeDocument/2006/relationships/tags" Target="../tags/tag35.xml"/><Relationship Id="rId19" Type="http://schemas.openxmlformats.org/officeDocument/2006/relationships/tags" Target="../tags/tag44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4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image" Target="../media/image23.png"/><Relationship Id="rId5" Type="http://schemas.openxmlformats.org/officeDocument/2006/relationships/tags" Target="../tags/tag49.xml"/><Relationship Id="rId10" Type="http://schemas.openxmlformats.org/officeDocument/2006/relationships/image" Target="../media/image5.png"/><Relationship Id="rId4" Type="http://schemas.openxmlformats.org/officeDocument/2006/relationships/tags" Target="../tags/tag48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9F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522055" y="1721175"/>
            <a:ext cx="16191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项目 </a:t>
            </a:r>
            <a:r>
              <a:rPr lang="en-US" altLang="zh-CN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1</a:t>
            </a:r>
            <a:endParaRPr lang="zh-CN" altLang="en-US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890254" y="2325413"/>
            <a:ext cx="84124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网上灵活学习手语舞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4460359" y="5927986"/>
            <a:ext cx="5991673" cy="290195"/>
            <a:chOff x="6373" y="5259"/>
            <a:chExt cx="4131" cy="457"/>
          </a:xfrm>
        </p:grpSpPr>
        <p:sp>
          <p:nvSpPr>
            <p:cNvPr id="10" name="圆角矩形 26"/>
            <p:cNvSpPr/>
            <p:nvPr/>
          </p:nvSpPr>
          <p:spPr>
            <a:xfrm>
              <a:off x="6373" y="5259"/>
              <a:ext cx="2523" cy="45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宣城市北京师范大学宣城实验学校</a:t>
              </a:r>
            </a:p>
          </p:txBody>
        </p:sp>
        <p:sp>
          <p:nvSpPr>
            <p:cNvPr id="11" name="圆角矩形 27"/>
            <p:cNvSpPr/>
            <p:nvPr/>
          </p:nvSpPr>
          <p:spPr>
            <a:xfrm>
              <a:off x="8988" y="5259"/>
              <a:ext cx="1516" cy="457"/>
            </a:xfrm>
            <a:prstGeom prst="roundRect">
              <a:avLst/>
            </a:prstGeom>
            <a:solidFill>
              <a:srgbClr val="F8B6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章玉霞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489790" y="3846700"/>
            <a:ext cx="39052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rgbClr val="348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互联网自主学习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644889" y="903099"/>
            <a:ext cx="353153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体验互联网新模式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619591" y="891524"/>
            <a:ext cx="4293441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年级下册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" y="2848061"/>
            <a:ext cx="3733406" cy="37334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99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99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99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8" grpId="0"/>
      <p:bldP spid="16" grpId="0"/>
      <p:bldP spid="16" grpId="1"/>
      <p:bldP spid="17" grpId="0"/>
      <p:bldP spid="17" grpId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360805" y="919798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252095" algn="just" defTabSz="266700">
              <a:spcBef>
                <a:spcPts val="500"/>
              </a:spcBef>
              <a:spcAft>
                <a:spcPts val="500"/>
              </a:spcAft>
            </a:pPr>
            <a:r>
              <a:rPr lang="en-US" altLang="zh-CN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1</a:t>
            </a:r>
            <a:r>
              <a:rPr lang="zh-CN" altLang="en-US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．筛选手语舞学习资源</a:t>
            </a: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2081530" y="2192020"/>
          <a:ext cx="8240395" cy="2456180"/>
        </p:xfrm>
        <a:graphic>
          <a:graphicData uri="http://schemas.openxmlformats.org/drawingml/2006/table">
            <a:tbl>
              <a:tblPr/>
              <a:tblGrid>
                <a:gridCol w="1929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5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04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网站名称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使用关键词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搜索结果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04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04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04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2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661160" y="1433830"/>
            <a:ext cx="9640570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defTabSz="266700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尝试搜索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我和我的祖国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手语舞学习资源，根据搜索结果，说一说搜索技巧。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661160" y="4994275"/>
            <a:ext cx="964120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我的搜索秘诀：</a:t>
            </a:r>
            <a:r>
              <a:rPr lang="en-US" altLang="zh-CN" sz="2000" u="sng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                                                         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360805" y="919798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252095" algn="just" defTabSz="266700">
              <a:spcBef>
                <a:spcPts val="500"/>
              </a:spcBef>
              <a:spcAft>
                <a:spcPts val="500"/>
              </a:spcAft>
            </a:pPr>
            <a:r>
              <a:rPr lang="en-US" altLang="zh-CN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1</a:t>
            </a:r>
            <a:r>
              <a:rPr lang="zh-CN" altLang="en-US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．筛选手语舞学习资源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61160" y="1409065"/>
            <a:ext cx="9342755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defTabSz="266700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快速浏览搜索到的学习资源，小组讨论确定选择的结果，并简要记录讨论的重点。</a:t>
            </a: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圆角矩形 8"/>
          <p:cNvSpPr/>
          <p:nvPr>
            <p:custDataLst>
              <p:tags r:id="rId1"/>
            </p:custDataLst>
          </p:nvPr>
        </p:nvSpPr>
        <p:spPr>
          <a:xfrm>
            <a:off x="2635885" y="3108325"/>
            <a:ext cx="2529840" cy="780415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条件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：视频效果</a:t>
            </a:r>
          </a:p>
        </p:txBody>
      </p:sp>
      <p:sp>
        <p:nvSpPr>
          <p:cNvPr id="10" name="圆角矩形 9"/>
          <p:cNvSpPr/>
          <p:nvPr>
            <p:custDataLst>
              <p:tags r:id="rId2"/>
            </p:custDataLst>
          </p:nvPr>
        </p:nvSpPr>
        <p:spPr>
          <a:xfrm>
            <a:off x="2635885" y="4107815"/>
            <a:ext cx="2529840" cy="780415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条件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：时间长短</a:t>
            </a:r>
          </a:p>
        </p:txBody>
      </p:sp>
      <p:sp>
        <p:nvSpPr>
          <p:cNvPr id="11" name="圆角矩形 10"/>
          <p:cNvSpPr/>
          <p:nvPr>
            <p:custDataLst>
              <p:tags r:id="rId3"/>
            </p:custDataLst>
          </p:nvPr>
        </p:nvSpPr>
        <p:spPr>
          <a:xfrm>
            <a:off x="6357620" y="3108325"/>
            <a:ext cx="2529840" cy="780415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条件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</a:p>
        </p:txBody>
      </p:sp>
      <p:sp>
        <p:nvSpPr>
          <p:cNvPr id="12" name="圆角矩形 11"/>
          <p:cNvSpPr/>
          <p:nvPr>
            <p:custDataLst>
              <p:tags r:id="rId4"/>
            </p:custDataLst>
          </p:nvPr>
        </p:nvSpPr>
        <p:spPr>
          <a:xfrm>
            <a:off x="6357620" y="4107815"/>
            <a:ext cx="2529840" cy="780415"/>
          </a:xfrm>
          <a:prstGeom prst="round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条件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213610" y="2505710"/>
            <a:ext cx="9071610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defTabSz="266700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我最终选择的是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__________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平台的一个视频，筛选条件有：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1947545" y="2271395"/>
            <a:ext cx="8122920" cy="2985770"/>
          </a:xfrm>
          <a:prstGeom prst="roundRect">
            <a:avLst/>
          </a:prstGeom>
          <a:ln w="3810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360805" y="919798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252095" algn="just" defTabSz="266700">
              <a:spcBef>
                <a:spcPts val="500"/>
              </a:spcBef>
              <a:spcAft>
                <a:spcPts val="500"/>
              </a:spcAft>
            </a:pPr>
            <a:r>
              <a:rPr lang="en-US" altLang="zh-CN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2</a:t>
            </a:r>
            <a:r>
              <a:rPr lang="zh-CN" altLang="en-US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．运用网络学习手语舞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61160" y="1380490"/>
            <a:ext cx="9411970" cy="178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52730" algn="just" defTabSz="26670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1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）尝试在线自主学习手语舞</a:t>
            </a:r>
          </a:p>
          <a:p>
            <a:pPr marL="0" indent="252730" algn="just" defTabSz="26670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浏览选择的学习资源，根据小组选择的歌词，学习对应的手语舞。</a:t>
            </a:r>
          </a:p>
          <a:p>
            <a:pPr marL="0" indent="252730" algn="just" defTabSz="26670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2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）记录手语舞学习方法</a:t>
            </a:r>
            <a:endParaRPr lang="zh-CN" altLang="en-US" sz="20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52730" algn="just" defTabSz="26670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52730" algn="just" defTabSz="26670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47545" y="3816350"/>
            <a:ext cx="8296910" cy="697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（3）在线纠正手语舞动作</a:t>
            </a:r>
          </a:p>
          <a:p>
            <a:pPr marL="0" indent="252730" algn="just" defTabSz="266700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线上学习遇到困难，你会选择什么方式求助？记录在横线上。</a:t>
            </a:r>
          </a:p>
        </p:txBody>
      </p:sp>
      <p:sp>
        <p:nvSpPr>
          <p:cNvPr id="13" name="矩形: 圆角 1"/>
          <p:cNvSpPr/>
          <p:nvPr/>
        </p:nvSpPr>
        <p:spPr>
          <a:xfrm>
            <a:off x="2061845" y="2501265"/>
            <a:ext cx="7139940" cy="1160780"/>
          </a:xfrm>
          <a:prstGeom prst="roundRect">
            <a:avLst>
              <a:gd name="adj" fmla="val 6279"/>
            </a:avLst>
          </a:prstGeom>
          <a:solidFill>
            <a:srgbClr val="DBE9FA">
              <a:alpha val="47000"/>
            </a:srgbClr>
          </a:solidFill>
          <a:ln w="12700" cap="flat" cmpd="sng" algn="ctr">
            <a:solidFill>
              <a:srgbClr val="4B93E8">
                <a:alpha val="50000"/>
              </a:srgbClr>
            </a:solidFill>
            <a:prstDash val="dash"/>
            <a:miter lim="800000"/>
          </a:ln>
          <a:effectLst/>
        </p:spPr>
        <p:txBody>
          <a:bodyPr rtlCol="0" anchor="ctr">
            <a:normAutofit/>
          </a:bodyPr>
          <a:lstStyle/>
          <a:p>
            <a:pPr marR="0" lvl="0" indent="0" algn="l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资源筛选：</a:t>
            </a:r>
            <a:r>
              <a:rPr kumimoji="0" lang="en-US" altLang="zh-CN" sz="1800" b="0" i="0" u="sng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                            </a:t>
            </a:r>
          </a:p>
          <a:p>
            <a:pPr marR="0" lvl="0" indent="0" algn="l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练习方法：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                            </a:t>
            </a:r>
          </a:p>
          <a:p>
            <a:pPr marR="0" lvl="0" indent="0" algn="l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遇到问题：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                            </a:t>
            </a:r>
          </a:p>
        </p:txBody>
      </p:sp>
      <p:sp>
        <p:nvSpPr>
          <p:cNvPr id="9" name="矩形: 圆角 1"/>
          <p:cNvSpPr/>
          <p:nvPr/>
        </p:nvSpPr>
        <p:spPr>
          <a:xfrm>
            <a:off x="2061845" y="4707890"/>
            <a:ext cx="7139940" cy="1160780"/>
          </a:xfrm>
          <a:prstGeom prst="roundRect">
            <a:avLst>
              <a:gd name="adj" fmla="val 6279"/>
            </a:avLst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4B93E8">
                <a:alpha val="50000"/>
              </a:srgbClr>
            </a:solidFill>
            <a:prstDash val="dash"/>
            <a:miter lim="800000"/>
          </a:ln>
          <a:effectLst/>
        </p:spPr>
        <p:txBody>
          <a:bodyPr rtlCol="0" anchor="ctr">
            <a:normAutofit/>
          </a:bodyPr>
          <a:lstStyle/>
          <a:p>
            <a:pPr marR="0" lvl="0" indent="0" algn="l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□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与他人视频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□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拍成视频发给他人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□</a:t>
            </a: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打电话口头描述</a:t>
            </a:r>
          </a:p>
          <a:p>
            <a:pPr marR="0" lvl="0" indent="0" algn="l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其他：</a:t>
            </a: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______________________________________________________                                     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360805" y="919798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252095" algn="just" defTabSz="266700">
              <a:spcBef>
                <a:spcPts val="500"/>
              </a:spcBef>
              <a:spcAft>
                <a:spcPts val="500"/>
              </a:spcAft>
            </a:pPr>
            <a:r>
              <a:rPr lang="en-US" altLang="zh-CN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3</a:t>
            </a:r>
            <a:r>
              <a:rPr lang="zh-CN" altLang="en-US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．交流在线自主学习经验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61160" y="1380490"/>
            <a:ext cx="10158095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52730" algn="just" defTabSz="26670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1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）分析在线自主学习中的问题</a:t>
            </a: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52730" algn="just" defTabSz="26670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小组讨论：根据学习手语舞的过程，分析在线自主学习存在哪些问题？</a:t>
            </a: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71675" y="2787015"/>
            <a:ext cx="799719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）提高在线自主学习的效率</a:t>
            </a:r>
          </a:p>
          <a:p>
            <a:pPr marL="0" indent="252730" algn="just" defTabSz="26670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针对上述问题，小组讨论解决问题的方法，提高在线自主学习的效率，填写在对应位置。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079625" y="2192020"/>
            <a:ext cx="836422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FF99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□</a:t>
            </a:r>
            <a:r>
              <a:rPr lang="zh-CN" altLang="en-US" sz="1600">
                <a:solidFill>
                  <a:srgbClr val="FF99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缺少教师指导 </a:t>
            </a:r>
            <a:r>
              <a:rPr lang="en-US" altLang="zh-CN" sz="1600">
                <a:solidFill>
                  <a:srgbClr val="FF99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   □</a:t>
            </a:r>
            <a:r>
              <a:rPr lang="zh-CN" altLang="en-US" sz="1600">
                <a:solidFill>
                  <a:srgbClr val="FF99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缺少与同学的交流</a:t>
            </a:r>
            <a:r>
              <a:rPr lang="en-US" altLang="zh-CN" sz="1600">
                <a:solidFill>
                  <a:srgbClr val="FF99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    □</a:t>
            </a:r>
            <a:r>
              <a:rPr lang="zh-CN" altLang="en-US" sz="1600">
                <a:solidFill>
                  <a:srgbClr val="FF99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缺少学习监督 </a:t>
            </a:r>
            <a:r>
              <a:rPr lang="en-US" altLang="zh-CN" sz="1600">
                <a:solidFill>
                  <a:srgbClr val="FF99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   □</a:t>
            </a:r>
            <a:r>
              <a:rPr lang="en-US" altLang="zh-CN" sz="1600" u="sng">
                <a:solidFill>
                  <a:srgbClr val="FF99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              </a:t>
            </a:r>
            <a:r>
              <a:rPr lang="en-US" altLang="zh-CN" sz="1600" u="sng">
                <a:solidFill>
                  <a:srgbClr val="FF99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  <a:sym typeface="+mn-ea"/>
              </a:rPr>
              <a:t>                  </a:t>
            </a:r>
            <a:r>
              <a:rPr lang="en-US" altLang="zh-CN" sz="1600" u="sng">
                <a:solidFill>
                  <a:srgbClr val="FF99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   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2F6F9">
                  <a:alpha val="100000"/>
                </a:srgbClr>
              </a:clrFrom>
              <a:clrTo>
                <a:srgbClr val="F2F6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3820160"/>
            <a:ext cx="8123555" cy="231775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858770" y="4218305"/>
            <a:ext cx="1123950" cy="289560"/>
          </a:xfrm>
          <a:prstGeom prst="roundRect">
            <a:avLst/>
          </a:prstGeom>
          <a:noFill/>
          <a:ln w="38100">
            <a:solidFill>
              <a:srgbClr val="FF99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3217545" y="5848350"/>
            <a:ext cx="1763395" cy="289560"/>
          </a:xfrm>
          <a:prstGeom prst="roundRect">
            <a:avLst/>
          </a:prstGeom>
          <a:noFill/>
          <a:ln w="38100">
            <a:solidFill>
              <a:srgbClr val="FF99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555" y="3242310"/>
            <a:ext cx="3160395" cy="31603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253081" y="757381"/>
            <a:ext cx="3790689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网上灵活学习手语舞</a:t>
            </a:r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4376420" y="147955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项目总结</a:t>
            </a:r>
          </a:p>
        </p:txBody>
      </p: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3324860" y="2483485"/>
            <a:ext cx="1130300" cy="1628775"/>
            <a:chOff x="1132852" y="1215112"/>
            <a:chExt cx="1248082" cy="1799107"/>
          </a:xfrm>
        </p:grpSpPr>
        <p:sp>
          <p:nvSpPr>
            <p:cNvPr id="27" name="Oval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任意多边形 27"/>
            <p:cNvSpPr/>
            <p:nvPr>
              <p:custDataLst>
                <p:tags r:id="rId12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9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sp>
        <p:nvSpPr>
          <p:cNvPr id="30" name="MH_Text_1"/>
          <p:cNvSpPr/>
          <p:nvPr>
            <p:custDataLst>
              <p:tags r:id="rId3"/>
            </p:custDataLst>
          </p:nvPr>
        </p:nvSpPr>
        <p:spPr>
          <a:xfrm>
            <a:off x="3061335" y="4276090"/>
            <a:ext cx="1701800" cy="29083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学习总结</a:t>
            </a:r>
            <a:endParaRPr lang="zh-CN" altLang="en-US" sz="2400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>
            <p:custDataLst>
              <p:tags r:id="rId4"/>
            </p:custDataLst>
          </p:nvPr>
        </p:nvSpPr>
        <p:spPr>
          <a:xfrm>
            <a:off x="2604135" y="4632325"/>
            <a:ext cx="32435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总结在线自主学习经验</a:t>
            </a:r>
          </a:p>
        </p:txBody>
      </p:sp>
      <p:grpSp>
        <p:nvGrpSpPr>
          <p:cNvPr id="32" name="组合 31"/>
          <p:cNvGrpSpPr/>
          <p:nvPr>
            <p:custDataLst>
              <p:tags r:id="rId5"/>
            </p:custDataLst>
          </p:nvPr>
        </p:nvGrpSpPr>
        <p:grpSpPr>
          <a:xfrm>
            <a:off x="6972300" y="2483485"/>
            <a:ext cx="1130300" cy="1628775"/>
            <a:chOff x="4791477" y="1215112"/>
            <a:chExt cx="1248082" cy="1799107"/>
          </a:xfrm>
        </p:grpSpPr>
        <p:sp>
          <p:nvSpPr>
            <p:cNvPr id="34" name="Oval 2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任意多边形 34"/>
            <p:cNvSpPr/>
            <p:nvPr>
              <p:custDataLst>
                <p:tags r:id="rId9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37" name="MH_Text_1"/>
          <p:cNvSpPr/>
          <p:nvPr>
            <p:custDataLst>
              <p:tags r:id="rId6"/>
            </p:custDataLst>
          </p:nvPr>
        </p:nvSpPr>
        <p:spPr>
          <a:xfrm>
            <a:off x="6701790" y="4276090"/>
            <a:ext cx="1701800" cy="29083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分析归纳</a:t>
            </a:r>
            <a:endParaRPr lang="zh-CN" altLang="en-US" sz="2400" b="1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>
            <p:custDataLst>
              <p:tags r:id="rId7"/>
            </p:custDataLst>
          </p:nvPr>
        </p:nvSpPr>
        <p:spPr>
          <a:xfrm>
            <a:off x="6242050" y="4632325"/>
            <a:ext cx="32435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分析在线自主学习特点</a:t>
            </a:r>
            <a:endParaRPr lang="zh-CN" altLang="en-US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58620" y="1517015"/>
            <a:ext cx="9570085" cy="429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52730" algn="just" defTabSz="26670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利用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UMU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平台发布对在线学习的认识，分享自己的在线学习经验。</a:t>
            </a:r>
            <a:endParaRPr lang="en-US" altLang="zh-CN" sz="2000" u="sng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41780" y="90170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252095" algn="just" defTabSz="266700">
              <a:spcBef>
                <a:spcPts val="500"/>
              </a:spcBef>
              <a:spcAft>
                <a:spcPts val="500"/>
              </a:spcAft>
              <a:buClrTx/>
              <a:buSzTx/>
              <a:buFontTx/>
            </a:pPr>
            <a:r>
              <a:rPr lang="en-US" altLang="zh-CN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  <a:sym typeface="+mn-ea"/>
              </a:rPr>
              <a:t>1．总结在线</a:t>
            </a:r>
            <a:r>
              <a:rPr lang="zh-CN" altLang="en-US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  <a:sym typeface="+mn-ea"/>
              </a:rPr>
              <a:t>自主</a:t>
            </a:r>
            <a:r>
              <a:rPr lang="en-US" altLang="zh-CN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  <a:sym typeface="+mn-ea"/>
              </a:rPr>
              <a:t>学习经验</a:t>
            </a:r>
          </a:p>
        </p:txBody>
      </p:sp>
      <p:sp>
        <p:nvSpPr>
          <p:cNvPr id="9" name="矩形: 圆角 1"/>
          <p:cNvSpPr/>
          <p:nvPr/>
        </p:nvSpPr>
        <p:spPr>
          <a:xfrm>
            <a:off x="1957070" y="2245360"/>
            <a:ext cx="8443595" cy="3174365"/>
          </a:xfrm>
          <a:prstGeom prst="roundRect">
            <a:avLst>
              <a:gd name="adj" fmla="val 6279"/>
            </a:avLst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4B93E8">
                <a:alpha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indent="0" algn="l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在线学习与传统学习相比，有许多优点：</a:t>
            </a:r>
            <a:r>
              <a:rPr lang="en-US" altLang="zh-CN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______________________________________________________________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。为了确保高效的学习效率与良好的学习质量，我在使用互联网进行在线学习时，采取的做法：</a:t>
            </a: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u="sng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endParaRPr kumimoji="0" lang="en-US" altLang="zh-CN" sz="2000" b="0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51330" y="1409700"/>
            <a:ext cx="8914765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defTabSz="266700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传统学习与在线自主学习各有利弊，根据手语舞的学习过程，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结合微课，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比较两种学习方式的特点，填写到表格中，合理利用不同的学习方式提高学习效果。</a:t>
            </a: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751330" y="2303145"/>
          <a:ext cx="8666480" cy="3474720"/>
        </p:xfrm>
        <a:graphic>
          <a:graphicData uri="http://schemas.openxmlformats.org/drawingml/2006/table">
            <a:tbl>
              <a:tblPr/>
              <a:tblGrid>
                <a:gridCol w="1898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3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4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比较项目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传统学习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在线自主学习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学习时间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学习地点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学习内容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学习效率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学习质量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2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541780" y="90170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252095" algn="just" defTabSz="266700" fontAlgn="auto">
              <a:spcBef>
                <a:spcPts val="500"/>
              </a:spcBef>
              <a:spcAft>
                <a:spcPts val="500"/>
              </a:spcAft>
              <a:buClrTx/>
              <a:buSzTx/>
              <a:buFontTx/>
            </a:pPr>
            <a:r>
              <a:rPr lang="en-US" altLang="zh-CN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  <a:sym typeface="+mn-ea"/>
              </a:rPr>
              <a:t>2．传统学习与在线</a:t>
            </a:r>
            <a:r>
              <a:rPr lang="zh-CN" altLang="en-US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  <a:sym typeface="+mn-ea"/>
              </a:rPr>
              <a:t>自主</a:t>
            </a:r>
            <a:r>
              <a:rPr lang="en-US" altLang="zh-CN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  <a:sym typeface="+mn-ea"/>
              </a:rPr>
              <a:t>学习的比较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05" y="3299460"/>
            <a:ext cx="3103245" cy="31032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3324860" y="2483485"/>
            <a:ext cx="1130300" cy="1628775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2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1401828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sp>
        <p:nvSpPr>
          <p:cNvPr id="18" name="MH_Text_1"/>
          <p:cNvSpPr/>
          <p:nvPr>
            <p:custDataLst>
              <p:tags r:id="rId2"/>
            </p:custDataLst>
          </p:nvPr>
        </p:nvSpPr>
        <p:spPr>
          <a:xfrm>
            <a:off x="3061335" y="4276090"/>
            <a:ext cx="1701800" cy="29083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成果评价</a:t>
            </a: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604135" y="4632325"/>
            <a:ext cx="293751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手语舞学习结果展示</a:t>
            </a:r>
            <a:endParaRPr lang="zh-CN" altLang="en-US" sz="2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4" name="组合 13"/>
          <p:cNvGrpSpPr/>
          <p:nvPr>
            <p:custDataLst>
              <p:tags r:id="rId4"/>
            </p:custDataLst>
          </p:nvPr>
        </p:nvGrpSpPr>
        <p:grpSpPr>
          <a:xfrm>
            <a:off x="6972300" y="2483485"/>
            <a:ext cx="1130300" cy="1628775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9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5057757" y="1503219"/>
              <a:ext cx="759279" cy="700202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6701790" y="4276090"/>
            <a:ext cx="1701800" cy="29083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自我评价</a:t>
            </a: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6070600" y="4632325"/>
            <a:ext cx="263144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在线学习自评量表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253081" y="757381"/>
            <a:ext cx="3790689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网上灵活学习手语舞</a:t>
            </a:r>
          </a:p>
        </p:txBody>
      </p:sp>
      <p:sp>
        <p:nvSpPr>
          <p:cNvPr id="3" name="矩形 2"/>
          <p:cNvSpPr/>
          <p:nvPr>
            <p:custDataLst>
              <p:tags r:id="rId7"/>
            </p:custDataLst>
          </p:nvPr>
        </p:nvSpPr>
        <p:spPr>
          <a:xfrm>
            <a:off x="4376420" y="147955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项目评价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90824425e04373a6bab2c45e4d1d03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215" y="501015"/>
            <a:ext cx="5702935" cy="5702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21485" y="894715"/>
            <a:ext cx="7176135" cy="862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52095" algn="just" defTabSz="266700">
              <a:spcBef>
                <a:spcPts val="500"/>
              </a:spcBef>
              <a:spcAft>
                <a:spcPts val="500"/>
              </a:spcAft>
              <a:buClrTx/>
              <a:buSzTx/>
              <a:buFontTx/>
            </a:pPr>
            <a:r>
              <a:rPr lang="en-US" altLang="zh-CN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1．手语舞学习结果展示</a:t>
            </a:r>
          </a:p>
          <a:p>
            <a:pPr marL="0" indent="252730" algn="just" defTabSz="26670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每组选派一名代表，跟随音乐展示手语舞学习成果。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805" y="2814320"/>
            <a:ext cx="4895850" cy="1495425"/>
          </a:xfrm>
          <a:prstGeom prst="rect">
            <a:avLst/>
          </a:prstGeom>
        </p:spPr>
      </p:pic>
      <p:pic>
        <p:nvPicPr>
          <p:cNvPr id="3" name="林子祥,叶蒨文,李克勤 - 我和我的祖国 (Live)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77" end="1723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61945" y="440563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21485" y="970915"/>
            <a:ext cx="7176135" cy="862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52095" algn="just" defTabSz="2667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</a:pPr>
            <a:r>
              <a:rPr lang="en-US" altLang="zh-CN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2．自我评价</a:t>
            </a:r>
          </a:p>
          <a:p>
            <a:pPr marL="0" indent="252730" algn="just" defTabSz="26670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完成自我评价表。</a:t>
            </a: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721485" y="1852930"/>
          <a:ext cx="8956675" cy="3794760"/>
        </p:xfrm>
        <a:graphic>
          <a:graphicData uri="http://schemas.openxmlformats.org/drawingml/2006/table">
            <a:tbl>
              <a:tblPr/>
              <a:tblGrid>
                <a:gridCol w="1530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5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0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1330"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评价维度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评价指标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评价结果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48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资源搜索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能使用关键词在搜索引擎或专业平台上有效搜索手语舞学习资源。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FF99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☆☆☆☆☆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246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资源筛选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能够根据学习需求（如难度、风格、时长等）快速筛选合适、优质的学习资源。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FF99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☆☆☆☆☆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49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自主学习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按照学习计划有效开展在线学习，能有效控制分心，保持专注。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FF99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☆☆☆☆☆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86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互动与交流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知道如何开展在线学习交流与互动。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FF99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☆☆☆☆☆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913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学习效果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了解在线学习的特点与优势，掌握了在线自主学习的方法。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solidFill>
                            <a:srgbClr val="FF99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☆☆☆☆☆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0" y="903066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89553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60611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项目情境</a:t>
            </a:r>
          </a:p>
        </p:txBody>
      </p:sp>
      <p:sp>
        <p:nvSpPr>
          <p:cNvPr id="2" name="矩形 1"/>
          <p:cNvSpPr/>
          <p:nvPr/>
        </p:nvSpPr>
        <p:spPr>
          <a:xfrm>
            <a:off x="1646555" y="1440180"/>
            <a:ext cx="937768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655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学校每年会举办校园艺术节，七（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）班同学选择的节目是手语舞《我和我的祖国》，准备在校园艺术节上进行表演。手语舞是在标准手语的基础上融入舞蹈动作，演化成姿势优美的肢体语言。因为没有老师或同学会手语舞，张小薇同学提出利用课余时间在网上学习，让我们跟着她一起通过互联网进行学习吧！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-199275" y="161035"/>
            <a:ext cx="526966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第1单元  体验互联网新模式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855242" y="6419789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体验互联网新模式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b="48451"/>
          <a:stretch>
            <a:fillRect/>
          </a:stretch>
        </p:blipFill>
        <p:spPr>
          <a:xfrm>
            <a:off x="1832610" y="3378200"/>
            <a:ext cx="8526780" cy="2070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34622" t="53510" r="34234" b="6674"/>
          <a:stretch>
            <a:fillRect/>
          </a:stretch>
        </p:blipFill>
        <p:spPr>
          <a:xfrm>
            <a:off x="4783455" y="3735705"/>
            <a:ext cx="2655570" cy="1673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  <p:bldP spid="128" grpId="0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376420" y="147955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项目拓展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990" y="3166745"/>
            <a:ext cx="3235960" cy="32359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23" name="组合 22"/>
          <p:cNvGrpSpPr/>
          <p:nvPr>
            <p:custDataLst>
              <p:tags r:id="rId2"/>
            </p:custDataLst>
          </p:nvPr>
        </p:nvGrpSpPr>
        <p:grpSpPr>
          <a:xfrm>
            <a:off x="4401185" y="2559685"/>
            <a:ext cx="3243580" cy="2538730"/>
            <a:chOff x="5851" y="4142"/>
            <a:chExt cx="5108" cy="3998"/>
          </a:xfrm>
        </p:grpSpPr>
        <p:grpSp>
          <p:nvGrpSpPr>
            <p:cNvPr id="14" name="组合 13"/>
            <p:cNvGrpSpPr/>
            <p:nvPr>
              <p:custDataLst>
                <p:tags r:id="rId3"/>
              </p:custDataLst>
            </p:nvPr>
          </p:nvGrpSpPr>
          <p:grpSpPr>
            <a:xfrm>
              <a:off x="7456" y="4142"/>
              <a:ext cx="1780" cy="2565"/>
              <a:chOff x="4791477" y="1215112"/>
              <a:chExt cx="1248082" cy="1799107"/>
            </a:xfrm>
          </p:grpSpPr>
          <p:sp>
            <p:nvSpPr>
              <p:cNvPr id="15" name="Oval 24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4791477" y="1215112"/>
                <a:ext cx="1248082" cy="1248251"/>
              </a:xfrm>
              <a:prstGeom prst="ellipse">
                <a:avLst/>
              </a:prstGeom>
              <a:solidFill>
                <a:srgbClr val="0068B6"/>
              </a:solidFill>
              <a:ln w="14288" cap="flat">
                <a:noFill/>
                <a:prstDash val="solid"/>
                <a:miter lim="800000"/>
              </a:ln>
              <a:effectLst/>
            </p:spPr>
            <p:txBody>
              <a:bodyPr vert="horz" wrap="square" lIns="68589" tIns="34295" rIns="68589" bIns="34295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任意多边形 15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4923812" y="1356556"/>
                <a:ext cx="991889" cy="1657663"/>
              </a:xfrm>
              <a:custGeom>
                <a:avLst/>
                <a:gdLst>
                  <a:gd name="connsiteX0" fmla="*/ 643732 w 1287464"/>
                  <a:gd name="connsiteY0" fmla="*/ 0 h 2151341"/>
                  <a:gd name="connsiteX1" fmla="*/ 1287464 w 1287464"/>
                  <a:gd name="connsiteY1" fmla="*/ 646113 h 2151341"/>
                  <a:gd name="connsiteX2" fmla="*/ 1003649 w 1287464"/>
                  <a:gd name="connsiteY2" fmla="*/ 1181880 h 2151341"/>
                  <a:gd name="connsiteX3" fmla="*/ 982663 w 1287464"/>
                  <a:gd name="connsiteY3" fmla="*/ 1193313 h 2151341"/>
                  <a:gd name="connsiteX4" fmla="*/ 982663 w 1287464"/>
                  <a:gd name="connsiteY4" fmla="*/ 1459191 h 2151341"/>
                  <a:gd name="connsiteX5" fmla="*/ 1204913 w 1287464"/>
                  <a:gd name="connsiteY5" fmla="*/ 1459191 h 2151341"/>
                  <a:gd name="connsiteX6" fmla="*/ 646113 w 1287464"/>
                  <a:gd name="connsiteY6" fmla="*/ 2151341 h 2151341"/>
                  <a:gd name="connsiteX7" fmla="*/ 85725 w 1287464"/>
                  <a:gd name="connsiteY7" fmla="*/ 1459191 h 2151341"/>
                  <a:gd name="connsiteX8" fmla="*/ 303213 w 1287464"/>
                  <a:gd name="connsiteY8" fmla="*/ 1459191 h 2151341"/>
                  <a:gd name="connsiteX9" fmla="*/ 303213 w 1287464"/>
                  <a:gd name="connsiteY9" fmla="*/ 1192447 h 2151341"/>
                  <a:gd name="connsiteX10" fmla="*/ 283816 w 1287464"/>
                  <a:gd name="connsiteY10" fmla="*/ 1181880 h 2151341"/>
                  <a:gd name="connsiteX11" fmla="*/ 0 w 1287464"/>
                  <a:gd name="connsiteY11" fmla="*/ 646113 h 2151341"/>
                  <a:gd name="connsiteX12" fmla="*/ 643732 w 1287464"/>
                  <a:gd name="connsiteY12" fmla="*/ 0 h 215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87464" h="2151341">
                    <a:moveTo>
                      <a:pt x="643732" y="0"/>
                    </a:moveTo>
                    <a:cubicBezTo>
                      <a:pt x="999255" y="0"/>
                      <a:pt x="1287464" y="289275"/>
                      <a:pt x="1287464" y="646113"/>
                    </a:cubicBezTo>
                    <a:cubicBezTo>
                      <a:pt x="1287464" y="869137"/>
                      <a:pt x="1174882" y="1065769"/>
                      <a:pt x="1003649" y="1181880"/>
                    </a:cubicBezTo>
                    <a:lnTo>
                      <a:pt x="982663" y="1193313"/>
                    </a:lnTo>
                    <a:lnTo>
                      <a:pt x="982663" y="1459191"/>
                    </a:lnTo>
                    <a:lnTo>
                      <a:pt x="1204913" y="1459191"/>
                    </a:lnTo>
                    <a:lnTo>
                      <a:pt x="646113" y="2151341"/>
                    </a:lnTo>
                    <a:lnTo>
                      <a:pt x="85725" y="1459191"/>
                    </a:lnTo>
                    <a:lnTo>
                      <a:pt x="303213" y="1459191"/>
                    </a:lnTo>
                    <a:lnTo>
                      <a:pt x="303213" y="1192447"/>
                    </a:lnTo>
                    <a:lnTo>
                      <a:pt x="283816" y="1181880"/>
                    </a:lnTo>
                    <a:cubicBezTo>
                      <a:pt x="112582" y="1065769"/>
                      <a:pt x="0" y="869137"/>
                      <a:pt x="0" y="646113"/>
                    </a:cubicBezTo>
                    <a:cubicBezTo>
                      <a:pt x="0" y="289275"/>
                      <a:pt x="288209" y="0"/>
                      <a:pt x="64373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w="28575" cap="flat" cmpd="sng" algn="ctr">
                <a:gradFill flip="none" rotWithShape="1">
                  <a:gsLst>
                    <a:gs pos="100000">
                      <a:srgbClr val="FFFFFF"/>
                    </a:gs>
                    <a:gs pos="0">
                      <a:srgbClr val="D9D9DA"/>
                    </a:gs>
                  </a:gsLst>
                  <a:lin ang="18900000" scaled="0"/>
                  <a:tileRect/>
                </a:gradFill>
                <a:prstDash val="solid"/>
                <a:miter lim="800000"/>
              </a:ln>
              <a:effectLst>
                <a:outerShdw blurRad="228600" dist="63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68589" tIns="34295" rIns="68589" bIns="34295" rtlCol="0" anchor="ctr"/>
              <a:lstStyle/>
              <a:p>
                <a:pPr algn="ctr"/>
                <a:endParaRPr lang="zh-CN" altLang="en-US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文本框 2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057757" y="1467196"/>
                <a:ext cx="759279" cy="772248"/>
              </a:xfrm>
              <a:prstGeom prst="rect">
                <a:avLst/>
              </a:prstGeom>
              <a:noFill/>
            </p:spPr>
            <p:txBody>
              <a:bodyPr wrap="square" lIns="68589" tIns="34295" rIns="68589" bIns="34295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1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Impact" panose="020B0806030902050204" pitchFamily="34" charset="0"/>
                  </a:rPr>
                  <a:t>01</a:t>
                </a:r>
              </a:p>
            </p:txBody>
          </p:sp>
        </p:grpSp>
        <p:sp>
          <p:nvSpPr>
            <p:cNvPr id="20" name="MH_Text_1"/>
            <p:cNvSpPr/>
            <p:nvPr>
              <p:custDataLst>
                <p:tags r:id="rId4"/>
              </p:custDataLst>
            </p:nvPr>
          </p:nvSpPr>
          <p:spPr>
            <a:xfrm>
              <a:off x="7030" y="6854"/>
              <a:ext cx="2680" cy="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119989" tIns="0" rIns="119989" bIns="0" rtlCol="0" anchor="t">
              <a:noAutofit/>
            </a:bodyPr>
            <a:lstStyle/>
            <a:p>
              <a:pPr algn="ctr"/>
              <a:r>
                <a:rPr lang="zh-CN" altLang="en-US" sz="2400" b="1" dirty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迁移学习</a:t>
              </a:r>
            </a:p>
          </p:txBody>
        </p:sp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>
              <a:off x="5851" y="7415"/>
              <a:ext cx="5108" cy="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rgbClr val="FFC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迁移在线自主学习方法</a:t>
              </a: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253081" y="757381"/>
            <a:ext cx="3790689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网上灵活学习手语舞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30375" y="1380490"/>
            <a:ext cx="9211945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defTabSz="266700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学习与传承非遗文化，从身边开始。请你打开“中国非物质文化遗产”网站，搜索“宣纸制作技艺”，自主开展学习，并完成学习任务单。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360805" y="919798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252095" algn="just" defTabSz="266700">
              <a:spcBef>
                <a:spcPts val="500"/>
              </a:spcBef>
              <a:spcAft>
                <a:spcPts val="500"/>
              </a:spcAft>
            </a:pPr>
            <a:r>
              <a:rPr lang="zh-CN" altLang="en-US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迁移在线学习方法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3218180" y="2148205"/>
            <a:ext cx="5786755" cy="38931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505835" y="2204085"/>
            <a:ext cx="5249545" cy="3801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b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000" b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非遗文化</a:t>
            </a:r>
            <a:r>
              <a:rPr lang="en-US" altLang="zh-CN" sz="2000" b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000" b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宣纸</a:t>
            </a:r>
            <a:r>
              <a:rPr lang="en-US" altLang="zh-CN" sz="2000" b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000" b="1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学习任务单</a:t>
            </a:r>
          </a:p>
          <a:p>
            <a:pPr algn="l">
              <a:lnSpc>
                <a:spcPct val="150000"/>
              </a:lnSpc>
            </a:pPr>
            <a:r>
              <a:rPr lang="zh-CN" altLang="en-US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学习目标</a:t>
            </a:r>
          </a:p>
          <a:p>
            <a:pPr algn="l">
              <a:lnSpc>
                <a:spcPct val="150000"/>
              </a:lnSpc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）了解宣纸的特点；</a:t>
            </a:r>
          </a:p>
          <a:p>
            <a:pPr algn="l">
              <a:lnSpc>
                <a:spcPct val="150000"/>
              </a:lnSpc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）知道宣纸的制作工艺。</a:t>
            </a:r>
          </a:p>
          <a:p>
            <a:pPr algn="l">
              <a:lnSpc>
                <a:spcPct val="150000"/>
              </a:lnSpc>
            </a:pPr>
            <a:r>
              <a:rPr lang="zh-CN" altLang="en-US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学习检测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）宣纸的原材料有哪些？</a:t>
            </a:r>
            <a:r>
              <a:rPr 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_________________________________________</a:t>
            </a:r>
          </a:p>
          <a:p>
            <a:pPr algn="l">
              <a:lnSpc>
                <a:spcPct val="150000"/>
              </a:lnSpc>
            </a:pP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）宣纸的一直为中国人民所爱好的原因是什么？</a:t>
            </a:r>
          </a:p>
          <a:p>
            <a:pPr algn="l">
              <a:lnSpc>
                <a:spcPct val="150000"/>
              </a:lnSpc>
            </a:pP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_________________________________________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578610" y="1529715"/>
            <a:ext cx="941705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日常学习中，还有哪些获取学习资源的在线学习平台呢？阅读学习资料了解与体验。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360805" y="919798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252095" algn="just" defTabSz="266700">
              <a:spcBef>
                <a:spcPts val="500"/>
              </a:spcBef>
              <a:spcAft>
                <a:spcPts val="500"/>
              </a:spcAft>
            </a:pPr>
            <a:r>
              <a:rPr lang="zh-CN" altLang="en-US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网上自主学习资源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390" y="2653665"/>
            <a:ext cx="1840230" cy="1398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8560" y="4124960"/>
            <a:ext cx="3438525" cy="790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110" y="2764790"/>
            <a:ext cx="2573020" cy="1203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3140" y="4202430"/>
            <a:ext cx="5700395" cy="53848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7"/>
          <a:stretch>
            <a:fillRect/>
          </a:stretch>
        </p:blipFill>
        <p:spPr>
          <a:xfrm>
            <a:off x="4803776" y="2665095"/>
            <a:ext cx="2038349" cy="1314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05767" y="1579375"/>
            <a:ext cx="6583753" cy="584775"/>
            <a:chOff x="1415995" y="1454455"/>
            <a:chExt cx="6583753" cy="584775"/>
          </a:xfrm>
        </p:grpSpPr>
        <p:sp>
          <p:nvSpPr>
            <p:cNvPr id="8" name="文本框 7"/>
            <p:cNvSpPr txBox="1"/>
            <p:nvPr/>
          </p:nvSpPr>
          <p:spPr>
            <a:xfrm>
              <a:off x="1415995" y="1455665"/>
              <a:ext cx="28188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项目 </a:t>
              </a:r>
              <a:r>
                <a:rPr lang="en-US" altLang="zh-CN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1</a:t>
              </a:r>
              <a:r>
                <a:rPr lang="zh-CN" altLang="en-US" sz="3200" b="1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9000101010101" charset="-122"/>
                </a:rPr>
                <a:t> 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3697906" y="1454455"/>
              <a:ext cx="4301842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spc="300" dirty="0">
                  <a:solidFill>
                    <a:srgbClr val="3484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网上灵活学习手语舞</a:t>
              </a:r>
            </a:p>
          </p:txBody>
        </p:sp>
      </p:grpSp>
      <p:sp>
        <p:nvSpPr>
          <p:cNvPr id="9" name="圆角矩形标注 8"/>
          <p:cNvSpPr/>
          <p:nvPr/>
        </p:nvSpPr>
        <p:spPr>
          <a:xfrm>
            <a:off x="2177716" y="2519495"/>
            <a:ext cx="5095329" cy="2060884"/>
          </a:xfrm>
          <a:prstGeom prst="wedgeRoundRectCallout">
            <a:avLst>
              <a:gd name="adj1" fmla="val 71823"/>
              <a:gd name="adj2" fmla="val -2611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650490" y="2793365"/>
            <a:ext cx="403225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用已知打开未知之门</a:t>
            </a:r>
            <a:r>
              <a:rPr lang="zh-CN" altLang="en-US" sz="3600" b="1" spc="600" dirty="0">
                <a:solidFill>
                  <a:schemeClr val="bg1"/>
                </a:solidFill>
                <a:latin typeface="方正剪纸简体" panose="03000509000000000000" pitchFamily="65" charset="-122"/>
                <a:ea typeface="方正剪纸简体" panose="03000509000000000000" pitchFamily="65" charset="-122"/>
              </a:rPr>
              <a:t>！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67" y="2664288"/>
            <a:ext cx="4023294" cy="40232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35364" y="903099"/>
            <a:ext cx="353153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2000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体验互联网新模式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619591" y="891524"/>
            <a:ext cx="4293441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sz="2000" b="1" dirty="0">
                <a:solidFill>
                  <a:srgbClr val="3484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年级下册</a:t>
            </a:r>
            <a:endParaRPr lang="zh-CN" altLang="en-US" sz="2000" b="1" dirty="0">
              <a:solidFill>
                <a:srgbClr val="3484A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955702" y="654085"/>
            <a:ext cx="720000" cy="579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1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969821" y="901822"/>
            <a:ext cx="10321017" cy="5095307"/>
            <a:chOff x="1287102" y="1199523"/>
            <a:chExt cx="6847285" cy="2795588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199523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473978" y="1376349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sp>
        <p:nvSpPr>
          <p:cNvPr id="130" name="矩形 1"/>
          <p:cNvSpPr/>
          <p:nvPr/>
        </p:nvSpPr>
        <p:spPr>
          <a:xfrm>
            <a:off x="2606498" y="888808"/>
            <a:ext cx="3721151" cy="336545"/>
          </a:xfrm>
          <a:custGeom>
            <a:avLst/>
            <a:gdLst>
              <a:gd name="connsiteX0" fmla="*/ 0 w 1565482"/>
              <a:gd name="connsiteY0" fmla="*/ 0 h 247650"/>
              <a:gd name="connsiteX1" fmla="*/ 1298782 w 1565482"/>
              <a:gd name="connsiteY1" fmla="*/ 0 h 247650"/>
              <a:gd name="connsiteX2" fmla="*/ 1565482 w 1565482"/>
              <a:gd name="connsiteY2" fmla="*/ 247650 h 247650"/>
              <a:gd name="connsiteX3" fmla="*/ 0 w 1565482"/>
              <a:gd name="connsiteY3" fmla="*/ 247650 h 247650"/>
              <a:gd name="connsiteX4" fmla="*/ 0 w 1565482"/>
              <a:gd name="connsiteY4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5482" h="247650">
                <a:moveTo>
                  <a:pt x="0" y="0"/>
                </a:moveTo>
                <a:lnTo>
                  <a:pt x="1298782" y="0"/>
                </a:lnTo>
                <a:lnTo>
                  <a:pt x="1565482" y="247650"/>
                </a:lnTo>
                <a:lnTo>
                  <a:pt x="0" y="247650"/>
                </a:lnTo>
                <a:lnTo>
                  <a:pt x="0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矩形 2"/>
          <p:cNvSpPr/>
          <p:nvPr/>
        </p:nvSpPr>
        <p:spPr>
          <a:xfrm>
            <a:off x="1170691" y="782666"/>
            <a:ext cx="2835064" cy="657688"/>
          </a:xfrm>
          <a:custGeom>
            <a:avLst/>
            <a:gdLst>
              <a:gd name="connsiteX0" fmla="*/ 47625 w 1370758"/>
              <a:gd name="connsiteY0" fmla="*/ 0 h 836719"/>
              <a:gd name="connsiteX1" fmla="*/ 1370758 w 1370758"/>
              <a:gd name="connsiteY1" fmla="*/ 0 h 836719"/>
              <a:gd name="connsiteX2" fmla="*/ 875458 w 1370758"/>
              <a:gd name="connsiteY2" fmla="*/ 836719 h 836719"/>
              <a:gd name="connsiteX3" fmla="*/ 0 w 1370758"/>
              <a:gd name="connsiteY3" fmla="*/ 827194 h 836719"/>
              <a:gd name="connsiteX4" fmla="*/ 47625 w 1370758"/>
              <a:gd name="connsiteY4" fmla="*/ 0 h 83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758" h="836719">
                <a:moveTo>
                  <a:pt x="47625" y="0"/>
                </a:moveTo>
                <a:lnTo>
                  <a:pt x="1370758" y="0"/>
                </a:lnTo>
                <a:lnTo>
                  <a:pt x="875458" y="836719"/>
                </a:lnTo>
                <a:lnTo>
                  <a:pt x="0" y="827194"/>
                </a:lnTo>
                <a:lnTo>
                  <a:pt x="47625" y="0"/>
                </a:lnTo>
                <a:close/>
              </a:path>
            </a:pathLst>
          </a:custGeom>
          <a:solidFill>
            <a:srgbClr val="005A9E"/>
          </a:solidFill>
          <a:ln>
            <a:noFill/>
          </a:ln>
          <a:effectLst>
            <a:outerShdw blurRad="63500" dist="63500" sx="102000" sy="1020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TextBox 28"/>
          <p:cNvSpPr txBox="1"/>
          <p:nvPr/>
        </p:nvSpPr>
        <p:spPr bwMode="auto">
          <a:xfrm>
            <a:off x="969821" y="908506"/>
            <a:ext cx="2641479" cy="437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65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</a:rPr>
              <a:t>学习目标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289155" y="57103"/>
            <a:ext cx="670525" cy="54003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844585" y="1881687"/>
            <a:ext cx="8190754" cy="2854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</a:tabLst>
            </a:pPr>
            <a:r>
              <a:rPr lang="zh-CN" altLang="zh-CN" sz="2000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 sz="2000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zh-CN" sz="2000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项目目标</a:t>
            </a:r>
          </a:p>
          <a:p>
            <a:pPr indent="26670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</a:tabLst>
            </a:pP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通过搜索、筛选在线学习资源，学习《我和我的祖国》手语舞。</a:t>
            </a:r>
          </a:p>
          <a:p>
            <a:pPr indent="26670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</a:tabLst>
            </a:pPr>
            <a:endParaRPr lang="en-US" altLang="zh-CN" sz="2000" kern="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26670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</a:tabLst>
            </a:pPr>
            <a:r>
              <a:rPr lang="en-US" altLang="zh-CN" sz="2000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zh-CN" sz="2000" kern="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素养目标</a:t>
            </a:r>
            <a:endParaRPr lang="zh-CN" altLang="zh-CN" sz="2000" kern="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</a:tabLst>
            </a:pP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体验在线学习过程，感知在线学习的特点。</a:t>
            </a:r>
            <a:endParaRPr lang="zh-CN" altLang="en-US" sz="2000" kern="100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pitchFamily="34" charset="-122"/>
            </a:endParaRPr>
          </a:p>
          <a:p>
            <a:pPr indent="26670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</a:tabLst>
            </a:pPr>
            <a:r>
              <a:rPr lang="zh-CN" altLang="en-US" sz="2000" kern="100" dirty="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知道在线学习资源的搜索、筛选、使用的方法。</a:t>
            </a:r>
            <a:endParaRPr lang="zh-CN" altLang="en-US" sz="2000" kern="100" dirty="0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pitchFamily="34" charset="-122"/>
            </a:endParaRPr>
          </a:p>
          <a:p>
            <a:pPr indent="26670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269875" algn="l"/>
              </a:tabLst>
            </a:pPr>
            <a:endParaRPr lang="zh-CN" altLang="en-US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-199275" y="161035"/>
            <a:ext cx="526966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第1单元  体验互联网新模式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55242" y="6419789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</a:rPr>
              <a:t>单元 体验互联网新模式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1" grpId="0" animBg="1"/>
      <p:bldP spid="128" grpId="0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图片 8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30" y="2397760"/>
            <a:ext cx="3223895" cy="3223895"/>
          </a:xfrm>
          <a:prstGeom prst="rect">
            <a:avLst/>
          </a:prstGeom>
        </p:spPr>
      </p:pic>
      <p:sp>
        <p:nvSpPr>
          <p:cNvPr id="9" name="矩形: 圆角 2"/>
          <p:cNvSpPr/>
          <p:nvPr>
            <p:custDataLst>
              <p:tags r:id="rId1"/>
            </p:custDataLst>
          </p:nvPr>
        </p:nvSpPr>
        <p:spPr>
          <a:xfrm>
            <a:off x="5481320" y="956945"/>
            <a:ext cx="5559425" cy="511746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1">
                <a:alpha val="50000"/>
              </a:schemeClr>
            </a:solidFill>
            <a:prstDash val="solid"/>
          </a:ln>
          <a:effectLst>
            <a:outerShdw blurRad="330200" dist="203200" dir="5400000" sx="98000" sy="98000" algn="t" rotWithShape="0">
              <a:schemeClr val="accent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6">
            <a:clrChange>
              <a:clrFrom>
                <a:srgbClr val="74D5F9">
                  <a:alpha val="100000"/>
                </a:srgbClr>
              </a:clrFrom>
              <a:clrTo>
                <a:srgbClr val="74D5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9700" y="956945"/>
            <a:ext cx="5849620" cy="5179695"/>
          </a:xfrm>
          <a:prstGeom prst="rect">
            <a:avLst/>
          </a:prstGeom>
        </p:spPr>
      </p:pic>
      <p:sp>
        <p:nvSpPr>
          <p:cNvPr id="11" name="序号"/>
          <p:cNvSpPr txBox="1"/>
          <p:nvPr>
            <p:custDataLst>
              <p:tags r:id="rId2"/>
            </p:custDataLst>
          </p:nvPr>
        </p:nvSpPr>
        <p:spPr>
          <a:xfrm>
            <a:off x="10464800" y="893764"/>
            <a:ext cx="728345" cy="88995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01.</a:t>
            </a:r>
          </a:p>
        </p:txBody>
      </p:sp>
      <p:sp>
        <p:nvSpPr>
          <p:cNvPr id="5" name="标题"/>
          <p:cNvSpPr txBox="1"/>
          <p:nvPr>
            <p:custDataLst>
              <p:tags r:id="rId3"/>
            </p:custDataLst>
          </p:nvPr>
        </p:nvSpPr>
        <p:spPr>
          <a:xfrm>
            <a:off x="6049010" y="679769"/>
            <a:ext cx="4274819" cy="8899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项目准备</a:t>
            </a:r>
          </a:p>
        </p:txBody>
      </p: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>
            <a:off x="6049010" y="2035175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序号"/>
          <p:cNvSpPr txBox="1"/>
          <p:nvPr>
            <p:custDataLst>
              <p:tags r:id="rId5"/>
            </p:custDataLst>
          </p:nvPr>
        </p:nvSpPr>
        <p:spPr>
          <a:xfrm>
            <a:off x="10464800" y="1837689"/>
            <a:ext cx="728345" cy="88963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02.</a:t>
            </a:r>
          </a:p>
        </p:txBody>
      </p:sp>
      <p:sp>
        <p:nvSpPr>
          <p:cNvPr id="26" name="标题"/>
          <p:cNvSpPr txBox="1"/>
          <p:nvPr>
            <p:custDataLst>
              <p:tags r:id="rId6"/>
            </p:custDataLst>
          </p:nvPr>
        </p:nvSpPr>
        <p:spPr>
          <a:xfrm>
            <a:off x="6049010" y="1623696"/>
            <a:ext cx="4274819" cy="8896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项目实施</a:t>
            </a:r>
          </a:p>
        </p:txBody>
      </p: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>
            <a:off x="6049010" y="3000903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序号"/>
          <p:cNvSpPr txBox="1"/>
          <p:nvPr>
            <p:custDataLst>
              <p:tags r:id="rId8"/>
            </p:custDataLst>
          </p:nvPr>
        </p:nvSpPr>
        <p:spPr>
          <a:xfrm>
            <a:off x="10464800" y="2781299"/>
            <a:ext cx="728345" cy="88963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03.</a:t>
            </a:r>
          </a:p>
        </p:txBody>
      </p:sp>
      <p:sp>
        <p:nvSpPr>
          <p:cNvPr id="7" name="标题"/>
          <p:cNvSpPr txBox="1"/>
          <p:nvPr>
            <p:custDataLst>
              <p:tags r:id="rId9"/>
            </p:custDataLst>
          </p:nvPr>
        </p:nvSpPr>
        <p:spPr>
          <a:xfrm>
            <a:off x="6049010" y="2567306"/>
            <a:ext cx="4274819" cy="8896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项目总结</a:t>
            </a:r>
          </a:p>
        </p:txBody>
      </p:sp>
      <p:cxnSp>
        <p:nvCxnSpPr>
          <p:cNvPr id="33" name="直接连接符 32"/>
          <p:cNvCxnSpPr/>
          <p:nvPr>
            <p:custDataLst>
              <p:tags r:id="rId10"/>
            </p:custDataLst>
          </p:nvPr>
        </p:nvCxnSpPr>
        <p:spPr>
          <a:xfrm>
            <a:off x="6049010" y="3966631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序号"/>
          <p:cNvSpPr txBox="1"/>
          <p:nvPr>
            <p:custDataLst>
              <p:tags r:id="rId11"/>
            </p:custDataLst>
          </p:nvPr>
        </p:nvSpPr>
        <p:spPr>
          <a:xfrm>
            <a:off x="10464800" y="3724909"/>
            <a:ext cx="728345" cy="88963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04.</a:t>
            </a:r>
          </a:p>
        </p:txBody>
      </p:sp>
      <p:sp>
        <p:nvSpPr>
          <p:cNvPr id="36" name="标题"/>
          <p:cNvSpPr txBox="1"/>
          <p:nvPr>
            <p:custDataLst>
              <p:tags r:id="rId12"/>
            </p:custDataLst>
          </p:nvPr>
        </p:nvSpPr>
        <p:spPr>
          <a:xfrm>
            <a:off x="6049010" y="3510916"/>
            <a:ext cx="4274819" cy="8896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项目评价</a:t>
            </a:r>
          </a:p>
        </p:txBody>
      </p:sp>
      <p:sp>
        <p:nvSpPr>
          <p:cNvPr id="8" name="标题"/>
          <p:cNvSpPr txBox="1"/>
          <p:nvPr>
            <p:custDataLst>
              <p:tags r:id="rId13"/>
            </p:custDataLst>
          </p:nvPr>
        </p:nvSpPr>
        <p:spPr>
          <a:xfrm>
            <a:off x="6681470" y="1062355"/>
            <a:ext cx="3765550" cy="8896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了解在线自主学习手语舞的方法</a:t>
            </a:r>
          </a:p>
        </p:txBody>
      </p:sp>
      <p:sp>
        <p:nvSpPr>
          <p:cNvPr id="12" name="标题"/>
          <p:cNvSpPr txBox="1"/>
          <p:nvPr>
            <p:custDataLst>
              <p:tags r:id="rId14"/>
            </p:custDataLst>
          </p:nvPr>
        </p:nvSpPr>
        <p:spPr>
          <a:xfrm>
            <a:off x="6681470" y="2027555"/>
            <a:ext cx="4274819" cy="8896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在线自主学习手语舞</a:t>
            </a:r>
          </a:p>
        </p:txBody>
      </p:sp>
      <p:sp>
        <p:nvSpPr>
          <p:cNvPr id="22" name="标题"/>
          <p:cNvSpPr txBox="1"/>
          <p:nvPr>
            <p:custDataLst>
              <p:tags r:id="rId15"/>
            </p:custDataLst>
          </p:nvPr>
        </p:nvSpPr>
        <p:spPr>
          <a:xfrm>
            <a:off x="6681470" y="2992755"/>
            <a:ext cx="4274819" cy="8896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总结在线自主学习手语舞经验</a:t>
            </a:r>
          </a:p>
        </p:txBody>
      </p:sp>
      <p:sp>
        <p:nvSpPr>
          <p:cNvPr id="23" name="标题"/>
          <p:cNvSpPr txBox="1"/>
          <p:nvPr>
            <p:custDataLst>
              <p:tags r:id="rId16"/>
            </p:custDataLst>
          </p:nvPr>
        </p:nvSpPr>
        <p:spPr>
          <a:xfrm>
            <a:off x="6681470" y="3957955"/>
            <a:ext cx="4274819" cy="8896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评估在线自主学习效果</a:t>
            </a:r>
          </a:p>
        </p:txBody>
      </p:sp>
      <p:sp>
        <p:nvSpPr>
          <p:cNvPr id="27" name="文本框 26"/>
          <p:cNvSpPr txBox="1"/>
          <p:nvPr userDrawn="1">
            <p:custDataLst>
              <p:tags r:id="rId17"/>
            </p:custDataLst>
          </p:nvPr>
        </p:nvSpPr>
        <p:spPr>
          <a:xfrm>
            <a:off x="3016432" y="1389212"/>
            <a:ext cx="1532679" cy="229214"/>
          </a:xfrm>
          <a:custGeom>
            <a:avLst/>
            <a:gdLst/>
            <a:ahLst/>
            <a:cxnLst/>
            <a:rect l="l" t="t" r="r" b="b"/>
            <a:pathLst>
              <a:path w="1532679" h="229214">
                <a:moveTo>
                  <a:pt x="290910" y="25296"/>
                </a:moveTo>
                <a:cubicBezTo>
                  <a:pt x="278078" y="25296"/>
                  <a:pt x="267307" y="27705"/>
                  <a:pt x="258599" y="32523"/>
                </a:cubicBezTo>
                <a:cubicBezTo>
                  <a:pt x="249891" y="37342"/>
                  <a:pt x="242816" y="43766"/>
                  <a:pt x="237374" y="51797"/>
                </a:cubicBezTo>
                <a:cubicBezTo>
                  <a:pt x="231932" y="59827"/>
                  <a:pt x="228036" y="69206"/>
                  <a:pt x="225687" y="79932"/>
                </a:cubicBezTo>
                <a:cubicBezTo>
                  <a:pt x="223338" y="90659"/>
                  <a:pt x="222163" y="101930"/>
                  <a:pt x="222163" y="113746"/>
                </a:cubicBezTo>
                <a:cubicBezTo>
                  <a:pt x="222163" y="126825"/>
                  <a:pt x="223252" y="138870"/>
                  <a:pt x="225429" y="149884"/>
                </a:cubicBezTo>
                <a:cubicBezTo>
                  <a:pt x="227606" y="160897"/>
                  <a:pt x="231273" y="170390"/>
                  <a:pt x="236429" y="178363"/>
                </a:cubicBezTo>
                <a:cubicBezTo>
                  <a:pt x="241585" y="186336"/>
                  <a:pt x="248488" y="192531"/>
                  <a:pt x="257139" y="196948"/>
                </a:cubicBezTo>
                <a:cubicBezTo>
                  <a:pt x="265790" y="201365"/>
                  <a:pt x="276645" y="203573"/>
                  <a:pt x="289706" y="203573"/>
                </a:cubicBezTo>
                <a:cubicBezTo>
                  <a:pt x="302653" y="203573"/>
                  <a:pt x="313538" y="201164"/>
                  <a:pt x="322361" y="196346"/>
                </a:cubicBezTo>
                <a:cubicBezTo>
                  <a:pt x="331184" y="191528"/>
                  <a:pt x="338288" y="185017"/>
                  <a:pt x="343672" y="176815"/>
                </a:cubicBezTo>
                <a:cubicBezTo>
                  <a:pt x="349057" y="168612"/>
                  <a:pt x="352895" y="159119"/>
                  <a:pt x="355187" y="148335"/>
                </a:cubicBezTo>
                <a:cubicBezTo>
                  <a:pt x="357479" y="137551"/>
                  <a:pt x="358625" y="126136"/>
                  <a:pt x="358625" y="114090"/>
                </a:cubicBezTo>
                <a:cubicBezTo>
                  <a:pt x="358625" y="101471"/>
                  <a:pt x="357508" y="89741"/>
                  <a:pt x="355273" y="78900"/>
                </a:cubicBezTo>
                <a:cubicBezTo>
                  <a:pt x="353039" y="68058"/>
                  <a:pt x="349315" y="58651"/>
                  <a:pt x="344101" y="50678"/>
                </a:cubicBezTo>
                <a:cubicBezTo>
                  <a:pt x="338888" y="42705"/>
                  <a:pt x="331927" y="36481"/>
                  <a:pt x="323220" y="32007"/>
                </a:cubicBezTo>
                <a:cubicBezTo>
                  <a:pt x="314513" y="27533"/>
                  <a:pt x="303743" y="25296"/>
                  <a:pt x="290910" y="25296"/>
                </a:cubicBezTo>
                <a:close/>
                <a:moveTo>
                  <a:pt x="1220465" y="3269"/>
                </a:moveTo>
                <a:lnTo>
                  <a:pt x="1375340" y="3269"/>
                </a:lnTo>
                <a:cubicBezTo>
                  <a:pt x="1376257" y="3269"/>
                  <a:pt x="1377089" y="3499"/>
                  <a:pt x="1377835" y="3958"/>
                </a:cubicBezTo>
                <a:cubicBezTo>
                  <a:pt x="1378580" y="4416"/>
                  <a:pt x="1379211" y="5162"/>
                  <a:pt x="1379728" y="6195"/>
                </a:cubicBezTo>
                <a:cubicBezTo>
                  <a:pt x="1380244" y="7227"/>
                  <a:pt x="1380617" y="8575"/>
                  <a:pt x="1380846" y="10239"/>
                </a:cubicBezTo>
                <a:cubicBezTo>
                  <a:pt x="1381076" y="11902"/>
                  <a:pt x="1381190" y="13824"/>
                  <a:pt x="1381190" y="16003"/>
                </a:cubicBezTo>
                <a:cubicBezTo>
                  <a:pt x="1381190" y="18183"/>
                  <a:pt x="1381076" y="20076"/>
                  <a:pt x="1380846" y="21682"/>
                </a:cubicBezTo>
                <a:cubicBezTo>
                  <a:pt x="1380617" y="23288"/>
                  <a:pt x="1380244" y="24579"/>
                  <a:pt x="1379728" y="25554"/>
                </a:cubicBezTo>
                <a:cubicBezTo>
                  <a:pt x="1379211" y="26529"/>
                  <a:pt x="1378580" y="27246"/>
                  <a:pt x="1377835" y="27705"/>
                </a:cubicBezTo>
                <a:cubicBezTo>
                  <a:pt x="1377089" y="28164"/>
                  <a:pt x="1376257" y="28393"/>
                  <a:pt x="1375340" y="28393"/>
                </a:cubicBezTo>
                <a:lnTo>
                  <a:pt x="1312702" y="28393"/>
                </a:lnTo>
                <a:lnTo>
                  <a:pt x="1312702" y="221470"/>
                </a:lnTo>
                <a:cubicBezTo>
                  <a:pt x="1312702" y="222388"/>
                  <a:pt x="1312472" y="223191"/>
                  <a:pt x="1312013" y="223879"/>
                </a:cubicBezTo>
                <a:cubicBezTo>
                  <a:pt x="1311554" y="224567"/>
                  <a:pt x="1310751" y="225112"/>
                  <a:pt x="1309604" y="225514"/>
                </a:cubicBezTo>
                <a:cubicBezTo>
                  <a:pt x="1308457" y="225915"/>
                  <a:pt x="1306937" y="226260"/>
                  <a:pt x="1305044" y="226546"/>
                </a:cubicBezTo>
                <a:cubicBezTo>
                  <a:pt x="1303151" y="226833"/>
                  <a:pt x="1300771" y="226977"/>
                  <a:pt x="1297902" y="226977"/>
                </a:cubicBezTo>
                <a:cubicBezTo>
                  <a:pt x="1295149" y="226977"/>
                  <a:pt x="1292797" y="226833"/>
                  <a:pt x="1290847" y="226546"/>
                </a:cubicBezTo>
                <a:cubicBezTo>
                  <a:pt x="1288897" y="226260"/>
                  <a:pt x="1287348" y="225915"/>
                  <a:pt x="1286201" y="225514"/>
                </a:cubicBezTo>
                <a:cubicBezTo>
                  <a:pt x="1285054" y="225112"/>
                  <a:pt x="1284251" y="224567"/>
                  <a:pt x="1283792" y="223879"/>
                </a:cubicBezTo>
                <a:cubicBezTo>
                  <a:pt x="1283333" y="223191"/>
                  <a:pt x="1283103" y="222388"/>
                  <a:pt x="1283103" y="221470"/>
                </a:cubicBezTo>
                <a:lnTo>
                  <a:pt x="1283103" y="28393"/>
                </a:lnTo>
                <a:lnTo>
                  <a:pt x="1220465" y="28393"/>
                </a:lnTo>
                <a:cubicBezTo>
                  <a:pt x="1219548" y="28393"/>
                  <a:pt x="1218716" y="28164"/>
                  <a:pt x="1217970" y="27705"/>
                </a:cubicBezTo>
                <a:cubicBezTo>
                  <a:pt x="1217224" y="27246"/>
                  <a:pt x="1216622" y="26529"/>
                  <a:pt x="1216163" y="25554"/>
                </a:cubicBezTo>
                <a:cubicBezTo>
                  <a:pt x="1215704" y="24579"/>
                  <a:pt x="1215332" y="23288"/>
                  <a:pt x="1215045" y="21682"/>
                </a:cubicBezTo>
                <a:cubicBezTo>
                  <a:pt x="1214758" y="20076"/>
                  <a:pt x="1214614" y="18183"/>
                  <a:pt x="1214614" y="16003"/>
                </a:cubicBezTo>
                <a:cubicBezTo>
                  <a:pt x="1214614" y="13824"/>
                  <a:pt x="1214758" y="11902"/>
                  <a:pt x="1215045" y="10239"/>
                </a:cubicBezTo>
                <a:cubicBezTo>
                  <a:pt x="1215332" y="8575"/>
                  <a:pt x="1215704" y="7227"/>
                  <a:pt x="1216163" y="6195"/>
                </a:cubicBezTo>
                <a:cubicBezTo>
                  <a:pt x="1216622" y="5162"/>
                  <a:pt x="1217224" y="4416"/>
                  <a:pt x="1217970" y="3958"/>
                </a:cubicBezTo>
                <a:cubicBezTo>
                  <a:pt x="1218716" y="3499"/>
                  <a:pt x="1219548" y="3269"/>
                  <a:pt x="1220465" y="3269"/>
                </a:cubicBezTo>
                <a:close/>
                <a:moveTo>
                  <a:pt x="852595" y="3269"/>
                </a:moveTo>
                <a:lnTo>
                  <a:pt x="958253" y="3269"/>
                </a:lnTo>
                <a:cubicBezTo>
                  <a:pt x="959171" y="3269"/>
                  <a:pt x="960003" y="3499"/>
                  <a:pt x="960749" y="3958"/>
                </a:cubicBezTo>
                <a:cubicBezTo>
                  <a:pt x="961494" y="4416"/>
                  <a:pt x="962096" y="5162"/>
                  <a:pt x="962555" y="6195"/>
                </a:cubicBezTo>
                <a:cubicBezTo>
                  <a:pt x="963014" y="7227"/>
                  <a:pt x="963387" y="8518"/>
                  <a:pt x="963674" y="10067"/>
                </a:cubicBezTo>
                <a:cubicBezTo>
                  <a:pt x="963961" y="11615"/>
                  <a:pt x="964104" y="13537"/>
                  <a:pt x="964104" y="15831"/>
                </a:cubicBezTo>
                <a:cubicBezTo>
                  <a:pt x="964104" y="17896"/>
                  <a:pt x="963961" y="19703"/>
                  <a:pt x="963674" y="21252"/>
                </a:cubicBezTo>
                <a:cubicBezTo>
                  <a:pt x="963387" y="22801"/>
                  <a:pt x="963014" y="24063"/>
                  <a:pt x="962555" y="25038"/>
                </a:cubicBezTo>
                <a:cubicBezTo>
                  <a:pt x="962096" y="26013"/>
                  <a:pt x="961494" y="26730"/>
                  <a:pt x="960749" y="27189"/>
                </a:cubicBezTo>
                <a:cubicBezTo>
                  <a:pt x="960003" y="27648"/>
                  <a:pt x="959171" y="27877"/>
                  <a:pt x="958253" y="27877"/>
                </a:cubicBezTo>
                <a:lnTo>
                  <a:pt x="871180" y="27877"/>
                </a:lnTo>
                <a:lnTo>
                  <a:pt x="871180" y="97743"/>
                </a:lnTo>
                <a:lnTo>
                  <a:pt x="945863" y="97743"/>
                </a:lnTo>
                <a:cubicBezTo>
                  <a:pt x="946781" y="97743"/>
                  <a:pt x="947613" y="98001"/>
                  <a:pt x="948359" y="98517"/>
                </a:cubicBezTo>
                <a:cubicBezTo>
                  <a:pt x="949104" y="99033"/>
                  <a:pt x="949735" y="99750"/>
                  <a:pt x="950251" y="100668"/>
                </a:cubicBezTo>
                <a:cubicBezTo>
                  <a:pt x="950768" y="101586"/>
                  <a:pt x="951141" y="102848"/>
                  <a:pt x="951370" y="104454"/>
                </a:cubicBezTo>
                <a:cubicBezTo>
                  <a:pt x="951599" y="106060"/>
                  <a:pt x="951714" y="107953"/>
                  <a:pt x="951714" y="110133"/>
                </a:cubicBezTo>
                <a:cubicBezTo>
                  <a:pt x="951714" y="112198"/>
                  <a:pt x="951599" y="113976"/>
                  <a:pt x="951370" y="115467"/>
                </a:cubicBezTo>
                <a:cubicBezTo>
                  <a:pt x="951141" y="116958"/>
                  <a:pt x="950768" y="118163"/>
                  <a:pt x="950251" y="119081"/>
                </a:cubicBezTo>
                <a:cubicBezTo>
                  <a:pt x="949735" y="119999"/>
                  <a:pt x="949104" y="120658"/>
                  <a:pt x="948359" y="121060"/>
                </a:cubicBezTo>
                <a:cubicBezTo>
                  <a:pt x="947613" y="121461"/>
                  <a:pt x="946781" y="121662"/>
                  <a:pt x="945863" y="121662"/>
                </a:cubicBezTo>
                <a:lnTo>
                  <a:pt x="871180" y="121662"/>
                </a:lnTo>
                <a:lnTo>
                  <a:pt x="871180" y="201336"/>
                </a:lnTo>
                <a:lnTo>
                  <a:pt x="959458" y="201336"/>
                </a:lnTo>
                <a:cubicBezTo>
                  <a:pt x="960376" y="201336"/>
                  <a:pt x="961207" y="201566"/>
                  <a:pt x="961953" y="202025"/>
                </a:cubicBezTo>
                <a:cubicBezTo>
                  <a:pt x="962699" y="202484"/>
                  <a:pt x="963358" y="203201"/>
                  <a:pt x="963932" y="204176"/>
                </a:cubicBezTo>
                <a:cubicBezTo>
                  <a:pt x="964506" y="205151"/>
                  <a:pt x="964907" y="206413"/>
                  <a:pt x="965137" y="207961"/>
                </a:cubicBezTo>
                <a:cubicBezTo>
                  <a:pt x="965366" y="209510"/>
                  <a:pt x="965481" y="211432"/>
                  <a:pt x="965481" y="213726"/>
                </a:cubicBezTo>
                <a:cubicBezTo>
                  <a:pt x="965481" y="215791"/>
                  <a:pt x="965366" y="217598"/>
                  <a:pt x="965137" y="219147"/>
                </a:cubicBezTo>
                <a:cubicBezTo>
                  <a:pt x="964907" y="220696"/>
                  <a:pt x="964506" y="221986"/>
                  <a:pt x="963932" y="223019"/>
                </a:cubicBezTo>
                <a:cubicBezTo>
                  <a:pt x="963358" y="224051"/>
                  <a:pt x="962699" y="224797"/>
                  <a:pt x="961953" y="225256"/>
                </a:cubicBezTo>
                <a:cubicBezTo>
                  <a:pt x="961207" y="225715"/>
                  <a:pt x="960376" y="225944"/>
                  <a:pt x="959458" y="225944"/>
                </a:cubicBezTo>
                <a:lnTo>
                  <a:pt x="852595" y="225944"/>
                </a:lnTo>
                <a:cubicBezTo>
                  <a:pt x="849956" y="225944"/>
                  <a:pt x="847461" y="225055"/>
                  <a:pt x="845109" y="223277"/>
                </a:cubicBezTo>
                <a:cubicBezTo>
                  <a:pt x="842757" y="221499"/>
                  <a:pt x="841581" y="218372"/>
                  <a:pt x="841581" y="213898"/>
                </a:cubicBezTo>
                <a:lnTo>
                  <a:pt x="841581" y="15315"/>
                </a:lnTo>
                <a:cubicBezTo>
                  <a:pt x="841581" y="10841"/>
                  <a:pt x="842757" y="7715"/>
                  <a:pt x="845109" y="5937"/>
                </a:cubicBezTo>
                <a:cubicBezTo>
                  <a:pt x="847461" y="4158"/>
                  <a:pt x="849956" y="3269"/>
                  <a:pt x="852595" y="3269"/>
                </a:cubicBezTo>
                <a:close/>
                <a:moveTo>
                  <a:pt x="648965" y="3269"/>
                </a:moveTo>
                <a:lnTo>
                  <a:pt x="803839" y="3269"/>
                </a:lnTo>
                <a:cubicBezTo>
                  <a:pt x="804757" y="3269"/>
                  <a:pt x="805589" y="3499"/>
                  <a:pt x="806335" y="3958"/>
                </a:cubicBezTo>
                <a:cubicBezTo>
                  <a:pt x="807080" y="4416"/>
                  <a:pt x="807711" y="5162"/>
                  <a:pt x="808228" y="6195"/>
                </a:cubicBezTo>
                <a:cubicBezTo>
                  <a:pt x="808744" y="7227"/>
                  <a:pt x="809117" y="8575"/>
                  <a:pt x="809346" y="10239"/>
                </a:cubicBezTo>
                <a:cubicBezTo>
                  <a:pt x="809576" y="11902"/>
                  <a:pt x="809690" y="13824"/>
                  <a:pt x="809690" y="16003"/>
                </a:cubicBezTo>
                <a:cubicBezTo>
                  <a:pt x="809690" y="18183"/>
                  <a:pt x="809576" y="20076"/>
                  <a:pt x="809346" y="21682"/>
                </a:cubicBezTo>
                <a:cubicBezTo>
                  <a:pt x="809117" y="23288"/>
                  <a:pt x="808744" y="24579"/>
                  <a:pt x="808228" y="25554"/>
                </a:cubicBezTo>
                <a:cubicBezTo>
                  <a:pt x="807711" y="26529"/>
                  <a:pt x="807080" y="27246"/>
                  <a:pt x="806335" y="27705"/>
                </a:cubicBezTo>
                <a:cubicBezTo>
                  <a:pt x="805589" y="28164"/>
                  <a:pt x="804757" y="28393"/>
                  <a:pt x="803839" y="28393"/>
                </a:cubicBezTo>
                <a:lnTo>
                  <a:pt x="741201" y="28393"/>
                </a:lnTo>
                <a:lnTo>
                  <a:pt x="741201" y="221470"/>
                </a:lnTo>
                <a:cubicBezTo>
                  <a:pt x="741201" y="222388"/>
                  <a:pt x="740972" y="223191"/>
                  <a:pt x="740513" y="223879"/>
                </a:cubicBezTo>
                <a:cubicBezTo>
                  <a:pt x="740054" y="224567"/>
                  <a:pt x="739251" y="225112"/>
                  <a:pt x="738104" y="225514"/>
                </a:cubicBezTo>
                <a:cubicBezTo>
                  <a:pt x="736957" y="225915"/>
                  <a:pt x="735437" y="226260"/>
                  <a:pt x="733544" y="226546"/>
                </a:cubicBezTo>
                <a:cubicBezTo>
                  <a:pt x="731651" y="226833"/>
                  <a:pt x="729270" y="226977"/>
                  <a:pt x="726402" y="226977"/>
                </a:cubicBezTo>
                <a:cubicBezTo>
                  <a:pt x="723649" y="226977"/>
                  <a:pt x="721297" y="226833"/>
                  <a:pt x="719347" y="226546"/>
                </a:cubicBezTo>
                <a:cubicBezTo>
                  <a:pt x="717397" y="226260"/>
                  <a:pt x="715848" y="225915"/>
                  <a:pt x="714701" y="225514"/>
                </a:cubicBezTo>
                <a:cubicBezTo>
                  <a:pt x="713554" y="225112"/>
                  <a:pt x="712750" y="224567"/>
                  <a:pt x="712292" y="223879"/>
                </a:cubicBezTo>
                <a:cubicBezTo>
                  <a:pt x="711833" y="223191"/>
                  <a:pt x="711603" y="222388"/>
                  <a:pt x="711603" y="221470"/>
                </a:cubicBezTo>
                <a:lnTo>
                  <a:pt x="711603" y="28393"/>
                </a:lnTo>
                <a:lnTo>
                  <a:pt x="648965" y="28393"/>
                </a:lnTo>
                <a:cubicBezTo>
                  <a:pt x="648047" y="28393"/>
                  <a:pt x="647216" y="28164"/>
                  <a:pt x="646470" y="27705"/>
                </a:cubicBezTo>
                <a:cubicBezTo>
                  <a:pt x="645724" y="27246"/>
                  <a:pt x="645122" y="26529"/>
                  <a:pt x="644663" y="25554"/>
                </a:cubicBezTo>
                <a:cubicBezTo>
                  <a:pt x="644204" y="24579"/>
                  <a:pt x="643831" y="23288"/>
                  <a:pt x="643545" y="21682"/>
                </a:cubicBezTo>
                <a:cubicBezTo>
                  <a:pt x="643258" y="20076"/>
                  <a:pt x="643114" y="18183"/>
                  <a:pt x="643114" y="16003"/>
                </a:cubicBezTo>
                <a:cubicBezTo>
                  <a:pt x="643114" y="13824"/>
                  <a:pt x="643258" y="11902"/>
                  <a:pt x="643545" y="10239"/>
                </a:cubicBezTo>
                <a:cubicBezTo>
                  <a:pt x="643831" y="8575"/>
                  <a:pt x="644204" y="7227"/>
                  <a:pt x="644663" y="6195"/>
                </a:cubicBezTo>
                <a:cubicBezTo>
                  <a:pt x="645122" y="5162"/>
                  <a:pt x="645724" y="4416"/>
                  <a:pt x="646470" y="3958"/>
                </a:cubicBezTo>
                <a:cubicBezTo>
                  <a:pt x="647216" y="3499"/>
                  <a:pt x="648047" y="3269"/>
                  <a:pt x="648965" y="3269"/>
                </a:cubicBezTo>
                <a:close/>
                <a:moveTo>
                  <a:pt x="1166801" y="2753"/>
                </a:moveTo>
                <a:cubicBezTo>
                  <a:pt x="1169464" y="2753"/>
                  <a:pt x="1171764" y="2868"/>
                  <a:pt x="1173701" y="3097"/>
                </a:cubicBezTo>
                <a:cubicBezTo>
                  <a:pt x="1175638" y="3327"/>
                  <a:pt x="1177152" y="3699"/>
                  <a:pt x="1178241" y="4216"/>
                </a:cubicBezTo>
                <a:cubicBezTo>
                  <a:pt x="1179331" y="4732"/>
                  <a:pt x="1180118" y="5334"/>
                  <a:pt x="1180602" y="6023"/>
                </a:cubicBezTo>
                <a:cubicBezTo>
                  <a:pt x="1181086" y="6711"/>
                  <a:pt x="1181328" y="7457"/>
                  <a:pt x="1181328" y="8260"/>
                </a:cubicBezTo>
                <a:lnTo>
                  <a:pt x="1181328" y="213726"/>
                </a:lnTo>
                <a:cubicBezTo>
                  <a:pt x="1181328" y="216021"/>
                  <a:pt x="1180943" y="217971"/>
                  <a:pt x="1180172" y="219577"/>
                </a:cubicBezTo>
                <a:cubicBezTo>
                  <a:pt x="1179401" y="221183"/>
                  <a:pt x="1178393" y="222502"/>
                  <a:pt x="1177147" y="223535"/>
                </a:cubicBezTo>
                <a:cubicBezTo>
                  <a:pt x="1175901" y="224567"/>
                  <a:pt x="1174507" y="225313"/>
                  <a:pt x="1172965" y="225772"/>
                </a:cubicBezTo>
                <a:cubicBezTo>
                  <a:pt x="1171422" y="226231"/>
                  <a:pt x="1169879" y="226460"/>
                  <a:pt x="1168336" y="226460"/>
                </a:cubicBezTo>
                <a:lnTo>
                  <a:pt x="1158549" y="226460"/>
                </a:lnTo>
                <a:cubicBezTo>
                  <a:pt x="1155464" y="226460"/>
                  <a:pt x="1152764" y="226145"/>
                  <a:pt x="1150450" y="225514"/>
                </a:cubicBezTo>
                <a:cubicBezTo>
                  <a:pt x="1148136" y="224883"/>
                  <a:pt x="1145941" y="223736"/>
                  <a:pt x="1143865" y="222072"/>
                </a:cubicBezTo>
                <a:cubicBezTo>
                  <a:pt x="1141789" y="220409"/>
                  <a:pt x="1139713" y="218143"/>
                  <a:pt x="1137637" y="215275"/>
                </a:cubicBezTo>
                <a:cubicBezTo>
                  <a:pt x="1135560" y="212407"/>
                  <a:pt x="1133357" y="208736"/>
                  <a:pt x="1131026" y="204262"/>
                </a:cubicBezTo>
                <a:lnTo>
                  <a:pt x="1063097" y="77609"/>
                </a:lnTo>
                <a:cubicBezTo>
                  <a:pt x="1059546" y="71070"/>
                  <a:pt x="1055966" y="64215"/>
                  <a:pt x="1052359" y="57045"/>
                </a:cubicBezTo>
                <a:cubicBezTo>
                  <a:pt x="1048751" y="49875"/>
                  <a:pt x="1045394" y="42906"/>
                  <a:pt x="1042285" y="36137"/>
                </a:cubicBezTo>
                <a:lnTo>
                  <a:pt x="1041941" y="36137"/>
                </a:lnTo>
                <a:cubicBezTo>
                  <a:pt x="1042171" y="44397"/>
                  <a:pt x="1042343" y="52829"/>
                  <a:pt x="1042457" y="61433"/>
                </a:cubicBezTo>
                <a:cubicBezTo>
                  <a:pt x="1042572" y="70037"/>
                  <a:pt x="1042630" y="78584"/>
                  <a:pt x="1042630" y="87073"/>
                </a:cubicBezTo>
                <a:lnTo>
                  <a:pt x="1042630" y="221470"/>
                </a:lnTo>
                <a:cubicBezTo>
                  <a:pt x="1042630" y="222273"/>
                  <a:pt x="1042388" y="223047"/>
                  <a:pt x="1041904" y="223793"/>
                </a:cubicBezTo>
                <a:cubicBezTo>
                  <a:pt x="1041420" y="224539"/>
                  <a:pt x="1040603" y="225112"/>
                  <a:pt x="1039453" y="225514"/>
                </a:cubicBezTo>
                <a:cubicBezTo>
                  <a:pt x="1038303" y="225915"/>
                  <a:pt x="1036790" y="226260"/>
                  <a:pt x="1034913" y="226546"/>
                </a:cubicBezTo>
                <a:cubicBezTo>
                  <a:pt x="1033036" y="226833"/>
                  <a:pt x="1030645" y="226977"/>
                  <a:pt x="1027739" y="226977"/>
                </a:cubicBezTo>
                <a:cubicBezTo>
                  <a:pt x="1024833" y="226977"/>
                  <a:pt x="1022443" y="226833"/>
                  <a:pt x="1020567" y="226546"/>
                </a:cubicBezTo>
                <a:cubicBezTo>
                  <a:pt x="1018691" y="226260"/>
                  <a:pt x="1017208" y="225915"/>
                  <a:pt x="1016118" y="225514"/>
                </a:cubicBezTo>
                <a:cubicBezTo>
                  <a:pt x="1015028" y="225112"/>
                  <a:pt x="1014241" y="224539"/>
                  <a:pt x="1013757" y="223793"/>
                </a:cubicBezTo>
                <a:cubicBezTo>
                  <a:pt x="1013273" y="223047"/>
                  <a:pt x="1013031" y="222273"/>
                  <a:pt x="1013031" y="221470"/>
                </a:cubicBezTo>
                <a:lnTo>
                  <a:pt x="1013031" y="16003"/>
                </a:lnTo>
                <a:cubicBezTo>
                  <a:pt x="1013031" y="11415"/>
                  <a:pt x="1014334" y="8145"/>
                  <a:pt x="1016940" y="6195"/>
                </a:cubicBezTo>
                <a:cubicBezTo>
                  <a:pt x="1019545" y="4244"/>
                  <a:pt x="1022387" y="3269"/>
                  <a:pt x="1025464" y="3269"/>
                </a:cubicBezTo>
                <a:lnTo>
                  <a:pt x="1040030" y="3269"/>
                </a:lnTo>
                <a:cubicBezTo>
                  <a:pt x="1043462" y="3269"/>
                  <a:pt x="1046333" y="3556"/>
                  <a:pt x="1048643" y="4130"/>
                </a:cubicBezTo>
                <a:cubicBezTo>
                  <a:pt x="1050953" y="4703"/>
                  <a:pt x="1053025" y="5650"/>
                  <a:pt x="1054860" y="6969"/>
                </a:cubicBezTo>
                <a:cubicBezTo>
                  <a:pt x="1056694" y="8288"/>
                  <a:pt x="1058470" y="10124"/>
                  <a:pt x="1060187" y="12476"/>
                </a:cubicBezTo>
                <a:cubicBezTo>
                  <a:pt x="1061905" y="14827"/>
                  <a:pt x="1063706" y="17782"/>
                  <a:pt x="1065592" y="21338"/>
                </a:cubicBezTo>
                <a:lnTo>
                  <a:pt x="1117814" y="119081"/>
                </a:lnTo>
                <a:cubicBezTo>
                  <a:pt x="1121029" y="125046"/>
                  <a:pt x="1124134" y="130868"/>
                  <a:pt x="1127128" y="136547"/>
                </a:cubicBezTo>
                <a:cubicBezTo>
                  <a:pt x="1130121" y="142226"/>
                  <a:pt x="1133004" y="147819"/>
                  <a:pt x="1135776" y="153325"/>
                </a:cubicBezTo>
                <a:cubicBezTo>
                  <a:pt x="1138548" y="158832"/>
                  <a:pt x="1141292" y="164252"/>
                  <a:pt x="1144008" y="169587"/>
                </a:cubicBezTo>
                <a:cubicBezTo>
                  <a:pt x="1146723" y="174922"/>
                  <a:pt x="1149412" y="180285"/>
                  <a:pt x="1152074" y="185677"/>
                </a:cubicBezTo>
                <a:lnTo>
                  <a:pt x="1152246" y="185677"/>
                </a:lnTo>
                <a:cubicBezTo>
                  <a:pt x="1152017" y="176614"/>
                  <a:pt x="1151873" y="167178"/>
                  <a:pt x="1151816" y="157369"/>
                </a:cubicBezTo>
                <a:cubicBezTo>
                  <a:pt x="1151759" y="147560"/>
                  <a:pt x="1151730" y="138125"/>
                  <a:pt x="1151730" y="129062"/>
                </a:cubicBezTo>
                <a:lnTo>
                  <a:pt x="1151730" y="8260"/>
                </a:lnTo>
                <a:cubicBezTo>
                  <a:pt x="1151730" y="7457"/>
                  <a:pt x="1151972" y="6711"/>
                  <a:pt x="1152456" y="6023"/>
                </a:cubicBezTo>
                <a:cubicBezTo>
                  <a:pt x="1152940" y="5334"/>
                  <a:pt x="1153757" y="4732"/>
                  <a:pt x="1154907" y="4216"/>
                </a:cubicBezTo>
                <a:cubicBezTo>
                  <a:pt x="1156057" y="3699"/>
                  <a:pt x="1157570" y="3327"/>
                  <a:pt x="1159447" y="3097"/>
                </a:cubicBezTo>
                <a:cubicBezTo>
                  <a:pt x="1161324" y="2868"/>
                  <a:pt x="1163775" y="2753"/>
                  <a:pt x="1166801" y="2753"/>
                </a:cubicBezTo>
                <a:close/>
                <a:moveTo>
                  <a:pt x="595301" y="2753"/>
                </a:moveTo>
                <a:cubicBezTo>
                  <a:pt x="597964" y="2753"/>
                  <a:pt x="600264" y="2868"/>
                  <a:pt x="602201" y="3097"/>
                </a:cubicBezTo>
                <a:cubicBezTo>
                  <a:pt x="604138" y="3327"/>
                  <a:pt x="605651" y="3699"/>
                  <a:pt x="606741" y="4216"/>
                </a:cubicBezTo>
                <a:cubicBezTo>
                  <a:pt x="607831" y="4732"/>
                  <a:pt x="608618" y="5334"/>
                  <a:pt x="609102" y="6023"/>
                </a:cubicBezTo>
                <a:cubicBezTo>
                  <a:pt x="609586" y="6711"/>
                  <a:pt x="609828" y="7457"/>
                  <a:pt x="609828" y="8260"/>
                </a:cubicBezTo>
                <a:lnTo>
                  <a:pt x="609828" y="213726"/>
                </a:lnTo>
                <a:cubicBezTo>
                  <a:pt x="609828" y="216021"/>
                  <a:pt x="609443" y="217971"/>
                  <a:pt x="608672" y="219577"/>
                </a:cubicBezTo>
                <a:cubicBezTo>
                  <a:pt x="607901" y="221183"/>
                  <a:pt x="606893" y="222502"/>
                  <a:pt x="605647" y="223535"/>
                </a:cubicBezTo>
                <a:cubicBezTo>
                  <a:pt x="604401" y="224567"/>
                  <a:pt x="603007" y="225313"/>
                  <a:pt x="601465" y="225772"/>
                </a:cubicBezTo>
                <a:cubicBezTo>
                  <a:pt x="599922" y="226231"/>
                  <a:pt x="598379" y="226460"/>
                  <a:pt x="596836" y="226460"/>
                </a:cubicBezTo>
                <a:lnTo>
                  <a:pt x="587049" y="226460"/>
                </a:lnTo>
                <a:cubicBezTo>
                  <a:pt x="583964" y="226460"/>
                  <a:pt x="581264" y="226145"/>
                  <a:pt x="578950" y="225514"/>
                </a:cubicBezTo>
                <a:cubicBezTo>
                  <a:pt x="576636" y="224883"/>
                  <a:pt x="574441" y="223736"/>
                  <a:pt x="572365" y="222072"/>
                </a:cubicBezTo>
                <a:cubicBezTo>
                  <a:pt x="570289" y="220409"/>
                  <a:pt x="568213" y="218143"/>
                  <a:pt x="566137" y="215275"/>
                </a:cubicBezTo>
                <a:cubicBezTo>
                  <a:pt x="564060" y="212407"/>
                  <a:pt x="561856" y="208736"/>
                  <a:pt x="559526" y="204262"/>
                </a:cubicBezTo>
                <a:lnTo>
                  <a:pt x="491597" y="77609"/>
                </a:lnTo>
                <a:cubicBezTo>
                  <a:pt x="488046" y="71070"/>
                  <a:pt x="484466" y="64215"/>
                  <a:pt x="480859" y="57045"/>
                </a:cubicBezTo>
                <a:cubicBezTo>
                  <a:pt x="477251" y="49875"/>
                  <a:pt x="473894" y="42906"/>
                  <a:pt x="470785" y="36137"/>
                </a:cubicBezTo>
                <a:lnTo>
                  <a:pt x="470441" y="36137"/>
                </a:lnTo>
                <a:cubicBezTo>
                  <a:pt x="470671" y="44397"/>
                  <a:pt x="470843" y="52829"/>
                  <a:pt x="470957" y="61433"/>
                </a:cubicBezTo>
                <a:cubicBezTo>
                  <a:pt x="471072" y="70037"/>
                  <a:pt x="471130" y="78584"/>
                  <a:pt x="471130" y="87073"/>
                </a:cubicBezTo>
                <a:lnTo>
                  <a:pt x="471130" y="221470"/>
                </a:lnTo>
                <a:cubicBezTo>
                  <a:pt x="471130" y="222273"/>
                  <a:pt x="470888" y="223047"/>
                  <a:pt x="470404" y="223793"/>
                </a:cubicBezTo>
                <a:cubicBezTo>
                  <a:pt x="469920" y="224539"/>
                  <a:pt x="469103" y="225112"/>
                  <a:pt x="467953" y="225514"/>
                </a:cubicBezTo>
                <a:cubicBezTo>
                  <a:pt x="466803" y="225915"/>
                  <a:pt x="465290" y="226260"/>
                  <a:pt x="463413" y="226546"/>
                </a:cubicBezTo>
                <a:cubicBezTo>
                  <a:pt x="461536" y="226833"/>
                  <a:pt x="459145" y="226977"/>
                  <a:pt x="456239" y="226977"/>
                </a:cubicBezTo>
                <a:cubicBezTo>
                  <a:pt x="453333" y="226977"/>
                  <a:pt x="450943" y="226833"/>
                  <a:pt x="449067" y="226546"/>
                </a:cubicBezTo>
                <a:cubicBezTo>
                  <a:pt x="447191" y="226260"/>
                  <a:pt x="445708" y="225915"/>
                  <a:pt x="444618" y="225514"/>
                </a:cubicBezTo>
                <a:cubicBezTo>
                  <a:pt x="443528" y="225112"/>
                  <a:pt x="442741" y="224539"/>
                  <a:pt x="442257" y="223793"/>
                </a:cubicBezTo>
                <a:cubicBezTo>
                  <a:pt x="441773" y="223047"/>
                  <a:pt x="441531" y="222273"/>
                  <a:pt x="441531" y="221470"/>
                </a:cubicBezTo>
                <a:lnTo>
                  <a:pt x="441531" y="16003"/>
                </a:lnTo>
                <a:cubicBezTo>
                  <a:pt x="441531" y="11415"/>
                  <a:pt x="442834" y="8145"/>
                  <a:pt x="445440" y="6195"/>
                </a:cubicBezTo>
                <a:cubicBezTo>
                  <a:pt x="448045" y="4244"/>
                  <a:pt x="450887" y="3269"/>
                  <a:pt x="453964" y="3269"/>
                </a:cubicBezTo>
                <a:lnTo>
                  <a:pt x="468530" y="3269"/>
                </a:lnTo>
                <a:cubicBezTo>
                  <a:pt x="471962" y="3269"/>
                  <a:pt x="474833" y="3556"/>
                  <a:pt x="477143" y="4130"/>
                </a:cubicBezTo>
                <a:cubicBezTo>
                  <a:pt x="479453" y="4703"/>
                  <a:pt x="481525" y="5650"/>
                  <a:pt x="483359" y="6969"/>
                </a:cubicBezTo>
                <a:cubicBezTo>
                  <a:pt x="485194" y="8288"/>
                  <a:pt x="486970" y="10124"/>
                  <a:pt x="488687" y="12476"/>
                </a:cubicBezTo>
                <a:cubicBezTo>
                  <a:pt x="490405" y="14827"/>
                  <a:pt x="492206" y="17782"/>
                  <a:pt x="494092" y="21338"/>
                </a:cubicBezTo>
                <a:lnTo>
                  <a:pt x="546314" y="119081"/>
                </a:lnTo>
                <a:cubicBezTo>
                  <a:pt x="549529" y="125046"/>
                  <a:pt x="552634" y="130868"/>
                  <a:pt x="555627" y="136547"/>
                </a:cubicBezTo>
                <a:cubicBezTo>
                  <a:pt x="558621" y="142226"/>
                  <a:pt x="561504" y="147819"/>
                  <a:pt x="564276" y="153325"/>
                </a:cubicBezTo>
                <a:cubicBezTo>
                  <a:pt x="567048" y="158832"/>
                  <a:pt x="569792" y="164252"/>
                  <a:pt x="572508" y="169587"/>
                </a:cubicBezTo>
                <a:cubicBezTo>
                  <a:pt x="575223" y="174922"/>
                  <a:pt x="577912" y="180285"/>
                  <a:pt x="580574" y="185677"/>
                </a:cubicBezTo>
                <a:lnTo>
                  <a:pt x="580746" y="185677"/>
                </a:lnTo>
                <a:cubicBezTo>
                  <a:pt x="580517" y="176614"/>
                  <a:pt x="580373" y="167178"/>
                  <a:pt x="580316" y="157369"/>
                </a:cubicBezTo>
                <a:cubicBezTo>
                  <a:pt x="580259" y="147560"/>
                  <a:pt x="580230" y="138125"/>
                  <a:pt x="580230" y="129062"/>
                </a:cubicBezTo>
                <a:lnTo>
                  <a:pt x="580230" y="8260"/>
                </a:lnTo>
                <a:cubicBezTo>
                  <a:pt x="580230" y="7457"/>
                  <a:pt x="580472" y="6711"/>
                  <a:pt x="580956" y="6023"/>
                </a:cubicBezTo>
                <a:cubicBezTo>
                  <a:pt x="581440" y="5334"/>
                  <a:pt x="582257" y="4732"/>
                  <a:pt x="583407" y="4216"/>
                </a:cubicBezTo>
                <a:cubicBezTo>
                  <a:pt x="584557" y="3699"/>
                  <a:pt x="586070" y="3327"/>
                  <a:pt x="587947" y="3097"/>
                </a:cubicBezTo>
                <a:cubicBezTo>
                  <a:pt x="589824" y="2868"/>
                  <a:pt x="592275" y="2753"/>
                  <a:pt x="595301" y="2753"/>
                </a:cubicBezTo>
                <a:close/>
                <a:moveTo>
                  <a:pt x="97915" y="516"/>
                </a:moveTo>
                <a:cubicBezTo>
                  <a:pt x="104340" y="516"/>
                  <a:pt x="110592" y="1118"/>
                  <a:pt x="116672" y="2323"/>
                </a:cubicBezTo>
                <a:cubicBezTo>
                  <a:pt x="122752" y="3527"/>
                  <a:pt x="128374" y="5047"/>
                  <a:pt x="133536" y="6883"/>
                </a:cubicBezTo>
                <a:cubicBezTo>
                  <a:pt x="138699" y="8719"/>
                  <a:pt x="143288" y="10841"/>
                  <a:pt x="147303" y="13250"/>
                </a:cubicBezTo>
                <a:cubicBezTo>
                  <a:pt x="151318" y="15659"/>
                  <a:pt x="154100" y="17638"/>
                  <a:pt x="155649" y="19187"/>
                </a:cubicBezTo>
                <a:cubicBezTo>
                  <a:pt x="157198" y="20736"/>
                  <a:pt x="158201" y="21912"/>
                  <a:pt x="158660" y="22715"/>
                </a:cubicBezTo>
                <a:cubicBezTo>
                  <a:pt x="159119" y="23518"/>
                  <a:pt x="159492" y="24464"/>
                  <a:pt x="159779" y="25554"/>
                </a:cubicBezTo>
                <a:cubicBezTo>
                  <a:pt x="160066" y="26644"/>
                  <a:pt x="160295" y="27934"/>
                  <a:pt x="160467" y="29426"/>
                </a:cubicBezTo>
                <a:cubicBezTo>
                  <a:pt x="160639" y="30917"/>
                  <a:pt x="160725" y="32695"/>
                  <a:pt x="160725" y="34760"/>
                </a:cubicBezTo>
                <a:cubicBezTo>
                  <a:pt x="160725" y="37055"/>
                  <a:pt x="160610" y="39005"/>
                  <a:pt x="160380" y="40611"/>
                </a:cubicBezTo>
                <a:cubicBezTo>
                  <a:pt x="160149" y="42217"/>
                  <a:pt x="159803" y="43565"/>
                  <a:pt x="159342" y="44655"/>
                </a:cubicBezTo>
                <a:cubicBezTo>
                  <a:pt x="158880" y="45745"/>
                  <a:pt x="158332" y="46548"/>
                  <a:pt x="157698" y="47064"/>
                </a:cubicBezTo>
                <a:cubicBezTo>
                  <a:pt x="157063" y="47581"/>
                  <a:pt x="156284" y="47839"/>
                  <a:pt x="155361" y="47839"/>
                </a:cubicBezTo>
                <a:cubicBezTo>
                  <a:pt x="153748" y="47839"/>
                  <a:pt x="151499" y="46720"/>
                  <a:pt x="148615" y="44483"/>
                </a:cubicBezTo>
                <a:cubicBezTo>
                  <a:pt x="145731" y="42246"/>
                  <a:pt x="142011" y="39779"/>
                  <a:pt x="137455" y="37084"/>
                </a:cubicBezTo>
                <a:cubicBezTo>
                  <a:pt x="132899" y="34388"/>
                  <a:pt x="127364" y="31921"/>
                  <a:pt x="120848" y="29684"/>
                </a:cubicBezTo>
                <a:cubicBezTo>
                  <a:pt x="114332" y="27447"/>
                  <a:pt x="106518" y="26328"/>
                  <a:pt x="97407" y="26328"/>
                </a:cubicBezTo>
                <a:cubicBezTo>
                  <a:pt x="87487" y="26328"/>
                  <a:pt x="78462" y="28307"/>
                  <a:pt x="70331" y="32265"/>
                </a:cubicBezTo>
                <a:cubicBezTo>
                  <a:pt x="62200" y="36223"/>
                  <a:pt x="55251" y="42045"/>
                  <a:pt x="49485" y="49732"/>
                </a:cubicBezTo>
                <a:cubicBezTo>
                  <a:pt x="43718" y="57418"/>
                  <a:pt x="39249" y="66796"/>
                  <a:pt x="36077" y="77867"/>
                </a:cubicBezTo>
                <a:cubicBezTo>
                  <a:pt x="32905" y="88938"/>
                  <a:pt x="31319" y="101586"/>
                  <a:pt x="31319" y="115811"/>
                </a:cubicBezTo>
                <a:cubicBezTo>
                  <a:pt x="31319" y="129922"/>
                  <a:pt x="32847" y="142398"/>
                  <a:pt x="35904" y="153239"/>
                </a:cubicBezTo>
                <a:cubicBezTo>
                  <a:pt x="38960" y="164080"/>
                  <a:pt x="43343" y="173143"/>
                  <a:pt x="49052" y="180428"/>
                </a:cubicBezTo>
                <a:cubicBezTo>
                  <a:pt x="54761" y="187713"/>
                  <a:pt x="61767" y="193220"/>
                  <a:pt x="70071" y="196948"/>
                </a:cubicBezTo>
                <a:cubicBezTo>
                  <a:pt x="78375" y="200677"/>
                  <a:pt x="87775" y="202541"/>
                  <a:pt x="98270" y="202541"/>
                </a:cubicBezTo>
                <a:cubicBezTo>
                  <a:pt x="107150" y="202541"/>
                  <a:pt x="114906" y="201451"/>
                  <a:pt x="121537" y="199271"/>
                </a:cubicBezTo>
                <a:cubicBezTo>
                  <a:pt x="128169" y="197092"/>
                  <a:pt x="133820" y="194654"/>
                  <a:pt x="138490" y="191958"/>
                </a:cubicBezTo>
                <a:cubicBezTo>
                  <a:pt x="143161" y="189262"/>
                  <a:pt x="146995" y="186824"/>
                  <a:pt x="149994" y="184644"/>
                </a:cubicBezTo>
                <a:cubicBezTo>
                  <a:pt x="152993" y="182465"/>
                  <a:pt x="155358" y="181375"/>
                  <a:pt x="157087" y="181375"/>
                </a:cubicBezTo>
                <a:cubicBezTo>
                  <a:pt x="157896" y="181375"/>
                  <a:pt x="158588" y="181547"/>
                  <a:pt x="159164" y="181891"/>
                </a:cubicBezTo>
                <a:cubicBezTo>
                  <a:pt x="159741" y="182235"/>
                  <a:pt x="160202" y="182895"/>
                  <a:pt x="160548" y="183870"/>
                </a:cubicBezTo>
                <a:cubicBezTo>
                  <a:pt x="160894" y="184845"/>
                  <a:pt x="161153" y="186193"/>
                  <a:pt x="161326" y="187914"/>
                </a:cubicBezTo>
                <a:cubicBezTo>
                  <a:pt x="161499" y="189635"/>
                  <a:pt x="161586" y="191814"/>
                  <a:pt x="161586" y="194453"/>
                </a:cubicBezTo>
                <a:cubicBezTo>
                  <a:pt x="161586" y="196289"/>
                  <a:pt x="161528" y="197895"/>
                  <a:pt x="161414" y="199271"/>
                </a:cubicBezTo>
                <a:cubicBezTo>
                  <a:pt x="161299" y="200648"/>
                  <a:pt x="161098" y="201853"/>
                  <a:pt x="160811" y="202885"/>
                </a:cubicBezTo>
                <a:cubicBezTo>
                  <a:pt x="160525" y="203918"/>
                  <a:pt x="160152" y="204835"/>
                  <a:pt x="159693" y="205638"/>
                </a:cubicBezTo>
                <a:cubicBezTo>
                  <a:pt x="159234" y="206441"/>
                  <a:pt x="158431" y="207417"/>
                  <a:pt x="157284" y="208564"/>
                </a:cubicBezTo>
                <a:cubicBezTo>
                  <a:pt x="156136" y="209711"/>
                  <a:pt x="153727" y="211460"/>
                  <a:pt x="150056" y="213812"/>
                </a:cubicBezTo>
                <a:cubicBezTo>
                  <a:pt x="146385" y="216164"/>
                  <a:pt x="141825" y="218458"/>
                  <a:pt x="136376" y="220696"/>
                </a:cubicBezTo>
                <a:cubicBezTo>
                  <a:pt x="130926" y="222933"/>
                  <a:pt x="124674" y="224826"/>
                  <a:pt x="117619" y="226374"/>
                </a:cubicBezTo>
                <a:cubicBezTo>
                  <a:pt x="110563" y="227923"/>
                  <a:pt x="102848" y="228697"/>
                  <a:pt x="94473" y="228697"/>
                </a:cubicBezTo>
                <a:cubicBezTo>
                  <a:pt x="80019" y="228697"/>
                  <a:pt x="66969" y="226288"/>
                  <a:pt x="55325" y="221470"/>
                </a:cubicBezTo>
                <a:cubicBezTo>
                  <a:pt x="43680" y="216652"/>
                  <a:pt x="33757" y="209539"/>
                  <a:pt x="25554" y="200132"/>
                </a:cubicBezTo>
                <a:cubicBezTo>
                  <a:pt x="17352" y="190725"/>
                  <a:pt x="11042" y="179109"/>
                  <a:pt x="6625" y="165285"/>
                </a:cubicBezTo>
                <a:cubicBezTo>
                  <a:pt x="2209" y="151461"/>
                  <a:pt x="0" y="135543"/>
                  <a:pt x="0" y="117532"/>
                </a:cubicBezTo>
                <a:cubicBezTo>
                  <a:pt x="0" y="99062"/>
                  <a:pt x="2381" y="82599"/>
                  <a:pt x="7142" y="68144"/>
                </a:cubicBezTo>
                <a:cubicBezTo>
                  <a:pt x="11903" y="53689"/>
                  <a:pt x="18585" y="41443"/>
                  <a:pt x="27189" y="31405"/>
                </a:cubicBezTo>
                <a:cubicBezTo>
                  <a:pt x="35793" y="21367"/>
                  <a:pt x="46090" y="13709"/>
                  <a:pt x="58078" y="8432"/>
                </a:cubicBezTo>
                <a:cubicBezTo>
                  <a:pt x="70066" y="3155"/>
                  <a:pt x="83345" y="516"/>
                  <a:pt x="97915" y="516"/>
                </a:cubicBezTo>
                <a:close/>
                <a:moveTo>
                  <a:pt x="1468836" y="0"/>
                </a:moveTo>
                <a:cubicBezTo>
                  <a:pt x="1473769" y="0"/>
                  <a:pt x="1478731" y="430"/>
                  <a:pt x="1483721" y="1290"/>
                </a:cubicBezTo>
                <a:cubicBezTo>
                  <a:pt x="1488712" y="2151"/>
                  <a:pt x="1493415" y="3298"/>
                  <a:pt x="1497832" y="4732"/>
                </a:cubicBezTo>
                <a:cubicBezTo>
                  <a:pt x="1502249" y="6166"/>
                  <a:pt x="1506178" y="7772"/>
                  <a:pt x="1509620" y="9550"/>
                </a:cubicBezTo>
                <a:cubicBezTo>
                  <a:pt x="1513061" y="11328"/>
                  <a:pt x="1515327" y="12762"/>
                  <a:pt x="1516417" y="13852"/>
                </a:cubicBezTo>
                <a:cubicBezTo>
                  <a:pt x="1517507" y="14942"/>
                  <a:pt x="1518224" y="15803"/>
                  <a:pt x="1518568" y="16434"/>
                </a:cubicBezTo>
                <a:cubicBezTo>
                  <a:pt x="1518912" y="17065"/>
                  <a:pt x="1519199" y="17868"/>
                  <a:pt x="1519428" y="18843"/>
                </a:cubicBezTo>
                <a:cubicBezTo>
                  <a:pt x="1519658" y="19818"/>
                  <a:pt x="1519830" y="20994"/>
                  <a:pt x="1519945" y="22370"/>
                </a:cubicBezTo>
                <a:cubicBezTo>
                  <a:pt x="1520059" y="23747"/>
                  <a:pt x="1520117" y="25525"/>
                  <a:pt x="1520117" y="27705"/>
                </a:cubicBezTo>
                <a:cubicBezTo>
                  <a:pt x="1520117" y="29770"/>
                  <a:pt x="1520031" y="31606"/>
                  <a:pt x="1519859" y="33212"/>
                </a:cubicBezTo>
                <a:cubicBezTo>
                  <a:pt x="1519687" y="34818"/>
                  <a:pt x="1519428" y="36166"/>
                  <a:pt x="1519084" y="37256"/>
                </a:cubicBezTo>
                <a:cubicBezTo>
                  <a:pt x="1518740" y="38345"/>
                  <a:pt x="1518252" y="39148"/>
                  <a:pt x="1517622" y="39665"/>
                </a:cubicBezTo>
                <a:cubicBezTo>
                  <a:pt x="1516991" y="40181"/>
                  <a:pt x="1516274" y="40439"/>
                  <a:pt x="1515471" y="40439"/>
                </a:cubicBezTo>
                <a:cubicBezTo>
                  <a:pt x="1514209" y="40439"/>
                  <a:pt x="1512230" y="39636"/>
                  <a:pt x="1509534" y="38030"/>
                </a:cubicBezTo>
                <a:cubicBezTo>
                  <a:pt x="1506838" y="36424"/>
                  <a:pt x="1503539" y="34617"/>
                  <a:pt x="1499639" y="32609"/>
                </a:cubicBezTo>
                <a:cubicBezTo>
                  <a:pt x="1495738" y="30602"/>
                  <a:pt x="1491121" y="28766"/>
                  <a:pt x="1485786" y="27103"/>
                </a:cubicBezTo>
                <a:cubicBezTo>
                  <a:pt x="1480452" y="25439"/>
                  <a:pt x="1474457" y="24608"/>
                  <a:pt x="1467804" y="24608"/>
                </a:cubicBezTo>
                <a:cubicBezTo>
                  <a:pt x="1461609" y="24608"/>
                  <a:pt x="1456217" y="25439"/>
                  <a:pt x="1451628" y="27103"/>
                </a:cubicBezTo>
                <a:cubicBezTo>
                  <a:pt x="1447039" y="28766"/>
                  <a:pt x="1443253" y="30975"/>
                  <a:pt x="1440270" y="33728"/>
                </a:cubicBezTo>
                <a:cubicBezTo>
                  <a:pt x="1437288" y="36481"/>
                  <a:pt x="1435051" y="39751"/>
                  <a:pt x="1433559" y="43537"/>
                </a:cubicBezTo>
                <a:cubicBezTo>
                  <a:pt x="1432068" y="47322"/>
                  <a:pt x="1431322" y="51338"/>
                  <a:pt x="1431322" y="55582"/>
                </a:cubicBezTo>
                <a:cubicBezTo>
                  <a:pt x="1431322" y="61777"/>
                  <a:pt x="1432756" y="67112"/>
                  <a:pt x="1435624" y="71586"/>
                </a:cubicBezTo>
                <a:cubicBezTo>
                  <a:pt x="1438492" y="76060"/>
                  <a:pt x="1442307" y="80018"/>
                  <a:pt x="1447068" y="83460"/>
                </a:cubicBezTo>
                <a:cubicBezTo>
                  <a:pt x="1451829" y="86901"/>
                  <a:pt x="1457249" y="90056"/>
                  <a:pt x="1463330" y="92924"/>
                </a:cubicBezTo>
                <a:cubicBezTo>
                  <a:pt x="1469410" y="95792"/>
                  <a:pt x="1475605" y="98689"/>
                  <a:pt x="1481914" y="101614"/>
                </a:cubicBezTo>
                <a:cubicBezTo>
                  <a:pt x="1488224" y="104540"/>
                  <a:pt x="1494419" y="107752"/>
                  <a:pt x="1500499" y="111251"/>
                </a:cubicBezTo>
                <a:cubicBezTo>
                  <a:pt x="1506580" y="114750"/>
                  <a:pt x="1512000" y="118880"/>
                  <a:pt x="1516761" y="123641"/>
                </a:cubicBezTo>
                <a:cubicBezTo>
                  <a:pt x="1521522" y="128402"/>
                  <a:pt x="1525365" y="134023"/>
                  <a:pt x="1528291" y="140505"/>
                </a:cubicBezTo>
                <a:cubicBezTo>
                  <a:pt x="1531216" y="146987"/>
                  <a:pt x="1532679" y="154645"/>
                  <a:pt x="1532679" y="163478"/>
                </a:cubicBezTo>
                <a:cubicBezTo>
                  <a:pt x="1532679" y="173918"/>
                  <a:pt x="1530757" y="183210"/>
                  <a:pt x="1526914" y="191355"/>
                </a:cubicBezTo>
                <a:cubicBezTo>
                  <a:pt x="1523071" y="199501"/>
                  <a:pt x="1517736" y="206413"/>
                  <a:pt x="1510910" y="212091"/>
                </a:cubicBezTo>
                <a:cubicBezTo>
                  <a:pt x="1504084" y="217770"/>
                  <a:pt x="1496054" y="222044"/>
                  <a:pt x="1486819" y="224912"/>
                </a:cubicBezTo>
                <a:cubicBezTo>
                  <a:pt x="1477584" y="227780"/>
                  <a:pt x="1467632" y="229214"/>
                  <a:pt x="1456962" y="229214"/>
                </a:cubicBezTo>
                <a:cubicBezTo>
                  <a:pt x="1449506" y="229214"/>
                  <a:pt x="1442594" y="228583"/>
                  <a:pt x="1436227" y="227321"/>
                </a:cubicBezTo>
                <a:cubicBezTo>
                  <a:pt x="1429859" y="226059"/>
                  <a:pt x="1424181" y="224510"/>
                  <a:pt x="1419190" y="222675"/>
                </a:cubicBezTo>
                <a:cubicBezTo>
                  <a:pt x="1414200" y="220839"/>
                  <a:pt x="1410013" y="218946"/>
                  <a:pt x="1406628" y="216996"/>
                </a:cubicBezTo>
                <a:cubicBezTo>
                  <a:pt x="1403244" y="215046"/>
                  <a:pt x="1400892" y="213382"/>
                  <a:pt x="1399573" y="212005"/>
                </a:cubicBezTo>
                <a:cubicBezTo>
                  <a:pt x="1398254" y="210629"/>
                  <a:pt x="1397278" y="208879"/>
                  <a:pt x="1396648" y="206757"/>
                </a:cubicBezTo>
                <a:cubicBezTo>
                  <a:pt x="1396017" y="204635"/>
                  <a:pt x="1395701" y="201795"/>
                  <a:pt x="1395701" y="198239"/>
                </a:cubicBezTo>
                <a:cubicBezTo>
                  <a:pt x="1395701" y="195715"/>
                  <a:pt x="1395816" y="193621"/>
                  <a:pt x="1396045" y="191958"/>
                </a:cubicBezTo>
                <a:cubicBezTo>
                  <a:pt x="1396275" y="190294"/>
                  <a:pt x="1396619" y="188946"/>
                  <a:pt x="1397078" y="187914"/>
                </a:cubicBezTo>
                <a:cubicBezTo>
                  <a:pt x="1397537" y="186881"/>
                  <a:pt x="1398110" y="186164"/>
                  <a:pt x="1398799" y="185763"/>
                </a:cubicBezTo>
                <a:cubicBezTo>
                  <a:pt x="1399487" y="185361"/>
                  <a:pt x="1400290" y="185161"/>
                  <a:pt x="1401208" y="185161"/>
                </a:cubicBezTo>
                <a:cubicBezTo>
                  <a:pt x="1402814" y="185161"/>
                  <a:pt x="1405080" y="186136"/>
                  <a:pt x="1408005" y="188086"/>
                </a:cubicBezTo>
                <a:cubicBezTo>
                  <a:pt x="1410930" y="190036"/>
                  <a:pt x="1414688" y="192159"/>
                  <a:pt x="1419276" y="194453"/>
                </a:cubicBezTo>
                <a:cubicBezTo>
                  <a:pt x="1423865" y="196747"/>
                  <a:pt x="1429401" y="198898"/>
                  <a:pt x="1435882" y="200906"/>
                </a:cubicBezTo>
                <a:cubicBezTo>
                  <a:pt x="1442364" y="202914"/>
                  <a:pt x="1449850" y="203918"/>
                  <a:pt x="1458339" y="203918"/>
                </a:cubicBezTo>
                <a:cubicBezTo>
                  <a:pt x="1464764" y="203918"/>
                  <a:pt x="1470643" y="203057"/>
                  <a:pt x="1475978" y="201336"/>
                </a:cubicBezTo>
                <a:cubicBezTo>
                  <a:pt x="1481312" y="199615"/>
                  <a:pt x="1485901" y="197178"/>
                  <a:pt x="1489744" y="194023"/>
                </a:cubicBezTo>
                <a:cubicBezTo>
                  <a:pt x="1493587" y="190868"/>
                  <a:pt x="1496541" y="186996"/>
                  <a:pt x="1498606" y="182407"/>
                </a:cubicBezTo>
                <a:cubicBezTo>
                  <a:pt x="1500671" y="177818"/>
                  <a:pt x="1501704" y="172598"/>
                  <a:pt x="1501704" y="166748"/>
                </a:cubicBezTo>
                <a:cubicBezTo>
                  <a:pt x="1501704" y="160438"/>
                  <a:pt x="1500270" y="155046"/>
                  <a:pt x="1497402" y="150572"/>
                </a:cubicBezTo>
                <a:cubicBezTo>
                  <a:pt x="1494534" y="146098"/>
                  <a:pt x="1490748" y="142169"/>
                  <a:pt x="1486044" y="138784"/>
                </a:cubicBezTo>
                <a:cubicBezTo>
                  <a:pt x="1481341" y="135400"/>
                  <a:pt x="1475978" y="132303"/>
                  <a:pt x="1469955" y="129492"/>
                </a:cubicBezTo>
                <a:cubicBezTo>
                  <a:pt x="1463932" y="126681"/>
                  <a:pt x="1457765" y="123813"/>
                  <a:pt x="1451456" y="120888"/>
                </a:cubicBezTo>
                <a:cubicBezTo>
                  <a:pt x="1445146" y="117962"/>
                  <a:pt x="1439008" y="114721"/>
                  <a:pt x="1433043" y="111165"/>
                </a:cubicBezTo>
                <a:cubicBezTo>
                  <a:pt x="1427078" y="107609"/>
                  <a:pt x="1421743" y="103421"/>
                  <a:pt x="1417039" y="98603"/>
                </a:cubicBezTo>
                <a:cubicBezTo>
                  <a:pt x="1412336" y="93785"/>
                  <a:pt x="1408521" y="88135"/>
                  <a:pt x="1405596" y="81653"/>
                </a:cubicBezTo>
                <a:cubicBezTo>
                  <a:pt x="1402670" y="75171"/>
                  <a:pt x="1401208" y="67399"/>
                  <a:pt x="1401208" y="58336"/>
                </a:cubicBezTo>
                <a:cubicBezTo>
                  <a:pt x="1401208" y="49043"/>
                  <a:pt x="1402900" y="40755"/>
                  <a:pt x="1406284" y="33470"/>
                </a:cubicBezTo>
                <a:cubicBezTo>
                  <a:pt x="1409668" y="26185"/>
                  <a:pt x="1414372" y="20076"/>
                  <a:pt x="1420395" y="15143"/>
                </a:cubicBezTo>
                <a:cubicBezTo>
                  <a:pt x="1426418" y="10210"/>
                  <a:pt x="1433588" y="6453"/>
                  <a:pt x="1441905" y="3872"/>
                </a:cubicBezTo>
                <a:cubicBezTo>
                  <a:pt x="1450223" y="1290"/>
                  <a:pt x="1459200" y="0"/>
                  <a:pt x="1468836" y="0"/>
                </a:cubicBezTo>
                <a:close/>
                <a:moveTo>
                  <a:pt x="292717" y="0"/>
                </a:moveTo>
                <a:cubicBezTo>
                  <a:pt x="309122" y="0"/>
                  <a:pt x="323405" y="2466"/>
                  <a:pt x="335566" y="7399"/>
                </a:cubicBezTo>
                <a:cubicBezTo>
                  <a:pt x="347726" y="12332"/>
                  <a:pt x="357850" y="19531"/>
                  <a:pt x="365938" y="28996"/>
                </a:cubicBezTo>
                <a:cubicBezTo>
                  <a:pt x="374026" y="38460"/>
                  <a:pt x="380049" y="50162"/>
                  <a:pt x="384007" y="64100"/>
                </a:cubicBezTo>
                <a:cubicBezTo>
                  <a:pt x="387965" y="78039"/>
                  <a:pt x="389944" y="94014"/>
                  <a:pt x="389944" y="112025"/>
                </a:cubicBezTo>
                <a:cubicBezTo>
                  <a:pt x="389944" y="130037"/>
                  <a:pt x="387821" y="146270"/>
                  <a:pt x="383577" y="160725"/>
                </a:cubicBezTo>
                <a:cubicBezTo>
                  <a:pt x="379332" y="175180"/>
                  <a:pt x="372994" y="187484"/>
                  <a:pt x="364562" y="197636"/>
                </a:cubicBezTo>
                <a:cubicBezTo>
                  <a:pt x="356130" y="207789"/>
                  <a:pt x="345547" y="215590"/>
                  <a:pt x="332812" y="221040"/>
                </a:cubicBezTo>
                <a:cubicBezTo>
                  <a:pt x="320078" y="226489"/>
                  <a:pt x="305222" y="229214"/>
                  <a:pt x="288243" y="229214"/>
                </a:cubicBezTo>
                <a:cubicBezTo>
                  <a:pt x="271494" y="229214"/>
                  <a:pt x="257010" y="226718"/>
                  <a:pt x="244792" y="221728"/>
                </a:cubicBezTo>
                <a:cubicBezTo>
                  <a:pt x="232574" y="216738"/>
                  <a:pt x="222479" y="209482"/>
                  <a:pt x="214506" y="199960"/>
                </a:cubicBezTo>
                <a:cubicBezTo>
                  <a:pt x="206533" y="190438"/>
                  <a:pt x="200596" y="178621"/>
                  <a:pt x="196695" y="164511"/>
                </a:cubicBezTo>
                <a:cubicBezTo>
                  <a:pt x="192795" y="150400"/>
                  <a:pt x="190844" y="134167"/>
                  <a:pt x="190844" y="115811"/>
                </a:cubicBezTo>
                <a:cubicBezTo>
                  <a:pt x="190844" y="98259"/>
                  <a:pt x="192967" y="82313"/>
                  <a:pt x="197211" y="67972"/>
                </a:cubicBezTo>
                <a:cubicBezTo>
                  <a:pt x="201456" y="53632"/>
                  <a:pt x="207823" y="41443"/>
                  <a:pt x="216313" y="31405"/>
                </a:cubicBezTo>
                <a:cubicBezTo>
                  <a:pt x="224802" y="21367"/>
                  <a:pt x="235414" y="13623"/>
                  <a:pt x="248148" y="8174"/>
                </a:cubicBezTo>
                <a:cubicBezTo>
                  <a:pt x="260882" y="2724"/>
                  <a:pt x="275738" y="0"/>
                  <a:pt x="292717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lvl1pPr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GB" altLang="zh-CN" sz="2800" b="0" i="0" u="none" strike="noStrike" cap="none" spc="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  <a:lvl2pPr marL="6858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2pPr>
            <a:lvl3pPr marL="1143000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3pPr>
            <a:lvl4pPr marL="16002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4pPr>
            <a:lvl5pPr marL="2057400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cap="none" spc="150" normalizeH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MiSans Normal" panose="00000500000000000000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  <p:sp>
        <p:nvSpPr>
          <p:cNvPr id="40" name="标题 5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835025" y="603885"/>
            <a:ext cx="2860282" cy="12230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t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r>
              <a:rPr lang="zh-CN" altLang="en-US" sz="4000" dirty="0">
                <a:latin typeface="方正粗圆宋简体" panose="02000000000000000000" pitchFamily="2" charset="-122"/>
                <a:ea typeface="方正粗圆宋简体" panose="02000000000000000000" pitchFamily="2" charset="-122"/>
              </a:rPr>
              <a:t>学习步骤</a:t>
            </a:r>
          </a:p>
        </p:txBody>
      </p:sp>
      <p:sp>
        <p:nvSpPr>
          <p:cNvPr id="19" name="序号"/>
          <p:cNvSpPr txBox="1"/>
          <p:nvPr>
            <p:custDataLst>
              <p:tags r:id="rId19"/>
            </p:custDataLst>
          </p:nvPr>
        </p:nvSpPr>
        <p:spPr>
          <a:xfrm>
            <a:off x="10447020" y="4668519"/>
            <a:ext cx="728345" cy="889635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dirty="0">
                <a:solidFill>
                  <a:schemeClr val="accent1"/>
                </a:solidFill>
                <a:latin typeface="+mn-ea"/>
                <a:ea typeface="+mn-ea"/>
                <a:cs typeface="MiSans Normal" panose="00000500000000000000" charset="-122"/>
                <a:sym typeface="+mn-ea"/>
              </a:rPr>
              <a:t>05.</a:t>
            </a:r>
          </a:p>
        </p:txBody>
      </p:sp>
      <p:sp>
        <p:nvSpPr>
          <p:cNvPr id="20" name="标题"/>
          <p:cNvSpPr txBox="1"/>
          <p:nvPr>
            <p:custDataLst>
              <p:tags r:id="rId20"/>
            </p:custDataLst>
          </p:nvPr>
        </p:nvSpPr>
        <p:spPr>
          <a:xfrm>
            <a:off x="6031230" y="4839970"/>
            <a:ext cx="4274820" cy="5041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MiSans Normal" panose="00000500000000000000" charset="-122"/>
                <a:sym typeface="+mn-ea"/>
              </a:rPr>
              <a:t>项目拓展</a:t>
            </a:r>
          </a:p>
        </p:txBody>
      </p:sp>
      <p:cxnSp>
        <p:nvCxnSpPr>
          <p:cNvPr id="21" name="直接连接符 20"/>
          <p:cNvCxnSpPr/>
          <p:nvPr>
            <p:custDataLst>
              <p:tags r:id="rId21"/>
            </p:custDataLst>
          </p:nvPr>
        </p:nvCxnSpPr>
        <p:spPr>
          <a:xfrm>
            <a:off x="6049010" y="4911090"/>
            <a:ext cx="4907280" cy="0"/>
          </a:xfrm>
          <a:prstGeom prst="line">
            <a:avLst/>
          </a:prstGeom>
          <a:ln w="9525">
            <a:gradFill>
              <a:gsLst>
                <a:gs pos="1500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标题"/>
          <p:cNvSpPr txBox="1"/>
          <p:nvPr>
            <p:custDataLst>
              <p:tags r:id="rId22"/>
            </p:custDataLst>
          </p:nvPr>
        </p:nvSpPr>
        <p:spPr>
          <a:xfrm>
            <a:off x="6681470" y="4923155"/>
            <a:ext cx="3765550" cy="88963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algn="dist"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8000">
                      <a:srgbClr val="843A24"/>
                    </a:gs>
                    <a:gs pos="100000">
                      <a:srgbClr val="F7F5B1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800" dirty="0">
                <a:solidFill>
                  <a:srgbClr val="3484A2"/>
                </a:solidFill>
                <a:cs typeface="MiSans Normal" panose="00000500000000000000" charset="-122"/>
                <a:sym typeface="+mn-ea"/>
              </a:rPr>
              <a:t>迁移在线自主学习方法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4262120" y="1479550"/>
            <a:ext cx="3009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项目准备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53081" y="757381"/>
            <a:ext cx="3790689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网上灵活学习手语舞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41" y="3525335"/>
            <a:ext cx="2877273" cy="287727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1740728" y="2559938"/>
            <a:ext cx="1130095" cy="1629029"/>
            <a:chOff x="1132852" y="1215112"/>
            <a:chExt cx="1248082" cy="1799107"/>
          </a:xfrm>
        </p:grpSpPr>
        <p:sp>
          <p:nvSpPr>
            <p:cNvPr id="11" name="Oval 2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8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1401828" y="1467256"/>
              <a:ext cx="759279" cy="772128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4827928" y="2630455"/>
            <a:ext cx="1130095" cy="1629029"/>
            <a:chOff x="4791477" y="1215112"/>
            <a:chExt cx="1248082" cy="1799107"/>
          </a:xfrm>
        </p:grpSpPr>
        <p:sp>
          <p:nvSpPr>
            <p:cNvPr id="15" name="Oval 2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791477" y="1215112"/>
              <a:ext cx="1248082" cy="1248251"/>
            </a:xfrm>
            <a:prstGeom prst="ellipse">
              <a:avLst/>
            </a:prstGeom>
            <a:solidFill>
              <a:srgbClr val="0068B6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5"/>
              </p:custDataLst>
            </p:nvPr>
          </p:nvSpPr>
          <p:spPr bwMode="auto">
            <a:xfrm>
              <a:off x="4923812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文本框 24"/>
            <p:cNvSpPr txBox="1"/>
            <p:nvPr>
              <p:custDataLst>
                <p:tags r:id="rId16"/>
              </p:custDataLst>
            </p:nvPr>
          </p:nvSpPr>
          <p:spPr>
            <a:xfrm>
              <a:off x="5057757" y="1467256"/>
              <a:ext cx="759279" cy="772128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8" name="MH_Text_1"/>
          <p:cNvSpPr/>
          <p:nvPr>
            <p:custDataLst>
              <p:tags r:id="rId4"/>
            </p:custDataLst>
          </p:nvPr>
        </p:nvSpPr>
        <p:spPr>
          <a:xfrm>
            <a:off x="1476988" y="435211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学习方法</a:t>
            </a:r>
          </a:p>
        </p:txBody>
      </p:sp>
      <p:sp>
        <p:nvSpPr>
          <p:cNvPr id="20" name="MH_Text_1"/>
          <p:cNvSpPr/>
          <p:nvPr>
            <p:custDataLst>
              <p:tags r:id="rId5"/>
            </p:custDataLst>
          </p:nvPr>
        </p:nvSpPr>
        <p:spPr>
          <a:xfrm>
            <a:off x="4557449" y="435211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制定规划</a:t>
            </a: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1019944" y="4708553"/>
            <a:ext cx="263144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了解网上学习资源</a:t>
            </a: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4065925" y="4708553"/>
            <a:ext cx="263144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规划在线学习流程</a:t>
            </a:r>
          </a:p>
        </p:txBody>
      </p:sp>
      <p:grpSp>
        <p:nvGrpSpPr>
          <p:cNvPr id="5" name="组合 4"/>
          <p:cNvGrpSpPr/>
          <p:nvPr>
            <p:custDataLst>
              <p:tags r:id="rId8"/>
            </p:custDataLst>
          </p:nvPr>
        </p:nvGrpSpPr>
        <p:grpSpPr>
          <a:xfrm>
            <a:off x="7695123" y="2554858"/>
            <a:ext cx="1130095" cy="1629029"/>
            <a:chOff x="1132852" y="1215112"/>
            <a:chExt cx="1248082" cy="1799107"/>
          </a:xfrm>
        </p:grpSpPr>
        <p:sp>
          <p:nvSpPr>
            <p:cNvPr id="6" name="Oval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132852" y="1215112"/>
              <a:ext cx="1248082" cy="1248251"/>
            </a:xfrm>
            <a:prstGeom prst="ellipse">
              <a:avLst/>
            </a:prstGeom>
            <a:solidFill>
              <a:srgbClr val="3484A2"/>
            </a:solidFill>
            <a:ln w="14288" cap="flat">
              <a:noFill/>
              <a:prstDash val="solid"/>
              <a:miter lim="800000"/>
            </a:ln>
            <a:effectLst/>
          </p:spPr>
          <p:txBody>
            <a:bodyPr vert="horz" wrap="square" lIns="68589" tIns="34295" rIns="68589" bIns="3429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12"/>
              </p:custDataLst>
            </p:nvPr>
          </p:nvSpPr>
          <p:spPr bwMode="auto">
            <a:xfrm>
              <a:off x="1265187" y="1356556"/>
              <a:ext cx="991889" cy="1657663"/>
            </a:xfrm>
            <a:custGeom>
              <a:avLst/>
              <a:gdLst>
                <a:gd name="connsiteX0" fmla="*/ 643732 w 1287464"/>
                <a:gd name="connsiteY0" fmla="*/ 0 h 2151341"/>
                <a:gd name="connsiteX1" fmla="*/ 1287464 w 1287464"/>
                <a:gd name="connsiteY1" fmla="*/ 646113 h 2151341"/>
                <a:gd name="connsiteX2" fmla="*/ 1003649 w 1287464"/>
                <a:gd name="connsiteY2" fmla="*/ 1181880 h 2151341"/>
                <a:gd name="connsiteX3" fmla="*/ 982663 w 1287464"/>
                <a:gd name="connsiteY3" fmla="*/ 1193313 h 2151341"/>
                <a:gd name="connsiteX4" fmla="*/ 982663 w 1287464"/>
                <a:gd name="connsiteY4" fmla="*/ 1459191 h 2151341"/>
                <a:gd name="connsiteX5" fmla="*/ 1204913 w 1287464"/>
                <a:gd name="connsiteY5" fmla="*/ 1459191 h 2151341"/>
                <a:gd name="connsiteX6" fmla="*/ 646113 w 1287464"/>
                <a:gd name="connsiteY6" fmla="*/ 2151341 h 2151341"/>
                <a:gd name="connsiteX7" fmla="*/ 85725 w 1287464"/>
                <a:gd name="connsiteY7" fmla="*/ 1459191 h 2151341"/>
                <a:gd name="connsiteX8" fmla="*/ 303213 w 1287464"/>
                <a:gd name="connsiteY8" fmla="*/ 1459191 h 2151341"/>
                <a:gd name="connsiteX9" fmla="*/ 303213 w 1287464"/>
                <a:gd name="connsiteY9" fmla="*/ 1192447 h 2151341"/>
                <a:gd name="connsiteX10" fmla="*/ 283816 w 1287464"/>
                <a:gd name="connsiteY10" fmla="*/ 1181880 h 2151341"/>
                <a:gd name="connsiteX11" fmla="*/ 0 w 1287464"/>
                <a:gd name="connsiteY11" fmla="*/ 646113 h 2151341"/>
                <a:gd name="connsiteX12" fmla="*/ 643732 w 1287464"/>
                <a:gd name="connsiteY12" fmla="*/ 0 h 215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7464" h="2151341">
                  <a:moveTo>
                    <a:pt x="643732" y="0"/>
                  </a:moveTo>
                  <a:cubicBezTo>
                    <a:pt x="999255" y="0"/>
                    <a:pt x="1287464" y="289275"/>
                    <a:pt x="1287464" y="646113"/>
                  </a:cubicBezTo>
                  <a:cubicBezTo>
                    <a:pt x="1287464" y="869137"/>
                    <a:pt x="1174882" y="1065769"/>
                    <a:pt x="1003649" y="1181880"/>
                  </a:cubicBezTo>
                  <a:lnTo>
                    <a:pt x="982663" y="1193313"/>
                  </a:lnTo>
                  <a:lnTo>
                    <a:pt x="982663" y="1459191"/>
                  </a:lnTo>
                  <a:lnTo>
                    <a:pt x="1204913" y="1459191"/>
                  </a:lnTo>
                  <a:lnTo>
                    <a:pt x="646113" y="2151341"/>
                  </a:lnTo>
                  <a:lnTo>
                    <a:pt x="85725" y="1459191"/>
                  </a:lnTo>
                  <a:lnTo>
                    <a:pt x="303213" y="1459191"/>
                  </a:lnTo>
                  <a:lnTo>
                    <a:pt x="303213" y="1192447"/>
                  </a:lnTo>
                  <a:lnTo>
                    <a:pt x="283816" y="1181880"/>
                  </a:lnTo>
                  <a:cubicBezTo>
                    <a:pt x="112582" y="1065769"/>
                    <a:pt x="0" y="869137"/>
                    <a:pt x="0" y="646113"/>
                  </a:cubicBezTo>
                  <a:cubicBezTo>
                    <a:pt x="0" y="289275"/>
                    <a:pt x="288209" y="0"/>
                    <a:pt x="643732" y="0"/>
                  </a:cubicBezTo>
                  <a:close/>
                </a:path>
              </a:pathLst>
            </a:custGeom>
            <a:solidFill>
              <a:srgbClr val="F0F0F0"/>
            </a:solidFill>
            <a:ln w="28575" cap="flat" cmpd="sng" algn="ctr">
              <a:gradFill flip="none" rotWithShape="1">
                <a:gsLst>
                  <a:gs pos="100000">
                    <a:srgbClr val="FFFFFF"/>
                  </a:gs>
                  <a:gs pos="0">
                    <a:srgbClr val="D9D9DA"/>
                  </a:gs>
                </a:gsLst>
                <a:lin ang="18900000" scaled="0"/>
                <a:tileRect/>
              </a:gradFill>
              <a:prstDash val="solid"/>
              <a:miter lim="800000"/>
            </a:ln>
            <a:effectLst>
              <a:outerShdw blurRad="2286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lIns="68589" tIns="34295" rIns="68589" bIns="34295" rtlCol="0" anchor="ctr"/>
            <a:lstStyle/>
            <a:p>
              <a:pPr algn="ctr"/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1402150" y="1467257"/>
              <a:ext cx="814206" cy="772128"/>
            </a:xfrm>
            <a:prstGeom prst="rect">
              <a:avLst/>
            </a:prstGeom>
            <a:noFill/>
          </p:spPr>
          <p:txBody>
            <a:bodyPr wrap="square" lIns="68589" tIns="34295" rIns="68589" bIns="34295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19" name="MH_Text_1"/>
          <p:cNvSpPr/>
          <p:nvPr>
            <p:custDataLst>
              <p:tags r:id="rId9"/>
            </p:custDataLst>
          </p:nvPr>
        </p:nvSpPr>
        <p:spPr>
          <a:xfrm>
            <a:off x="7431383" y="4347038"/>
            <a:ext cx="1702075" cy="29053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lIns="119989" tIns="0" rIns="119989" bIns="0" rtlCol="0" anchor="t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准备环境</a:t>
            </a:r>
          </a:p>
        </p:txBody>
      </p:sp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>
            <a:off x="6974339" y="4703473"/>
            <a:ext cx="263144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准备在线学习设备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20" grpId="0" bldLvl="0" animBg="1"/>
      <p:bldP spid="1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1578610" y="1565910"/>
            <a:ext cx="9059545" cy="8108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360805" y="919798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252095" algn="just" defTabSz="266700">
              <a:spcBef>
                <a:spcPts val="500"/>
              </a:spcBef>
              <a:spcAft>
                <a:spcPts val="500"/>
              </a:spcAft>
            </a:pPr>
            <a:r>
              <a:rPr lang="en-US" altLang="zh-CN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1</a:t>
            </a:r>
            <a:r>
              <a:rPr lang="zh-CN" altLang="en-US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</a:rPr>
              <a:t>．了解网上学习资源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786255" y="1574800"/>
            <a:ext cx="8651875" cy="9017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algn="just" defTabSz="266700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我认为手语舞的学习资源应该查找</a:t>
            </a:r>
            <a:r>
              <a:rPr lang="en-US" altLang="zh-CN" sz="2000" u="sng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          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（文本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图片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视频）类型更加便于学习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695" y="4719955"/>
            <a:ext cx="1314450" cy="12763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800" y="3344545"/>
            <a:ext cx="1651000" cy="111252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5686425" y="4655820"/>
            <a:ext cx="1301750" cy="1223645"/>
          </a:xfrm>
          <a:prstGeom prst="round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6"/>
          <a:stretch>
            <a:fillRect/>
          </a:stretch>
        </p:blipFill>
        <p:spPr>
          <a:xfrm>
            <a:off x="1943100" y="3644900"/>
            <a:ext cx="3215640" cy="14814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7"/>
          <a:stretch>
            <a:fillRect/>
          </a:stretch>
        </p:blipFill>
        <p:spPr>
          <a:xfrm>
            <a:off x="7719695" y="3344545"/>
            <a:ext cx="1176020" cy="11760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66240" y="2661285"/>
            <a:ext cx="867918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defTabSz="266700" fontAlgn="auto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说一说：自主开展手语舞学习可以从哪些平台获取学习资源？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1447800" y="4132580"/>
            <a:ext cx="9373235" cy="14122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360805" y="919798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252095" algn="just" defTabSz="266700">
              <a:spcBef>
                <a:spcPts val="500"/>
              </a:spcBef>
              <a:spcAft>
                <a:spcPts val="500"/>
              </a:spcAft>
            </a:pPr>
            <a:r>
              <a:rPr lang="zh-CN" altLang="en-US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  <a:sym typeface="+mn-ea"/>
              </a:rPr>
              <a:t>2．规划在线学习流程</a:t>
            </a:r>
            <a:endParaRPr lang="zh-CN" altLang="en-US" sz="2400">
              <a:solidFill>
                <a:srgbClr val="000000"/>
              </a:solidFill>
              <a:latin typeface="方正小标宋简体" panose="02000000000000000000" pitchFamily="65" charset="-122"/>
              <a:ea typeface="方正小标宋简体" panose="02000000000000000000" pitchFamily="65" charset="-122"/>
              <a:cs typeface="方正小标宋简体" panose="02000000000000000000" pitchFamily="65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33220" y="1497965"/>
            <a:ext cx="8799195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defTabSz="266700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在线学习手语舞，没有固定定学习地点、没有专门的老师以及教科书，如何利用网络学习资源完成学习任务？请你思考在线学习手语舞的流程。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360805" y="4264660"/>
            <a:ext cx="957834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252730" algn="just" defTabSz="26670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从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我和我的祖国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中选择一句歌词进行学习，我们小组选择的手语舞歌词为：</a:t>
            </a:r>
          </a:p>
          <a:p>
            <a:pPr marL="0" indent="252730" algn="just" defTabSz="26670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</a:rPr>
              <a:t>□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我和我的祖国，一刻也不能分割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</a:rPr>
              <a:t>        □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无论我走到哪里，都流出一首赞歌</a:t>
            </a:r>
          </a:p>
          <a:p>
            <a:pPr marL="0" indent="252730" algn="just" defTabSz="26670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</a:rPr>
              <a:t>□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我歌唱每一座高山，我歌唱每一条河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</a:rPr>
              <a:t>    □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袅袅炊烟，小小村落，路上一道辙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525" y="2559050"/>
            <a:ext cx="10226040" cy="1083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360805" y="919798"/>
            <a:ext cx="5080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252095" algn="just" defTabSz="266700">
              <a:spcBef>
                <a:spcPts val="500"/>
              </a:spcBef>
              <a:spcAft>
                <a:spcPts val="500"/>
              </a:spcAft>
            </a:pPr>
            <a:r>
              <a:rPr lang="en-US" altLang="zh-CN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  <a:sym typeface="+mn-ea"/>
              </a:rPr>
              <a:t>3</a:t>
            </a:r>
            <a:r>
              <a:rPr lang="zh-CN" altLang="en-US" sz="2400">
                <a:solidFill>
                  <a:srgbClr val="000000"/>
                </a:solidFill>
                <a:latin typeface="方正小标宋简体" panose="02000000000000000000" pitchFamily="65" charset="-122"/>
                <a:ea typeface="方正小标宋简体" panose="02000000000000000000" pitchFamily="65" charset="-122"/>
                <a:cs typeface="方正小标宋简体" panose="02000000000000000000" pitchFamily="65" charset="-122"/>
                <a:sym typeface="+mn-ea"/>
              </a:rPr>
              <a:t>．准备在线学习设备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689100" y="1472565"/>
            <a:ext cx="815594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defTabSz="266700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与线下学习一样，在线学习也需要一定的学习环境。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根据当下情况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，确定完成手语舞学习需要的设备：</a:t>
            </a:r>
            <a:endParaRPr lang="en-US" altLang="zh-CN" sz="2000" u="sng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矩形: 圆角 1"/>
          <p:cNvSpPr/>
          <p:nvPr/>
        </p:nvSpPr>
        <p:spPr>
          <a:xfrm>
            <a:off x="1689100" y="2533650"/>
            <a:ext cx="2997835" cy="3213735"/>
          </a:xfrm>
          <a:prstGeom prst="roundRect">
            <a:avLst>
              <a:gd name="adj" fmla="val 6279"/>
            </a:avLst>
          </a:prstGeom>
          <a:solidFill>
            <a:srgbClr val="DBE9FA">
              <a:alpha val="47000"/>
            </a:srgbClr>
          </a:solidFill>
          <a:ln w="12700" cap="flat" cmpd="sng" algn="ctr">
            <a:solidFill>
              <a:srgbClr val="4B93E8">
                <a:alpha val="50000"/>
              </a:srgbClr>
            </a:solidFill>
            <a:prstDash val="dash"/>
            <a:miter lim="800000"/>
          </a:ln>
          <a:effectLst/>
        </p:spPr>
        <p:txBody>
          <a:bodyPr rtlCol="0" anchor="ctr">
            <a:normAutofit/>
          </a:bodyPr>
          <a:lstStyle/>
          <a:p>
            <a:pPr marR="0" lvl="0" indent="0" algn="l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                            </a:t>
            </a:r>
          </a:p>
        </p:txBody>
      </p:sp>
      <p:sp>
        <p:nvSpPr>
          <p:cNvPr id="9" name="矩形: 圆角 1"/>
          <p:cNvSpPr/>
          <p:nvPr/>
        </p:nvSpPr>
        <p:spPr>
          <a:xfrm>
            <a:off x="7413625" y="2533650"/>
            <a:ext cx="2997835" cy="3213735"/>
          </a:xfrm>
          <a:prstGeom prst="roundRect">
            <a:avLst>
              <a:gd name="adj" fmla="val 6279"/>
            </a:avLst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4B93E8">
                <a:alpha val="50000"/>
              </a:srgbClr>
            </a:solidFill>
            <a:prstDash val="dash"/>
            <a:miter lim="800000"/>
          </a:ln>
          <a:effectLst/>
        </p:spPr>
        <p:txBody>
          <a:bodyPr rtlCol="0" anchor="ctr">
            <a:normAutofit/>
          </a:bodyPr>
          <a:lstStyle/>
          <a:p>
            <a:pPr marR="0" lvl="0" indent="0" algn="l" defTabSz="9144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42770" y="2606040"/>
            <a:ext cx="1473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必备设备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475220" y="2606040"/>
            <a:ext cx="1473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可选准备</a:t>
            </a:r>
          </a:p>
        </p:txBody>
      </p:sp>
      <p:pic>
        <p:nvPicPr>
          <p:cNvPr id="10" name="图片 9" descr="038a7e2c257abebdfffedd91e17db4f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790" y="5174615"/>
            <a:ext cx="334010" cy="693420"/>
          </a:xfrm>
          <a:prstGeom prst="rect">
            <a:avLst/>
          </a:prstGeom>
        </p:spPr>
      </p:pic>
      <p:pic>
        <p:nvPicPr>
          <p:cNvPr id="11" name="图片 10" descr="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540" y="3175000"/>
            <a:ext cx="810260" cy="810260"/>
          </a:xfrm>
          <a:prstGeom prst="rect">
            <a:avLst/>
          </a:prstGeom>
        </p:spPr>
      </p:pic>
      <p:pic>
        <p:nvPicPr>
          <p:cNvPr id="12" name="图片 11" descr="1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845" y="4159250"/>
            <a:ext cx="781050" cy="781050"/>
          </a:xfrm>
          <a:prstGeom prst="rect">
            <a:avLst/>
          </a:prstGeom>
        </p:spPr>
      </p:pic>
      <p:pic>
        <p:nvPicPr>
          <p:cNvPr id="15" name="图片 14" descr="96635ec614bd5a63c683cbd47802be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7070" y="2332990"/>
            <a:ext cx="904875" cy="9048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1410" y="4702810"/>
            <a:ext cx="810260" cy="9245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7770" y="3429000"/>
            <a:ext cx="700405" cy="877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405" y="4709160"/>
            <a:ext cx="1693545" cy="16935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253081" y="757381"/>
            <a:ext cx="3790689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网上灵活学习手语舞</a:t>
            </a:r>
          </a:p>
        </p:txBody>
      </p:sp>
      <p:sp>
        <p:nvSpPr>
          <p:cNvPr id="3" name="矩形 2"/>
          <p:cNvSpPr/>
          <p:nvPr/>
        </p:nvSpPr>
        <p:spPr>
          <a:xfrm>
            <a:off x="4763770" y="1548130"/>
            <a:ext cx="30435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>
                    <a:alpha val="89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项目实施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76" y="2491904"/>
            <a:ext cx="6413249" cy="3470816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1"/>
            </p:custDataLst>
          </p:nvPr>
        </p:nvSpPr>
        <p:spPr>
          <a:xfrm>
            <a:off x="4159829" y="3156045"/>
            <a:ext cx="462726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ym typeface="+mn-ea"/>
              </a:rPr>
              <a:t>筛选手语舞学习资源</a:t>
            </a:r>
            <a:endParaRPr lang="zh-CN" altLang="en-US" sz="2400" dirty="0"/>
          </a:p>
        </p:txBody>
      </p:sp>
      <p:sp>
        <p:nvSpPr>
          <p:cNvPr id="28" name="文本框 27"/>
          <p:cNvSpPr txBox="1"/>
          <p:nvPr>
            <p:custDataLst>
              <p:tags r:id="rId2"/>
            </p:custDataLst>
          </p:nvPr>
        </p:nvSpPr>
        <p:spPr>
          <a:xfrm>
            <a:off x="5422900" y="4180205"/>
            <a:ext cx="3230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ym typeface="+mn-ea"/>
              </a:rPr>
              <a:t>运用网络学习手语舞</a:t>
            </a:r>
            <a:endParaRPr lang="zh-CN" altLang="en-US" sz="2400" dirty="0"/>
          </a:p>
        </p:txBody>
      </p:sp>
      <p:sp>
        <p:nvSpPr>
          <p:cNvPr id="29" name="文本框 28"/>
          <p:cNvSpPr txBox="1"/>
          <p:nvPr>
            <p:custDataLst>
              <p:tags r:id="rId3"/>
            </p:custDataLst>
          </p:nvPr>
        </p:nvSpPr>
        <p:spPr>
          <a:xfrm>
            <a:off x="4159885" y="5302885"/>
            <a:ext cx="3272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dirty="0">
                <a:sym typeface="+mn-ea"/>
              </a:rPr>
              <a:t>交流在线自主学习经验</a:t>
            </a:r>
            <a:endParaRPr lang="zh-CN" altLang="en-US" sz="2400" dirty="0"/>
          </a:p>
        </p:txBody>
      </p:sp>
      <p:sp>
        <p:nvSpPr>
          <p:cNvPr id="30" name="文本框 29"/>
          <p:cNvSpPr txBox="1"/>
          <p:nvPr>
            <p:custDataLst>
              <p:tags r:id="rId4"/>
            </p:custDataLst>
          </p:nvPr>
        </p:nvSpPr>
        <p:spPr>
          <a:xfrm>
            <a:off x="3985491" y="2583936"/>
            <a:ext cx="1080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步骤</a:t>
            </a:r>
            <a:r>
              <a:rPr lang="en-US" altLang="zh-CN" sz="2000" dirty="0">
                <a:solidFill>
                  <a:schemeClr val="bg1"/>
                </a:solidFill>
              </a:rPr>
              <a:t>1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>
            <p:custDataLst>
              <p:tags r:id="rId5"/>
            </p:custDataLst>
          </p:nvPr>
        </p:nvSpPr>
        <p:spPr>
          <a:xfrm>
            <a:off x="7707086" y="3698191"/>
            <a:ext cx="1080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步骤</a:t>
            </a:r>
            <a:r>
              <a:rPr lang="en-US" altLang="zh-CN" sz="2000" dirty="0">
                <a:solidFill>
                  <a:schemeClr val="bg1"/>
                </a:solidFill>
              </a:rPr>
              <a:t>2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2" name="文本框 31"/>
          <p:cNvSpPr txBox="1"/>
          <p:nvPr>
            <p:custDataLst>
              <p:tags r:id="rId6"/>
            </p:custDataLst>
          </p:nvPr>
        </p:nvSpPr>
        <p:spPr>
          <a:xfrm>
            <a:off x="3985490" y="4734743"/>
            <a:ext cx="1080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步骤</a:t>
            </a:r>
            <a:r>
              <a:rPr lang="en-US" altLang="zh-CN" sz="2000" dirty="0">
                <a:solidFill>
                  <a:schemeClr val="bg1"/>
                </a:solidFill>
              </a:rPr>
              <a:t>3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WFlNzg2MWU0MzVkOTllNDBlYmIxYTQ5NzIyOTNlMW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503.87488188976374,&quot;left&quot;:474.6750061035156,&quot;top&quot;:53.525118110236214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290_4*l_h_i*1_3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503.87488188976374,&quot;left&quot;:474.6750061035156,&quot;top&quot;:53.525118110236214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3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3_1"/>
  <p:tag name="KSO_WM_DIAGRAM_VERSION" val="3"/>
  <p:tag name="KSO_WM_DIAGRAM_MAX_ITEMCNT" val="6"/>
  <p:tag name="KSO_WM_DIAGRAM_MIN_ITEMCNT" val="2"/>
  <p:tag name="KSO_WM_DIAGRAM_VIRTUALLY_FRAME" val="{&quot;height&quot;:503.87488188976374,&quot;left&quot;:474.6750061035156,&quot;top&quot;:53.525118110236214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503.87488188976374,&quot;left&quot;:474.6750061035156,&quot;top&quot;:53.525118110236214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290_4*l_h_i*1_4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503.87488188976374,&quot;left&quot;:474.6750061035156,&quot;top&quot;:53.525118110236214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4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4_1"/>
  <p:tag name="KSO_WM_DIAGRAM_VERSION" val="3"/>
  <p:tag name="KSO_WM_DIAGRAM_MAX_ITEMCNT" val="6"/>
  <p:tag name="KSO_WM_DIAGRAM_MIN_ITEMCNT" val="2"/>
  <p:tag name="KSO_WM_DIAGRAM_VIRTUALLY_FRAME" val="{&quot;height&quot;:503.87488188976374,&quot;left&quot;:474.6750061035156,&quot;top&quot;:53.525118110236214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503.87488188976374,&quot;left&quot;:474.6750061035156,&quot;top&quot;:53.525118110236214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503.87488188976374,&quot;left&quot;:474.6750061035156,&quot;top&quot;:53.525118110236214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503.87488188976374,&quot;left&quot;:474.6750061035156,&quot;top&quot;:53.525118110236214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503.87488188976374,&quot;left&quot;:474.6750061035156,&quot;top&quot;:53.525118110236214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90_4*a*1"/>
  <p:tag name="KSO_WM_TEMPLATE_CATEGORY" val="custom"/>
  <p:tag name="KSO_WM_TEMPLATE_INDEX" val="2023029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0290_4*l_h_i*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503.87488188976374,&quot;left&quot;:474.6750061035156,&quot;top&quot;:53.525118110236214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1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503.87488188976374,&quot;left&quot;:474.6750061035156,&quot;top&quot;:53.525118110236214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503.87488188976374,&quot;left&quot;:474.6750061035156,&quot;top&quot;:53.525118110236214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503.87488188976374,&quot;left&quot;:474.6750061035156,&quot;top&quot;:53.525118110236214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165.141968503937,&quot;top&quot;:116.5,&quot;width&quot;:509.20960629921257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165.141968503937,&quot;top&quot;:116.5,&quot;width&quot;:509.20960629921257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90.5022047244094,&quot;left&quot;:165.141968503937,&quot;top&quot;:116.5,&quot;width&quot;:509.2096062992125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90.5022047244094,&quot;left&quot;:165.141968503937,&quot;top&quot;:116.5,&quot;width&quot;:509.20960629921257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165.141968503937,&quot;top&quot;:116.5,&quot;width&quot;:509.20960629921257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165.141968503937,&quot;top&quot;:116.5,&quot;width&quot;:509.20960629921257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165.141968503937,&quot;top&quot;:116.5,&quot;width&quot;:509.20960629921257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90.5022047244094,&quot;left&quot;:165.141968503937,&quot;top&quot;:116.5,&quot;width&quot;:509.20960629921257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165.141968503937,&quot;top&quot;:116.5,&quot;width&quot;:509.20960629921257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165.141968503937,&quot;top&quot;:116.5,&quot;width&quot;:509.20960629921257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165.141968503937,&quot;top&quot;:116.5,&quot;width&quot;:509.20960629921257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165.141968503937,&quot;top&quot;:116.5,&quot;width&quot;:509.20960629921257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165.141968503937,&quot;top&quot;:116.5,&quot;width&quot;:509.2096062992125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165.141968503937,&quot;top&quot;:116.5,&quot;width&quot;:509.20960629921257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165.141968503937,&quot;top&quot;:116.5,&quot;width&quot;:509.20960629921257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165.141968503937,&quot;top&quot;:116.5,&quot;width&quot;:509.20960629921257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165.141968503937,&quot;top&quot;:116.5,&quot;width&quot;:509.20960629921257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165.141968503937,&quot;top&quot;:116.5,&quot;width&quot;:509.20960629921257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9.4404724409449,&quot;left&quot;:313.81811023622043,&quot;top&quot;:203.45952755905512,&quot;width&quot;:406.8791338582677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9.4404724409449,&quot;left&quot;:313.81811023622043,&quot;top&quot;:203.45952755905512,&quot;width&quot;:406.8791338582677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9.4404724409449,&quot;left&quot;:313.81811023622043,&quot;top&quot;:203.45952755905512,&quot;width&quot;:406.8791338582677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9.4404724409449,&quot;left&quot;:313.81811023622043,&quot;top&quot;:203.45952755905512,&quot;width&quot;:406.8791338582677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9.4404724409449,&quot;left&quot;:313.81811023622043,&quot;top&quot;:203.45952755905512,&quot;width&quot;:406.879133858267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custom20230290_4*l_h_i*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503.87488188976374,&quot;left&quot;:474.6750061035156,&quot;top&quot;:53.525118110236214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1.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9.4404724409449,&quot;left&quot;:313.81811023622043,&quot;top&quot;:203.45952755905512,&quot;width&quot;:406.8791338582677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48*193"/>
  <p:tag name="TABLE_ENDDRAG_RECT" val="163*172*648*19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0.6,&quot;left&quot;:156.9,&quot;top&quot;:229.55,&quot;width&quot;:598.3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0.6,&quot;left&quot;:156.9,&quot;top&quot;:229.55,&quot;width&quot;:598.3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0.6,&quot;left&quot;:156.9,&quot;top&quot;:229.55,&quot;width&quot;:598.3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80.6,&quot;left&quot;:156.9,&quot;top&quot;:229.55,&quot;width&quot;:598.3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11.4,&quot;left&quot;:72.95,&quot;top&quot;:195.55,&quot;width&quot;:771.75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1_1"/>
  <p:tag name="KSO_WM_DIAGRAM_VERSION" val="3"/>
  <p:tag name="KSO_WM_DIAGRAM_MAX_ITEMCNT" val="6"/>
  <p:tag name="KSO_WM_DIAGRAM_MIN_ITEMCNT" val="2"/>
  <p:tag name="KSO_WM_DIAGRAM_VIRTUALLY_FRAME" val="{&quot;height&quot;:503.87488188976374,&quot;left&quot;:474.6750061035156,&quot;top&quot;:53.525118110236214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11.4,&quot;left&quot;:72.95,&quot;top&quot;:195.55,&quot;width&quot;:771.75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82*273"/>
  <p:tag name="TABLE_ENDDRAG_RECT" val="137*176*682*27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290_4*l_h_i*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503.87488188976374,&quot;left&quot;:474.6750061035156,&quot;top&quot;:53.525118110236214,&quot;width&quot;:419.4249151563268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0},{&quot;brightness&quot;:0,&quot;colorType&quot;:1,&quot;foreColorIndex&quot;:14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RICK" val="1"/>
  <p:tag name="KSO_WM_DIAGRAM_COLOR_TEXT_CAN_REMOVE" val="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11.4,&quot;left&quot;:72.95,&quot;top&quot;:195.55,&quot;width&quot;:771.75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11.4,&quot;left&quot;:72.95,&quot;top&quot;:195.55,&quot;width&quot;:771.75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290_4*l_h_i*1_2_2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UNIT_TEXT_FILL_FORE_SCHEMECOLOR_INDEX_BRIGHTNESS" val="0"/>
  <p:tag name="KSO_WM_UNIT_TEXT_FILL_FORE_SCHEMECOLOR_INDEX" val="6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503.87488188976374,&quot;left&quot;:474.6750061035156,&quot;top&quot;:53.525118110236214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02.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1.4,&quot;left&quot;:72.95,&quot;top&quot;:195.55,&quot;width&quot;:771.75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05*298"/>
  <p:tag name="TABLE_ENDDRAG_RECT" val="135*145*705*29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9.0631496062992,&quot;left&quot;:165.141968503937,&quot;top&quot;:116.5,&quot;width&quot;:458.98393700787403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5.4,&quot;left&quot;:72.95,&quot;top&quot;:201.55,&quot;width&quot;:506.25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0.5022047244094,&quot;left&quot;:72.96055118110235,&quot;top&quot;:116.5,&quot;width&quot;:551.1653543307086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4112100"/>
  <p:tag name="MH_LIBRARY" val="GRAPHIC"/>
  <p:tag name="MH_TYPE" val="Text"/>
  <p:tag name="MH_ORDER" val="1"/>
  <p:tag name="KSO_WM_DIAGRAM_VIRTUALLY_FRAME" val="{&quot;height&quot;:205.4,&quot;left&quot;:72.95,&quot;top&quot;:201.55,&quot;width&quot;:506.25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5.4,&quot;left&quot;:72.95,&quot;top&quot;:201.55,&quot;width&quot;:506.25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5.4,&quot;left&quot;:72.95,&quot;top&quot;:201.55,&quot;width&quot;:506.2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290"/>
  <p:tag name="KSO_WM_UNIT_LAYERLEVEL" val="1_1_1"/>
  <p:tag name="KSO_WM_TAG_VERSION" val="3.0"/>
  <p:tag name="KSO_WM_BEAUTIFY_FLAG" val="#wm#"/>
  <p:tag name="KSO_WM_DIAGRAM_GROUP_CODE" val="l1-1"/>
  <p:tag name="KSO_WM_UNIT_VALUE" val="26"/>
  <p:tag name="KSO_WM_UNIT_TYPE" val="l_h_a"/>
  <p:tag name="KSO_WM_UNIT_ID" val="custom20230290_4*l_h_a*1_2_1"/>
  <p:tag name="KSO_WM_DIAGRAM_VERSION" val="3"/>
  <p:tag name="KSO_WM_DIAGRAM_MAX_ITEMCNT" val="6"/>
  <p:tag name="KSO_WM_DIAGRAM_MIN_ITEMCNT" val="2"/>
  <p:tag name="KSO_WM_DIAGRAM_VIRTUALLY_FRAME" val="{&quot;height&quot;:503.87488188976374,&quot;left&quot;:474.6750061035156,&quot;top&quot;:53.525118110236214,&quot;width&quot;:419.424915156326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PRESET_TEXT" val="单击此处添加目录标题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5.4,&quot;left&quot;:72.95,&quot;top&quot;:201.55,&quot;width&quot;:506.25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5.4,&quot;left&quot;:72.95,&quot;top&quot;:201.55,&quot;width&quot;:506.25}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1245</Words>
  <Application>Microsoft Office PowerPoint</Application>
  <PresentationFormat>宽屏</PresentationFormat>
  <Paragraphs>199</Paragraphs>
  <Slides>23</Slides>
  <Notes>14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Impact</vt:lpstr>
      <vt:lpstr>微软雅黑</vt:lpstr>
      <vt:lpstr>等线</vt:lpstr>
      <vt:lpstr>华文行楷</vt:lpstr>
      <vt:lpstr>方正姚体简体</vt:lpstr>
      <vt:lpstr>宋体</vt:lpstr>
      <vt:lpstr>楷体</vt:lpstr>
      <vt:lpstr>方正稚艺简体</vt:lpstr>
      <vt:lpstr>方正剪纸简体</vt:lpstr>
      <vt:lpstr>方正小标宋简体</vt:lpstr>
      <vt:lpstr>Arial</vt:lpstr>
      <vt:lpstr>方正粗圆宋简体</vt:lpstr>
      <vt:lpstr>Calibri</vt:lpstr>
      <vt:lpstr>MiSans Normal</vt:lpstr>
      <vt:lpstr>Times New Roman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7下1单元项目1</dc:title>
  <dc:creator>梁祥</dc:creator>
  <cp:keywords>安徽版初中信息科技</cp:keywords>
  <cp:lastModifiedBy>Administrator</cp:lastModifiedBy>
  <cp:revision>233</cp:revision>
  <dcterms:created xsi:type="dcterms:W3CDTF">2021-03-10T08:28:00Z</dcterms:created>
  <dcterms:modified xsi:type="dcterms:W3CDTF">2025-02-08T06:12:03Z</dcterms:modified>
  <cp:category>互联网应用与创新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8F6A40DEAB994B90A50F73EA1B060CF3_13</vt:lpwstr>
  </property>
</Properties>
</file>