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4.xml" ContentType="application/vnd.openxmlformats-officedocument.presentationml.tags+xml"/>
  <Override PartName="/ppt/notesSlides/notesSlide8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9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0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87" r:id="rId2"/>
    <p:sldId id="417" r:id="rId3"/>
    <p:sldId id="426" r:id="rId4"/>
    <p:sldId id="450" r:id="rId5"/>
    <p:sldId id="333" r:id="rId6"/>
    <p:sldId id="447" r:id="rId7"/>
    <p:sldId id="451" r:id="rId8"/>
    <p:sldId id="459" r:id="rId9"/>
    <p:sldId id="490" r:id="rId10"/>
    <p:sldId id="452" r:id="rId11"/>
    <p:sldId id="462" r:id="rId12"/>
    <p:sldId id="456" r:id="rId13"/>
    <p:sldId id="476" r:id="rId14"/>
    <p:sldId id="453" r:id="rId15"/>
    <p:sldId id="472" r:id="rId16"/>
    <p:sldId id="463" r:id="rId17"/>
    <p:sldId id="464" r:id="rId18"/>
    <p:sldId id="465" r:id="rId19"/>
    <p:sldId id="491" r:id="rId20"/>
    <p:sldId id="454" r:id="rId21"/>
    <p:sldId id="458" r:id="rId22"/>
    <p:sldId id="411" r:id="rId23"/>
  </p:sldIdLst>
  <p:sldSz cx="12192000" cy="6858000"/>
  <p:notesSz cx="6858000" cy="9144000"/>
  <p:embeddedFontLst>
    <p:embeddedFont>
      <p:font typeface="方正粗圆宋简体" panose="02010600030101010101" charset="-122"/>
      <p:regular r:id="rId26"/>
    </p:embeddedFont>
    <p:embeddedFont>
      <p:font typeface="Impact" panose="020B0806030902050204" pitchFamily="34" charset="0"/>
      <p:regular r:id="rId27"/>
    </p:embeddedFont>
    <p:embeddedFont>
      <p:font typeface="等线" panose="02010600030101010101" pitchFamily="2" charset="-122"/>
      <p:regular r:id="rId28"/>
      <p:bold r:id="rId29"/>
    </p:embeddedFont>
    <p:embeddedFont>
      <p:font typeface="方正剪纸简体" panose="03000509000000000000" pitchFamily="65" charset="-122"/>
      <p:regular r:id="rId30"/>
    </p:embeddedFont>
    <p:embeddedFont>
      <p:font typeface="方正小标宋简体" panose="02010601030101010101" pitchFamily="2" charset="-122"/>
      <p:regular r:id="rId31"/>
    </p:embeddedFont>
    <p:embeddedFont>
      <p:font typeface="楷体" panose="02010609060101010101" pitchFamily="49" charset="-122"/>
      <p:regular r:id="rId32"/>
    </p:embeddedFont>
    <p:embeddedFont>
      <p:font typeface="微软雅黑" panose="020B0503020204020204" pitchFamily="34" charset="-122"/>
      <p:regular r:id="rId33"/>
      <p:bold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484A2"/>
    <a:srgbClr val="0068B6"/>
    <a:srgbClr val="3586A5"/>
    <a:srgbClr val="2E9FD1"/>
    <a:srgbClr val="F7AD35"/>
    <a:srgbClr val="CB6D41"/>
    <a:srgbClr val="F8B64D"/>
    <a:srgbClr val="F9C55C"/>
    <a:srgbClr val="54C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9052" autoAdjust="0"/>
  </p:normalViewPr>
  <p:slideViewPr>
    <p:cSldViewPr snapToGrid="0">
      <p:cViewPr varScale="1">
        <p:scale>
          <a:sx n="102" d="100"/>
          <a:sy n="102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  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slide" Target="../slides/sl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.xml"/><Relationship Id="rId4" Type="http://schemas.openxmlformats.org/officeDocument/2006/relationships/slide" Target="../slides/slide2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slide" Target="../slides/slide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slide" Target="../slides/slide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" action="ppaction://noaction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项目评价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" action="ppaction://noaction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项目总结</a:t>
              </a:r>
            </a:p>
          </p:txBody>
        </p:sp>
      </p:grpSp>
      <p:sp>
        <p:nvSpPr>
          <p:cNvPr id="25" name="KSO_Shape">
            <a:hlinkClick r:id="rId3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rId4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向世界介绍我们的学校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9709952" y="6321329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跨学科主题学习</a:t>
            </a:r>
            <a:endParaRPr lang="zh-CN" altLang="en-US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" action="ppaction://noaction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" action="ppaction://noaction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项目评价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" action="ppaction://noaction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项目总结</a:t>
              </a:r>
            </a:p>
          </p:txBody>
        </p:sp>
      </p:grpSp>
      <p:sp>
        <p:nvSpPr>
          <p:cNvPr id="23" name="KSO_Shape">
            <a:hlinkClick r:id="rId4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rId5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向世界介绍我们的学校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9709952" y="6321329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跨学科主题学习</a:t>
            </a:r>
            <a:endParaRPr lang="zh-CN" altLang="en-US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" action="ppaction://noaction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项目评价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" action="ppaction://noaction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项目总结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3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4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向世界介绍我们的学校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09952" y="6321329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跨学科主题学习</a:t>
            </a:r>
            <a:endParaRPr lang="zh-CN" altLang="en-US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" action="ppaction://noaction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" action="ppaction://noaction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项目评价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" action="ppaction://noaction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项目总结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3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4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向世界介绍我们的学校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09952" y="6321329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跨学科主题学习</a:t>
            </a:r>
            <a:endParaRPr lang="zh-CN" altLang="en-US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8855242" y="6315614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跨学科主题学习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15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5.png"/><Relationship Id="rId5" Type="http://schemas.openxmlformats.org/officeDocument/2006/relationships/tags" Target="../tags/tag43.xml"/><Relationship Id="rId10" Type="http://schemas.openxmlformats.org/officeDocument/2006/relationships/image" Target="../media/image10.png"/><Relationship Id="rId4" Type="http://schemas.openxmlformats.org/officeDocument/2006/relationships/tags" Target="../tags/tag42.xml"/><Relationship Id="rId9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image" Target="../media/image5.png"/><Relationship Id="rId2" Type="http://schemas.openxmlformats.org/officeDocument/2006/relationships/tags" Target="../tags/tag50.xml"/><Relationship Id="rId16" Type="http://schemas.openxmlformats.org/officeDocument/2006/relationships/image" Target="../media/image10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5" Type="http://schemas.openxmlformats.org/officeDocument/2006/relationships/notesSlide" Target="../notesSlides/notesSlide12.xml"/><Relationship Id="rId10" Type="http://schemas.openxmlformats.org/officeDocument/2006/relationships/tags" Target="../tags/tag58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3" Type="http://schemas.openxmlformats.org/officeDocument/2006/relationships/tags" Target="../tags/tag6.xml"/><Relationship Id="rId21" Type="http://schemas.openxmlformats.org/officeDocument/2006/relationships/image" Target="../media/image8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notesSlide" Target="../notesSlides/notesSlide4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19" Type="http://schemas.openxmlformats.org/officeDocument/2006/relationships/slideLayout" Target="../slideLayouts/slideLayout3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notesSlide" Target="../notesSlides/notesSlide5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image" Target="../media/image5.png"/><Relationship Id="rId10" Type="http://schemas.openxmlformats.org/officeDocument/2006/relationships/tags" Target="../tags/tag31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2890254" y="2325413"/>
            <a:ext cx="65836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跨学科主题学习</a:t>
            </a:r>
            <a:endParaRPr lang="zh-CN" alt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32722" y="5927986"/>
            <a:ext cx="6119310" cy="290195"/>
            <a:chOff x="6285" y="5259"/>
            <a:chExt cx="4219" cy="457"/>
          </a:xfrm>
        </p:grpSpPr>
        <p:sp>
          <p:nvSpPr>
            <p:cNvPr id="10" name="圆角矩形 26"/>
            <p:cNvSpPr/>
            <p:nvPr/>
          </p:nvSpPr>
          <p:spPr>
            <a:xfrm>
              <a:off x="6285" y="5259"/>
              <a:ext cx="2611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宣城市北京师范大学宣城实验学校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章玉霞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880190" y="3846700"/>
            <a:ext cx="51244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向世界介绍我们的学校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635364" y="903099"/>
            <a:ext cx="353153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跨学科学习主题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19591" y="891524"/>
            <a:ext cx="4293441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年级下册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" y="2848061"/>
            <a:ext cx="3733406" cy="37334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49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49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49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6" grpId="0"/>
      <p:bldP spid="16" grpId="1"/>
      <p:bldP spid="17" grpId="0"/>
      <p:bldP spid="17" grpId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7e003c7dc81ce21c000fb5bc65138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975" y="3566160"/>
            <a:ext cx="3153410" cy="26098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10640" y="1264920"/>
            <a:ext cx="953452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just" defTabSz="266700">
              <a:lnSpc>
                <a:spcPct val="10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FF99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（1）明确所需素材</a:t>
            </a:r>
          </a:p>
          <a:p>
            <a:pPr marL="0" indent="0" algn="just" defTabSz="2667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根据本组确定的宣传作品，明确需要收集的素材及收集方式，并做好收集素材的任务分工。</a:t>
            </a: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503045" y="2451735"/>
          <a:ext cx="8141970" cy="3253740"/>
        </p:xfrm>
        <a:graphic>
          <a:graphicData uri="http://schemas.openxmlformats.org/drawingml/2006/table">
            <a:tbl>
              <a:tblPr/>
              <a:tblGrid>
                <a:gridCol w="133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5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8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7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2290"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素材类型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内容描述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收集方式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负责人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例：图片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运动员赛场剪影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网上下载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503045" y="71882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just" defTabSz="266700">
              <a:lnSpc>
                <a:spcPct val="15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1.收集作品素材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66825" y="1231265"/>
            <a:ext cx="5271770" cy="418528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algn="just" defTabSz="266700">
              <a:lnSpc>
                <a:spcPct val="10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FF99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（2）收集各类素材</a:t>
            </a: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根据小组分工，并行开展素材收集。</a:t>
            </a: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</a:p>
          <a:p>
            <a:pPr marL="0" algn="just" defTabSz="266700">
              <a:lnSpc>
                <a:spcPct val="10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FF99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（3）初步整理素材</a:t>
            </a: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小组共同初步浏览本组收集到的素材，</a:t>
            </a:r>
            <a:r>
              <a:rPr lang="zh-CN" altLang="en-US" sz="2000" b="1">
                <a:solidFill>
                  <a:srgbClr val="FF99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剔除或加工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质量不佳的素材，再将可用素材文件分类整理，并保存到计算机中，为后续制作做好充分准备。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2585" y="1286510"/>
            <a:ext cx="4281170" cy="4130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3810" y="1170940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FF99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b="1">
                <a:solidFill>
                  <a:srgbClr val="FF99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000" b="1">
                <a:solidFill>
                  <a:srgbClr val="FF99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）讨论素材组织方式</a:t>
            </a:r>
          </a:p>
        </p:txBody>
      </p:sp>
      <p:graphicFrame>
        <p:nvGraphicFramePr>
          <p:cNvPr id="3" name="表格 2"/>
          <p:cNvGraphicFramePr/>
          <p:nvPr/>
        </p:nvGraphicFramePr>
        <p:xfrm>
          <a:off x="1570355" y="1617345"/>
          <a:ext cx="8240395" cy="1796415"/>
        </p:xfrm>
        <a:graphic>
          <a:graphicData uri="http://schemas.openxmlformats.org/drawingml/2006/table">
            <a:tbl>
              <a:tblPr/>
              <a:tblGrid>
                <a:gridCol w="1288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5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84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0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7215"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内容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素材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时长</a:t>
                      </a:r>
                      <a:r>
                        <a:rPr lang="en-US" alt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篇幅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文案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音乐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其他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273810" y="3221355"/>
            <a:ext cx="884428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just" defTabSz="266700">
              <a:buClrTx/>
              <a:buSzTx/>
              <a:buFontTx/>
            </a:pPr>
            <a:r>
              <a:rPr lang="zh-CN" altLang="en-US" sz="2000" b="1">
                <a:solidFill>
                  <a:srgbClr val="FF99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（2）制作作品</a:t>
            </a: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根据本组所选的电子作品形式，参考《操作手册》小组合作完成学校宣传作品的创作。</a:t>
            </a: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just" defTabSz="266700">
              <a:buClrTx/>
              <a:buSzTx/>
              <a:buFontTx/>
            </a:pPr>
            <a:r>
              <a:rPr lang="zh-CN" altLang="en-US" sz="2000" b="1">
                <a:solidFill>
                  <a:srgbClr val="FF99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（3）分享创意</a:t>
            </a: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本组在创作电子作品时，采取了哪些方法让本组的宣传作品更具创新性与吸引力，记录下来。</a:t>
            </a: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创意秘诀：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________________________________________________</a:t>
            </a:r>
          </a:p>
        </p:txBody>
      </p:sp>
      <p:pic>
        <p:nvPicPr>
          <p:cNvPr id="5" name="图片 4" descr="4a1d494a6174119503be9446bd46791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630" y="4021455"/>
            <a:ext cx="2149475" cy="21494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48435" y="664845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just" defTabSz="266700">
              <a:lnSpc>
                <a:spcPct val="15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2.制作电子作品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62120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项目评价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53081" y="757381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向世界介绍我们的学校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41" y="3525335"/>
            <a:ext cx="2877273" cy="28772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41" y="2491904"/>
            <a:ext cx="6413249" cy="3470816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3879794" y="3156045"/>
            <a:ext cx="462726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互评</a:t>
            </a:r>
            <a:r>
              <a:rPr lang="zh-CN" altLang="en-US" sz="2400" dirty="0">
                <a:sym typeface="+mn-ea"/>
              </a:rPr>
              <a:t>完善小组作品</a:t>
            </a:r>
            <a:endParaRPr lang="zh-CN" altLang="en-US" sz="2400" dirty="0"/>
          </a:p>
        </p:txBody>
      </p:sp>
      <p:sp>
        <p:nvSpPr>
          <p:cNvPr id="28" name="文本框 27"/>
          <p:cNvSpPr txBox="1"/>
          <p:nvPr>
            <p:custDataLst>
              <p:tags r:id="rId3"/>
            </p:custDataLst>
          </p:nvPr>
        </p:nvSpPr>
        <p:spPr>
          <a:xfrm>
            <a:off x="5142865" y="4180205"/>
            <a:ext cx="323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ym typeface="+mn-ea"/>
              </a:rPr>
              <a:t>在线发布宣传作品</a:t>
            </a:r>
            <a:endParaRPr lang="zh-CN" altLang="en-US" sz="2400" dirty="0"/>
          </a:p>
        </p:txBody>
      </p:sp>
      <p:sp>
        <p:nvSpPr>
          <p:cNvPr id="29" name="文本框 28"/>
          <p:cNvSpPr txBox="1"/>
          <p:nvPr>
            <p:custDataLst>
              <p:tags r:id="rId4"/>
            </p:custDataLst>
          </p:nvPr>
        </p:nvSpPr>
        <p:spPr>
          <a:xfrm>
            <a:off x="3879850" y="5302885"/>
            <a:ext cx="26619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dirty="0">
                <a:sym typeface="+mn-ea"/>
              </a:rPr>
              <a:t>体验宣传新技术</a:t>
            </a:r>
            <a:endParaRPr lang="zh-CN" altLang="en-US" sz="2400" dirty="0"/>
          </a:p>
        </p:txBody>
      </p:sp>
      <p:sp>
        <p:nvSpPr>
          <p:cNvPr id="30" name="文本框 29"/>
          <p:cNvSpPr txBox="1"/>
          <p:nvPr>
            <p:custDataLst>
              <p:tags r:id="rId5"/>
            </p:custDataLst>
          </p:nvPr>
        </p:nvSpPr>
        <p:spPr>
          <a:xfrm>
            <a:off x="3705456" y="2583936"/>
            <a:ext cx="10801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—1—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>
            <p:custDataLst>
              <p:tags r:id="rId6"/>
            </p:custDataLst>
          </p:nvPr>
        </p:nvSpPr>
        <p:spPr>
          <a:xfrm>
            <a:off x="7427051" y="3698191"/>
            <a:ext cx="10801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—2—</a:t>
            </a:r>
          </a:p>
        </p:txBody>
      </p:sp>
      <p:sp>
        <p:nvSpPr>
          <p:cNvPr id="32" name="文本框 31"/>
          <p:cNvSpPr txBox="1"/>
          <p:nvPr>
            <p:custDataLst>
              <p:tags r:id="rId7"/>
            </p:custDataLst>
          </p:nvPr>
        </p:nvSpPr>
        <p:spPr>
          <a:xfrm>
            <a:off x="3705455" y="4734743"/>
            <a:ext cx="10801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—3—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70940" y="615315"/>
            <a:ext cx="970153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just" defTabSz="266700">
              <a:lnSpc>
                <a:spcPct val="15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1.完善作品</a:t>
            </a: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494790" y="2238375"/>
          <a:ext cx="9054465" cy="3122295"/>
        </p:xfrm>
        <a:graphic>
          <a:graphicData uri="http://schemas.openxmlformats.org/drawingml/2006/table">
            <a:tbl>
              <a:tblPr/>
              <a:tblGrid>
                <a:gridCol w="112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87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1815">
                <a:tc gridSpan="3"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作品修改建议登记单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030"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组别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修改建议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030"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2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en-US" altLang="zh-CN" sz="2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en-US" altLang="zh-CN" sz="2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zh-CN" altLang="en-US" sz="2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en-US" altLang="zh-CN" sz="2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en-US" altLang="zh-CN" sz="2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zh-CN" altLang="en-US" sz="2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030"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en-US" altLang="zh-CN" sz="2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en-US" altLang="zh-CN" sz="2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zh-CN" altLang="en-US" sz="2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029970" y="1121410"/>
            <a:ext cx="963422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）小组互评</a:t>
            </a: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每个小组</a:t>
            </a:r>
            <a:r>
              <a:rPr lang="zh-CN" altLang="en-US" sz="2000" b="1">
                <a:solidFill>
                  <a:srgbClr val="FF99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组长留守本组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，向其他组同学展示介绍本组作品，</a:t>
            </a:r>
            <a:r>
              <a:rPr lang="zh-CN" altLang="en-US" sz="2000" b="1">
                <a:solidFill>
                  <a:srgbClr val="FF99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其他成员到其他组参观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作品并给出作品修改建议，每人至少给一组提出一条修改建议。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70940" y="607060"/>
            <a:ext cx="970153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just" defTabSz="266700">
              <a:lnSpc>
                <a:spcPct val="15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1.完善作品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80135" y="1121410"/>
            <a:ext cx="911034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）修改作品</a:t>
            </a: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根据其他小组提出的建议，有选择的修改完善本组作品。</a:t>
            </a: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）作品自评</a:t>
            </a: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完成本组作品自评量表。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612900" y="2599055"/>
          <a:ext cx="8991600" cy="3143250"/>
        </p:xfrm>
        <a:graphic>
          <a:graphicData uri="http://schemas.openxmlformats.org/drawingml/2006/table">
            <a:tbl>
              <a:tblPr/>
              <a:tblGrid>
                <a:gridCol w="1438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9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3220"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评价维度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评价指标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评价结果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51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内容质量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作品的内容与学校的形象和特色紧密相关。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rgbClr val="FF99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☆☆☆☆☆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14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创意表现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作品内容及表达方式有独特性和创新性。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rgbClr val="FF99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☆☆☆☆☆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35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技术实现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音频、视频、图像等多媒体元素的应用得当。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rgbClr val="FF99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☆☆☆☆☆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视觉效果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整体视觉效果美观，包括色彩搭配、布局设计等。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rgbClr val="FF99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☆☆☆☆☆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14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信息传达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信息传达清晰明确，易于理解。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dirty="0">
                          <a:solidFill>
                            <a:srgbClr val="FF99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☆☆☆☆☆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29690" y="742315"/>
            <a:ext cx="940435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just" defTabSz="266700">
              <a:lnSpc>
                <a:spcPct val="15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2.发布作品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560195" y="2693035"/>
          <a:ext cx="6762115" cy="2882900"/>
        </p:xfrm>
        <a:graphic>
          <a:graphicData uri="http://schemas.openxmlformats.org/drawingml/2006/table">
            <a:tbl>
              <a:tblPr/>
              <a:tblGrid>
                <a:gridCol w="374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1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580">
                <a:tc>
                  <a:txBody>
                    <a:bodyPr/>
                    <a:lstStyle/>
                    <a:p>
                      <a:pPr marL="749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注意事项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本组作品是否符合规范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580">
                <a:tc>
                  <a:txBody>
                    <a:bodyPr/>
                    <a:lstStyle/>
                    <a:p>
                      <a:pPr marL="749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作品信息真实可靠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580">
                <a:tc>
                  <a:txBody>
                    <a:bodyPr/>
                    <a:lstStyle/>
                    <a:p>
                      <a:pPr marL="749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没有消极不良言论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580">
                <a:tc>
                  <a:txBody>
                    <a:bodyPr/>
                    <a:lstStyle/>
                    <a:p>
                      <a:pPr marL="749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580">
                <a:tc>
                  <a:txBody>
                    <a:bodyPr/>
                    <a:lstStyle/>
                    <a:p>
                      <a:pPr marL="749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49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2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图片 1" descr="8e8f091326dedbe6f85f4149e6b2f4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75675" y="3647440"/>
            <a:ext cx="2784475" cy="22936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04595" y="1248410"/>
            <a:ext cx="922210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）选择发布平台</a:t>
            </a: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我们组选择的发布平台：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_________________</a:t>
            </a:r>
            <a:endParaRPr lang="en-US" altLang="zh-CN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）发布规范</a:t>
            </a: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在网上发布宣传学校的电子作品，有哪些注意事项？检查本组作品是否符合规范。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21155" y="912972"/>
            <a:ext cx="5080000" cy="7067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）推广作品</a:t>
            </a: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思考：如何扩大本组宣传作品的影响力？</a:t>
            </a:r>
          </a:p>
        </p:txBody>
      </p:sp>
      <p:pic>
        <p:nvPicPr>
          <p:cNvPr id="4" name="图片 3" descr="395467958a7cdf38c01c9e1216724e0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590" y="2304415"/>
            <a:ext cx="4164330" cy="305054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327785" y="1842770"/>
            <a:ext cx="4283710" cy="3973830"/>
          </a:xfrm>
          <a:prstGeom prst="roundRect">
            <a:avLst/>
          </a:prstGeom>
          <a:ln w="381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宣传方法</a:t>
            </a:r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914015" y="2753360"/>
            <a:ext cx="1463675" cy="5911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多平台发布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1711325" y="3375025"/>
            <a:ext cx="1463675" cy="5911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515360" y="3996690"/>
            <a:ext cx="1463675" cy="5911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312670" y="4618355"/>
            <a:ext cx="1463675" cy="5911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55065" y="1155065"/>
            <a:ext cx="7606665" cy="50177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）观看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AI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宣传作品，说一说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AI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技术的优势与不足？</a:t>
            </a: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）体验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AI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生成宣传文案</a:t>
            </a: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9875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利用文心一言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/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讯飞星火生成宣传学校的标语，体验宣传新技术。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320165" y="651510"/>
            <a:ext cx="943991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just" defTabSz="266700">
              <a:lnSpc>
                <a:spcPct val="15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3.体验宣传新技术</a:t>
            </a:r>
          </a:p>
        </p:txBody>
      </p:sp>
      <p:pic>
        <p:nvPicPr>
          <p:cNvPr id="5" name="7下跨学科AI宣传视频_x26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665" y="1688465"/>
            <a:ext cx="5743575" cy="322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62120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项目总结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53081" y="757381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向世界介绍我们的学校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41" y="3525335"/>
            <a:ext cx="2877273" cy="28772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36" name="组合 35"/>
          <p:cNvGrpSpPr/>
          <p:nvPr>
            <p:custDataLst>
              <p:tags r:id="rId2"/>
            </p:custDataLst>
          </p:nvPr>
        </p:nvGrpSpPr>
        <p:grpSpPr>
          <a:xfrm>
            <a:off x="3711300" y="3154632"/>
            <a:ext cx="1538068" cy="1560603"/>
            <a:chOff x="5803900" y="2852738"/>
            <a:chExt cx="1300163" cy="1319212"/>
          </a:xfrm>
          <a:solidFill>
            <a:srgbClr val="202A36"/>
          </a:solidFill>
        </p:grpSpPr>
        <p:sp>
          <p:nvSpPr>
            <p:cNvPr id="37" name="Freeform 18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19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rgbClr val="FCB00F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9" name="组合 38"/>
          <p:cNvGrpSpPr/>
          <p:nvPr>
            <p:custDataLst>
              <p:tags r:id="rId3"/>
            </p:custDataLst>
          </p:nvPr>
        </p:nvGrpSpPr>
        <p:grpSpPr>
          <a:xfrm>
            <a:off x="5026406" y="3446334"/>
            <a:ext cx="1868593" cy="1866715"/>
            <a:chOff x="5305425" y="2638425"/>
            <a:chExt cx="1579563" cy="1577975"/>
          </a:xfrm>
          <a:solidFill>
            <a:srgbClr val="202A36"/>
          </a:solidFill>
        </p:grpSpPr>
        <p:sp>
          <p:nvSpPr>
            <p:cNvPr id="40" name="Freeform 6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FCB00F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6" name="TextBox 55"/>
          <p:cNvSpPr txBox="1"/>
          <p:nvPr>
            <p:custDataLst>
              <p:tags r:id="rId4"/>
            </p:custDataLst>
          </p:nvPr>
        </p:nvSpPr>
        <p:spPr>
          <a:xfrm>
            <a:off x="5410835" y="2747010"/>
            <a:ext cx="2639695" cy="5340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梳理宣传技术</a:t>
            </a:r>
            <a:endParaRPr lang="zh-CN" altLang="en-US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>
            <p:custDataLst>
              <p:tags r:id="rId5"/>
            </p:custDataLst>
          </p:nvPr>
        </p:nvSpPr>
        <p:spPr>
          <a:xfrm>
            <a:off x="3628647" y="2580992"/>
            <a:ext cx="1598895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项目总结</a:t>
            </a:r>
            <a:endParaRPr lang="en-US" altLang="zh-CN" sz="2200" b="1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48" name="TextBox 57"/>
          <p:cNvSpPr txBox="1"/>
          <p:nvPr>
            <p:custDataLst>
              <p:tags r:id="rId6"/>
            </p:custDataLst>
          </p:nvPr>
        </p:nvSpPr>
        <p:spPr>
          <a:xfrm>
            <a:off x="6944995" y="4779010"/>
            <a:ext cx="2100580" cy="5340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归纳宣传规范</a:t>
            </a:r>
            <a:endParaRPr lang="zh-CN" altLang="en-US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>
            <p:custDataLst>
              <p:tags r:id="rId7"/>
            </p:custDataLst>
          </p:nvPr>
        </p:nvSpPr>
        <p:spPr>
          <a:xfrm>
            <a:off x="5130502" y="5425106"/>
            <a:ext cx="1598895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学以致用</a:t>
            </a:r>
            <a:endParaRPr lang="en-US" altLang="zh-CN" sz="2200" b="1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cxnSp>
        <p:nvCxnSpPr>
          <p:cNvPr id="52" name="肘形连接符 51"/>
          <p:cNvCxnSpPr/>
          <p:nvPr>
            <p:custDataLst>
              <p:tags r:id="rId8"/>
            </p:custDataLst>
          </p:nvPr>
        </p:nvCxnSpPr>
        <p:spPr>
          <a:xfrm rot="10800000" flipV="1">
            <a:off x="6223635" y="4734560"/>
            <a:ext cx="2677160" cy="528320"/>
          </a:xfrm>
          <a:prstGeom prst="bentConnector3">
            <a:avLst>
              <a:gd name="adj1" fmla="val 71845"/>
            </a:avLst>
          </a:prstGeom>
          <a:ln>
            <a:solidFill>
              <a:srgbClr val="202A3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肘形连接符 52"/>
          <p:cNvCxnSpPr/>
          <p:nvPr>
            <p:custDataLst>
              <p:tags r:id="rId9"/>
            </p:custDataLst>
          </p:nvPr>
        </p:nvCxnSpPr>
        <p:spPr>
          <a:xfrm rot="10800000" flipV="1">
            <a:off x="5026025" y="2733675"/>
            <a:ext cx="2502535" cy="657860"/>
          </a:xfrm>
          <a:prstGeom prst="bentConnector3">
            <a:avLst>
              <a:gd name="adj1" fmla="val 85232"/>
            </a:avLst>
          </a:prstGeom>
          <a:ln>
            <a:solidFill>
              <a:srgbClr val="202A3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08000000">
                                      <p:cBhvr>
                                        <p:cTn id="15" dur="7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86400000">
                                      <p:cBhvr>
                                        <p:cTn id="32" dur="6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项目情境</a:t>
            </a:r>
          </a:p>
        </p:txBody>
      </p:sp>
      <p:sp>
        <p:nvSpPr>
          <p:cNvPr id="2" name="矩形 1"/>
          <p:cNvSpPr/>
          <p:nvPr/>
        </p:nvSpPr>
        <p:spPr>
          <a:xfrm>
            <a:off x="1646555" y="1739900"/>
            <a:ext cx="912431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655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步入校园，老师的讲课声、琅琅的读书声、整齐的跑步声、游戏时的喧闹声、比赛时的喝彩声，声声入耳</a:t>
            </a:r>
            <a:r>
              <a:rPr 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学校即将迎来建校周年庆典，如何更好地向外界展示学校的独特魅力和文化内涵，请你发挥创意，用你们的智慧和才华，为学校献上一份特别的礼物！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-269125" y="161035"/>
            <a:ext cx="5269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向世界介绍我们的学校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850922" y="6419789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跨学科主题学习</a:t>
            </a:r>
          </a:p>
        </p:txBody>
      </p:sp>
      <p:pic>
        <p:nvPicPr>
          <p:cNvPr id="5" name="图片 4" descr="63713927707552198266253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105" y="3493770"/>
            <a:ext cx="4273550" cy="1901825"/>
          </a:xfrm>
          <a:prstGeom prst="rect">
            <a:avLst/>
          </a:prstGeom>
        </p:spPr>
      </p:pic>
      <p:pic>
        <p:nvPicPr>
          <p:cNvPr id="6" name="图片 5" descr="63713927634117556577933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27775" y="3493770"/>
            <a:ext cx="4029075" cy="1919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28" grpId="0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8235" y="606425"/>
            <a:ext cx="1019937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just" defTabSz="266700">
              <a:lnSpc>
                <a:spcPct val="15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1.梳理宣传技术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49325" y="4211320"/>
            <a:ext cx="1044194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 latinLnBrk="1"/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互联网时代，我了解的宣传方法有：美篇、公众号、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_________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_________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_________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等。</a:t>
            </a:r>
          </a:p>
          <a:p>
            <a:pPr indent="0" algn="just" defTabSz="266700" fontAlgn="auto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）宣传技术发展趋势</a:t>
            </a:r>
          </a:p>
          <a:p>
            <a:pPr indent="0" algn="just" defTabSz="266700" fontAlgn="auto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从古至今，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宣传媒体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由静态到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__________________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；媒体类型由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______________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到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______________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；宣传渠道由线下到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________________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；宣传范围由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_____________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到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______________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，技术实现由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______________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到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______________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580" y="2058035"/>
            <a:ext cx="9409430" cy="19875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4410" y="1118235"/>
            <a:ext cx="976566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）宣传技术的发展</a:t>
            </a: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随着信息技术的发展，传播媒介也在不断注入新的血液，上网搜索梳理传播媒介的发展，与同学交流常用的宣传技术。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16710" y="883920"/>
            <a:ext cx="835533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66700">
              <a:lnSpc>
                <a:spcPct val="15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2.归纳宣传规范</a:t>
            </a:r>
          </a:p>
        </p:txBody>
      </p:sp>
      <p:pic>
        <p:nvPicPr>
          <p:cNvPr id="3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A"/>
              </a:clrFrom>
              <a:clrTo>
                <a:srgbClr val="F7F7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0255" y="2455545"/>
            <a:ext cx="7525385" cy="2688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角矩形 3"/>
          <p:cNvSpPr/>
          <p:nvPr/>
        </p:nvSpPr>
        <p:spPr>
          <a:xfrm>
            <a:off x="5543550" y="3278505"/>
            <a:ext cx="3217545" cy="60071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5543550" y="4344670"/>
            <a:ext cx="3217545" cy="60071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616710" y="1464310"/>
            <a:ext cx="92671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互联网的影响范围广，我们在网上发布信息时，要遵守哪些规范？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79375"/>
            <a:ext cx="6584315" cy="584775"/>
            <a:chOff x="1415995" y="1454455"/>
            <a:chExt cx="6584315" cy="584775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2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679520" y="1454455"/>
              <a:ext cx="6320790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向世界介绍我们的学校</a:t>
              </a: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230934" y="2793642"/>
            <a:ext cx="5219406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向世界分享展示更多精彩！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7" y="266428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35364" y="903099"/>
            <a:ext cx="353153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跨学科学习主题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年级下册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1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学习目标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02370" y="1491797"/>
            <a:ext cx="8190754" cy="4092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项目目标</a:t>
            </a: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根据需求选择合适的宣传方式（如美篇、电子相册、短视频等），制作电子作品，通过互联网介绍自己的学校。</a:t>
            </a:r>
            <a:endParaRPr lang="zh-CN" altLang="zh-CN" sz="2000" kern="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  <a:tab pos="203835" algn="l"/>
              </a:tabLst>
            </a:pP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</a:pP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zh-CN" sz="20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素养目标</a:t>
            </a:r>
            <a:endParaRPr lang="zh-CN" altLang="zh-CN" sz="2000" kern="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）了解常见的互联网宣传方式。</a:t>
            </a: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）根据需求选择合适的宣传内容与方法制作电子作品，利用互联网进行宣传。</a:t>
            </a: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）知道在网上发布电子作品应遵守的法律法规，正确发布及推广电子作品。</a:t>
            </a: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269125" y="161035"/>
            <a:ext cx="5269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向世界介绍我们的学校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850922" y="6419789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跨学科主题学习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28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8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0" y="2397760"/>
            <a:ext cx="3223895" cy="3223895"/>
          </a:xfrm>
          <a:prstGeom prst="rect">
            <a:avLst/>
          </a:prstGeom>
        </p:spPr>
      </p:pic>
      <p:sp>
        <p:nvSpPr>
          <p:cNvPr id="9" name="矩形: 圆角 2"/>
          <p:cNvSpPr/>
          <p:nvPr>
            <p:custDataLst>
              <p:tags r:id="rId1"/>
            </p:custDataLst>
          </p:nvPr>
        </p:nvSpPr>
        <p:spPr>
          <a:xfrm>
            <a:off x="5481320" y="956945"/>
            <a:ext cx="5559425" cy="511746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1">
                <a:alpha val="50000"/>
              </a:schemeClr>
            </a:solidFill>
            <a:prstDash val="solid"/>
          </a:ln>
          <a:effectLst>
            <a:outerShdw blurRad="330200" dist="203200" dir="5400000" sx="98000" sy="98000" algn="t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2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8930" y="894715"/>
            <a:ext cx="5849620" cy="5179695"/>
          </a:xfrm>
          <a:prstGeom prst="rect">
            <a:avLst/>
          </a:prstGeom>
        </p:spPr>
      </p:pic>
      <p:sp>
        <p:nvSpPr>
          <p:cNvPr id="11" name="序号"/>
          <p:cNvSpPr txBox="1"/>
          <p:nvPr>
            <p:custDataLst>
              <p:tags r:id="rId2"/>
            </p:custDataLst>
          </p:nvPr>
        </p:nvSpPr>
        <p:spPr>
          <a:xfrm>
            <a:off x="10464800" y="1008699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01.</a:t>
            </a:r>
          </a:p>
        </p:txBody>
      </p:sp>
      <p:sp>
        <p:nvSpPr>
          <p:cNvPr id="5" name="标题"/>
          <p:cNvSpPr txBox="1"/>
          <p:nvPr>
            <p:custDataLst>
              <p:tags r:id="rId3"/>
            </p:custDataLst>
          </p:nvPr>
        </p:nvSpPr>
        <p:spPr>
          <a:xfrm>
            <a:off x="6049010" y="79470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项目准备</a:t>
            </a: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6049010" y="2150110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序号"/>
          <p:cNvSpPr txBox="1"/>
          <p:nvPr>
            <p:custDataLst>
              <p:tags r:id="rId5"/>
            </p:custDataLst>
          </p:nvPr>
        </p:nvSpPr>
        <p:spPr>
          <a:xfrm>
            <a:off x="10464800" y="2203027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02.</a:t>
            </a:r>
          </a:p>
        </p:txBody>
      </p:sp>
      <p:sp>
        <p:nvSpPr>
          <p:cNvPr id="26" name="标题"/>
          <p:cNvSpPr txBox="1"/>
          <p:nvPr>
            <p:custDataLst>
              <p:tags r:id="rId6"/>
            </p:custDataLst>
          </p:nvPr>
        </p:nvSpPr>
        <p:spPr>
          <a:xfrm>
            <a:off x="6049010" y="2041102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项目实施</a:t>
            </a: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6049010" y="3344438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序号"/>
          <p:cNvSpPr txBox="1"/>
          <p:nvPr>
            <p:custDataLst>
              <p:tags r:id="rId8"/>
            </p:custDataLst>
          </p:nvPr>
        </p:nvSpPr>
        <p:spPr>
          <a:xfrm>
            <a:off x="10464800" y="3397355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03.</a:t>
            </a:r>
          </a:p>
        </p:txBody>
      </p:sp>
      <p:sp>
        <p:nvSpPr>
          <p:cNvPr id="7" name="标题"/>
          <p:cNvSpPr txBox="1"/>
          <p:nvPr>
            <p:custDataLst>
              <p:tags r:id="rId9"/>
            </p:custDataLst>
          </p:nvPr>
        </p:nvSpPr>
        <p:spPr>
          <a:xfrm>
            <a:off x="6049010" y="3235430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项目评价</a:t>
            </a:r>
          </a:p>
        </p:txBody>
      </p:sp>
      <p:cxnSp>
        <p:nvCxnSpPr>
          <p:cNvPr id="33" name="直接连接符 32"/>
          <p:cNvCxnSpPr/>
          <p:nvPr>
            <p:custDataLst>
              <p:tags r:id="rId10"/>
            </p:custDataLst>
          </p:nvPr>
        </p:nvCxnSpPr>
        <p:spPr>
          <a:xfrm>
            <a:off x="6049010" y="4538766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序号"/>
          <p:cNvSpPr txBox="1"/>
          <p:nvPr>
            <p:custDataLst>
              <p:tags r:id="rId11"/>
            </p:custDataLst>
          </p:nvPr>
        </p:nvSpPr>
        <p:spPr>
          <a:xfrm>
            <a:off x="10464800" y="4591684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04.</a:t>
            </a:r>
          </a:p>
        </p:txBody>
      </p:sp>
      <p:sp>
        <p:nvSpPr>
          <p:cNvPr id="36" name="标题"/>
          <p:cNvSpPr txBox="1"/>
          <p:nvPr>
            <p:custDataLst>
              <p:tags r:id="rId12"/>
            </p:custDataLst>
          </p:nvPr>
        </p:nvSpPr>
        <p:spPr>
          <a:xfrm>
            <a:off x="6049010" y="4429759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项目总结</a:t>
            </a:r>
          </a:p>
        </p:txBody>
      </p:sp>
      <p:sp>
        <p:nvSpPr>
          <p:cNvPr id="8" name="标题"/>
          <p:cNvSpPr txBox="1"/>
          <p:nvPr>
            <p:custDataLst>
              <p:tags r:id="rId13"/>
            </p:custDataLst>
          </p:nvPr>
        </p:nvSpPr>
        <p:spPr>
          <a:xfrm>
            <a:off x="6699250" y="1263015"/>
            <a:ext cx="3765550" cy="8896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了解在线宣传方法，规划流程分工</a:t>
            </a:r>
          </a:p>
        </p:txBody>
      </p:sp>
      <p:sp>
        <p:nvSpPr>
          <p:cNvPr id="12" name="标题"/>
          <p:cNvSpPr txBox="1"/>
          <p:nvPr>
            <p:custDataLst>
              <p:tags r:id="rId14"/>
            </p:custDataLst>
          </p:nvPr>
        </p:nvSpPr>
        <p:spPr>
          <a:xfrm>
            <a:off x="6708775" y="245332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收集整理素材，制作宣传学校电子作品</a:t>
            </a:r>
          </a:p>
        </p:txBody>
      </p:sp>
      <p:sp>
        <p:nvSpPr>
          <p:cNvPr id="22" name="标题"/>
          <p:cNvSpPr txBox="1"/>
          <p:nvPr>
            <p:custDataLst>
              <p:tags r:id="rId15"/>
            </p:custDataLst>
          </p:nvPr>
        </p:nvSpPr>
        <p:spPr>
          <a:xfrm>
            <a:off x="6751955" y="368395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完善电子作品，在线发布作品</a:t>
            </a:r>
          </a:p>
        </p:txBody>
      </p:sp>
      <p:sp>
        <p:nvSpPr>
          <p:cNvPr id="23" name="标题"/>
          <p:cNvSpPr txBox="1"/>
          <p:nvPr>
            <p:custDataLst>
              <p:tags r:id="rId16"/>
            </p:custDataLst>
          </p:nvPr>
        </p:nvSpPr>
        <p:spPr>
          <a:xfrm>
            <a:off x="6681470" y="476218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梳理宣传技术，归纳宣传规范</a:t>
            </a:r>
          </a:p>
        </p:txBody>
      </p:sp>
      <p:sp>
        <p:nvSpPr>
          <p:cNvPr id="27" name="文本框 26"/>
          <p:cNvSpPr txBox="1"/>
          <p:nvPr userDrawn="1">
            <p:custDataLst>
              <p:tags r:id="rId17"/>
            </p:custDataLst>
          </p:nvPr>
        </p:nvSpPr>
        <p:spPr>
          <a:xfrm>
            <a:off x="3016432" y="1389212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0" name="标题 5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835025" y="603885"/>
            <a:ext cx="2860282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sz="4000" dirty="0">
                <a:latin typeface="方正粗圆宋简体" panose="02000000000000000000" pitchFamily="2" charset="-122"/>
                <a:ea typeface="方正粗圆宋简体" panose="02000000000000000000" pitchFamily="2" charset="-122"/>
              </a:rPr>
              <a:t>学习步骤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62120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项目准备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53081" y="757381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向世界介绍我们的学校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41" y="3525335"/>
            <a:ext cx="2877273" cy="28772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3407603" y="2559938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6494803" y="2630455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8" name="MH_Text_1"/>
          <p:cNvSpPr/>
          <p:nvPr>
            <p:custDataLst>
              <p:tags r:id="rId4"/>
            </p:custDataLst>
          </p:nvPr>
        </p:nvSpPr>
        <p:spPr>
          <a:xfrm>
            <a:off x="3143863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学习方法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6224324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小组规划</a:t>
            </a:r>
          </a:p>
        </p:txBody>
      </p:sp>
      <p:sp>
        <p:nvSpPr>
          <p:cNvPr id="4" name="矩形 3"/>
          <p:cNvSpPr/>
          <p:nvPr/>
        </p:nvSpPr>
        <p:spPr>
          <a:xfrm>
            <a:off x="2686819" y="4708553"/>
            <a:ext cx="263144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了解在线宣传方法</a:t>
            </a:r>
          </a:p>
        </p:txBody>
      </p:sp>
      <p:sp>
        <p:nvSpPr>
          <p:cNvPr id="7" name="矩形 6"/>
          <p:cNvSpPr/>
          <p:nvPr/>
        </p:nvSpPr>
        <p:spPr>
          <a:xfrm>
            <a:off x="6065540" y="4708553"/>
            <a:ext cx="20193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规划流程分工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599565" y="1333500"/>
            <a:ext cx="9152890" cy="6115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通过学习资料，了解其他学校宣传的方法与效果，填写到表格中。</a:t>
            </a:r>
          </a:p>
        </p:txBody>
      </p:sp>
      <p:graphicFrame>
        <p:nvGraphicFramePr>
          <p:cNvPr id="16" name="表格 15"/>
          <p:cNvGraphicFramePr/>
          <p:nvPr>
            <p:custDataLst>
              <p:tags r:id="rId1"/>
            </p:custDataLst>
          </p:nvPr>
        </p:nvGraphicFramePr>
        <p:xfrm>
          <a:off x="1599565" y="2032000"/>
          <a:ext cx="8914130" cy="3522980"/>
        </p:xfrm>
        <a:graphic>
          <a:graphicData uri="http://schemas.openxmlformats.org/drawingml/2006/table">
            <a:tbl>
              <a:tblPr/>
              <a:tblGrid>
                <a:gridCol w="2548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9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5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0745">
                <a:tc>
                  <a:txBody>
                    <a:bodyPr/>
                    <a:lstStyle/>
                    <a:p>
                      <a:pPr marL="71755" indent="21399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宣传方法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21399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宣传内容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21399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宣传效果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0745">
                <a:tc>
                  <a:txBody>
                    <a:bodyPr/>
                    <a:lstStyle/>
                    <a:p>
                      <a:pPr marL="71755" indent="21399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电子相册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21399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21399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745">
                <a:tc>
                  <a:txBody>
                    <a:bodyPr/>
                    <a:lstStyle/>
                    <a:p>
                      <a:pPr marL="71755" indent="21399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短视频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21399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21399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0745">
                <a:tc>
                  <a:txBody>
                    <a:bodyPr/>
                    <a:lstStyle/>
                    <a:p>
                      <a:pPr marL="71755" indent="21399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美篇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21399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indent="21399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2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599565" y="780415"/>
            <a:ext cx="299466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1.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了解在线宣传方法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1"/>
          <p:cNvSpPr/>
          <p:nvPr/>
        </p:nvSpPr>
        <p:spPr>
          <a:xfrm>
            <a:off x="1536065" y="4133215"/>
            <a:ext cx="7272020" cy="1139190"/>
          </a:xfrm>
          <a:prstGeom prst="roundRect">
            <a:avLst>
              <a:gd name="adj" fmla="val 6279"/>
            </a:avLst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4B93E8">
                <a:alpha val="50000"/>
              </a:srgbClr>
            </a:solidFill>
            <a:prstDash val="dash"/>
            <a:miter lim="800000"/>
          </a:ln>
          <a:effectLst/>
        </p:spPr>
        <p:txBody>
          <a:bodyPr rtlCol="0" anchor="ctr">
            <a:normAutofit/>
          </a:bodyPr>
          <a:lstStyle/>
          <a:p>
            <a:pPr marR="0" lvl="0" indent="0" algn="l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: 圆角 1"/>
          <p:cNvSpPr/>
          <p:nvPr/>
        </p:nvSpPr>
        <p:spPr>
          <a:xfrm>
            <a:off x="1536065" y="1821815"/>
            <a:ext cx="7272020" cy="1517650"/>
          </a:xfrm>
          <a:prstGeom prst="roundRect">
            <a:avLst>
              <a:gd name="adj" fmla="val 6279"/>
            </a:avLst>
          </a:prstGeom>
          <a:solidFill>
            <a:srgbClr val="DBE9FA">
              <a:alpha val="47000"/>
            </a:srgbClr>
          </a:solidFill>
          <a:ln w="12700" cap="flat" cmpd="sng" algn="ctr">
            <a:solidFill>
              <a:srgbClr val="4B93E8">
                <a:alpha val="50000"/>
              </a:srgbClr>
            </a:solidFill>
            <a:prstDash val="dash"/>
            <a:miter lim="800000"/>
          </a:ln>
          <a:effectLst/>
        </p:spPr>
        <p:txBody>
          <a:bodyPr rtlCol="0" anchor="ctr">
            <a:normAutofit/>
          </a:bodyPr>
          <a:lstStyle/>
          <a:p>
            <a:pPr marR="0" lvl="0" indent="0" algn="l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                  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536065" y="1273175"/>
            <a:ext cx="9131935" cy="431101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）选择宣传内容</a:t>
            </a: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请选择一个最想介绍的学校特色。</a:t>
            </a: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□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校园风光 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      □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趣味社团 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 □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美术节 </a:t>
            </a: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□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可爱的老师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同学 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□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运动会 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   □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其他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____________</a:t>
            </a: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）选择宣传方法</a:t>
            </a: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根据本组选择的宣传内容，选择合适的宣传方法。</a:t>
            </a:r>
          </a:p>
          <a:p>
            <a:pPr marL="0" indent="269875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□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电子相册 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 □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短视频 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 □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美篇 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 □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其他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____________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536065" y="741045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just" defTabSz="266700">
              <a:lnSpc>
                <a:spcPct val="15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2.明确宣传任务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5cddbf4aab60602c9209a93bc8b6a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710" y="2488565"/>
            <a:ext cx="3274695" cy="30486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9380" y="1349375"/>
            <a:ext cx="9211945" cy="57848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小组讨论，明确本作作品主题，规划项目流程，分配每个流程的主要负责人。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644650" y="2034540"/>
          <a:ext cx="6518275" cy="3771900"/>
        </p:xfrm>
        <a:graphic>
          <a:graphicData uri="http://schemas.openxmlformats.org/drawingml/2006/table">
            <a:tbl>
              <a:tblPr/>
              <a:tblGrid>
                <a:gridCol w="1516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2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9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898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作品名称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流程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主要责任人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570">
                <a:tc rowSpan="4"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．收集素材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20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5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．完善作品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5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2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518920" y="84836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just" defTabSz="266700">
              <a:lnSpc>
                <a:spcPct val="15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3.规划流程分工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62120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项目实施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53081" y="757381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向世界介绍我们的学校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41" y="3525335"/>
            <a:ext cx="2877273" cy="28772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16200000">
            <a:off x="2833523" y="2375837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/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/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/>
          </p:nvSpPr>
          <p:spPr>
            <a:xfrm rot="5400000">
              <a:off x="140182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 rot="16200000">
            <a:off x="3879377" y="3745953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/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/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/>
          </p:nvSpPr>
          <p:spPr>
            <a:xfrm rot="5400000"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4" name="MH_Text_1"/>
          <p:cNvSpPr/>
          <p:nvPr>
            <p:custDataLst>
              <p:tags r:id="rId2"/>
            </p:custDataLst>
          </p:nvPr>
        </p:nvSpPr>
        <p:spPr>
          <a:xfrm>
            <a:off x="4035022" y="273085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收集素材</a:t>
            </a:r>
            <a:endParaRPr lang="zh-CN" altLang="en-US" sz="24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MH_Text_1"/>
          <p:cNvSpPr/>
          <p:nvPr>
            <p:custDataLst>
              <p:tags r:id="rId3"/>
            </p:custDataLst>
          </p:nvPr>
        </p:nvSpPr>
        <p:spPr>
          <a:xfrm>
            <a:off x="5064025" y="406969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制作作品</a:t>
            </a:r>
            <a:endParaRPr lang="zh-CN" altLang="en-US" sz="24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44325" y="3120503"/>
            <a:ext cx="47504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收集整理素材</a:t>
            </a:r>
            <a:endParaRPr lang="zh-CN" altLang="en-US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94087" y="4452126"/>
            <a:ext cx="263144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制作电子宣传作品</a:t>
            </a:r>
            <a:endParaRPr lang="zh-CN" altLang="en-US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WFlNzg2MWU0MzVkOTllNDBlYmIxYTQ5NzIyOTNlM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29.16921477550596,&quot;left&quot;:474.6750061035156,&quot;top&quot;:62.57511811023621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290_4*l_h_i*1_3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9.16921477550596,&quot;left&quot;:474.6750061035156,&quot;top&quot;:62.57511811023621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3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9.16921477550596,&quot;left&quot;:474.6750061035156,&quot;top&quot;:62.57511811023621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29.16921477550596,&quot;left&quot;:474.6750061035156,&quot;top&quot;:62.57511811023621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290_4*l_h_i*1_4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9.16921477550596,&quot;left&quot;:474.6750061035156,&quot;top&quot;:62.57511811023621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4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4_1"/>
  <p:tag name="KSO_WM_DIAGRAM_VERSION" val="3"/>
  <p:tag name="KSO_WM_DIAGRAM_MAX_ITEMCNT" val="6"/>
  <p:tag name="KSO_WM_DIAGRAM_MIN_ITEMCNT" val="2"/>
  <p:tag name="KSO_WM_DIAGRAM_VIRTUALLY_FRAME" val="{&quot;height&quot;:429.16921477550596,&quot;left&quot;:474.6750061035156,&quot;top&quot;:62.57511811023621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9.16921477550596,&quot;left&quot;:474.6750061035156,&quot;top&quot;:62.57511811023621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9.16921477550596,&quot;left&quot;:474.6750061035156,&quot;top&quot;:62.57511811023621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9.16921477550596,&quot;left&quot;:474.6750061035156,&quot;top&quot;:62.57511811023621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9.16921477550596,&quot;left&quot;:474.6750061035156,&quot;top&quot;:62.57511811023621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023,&quot;width&quot;:6345}"/>
  <p:tag name="KSO_WM_UNIT_PLACING_PICTURE_USER_RELATIVERECTANGLE" val="{&quot;bottom&quot;:0,&quot;left&quot;:0,&quot;right&quot;:0,&quot;top&quot;:0}"/>
  <p:tag name="KSO_WM_UNIT_PLACING_PICTURE_COLLAGE_RELATIVERECTANGLE" val="{&quot;bottom&quot;:0.11732276981310372,&quot;left&quot;:0,&quot;right&quot;:0,&quot;top&quot;:0.11732276981310372}"/>
  <p:tag name="KSO_WM_UNIT_PLACING_PICTURE_COLLAGE_VIEWPORT" val="{&quot;height&quot;:2640.8315370250784,&quot;width&quot;:7242.21743206687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01*277"/>
  <p:tag name="TABLE_ENDDRAG_RECT" val="125*160*701*27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13*297"/>
  <p:tag name="TABLE_ENDDRAG_RECT" val="129*160*513*29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41*256"/>
  <p:tag name="TABLE_ENDDRAG_RECT" val="118*193*641*25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0.43874015748025,&quot;left&quot;:313.81811023622043,&quot;top&quot;:203.45952755905512,&quot;width&quot;:406.8791338582677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0.43874015748025,&quot;left&quot;:313.81811023622043,&quot;top&quot;:203.45952755905512,&quot;width&quot;:406.8791338582677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0.43874015748025,&quot;left&quot;:313.81811023622043,&quot;top&quot;:203.45952755905512,&quot;width&quot;:406.8791338582677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0.43874015748025,&quot;left&quot;:313.81811023622043,&quot;top&quot;:203.45952755905512,&quot;width&quot;:406.8791338582677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0.43874015748025,&quot;left&quot;:313.81811023622043,&quot;top&quot;:203.45952755905512,&quot;width&quot;:406.8791338582677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0.43874015748025,&quot;left&quot;:313.81811023622043,&quot;top&quot;:203.45952755905512,&quot;width&quot;:406.8791338582677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12*245"/>
  <p:tag name="TABLE_ENDDRAG_RECT" val="126*199*712*24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34*248"/>
  <p:tag name="TABLE_ENDDRAG_RECT" val="83*223*634*24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32*226"/>
  <p:tag name="TABLE_ENDDRAG_RECT" val="122*225*532*22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0290_4*l_h_i*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9.16921477550596,&quot;left&quot;:474.6750061035156,&quot;top&quot;:62.57511811023621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1.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751968503936,&quot;left&quot;:186.91535433070868,&quot;top&quot;:128.34850393700788,&quot;width&quot;:712.661811023622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751968503936,&quot;left&quot;:186.91535433070868,&quot;top&quot;:128.34850393700788,&quot;width&quot;:712.661811023622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751968503936,&quot;left&quot;:186.91535433070868,&quot;top&quot;:128.34850393700788,&quot;width&quot;:712.661811023622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751968503936,&quot;left&quot;:186.91535433070868,&quot;top&quot;:128.34850393700788,&quot;width&quot;:712.661811023622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751968503936,&quot;left&quot;:186.91535433070868,&quot;top&quot;:128.34850393700788,&quot;width&quot;:712.661811023622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751968503936,&quot;left&quot;:186.91535433070868,&quot;top&quot;:128.34850393700788,&quot;width&quot;:712.661811023622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751968503936,&quot;left&quot;:186.91535433070868,&quot;top&quot;:128.34850393700788,&quot;width&quot;:712.661811023622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751968503936,&quot;left&quot;:186.91535433070868,&quot;top&quot;:128.34850393700788,&quot;width&quot;:712.661811023622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751968503936,&quot;left&quot;:186.91535433070868,&quot;top&quot;:128.34850393700788,&quot;width&quot;:712.661811023622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751968503936,&quot;left&quot;:186.91535433070868,&quot;top&quot;:128.34850393700788,&quot;width&quot;:712.66181102362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9.16921477550596,&quot;left&quot;:474.6750061035156,&quot;top&quot;:62.57511811023621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751968503936,&quot;left&quot;:186.91535433070868,&quot;top&quot;:128.34850393700788,&quot;width&quot;:712.661811023622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751968503936,&quot;left&quot;:186.91535433070868,&quot;top&quot;:128.34850393700788,&quot;width&quot;:712.66181102362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29.16921477550596,&quot;left&quot;:474.6750061035156,&quot;top&quot;:62.57511811023621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9.16921477550596,&quot;left&quot;:474.6750061035156,&quot;top&quot;:62.57511811023621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429.16921477550596,&quot;left&quot;:474.6750061035156,&quot;top&quot;:62.57511811023621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1209</Words>
  <Application>Microsoft Office PowerPoint</Application>
  <PresentationFormat>宽屏</PresentationFormat>
  <Paragraphs>258</Paragraphs>
  <Slides>22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MiSans Normal</vt:lpstr>
      <vt:lpstr>Arial</vt:lpstr>
      <vt:lpstr>方正粗圆宋简体</vt:lpstr>
      <vt:lpstr>楷体</vt:lpstr>
      <vt:lpstr>Calibri</vt:lpstr>
      <vt:lpstr>Impact</vt:lpstr>
      <vt:lpstr>微软雅黑</vt:lpstr>
      <vt:lpstr>方正姚体简体</vt:lpstr>
      <vt:lpstr>等线</vt:lpstr>
      <vt:lpstr>方正小标宋简体</vt:lpstr>
      <vt:lpstr>方正稚艺简体</vt:lpstr>
      <vt:lpstr>宋体</vt:lpstr>
      <vt:lpstr>方正剪纸简体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7下跨学科主题学习课件B</dc:title>
  <dc:creator>梁祥</dc:creator>
  <cp:keywords>安徽初中信息科技</cp:keywords>
  <cp:lastModifiedBy>Administrator</cp:lastModifiedBy>
  <cp:revision>214</cp:revision>
  <dcterms:created xsi:type="dcterms:W3CDTF">2021-03-10T08:28:00Z</dcterms:created>
  <dcterms:modified xsi:type="dcterms:W3CDTF">2025-02-08T00:58:02Z</dcterms:modified>
  <cp:category>互联网应用与创新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D3EDAF2BF7F44FD9AFEFF7C4C5DD49B1_13</vt:lpwstr>
  </property>
</Properties>
</file>