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embeddedFontLst>
    <p:embeddedFont>
      <p:font typeface="Calibri Light" pitchFamily="34" charset="0"/>
      <p:regular r:id="rId20"/>
      <p:italic r:id="rId21"/>
    </p:embeddedFont>
    <p:embeddedFont>
      <p:font typeface="字由点字夏乐体" charset="-122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静" initials="静" lastIdx="3" clrIdx="0"/>
  <p:cmAuthor id="2" name="chenjing" initials="c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4C3E"/>
    <a:srgbClr val="487D64"/>
    <a:srgbClr val="BBB969"/>
    <a:srgbClr val="DEBE74"/>
    <a:srgbClr val="DD9D9C"/>
    <a:srgbClr val="576B85"/>
    <a:srgbClr val="FFFFFF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90" y="-90"/>
      </p:cViewPr>
      <p:guideLst>
        <p:guide orient="horz" pos="2154"/>
        <p:guide pos="3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12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713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714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715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16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4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1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22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26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3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51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0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59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66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66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79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68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68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68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66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67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84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8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68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89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690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69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692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9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95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96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69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98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699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700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1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6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66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70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0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06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707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70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70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1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7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67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67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67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8EC0E-2A9F-4AB8-87A9-0785BE166E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550A7-9FB6-45F7-96D6-6B24BFACAA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5.xml"/><Relationship Id="rId7" Type="http://schemas.openxmlformats.org/officeDocument/2006/relationships/image" Target="../media/image1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2.xml"/><Relationship Id="rId7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6.xml"/><Relationship Id="rId7" Type="http://schemas.openxmlformats.org/officeDocument/2006/relationships/image" Target="../media/image1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17.png"/><Relationship Id="rId4" Type="http://schemas.openxmlformats.org/officeDocument/2006/relationships/tags" Target="../tags/tag54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7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image" Target="../media/image20.png"/><Relationship Id="rId2" Type="http://schemas.openxmlformats.org/officeDocument/2006/relationships/tags" Target="../tags/tag58.xml"/><Relationship Id="rId16" Type="http://schemas.openxmlformats.org/officeDocument/2006/relationships/image" Target="../media/image19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image" Target="../media/image18.png"/><Relationship Id="rId10" Type="http://schemas.openxmlformats.org/officeDocument/2006/relationships/tags" Target="../tags/tag66.xml"/><Relationship Id="rId19" Type="http://schemas.openxmlformats.org/officeDocument/2006/relationships/image" Target="../media/image21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.png"/><Relationship Id="rId5" Type="http://schemas.openxmlformats.org/officeDocument/2006/relationships/tags" Target="../tags/tag6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7.xml"/><Relationship Id="rId7" Type="http://schemas.openxmlformats.org/officeDocument/2006/relationships/image" Target="../media/image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7.xml"/><Relationship Id="rId7" Type="http://schemas.openxmlformats.org/officeDocument/2006/relationships/image" Target="../media/image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1.xml"/><Relationship Id="rId7" Type="http://schemas.openxmlformats.org/officeDocument/2006/relationships/image" Target="../media/image1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文本框 5"/>
          <p:cNvSpPr txBox="1"/>
          <p:nvPr/>
        </p:nvSpPr>
        <p:spPr>
          <a:xfrm>
            <a:off x="2590165" y="2343150"/>
            <a:ext cx="7665085" cy="1062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72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开学第一课</a:t>
            </a:r>
          </a:p>
        </p:txBody>
      </p:sp>
      <p:sp>
        <p:nvSpPr>
          <p:cNvPr id="1048605" name="文本框 6"/>
          <p:cNvSpPr txBox="1"/>
          <p:nvPr/>
        </p:nvSpPr>
        <p:spPr>
          <a:xfrm>
            <a:off x="3455670" y="3652520"/>
            <a:ext cx="65792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spc="117">
                <a:solidFill>
                  <a:srgbClr val="D64C3E"/>
                </a:solidFill>
                <a:ea typeface="+mj-ea"/>
                <a:sym typeface="+mn-ea"/>
              </a:rPr>
              <a:t>相信自己，我们可以更优秀！</a:t>
            </a:r>
            <a:endParaRPr lang="zh-CN" altLang="en-US" sz="3600" spc="117">
              <a:solidFill>
                <a:srgbClr val="D64C3E"/>
              </a:solidFill>
              <a:latin typeface="+mj-lt"/>
              <a:ea typeface="+mj-ea"/>
              <a:sym typeface="+mn-ea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文本框 1"/>
          <p:cNvSpPr txBox="1"/>
          <p:nvPr/>
        </p:nvSpPr>
        <p:spPr>
          <a:xfrm>
            <a:off x="1771650" y="1517650"/>
            <a:ext cx="34925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三、卫生要求</a:t>
            </a:r>
            <a:endParaRPr lang="en-US" sz="2400" spc="117">
              <a:ea typeface="+mj-ea"/>
              <a:cs typeface="+mn-lt"/>
              <a:sym typeface="+mn-lt"/>
            </a:endParaRPr>
          </a:p>
        </p:txBody>
      </p:sp>
      <p:sp>
        <p:nvSpPr>
          <p:cNvPr id="1048645" name="文本框 3"/>
          <p:cNvSpPr txBox="1"/>
          <p:nvPr>
            <p:custDataLst>
              <p:tags r:id="rId2"/>
            </p:custDataLst>
          </p:nvPr>
        </p:nvSpPr>
        <p:spPr>
          <a:xfrm>
            <a:off x="1671320" y="708660"/>
            <a:ext cx="3424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新学期的要求</a:t>
            </a:r>
            <a:endParaRPr lang="zh-CN" altLang="en-US" sz="3600" b="1" spc="117">
              <a:solidFill>
                <a:srgbClr val="D64C3E"/>
              </a:solidFill>
              <a:latin typeface="+mj-lt"/>
              <a:ea typeface="+mj-ea"/>
              <a:sym typeface="+mn-ea"/>
            </a:endParaRPr>
          </a:p>
        </p:txBody>
      </p:sp>
      <p:pic>
        <p:nvPicPr>
          <p:cNvPr id="2097174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8979996" y="2347594"/>
            <a:ext cx="1536238" cy="2756622"/>
          </a:xfrm>
          <a:prstGeom prst="rect">
            <a:avLst/>
          </a:prstGeom>
        </p:spPr>
      </p:pic>
      <p:sp>
        <p:nvSpPr>
          <p:cNvPr id="1048646" name="文本框 2"/>
          <p:cNvSpPr txBox="1"/>
          <p:nvPr/>
        </p:nvSpPr>
        <p:spPr>
          <a:xfrm>
            <a:off x="1771650" y="2610754"/>
            <a:ext cx="5967095" cy="2857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639445"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spc="117">
                <a:ea typeface="+mj-ea"/>
                <a:cs typeface="+mn-lt"/>
                <a:sym typeface="+mn-lt"/>
              </a:rPr>
              <a:t>1.每天两扫，</a:t>
            </a:r>
            <a:r>
              <a:rPr lang="x-none" altLang="en-US" sz="2400" spc="117">
                <a:ea typeface="+mj-ea"/>
                <a:cs typeface="+mn-lt"/>
                <a:sym typeface="+mn-lt"/>
              </a:rPr>
              <a:t>正式上课</a:t>
            </a:r>
            <a:r>
              <a:rPr lang="en-US" sz="2400" spc="117">
                <a:ea typeface="+mj-ea"/>
                <a:cs typeface="+mn-lt"/>
                <a:sym typeface="+mn-lt"/>
              </a:rPr>
              <a:t>前要将地面打扫干净，下午放学彻底清扫。</a:t>
            </a:r>
          </a:p>
          <a:p>
            <a:pPr indent="639445"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spc="117">
                <a:ea typeface="+mj-ea"/>
                <a:cs typeface="+mn-lt"/>
                <a:sym typeface="+mn-lt"/>
              </a:rPr>
              <a:t>2.卫生小组长负责全局，认真检查。具体安排见卫生安排表。 </a:t>
            </a:r>
          </a:p>
          <a:p>
            <a:pPr indent="639445"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spc="117">
                <a:ea typeface="+mj-ea"/>
                <a:cs typeface="+mn-lt"/>
                <a:sym typeface="+mn-lt"/>
              </a:rPr>
              <a:t>3.不准带零食进校，不能乱扔</a:t>
            </a:r>
            <a:r>
              <a:rPr lang="zh-CN" altLang="en-US" sz="2400" spc="117">
                <a:ea typeface="+mj-ea"/>
                <a:cs typeface="+mn-lt"/>
                <a:sym typeface="+mn-lt"/>
              </a:rPr>
              <a:t>垃圾</a:t>
            </a:r>
            <a:r>
              <a:rPr lang="en-US" sz="2400" spc="117">
                <a:ea typeface="+mj-ea"/>
                <a:cs typeface="+mn-lt"/>
                <a:sym typeface="+mn-lt"/>
              </a:rPr>
              <a:t>。</a:t>
            </a:r>
          </a:p>
          <a:p>
            <a:pPr indent="639445"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spc="117">
                <a:ea typeface="+mj-ea"/>
                <a:cs typeface="+mn-lt"/>
                <a:sym typeface="+mn-lt"/>
              </a:rPr>
              <a:t>4.抽屉内无杂物，地面无垃圾，桌椅对整齐。</a:t>
            </a:r>
          </a:p>
        </p:txBody>
      </p:sp>
      <p:pic>
        <p:nvPicPr>
          <p:cNvPr id="2097175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187450" y="648970"/>
            <a:ext cx="647700" cy="706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文本框 1"/>
          <p:cNvSpPr txBox="1"/>
          <p:nvPr>
            <p:custDataLst>
              <p:tags r:id="rId2"/>
            </p:custDataLst>
          </p:nvPr>
        </p:nvSpPr>
        <p:spPr>
          <a:xfrm>
            <a:off x="4041775" y="2921635"/>
            <a:ext cx="5393055" cy="891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安全</a:t>
            </a:r>
            <a:r>
              <a:rPr lang="zh-CN" altLang="en-US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与你同行</a:t>
            </a:r>
          </a:p>
        </p:txBody>
      </p:sp>
      <p:sp>
        <p:nvSpPr>
          <p:cNvPr id="1048648" name="文本框 6"/>
          <p:cNvSpPr txBox="1"/>
          <p:nvPr>
            <p:custDataLst>
              <p:tags r:id="rId3"/>
            </p:custDataLst>
          </p:nvPr>
        </p:nvSpPr>
        <p:spPr>
          <a:xfrm>
            <a:off x="2488565" y="3811905"/>
            <a:ext cx="770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汉仪字研欢乐宋简" panose="00020600040101010101" charset="-122"/>
                <a:ea typeface="汉仪字研欢乐宋简" panose="00020600040101010101" charset="-122"/>
                <a:cs typeface="+mn-cs"/>
              </a:rPr>
              <a:t>A</a:t>
            </a:r>
          </a:p>
        </p:txBody>
      </p:sp>
      <p:sp>
        <p:nvSpPr>
          <p:cNvPr id="1048649" name="文本框 3"/>
          <p:cNvSpPr txBox="1"/>
          <p:nvPr/>
        </p:nvSpPr>
        <p:spPr>
          <a:xfrm>
            <a:off x="5944870" y="1830705"/>
            <a:ext cx="1237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48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03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1187450" y="647700"/>
            <a:ext cx="647700" cy="706120"/>
          </a:xfrm>
          <a:prstGeom prst="rect">
            <a:avLst/>
          </a:prstGeom>
        </p:spPr>
      </p:pic>
      <p:sp>
        <p:nvSpPr>
          <p:cNvPr id="1048652" name="文本框 12"/>
          <p:cNvSpPr txBox="1"/>
          <p:nvPr/>
        </p:nvSpPr>
        <p:spPr>
          <a:xfrm>
            <a:off x="1570355" y="1421130"/>
            <a:ext cx="46310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2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一、注意校园活动安全</a:t>
            </a:r>
            <a:endParaRPr lang="en-US" sz="2400" spc="117">
              <a:ea typeface="+mj-ea"/>
              <a:cs typeface="+mn-lt"/>
              <a:sym typeface="+mn-lt"/>
            </a:endParaRPr>
          </a:p>
        </p:txBody>
      </p:sp>
      <p:sp>
        <p:nvSpPr>
          <p:cNvPr id="1048653" name="文本框 3"/>
          <p:cNvSpPr txBox="1"/>
          <p:nvPr>
            <p:custDataLst>
              <p:tags r:id="rId3"/>
            </p:custDataLst>
          </p:nvPr>
        </p:nvSpPr>
        <p:spPr>
          <a:xfrm>
            <a:off x="1671320" y="708660"/>
            <a:ext cx="3424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学生安全教育</a:t>
            </a:r>
            <a:endParaRPr lang="zh-CN" altLang="en-US" sz="3600" b="1" spc="117">
              <a:solidFill>
                <a:srgbClr val="D64C3E"/>
              </a:solidFill>
              <a:latin typeface="+mj-lt"/>
              <a:ea typeface="+mj-ea"/>
              <a:sym typeface="+mn-ea"/>
            </a:endParaRPr>
          </a:p>
        </p:txBody>
      </p:sp>
      <p:sp>
        <p:nvSpPr>
          <p:cNvPr id="1048654" name="文本框 1"/>
          <p:cNvSpPr txBox="1"/>
          <p:nvPr/>
        </p:nvSpPr>
        <p:spPr>
          <a:xfrm>
            <a:off x="1511300" y="2417445"/>
            <a:ext cx="7186929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39445" algn="l">
              <a:buClrTx/>
              <a:buSzTx/>
              <a:buFontTx/>
            </a:pPr>
            <a:r>
              <a:rPr lang="en-US" sz="2400" spc="117" dirty="0">
                <a:ea typeface="+mj-ea"/>
                <a:cs typeface="+mn-lt"/>
                <a:sym typeface="+mn-lt"/>
              </a:rPr>
              <a:t>1.禁止携带管制刀具、有危害性的玩具进入校园。</a:t>
            </a:r>
          </a:p>
          <a:p>
            <a:pPr indent="639445" algn="l">
              <a:buClrTx/>
              <a:buSzTx/>
              <a:buFontTx/>
            </a:pPr>
            <a:r>
              <a:rPr lang="en-US" sz="2400" spc="117" dirty="0">
                <a:ea typeface="+mj-ea"/>
                <a:cs typeface="+mn-lt"/>
                <a:sym typeface="+mn-lt"/>
              </a:rPr>
              <a:t>2.严禁在校园内追逐打闹</a:t>
            </a:r>
            <a:r>
              <a:rPr lang="zh-CN" altLang="en-US" sz="2400" spc="117" dirty="0">
                <a:ea typeface="+mj-ea"/>
                <a:cs typeface="+mn-lt"/>
                <a:sym typeface="+mn-lt"/>
              </a:rPr>
              <a:t>，</a:t>
            </a:r>
            <a:r>
              <a:rPr lang="en-US" sz="2400" spc="117" dirty="0" err="1">
                <a:ea typeface="+mj-ea"/>
                <a:cs typeface="+mn-lt"/>
                <a:sym typeface="+mn-lt"/>
              </a:rPr>
              <a:t>以防跌倒、摔伤</a:t>
            </a:r>
            <a:r>
              <a:rPr lang="en-US" sz="2400" spc="117" dirty="0">
                <a:ea typeface="+mj-ea"/>
                <a:cs typeface="+mn-lt"/>
                <a:sym typeface="+mn-lt"/>
              </a:rPr>
              <a:t>。</a:t>
            </a:r>
          </a:p>
          <a:p>
            <a:pPr indent="639445" algn="l">
              <a:buClrTx/>
              <a:buSzTx/>
              <a:buFontTx/>
            </a:pPr>
            <a:r>
              <a:rPr lang="en-US" sz="2400" spc="117" dirty="0">
                <a:ea typeface="+mj-ea"/>
                <a:cs typeface="+mn-lt"/>
                <a:sym typeface="+mn-lt"/>
              </a:rPr>
              <a:t>3.体育活动及课外活动要服从老师指挥，严禁擅自行动。</a:t>
            </a:r>
          </a:p>
          <a:p>
            <a:pPr indent="639445" algn="l">
              <a:buClrTx/>
              <a:buSzTx/>
              <a:buFontTx/>
            </a:pPr>
            <a:r>
              <a:rPr lang="en-US" sz="2400" spc="117" dirty="0">
                <a:ea typeface="+mj-ea"/>
                <a:cs typeface="+mn-lt"/>
                <a:sym typeface="+mn-lt"/>
              </a:rPr>
              <a:t>4.不摸、不动灭火器材、电线、各种开关。</a:t>
            </a:r>
          </a:p>
          <a:p>
            <a:pPr indent="639445" algn="l">
              <a:buClrTx/>
              <a:buSzTx/>
              <a:buFontTx/>
            </a:pPr>
            <a:r>
              <a:rPr lang="en-US" sz="2400" spc="117" dirty="0">
                <a:ea typeface="+mj-ea"/>
                <a:cs typeface="+mn-lt"/>
                <a:sym typeface="+mn-lt"/>
              </a:rPr>
              <a:t>5.在学校各种劳动中注意安全，如扫地，擦窗户，搬桌子等，预防意外事故。</a:t>
            </a:r>
            <a:endParaRPr lang="en-US" altLang="en-US" sz="2400" spc="117" dirty="0">
              <a:ea typeface="+mj-ea"/>
              <a:cs typeface="+mn-lt"/>
              <a:sym typeface="+mn-lt"/>
            </a:endParaRPr>
          </a:p>
        </p:txBody>
      </p:sp>
      <p:pic>
        <p:nvPicPr>
          <p:cNvPr id="209717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605520" y="2841146"/>
            <a:ext cx="2862080" cy="25125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文本框 1"/>
          <p:cNvSpPr txBox="1"/>
          <p:nvPr/>
        </p:nvSpPr>
        <p:spPr>
          <a:xfrm>
            <a:off x="1671320" y="1520190"/>
            <a:ext cx="46101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二、注意校外活动安全</a:t>
            </a:r>
            <a:endParaRPr lang="en-US" sz="2400" spc="117">
              <a:ea typeface="+mj-ea"/>
              <a:cs typeface="+mn-lt"/>
              <a:sym typeface="+mn-lt"/>
            </a:endParaRPr>
          </a:p>
        </p:txBody>
      </p:sp>
      <p:sp>
        <p:nvSpPr>
          <p:cNvPr id="1048656" name="文本框 3"/>
          <p:cNvSpPr txBox="1"/>
          <p:nvPr>
            <p:custDataLst>
              <p:tags r:id="rId2"/>
            </p:custDataLst>
          </p:nvPr>
        </p:nvSpPr>
        <p:spPr>
          <a:xfrm>
            <a:off x="1671320" y="708660"/>
            <a:ext cx="3424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学生安全教育</a:t>
            </a:r>
          </a:p>
        </p:txBody>
      </p:sp>
      <p:sp>
        <p:nvSpPr>
          <p:cNvPr id="1048657" name="文本框 2"/>
          <p:cNvSpPr txBox="1"/>
          <p:nvPr/>
        </p:nvSpPr>
        <p:spPr>
          <a:xfrm>
            <a:off x="1856105" y="2516505"/>
            <a:ext cx="6304915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39445" algn="l">
              <a:buClrTx/>
              <a:buSzTx/>
              <a:buFontTx/>
            </a:pPr>
            <a:r>
              <a:rPr lang="en-US" sz="2400" spc="117" dirty="0">
                <a:ea typeface="+mj-ea"/>
                <a:cs typeface="+mn-lt"/>
                <a:sym typeface="+mn-lt"/>
              </a:rPr>
              <a:t>1.上放学遵守交通规则，看信号灯过马路，不要横穿马路。</a:t>
            </a:r>
          </a:p>
          <a:p>
            <a:pPr indent="639445" algn="l">
              <a:buClrTx/>
              <a:buSzTx/>
              <a:buFont typeface="Wingdings" panose="05000000000000000000" pitchFamily="2" charset="2"/>
            </a:pPr>
            <a:r>
              <a:rPr lang="en-US" sz="2400" spc="117" dirty="0">
                <a:ea typeface="+mj-ea"/>
                <a:cs typeface="+mn-lt"/>
                <a:sym typeface="+mn-lt"/>
              </a:rPr>
              <a:t>2.按时上学，不早到，不在</a:t>
            </a:r>
            <a:r>
              <a:rPr lang="zh-CN" altLang="en-US" sz="2400" spc="117" dirty="0">
                <a:ea typeface="+mj-ea"/>
                <a:cs typeface="+mn-lt"/>
                <a:sym typeface="+mn-lt"/>
              </a:rPr>
              <a:t>校外</a:t>
            </a:r>
            <a:r>
              <a:rPr lang="en-US" sz="2400" spc="117" dirty="0" err="1">
                <a:ea typeface="+mj-ea"/>
                <a:cs typeface="+mn-lt"/>
                <a:sym typeface="+mn-lt"/>
              </a:rPr>
              <a:t>逗留；放学按时回家，不私自去同学家或相约到某个地方玩，如果去要跟家长说一声</a:t>
            </a:r>
            <a:r>
              <a:rPr lang="en-US" sz="2400" spc="117" dirty="0">
                <a:ea typeface="+mj-ea"/>
                <a:cs typeface="+mn-lt"/>
                <a:sym typeface="+mn-lt"/>
              </a:rPr>
              <a:t>。</a:t>
            </a:r>
          </a:p>
          <a:p>
            <a:pPr indent="639445" algn="l">
              <a:buClrTx/>
              <a:buSzTx/>
              <a:buFont typeface="Wingdings" panose="05000000000000000000" pitchFamily="2" charset="2"/>
            </a:pPr>
            <a:r>
              <a:rPr lang="en-US" sz="2400" spc="117" dirty="0">
                <a:ea typeface="+mj-ea"/>
                <a:cs typeface="+mn-lt"/>
                <a:sym typeface="+mn-lt"/>
              </a:rPr>
              <a:t>3.不要与陌生人交谈，不能要陌生人的东西。</a:t>
            </a:r>
            <a:endParaRPr lang="en-US" altLang="en-US" sz="2400" spc="117" dirty="0">
              <a:ea typeface="+mj-ea"/>
              <a:cs typeface="+mn-lt"/>
              <a:sym typeface="+mn-lt"/>
            </a:endParaRPr>
          </a:p>
        </p:txBody>
      </p:sp>
      <p:pic>
        <p:nvPicPr>
          <p:cNvPr id="2097178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8411845" y="2726272"/>
            <a:ext cx="2952184" cy="2139098"/>
          </a:xfrm>
          <a:prstGeom prst="rect">
            <a:avLst/>
          </a:prstGeom>
        </p:spPr>
      </p:pic>
      <p:pic>
        <p:nvPicPr>
          <p:cNvPr id="2097179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187450" y="647700"/>
            <a:ext cx="647700" cy="706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文本框 1"/>
          <p:cNvSpPr txBox="1"/>
          <p:nvPr>
            <p:custDataLst>
              <p:tags r:id="rId2"/>
            </p:custDataLst>
          </p:nvPr>
        </p:nvSpPr>
        <p:spPr>
          <a:xfrm>
            <a:off x="4041775" y="2921635"/>
            <a:ext cx="5393055" cy="891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新学期</a:t>
            </a:r>
            <a:r>
              <a:rPr lang="zh-CN" altLang="en-US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新的你</a:t>
            </a:r>
          </a:p>
        </p:txBody>
      </p:sp>
      <p:sp>
        <p:nvSpPr>
          <p:cNvPr id="1048600" name="文本框 6"/>
          <p:cNvSpPr txBox="1"/>
          <p:nvPr>
            <p:custDataLst>
              <p:tags r:id="rId3"/>
            </p:custDataLst>
          </p:nvPr>
        </p:nvSpPr>
        <p:spPr>
          <a:xfrm>
            <a:off x="2488565" y="3811905"/>
            <a:ext cx="770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汉仪字研欢乐宋简" panose="00020600040101010101" charset="-122"/>
                <a:ea typeface="汉仪字研欢乐宋简" panose="00020600040101010101" charset="-122"/>
                <a:cs typeface="+mn-cs"/>
              </a:rPr>
              <a:t>A</a:t>
            </a:r>
          </a:p>
        </p:txBody>
      </p:sp>
      <p:sp>
        <p:nvSpPr>
          <p:cNvPr id="1048601" name="文本框 3"/>
          <p:cNvSpPr txBox="1"/>
          <p:nvPr/>
        </p:nvSpPr>
        <p:spPr>
          <a:xfrm>
            <a:off x="5944870" y="1891030"/>
            <a:ext cx="1237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48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04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文本框 2"/>
          <p:cNvSpPr txBox="1"/>
          <p:nvPr/>
        </p:nvSpPr>
        <p:spPr>
          <a:xfrm>
            <a:off x="1833245" y="708660"/>
            <a:ext cx="30645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 spc="117">
                <a:solidFill>
                  <a:srgbClr val="D64C3E"/>
                </a:solidFill>
                <a:latin typeface="+mj-lt"/>
                <a:ea typeface="+mj-ea"/>
                <a:sym typeface="+mn-ea"/>
              </a:rPr>
              <a:t>新学期</a:t>
            </a:r>
            <a:r>
              <a:rPr lang="x-none" altLang="en-US" sz="3600" b="1" spc="117">
                <a:solidFill>
                  <a:srgbClr val="D64C3E"/>
                </a:solidFill>
                <a:latin typeface="+mj-lt"/>
                <a:ea typeface="+mj-ea"/>
                <a:sym typeface="+mn-ea"/>
              </a:rPr>
              <a:t>新</a:t>
            </a:r>
            <a:r>
              <a:rPr lang="zh-CN" altLang="en-US" sz="3600" b="1" spc="117">
                <a:solidFill>
                  <a:srgbClr val="D64C3E"/>
                </a:solidFill>
                <a:latin typeface="+mj-lt"/>
                <a:ea typeface="+mj-ea"/>
                <a:sym typeface="+mn-ea"/>
              </a:rPr>
              <a:t>目标</a:t>
            </a:r>
          </a:p>
        </p:txBody>
      </p:sp>
      <p:pic>
        <p:nvPicPr>
          <p:cNvPr id="2097160" name="图片 17" descr="QQ图片202212170057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38661" t="31593" r="37453" b="27111"/>
          <a:stretch>
            <a:fillRect/>
          </a:stretch>
        </p:blipFill>
        <p:spPr>
          <a:xfrm>
            <a:off x="4897755" y="2012950"/>
            <a:ext cx="2912110" cy="2832100"/>
          </a:xfrm>
          <a:prstGeom prst="rect">
            <a:avLst/>
          </a:prstGeom>
        </p:spPr>
      </p:pic>
      <p:pic>
        <p:nvPicPr>
          <p:cNvPr id="2097161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1152525" y="598805"/>
            <a:ext cx="680720" cy="742950"/>
          </a:xfrm>
          <a:prstGeom prst="rect">
            <a:avLst/>
          </a:prstGeom>
        </p:spPr>
      </p:pic>
      <p:sp>
        <p:nvSpPr>
          <p:cNvPr id="1048593" name="文本框 1"/>
          <p:cNvSpPr txBox="1"/>
          <p:nvPr/>
        </p:nvSpPr>
        <p:spPr>
          <a:xfrm>
            <a:off x="1405255" y="1868170"/>
            <a:ext cx="33896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一、结合实际，确定目标。</a:t>
            </a:r>
          </a:p>
        </p:txBody>
      </p:sp>
      <p:sp>
        <p:nvSpPr>
          <p:cNvPr id="1048594" name="文本框2"/>
          <p:cNvSpPr/>
          <p:nvPr>
            <p:custDataLst>
              <p:tags r:id="rId4"/>
            </p:custDataLst>
          </p:nvPr>
        </p:nvSpPr>
        <p:spPr>
          <a:xfrm>
            <a:off x="1414145" y="2266950"/>
            <a:ext cx="3026410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7045"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spc="117">
                <a:ea typeface="+mj-ea"/>
                <a:cs typeface="+mn-lt"/>
                <a:sym typeface="+mn-lt"/>
              </a:rPr>
              <a:t>定计划时，不要脱离学习的实际，目标不能定得太高或过低。</a:t>
            </a:r>
            <a:endParaRPr kumimoji="0" lang="en-US" b="0" i="0" u="none" strike="noStrike" kern="1200" cap="none" spc="117" normalizeH="0" baseline="0">
              <a:ea typeface="+mj-ea"/>
              <a:cs typeface="+mn-lt"/>
              <a:sym typeface="+mn-lt"/>
            </a:endParaRPr>
          </a:p>
        </p:txBody>
      </p:sp>
      <p:sp>
        <p:nvSpPr>
          <p:cNvPr id="1048595" name="文本框 4"/>
          <p:cNvSpPr txBox="1"/>
          <p:nvPr/>
        </p:nvSpPr>
        <p:spPr>
          <a:xfrm>
            <a:off x="1405255" y="4114165"/>
            <a:ext cx="32981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三、计划全面，便于实施。</a:t>
            </a:r>
          </a:p>
        </p:txBody>
      </p:sp>
      <p:sp>
        <p:nvSpPr>
          <p:cNvPr id="1048596" name="文本框2"/>
          <p:cNvSpPr/>
          <p:nvPr>
            <p:custDataLst>
              <p:tags r:id="rId5"/>
            </p:custDataLst>
          </p:nvPr>
        </p:nvSpPr>
        <p:spPr>
          <a:xfrm>
            <a:off x="1527810" y="4512945"/>
            <a:ext cx="291274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7045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spc="117">
                <a:ea typeface="+mj-ea"/>
                <a:cs typeface="+mn-lt"/>
                <a:sym typeface="+mn-lt"/>
              </a:rPr>
              <a:t>除了各科常规学习计划之外，还有课外活动的计划。</a:t>
            </a:r>
            <a:endParaRPr kumimoji="0" lang="en-US" b="0" i="0" u="none" strike="noStrike" kern="1200" cap="none" spc="117" normalizeH="0" baseline="0">
              <a:ea typeface="+mj-ea"/>
              <a:cs typeface="+mn-lt"/>
              <a:sym typeface="+mn-lt"/>
            </a:endParaRPr>
          </a:p>
        </p:txBody>
      </p:sp>
      <p:sp>
        <p:nvSpPr>
          <p:cNvPr id="1048597" name="文本框2"/>
          <p:cNvSpPr/>
          <p:nvPr>
            <p:custDataLst>
              <p:tags r:id="rId6"/>
            </p:custDataLst>
          </p:nvPr>
        </p:nvSpPr>
        <p:spPr>
          <a:xfrm>
            <a:off x="8267065" y="3103880"/>
            <a:ext cx="3291205" cy="14090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87045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sz="1800" spc="117">
                <a:ea typeface="+mj-ea"/>
                <a:cs typeface="+mn-lt"/>
                <a:sym typeface="+mn-lt"/>
              </a:rPr>
              <a:t>在学习计划中，多以短期目标为主，目标具体，难易适中，通过努力能达到为最佳。</a:t>
            </a:r>
            <a:endParaRPr kumimoji="0" lang="en-US" sz="1800" b="0" i="0" u="none" strike="noStrike" kern="1200" cap="none" spc="117" normalizeH="0" baseline="0">
              <a:ea typeface="+mj-ea"/>
              <a:cs typeface="+mn-lt"/>
              <a:sym typeface="+mn-lt"/>
            </a:endParaRPr>
          </a:p>
        </p:txBody>
      </p:sp>
      <p:sp>
        <p:nvSpPr>
          <p:cNvPr id="1048598" name="文本框 3"/>
          <p:cNvSpPr txBox="1"/>
          <p:nvPr/>
        </p:nvSpPr>
        <p:spPr>
          <a:xfrm>
            <a:off x="8267065" y="2790190"/>
            <a:ext cx="27444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二、长计划，短安排。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文本框2"/>
          <p:cNvSpPr/>
          <p:nvPr>
            <p:custDataLst>
              <p:tags r:id="rId2"/>
            </p:custDataLst>
          </p:nvPr>
        </p:nvSpPr>
        <p:spPr>
          <a:xfrm>
            <a:off x="1374775" y="2168525"/>
            <a:ext cx="5313680" cy="2225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spc="117">
                <a:solidFill>
                  <a:srgbClr val="D64C3E"/>
                </a:solidFill>
                <a:latin typeface="+mj-lt"/>
                <a:ea typeface="+mj-ea"/>
                <a:cs typeface="+mn-lt"/>
                <a:sym typeface="+mn-lt"/>
              </a:rPr>
              <a:t>        </a:t>
            </a:r>
            <a:r>
              <a:rPr lang="en-US" sz="2400" b="1" spc="117">
                <a:solidFill>
                  <a:srgbClr val="D64C3E"/>
                </a:solidFill>
                <a:latin typeface="+mj-lt"/>
                <a:ea typeface="+mj-ea"/>
                <a:cs typeface="+mn-lt"/>
                <a:sym typeface="+mn-lt"/>
              </a:rPr>
              <a:t>人无志不立，树无根不长。</a:t>
            </a:r>
            <a:endParaRPr lang="en-US" sz="2400" spc="117">
              <a:ea typeface="+mj-ea"/>
              <a:cs typeface="+mn-lt"/>
              <a:sym typeface="+mn-lt"/>
            </a:endParaRPr>
          </a:p>
          <a:p>
            <a:pPr indent="639445"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spc="117">
                <a:ea typeface="+mj-ea"/>
                <a:cs typeface="+mn-lt"/>
                <a:sym typeface="+mn-lt"/>
              </a:rPr>
              <a:t>请同学们结合以上要求</a:t>
            </a:r>
            <a:r>
              <a:rPr lang="x-none" altLang="en-US" sz="2400" spc="117">
                <a:ea typeface="+mj-ea"/>
                <a:cs typeface="+mn-lt"/>
                <a:sym typeface="+mn-lt"/>
              </a:rPr>
              <a:t>，</a:t>
            </a:r>
            <a:endParaRPr lang="en-US" sz="2400" spc="117">
              <a:ea typeface="+mj-ea"/>
              <a:cs typeface="+mn-lt"/>
              <a:sym typeface="+mn-lt"/>
            </a:endParaRPr>
          </a:p>
          <a:p>
            <a:pPr indent="639445"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spc="117">
                <a:ea typeface="+mj-ea"/>
                <a:cs typeface="+mn-lt"/>
                <a:sym typeface="+mn-lt"/>
              </a:rPr>
              <a:t>根据自身学习情况，制定一个</a:t>
            </a:r>
            <a:r>
              <a:rPr lang="zh-CN" altLang="en-US" sz="2400" spc="117">
                <a:ea typeface="+mj-ea"/>
                <a:cs typeface="+mn-lt"/>
                <a:sym typeface="+mn-lt"/>
              </a:rPr>
              <a:t>本</a:t>
            </a:r>
            <a:r>
              <a:rPr lang="en-US" sz="2400" spc="117">
                <a:ea typeface="+mj-ea"/>
                <a:cs typeface="+mn-lt"/>
                <a:sym typeface="+mn-lt"/>
              </a:rPr>
              <a:t>学期目标。</a:t>
            </a:r>
          </a:p>
          <a:p>
            <a:pPr indent="639445" algn="l"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spc="117">
                <a:ea typeface="+mj-ea"/>
                <a:cs typeface="+mn-lt"/>
                <a:sym typeface="+mn-lt"/>
              </a:rPr>
              <a:t>写在目标卡上，学期末我们一起查看自己是否完成了目标。</a:t>
            </a:r>
          </a:p>
        </p:txBody>
      </p:sp>
      <p:sp>
        <p:nvSpPr>
          <p:cNvPr id="1048588" name="文本框 2"/>
          <p:cNvSpPr txBox="1"/>
          <p:nvPr/>
        </p:nvSpPr>
        <p:spPr>
          <a:xfrm>
            <a:off x="1833245" y="708660"/>
            <a:ext cx="30645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 spc="117">
                <a:solidFill>
                  <a:srgbClr val="D64C3E"/>
                </a:solidFill>
                <a:latin typeface="+mj-lt"/>
                <a:ea typeface="+mj-ea"/>
                <a:sym typeface="+mn-ea"/>
              </a:rPr>
              <a:t>新学期新目标</a:t>
            </a:r>
          </a:p>
        </p:txBody>
      </p:sp>
      <p:grpSp>
        <p:nvGrpSpPr>
          <p:cNvPr id="35" name="Group 15"/>
          <p:cNvGrpSpPr/>
          <p:nvPr/>
        </p:nvGrpSpPr>
        <p:grpSpPr>
          <a:xfrm>
            <a:off x="7557135" y="2210435"/>
            <a:ext cx="3367405" cy="2310765"/>
            <a:chOff x="0" y="0"/>
            <a:chExt cx="1093885" cy="1087785"/>
          </a:xfrm>
        </p:grpSpPr>
        <p:sp>
          <p:nvSpPr>
            <p:cNvPr id="1048589" name="Freeform 16"/>
            <p:cNvSpPr/>
            <p:nvPr>
              <p:custDataLst>
                <p:tags r:id="rId11"/>
              </p:custDataLst>
            </p:nvPr>
          </p:nvSpPr>
          <p:spPr>
            <a:xfrm>
              <a:off x="0" y="0"/>
              <a:ext cx="1093885" cy="1087785"/>
            </a:xfrm>
            <a:custGeom>
              <a:avLst/>
              <a:gdLst/>
              <a:ahLst/>
              <a:cxnLst/>
              <a:rect l="l" t="t" r="r" b="b"/>
              <a:pathLst>
                <a:path w="1093885" h="1087785">
                  <a:moveTo>
                    <a:pt x="117019" y="0"/>
                  </a:moveTo>
                  <a:lnTo>
                    <a:pt x="976867" y="0"/>
                  </a:lnTo>
                  <a:cubicBezTo>
                    <a:pt x="1007902" y="0"/>
                    <a:pt x="1037666" y="12329"/>
                    <a:pt x="1059611" y="34274"/>
                  </a:cubicBezTo>
                  <a:cubicBezTo>
                    <a:pt x="1081557" y="56219"/>
                    <a:pt x="1093885" y="85984"/>
                    <a:pt x="1093885" y="117019"/>
                  </a:cubicBezTo>
                  <a:lnTo>
                    <a:pt x="1093885" y="970766"/>
                  </a:lnTo>
                  <a:cubicBezTo>
                    <a:pt x="1093885" y="1001801"/>
                    <a:pt x="1081557" y="1031566"/>
                    <a:pt x="1059611" y="1053511"/>
                  </a:cubicBezTo>
                  <a:cubicBezTo>
                    <a:pt x="1037666" y="1075456"/>
                    <a:pt x="1007902" y="1087785"/>
                    <a:pt x="976867" y="1087785"/>
                  </a:cubicBezTo>
                  <a:lnTo>
                    <a:pt x="117019" y="1087785"/>
                  </a:lnTo>
                  <a:cubicBezTo>
                    <a:pt x="85984" y="1087785"/>
                    <a:pt x="56219" y="1075456"/>
                    <a:pt x="34274" y="1053511"/>
                  </a:cubicBezTo>
                  <a:cubicBezTo>
                    <a:pt x="12329" y="1031566"/>
                    <a:pt x="0" y="1001801"/>
                    <a:pt x="0" y="970766"/>
                  </a:cubicBezTo>
                  <a:lnTo>
                    <a:pt x="0" y="117019"/>
                  </a:lnTo>
                  <a:cubicBezTo>
                    <a:pt x="0" y="85984"/>
                    <a:pt x="12329" y="56219"/>
                    <a:pt x="34274" y="34274"/>
                  </a:cubicBezTo>
                  <a:cubicBezTo>
                    <a:pt x="56219" y="12329"/>
                    <a:pt x="85984" y="0"/>
                    <a:pt x="117019" y="0"/>
                  </a:cubicBezTo>
                  <a:close/>
                </a:path>
              </a:pathLst>
            </a:custGeom>
            <a:solidFill>
              <a:srgbClr val="FBE8D9"/>
            </a:solidFill>
            <a:ln>
              <a:noFill/>
            </a:ln>
          </p:spPr>
        </p:sp>
        <p:sp>
          <p:nvSpPr>
            <p:cNvPr id="1048590" name="TextBox 17"/>
            <p:cNvSpPr txBox="1"/>
            <p:nvPr>
              <p:custDataLst>
                <p:tags r:id="rId12"/>
              </p:custDataLst>
            </p:nvPr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0966" tIns="40966" rIns="40966" bIns="40966" rtlCol="0" anchor="ctr"/>
            <a:lstStyle/>
            <a:p>
              <a:pPr marL="0" lvl="0" indent="0" algn="ctr">
                <a:lnSpc>
                  <a:spcPts val="3085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97152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 rot="-1045112">
            <a:off x="7378282" y="2195274"/>
            <a:ext cx="508669" cy="452716"/>
          </a:xfrm>
          <a:prstGeom prst="rect">
            <a:avLst/>
          </a:prstGeom>
        </p:spPr>
      </p:pic>
      <p:pic>
        <p:nvPicPr>
          <p:cNvPr id="2097153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rcRect l="81796" b="62251"/>
          <a:stretch>
            <a:fillRect/>
          </a:stretch>
        </p:blipFill>
        <p:spPr>
          <a:xfrm>
            <a:off x="16112690" y="2168484"/>
            <a:ext cx="608527" cy="1124350"/>
          </a:xfrm>
          <a:prstGeom prst="rect">
            <a:avLst/>
          </a:prstGeom>
        </p:spPr>
      </p:pic>
      <p:pic>
        <p:nvPicPr>
          <p:cNvPr id="2097154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rcRect l="81796" b="62251"/>
          <a:stretch>
            <a:fillRect/>
          </a:stretch>
        </p:blipFill>
        <p:spPr>
          <a:xfrm>
            <a:off x="16239690" y="2295484"/>
            <a:ext cx="608527" cy="1124350"/>
          </a:xfrm>
          <a:prstGeom prst="rect">
            <a:avLst/>
          </a:prstGeom>
        </p:spPr>
      </p:pic>
      <p:sp>
        <p:nvSpPr>
          <p:cNvPr id="1048591" name="TextBox 30"/>
          <p:cNvSpPr txBox="1"/>
          <p:nvPr>
            <p:custDataLst>
              <p:tags r:id="rId6"/>
            </p:custDataLst>
          </p:nvPr>
        </p:nvSpPr>
        <p:spPr>
          <a:xfrm>
            <a:off x="7943304" y="2324293"/>
            <a:ext cx="2610659" cy="40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0"/>
              </a:lnSpc>
              <a:spcBef>
                <a:spcPct val="0"/>
              </a:spcBef>
            </a:pPr>
            <a:r>
              <a:rPr lang="zh-CN" altLang="en-US" sz="2255" spc="207">
                <a:solidFill>
                  <a:srgbClr val="785E5E"/>
                </a:solidFill>
                <a:ea typeface="字由点字夏乐体" panose="00020600040101010101" charset="-122"/>
              </a:rPr>
              <a:t>目标卡</a:t>
            </a:r>
          </a:p>
        </p:txBody>
      </p:sp>
      <p:pic>
        <p:nvPicPr>
          <p:cNvPr id="2097156" name="Pictur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10390505" y="3517265"/>
            <a:ext cx="534035" cy="1003935"/>
          </a:xfrm>
          <a:prstGeom prst="rect">
            <a:avLst/>
          </a:prstGeom>
        </p:spPr>
      </p:pic>
      <p:pic>
        <p:nvPicPr>
          <p:cNvPr id="2097157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1152525" y="598805"/>
            <a:ext cx="680720" cy="742950"/>
          </a:xfrm>
          <a:prstGeom prst="rect">
            <a:avLst/>
          </a:prstGeom>
        </p:spPr>
      </p:pic>
      <p:pic>
        <p:nvPicPr>
          <p:cNvPr id="2097158" name="Picture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8412480" y="3168650"/>
            <a:ext cx="1828800" cy="81915"/>
          </a:xfrm>
          <a:prstGeom prst="rect">
            <a:avLst/>
          </a:prstGeom>
        </p:spPr>
      </p:pic>
      <p:pic>
        <p:nvPicPr>
          <p:cNvPr id="2097159" name="Picture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8412480" y="3517265"/>
            <a:ext cx="1828800" cy="81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矩形 12"/>
          <p:cNvSpPr/>
          <p:nvPr>
            <p:custDataLst>
              <p:tags r:id="rId2"/>
            </p:custDataLst>
          </p:nvPr>
        </p:nvSpPr>
        <p:spPr>
          <a:xfrm>
            <a:off x="2261235" y="2362200"/>
            <a:ext cx="9561830" cy="891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带着新希望，踏上新</a:t>
            </a:r>
            <a:r>
              <a:rPr lang="zh-CN" altLang="en-US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征</a:t>
            </a:r>
            <a:r>
              <a:rPr lang="en-US" altLang="zh-CN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程！</a:t>
            </a:r>
            <a:endParaRPr kumimoji="0" lang="en-US" altLang="zh-CN" sz="5400" b="1" i="0" u="none" strike="noStrike" kern="1200" cap="none" normalizeH="0" baseline="0" noProof="0" dirty="0">
              <a:ln>
                <a:noFill/>
              </a:ln>
              <a:solidFill>
                <a:srgbClr val="576B85"/>
              </a:solidFill>
              <a:effectLst/>
              <a:uLnTx/>
              <a:uFillTx/>
              <a:latin typeface="+mj-lt"/>
              <a:ea typeface="汉仪字研欢乐宋简" panose="00020600040101010101" charset="-122"/>
              <a:cs typeface="+mn-lt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矩形 3"/>
          <p:cNvSpPr/>
          <p:nvPr>
            <p:custDataLst>
              <p:tags r:id="rId2"/>
            </p:custDataLst>
          </p:nvPr>
        </p:nvSpPr>
        <p:spPr>
          <a:xfrm>
            <a:off x="4541520" y="1400175"/>
            <a:ext cx="3049905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800" b="1" i="0" u="none" strike="noStrike" kern="1200" cap="none" normalizeH="0" baseline="0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</a:rPr>
              <a:t>目录</a:t>
            </a:r>
          </a:p>
        </p:txBody>
      </p:sp>
      <p:sp>
        <p:nvSpPr>
          <p:cNvPr id="1048607" name="文本框3"/>
          <p:cNvSpPr txBox="1"/>
          <p:nvPr>
            <p:custDataLst>
              <p:tags r:id="rId3"/>
            </p:custDataLst>
          </p:nvPr>
        </p:nvSpPr>
        <p:spPr>
          <a:xfrm>
            <a:off x="1676400" y="2702560"/>
            <a:ext cx="13620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</a:rPr>
              <a:t>01</a:t>
            </a:r>
          </a:p>
        </p:txBody>
      </p:sp>
      <p:sp>
        <p:nvSpPr>
          <p:cNvPr id="1048608" name="文本框3"/>
          <p:cNvSpPr txBox="1"/>
          <p:nvPr>
            <p:custDataLst>
              <p:tags r:id="rId4"/>
            </p:custDataLst>
          </p:nvPr>
        </p:nvSpPr>
        <p:spPr>
          <a:xfrm>
            <a:off x="1676400" y="3948430"/>
            <a:ext cx="13627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</a:rPr>
              <a:t>03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D64C3E"/>
              </a:solidFill>
              <a:effectLst/>
              <a:uLnTx/>
              <a:uFillTx/>
              <a:latin typeface="+mj-lt"/>
              <a:ea typeface="汉仪字研欢乐宋简" panose="00020600040101010101" charset="-122"/>
              <a:cs typeface="+mn-lt"/>
            </a:endParaRPr>
          </a:p>
        </p:txBody>
      </p:sp>
      <p:sp>
        <p:nvSpPr>
          <p:cNvPr id="1048609" name="文本框3"/>
          <p:cNvSpPr txBox="1"/>
          <p:nvPr>
            <p:custDataLst>
              <p:tags r:id="rId5"/>
            </p:custDataLst>
          </p:nvPr>
        </p:nvSpPr>
        <p:spPr>
          <a:xfrm>
            <a:off x="6373495" y="3948430"/>
            <a:ext cx="13366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</a:rPr>
              <a:t>04</a:t>
            </a:r>
          </a:p>
        </p:txBody>
      </p:sp>
      <p:sp>
        <p:nvSpPr>
          <p:cNvPr id="1048610" name="文本框3"/>
          <p:cNvSpPr txBox="1"/>
          <p:nvPr>
            <p:custDataLst>
              <p:tags r:id="rId6"/>
            </p:custDataLst>
          </p:nvPr>
        </p:nvSpPr>
        <p:spPr>
          <a:xfrm>
            <a:off x="6274435" y="2652395"/>
            <a:ext cx="14357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</a:rPr>
              <a:t>02</a:t>
            </a:r>
          </a:p>
        </p:txBody>
      </p:sp>
      <p:sp>
        <p:nvSpPr>
          <p:cNvPr id="1048611" name="文本框 1"/>
          <p:cNvSpPr txBox="1"/>
          <p:nvPr/>
        </p:nvSpPr>
        <p:spPr>
          <a:xfrm>
            <a:off x="2743200" y="2813685"/>
            <a:ext cx="33210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你的假期生活</a:t>
            </a:r>
          </a:p>
        </p:txBody>
      </p:sp>
      <p:sp>
        <p:nvSpPr>
          <p:cNvPr id="1048612" name="文本框 2"/>
          <p:cNvSpPr txBox="1"/>
          <p:nvPr/>
        </p:nvSpPr>
        <p:spPr>
          <a:xfrm>
            <a:off x="7499350" y="2766695"/>
            <a:ext cx="31388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对你有点要求</a:t>
            </a:r>
          </a:p>
        </p:txBody>
      </p:sp>
      <p:sp>
        <p:nvSpPr>
          <p:cNvPr id="1048613" name="文本框 6"/>
          <p:cNvSpPr txBox="1"/>
          <p:nvPr>
            <p:custDataLst>
              <p:tags r:id="rId7"/>
            </p:custDataLst>
          </p:nvPr>
        </p:nvSpPr>
        <p:spPr>
          <a:xfrm>
            <a:off x="7499350" y="4042410"/>
            <a:ext cx="31388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新</a:t>
            </a:r>
            <a:r>
              <a:rPr lang="zh-CN" altLang="en-US" sz="36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学期新的你</a:t>
            </a:r>
          </a:p>
        </p:txBody>
      </p:sp>
      <p:sp>
        <p:nvSpPr>
          <p:cNvPr id="1048614" name="文本框 4"/>
          <p:cNvSpPr txBox="1"/>
          <p:nvPr/>
        </p:nvSpPr>
        <p:spPr>
          <a:xfrm>
            <a:off x="-1734185" y="8636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48615" name="文本框 5"/>
          <p:cNvSpPr txBox="1"/>
          <p:nvPr/>
        </p:nvSpPr>
        <p:spPr>
          <a:xfrm>
            <a:off x="-3061335" y="8032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48616" name="文本框 7"/>
          <p:cNvSpPr txBox="1"/>
          <p:nvPr>
            <p:custDataLst>
              <p:tags r:id="rId8"/>
            </p:custDataLst>
          </p:nvPr>
        </p:nvSpPr>
        <p:spPr>
          <a:xfrm>
            <a:off x="2925445" y="4042410"/>
            <a:ext cx="31388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思源黑体 CN Light" panose="020B0300000000000000" pitchFamily="34" charset="-122"/>
              </a:rPr>
              <a:t>安全与你同行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矩形 3"/>
          <p:cNvSpPr/>
          <p:nvPr>
            <p:custDataLst>
              <p:tags r:id="rId2"/>
            </p:custDataLst>
          </p:nvPr>
        </p:nvSpPr>
        <p:spPr>
          <a:xfrm>
            <a:off x="3915410" y="903605"/>
            <a:ext cx="4617720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48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新学期寄语</a:t>
            </a:r>
            <a:endParaRPr kumimoji="0" lang="en-US" altLang="zh-CN" sz="4800" b="1" i="0" u="none" strike="noStrike" kern="1200" cap="none" normalizeH="0" baseline="0" noProof="0" dirty="0">
              <a:ln>
                <a:noFill/>
              </a:ln>
              <a:solidFill>
                <a:srgbClr val="576B85"/>
              </a:solidFill>
              <a:effectLst/>
              <a:uLnTx/>
              <a:uFillTx/>
              <a:latin typeface="+mj-lt"/>
              <a:ea typeface="汉仪字研欢乐宋简" panose="00020600040101010101" charset="-122"/>
              <a:cs typeface="+mn-lt"/>
              <a:sym typeface="+mn-ea"/>
            </a:endParaRPr>
          </a:p>
        </p:txBody>
      </p:sp>
      <p:sp>
        <p:nvSpPr>
          <p:cNvPr id="1048620" name="文本框 4"/>
          <p:cNvSpPr txBox="1"/>
          <p:nvPr/>
        </p:nvSpPr>
        <p:spPr>
          <a:xfrm>
            <a:off x="1828800" y="2049780"/>
            <a:ext cx="897255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spc="117" dirty="0" err="1">
                <a:ea typeface="+mj-ea"/>
                <a:cs typeface="+mn-lt"/>
                <a:sym typeface="+mn-lt"/>
              </a:rPr>
              <a:t>亲爱的同学们</a:t>
            </a:r>
            <a:r>
              <a:rPr lang="en-US" sz="2400" spc="117" dirty="0">
                <a:ea typeface="+mj-ea"/>
                <a:cs typeface="+mn-lt"/>
                <a:sym typeface="+mn-lt"/>
              </a:rPr>
              <a:t>:</a:t>
            </a:r>
            <a:endParaRPr lang="en-US" sz="2400" spc="117" dirty="0">
              <a:solidFill>
                <a:schemeClr val="tx1"/>
              </a:solidFill>
              <a:ea typeface="+mj-ea"/>
              <a:cs typeface="+mn-lt"/>
              <a:sym typeface="+mn-lt"/>
            </a:endParaRPr>
          </a:p>
          <a:p>
            <a:pPr indent="639445" fontAlgn="auto">
              <a:lnSpc>
                <a:spcPct val="150000"/>
              </a:lnSpc>
            </a:pPr>
            <a:r>
              <a:rPr lang="en-US" sz="2400" spc="117" dirty="0">
                <a:ea typeface="+mj-ea"/>
                <a:cs typeface="+mn-lt"/>
                <a:sym typeface="+mn-lt"/>
              </a:rPr>
              <a:t>愉快又漫长的寒假已经结束，新的学期又将开始</a:t>
            </a:r>
            <a:r>
              <a:rPr lang="en-US" sz="2400" spc="117" dirty="0">
                <a:ea typeface="+mj-ea"/>
                <a:cs typeface="+mn-lt"/>
                <a:sym typeface="+mn-ea"/>
              </a:rPr>
              <a:t>！</a:t>
            </a:r>
            <a:r>
              <a:rPr lang="en-US" sz="2400" spc="117" dirty="0">
                <a:ea typeface="+mj-ea"/>
                <a:cs typeface="+mn-lt"/>
                <a:sym typeface="+mn-lt"/>
              </a:rPr>
              <a:t>当五星红旗在国歌声中冉冉升起，当清脆的铃声在耳畔再次回荡，当崭新的课本一页页翻开，同学们，你们心中是不是充满了憧憬?</a:t>
            </a:r>
            <a:endParaRPr lang="en-US" sz="2400" spc="117" dirty="0">
              <a:solidFill>
                <a:schemeClr val="tx1"/>
              </a:solidFill>
              <a:ea typeface="+mj-ea"/>
              <a:cs typeface="+mn-lt"/>
              <a:sym typeface="+mn-lt"/>
            </a:endParaRPr>
          </a:p>
          <a:p>
            <a:pPr indent="639445" algn="l" fontAlgn="auto">
              <a:lnSpc>
                <a:spcPct val="150000"/>
              </a:lnSpc>
            </a:pPr>
            <a:r>
              <a:rPr lang="zh-CN" altLang="en-US" sz="2400" spc="117" dirty="0">
                <a:ea typeface="+mj-ea"/>
                <a:cs typeface="+mn-lt"/>
                <a:sym typeface="+mn-ea"/>
              </a:rPr>
              <a:t>新学期，新起点，</a:t>
            </a:r>
            <a:r>
              <a:rPr lang="en-US" sz="2400" spc="117" dirty="0" err="1">
                <a:ea typeface="+mj-ea"/>
                <a:cs typeface="+mn-lt"/>
                <a:sym typeface="+mn-ea"/>
              </a:rPr>
              <a:t>愿同学们在新的学期乘上安全之舟，扬起生命之帆，在知识的海洋里乘风破浪</a:t>
            </a:r>
            <a:r>
              <a:rPr lang="en-US" sz="2400" spc="117" dirty="0">
                <a:ea typeface="+mj-ea"/>
                <a:cs typeface="+mn-lt"/>
                <a:sym typeface="+mn-ea"/>
              </a:rPr>
              <a:t>！</a:t>
            </a:r>
          </a:p>
        </p:txBody>
      </p:sp>
      <p:pic>
        <p:nvPicPr>
          <p:cNvPr id="2097162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8188325" y="908685"/>
            <a:ext cx="893445" cy="706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文本框 1"/>
          <p:cNvSpPr txBox="1"/>
          <p:nvPr>
            <p:custDataLst>
              <p:tags r:id="rId2"/>
            </p:custDataLst>
          </p:nvPr>
        </p:nvSpPr>
        <p:spPr>
          <a:xfrm>
            <a:off x="4041775" y="2921635"/>
            <a:ext cx="5393055" cy="891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你的</a:t>
            </a:r>
            <a:r>
              <a:rPr lang="en-US" altLang="zh-CN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假期生活</a:t>
            </a:r>
          </a:p>
        </p:txBody>
      </p:sp>
      <p:sp>
        <p:nvSpPr>
          <p:cNvPr id="1048624" name="文本框 3"/>
          <p:cNvSpPr txBox="1"/>
          <p:nvPr/>
        </p:nvSpPr>
        <p:spPr>
          <a:xfrm>
            <a:off x="5944870" y="1816100"/>
            <a:ext cx="1237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48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01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 rot="4827864">
            <a:off x="4534535" y="1189355"/>
            <a:ext cx="4081145" cy="5177790"/>
          </a:xfrm>
          <a:prstGeom prst="rect">
            <a:avLst/>
          </a:prstGeom>
        </p:spPr>
      </p:pic>
      <p:sp>
        <p:nvSpPr>
          <p:cNvPr id="1048629" name="文本框 13"/>
          <p:cNvSpPr txBox="1"/>
          <p:nvPr/>
        </p:nvSpPr>
        <p:spPr>
          <a:xfrm>
            <a:off x="1671320" y="708660"/>
            <a:ext cx="3424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假期生活回顾</a:t>
            </a:r>
          </a:p>
        </p:txBody>
      </p:sp>
      <p:pic>
        <p:nvPicPr>
          <p:cNvPr id="209716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187450" y="595630"/>
            <a:ext cx="695325" cy="758190"/>
          </a:xfrm>
          <a:prstGeom prst="rect">
            <a:avLst/>
          </a:prstGeom>
        </p:spPr>
      </p:pic>
      <p:pic>
        <p:nvPicPr>
          <p:cNvPr id="2097167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2406275" y="2557458"/>
            <a:ext cx="1954645" cy="2458406"/>
          </a:xfrm>
          <a:prstGeom prst="rect">
            <a:avLst/>
          </a:prstGeom>
        </p:spPr>
      </p:pic>
      <p:sp>
        <p:nvSpPr>
          <p:cNvPr id="1048630" name="文本框 12"/>
          <p:cNvSpPr txBox="1"/>
          <p:nvPr/>
        </p:nvSpPr>
        <p:spPr>
          <a:xfrm>
            <a:off x="4558664" y="2851942"/>
            <a:ext cx="4189095" cy="18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en-US" sz="2400" spc="117">
                <a:ea typeface="+mj-ea"/>
                <a:cs typeface="+mn-lt"/>
                <a:sym typeface="+mn-lt"/>
              </a:rPr>
              <a:t>有哪些令你难忘的瞬间?</a:t>
            </a:r>
          </a:p>
          <a:p>
            <a:pPr indent="0" algn="l" fontAlgn="auto">
              <a:lnSpc>
                <a:spcPct val="100000"/>
              </a:lnSpc>
            </a:pPr>
            <a:r>
              <a:rPr lang="en-US" sz="2400" spc="117">
                <a:ea typeface="+mj-ea"/>
                <a:cs typeface="+mn-lt"/>
                <a:sym typeface="+mn-lt"/>
              </a:rPr>
              <a:t>有哪些事情让你有所收获?</a:t>
            </a:r>
          </a:p>
          <a:p>
            <a:pPr indent="0" algn="l" fontAlgn="auto">
              <a:lnSpc>
                <a:spcPct val="100000"/>
              </a:lnSpc>
            </a:pPr>
            <a:r>
              <a:rPr lang="en-US" sz="2400" spc="117">
                <a:ea typeface="+mj-ea"/>
                <a:cs typeface="+mn-lt"/>
                <a:sym typeface="+mn-lt"/>
              </a:rPr>
              <a:t>有哪些时刻让你有所成长?</a:t>
            </a:r>
          </a:p>
          <a:p>
            <a:pPr indent="0" algn="l" fontAlgn="auto">
              <a:lnSpc>
                <a:spcPct val="100000"/>
              </a:lnSpc>
            </a:pPr>
            <a:r>
              <a:rPr lang="en-US" sz="2400" spc="117">
                <a:ea typeface="+mj-ea"/>
                <a:cs typeface="+mn-lt"/>
                <a:sym typeface="+mn-lt"/>
              </a:rPr>
              <a:t>有哪些瞬间让你感到幸福?</a:t>
            </a:r>
          </a:p>
          <a:p>
            <a:pPr indent="0" algn="l" fontAlgn="auto">
              <a:lnSpc>
                <a:spcPct val="100000"/>
              </a:lnSpc>
            </a:pPr>
            <a:r>
              <a:rPr lang="en-US" sz="2400" spc="117">
                <a:ea typeface="+mj-ea"/>
                <a:cs typeface="+mn-lt"/>
                <a:sym typeface="+mn-lt"/>
              </a:rPr>
              <a:t>快来和同学们分享一下吧~</a:t>
            </a:r>
            <a:endParaRPr lang="en-US" altLang="zh-CN" sz="2400" b="1" noProof="0" dirty="0">
              <a:ln>
                <a:noFill/>
              </a:ln>
              <a:solidFill>
                <a:srgbClr val="576B85"/>
              </a:solidFill>
              <a:effectLst/>
              <a:uLnTx/>
              <a:uFillTx/>
              <a:ea typeface="汉仪字研欢乐宋简" panose="00020600040101010101" charset="-122"/>
              <a:cs typeface="+mn-lt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文本框 13"/>
          <p:cNvSpPr txBox="1"/>
          <p:nvPr/>
        </p:nvSpPr>
        <p:spPr>
          <a:xfrm>
            <a:off x="1671320" y="708660"/>
            <a:ext cx="3424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假期生活回顾</a:t>
            </a:r>
          </a:p>
        </p:txBody>
      </p:sp>
      <p:pic>
        <p:nvPicPr>
          <p:cNvPr id="2097168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8195945" y="2563609"/>
            <a:ext cx="2514738" cy="2538664"/>
          </a:xfrm>
          <a:prstGeom prst="rect">
            <a:avLst/>
          </a:prstGeom>
        </p:spPr>
      </p:pic>
      <p:sp>
        <p:nvSpPr>
          <p:cNvPr id="1048632" name="文本框 12"/>
          <p:cNvSpPr txBox="1"/>
          <p:nvPr/>
        </p:nvSpPr>
        <p:spPr>
          <a:xfrm>
            <a:off x="1298575" y="1947545"/>
            <a:ext cx="6897370" cy="3630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457200" algn="l">
              <a:lnSpc>
                <a:spcPct val="150000"/>
              </a:lnSpc>
            </a:pPr>
            <a:r>
              <a:rPr lang="en-US" sz="2400" spc="117">
                <a:ea typeface="+mj-ea"/>
                <a:cs typeface="+mn-lt"/>
                <a:sym typeface="+mn-lt"/>
              </a:rPr>
              <a:t>回顾寒假生活用</a:t>
            </a:r>
            <a:r>
              <a:rPr lang="en-US" sz="2800" b="1" spc="117">
                <a:solidFill>
                  <a:srgbClr val="D64C3E"/>
                </a:solidFill>
                <a:ea typeface="+mj-ea"/>
                <a:cs typeface="+mn-lt"/>
                <a:sym typeface="+mn-lt"/>
              </a:rPr>
              <a:t>一个词语</a:t>
            </a:r>
            <a:r>
              <a:rPr lang="en-US" sz="2400" spc="117">
                <a:ea typeface="+mj-ea"/>
                <a:cs typeface="+mn-lt"/>
                <a:sym typeface="+mn-lt"/>
              </a:rPr>
              <a:t>或者</a:t>
            </a:r>
            <a:r>
              <a:rPr lang="en-US" sz="2800" b="1" spc="117">
                <a:solidFill>
                  <a:srgbClr val="D64C3E"/>
                </a:solidFill>
                <a:ea typeface="+mj-ea"/>
                <a:cs typeface="+mn-lt"/>
                <a:sym typeface="+mn-lt"/>
              </a:rPr>
              <a:t>一句话</a:t>
            </a:r>
            <a:r>
              <a:rPr lang="en-US" sz="2400" spc="117">
                <a:ea typeface="+mj-ea"/>
                <a:cs typeface="+mn-lt"/>
                <a:sym typeface="+mn-lt"/>
              </a:rPr>
              <a:t>形容你的寒假。</a:t>
            </a:r>
          </a:p>
          <a:p>
            <a:pPr indent="457200" algn="l">
              <a:lnSpc>
                <a:spcPct val="150000"/>
              </a:lnSpc>
            </a:pPr>
            <a:r>
              <a:rPr lang="en-US" sz="2000" spc="117">
                <a:ea typeface="+mj-ea"/>
                <a:cs typeface="+mn-lt"/>
                <a:sym typeface="+mn-lt"/>
              </a:rPr>
              <a:t>这个寒假，比以往的假期要长一些;</a:t>
            </a:r>
          </a:p>
          <a:p>
            <a:pPr indent="457200" algn="l">
              <a:lnSpc>
                <a:spcPct val="150000"/>
              </a:lnSpc>
            </a:pPr>
            <a:r>
              <a:rPr lang="en-US" sz="2000" spc="117">
                <a:ea typeface="+mj-ea"/>
                <a:cs typeface="+mn-lt"/>
                <a:sym typeface="+mn-lt"/>
              </a:rPr>
              <a:t>这个寒假，比以往的节日要热闹一些;</a:t>
            </a:r>
          </a:p>
          <a:p>
            <a:pPr indent="457200" algn="l">
              <a:lnSpc>
                <a:spcPct val="150000"/>
              </a:lnSpc>
            </a:pPr>
            <a:endParaRPr lang="en-US" sz="1600" spc="117">
              <a:ea typeface="+mj-ea"/>
              <a:cs typeface="+mn-lt"/>
              <a:sym typeface="+mn-lt"/>
            </a:endParaRPr>
          </a:p>
          <a:p>
            <a:pPr indent="457200" algn="l">
              <a:lnSpc>
                <a:spcPct val="150000"/>
              </a:lnSpc>
            </a:pPr>
            <a:r>
              <a:rPr lang="en-US" altLang="zh-CN" sz="2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ea typeface="汉仪字研欢乐宋简" panose="00020600040101010101" charset="-122"/>
                <a:cs typeface="+mn-lt"/>
                <a:sym typeface="+mn-lt"/>
              </a:rPr>
              <a:t>如果用一个词来形容你的寒假生活，它是?</a:t>
            </a:r>
          </a:p>
          <a:p>
            <a:pPr indent="457200" algn="l">
              <a:lnSpc>
                <a:spcPct val="150000"/>
              </a:lnSpc>
            </a:pPr>
            <a:r>
              <a:rPr lang="en-US" altLang="zh-CN" sz="2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ea typeface="汉仪字研欢乐宋简" panose="00020600040101010101" charset="-122"/>
                <a:cs typeface="+mn-lt"/>
                <a:sym typeface="+mn-lt"/>
              </a:rPr>
              <a:t>如果用一个句话形容你的寒假生活，它是?</a:t>
            </a:r>
          </a:p>
        </p:txBody>
      </p:sp>
      <p:pic>
        <p:nvPicPr>
          <p:cNvPr id="2097169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1187450" y="595630"/>
            <a:ext cx="695325" cy="7581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文本框 1"/>
          <p:cNvSpPr txBox="1"/>
          <p:nvPr>
            <p:custDataLst>
              <p:tags r:id="rId2"/>
            </p:custDataLst>
          </p:nvPr>
        </p:nvSpPr>
        <p:spPr>
          <a:xfrm>
            <a:off x="4041775" y="2921635"/>
            <a:ext cx="5393055" cy="891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对你有点要求</a:t>
            </a:r>
          </a:p>
        </p:txBody>
      </p:sp>
      <p:sp>
        <p:nvSpPr>
          <p:cNvPr id="1048634" name="文本框 6"/>
          <p:cNvSpPr txBox="1"/>
          <p:nvPr>
            <p:custDataLst>
              <p:tags r:id="rId3"/>
            </p:custDataLst>
          </p:nvPr>
        </p:nvSpPr>
        <p:spPr>
          <a:xfrm>
            <a:off x="2488565" y="3811905"/>
            <a:ext cx="770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汉仪字研欢乐宋简" panose="00020600040101010101" charset="-122"/>
                <a:ea typeface="汉仪字研欢乐宋简" panose="00020600040101010101" charset="-122"/>
                <a:cs typeface="+mn-cs"/>
              </a:rPr>
              <a:t>A</a:t>
            </a:r>
          </a:p>
        </p:txBody>
      </p:sp>
      <p:sp>
        <p:nvSpPr>
          <p:cNvPr id="1048635" name="文本框 3"/>
          <p:cNvSpPr txBox="1"/>
          <p:nvPr/>
        </p:nvSpPr>
        <p:spPr>
          <a:xfrm>
            <a:off x="5944870" y="1830705"/>
            <a:ext cx="1237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48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02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1187450" y="648970"/>
            <a:ext cx="647700" cy="706120"/>
          </a:xfrm>
          <a:prstGeom prst="rect">
            <a:avLst/>
          </a:prstGeom>
        </p:spPr>
      </p:pic>
      <p:sp>
        <p:nvSpPr>
          <p:cNvPr id="1048638" name="文本框 1"/>
          <p:cNvSpPr txBox="1"/>
          <p:nvPr/>
        </p:nvSpPr>
        <p:spPr>
          <a:xfrm>
            <a:off x="1662430" y="1355090"/>
            <a:ext cx="30664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一、学习要求</a:t>
            </a:r>
            <a:endParaRPr lang="en-US" sz="2400" spc="117">
              <a:ea typeface="+mj-ea"/>
              <a:cs typeface="+mn-lt"/>
              <a:sym typeface="+mn-lt"/>
            </a:endParaRPr>
          </a:p>
        </p:txBody>
      </p:sp>
      <p:sp>
        <p:nvSpPr>
          <p:cNvPr id="1048639" name="文本框 3"/>
          <p:cNvSpPr txBox="1"/>
          <p:nvPr>
            <p:custDataLst>
              <p:tags r:id="rId3"/>
            </p:custDataLst>
          </p:nvPr>
        </p:nvSpPr>
        <p:spPr>
          <a:xfrm>
            <a:off x="1671320" y="708660"/>
            <a:ext cx="3424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新学期的要求</a:t>
            </a:r>
          </a:p>
        </p:txBody>
      </p:sp>
      <p:pic>
        <p:nvPicPr>
          <p:cNvPr id="2097171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989287" y="3245193"/>
            <a:ext cx="2120367" cy="2186134"/>
          </a:xfrm>
          <a:prstGeom prst="rect">
            <a:avLst/>
          </a:prstGeom>
        </p:spPr>
      </p:pic>
      <p:sp>
        <p:nvSpPr>
          <p:cNvPr id="1048640" name="文本框 2"/>
          <p:cNvSpPr txBox="1"/>
          <p:nvPr/>
        </p:nvSpPr>
        <p:spPr>
          <a:xfrm>
            <a:off x="1671319" y="2185034"/>
            <a:ext cx="6989992" cy="3647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39445" algn="l" fontAlgn="auto">
              <a:lnSpc>
                <a:spcPct val="100000"/>
              </a:lnSpc>
              <a:buClrTx/>
              <a:buSzTx/>
              <a:buNone/>
            </a:pPr>
            <a:r>
              <a:rPr lang="en-US" altLang="en-US" sz="2400" spc="117">
                <a:ea typeface="+mj-ea"/>
                <a:cs typeface="+mn-lt"/>
              </a:rPr>
              <a:t>1.</a:t>
            </a:r>
            <a:r>
              <a:rPr lang="x-none" altLang="en-US" sz="2400" spc="117">
                <a:ea typeface="+mj-ea"/>
                <a:cs typeface="+mn-lt"/>
              </a:rPr>
              <a:t>预备铃打响有秩序走进教室，拿出下节课所需物品，坐姿端正安静等候老师到来。</a:t>
            </a:r>
            <a:endParaRPr lang="en-US" sz="2400" spc="117">
              <a:ea typeface="+mj-ea"/>
              <a:cs typeface="+mn-lt"/>
            </a:endParaRPr>
          </a:p>
          <a:p>
            <a:pPr indent="639445" algn="l" fontAlgn="auto">
              <a:lnSpc>
                <a:spcPct val="100000"/>
              </a:lnSpc>
              <a:buClrTx/>
              <a:buSzTx/>
              <a:buNone/>
            </a:pPr>
            <a:r>
              <a:rPr lang="en-US" altLang="en-US" sz="2400" spc="117">
                <a:ea typeface="+mj-ea"/>
                <a:cs typeface="+mn-lt"/>
              </a:rPr>
              <a:t>2.</a:t>
            </a:r>
            <a:r>
              <a:rPr lang="x-none" altLang="en-US" sz="2400" spc="117">
                <a:ea typeface="+mj-ea"/>
                <a:cs typeface="+mn-lt"/>
              </a:rPr>
              <a:t>上课认真听讲，不做与学习无关的事情，不得扰乱课堂秩序。</a:t>
            </a:r>
            <a:endParaRPr lang="en-US" sz="2400" spc="117">
              <a:ea typeface="+mj-ea"/>
              <a:cs typeface="+mn-lt"/>
            </a:endParaRPr>
          </a:p>
          <a:p>
            <a:pPr indent="639445" algn="l" fontAlgn="auto">
              <a:lnSpc>
                <a:spcPct val="100000"/>
              </a:lnSpc>
              <a:buClrTx/>
              <a:buSzTx/>
              <a:buNone/>
            </a:pPr>
            <a:r>
              <a:rPr lang="en-US" altLang="en-US" sz="2400" spc="117">
                <a:ea typeface="+mj-ea"/>
                <a:cs typeface="+mn-lt"/>
              </a:rPr>
              <a:t>3.</a:t>
            </a:r>
            <a:r>
              <a:rPr lang="x-none" altLang="en-US" sz="2400" spc="117">
                <a:ea typeface="+mj-ea"/>
                <a:cs typeface="+mn-lt"/>
              </a:rPr>
              <a:t>会倾听，会思考。课堂上积极回答问题。发言、有意见补充时先举手，不随意插嘴。</a:t>
            </a:r>
            <a:endParaRPr lang="en-US" sz="2400" spc="117">
              <a:ea typeface="+mj-ea"/>
              <a:cs typeface="+mn-lt"/>
            </a:endParaRPr>
          </a:p>
          <a:p>
            <a:pPr indent="639445" algn="l" fontAlgn="auto">
              <a:lnSpc>
                <a:spcPct val="100000"/>
              </a:lnSpc>
              <a:buClrTx/>
              <a:buSzTx/>
              <a:buNone/>
            </a:pPr>
            <a:r>
              <a:rPr lang="en-US" altLang="en-US" sz="2400" spc="117">
                <a:ea typeface="+mj-ea"/>
                <a:cs typeface="+mn-lt"/>
              </a:rPr>
              <a:t>4.</a:t>
            </a:r>
            <a:r>
              <a:rPr lang="x-none" altLang="en-US" sz="2400" spc="117">
                <a:ea typeface="+mj-ea"/>
                <a:cs typeface="+mn-lt"/>
              </a:rPr>
              <a:t>早晨到教室后立刻读书。作业早读课下收。中午到教室后练字。</a:t>
            </a:r>
            <a:endParaRPr lang="en-US" sz="2400" spc="117">
              <a:ea typeface="+mj-ea"/>
              <a:cs typeface="+mn-lt"/>
            </a:endParaRPr>
          </a:p>
          <a:p>
            <a:pPr indent="639445" algn="l" fontAlgn="auto">
              <a:lnSpc>
                <a:spcPct val="100000"/>
              </a:lnSpc>
              <a:buClrTx/>
              <a:buSzTx/>
              <a:buNone/>
            </a:pPr>
            <a:r>
              <a:rPr lang="en-US" altLang="en-US" sz="2400" spc="117">
                <a:ea typeface="+mj-ea"/>
                <a:cs typeface="+mn-lt"/>
              </a:rPr>
              <a:t>5.</a:t>
            </a:r>
            <a:r>
              <a:rPr lang="en-US" sz="2400" spc="117">
                <a:ea typeface="+mj-ea"/>
                <a:cs typeface="+mn-lt"/>
              </a:rPr>
              <a:t>认真完成作业 </a:t>
            </a:r>
            <a:r>
              <a:rPr lang="x-none" altLang="en-US" sz="2400" spc="117">
                <a:ea typeface="+mj-ea"/>
                <a:cs typeface="+mn-lt"/>
              </a:rPr>
              <a:t>，</a:t>
            </a:r>
            <a:r>
              <a:rPr lang="en-US" sz="2400" spc="117">
                <a:ea typeface="+mj-ea"/>
                <a:cs typeface="+mn-lt"/>
              </a:rPr>
              <a:t>字迹</a:t>
            </a:r>
            <a:r>
              <a:rPr lang="x-none" altLang="en-US" sz="2400" spc="117">
                <a:ea typeface="+mj-ea"/>
                <a:cs typeface="+mn-lt"/>
              </a:rPr>
              <a:t>工整。</a:t>
            </a:r>
            <a:r>
              <a:rPr lang="en-US" sz="2400" spc="117">
                <a:ea typeface="+mj-ea"/>
                <a:cs typeface="+mn-lt"/>
              </a:rPr>
              <a:t>做错的题目，必须及时贴纸订正。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文本框 1"/>
          <p:cNvSpPr txBox="1"/>
          <p:nvPr/>
        </p:nvSpPr>
        <p:spPr>
          <a:xfrm>
            <a:off x="1636395" y="1503045"/>
            <a:ext cx="43383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32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二、</a:t>
            </a:r>
            <a:r>
              <a:rPr lang="x-none" altLang="en-US" sz="32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课</a:t>
            </a:r>
            <a:r>
              <a:rPr lang="en-US" altLang="zh-CN" sz="3200" b="1" noProof="0" dirty="0">
                <a:ln>
                  <a:noFill/>
                </a:ln>
                <a:solidFill>
                  <a:srgbClr val="576B85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lt"/>
              </a:rPr>
              <a:t>间操、队列要求</a:t>
            </a:r>
            <a:endParaRPr lang="en-US" sz="2400" spc="117">
              <a:ea typeface="+mj-ea"/>
              <a:cs typeface="+mn-lt"/>
              <a:sym typeface="+mn-lt"/>
            </a:endParaRPr>
          </a:p>
        </p:txBody>
      </p:sp>
      <p:sp>
        <p:nvSpPr>
          <p:cNvPr id="1048642" name="文本框 3"/>
          <p:cNvSpPr txBox="1"/>
          <p:nvPr>
            <p:custDataLst>
              <p:tags r:id="rId2"/>
            </p:custDataLst>
          </p:nvPr>
        </p:nvSpPr>
        <p:spPr>
          <a:xfrm>
            <a:off x="1671320" y="708660"/>
            <a:ext cx="3424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noProof="0" dirty="0">
                <a:ln>
                  <a:noFill/>
                </a:ln>
                <a:solidFill>
                  <a:srgbClr val="D64C3E"/>
                </a:solidFill>
                <a:effectLst/>
                <a:uLnTx/>
                <a:uFillTx/>
                <a:latin typeface="+mj-lt"/>
                <a:ea typeface="汉仪字研欢乐宋简" panose="00020600040101010101" charset="-122"/>
                <a:cs typeface="+mn-lt"/>
                <a:sym typeface="+mn-ea"/>
              </a:rPr>
              <a:t>新学期的要求</a:t>
            </a:r>
          </a:p>
        </p:txBody>
      </p:sp>
      <p:pic>
        <p:nvPicPr>
          <p:cNvPr id="2097172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9466580" y="2363208"/>
            <a:ext cx="1313834" cy="2914911"/>
          </a:xfrm>
          <a:prstGeom prst="rect">
            <a:avLst/>
          </a:prstGeom>
        </p:spPr>
      </p:pic>
      <p:sp>
        <p:nvSpPr>
          <p:cNvPr id="1048643" name="文本框 2"/>
          <p:cNvSpPr txBox="1"/>
          <p:nvPr/>
        </p:nvSpPr>
        <p:spPr>
          <a:xfrm>
            <a:off x="1671319" y="2585160"/>
            <a:ext cx="6580505" cy="29248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639445" algn="l">
              <a:lnSpc>
                <a:spcPct val="100000"/>
              </a:lnSpc>
              <a:buClrTx/>
              <a:buSzTx/>
              <a:buNone/>
            </a:pPr>
            <a:r>
              <a:rPr lang="en-US" sz="2400" spc="117">
                <a:ea typeface="+mj-ea"/>
                <a:cs typeface="+mn-lt"/>
              </a:rPr>
              <a:t>1.认真做</a:t>
            </a:r>
            <a:r>
              <a:rPr lang="x-none" altLang="en-US" sz="2400" spc="117">
                <a:ea typeface="+mj-ea"/>
                <a:cs typeface="+mn-lt"/>
              </a:rPr>
              <a:t>课</a:t>
            </a:r>
            <a:r>
              <a:rPr lang="en-US" sz="2400" spc="117">
                <a:ea typeface="+mj-ea"/>
                <a:cs typeface="+mn-lt"/>
              </a:rPr>
              <a:t>间操和眼保健操，因病(事)不能做操要事先请假。</a:t>
            </a:r>
          </a:p>
          <a:p>
            <a:pPr indent="639445" algn="l">
              <a:lnSpc>
                <a:spcPct val="100000"/>
              </a:lnSpc>
              <a:buClrTx/>
              <a:buSzTx/>
              <a:buNone/>
            </a:pPr>
            <a:r>
              <a:rPr lang="en-US" sz="2400" spc="117">
                <a:ea typeface="+mj-ea"/>
                <a:cs typeface="+mn-lt"/>
              </a:rPr>
              <a:t>2.站队要做到快、静</a:t>
            </a:r>
            <a:r>
              <a:rPr lang="x-none" altLang="en-US" sz="2400" spc="117">
                <a:ea typeface="+mj-ea"/>
                <a:cs typeface="+mn-lt"/>
              </a:rPr>
              <a:t>、齐</a:t>
            </a:r>
            <a:r>
              <a:rPr lang="en-US" sz="2400" spc="117">
                <a:ea typeface="+mj-ea"/>
                <a:cs typeface="+mn-lt"/>
              </a:rPr>
              <a:t>。</a:t>
            </a:r>
          </a:p>
          <a:p>
            <a:pPr indent="639445" algn="l">
              <a:lnSpc>
                <a:spcPct val="100000"/>
              </a:lnSpc>
              <a:buClrTx/>
              <a:buSzTx/>
              <a:buNone/>
            </a:pPr>
            <a:r>
              <a:rPr lang="en-US" sz="2400" spc="117">
                <a:ea typeface="+mj-ea"/>
                <a:cs typeface="+mn-lt"/>
              </a:rPr>
              <a:t>3.带队时体育委员要在队</a:t>
            </a:r>
            <a:r>
              <a:rPr lang="x-none" altLang="en-US" sz="2400" spc="117">
                <a:ea typeface="+mj-ea"/>
                <a:cs typeface="+mn-lt"/>
              </a:rPr>
              <a:t>伍</a:t>
            </a:r>
            <a:r>
              <a:rPr lang="en-US" sz="2400" spc="117">
                <a:ea typeface="+mj-ea"/>
                <a:cs typeface="+mn-lt"/>
              </a:rPr>
              <a:t>前，班长站在队伍后，维持队列秩序。</a:t>
            </a:r>
          </a:p>
          <a:p>
            <a:pPr indent="639445" algn="l">
              <a:lnSpc>
                <a:spcPct val="100000"/>
              </a:lnSpc>
              <a:buClrTx/>
              <a:buSzTx/>
              <a:buNone/>
            </a:pPr>
            <a:r>
              <a:rPr lang="en-US" sz="2400" spc="117">
                <a:ea typeface="+mj-ea"/>
                <a:cs typeface="+mn-lt"/>
              </a:rPr>
              <a:t>4.做操时要听口令，动作要准确、整齐。</a:t>
            </a:r>
          </a:p>
        </p:txBody>
      </p:sp>
      <p:pic>
        <p:nvPicPr>
          <p:cNvPr id="2097173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187450" y="648970"/>
            <a:ext cx="647700" cy="706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60,&quot;width&quot;:4586}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405</Words>
  <Application>Microsoft Office PowerPoint</Application>
  <PresentationFormat>自定义</PresentationFormat>
  <Paragraphs>84</Paragraphs>
  <Slides>17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宋体</vt:lpstr>
      <vt:lpstr>Calibri Light</vt:lpstr>
      <vt:lpstr>字由点字夏乐体</vt:lpstr>
      <vt:lpstr>思源黑体 CN Light</vt:lpstr>
      <vt:lpstr>Wingdings</vt:lpstr>
      <vt:lpstr>汉仪字研欢乐宋简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TAS-AN00</dc:creator>
  <cp:lastModifiedBy>dxq</cp:lastModifiedBy>
  <cp:revision>4</cp:revision>
  <dcterms:created xsi:type="dcterms:W3CDTF">2019-06-17T02:08:00Z</dcterms:created>
  <dcterms:modified xsi:type="dcterms:W3CDTF">2023-04-12T05:17:09Z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1C032E60E63B4DE5B3AEDE45863DA284</vt:lpwstr>
  </property>
  <property fmtid="{D5CDD505-2E9C-101B-9397-08002B2CF9AE}" pid="4" name="KSOTemplateUUID">
    <vt:lpwstr>v1.0_mb_hpJomh+sb2fbULqLBzOrMQ==</vt:lpwstr>
  </property>
</Properties>
</file>