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90" r:id="rId2"/>
    <p:sldId id="291" r:id="rId3"/>
    <p:sldId id="282" r:id="rId4"/>
    <p:sldId id="292" r:id="rId5"/>
    <p:sldId id="262" r:id="rId6"/>
    <p:sldId id="265" r:id="rId7"/>
    <p:sldId id="266" r:id="rId8"/>
    <p:sldId id="267" r:id="rId9"/>
    <p:sldId id="268" r:id="rId10"/>
    <p:sldId id="269" r:id="rId11"/>
    <p:sldId id="270" r:id="rId12"/>
    <p:sldId id="271" r:id="rId13"/>
    <p:sldId id="272" r:id="rId14"/>
    <p:sldId id="293" r:id="rId15"/>
    <p:sldId id="273" r:id="rId16"/>
    <p:sldId id="276" r:id="rId17"/>
    <p:sldId id="294" r:id="rId18"/>
    <p:sldId id="275" r:id="rId19"/>
    <p:sldId id="277" r:id="rId20"/>
    <p:sldId id="278" r:id="rId21"/>
    <p:sldId id="280" r:id="rId22"/>
    <p:sldId id="29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A200"/>
    <a:srgbClr val="4069A1"/>
    <a:srgbClr val="005DFF"/>
    <a:srgbClr val="D92309"/>
    <a:srgbClr val="FFD861"/>
    <a:srgbClr val="FFD09E"/>
    <a:srgbClr val="FFAFAF"/>
    <a:srgbClr val="FF8686"/>
    <a:srgbClr val="F67B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94660"/>
  </p:normalViewPr>
  <p:slideViewPr>
    <p:cSldViewPr snapToGrid="0">
      <p:cViewPr varScale="1">
        <p:scale>
          <a:sx n="80" d="100"/>
          <a:sy n="80" d="100"/>
        </p:scale>
        <p:origin x="-906" y="-96"/>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6F6DAF-FA3C-4A47-A5A0-79BE40B54D2E}" type="datetimeFigureOut">
              <a:rPr lang="zh-CN" altLang="en-US" smtClean="0"/>
              <a:t>2023/5/5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443A3-351F-4A6D-9A0B-ACC7DD0ACECD}" type="slidenum">
              <a:rPr lang="zh-CN" altLang="en-US" smtClean="0"/>
              <a:t>‹#›</a:t>
            </a:fld>
            <a:endParaRPr lang="zh-CN" altLang="en-US"/>
          </a:p>
        </p:txBody>
      </p:sp>
    </p:spTree>
    <p:extLst>
      <p:ext uri="{BB962C8B-B14F-4D97-AF65-F5344CB8AC3E}">
        <p14:creationId xmlns:p14="http://schemas.microsoft.com/office/powerpoint/2010/main" val="76791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DB0C0-628A-4FC7-BD47-175DD21C36D6}" type="datetimeFigureOut">
              <a:rPr lang="zh-CN" altLang="en-US" smtClean="0"/>
              <a:t>2023/5/5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79AF4-268A-4314-B4E6-5DF36247AF6D}" type="slidenum">
              <a:rPr lang="zh-CN" altLang="en-US" smtClean="0"/>
              <a:t>‹#›</a:t>
            </a:fld>
            <a:endParaRPr lang="zh-CN" altLang="en-US"/>
          </a:p>
        </p:txBody>
      </p:sp>
    </p:spTree>
    <p:extLst>
      <p:ext uri="{BB962C8B-B14F-4D97-AF65-F5344CB8AC3E}">
        <p14:creationId xmlns:p14="http://schemas.microsoft.com/office/powerpoint/2010/main" val="40514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B79AF4-268A-4314-B4E6-5DF36247AF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389C54-A7ED-495E-819E-5ED31F007343}" type="slidenum">
              <a:rPr lang="zh-CN" altLang="en-US" smtClean="0"/>
              <a:t>‹#›</a:t>
            </a:fld>
            <a:endParaRPr lang="zh-CN" altLang="en-US"/>
          </a:p>
        </p:txBody>
      </p:sp>
      <p:sp>
        <p:nvSpPr>
          <p:cNvPr id="20" name="矩形 19"/>
          <p:cNvSpPr/>
          <p:nvPr userDrawn="1"/>
        </p:nvSpPr>
        <p:spPr>
          <a:xfrm>
            <a:off x="483326" y="391886"/>
            <a:ext cx="11247120" cy="6074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号-温暖童稚体" panose="00000500000000000000" pitchFamily="2" charset="-122"/>
              <a:ea typeface="字魂7号-温暖童稚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D25BD8B-3A70-4F1B-8DFD-5F9C554E2C6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89C54-A7ED-495E-819E-5ED31F00734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5BD8B-3A70-4F1B-8DFD-5F9C554E2C68}"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89C54-A7ED-495E-819E-5ED31F007343}" type="slidenum">
              <a:rPr lang="zh-CN" altLang="en-US" smtClean="0"/>
              <a:t>‹#›</a:t>
            </a:fld>
            <a:endParaRPr lang="zh-CN" altLang="en-US"/>
          </a:p>
        </p:txBody>
      </p:sp>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688" t="12548" b="81603"/>
          <a:stretch>
            <a:fillRect/>
          </a:stretch>
        </p:blipFill>
        <p:spPr>
          <a:xfrm>
            <a:off x="1424440" y="5070606"/>
            <a:ext cx="11344640" cy="1775790"/>
          </a:xfrm>
          <a:prstGeom prst="rect">
            <a:avLst/>
          </a:prstGeom>
        </p:spPr>
      </p:pic>
      <p:sp>
        <p:nvSpPr>
          <p:cNvPr id="12" name="标题 1"/>
          <p:cNvSpPr>
            <a:spLocks noGrp="1"/>
          </p:cNvSpPr>
          <p:nvPr/>
        </p:nvSpPr>
        <p:spPr>
          <a:xfrm>
            <a:off x="1205657" y="1460818"/>
            <a:ext cx="8643013" cy="3098799"/>
          </a:xfrm>
          <a:prstGeom prst="rect">
            <a:avLst/>
          </a:prstGeom>
          <a:noFill/>
          <a:ln>
            <a:noFill/>
          </a:ln>
        </p:spPr>
        <p:txBody>
          <a:bodyPr vert="horz" wrap="square" lIns="91440" tIns="45720" rIns="91440" bIns="45720" numCol="1" anchor="b" anchorCtr="0" compatLnSpc="1"/>
          <a:lstStyle>
            <a:lvl1pPr algn="ctr" rtl="0" fontAlgn="base">
              <a:spcBef>
                <a:spcPct val="0"/>
              </a:spcBef>
              <a:spcAft>
                <a:spcPct val="0"/>
              </a:spcAft>
              <a:defRPr sz="60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2pPr>
            <a:lvl3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3pPr>
            <a:lvl4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4pPr>
            <a:lvl5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5pPr>
            <a:lvl6pPr marL="4572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6pPr>
            <a:lvl7pPr marL="9144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7pPr>
            <a:lvl8pPr marL="13716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8pPr>
            <a:lvl9pPr marL="18288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9pPr>
          </a:lstStyle>
          <a:p>
            <a:pPr defTabSz="457200"/>
            <a:r>
              <a:rPr lang="zh-CN" altLang="en-US" sz="11500" b="1" dirty="0">
                <a:ln w="57150">
                  <a:noFill/>
                </a:ln>
                <a:solidFill>
                  <a:schemeClr val="tx1">
                    <a:lumMod val="75000"/>
                    <a:lumOff val="25000"/>
                  </a:schemeClr>
                </a:solidFill>
                <a:latin typeface="汉仪立黑简" panose="02010600000101010101" pitchFamily="2" charset="-122"/>
                <a:ea typeface="汉仪立黑简" panose="02010600000101010101" pitchFamily="2" charset="-122"/>
              </a:rPr>
              <a:t> 小学生</a:t>
            </a:r>
            <a:r>
              <a:rPr lang="zh-CN" altLang="en-US" sz="9600" b="1" dirty="0">
                <a:ln w="57150">
                  <a:noFill/>
                </a:ln>
                <a:solidFill>
                  <a:schemeClr val="tx1">
                    <a:lumMod val="75000"/>
                    <a:lumOff val="25000"/>
                  </a:schemeClr>
                </a:solidFill>
                <a:latin typeface="汉仪立黑简" panose="02010600000101010101" pitchFamily="2" charset="-122"/>
                <a:ea typeface="汉仪立黑简" panose="02010600000101010101" pitchFamily="2" charset="-122"/>
              </a:rPr>
              <a:t> </a:t>
            </a:r>
            <a:endParaRPr lang="en-US" altLang="zh-CN" sz="9600" b="1" dirty="0">
              <a:ln w="57150">
                <a:noFill/>
              </a:ln>
              <a:solidFill>
                <a:schemeClr val="tx1">
                  <a:lumMod val="75000"/>
                  <a:lumOff val="25000"/>
                </a:schemeClr>
              </a:solidFill>
              <a:latin typeface="汉仪立黑简" panose="02010600000101010101" pitchFamily="2" charset="-122"/>
              <a:ea typeface="汉仪立黑简" panose="02010600000101010101" pitchFamily="2" charset="-122"/>
            </a:endParaRPr>
          </a:p>
          <a:p>
            <a:pPr defTabSz="457200"/>
            <a:r>
              <a:rPr lang="zh-CN" altLang="en-US" sz="7200" b="1" spc="200" dirty="0">
                <a:ln w="57150">
                  <a:noFill/>
                </a:ln>
                <a:solidFill>
                  <a:schemeClr val="tx1">
                    <a:lumMod val="75000"/>
                    <a:lumOff val="25000"/>
                  </a:schemeClr>
                </a:solidFill>
                <a:latin typeface="汉仪立黑简" panose="02010600000101010101" pitchFamily="2" charset="-122"/>
                <a:ea typeface="汉仪立黑简" panose="02010600000101010101" pitchFamily="2" charset="-122"/>
              </a:rPr>
              <a:t>  日常行为规范</a:t>
            </a:r>
          </a:p>
        </p:txBody>
      </p:sp>
      <p:pic>
        <p:nvPicPr>
          <p:cNvPr id="15"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8217" y="146081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par>
                                <p:cTn id="10" presetID="1" presetClass="mediacall" presetSubtype="0" fill="hold" nodeType="withEffect">
                                  <p:stCondLst>
                                    <p:cond delay="0"/>
                                  </p:stCondLst>
                                  <p:childTnLst>
                                    <p:cmd type="call" cmd="playFrom(0.0)">
                                      <p:cBhvr>
                                        <p:cTn id="11"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repeatCount="indefinite" fill="hold" display="0">
                  <p:stCondLst>
                    <p:cond delay="indefinite"/>
                  </p:stCondLst>
                  <p:endCondLst>
                    <p:cond evt="onStopAudio" delay="0">
                      <p:tgtEl>
                        <p:sldTgt/>
                      </p:tgtEl>
                    </p:cond>
                  </p:endCondLst>
                </p:cTn>
                <p:tgtEl>
                  <p:spTgt spid="15"/>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91940" y="970280"/>
            <a:ext cx="4705985"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眼 保 健 操 常 规</a:t>
            </a: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rcRect l="11964" t="9743" r="20123" b="10064"/>
          <a:stretch>
            <a:fillRect/>
          </a:stretch>
        </p:blipFill>
        <p:spPr>
          <a:xfrm>
            <a:off x="-39995" y="1615338"/>
            <a:ext cx="10039018" cy="4304545"/>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6" name="Rectangle 3"/>
          <p:cNvSpPr>
            <a:spLocks noGrp="1" noChangeArrowheads="1"/>
          </p:cNvSpPr>
          <p:nvPr/>
        </p:nvSpPr>
        <p:spPr>
          <a:xfrm>
            <a:off x="2938113" y="3091451"/>
            <a:ext cx="6230983" cy="158060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1</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．上下午第二节课下课音乐响后，当堂课老师督促同学做眼操。</a:t>
            </a: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2</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．做眼保健操要闭眼，不讲话，按节拍做。</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75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7280" y="944245"/>
            <a:ext cx="491744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个 人 仪 态 常 规</a:t>
            </a:r>
          </a:p>
        </p:txBody>
      </p:sp>
      <p:grpSp>
        <p:nvGrpSpPr>
          <p:cNvPr id="5" name="组合 4"/>
          <p:cNvGrpSpPr/>
          <p:nvPr/>
        </p:nvGrpSpPr>
        <p:grpSpPr>
          <a:xfrm>
            <a:off x="635363" y="1581165"/>
            <a:ext cx="1524002" cy="899783"/>
            <a:chOff x="626681" y="1803125"/>
            <a:chExt cx="2232755" cy="1318237"/>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7" name="椭圆形标注 6"/>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lvl="0" algn="ctr" defTabSz="457200"/>
              <a:r>
                <a:rPr lang="zh-CN" altLang="en-US" b="1" kern="0" dirty="0">
                  <a:solidFill>
                    <a:srgbClr val="FFC000"/>
                  </a:solidFill>
                  <a:latin typeface="字体视界-单纯体" panose="02010601030101010101" pitchFamily="2" charset="-122"/>
                  <a:ea typeface="字体视界-单纯体" panose="02010601030101010101" pitchFamily="2" charset="-122"/>
                </a:rPr>
                <a:t>走</a:t>
              </a:r>
            </a:p>
          </p:txBody>
        </p:sp>
      </p:grpSp>
      <p:sp>
        <p:nvSpPr>
          <p:cNvPr id="8" name="Rectangle 3"/>
          <p:cNvSpPr>
            <a:spLocks noGrp="1" noChangeArrowheads="1"/>
          </p:cNvSpPr>
          <p:nvPr/>
        </p:nvSpPr>
        <p:spPr>
          <a:xfrm>
            <a:off x="2159365" y="1885346"/>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个人走时，脚步快慢适当，离墙壁有一定距离，手和衣服不得擦墙壁；两人走时，不搭肩挽臂，不追打跑跳。</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nvGrpSpPr>
          <p:cNvPr id="9" name="组合 8"/>
          <p:cNvGrpSpPr/>
          <p:nvPr/>
        </p:nvGrpSpPr>
        <p:grpSpPr>
          <a:xfrm>
            <a:off x="635363" y="2463828"/>
            <a:ext cx="1524002" cy="899783"/>
            <a:chOff x="626681" y="1803125"/>
            <a:chExt cx="2232755" cy="131823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1" name="椭圆形标注 10"/>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lvl="0" algn="ctr" defTabSz="457200"/>
              <a:r>
                <a:rPr lang="zh-CN" altLang="en-US" b="1" kern="0" dirty="0">
                  <a:solidFill>
                    <a:srgbClr val="FFC000"/>
                  </a:solidFill>
                  <a:latin typeface="字体视界-单纯体" panose="02010601030101010101" pitchFamily="2" charset="-122"/>
                  <a:ea typeface="字体视界-单纯体" panose="02010601030101010101" pitchFamily="2" charset="-122"/>
                </a:rPr>
                <a:t>站</a:t>
              </a:r>
            </a:p>
          </p:txBody>
        </p:sp>
      </p:grpSp>
      <p:sp>
        <p:nvSpPr>
          <p:cNvPr id="12" name="Rectangle 3"/>
          <p:cNvSpPr>
            <a:spLocks noGrp="1" noChangeArrowheads="1"/>
          </p:cNvSpPr>
          <p:nvPr/>
        </p:nvSpPr>
        <p:spPr>
          <a:xfrm>
            <a:off x="2159365" y="2768009"/>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按“立正”或“稍息”姿势站立，双眼平视前方，脚不在地面乱点乱擦或抖动大腿。</a:t>
            </a:r>
          </a:p>
        </p:txBody>
      </p:sp>
      <p:grpSp>
        <p:nvGrpSpPr>
          <p:cNvPr id="13" name="组合 12"/>
          <p:cNvGrpSpPr/>
          <p:nvPr/>
        </p:nvGrpSpPr>
        <p:grpSpPr>
          <a:xfrm>
            <a:off x="635363" y="3360140"/>
            <a:ext cx="1524002" cy="899783"/>
            <a:chOff x="626681" y="1803125"/>
            <a:chExt cx="2232755" cy="1318237"/>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5" name="椭圆形标注 14"/>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lvl="0" algn="ctr" defTabSz="457200"/>
              <a:r>
                <a:rPr lang="zh-CN" altLang="en-US" b="1" kern="0" dirty="0">
                  <a:solidFill>
                    <a:srgbClr val="FFC000"/>
                  </a:solidFill>
                  <a:latin typeface="字体视界-单纯体" panose="02010601030101010101" pitchFamily="2" charset="-122"/>
                  <a:ea typeface="字体视界-单纯体" panose="02010601030101010101" pitchFamily="2" charset="-122"/>
                </a:rPr>
                <a:t>坐</a:t>
              </a:r>
            </a:p>
          </p:txBody>
        </p:sp>
      </p:grpSp>
      <p:sp>
        <p:nvSpPr>
          <p:cNvPr id="16" name="Rectangle 3"/>
          <p:cNvSpPr>
            <a:spLocks noGrp="1" noChangeArrowheads="1"/>
          </p:cNvSpPr>
          <p:nvPr/>
        </p:nvSpPr>
        <p:spPr>
          <a:xfrm>
            <a:off x="2159365" y="3593817"/>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背靠椅子背或坐端正，双脚不交叉，要抬头、要挺胸、平肩，两眼正视黑板，双手放在桌上交手正坐，双脚不在地面乱点乱擦。</a:t>
            </a:r>
          </a:p>
        </p:txBody>
      </p:sp>
      <p:grpSp>
        <p:nvGrpSpPr>
          <p:cNvPr id="17" name="组合 16"/>
          <p:cNvGrpSpPr/>
          <p:nvPr/>
        </p:nvGrpSpPr>
        <p:grpSpPr>
          <a:xfrm>
            <a:off x="635363" y="4250974"/>
            <a:ext cx="1524002" cy="899783"/>
            <a:chOff x="626681" y="1803125"/>
            <a:chExt cx="2232755" cy="1318237"/>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9" name="椭圆形标注 18"/>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lvl="0" algn="ctr" defTabSz="457200"/>
              <a:r>
                <a:rPr lang="zh-CN" altLang="en-US" b="1" kern="0" dirty="0">
                  <a:solidFill>
                    <a:srgbClr val="FFC000"/>
                  </a:solidFill>
                  <a:latin typeface="字体视界-单纯体" panose="02010601030101010101" pitchFamily="2" charset="-122"/>
                  <a:ea typeface="字体视界-单纯体" panose="02010601030101010101" pitchFamily="2" charset="-122"/>
                </a:rPr>
                <a:t>立</a:t>
              </a:r>
            </a:p>
          </p:txBody>
        </p:sp>
      </p:grpSp>
      <p:sp>
        <p:nvSpPr>
          <p:cNvPr id="20" name="Rectangle 3"/>
          <p:cNvSpPr>
            <a:spLocks noGrp="1" noChangeArrowheads="1"/>
          </p:cNvSpPr>
          <p:nvPr/>
        </p:nvSpPr>
        <p:spPr>
          <a:xfrm>
            <a:off x="2159365" y="4391379"/>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在上下课向教师致敬时都要严格做到立正，眼睛正视教师，然后行队礼或鞠躬礼，在上课回答问题或下课回答老师问话时要做到立正并眼睛正视老师回答。</a:t>
            </a:r>
          </a:p>
        </p:txBody>
      </p:sp>
      <p:grpSp>
        <p:nvGrpSpPr>
          <p:cNvPr id="21" name="组合 20"/>
          <p:cNvGrpSpPr/>
          <p:nvPr/>
        </p:nvGrpSpPr>
        <p:grpSpPr>
          <a:xfrm>
            <a:off x="635363" y="5200663"/>
            <a:ext cx="1524002" cy="899783"/>
            <a:chOff x="626681" y="1803125"/>
            <a:chExt cx="2232755" cy="1318237"/>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23" name="椭圆形标注 22"/>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lvl="0" algn="ctr" defTabSz="457200"/>
              <a:r>
                <a:rPr lang="zh-CN" altLang="en-US" b="1" kern="0" dirty="0">
                  <a:solidFill>
                    <a:srgbClr val="FFC000"/>
                  </a:solidFill>
                  <a:latin typeface="字体视界-单纯体" panose="02010601030101010101" pitchFamily="2" charset="-122"/>
                  <a:ea typeface="字体视界-单纯体" panose="02010601030101010101" pitchFamily="2" charset="-122"/>
                </a:rPr>
                <a:t>听</a:t>
              </a:r>
            </a:p>
          </p:txBody>
        </p:sp>
      </p:grpSp>
      <p:sp>
        <p:nvSpPr>
          <p:cNvPr id="24" name="Rectangle 3"/>
          <p:cNvSpPr>
            <a:spLocks noGrp="1" noChangeArrowheads="1"/>
          </p:cNvSpPr>
          <p:nvPr/>
        </p:nvSpPr>
        <p:spPr>
          <a:xfrm>
            <a:off x="2159365" y="5327486"/>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老师上课和同学的朗读、发言时，都要集中注意力专心正坐视听，并积极地分析思考。</a:t>
            </a: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05711" y="1501295"/>
            <a:ext cx="4215299" cy="4215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par>
                                <p:cTn id="12" presetID="53"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750" fill="hold"/>
                                        <p:tgtEl>
                                          <p:spTgt spid="13"/>
                                        </p:tgtEl>
                                        <p:attrNameLst>
                                          <p:attrName>ppt_w</p:attrName>
                                        </p:attrNameLst>
                                      </p:cBhvr>
                                      <p:tavLst>
                                        <p:tav tm="0">
                                          <p:val>
                                            <p:fltVal val="0"/>
                                          </p:val>
                                        </p:tav>
                                        <p:tav tm="100000">
                                          <p:val>
                                            <p:strVal val="#ppt_w"/>
                                          </p:val>
                                        </p:tav>
                                      </p:tavLst>
                                    </p:anim>
                                    <p:anim calcmode="lin" valueType="num">
                                      <p:cBhvr>
                                        <p:cTn id="25" dur="750" fill="hold"/>
                                        <p:tgtEl>
                                          <p:spTgt spid="13"/>
                                        </p:tgtEl>
                                        <p:attrNameLst>
                                          <p:attrName>ppt_h</p:attrName>
                                        </p:attrNameLst>
                                      </p:cBhvr>
                                      <p:tavLst>
                                        <p:tav tm="0">
                                          <p:val>
                                            <p:fltVal val="0"/>
                                          </p:val>
                                        </p:tav>
                                        <p:tav tm="100000">
                                          <p:val>
                                            <p:strVal val="#ppt_h"/>
                                          </p:val>
                                        </p:tav>
                                      </p:tavLst>
                                    </p:anim>
                                    <p:animEffect transition="in" filter="fade">
                                      <p:cBhvr>
                                        <p:cTn id="26" dur="75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par>
                          <p:cTn id="61" fill="hold">
                            <p:stCondLst>
                              <p:cond delay="3500"/>
                            </p:stCondLst>
                            <p:childTnLst>
                              <p:par>
                                <p:cTn id="62" presetID="53" presetClass="entr" presetSubtype="16"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6" grpId="0"/>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198180" y="948697"/>
            <a:ext cx="5357816" cy="4914922"/>
            <a:chOff x="-218837" y="247973"/>
            <a:chExt cx="5357816" cy="5357816"/>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37" y="247973"/>
              <a:ext cx="5357816" cy="5357816"/>
            </a:xfrm>
            <a:prstGeom prst="rect">
              <a:avLst/>
            </a:prstGeom>
          </p:spPr>
        </p:pic>
        <p:sp>
          <p:nvSpPr>
            <p:cNvPr id="15" name="矩形 14"/>
            <p:cNvSpPr/>
            <p:nvPr/>
          </p:nvSpPr>
          <p:spPr>
            <a:xfrm>
              <a:off x="867904" y="3033437"/>
              <a:ext cx="3502618" cy="2172853"/>
            </a:xfrm>
            <a:prstGeom prst="rect">
              <a:avLst/>
            </a:prstGeom>
          </p:spPr>
          <p:txBody>
            <a:bodyPr wrap="square">
              <a:spAutoFit/>
            </a:bodyPr>
            <a:lstStyle/>
            <a:p>
              <a:pPr lvl="0" defTabSz="457200">
                <a:lnSpc>
                  <a:spcPct val="150000"/>
                </a:lnSpc>
                <a:buFont typeface="Wingdings" panose="05000000000000000000" pitchFamily="2" charset="2"/>
                <a:buChar char="ü"/>
              </a:pPr>
              <a:r>
                <a:rPr lang="zh-CN" altLang="en-US" sz="1400" kern="0" dirty="0">
                  <a:solidFill>
                    <a:schemeClr val="tx1">
                      <a:lumMod val="75000"/>
                      <a:lumOff val="25000"/>
                    </a:schemeClr>
                  </a:solidFill>
                  <a:latin typeface="字体视界-单纯体" panose="02010601030101010101" pitchFamily="2" charset="-122"/>
                  <a:ea typeface="字体视界-单纯体" panose="02010601030101010101" pitchFamily="2" charset="-122"/>
                </a:rPr>
                <a:t>上课回答问题要先立正再说，说是要充满自信心，并做到声音宏亮，吐词清晰，语句通顺完整，眼视正前，平时对话时要做到眼正视对话者，带有温和的神态，想好后再说，并做到不放肆，不拘束紧张，不吞吞吐吐，自然大方</a:t>
              </a:r>
            </a:p>
          </p:txBody>
        </p:sp>
      </p:grpSp>
      <p:sp>
        <p:nvSpPr>
          <p:cNvPr id="2" name="文本框 1"/>
          <p:cNvSpPr txBox="1"/>
          <p:nvPr/>
        </p:nvSpPr>
        <p:spPr>
          <a:xfrm>
            <a:off x="4104468" y="1256805"/>
            <a:ext cx="3983064"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上课坐姿常规</a:t>
            </a:r>
          </a:p>
        </p:txBody>
      </p:sp>
      <p:grpSp>
        <p:nvGrpSpPr>
          <p:cNvPr id="11" name="组合 10"/>
          <p:cNvGrpSpPr/>
          <p:nvPr/>
        </p:nvGrpSpPr>
        <p:grpSpPr>
          <a:xfrm>
            <a:off x="-296328" y="948697"/>
            <a:ext cx="5357816" cy="4914922"/>
            <a:chOff x="-218837" y="247973"/>
            <a:chExt cx="5357816" cy="5357816"/>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37" y="247973"/>
              <a:ext cx="5357816" cy="5357816"/>
            </a:xfrm>
            <a:prstGeom prst="rect">
              <a:avLst/>
            </a:prstGeom>
          </p:spPr>
        </p:pic>
        <p:sp>
          <p:nvSpPr>
            <p:cNvPr id="8" name="矩形 7"/>
            <p:cNvSpPr/>
            <p:nvPr/>
          </p:nvSpPr>
          <p:spPr>
            <a:xfrm>
              <a:off x="867904" y="3033437"/>
              <a:ext cx="3502618" cy="2525139"/>
            </a:xfrm>
            <a:prstGeom prst="rect">
              <a:avLst/>
            </a:prstGeom>
          </p:spPr>
          <p:txBody>
            <a:bodyPr wrap="square">
              <a:spAutoFit/>
            </a:bodyPr>
            <a:lstStyle/>
            <a:p>
              <a:pPr marL="0" marR="0" lvl="0" indent="0" defTabSz="457200" eaLnBrk="1" fontAlgn="auto" latinLnBrk="0" hangingPunct="1">
                <a:lnSpc>
                  <a:spcPct val="150000"/>
                </a:lnSpc>
                <a:spcBef>
                  <a:spcPts val="0"/>
                </a:spcBef>
                <a:spcAft>
                  <a:spcPts val="0"/>
                </a:spcAft>
                <a:buClrTx/>
                <a:buSzTx/>
                <a:buFont typeface="Wingdings" panose="05000000000000000000" pitchFamily="2" charset="2"/>
                <a:buChar char="ü"/>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朗读时要做到挺胸坐正，放手把书捧起来与桌面成</a:t>
              </a:r>
              <a:r>
                <a:rPr kumimoji="0" lang="en-US" altLang="zh-CN" sz="14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45</a:t>
              </a:r>
              <a:r>
                <a:rPr kumimoji="0" lang="zh-CN" altLang="en-US" sz="14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度角，眼离书本一尺，然后用富有感情色彩的腔调抑扬顿挫朗读，并做到吐字准确清楚，不拖腔，停顿规范适宜。默读、轻读时的姿势要与朗读姿势相同，但读要做到不漏添字词，不读破句，流利畅通。</a:t>
              </a:r>
              <a:endParaRPr kumimoji="0" lang="en-US" altLang="zh-CN" sz="14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9255" y="1775572"/>
            <a:ext cx="3914003" cy="3914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anim calcmode="lin" valueType="num">
                                      <p:cBhvr>
                                        <p:cTn id="24" dur="750" fill="hold"/>
                                        <p:tgtEl>
                                          <p:spTgt spid="16"/>
                                        </p:tgtEl>
                                        <p:attrNameLst>
                                          <p:attrName>ppt_x</p:attrName>
                                        </p:attrNameLst>
                                      </p:cBhvr>
                                      <p:tavLst>
                                        <p:tav tm="0">
                                          <p:val>
                                            <p:strVal val="#ppt_x"/>
                                          </p:val>
                                        </p:tav>
                                        <p:tav tm="100000">
                                          <p:val>
                                            <p:strVal val="#ppt_x"/>
                                          </p:val>
                                        </p:tav>
                                      </p:tavLst>
                                    </p:anim>
                                    <p:anim calcmode="lin" valueType="num">
                                      <p:cBhvr>
                                        <p:cTn id="25"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90595" y="1047750"/>
            <a:ext cx="459740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清 洁 卫 生 常 规</a:t>
            </a:r>
          </a:p>
        </p:txBody>
      </p:sp>
      <p:sp>
        <p:nvSpPr>
          <p:cNvPr id="5" name="Rectangle 3"/>
          <p:cNvSpPr>
            <a:spLocks noGrp="1" noChangeArrowheads="1"/>
          </p:cNvSpPr>
          <p:nvPr/>
        </p:nvSpPr>
        <p:spPr>
          <a:xfrm>
            <a:off x="1122335" y="2130675"/>
            <a:ext cx="4820195" cy="2222564"/>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Tx/>
              <a:buSzTx/>
              <a:buFontTx/>
              <a:buNone/>
              <a:defRPr/>
            </a:pPr>
            <a:r>
              <a:rPr kumimoji="0" lang="en-US" altLang="zh-CN" sz="24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1</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．做好个人卫生：</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早晚要漱口涮牙；</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饭前便后要洗手；</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勤剪指甲，勤洗头；</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勤洗澡，勤换衣服；</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不暴饮暴食，不挑食；</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342900" marR="0" lvl="0" indent="-342900" algn="l" defTabSz="4572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男生不留长发。</a:t>
            </a:r>
          </a:p>
        </p:txBody>
      </p:sp>
      <p:sp>
        <p:nvSpPr>
          <p:cNvPr id="6" name="矩形 5"/>
          <p:cNvSpPr/>
          <p:nvPr/>
        </p:nvSpPr>
        <p:spPr>
          <a:xfrm>
            <a:off x="4850968" y="2130675"/>
            <a:ext cx="4250634" cy="3527119"/>
          </a:xfrm>
          <a:prstGeom prst="rect">
            <a:avLst/>
          </a:prstGeom>
        </p:spPr>
        <p:txBody>
          <a:bodyPr wrap="square">
            <a:spAutoFit/>
          </a:bodyPr>
          <a:lstStyle/>
          <a:p>
            <a:pPr marL="0" marR="0" lvl="0" indent="0" defTabSz="457200" eaLnBrk="1" fontAlgn="auto" latinLnBrk="0" hangingPunct="1">
              <a:lnSpc>
                <a:spcPct val="15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2</a:t>
            </a:r>
            <a:r>
              <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．做好公共卫生：</a:t>
            </a:r>
            <a:endPar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吐痰入盂，不乱扔果皮纸屑；</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发现学校教室和活动场所的果皮纸屑主动拾捡；</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爱护厕所卫生，不乱解大小便；</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打扫卫生，先洒水后扫地，桌凳洁净整齐；</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门窗灯具无尘；</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285750" marR="0" lvl="0" indent="-285750" defTabSz="457200" eaLnBrk="1" fontAlgn="base" latinLnBrk="0" hangingPunct="1">
              <a:lnSpc>
                <a:spcPct val="150000"/>
              </a:lnSpc>
              <a:spcBef>
                <a:spcPct val="20000"/>
              </a:spcBef>
              <a:spcAft>
                <a:spcPct val="0"/>
              </a:spcAft>
              <a:buClrTx/>
              <a:buSzPct val="100000"/>
              <a:buFont typeface="Arial" panose="020B0604020202020204" pitchFamily="34" charset="0"/>
              <a:buChar char="•"/>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卫生工具整齐摆放在指定地点。</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412120" y="1151644"/>
            <a:ext cx="3779880" cy="4859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688" t="12548" b="81603"/>
          <a:stretch>
            <a:fillRect/>
          </a:stretch>
        </p:blipFill>
        <p:spPr>
          <a:xfrm>
            <a:off x="1424440" y="5070606"/>
            <a:ext cx="11344640" cy="1775790"/>
          </a:xfrm>
          <a:prstGeom prst="rect">
            <a:avLst/>
          </a:prstGeom>
        </p:spPr>
      </p:pic>
      <p:sp>
        <p:nvSpPr>
          <p:cNvPr id="16" name="标题 1"/>
          <p:cNvSpPr>
            <a:spLocks noGrp="1"/>
          </p:cNvSpPr>
          <p:nvPr/>
        </p:nvSpPr>
        <p:spPr>
          <a:xfrm>
            <a:off x="3595344" y="2260468"/>
            <a:ext cx="4768313" cy="1224538"/>
          </a:xfrm>
          <a:prstGeom prst="rect">
            <a:avLst/>
          </a:prstGeom>
          <a:noFill/>
          <a:ln>
            <a:noFill/>
          </a:ln>
        </p:spPr>
        <p:txBody>
          <a:bodyPr vert="horz" wrap="square" lIns="91440" tIns="45720" rIns="91440" bIns="45720" numCol="1" anchor="b" anchorCtr="0" compatLnSpc="1"/>
          <a:lstStyle>
            <a:lvl1pPr algn="ctr" rtl="0" fontAlgn="base">
              <a:spcBef>
                <a:spcPct val="0"/>
              </a:spcBef>
              <a:spcAft>
                <a:spcPct val="0"/>
              </a:spcAft>
              <a:defRPr sz="60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2pPr>
            <a:lvl3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3pPr>
            <a:lvl4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4pPr>
            <a:lvl5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5pPr>
            <a:lvl6pPr marL="4572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6pPr>
            <a:lvl7pPr marL="9144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7pPr>
            <a:lvl8pPr marL="13716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8pPr>
            <a:lvl9pPr marL="18288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9pPr>
          </a:lstStyle>
          <a:p>
            <a:pPr defTabSz="457200"/>
            <a:r>
              <a:rPr lang="zh-CN" altLang="en-US" sz="7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rPr>
              <a:t>第二部分</a:t>
            </a:r>
            <a:endParaRPr lang="zh-CN" altLang="en-US" sz="4800" spc="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
        <p:nvSpPr>
          <p:cNvPr id="17" name="内容占位符 2"/>
          <p:cNvSpPr>
            <a:spLocks noGrp="1"/>
          </p:cNvSpPr>
          <p:nvPr/>
        </p:nvSpPr>
        <p:spPr>
          <a:xfrm>
            <a:off x="3135505" y="3751875"/>
            <a:ext cx="6086375" cy="1063932"/>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FontTx/>
              <a:buNone/>
            </a:pPr>
            <a:r>
              <a:rPr lang="zh-CN" altLang="en-US"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小学生日常守则</a:t>
            </a:r>
            <a:endParaRPr lang="en-US" altLang="zh-CN"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4468" y="1185910"/>
            <a:ext cx="4338888" cy="646331"/>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学 生 常 规 守 则</a:t>
            </a:r>
          </a:p>
        </p:txBody>
      </p:sp>
      <p:grpSp>
        <p:nvGrpSpPr>
          <p:cNvPr id="23" name="组合 22"/>
          <p:cNvGrpSpPr/>
          <p:nvPr/>
        </p:nvGrpSpPr>
        <p:grpSpPr>
          <a:xfrm>
            <a:off x="635362" y="1685826"/>
            <a:ext cx="2653970" cy="3573016"/>
            <a:chOff x="635362" y="2189780"/>
            <a:chExt cx="2653970" cy="3573016"/>
          </a:xfrm>
        </p:grpSpPr>
        <p:sp>
          <p:nvSpPr>
            <p:cNvPr id="20" name="矩形 19"/>
            <p:cNvSpPr/>
            <p:nvPr/>
          </p:nvSpPr>
          <p:spPr>
            <a:xfrm>
              <a:off x="756708" y="4008470"/>
              <a:ext cx="2411279"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1.</a:t>
              </a:r>
              <a:r>
                <a:rPr kumimoji="0" lang="zh-CN" altLang="en-US"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爱祖国。尊敬国旗国徽，奏唱国歌肃立，升降国旗行礼，了解国情历史。</a:t>
              </a:r>
            </a:p>
          </p:txBody>
        </p:sp>
        <p:grpSp>
          <p:nvGrpSpPr>
            <p:cNvPr id="22" name="组合 21"/>
            <p:cNvGrpSpPr/>
            <p:nvPr/>
          </p:nvGrpSpPr>
          <p:grpSpPr>
            <a:xfrm>
              <a:off x="635362" y="2189780"/>
              <a:ext cx="2653970" cy="1710202"/>
              <a:chOff x="635362" y="2189780"/>
              <a:chExt cx="2653970" cy="1710202"/>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2" y="2189780"/>
                <a:ext cx="2653970" cy="1710202"/>
              </a:xfrm>
              <a:prstGeom prst="rect">
                <a:avLst/>
              </a:prstGeom>
            </p:spPr>
          </p:pic>
          <p:sp>
            <p:nvSpPr>
              <p:cNvPr id="21" name="矩形 20"/>
              <p:cNvSpPr/>
              <p:nvPr/>
            </p:nvSpPr>
            <p:spPr>
              <a:xfrm>
                <a:off x="1618709" y="2713604"/>
                <a:ext cx="687276"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01</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grpSp>
      <p:grpSp>
        <p:nvGrpSpPr>
          <p:cNvPr id="24" name="组合 23"/>
          <p:cNvGrpSpPr/>
          <p:nvPr/>
        </p:nvGrpSpPr>
        <p:grpSpPr>
          <a:xfrm>
            <a:off x="3425057" y="1685826"/>
            <a:ext cx="2653970" cy="3988515"/>
            <a:chOff x="635362" y="2189780"/>
            <a:chExt cx="2653970" cy="3988515"/>
          </a:xfrm>
        </p:grpSpPr>
        <p:sp>
          <p:nvSpPr>
            <p:cNvPr id="25" name="矩形 24"/>
            <p:cNvSpPr/>
            <p:nvPr/>
          </p:nvSpPr>
          <p:spPr>
            <a:xfrm>
              <a:off x="756708" y="4008470"/>
              <a:ext cx="2411279" cy="21698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en-US" altLang="zh-CN" dirty="0">
                  <a:solidFill>
                    <a:schemeClr val="tx1">
                      <a:lumMod val="75000"/>
                      <a:lumOff val="25000"/>
                    </a:schemeClr>
                  </a:solidFill>
                  <a:latin typeface="字体视界-单纯体" panose="02010601030101010101" pitchFamily="2" charset="-122"/>
                  <a:ea typeface="字体视界-单纯体" panose="02010601030101010101" pitchFamily="2" charset="-122"/>
                </a:rPr>
                <a:t>2.</a:t>
              </a:r>
              <a:r>
                <a:rPr lang="zh-CN" altLang="en-US" dirty="0">
                  <a:solidFill>
                    <a:schemeClr val="tx1">
                      <a:lumMod val="75000"/>
                      <a:lumOff val="25000"/>
                    </a:schemeClr>
                  </a:solidFill>
                  <a:latin typeface="字体视界-单纯体" panose="02010601030101010101" pitchFamily="2" charset="-122"/>
                  <a:ea typeface="字体视界-单纯体" panose="02010601030101010101" pitchFamily="2" charset="-122"/>
                </a:rPr>
                <a:t>爱学习。勤思好问，乐于探究，上课专心听讲，勇于发表见解，按时完成作业，养成阅读习惯。</a:t>
              </a:r>
            </a:p>
          </p:txBody>
        </p:sp>
        <p:grpSp>
          <p:nvGrpSpPr>
            <p:cNvPr id="26" name="组合 25"/>
            <p:cNvGrpSpPr/>
            <p:nvPr/>
          </p:nvGrpSpPr>
          <p:grpSpPr>
            <a:xfrm>
              <a:off x="635362" y="2189780"/>
              <a:ext cx="2653970" cy="1710202"/>
              <a:chOff x="635362" y="2189780"/>
              <a:chExt cx="2653970" cy="1710202"/>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2" y="2189780"/>
                <a:ext cx="2653970" cy="1710202"/>
              </a:xfrm>
              <a:prstGeom prst="rect">
                <a:avLst/>
              </a:prstGeom>
            </p:spPr>
          </p:pic>
          <p:sp>
            <p:nvSpPr>
              <p:cNvPr id="28" name="矩形 27"/>
              <p:cNvSpPr/>
              <p:nvPr/>
            </p:nvSpPr>
            <p:spPr>
              <a:xfrm>
                <a:off x="1618709" y="2713604"/>
                <a:ext cx="687276"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02</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grpSp>
      <p:grpSp>
        <p:nvGrpSpPr>
          <p:cNvPr id="29" name="组合 28"/>
          <p:cNvGrpSpPr/>
          <p:nvPr/>
        </p:nvGrpSpPr>
        <p:grpSpPr>
          <a:xfrm>
            <a:off x="6214752" y="1685826"/>
            <a:ext cx="2653970" cy="3988515"/>
            <a:chOff x="635362" y="2189780"/>
            <a:chExt cx="2653970" cy="3988515"/>
          </a:xfrm>
        </p:grpSpPr>
        <p:sp>
          <p:nvSpPr>
            <p:cNvPr id="30" name="矩形 29"/>
            <p:cNvSpPr/>
            <p:nvPr/>
          </p:nvSpPr>
          <p:spPr>
            <a:xfrm>
              <a:off x="756708" y="4008470"/>
              <a:ext cx="2411279" cy="21698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en-US" altLang="zh-CN" dirty="0">
                  <a:solidFill>
                    <a:schemeClr val="tx1">
                      <a:lumMod val="75000"/>
                      <a:lumOff val="25000"/>
                    </a:schemeClr>
                  </a:solidFill>
                  <a:latin typeface="字体视界-单纯体" panose="02010601030101010101" pitchFamily="2" charset="-122"/>
                  <a:ea typeface="字体视界-单纯体" panose="02010601030101010101" pitchFamily="2" charset="-122"/>
                </a:rPr>
                <a:t>3.</a:t>
              </a:r>
              <a:r>
                <a:rPr lang="zh-CN" altLang="en-US" dirty="0">
                  <a:solidFill>
                    <a:schemeClr val="tx1">
                      <a:lumMod val="75000"/>
                      <a:lumOff val="25000"/>
                    </a:schemeClr>
                  </a:solidFill>
                  <a:latin typeface="字体视界-单纯体" panose="02010601030101010101" pitchFamily="2" charset="-122"/>
                  <a:ea typeface="字体视界-单纯体" panose="02010601030101010101" pitchFamily="2" charset="-122"/>
                </a:rPr>
                <a:t>爱劳动。自己事自己做，积极承担家务，主动清洁校园，参与社会实践，热心志愿服务，体验劳动创造。</a:t>
              </a:r>
            </a:p>
          </p:txBody>
        </p:sp>
        <p:grpSp>
          <p:nvGrpSpPr>
            <p:cNvPr id="31" name="组合 30"/>
            <p:cNvGrpSpPr/>
            <p:nvPr/>
          </p:nvGrpSpPr>
          <p:grpSpPr>
            <a:xfrm>
              <a:off x="635362" y="2189780"/>
              <a:ext cx="2653970" cy="1710202"/>
              <a:chOff x="635362" y="2189780"/>
              <a:chExt cx="2653970" cy="1710202"/>
            </a:xfrm>
          </p:grpSpPr>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2" y="2189780"/>
                <a:ext cx="2653970" cy="1710202"/>
              </a:xfrm>
              <a:prstGeom prst="rect">
                <a:avLst/>
              </a:prstGeom>
            </p:spPr>
          </p:pic>
          <p:sp>
            <p:nvSpPr>
              <p:cNvPr id="33" name="矩形 32"/>
              <p:cNvSpPr/>
              <p:nvPr/>
            </p:nvSpPr>
            <p:spPr>
              <a:xfrm>
                <a:off x="1618709" y="2713604"/>
                <a:ext cx="687276"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03</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grpSp>
      <p:grpSp>
        <p:nvGrpSpPr>
          <p:cNvPr id="34" name="组合 33"/>
          <p:cNvGrpSpPr/>
          <p:nvPr/>
        </p:nvGrpSpPr>
        <p:grpSpPr>
          <a:xfrm>
            <a:off x="9004447" y="1685826"/>
            <a:ext cx="2653970" cy="3988515"/>
            <a:chOff x="635362" y="2189780"/>
            <a:chExt cx="2653970" cy="3988515"/>
          </a:xfrm>
        </p:grpSpPr>
        <p:sp>
          <p:nvSpPr>
            <p:cNvPr id="35" name="矩形 34"/>
            <p:cNvSpPr/>
            <p:nvPr/>
          </p:nvSpPr>
          <p:spPr>
            <a:xfrm>
              <a:off x="756708" y="4008470"/>
              <a:ext cx="2411279" cy="21698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en-US" altLang="zh-CN" dirty="0">
                  <a:solidFill>
                    <a:schemeClr val="tx1">
                      <a:lumMod val="75000"/>
                      <a:lumOff val="25000"/>
                    </a:schemeClr>
                  </a:solidFill>
                  <a:latin typeface="字体视界-单纯体" panose="02010601030101010101" pitchFamily="2" charset="-122"/>
                  <a:ea typeface="字体视界-单纯体" panose="02010601030101010101" pitchFamily="2" charset="-122"/>
                </a:rPr>
                <a:t>4.</a:t>
              </a:r>
              <a:r>
                <a:rPr lang="zh-CN" altLang="en-US" dirty="0">
                  <a:solidFill>
                    <a:schemeClr val="tx1">
                      <a:lumMod val="75000"/>
                      <a:lumOff val="25000"/>
                    </a:schemeClr>
                  </a:solidFill>
                  <a:latin typeface="字体视界-单纯体" panose="02010601030101010101" pitchFamily="2" charset="-122"/>
                  <a:ea typeface="字体视界-单纯体" panose="02010601030101010101" pitchFamily="2" charset="-122"/>
                </a:rPr>
                <a:t>讲文明。尊敬父母师长，平等友善待人，言行礼貌得体，自觉礼让排队，保持公共卫生，爱护公共财物。</a:t>
              </a:r>
            </a:p>
          </p:txBody>
        </p:sp>
        <p:grpSp>
          <p:nvGrpSpPr>
            <p:cNvPr id="36" name="组合 35"/>
            <p:cNvGrpSpPr/>
            <p:nvPr/>
          </p:nvGrpSpPr>
          <p:grpSpPr>
            <a:xfrm>
              <a:off x="635362" y="2189780"/>
              <a:ext cx="2653970" cy="1710202"/>
              <a:chOff x="635362" y="2189780"/>
              <a:chExt cx="2653970" cy="1710202"/>
            </a:xfrm>
          </p:grpSpPr>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2" y="2189780"/>
                <a:ext cx="2653970" cy="1710202"/>
              </a:xfrm>
              <a:prstGeom prst="rect">
                <a:avLst/>
              </a:prstGeom>
            </p:spPr>
          </p:pic>
          <p:sp>
            <p:nvSpPr>
              <p:cNvPr id="38" name="矩形 37"/>
              <p:cNvSpPr/>
              <p:nvPr/>
            </p:nvSpPr>
            <p:spPr>
              <a:xfrm>
                <a:off x="1618709" y="2713604"/>
                <a:ext cx="687276"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04</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750"/>
                                        <p:tgtEl>
                                          <p:spTgt spid="23"/>
                                        </p:tgtEl>
                                      </p:cBhvr>
                                    </p:animEffect>
                                    <p:anim calcmode="lin" valueType="num">
                                      <p:cBhvr>
                                        <p:cTn id="12" dur="750" fill="hold"/>
                                        <p:tgtEl>
                                          <p:spTgt spid="23"/>
                                        </p:tgtEl>
                                        <p:attrNameLst>
                                          <p:attrName>ppt_x</p:attrName>
                                        </p:attrNameLst>
                                      </p:cBhvr>
                                      <p:tavLst>
                                        <p:tav tm="0">
                                          <p:val>
                                            <p:strVal val="#ppt_x"/>
                                          </p:val>
                                        </p:tav>
                                        <p:tav tm="100000">
                                          <p:val>
                                            <p:strVal val="#ppt_x"/>
                                          </p:val>
                                        </p:tav>
                                      </p:tavLst>
                                    </p:anim>
                                    <p:anim calcmode="lin" valueType="num">
                                      <p:cBhvr>
                                        <p:cTn id="13" dur="75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anim calcmode="lin" valueType="num">
                                      <p:cBhvr>
                                        <p:cTn id="18" dur="750" fill="hold"/>
                                        <p:tgtEl>
                                          <p:spTgt spid="24"/>
                                        </p:tgtEl>
                                        <p:attrNameLst>
                                          <p:attrName>ppt_x</p:attrName>
                                        </p:attrNameLst>
                                      </p:cBhvr>
                                      <p:tavLst>
                                        <p:tav tm="0">
                                          <p:val>
                                            <p:strVal val="#ppt_x"/>
                                          </p:val>
                                        </p:tav>
                                        <p:tav tm="100000">
                                          <p:val>
                                            <p:strVal val="#ppt_x"/>
                                          </p:val>
                                        </p:tav>
                                      </p:tavLst>
                                    </p:anim>
                                    <p:anim calcmode="lin" valueType="num">
                                      <p:cBhvr>
                                        <p:cTn id="19" dur="75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50"/>
                                        <p:tgtEl>
                                          <p:spTgt spid="29"/>
                                        </p:tgtEl>
                                      </p:cBhvr>
                                    </p:animEffect>
                                    <p:anim calcmode="lin" valueType="num">
                                      <p:cBhvr>
                                        <p:cTn id="24" dur="750" fill="hold"/>
                                        <p:tgtEl>
                                          <p:spTgt spid="29"/>
                                        </p:tgtEl>
                                        <p:attrNameLst>
                                          <p:attrName>ppt_x</p:attrName>
                                        </p:attrNameLst>
                                      </p:cBhvr>
                                      <p:tavLst>
                                        <p:tav tm="0">
                                          <p:val>
                                            <p:strVal val="#ppt_x"/>
                                          </p:val>
                                        </p:tav>
                                        <p:tav tm="100000">
                                          <p:val>
                                            <p:strVal val="#ppt_x"/>
                                          </p:val>
                                        </p:tav>
                                      </p:tavLst>
                                    </p:anim>
                                    <p:anim calcmode="lin" valueType="num">
                                      <p:cBhvr>
                                        <p:cTn id="25" dur="75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750"/>
                                        <p:tgtEl>
                                          <p:spTgt spid="34"/>
                                        </p:tgtEl>
                                      </p:cBhvr>
                                    </p:animEffect>
                                    <p:anim calcmode="lin" valueType="num">
                                      <p:cBhvr>
                                        <p:cTn id="30" dur="750" fill="hold"/>
                                        <p:tgtEl>
                                          <p:spTgt spid="34"/>
                                        </p:tgtEl>
                                        <p:attrNameLst>
                                          <p:attrName>ppt_x</p:attrName>
                                        </p:attrNameLst>
                                      </p:cBhvr>
                                      <p:tavLst>
                                        <p:tav tm="0">
                                          <p:val>
                                            <p:strVal val="#ppt_x"/>
                                          </p:val>
                                        </p:tav>
                                        <p:tav tm="100000">
                                          <p:val>
                                            <p:strVal val="#ppt_x"/>
                                          </p:val>
                                        </p:tav>
                                      </p:tavLst>
                                    </p:anim>
                                    <p:anim calcmode="lin" valueType="num">
                                      <p:cBhvr>
                                        <p:cTn id="3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45884" y="863027"/>
            <a:ext cx="4943475"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学 生 常 规 守 则</a:t>
            </a:r>
          </a:p>
        </p:txBody>
      </p:sp>
      <p:grpSp>
        <p:nvGrpSpPr>
          <p:cNvPr id="5" name="组合 4"/>
          <p:cNvGrpSpPr/>
          <p:nvPr/>
        </p:nvGrpSpPr>
        <p:grpSpPr>
          <a:xfrm>
            <a:off x="635363" y="1545108"/>
            <a:ext cx="1524002" cy="899783"/>
            <a:chOff x="626681" y="1803125"/>
            <a:chExt cx="2232755" cy="1318237"/>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7" name="椭圆形标注 6"/>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01</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8" name="Rectangle 3"/>
          <p:cNvSpPr>
            <a:spLocks noGrp="1" noChangeArrowheads="1"/>
          </p:cNvSpPr>
          <p:nvPr/>
        </p:nvSpPr>
        <p:spPr>
          <a:xfrm>
            <a:off x="2159365" y="1849289"/>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讲诚信。守时履约，言行一致，知错就改，有责任心，不抄袭不作弊，不擅动他人物品，借东西及时归还。</a:t>
            </a:r>
          </a:p>
          <a:p>
            <a:pPr marL="0" lvl="0" indent="0" defTabSz="457200">
              <a:buNone/>
            </a:pPr>
            <a:endPar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grpSp>
        <p:nvGrpSpPr>
          <p:cNvPr id="9" name="组合 8"/>
          <p:cNvGrpSpPr/>
          <p:nvPr/>
        </p:nvGrpSpPr>
        <p:grpSpPr>
          <a:xfrm>
            <a:off x="635363" y="2469349"/>
            <a:ext cx="1524002" cy="899783"/>
            <a:chOff x="626681" y="1803125"/>
            <a:chExt cx="2232755" cy="131823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1" name="椭圆形标注 10"/>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02</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2" name="Rectangle 3"/>
          <p:cNvSpPr>
            <a:spLocks noGrp="1" noChangeArrowheads="1"/>
          </p:cNvSpPr>
          <p:nvPr/>
        </p:nvSpPr>
        <p:spPr>
          <a:xfrm>
            <a:off x="2159365" y="2773530"/>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讲法治。遵守校纪校规，参与班级管理，养成规则意识，了解法律法规，不做违法之事。</a:t>
            </a:r>
          </a:p>
        </p:txBody>
      </p:sp>
      <p:grpSp>
        <p:nvGrpSpPr>
          <p:cNvPr id="13" name="组合 12"/>
          <p:cNvGrpSpPr/>
          <p:nvPr/>
        </p:nvGrpSpPr>
        <p:grpSpPr>
          <a:xfrm>
            <a:off x="635363" y="3379248"/>
            <a:ext cx="1524002" cy="899783"/>
            <a:chOff x="626681" y="1803125"/>
            <a:chExt cx="2232755" cy="1318237"/>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5" name="椭圆形标注 14"/>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03</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6" name="Rectangle 3"/>
          <p:cNvSpPr>
            <a:spLocks noGrp="1" noChangeArrowheads="1"/>
          </p:cNvSpPr>
          <p:nvPr/>
        </p:nvSpPr>
        <p:spPr>
          <a:xfrm>
            <a:off x="2159365" y="3683429"/>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护安全。红灯停绿灯行，防溺水不玩火，会自护懂求救，远离毒品，珍惜生命。</a:t>
            </a:r>
          </a:p>
        </p:txBody>
      </p:sp>
      <p:grpSp>
        <p:nvGrpSpPr>
          <p:cNvPr id="17" name="组合 16"/>
          <p:cNvGrpSpPr/>
          <p:nvPr/>
        </p:nvGrpSpPr>
        <p:grpSpPr>
          <a:xfrm>
            <a:off x="635363" y="4325552"/>
            <a:ext cx="1524002" cy="899783"/>
            <a:chOff x="626681" y="1803125"/>
            <a:chExt cx="2232755" cy="1318237"/>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9" name="椭圆形标注 18"/>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04</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20" name="Rectangle 3"/>
          <p:cNvSpPr>
            <a:spLocks noGrp="1" noChangeArrowheads="1"/>
          </p:cNvSpPr>
          <p:nvPr/>
        </p:nvSpPr>
        <p:spPr>
          <a:xfrm>
            <a:off x="2159365" y="4478996"/>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护健康。养成卫生习惯，不吸烟不喝酒，控制上网时间，抵制不良信息，坚持锻炼身体，保持阳光心态。</a:t>
            </a:r>
          </a:p>
          <a:p>
            <a:pPr marL="0" lvl="0" indent="0" defTabSz="457200">
              <a:buNone/>
            </a:pPr>
            <a:endPar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grpSp>
        <p:nvGrpSpPr>
          <p:cNvPr id="21" name="组合 20"/>
          <p:cNvGrpSpPr/>
          <p:nvPr/>
        </p:nvGrpSpPr>
        <p:grpSpPr>
          <a:xfrm>
            <a:off x="635363" y="5221903"/>
            <a:ext cx="1524002" cy="899783"/>
            <a:chOff x="626681" y="1803125"/>
            <a:chExt cx="2232755" cy="1318237"/>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23" name="椭圆形标注 22"/>
            <p:cNvSpPr/>
            <p:nvPr/>
          </p:nvSpPr>
          <p:spPr>
            <a:xfrm>
              <a:off x="1267323" y="2146932"/>
              <a:ext cx="1274229"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05</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24" name="Rectangle 3"/>
          <p:cNvSpPr>
            <a:spLocks noGrp="1" noChangeArrowheads="1"/>
          </p:cNvSpPr>
          <p:nvPr/>
        </p:nvSpPr>
        <p:spPr>
          <a:xfrm>
            <a:off x="2159365" y="5369829"/>
            <a:ext cx="6629994"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护家园。节粮节水节电，践行垃圾分类，爱护花草树木，低碳环保生活，保护生态环境。</a:t>
            </a: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316" y="2110858"/>
            <a:ext cx="3927500" cy="34365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anim calcmode="lin" valueType="num">
                                      <p:cBhvr>
                                        <p:cTn id="12" dur="750" fill="hold"/>
                                        <p:tgtEl>
                                          <p:spTgt spid="25"/>
                                        </p:tgtEl>
                                        <p:attrNameLst>
                                          <p:attrName>ppt_x</p:attrName>
                                        </p:attrNameLst>
                                      </p:cBhvr>
                                      <p:tavLst>
                                        <p:tav tm="0">
                                          <p:val>
                                            <p:strVal val="#ppt_x"/>
                                          </p:val>
                                        </p:tav>
                                        <p:tav tm="100000">
                                          <p:val>
                                            <p:strVal val="#ppt_x"/>
                                          </p:val>
                                        </p:tav>
                                      </p:tavLst>
                                    </p:anim>
                                    <p:anim calcmode="lin" valueType="num">
                                      <p:cBhvr>
                                        <p:cTn id="13" dur="750" fill="hold"/>
                                        <p:tgtEl>
                                          <p:spTgt spid="25"/>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0-#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0-#ppt_w/2"/>
                                          </p:val>
                                        </p:tav>
                                        <p:tav tm="100000">
                                          <p:val>
                                            <p:strVal val="#ppt_x"/>
                                          </p:val>
                                        </p:tav>
                                      </p:tavLst>
                                    </p:anim>
                                    <p:anim calcmode="lin" valueType="num">
                                      <p:cBhvr additive="base">
                                        <p:cTn id="21" dur="75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0-#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0-#ppt_w/2"/>
                                          </p:val>
                                        </p:tav>
                                        <p:tav tm="100000">
                                          <p:val>
                                            <p:strVal val="#ppt_x"/>
                                          </p:val>
                                        </p:tav>
                                      </p:tavLst>
                                    </p:anim>
                                    <p:anim calcmode="lin" valueType="num">
                                      <p:cBhvr additive="base">
                                        <p:cTn id="29" dur="75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0-#ppt_w/2"/>
                                          </p:val>
                                        </p:tav>
                                        <p:tav tm="100000">
                                          <p:val>
                                            <p:strVal val="#ppt_x"/>
                                          </p:val>
                                        </p:tav>
                                      </p:tavLst>
                                    </p:anim>
                                    <p:anim calcmode="lin" valueType="num">
                                      <p:cBhvr additive="base">
                                        <p:cTn id="33" dur="75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6" grpId="0"/>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688" t="12548" b="81603"/>
          <a:stretch>
            <a:fillRect/>
          </a:stretch>
        </p:blipFill>
        <p:spPr>
          <a:xfrm>
            <a:off x="1424440" y="5070606"/>
            <a:ext cx="11344640" cy="1775790"/>
          </a:xfrm>
          <a:prstGeom prst="rect">
            <a:avLst/>
          </a:prstGeom>
        </p:spPr>
      </p:pic>
      <p:sp>
        <p:nvSpPr>
          <p:cNvPr id="16" name="标题 1"/>
          <p:cNvSpPr>
            <a:spLocks noGrp="1"/>
          </p:cNvSpPr>
          <p:nvPr/>
        </p:nvSpPr>
        <p:spPr>
          <a:xfrm>
            <a:off x="3595344" y="2260468"/>
            <a:ext cx="4768313" cy="1224538"/>
          </a:xfrm>
          <a:prstGeom prst="rect">
            <a:avLst/>
          </a:prstGeom>
          <a:noFill/>
          <a:ln>
            <a:noFill/>
          </a:ln>
        </p:spPr>
        <p:txBody>
          <a:bodyPr vert="horz" wrap="square" lIns="91440" tIns="45720" rIns="91440" bIns="45720" numCol="1" anchor="b" anchorCtr="0" compatLnSpc="1"/>
          <a:lstStyle>
            <a:lvl1pPr algn="ctr" rtl="0" fontAlgn="base">
              <a:spcBef>
                <a:spcPct val="0"/>
              </a:spcBef>
              <a:spcAft>
                <a:spcPct val="0"/>
              </a:spcAft>
              <a:defRPr sz="60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2pPr>
            <a:lvl3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3pPr>
            <a:lvl4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4pPr>
            <a:lvl5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5pPr>
            <a:lvl6pPr marL="4572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6pPr>
            <a:lvl7pPr marL="9144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7pPr>
            <a:lvl8pPr marL="13716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8pPr>
            <a:lvl9pPr marL="18288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9pPr>
          </a:lstStyle>
          <a:p>
            <a:pPr defTabSz="457200"/>
            <a:r>
              <a:rPr lang="zh-CN" altLang="en-US" sz="7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rPr>
              <a:t>第三部分</a:t>
            </a:r>
            <a:endParaRPr lang="zh-CN" altLang="en-US" sz="4800" spc="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
        <p:nvSpPr>
          <p:cNvPr id="17" name="内容占位符 2"/>
          <p:cNvSpPr>
            <a:spLocks noGrp="1"/>
          </p:cNvSpPr>
          <p:nvPr/>
        </p:nvSpPr>
        <p:spPr>
          <a:xfrm>
            <a:off x="3135505" y="3751875"/>
            <a:ext cx="6086375" cy="1063932"/>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FontTx/>
              <a:buNone/>
            </a:pPr>
            <a:r>
              <a:rPr lang="zh-CN" altLang="en-US"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小学生行为规范</a:t>
            </a:r>
            <a:endParaRPr lang="en-US" altLang="zh-CN"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3185" y="1468120"/>
            <a:ext cx="468122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日 常 行 为 规 范</a:t>
            </a:r>
          </a:p>
        </p:txBody>
      </p:sp>
      <p:sp>
        <p:nvSpPr>
          <p:cNvPr id="5" name="矩形 4"/>
          <p:cNvSpPr/>
          <p:nvPr/>
        </p:nvSpPr>
        <p:spPr>
          <a:xfrm>
            <a:off x="1263275" y="2830553"/>
            <a:ext cx="3054704"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尊敬国旗、国徽</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会唱国歌，升降国旗、奏唱国歌时肃立、脱帽、行注目礼，少先队员行队礼。</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sp>
        <p:nvSpPr>
          <p:cNvPr id="6" name="矩形 5"/>
          <p:cNvSpPr/>
          <p:nvPr/>
        </p:nvSpPr>
        <p:spPr>
          <a:xfrm>
            <a:off x="1263275" y="4164629"/>
            <a:ext cx="3054704" cy="107721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尊敬父母，关心父母身体健康，主动为家庭做力所能及的事。听从父母和长辈的教导，外出或回到家要主动打招呼。</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sp>
        <p:nvSpPr>
          <p:cNvPr id="7" name="矩形 6"/>
          <p:cNvSpPr/>
          <p:nvPr/>
        </p:nvSpPr>
        <p:spPr>
          <a:xfrm>
            <a:off x="6098920" y="2806938"/>
            <a:ext cx="3325402" cy="584775"/>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尊敬老师，见面行礼，主动问好，接受老师的教导，与老师交流</a:t>
            </a:r>
            <a:endParaRPr kumimoji="0" lang="en-US" altLang="zh-CN"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sp>
        <p:nvSpPr>
          <p:cNvPr id="8" name="矩形 7"/>
          <p:cNvSpPr/>
          <p:nvPr/>
        </p:nvSpPr>
        <p:spPr>
          <a:xfrm>
            <a:off x="6071105" y="4155391"/>
            <a:ext cx="3279228" cy="107721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尊老爱幼，平等待人。同学之间友好相处，互相关心，互相帮助。不欺负弱小，不讥笑、戏弄他人。尊重残疾人。尊他人的民族习惯</a:t>
            </a:r>
          </a:p>
        </p:txBody>
      </p:sp>
      <p:cxnSp>
        <p:nvCxnSpPr>
          <p:cNvPr id="9" name="直接连接符 8"/>
          <p:cNvCxnSpPr/>
          <p:nvPr/>
        </p:nvCxnSpPr>
        <p:spPr>
          <a:xfrm>
            <a:off x="791954" y="3894107"/>
            <a:ext cx="8597463" cy="0"/>
          </a:xfrm>
          <a:prstGeom prst="line">
            <a:avLst/>
          </a:prstGeom>
          <a:noFill/>
          <a:ln w="6350" cap="flat" cmpd="sng" algn="ctr">
            <a:solidFill>
              <a:schemeClr val="tx1">
                <a:lumMod val="75000"/>
                <a:lumOff val="25000"/>
              </a:schemeClr>
            </a:solidFill>
            <a:prstDash val="dash"/>
            <a:miter lim="800000"/>
          </a:ln>
          <a:effectLst/>
        </p:spPr>
      </p:cxnSp>
      <p:cxnSp>
        <p:nvCxnSpPr>
          <p:cNvPr id="10" name="直接连接符 9"/>
          <p:cNvCxnSpPr/>
          <p:nvPr/>
        </p:nvCxnSpPr>
        <p:spPr>
          <a:xfrm>
            <a:off x="4729596" y="2736987"/>
            <a:ext cx="0" cy="2409933"/>
          </a:xfrm>
          <a:prstGeom prst="line">
            <a:avLst/>
          </a:prstGeom>
          <a:noFill/>
          <a:ln w="6350" cap="flat" cmpd="sng" algn="ctr">
            <a:solidFill>
              <a:schemeClr val="tx1">
                <a:lumMod val="75000"/>
                <a:lumOff val="25000"/>
              </a:schemeClr>
            </a:solidFill>
            <a:prstDash val="dash"/>
            <a:miter lim="800000"/>
          </a:ln>
          <a:effectLst/>
        </p:spPr>
      </p:cxnSp>
      <p:sp>
        <p:nvSpPr>
          <p:cNvPr id="14" name="椭圆 13"/>
          <p:cNvSpPr/>
          <p:nvPr/>
        </p:nvSpPr>
        <p:spPr>
          <a:xfrm>
            <a:off x="474945" y="2894612"/>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01</a:t>
            </a:r>
            <a:endParaRPr lang="zh-CN" altLang="en-US" b="1" dirty="0">
              <a:latin typeface="字体视界-单纯体" panose="02010601030101010101" pitchFamily="2" charset="-122"/>
              <a:ea typeface="字体视界-单纯体" panose="02010601030101010101" pitchFamily="2" charset="-122"/>
            </a:endParaRPr>
          </a:p>
        </p:txBody>
      </p:sp>
      <p:sp>
        <p:nvSpPr>
          <p:cNvPr id="15" name="椭圆 14"/>
          <p:cNvSpPr/>
          <p:nvPr/>
        </p:nvSpPr>
        <p:spPr>
          <a:xfrm>
            <a:off x="5310589" y="2894612"/>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02</a:t>
            </a:r>
            <a:endParaRPr lang="zh-CN" altLang="en-US" b="1" dirty="0">
              <a:latin typeface="字体视界-单纯体" panose="02010601030101010101" pitchFamily="2" charset="-122"/>
              <a:ea typeface="字体视界-单纯体" panose="02010601030101010101" pitchFamily="2" charset="-122"/>
            </a:endParaRPr>
          </a:p>
        </p:txBody>
      </p:sp>
      <p:sp>
        <p:nvSpPr>
          <p:cNvPr id="16" name="椭圆 15"/>
          <p:cNvSpPr/>
          <p:nvPr/>
        </p:nvSpPr>
        <p:spPr>
          <a:xfrm>
            <a:off x="474945" y="4269042"/>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03</a:t>
            </a:r>
            <a:endParaRPr lang="zh-CN" altLang="en-US" b="1" dirty="0">
              <a:latin typeface="字体视界-单纯体" panose="02010601030101010101" pitchFamily="2" charset="-122"/>
              <a:ea typeface="字体视界-单纯体" panose="02010601030101010101" pitchFamily="2" charset="-122"/>
            </a:endParaRPr>
          </a:p>
        </p:txBody>
      </p:sp>
      <p:sp>
        <p:nvSpPr>
          <p:cNvPr id="17" name="椭圆 16"/>
          <p:cNvSpPr/>
          <p:nvPr/>
        </p:nvSpPr>
        <p:spPr>
          <a:xfrm>
            <a:off x="5310589" y="4269042"/>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04</a:t>
            </a:r>
            <a:endParaRPr lang="zh-CN" altLang="en-US" b="1" dirty="0">
              <a:latin typeface="字体视界-单纯体" panose="02010601030101010101" pitchFamily="2" charset="-122"/>
              <a:ea typeface="字体视界-单纯体" panose="02010601030101010101" pitchFamily="2" charset="-122"/>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227" y="1419143"/>
            <a:ext cx="2950937" cy="2950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anim calcmode="lin" valueType="num">
                                      <p:cBhvr>
                                        <p:cTn id="14" dur="750" fill="hold"/>
                                        <p:tgtEl>
                                          <p:spTgt spid="18"/>
                                        </p:tgtEl>
                                        <p:attrNameLst>
                                          <p:attrName>ppt_x</p:attrName>
                                        </p:attrNameLst>
                                      </p:cBhvr>
                                      <p:tavLst>
                                        <p:tav tm="0">
                                          <p:val>
                                            <p:strVal val="#ppt_x"/>
                                          </p:val>
                                        </p:tav>
                                        <p:tav tm="100000">
                                          <p:val>
                                            <p:strVal val="#ppt_x"/>
                                          </p:val>
                                        </p:tav>
                                      </p:tavLst>
                                    </p:anim>
                                    <p:anim calcmode="lin" valueType="num">
                                      <p:cBhvr>
                                        <p:cTn id="1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750" fill="hold"/>
                                        <p:tgtEl>
                                          <p:spTgt spid="15"/>
                                        </p:tgtEl>
                                        <p:attrNameLst>
                                          <p:attrName>ppt_w</p:attrName>
                                        </p:attrNameLst>
                                      </p:cBhvr>
                                      <p:tavLst>
                                        <p:tav tm="0">
                                          <p:val>
                                            <p:fltVal val="0"/>
                                          </p:val>
                                        </p:tav>
                                        <p:tav tm="100000">
                                          <p:val>
                                            <p:strVal val="#ppt_w"/>
                                          </p:val>
                                        </p:tav>
                                      </p:tavLst>
                                    </p:anim>
                                    <p:anim calcmode="lin" valueType="num">
                                      <p:cBhvr>
                                        <p:cTn id="38" dur="750" fill="hold"/>
                                        <p:tgtEl>
                                          <p:spTgt spid="15"/>
                                        </p:tgtEl>
                                        <p:attrNameLst>
                                          <p:attrName>ppt_h</p:attrName>
                                        </p:attrNameLst>
                                      </p:cBhvr>
                                      <p:tavLst>
                                        <p:tav tm="0">
                                          <p:val>
                                            <p:fltVal val="0"/>
                                          </p:val>
                                        </p:tav>
                                        <p:tav tm="100000">
                                          <p:val>
                                            <p:strVal val="#ppt_h"/>
                                          </p:val>
                                        </p:tav>
                                      </p:tavLst>
                                    </p:anim>
                                    <p:animEffect transition="in" filter="fade">
                                      <p:cBhvr>
                                        <p:cTn id="39" dur="750"/>
                                        <p:tgtEl>
                                          <p:spTgt spid="15"/>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750" fill="hold"/>
                                        <p:tgtEl>
                                          <p:spTgt spid="16"/>
                                        </p:tgtEl>
                                        <p:attrNameLst>
                                          <p:attrName>ppt_w</p:attrName>
                                        </p:attrNameLst>
                                      </p:cBhvr>
                                      <p:tavLst>
                                        <p:tav tm="0">
                                          <p:val>
                                            <p:fltVal val="0"/>
                                          </p:val>
                                        </p:tav>
                                        <p:tav tm="100000">
                                          <p:val>
                                            <p:strVal val="#ppt_w"/>
                                          </p:val>
                                        </p:tav>
                                      </p:tavLst>
                                    </p:anim>
                                    <p:anim calcmode="lin" valueType="num">
                                      <p:cBhvr>
                                        <p:cTn id="49" dur="750" fill="hold"/>
                                        <p:tgtEl>
                                          <p:spTgt spid="16"/>
                                        </p:tgtEl>
                                        <p:attrNameLst>
                                          <p:attrName>ppt_h</p:attrName>
                                        </p:attrNameLst>
                                      </p:cBhvr>
                                      <p:tavLst>
                                        <p:tav tm="0">
                                          <p:val>
                                            <p:fltVal val="0"/>
                                          </p:val>
                                        </p:tav>
                                        <p:tav tm="100000">
                                          <p:val>
                                            <p:strVal val="#ppt_h"/>
                                          </p:val>
                                        </p:tav>
                                      </p:tavLst>
                                    </p:anim>
                                    <p:animEffect transition="in" filter="fade">
                                      <p:cBhvr>
                                        <p:cTn id="50" dur="750"/>
                                        <p:tgtEl>
                                          <p:spTgt spid="16"/>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750" fill="hold"/>
                                        <p:tgtEl>
                                          <p:spTgt spid="17"/>
                                        </p:tgtEl>
                                        <p:attrNameLst>
                                          <p:attrName>ppt_w</p:attrName>
                                        </p:attrNameLst>
                                      </p:cBhvr>
                                      <p:tavLst>
                                        <p:tav tm="0">
                                          <p:val>
                                            <p:fltVal val="0"/>
                                          </p:val>
                                        </p:tav>
                                        <p:tav tm="100000">
                                          <p:val>
                                            <p:strVal val="#ppt_w"/>
                                          </p:val>
                                        </p:tav>
                                      </p:tavLst>
                                    </p:anim>
                                    <p:anim calcmode="lin" valueType="num">
                                      <p:cBhvr>
                                        <p:cTn id="60" dur="750" fill="hold"/>
                                        <p:tgtEl>
                                          <p:spTgt spid="17"/>
                                        </p:tgtEl>
                                        <p:attrNameLst>
                                          <p:attrName>ppt_h</p:attrName>
                                        </p:attrNameLst>
                                      </p:cBhvr>
                                      <p:tavLst>
                                        <p:tav tm="0">
                                          <p:val>
                                            <p:fltVal val="0"/>
                                          </p:val>
                                        </p:tav>
                                        <p:tav tm="100000">
                                          <p:val>
                                            <p:strVal val="#ppt_h"/>
                                          </p:val>
                                        </p:tav>
                                      </p:tavLst>
                                    </p:anim>
                                    <p:animEffect transition="in" filter="fade">
                                      <p:cBhvr>
                                        <p:cTn id="61" dur="750"/>
                                        <p:tgtEl>
                                          <p:spTgt spid="17"/>
                                        </p:tgtEl>
                                      </p:cBhvr>
                                    </p:animEffect>
                                  </p:childTnLst>
                                </p:cTn>
                              </p:par>
                            </p:childTnLst>
                          </p:cTn>
                        </p:par>
                        <p:par>
                          <p:cTn id="62" fill="hold">
                            <p:stCondLst>
                              <p:cond delay="2000"/>
                            </p:stCondLst>
                            <p:childTnLst>
                              <p:par>
                                <p:cTn id="63" presetID="53" presetClass="entr" presetSubtype="16"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4560" y="1115695"/>
            <a:ext cx="4623435"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日 常 行 为 规 范</a:t>
            </a:r>
          </a:p>
        </p:txBody>
      </p:sp>
      <p:grpSp>
        <p:nvGrpSpPr>
          <p:cNvPr id="7" name="组合 6"/>
          <p:cNvGrpSpPr/>
          <p:nvPr/>
        </p:nvGrpSpPr>
        <p:grpSpPr>
          <a:xfrm>
            <a:off x="-521795" y="1438638"/>
            <a:ext cx="4442996" cy="3137899"/>
            <a:chOff x="148392" y="1005840"/>
            <a:chExt cx="4936338" cy="3486326"/>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392" y="1005840"/>
              <a:ext cx="4936338" cy="3486326"/>
            </a:xfrm>
            <a:prstGeom prst="rect">
              <a:avLst/>
            </a:prstGeom>
          </p:spPr>
        </p:pic>
        <p:sp>
          <p:nvSpPr>
            <p:cNvPr id="6" name="矩形 5"/>
            <p:cNvSpPr/>
            <p:nvPr/>
          </p:nvSpPr>
          <p:spPr>
            <a:xfrm>
              <a:off x="1320449" y="2474683"/>
              <a:ext cx="2814238" cy="1299416"/>
            </a:xfrm>
            <a:prstGeom prst="rect">
              <a:avLst/>
            </a:prstGeom>
          </p:spPr>
          <p:txBody>
            <a:bodyPr wrap="square">
              <a:spAutoFit/>
            </a:bodyPr>
            <a:lstStyle/>
            <a:p>
              <a:pPr lvl="0" defTabSz="457200"/>
              <a:r>
                <a:rPr lang="zh-CN" altLang="en-US" sz="1400" dirty="0">
                  <a:solidFill>
                    <a:schemeClr val="tx1">
                      <a:lumMod val="75000"/>
                      <a:lumOff val="25000"/>
                    </a:schemeClr>
                  </a:solidFill>
                  <a:latin typeface="字体视界-单纯体" panose="02010601030101010101" pitchFamily="2" charset="-122"/>
                  <a:ea typeface="字体视界-单纯体" panose="02010601030101010101" pitchFamily="2" charset="-122"/>
                </a:rPr>
                <a:t>坚持锻炼身体，认真做广播体操和眼保健操，坐、立、行、读书、写字姿势正确。积极参加有益的文体活动。</a:t>
              </a:r>
              <a:endParaRPr lang="en-US" altLang="zh-CN" sz="14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a:p>
              <a:pPr lvl="0" defTabSz="457200"/>
              <a:endParaRPr lang="zh-CN" altLang="en-US" sz="14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grpSp>
      <p:grpSp>
        <p:nvGrpSpPr>
          <p:cNvPr id="8" name="组合 7"/>
          <p:cNvGrpSpPr/>
          <p:nvPr/>
        </p:nvGrpSpPr>
        <p:grpSpPr>
          <a:xfrm>
            <a:off x="4194841" y="1514899"/>
            <a:ext cx="4442996" cy="3137899"/>
            <a:chOff x="148392" y="1005840"/>
            <a:chExt cx="4936338" cy="3486326"/>
          </a:xfrm>
        </p:grpSpPr>
        <p:pic>
          <p:nvPicPr>
            <p:cNvPr id="9" name="图片 8"/>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392" y="1005840"/>
              <a:ext cx="4936338" cy="3486326"/>
            </a:xfrm>
            <a:prstGeom prst="rect">
              <a:avLst/>
            </a:prstGeom>
          </p:spPr>
        </p:pic>
        <p:sp>
          <p:nvSpPr>
            <p:cNvPr id="10" name="矩形 9"/>
            <p:cNvSpPr/>
            <p:nvPr/>
          </p:nvSpPr>
          <p:spPr>
            <a:xfrm>
              <a:off x="1320449" y="2474683"/>
              <a:ext cx="2814238" cy="1060049"/>
            </a:xfrm>
            <a:prstGeom prst="rect">
              <a:avLst/>
            </a:prstGeom>
          </p:spPr>
          <p:txBody>
            <a:bodyPr wrap="square">
              <a:spAutoFit/>
            </a:bodyPr>
            <a:lstStyle/>
            <a:p>
              <a:pPr lvl="0" defTabSz="457200"/>
              <a:r>
                <a:rPr lang="zh-CN" altLang="en-US" sz="1400" dirty="0">
                  <a:solidFill>
                    <a:schemeClr val="tx1">
                      <a:lumMod val="75000"/>
                      <a:lumOff val="25000"/>
                    </a:schemeClr>
                  </a:solidFill>
                  <a:latin typeface="字体视界-单纯体" panose="02010601030101010101" pitchFamily="2" charset="-122"/>
                  <a:ea typeface="字体视界-单纯体" panose="02010601030101010101" pitchFamily="2" charset="-122"/>
                </a:rPr>
                <a:t>爱护公物，不在课桌椅、建筑物和文物古迹上涂抹刻画。损坏公物要赔偿。拾到东西归还失主或交公。</a:t>
              </a:r>
            </a:p>
          </p:txBody>
        </p:sp>
      </p:grpSp>
      <p:grpSp>
        <p:nvGrpSpPr>
          <p:cNvPr id="17" name="组合 16"/>
          <p:cNvGrpSpPr/>
          <p:nvPr/>
        </p:nvGrpSpPr>
        <p:grpSpPr>
          <a:xfrm>
            <a:off x="2029968" y="3147351"/>
            <a:ext cx="4442996" cy="3137899"/>
            <a:chOff x="148392" y="1005840"/>
            <a:chExt cx="4936338" cy="3486326"/>
          </a:xfrm>
        </p:grpSpPr>
        <p:pic>
          <p:nvPicPr>
            <p:cNvPr id="18" name="图片 1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392" y="1005840"/>
              <a:ext cx="4936338" cy="3486326"/>
            </a:xfrm>
            <a:prstGeom prst="rect">
              <a:avLst/>
            </a:prstGeom>
          </p:spPr>
        </p:pic>
        <p:sp>
          <p:nvSpPr>
            <p:cNvPr id="19" name="矩形 18"/>
            <p:cNvSpPr/>
            <p:nvPr/>
          </p:nvSpPr>
          <p:spPr>
            <a:xfrm>
              <a:off x="1320449" y="2474683"/>
              <a:ext cx="2814238" cy="1538783"/>
            </a:xfrm>
            <a:prstGeom prst="rect">
              <a:avLst/>
            </a:prstGeom>
          </p:spPr>
          <p:txBody>
            <a:bodyPr wrap="square">
              <a:spAutoFit/>
            </a:bodyPr>
            <a:lstStyle/>
            <a:p>
              <a:pPr lvl="0" defTabSz="457200"/>
              <a:r>
                <a:rPr lang="zh-CN" altLang="en-US" sz="1400" dirty="0">
                  <a:solidFill>
                    <a:schemeClr val="tx1">
                      <a:lumMod val="75000"/>
                      <a:lumOff val="25000"/>
                    </a:schemeClr>
                  </a:solidFill>
                  <a:latin typeface="字体视界-单纯体" panose="02010601030101010101" pitchFamily="2" charset="-122"/>
                  <a:ea typeface="字体视界-单纯体" panose="02010601030101010101" pitchFamily="2" charset="-122"/>
                </a:rPr>
                <a:t>认真做值日，保持教室、校园整洁。保护环境，爱护花草树木、庄稼和有益动物，不随地吐痰，不乱扔果皮纸屑等废弃物。</a:t>
              </a:r>
            </a:p>
            <a:p>
              <a:pPr lvl="0" defTabSz="457200"/>
              <a:endParaRPr lang="zh-CN" altLang="en-US" sz="14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grpSp>
      <p:grpSp>
        <p:nvGrpSpPr>
          <p:cNvPr id="20" name="组合 19"/>
          <p:cNvGrpSpPr/>
          <p:nvPr/>
        </p:nvGrpSpPr>
        <p:grpSpPr>
          <a:xfrm>
            <a:off x="6856338" y="3147351"/>
            <a:ext cx="4442996" cy="3137899"/>
            <a:chOff x="148392" y="1005840"/>
            <a:chExt cx="4936338" cy="3486326"/>
          </a:xfrm>
        </p:grpSpPr>
        <p:pic>
          <p:nvPicPr>
            <p:cNvPr id="21" name="图片 20"/>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392" y="1005840"/>
              <a:ext cx="4936338" cy="3486326"/>
            </a:xfrm>
            <a:prstGeom prst="rect">
              <a:avLst/>
            </a:prstGeom>
          </p:spPr>
        </p:pic>
        <p:sp>
          <p:nvSpPr>
            <p:cNvPr id="22" name="矩形 21"/>
            <p:cNvSpPr/>
            <p:nvPr/>
          </p:nvSpPr>
          <p:spPr>
            <a:xfrm>
              <a:off x="1320449" y="2474683"/>
              <a:ext cx="2814238" cy="1231026"/>
            </a:xfrm>
            <a:prstGeom prst="rect">
              <a:avLst/>
            </a:prstGeom>
          </p:spPr>
          <p:txBody>
            <a:bodyPr wrap="square">
              <a:spAutoFit/>
            </a:bodyPr>
            <a:lstStyle/>
            <a:p>
              <a:pPr lvl="0" defTabSz="457200"/>
              <a:r>
                <a:rPr lang="zh-CN" altLang="en-US" sz="1100" dirty="0">
                  <a:solidFill>
                    <a:schemeClr val="tx1">
                      <a:lumMod val="75000"/>
                      <a:lumOff val="25000"/>
                    </a:schemeClr>
                  </a:solidFill>
                  <a:latin typeface="字体视界-单纯体" panose="02010601030101010101" pitchFamily="2" charset="-122"/>
                  <a:ea typeface="字体视界-单纯体" panose="02010601030101010101" pitchFamily="2" charset="-122"/>
                </a:rPr>
                <a:t>积极参加集体活动，认真完成集体交给的任务，少先队员服从队的决议，不做有损集体荣誉的事，集体成员之间相互尊重，学会合作。积极参加学校组织的各种劳动和社会实践活动，多观察，勤动手</a:t>
              </a:r>
            </a:p>
          </p:txBody>
        </p:sp>
      </p:gr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505" y="1002248"/>
            <a:ext cx="2671655" cy="3434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anim calcmode="lin" valueType="num">
                                      <p:cBhvr>
                                        <p:cTn id="18" dur="750" fill="hold"/>
                                        <p:tgtEl>
                                          <p:spTgt spid="17"/>
                                        </p:tgtEl>
                                        <p:attrNameLst>
                                          <p:attrName>ppt_x</p:attrName>
                                        </p:attrNameLst>
                                      </p:cBhvr>
                                      <p:tavLst>
                                        <p:tav tm="0">
                                          <p:val>
                                            <p:strVal val="#ppt_x"/>
                                          </p:val>
                                        </p:tav>
                                        <p:tav tm="100000">
                                          <p:val>
                                            <p:strVal val="#ppt_x"/>
                                          </p:val>
                                        </p:tav>
                                      </p:tavLst>
                                    </p:anim>
                                    <p:anim calcmode="lin" valueType="num">
                                      <p:cBhvr>
                                        <p:cTn id="19" dur="75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750"/>
                                        <p:tgtEl>
                                          <p:spTgt spid="20"/>
                                        </p:tgtEl>
                                      </p:cBhvr>
                                    </p:animEffect>
                                    <p:anim calcmode="lin" valueType="num">
                                      <p:cBhvr>
                                        <p:cTn id="30" dur="750" fill="hold"/>
                                        <p:tgtEl>
                                          <p:spTgt spid="20"/>
                                        </p:tgtEl>
                                        <p:attrNameLst>
                                          <p:attrName>ppt_x</p:attrName>
                                        </p:attrNameLst>
                                      </p:cBhvr>
                                      <p:tavLst>
                                        <p:tav tm="0">
                                          <p:val>
                                            <p:strVal val="#ppt_x"/>
                                          </p:val>
                                        </p:tav>
                                        <p:tav tm="100000">
                                          <p:val>
                                            <p:strVal val="#ppt_x"/>
                                          </p:val>
                                        </p:tav>
                                      </p:tavLst>
                                    </p:anim>
                                    <p:anim calcmode="lin" valueType="num">
                                      <p:cBhvr>
                                        <p:cTn id="31" dur="750" fill="hold"/>
                                        <p:tgtEl>
                                          <p:spTgt spid="20"/>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sp>
        <p:nvSpPr>
          <p:cNvPr id="6" name="Rectangle 3"/>
          <p:cNvSpPr>
            <a:spLocks noGrp="1" noChangeArrowheads="1"/>
          </p:cNvSpPr>
          <p:nvPr/>
        </p:nvSpPr>
        <p:spPr>
          <a:xfrm>
            <a:off x="1933322" y="2080069"/>
            <a:ext cx="8325356" cy="2065835"/>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200000"/>
              </a:lnSpc>
              <a:buFontTx/>
              <a:buNone/>
            </a:pPr>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    </a:t>
            </a:r>
            <a:r>
              <a:rPr lang="zh-CN" altLang="en-US" sz="2800" dirty="0" smtClean="0">
                <a:solidFill>
                  <a:schemeClr val="tx1">
                    <a:lumMod val="75000"/>
                    <a:lumOff val="25000"/>
                  </a:schemeClr>
                </a:solidFill>
                <a:latin typeface="字魂7号-温暖童稚体" panose="00000500000000000000" pitchFamily="2" charset="-122"/>
                <a:ea typeface="字魂7号-温暖童稚体" panose="00000500000000000000" pitchFamily="2" charset="-122"/>
              </a:rPr>
              <a:t>假期生活</a:t>
            </a:r>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已经结束了，我们重返校园，又长大了一岁</a:t>
            </a:r>
            <a:r>
              <a:rPr lang="zh-CN" altLang="en-US" sz="2800" dirty="0" smtClean="0">
                <a:solidFill>
                  <a:schemeClr val="tx1">
                    <a:lumMod val="75000"/>
                    <a:lumOff val="25000"/>
                  </a:schemeClr>
                </a:solidFill>
                <a:latin typeface="字魂7号-温暖童稚体" panose="00000500000000000000" pitchFamily="2" charset="-122"/>
                <a:ea typeface="字魂7号-温暖童稚体" panose="00000500000000000000" pitchFamily="2" charset="-122"/>
              </a:rPr>
              <a:t>，假期生活</a:t>
            </a:r>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的舒适悠闲已经离我们而去了，我们要尽快调整自己的情绪，投入新的学习之中。</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4063" y="2927813"/>
            <a:ext cx="2628491" cy="3379488"/>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2688" t="12548" b="81603"/>
          <a:stretch>
            <a:fillRect/>
          </a:stretch>
        </p:blipFill>
        <p:spPr>
          <a:xfrm>
            <a:off x="25372" y="5075585"/>
            <a:ext cx="11344640" cy="1775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94171" y="1852721"/>
            <a:ext cx="4009967" cy="4009967"/>
          </a:xfrm>
          <a:prstGeom prst="rect">
            <a:avLst/>
          </a:prstGeom>
        </p:spPr>
      </p:pic>
      <p:sp>
        <p:nvSpPr>
          <p:cNvPr id="2" name="文本框 1"/>
          <p:cNvSpPr txBox="1"/>
          <p:nvPr/>
        </p:nvSpPr>
        <p:spPr>
          <a:xfrm>
            <a:off x="4104640" y="1164590"/>
            <a:ext cx="468122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日 常 行 为 规 范</a:t>
            </a:r>
          </a:p>
        </p:txBody>
      </p:sp>
      <p:sp>
        <p:nvSpPr>
          <p:cNvPr id="5" name="矩形 4"/>
          <p:cNvSpPr/>
          <p:nvPr/>
        </p:nvSpPr>
        <p:spPr>
          <a:xfrm>
            <a:off x="3446916" y="2358339"/>
            <a:ext cx="3199543"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整洁，经常洗澡，勤剪指甲，勤洗头，早晚刷牙，饭前便后要洗手。自己能做的事自己做，衣物用品摆放整齐，学会收拾房间、洗衣服、洗餐具等家务劳动。</a:t>
            </a:r>
          </a:p>
          <a:p>
            <a:pPr lvl="0">
              <a:defRPr/>
            </a:pPr>
            <a:endPar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sp>
        <p:nvSpPr>
          <p:cNvPr id="6" name="矩形 5"/>
          <p:cNvSpPr/>
          <p:nvPr/>
        </p:nvSpPr>
        <p:spPr>
          <a:xfrm>
            <a:off x="3446917" y="4225817"/>
            <a:ext cx="3054704" cy="1323439"/>
          </a:xfrm>
          <a:prstGeom prst="rect">
            <a:avLst/>
          </a:prstGeom>
        </p:spPr>
        <p:txBody>
          <a:bodyPr wrap="square">
            <a:spAutoFit/>
          </a:bodyPr>
          <a:lstStyle/>
          <a:p>
            <a:pPr lvl="0" defTabSz="457200">
              <a:defRPr/>
            </a:pPr>
            <a:r>
              <a:rPr lang="zh-CN" altLang="en-US" sz="1600" kern="0" dirty="0">
                <a:solidFill>
                  <a:schemeClr val="tx1">
                    <a:lumMod val="75000"/>
                    <a:lumOff val="25000"/>
                  </a:schemeClr>
                </a:solidFill>
                <a:latin typeface="字体视界-单纯体" panose="02010601030101010101" pitchFamily="2" charset="-122"/>
                <a:ea typeface="字体视界-单纯体" panose="02010601030101010101" pitchFamily="2" charset="-122"/>
              </a:rPr>
              <a:t>课前准备好学习用品，上课专心听讲，积极思考，大胆提问，回答问题声音清楚，不随意打断他人发言。课间活动有秩序。</a:t>
            </a:r>
          </a:p>
          <a:p>
            <a:pPr lvl="0" defTabSz="457200">
              <a:defRPr/>
            </a:pPr>
            <a:endParaRPr lang="zh-CN" altLang="en-US" sz="1600" kern="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sp>
        <p:nvSpPr>
          <p:cNvPr id="7" name="矩形 6"/>
          <p:cNvSpPr/>
          <p:nvPr/>
        </p:nvSpPr>
        <p:spPr>
          <a:xfrm>
            <a:off x="8282562" y="2359329"/>
            <a:ext cx="3325402" cy="1323439"/>
          </a:xfrm>
          <a:prstGeom prst="rect">
            <a:avLst/>
          </a:prstGeom>
        </p:spPr>
        <p:txBody>
          <a:bodyPr wrap="square">
            <a:spAutoFit/>
          </a:bodyPr>
          <a:lstStyle/>
          <a:p>
            <a:pPr lvl="0" defTabSz="457200">
              <a:defRPr/>
            </a:pPr>
            <a:r>
              <a:rPr lang="zh-CN" altLang="en-US" sz="1600" kern="0" dirty="0">
                <a:solidFill>
                  <a:schemeClr val="tx1">
                    <a:lumMod val="75000"/>
                    <a:lumOff val="25000"/>
                  </a:schemeClr>
                </a:solidFill>
                <a:latin typeface="字体视界-单纯体" panose="02010601030101010101" pitchFamily="2" charset="-122"/>
                <a:ea typeface="字体视界-单纯体" panose="02010601030101010101" pitchFamily="2" charset="-122"/>
              </a:rPr>
              <a:t>按时上学，不迟到，不早退，不逃学，有病有事要请假，放学后按时回家。参加活动守时，不能参加事先请假。</a:t>
            </a:r>
          </a:p>
          <a:p>
            <a:pPr lvl="0" defTabSz="457200">
              <a:defRPr/>
            </a:pPr>
            <a:endParaRPr lang="zh-CN" altLang="en-US" sz="1600" kern="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p:txBody>
      </p:sp>
      <p:sp>
        <p:nvSpPr>
          <p:cNvPr id="8" name="矩形 7"/>
          <p:cNvSpPr/>
          <p:nvPr/>
        </p:nvSpPr>
        <p:spPr>
          <a:xfrm>
            <a:off x="8254747" y="4216579"/>
            <a:ext cx="3279228" cy="584775"/>
          </a:xfrm>
          <a:prstGeom prst="rect">
            <a:avLst/>
          </a:prstGeom>
        </p:spPr>
        <p:txBody>
          <a:bodyPr wrap="square">
            <a:spAutoFit/>
          </a:bodyPr>
          <a:lstStyle/>
          <a:p>
            <a:pPr lvl="0" defTabSz="457200">
              <a:defRPr/>
            </a:pPr>
            <a:r>
              <a:rPr lang="zh-CN" altLang="en-US" sz="1600" kern="0" dirty="0">
                <a:solidFill>
                  <a:schemeClr val="tx1">
                    <a:lumMod val="75000"/>
                    <a:lumOff val="25000"/>
                  </a:schemeClr>
                </a:solidFill>
                <a:latin typeface="字体视界-单纯体" panose="02010601030101010101" pitchFamily="2" charset="-122"/>
                <a:ea typeface="字体视界-单纯体" panose="02010601030101010101" pitchFamily="2" charset="-122"/>
              </a:rPr>
              <a:t>课前预习，课后认真复习，按时完成作业，书写工整，卷面整洁。</a:t>
            </a:r>
          </a:p>
        </p:txBody>
      </p:sp>
      <p:cxnSp>
        <p:nvCxnSpPr>
          <p:cNvPr id="9" name="直接连接符 8"/>
          <p:cNvCxnSpPr/>
          <p:nvPr/>
        </p:nvCxnSpPr>
        <p:spPr>
          <a:xfrm>
            <a:off x="6913238" y="2798175"/>
            <a:ext cx="0" cy="2409933"/>
          </a:xfrm>
          <a:prstGeom prst="line">
            <a:avLst/>
          </a:prstGeom>
          <a:noFill/>
          <a:ln w="6350" cap="flat" cmpd="sng" algn="ctr">
            <a:solidFill>
              <a:schemeClr val="tx1">
                <a:lumMod val="75000"/>
                <a:lumOff val="25000"/>
              </a:schemeClr>
            </a:solidFill>
            <a:prstDash val="dash"/>
            <a:miter lim="800000"/>
          </a:ln>
          <a:effectLst/>
        </p:spPr>
      </p:cxnSp>
      <p:sp>
        <p:nvSpPr>
          <p:cNvPr id="10" name="椭圆 9"/>
          <p:cNvSpPr/>
          <p:nvPr/>
        </p:nvSpPr>
        <p:spPr>
          <a:xfrm>
            <a:off x="2658587" y="2955800"/>
            <a:ext cx="753425" cy="753425"/>
          </a:xfrm>
          <a:prstGeom prst="ellipse">
            <a:avLst/>
          </a:prstGeom>
          <a:solidFill>
            <a:srgbClr val="40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01</a:t>
            </a:r>
            <a:endParaRPr lang="zh-CN" altLang="en-US" b="1" dirty="0">
              <a:latin typeface="字体视界-单纯体" panose="02010601030101010101" pitchFamily="2" charset="-122"/>
              <a:ea typeface="字体视界-单纯体" panose="02010601030101010101" pitchFamily="2" charset="-122"/>
            </a:endParaRPr>
          </a:p>
        </p:txBody>
      </p:sp>
      <p:sp>
        <p:nvSpPr>
          <p:cNvPr id="11" name="椭圆 10"/>
          <p:cNvSpPr/>
          <p:nvPr/>
        </p:nvSpPr>
        <p:spPr>
          <a:xfrm>
            <a:off x="7494231" y="2955800"/>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02</a:t>
            </a:r>
            <a:endParaRPr lang="zh-CN" altLang="en-US" b="1" dirty="0">
              <a:latin typeface="字体视界-单纯体" panose="02010601030101010101" pitchFamily="2" charset="-122"/>
              <a:ea typeface="字体视界-单纯体" panose="02010601030101010101" pitchFamily="2" charset="-122"/>
            </a:endParaRPr>
          </a:p>
        </p:txBody>
      </p:sp>
      <p:sp>
        <p:nvSpPr>
          <p:cNvPr id="12" name="椭圆 11"/>
          <p:cNvSpPr/>
          <p:nvPr/>
        </p:nvSpPr>
        <p:spPr>
          <a:xfrm>
            <a:off x="2658587" y="4330230"/>
            <a:ext cx="753425" cy="753425"/>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03</a:t>
            </a:r>
            <a:endParaRPr lang="zh-CN" altLang="en-US" b="1" dirty="0">
              <a:latin typeface="字体视界-单纯体" panose="02010601030101010101" pitchFamily="2" charset="-122"/>
              <a:ea typeface="字体视界-单纯体" panose="02010601030101010101" pitchFamily="2" charset="-122"/>
            </a:endParaRPr>
          </a:p>
        </p:txBody>
      </p:sp>
      <p:sp>
        <p:nvSpPr>
          <p:cNvPr id="13" name="椭圆 12"/>
          <p:cNvSpPr/>
          <p:nvPr/>
        </p:nvSpPr>
        <p:spPr>
          <a:xfrm>
            <a:off x="7494231" y="4330230"/>
            <a:ext cx="753425" cy="753425"/>
          </a:xfrm>
          <a:prstGeom prst="ellipse">
            <a:avLst/>
          </a:prstGeom>
          <a:solidFill>
            <a:srgbClr val="40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字体视界-单纯体" panose="02010601030101010101" pitchFamily="2" charset="-122"/>
                <a:ea typeface="字体视界-单纯体" panose="02010601030101010101" pitchFamily="2" charset="-122"/>
              </a:rPr>
              <a:t>04</a:t>
            </a:r>
            <a:endParaRPr lang="zh-CN" altLang="en-US" b="1" dirty="0">
              <a:latin typeface="字体视界-单纯体" panose="02010601030101010101" pitchFamily="2" charset="-122"/>
              <a:ea typeface="字体视界-单纯体" panose="02010601030101010101" pitchFamily="2" charset="-122"/>
            </a:endParaRPr>
          </a:p>
        </p:txBody>
      </p:sp>
      <p:cxnSp>
        <p:nvCxnSpPr>
          <p:cNvPr id="14" name="直接连接符 13"/>
          <p:cNvCxnSpPr/>
          <p:nvPr/>
        </p:nvCxnSpPr>
        <p:spPr>
          <a:xfrm>
            <a:off x="2669755" y="3927999"/>
            <a:ext cx="8597463" cy="0"/>
          </a:xfrm>
          <a:prstGeom prst="line">
            <a:avLst/>
          </a:prstGeom>
          <a:noFill/>
          <a:ln w="6350" cap="flat" cmpd="sng" algn="ctr">
            <a:solidFill>
              <a:schemeClr val="tx1">
                <a:lumMod val="75000"/>
                <a:lumOff val="25000"/>
              </a:schemeClr>
            </a:solidFill>
            <a:prstDash val="dash"/>
            <a:miter lim="800000"/>
          </a:ln>
          <a:effectLst/>
        </p:spPr>
      </p:cxn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750" fill="hold"/>
                                        <p:tgtEl>
                                          <p:spTgt spid="10"/>
                                        </p:tgtEl>
                                        <p:attrNameLst>
                                          <p:attrName>ppt_w</p:attrName>
                                        </p:attrNameLst>
                                      </p:cBhvr>
                                      <p:tavLst>
                                        <p:tav tm="0">
                                          <p:val>
                                            <p:fltVal val="0"/>
                                          </p:val>
                                        </p:tav>
                                        <p:tav tm="100000">
                                          <p:val>
                                            <p:strVal val="#ppt_w"/>
                                          </p:val>
                                        </p:tav>
                                      </p:tavLst>
                                    </p:anim>
                                    <p:anim calcmode="lin" valueType="num">
                                      <p:cBhvr>
                                        <p:cTn id="20" dur="750" fill="hold"/>
                                        <p:tgtEl>
                                          <p:spTgt spid="10"/>
                                        </p:tgtEl>
                                        <p:attrNameLst>
                                          <p:attrName>ppt_h</p:attrName>
                                        </p:attrNameLst>
                                      </p:cBhvr>
                                      <p:tavLst>
                                        <p:tav tm="0">
                                          <p:val>
                                            <p:fltVal val="0"/>
                                          </p:val>
                                        </p:tav>
                                        <p:tav tm="100000">
                                          <p:val>
                                            <p:strVal val="#ppt_h"/>
                                          </p:val>
                                        </p:tav>
                                      </p:tavLst>
                                    </p:anim>
                                    <p:animEffect transition="in" filter="fade">
                                      <p:cBhvr>
                                        <p:cTn id="21" dur="75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750" fill="hold"/>
                                        <p:tgtEl>
                                          <p:spTgt spid="11"/>
                                        </p:tgtEl>
                                        <p:attrNameLst>
                                          <p:attrName>ppt_w</p:attrName>
                                        </p:attrNameLst>
                                      </p:cBhvr>
                                      <p:tavLst>
                                        <p:tav tm="0">
                                          <p:val>
                                            <p:fltVal val="0"/>
                                          </p:val>
                                        </p:tav>
                                        <p:tav tm="100000">
                                          <p:val>
                                            <p:strVal val="#ppt_w"/>
                                          </p:val>
                                        </p:tav>
                                      </p:tavLst>
                                    </p:anim>
                                    <p:anim calcmode="lin" valueType="num">
                                      <p:cBhvr>
                                        <p:cTn id="25" dur="750" fill="hold"/>
                                        <p:tgtEl>
                                          <p:spTgt spid="11"/>
                                        </p:tgtEl>
                                        <p:attrNameLst>
                                          <p:attrName>ppt_h</p:attrName>
                                        </p:attrNameLst>
                                      </p:cBhvr>
                                      <p:tavLst>
                                        <p:tav tm="0">
                                          <p:val>
                                            <p:fltVal val="0"/>
                                          </p:val>
                                        </p:tav>
                                        <p:tav tm="100000">
                                          <p:val>
                                            <p:strVal val="#ppt_h"/>
                                          </p:val>
                                        </p:tav>
                                      </p:tavLst>
                                    </p:anim>
                                    <p:animEffect transition="in" filter="fade">
                                      <p:cBhvr>
                                        <p:cTn id="26" dur="75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750" fill="hold"/>
                                        <p:tgtEl>
                                          <p:spTgt spid="12"/>
                                        </p:tgtEl>
                                        <p:attrNameLst>
                                          <p:attrName>ppt_w</p:attrName>
                                        </p:attrNameLst>
                                      </p:cBhvr>
                                      <p:tavLst>
                                        <p:tav tm="0">
                                          <p:val>
                                            <p:fltVal val="0"/>
                                          </p:val>
                                        </p:tav>
                                        <p:tav tm="100000">
                                          <p:val>
                                            <p:strVal val="#ppt_w"/>
                                          </p:val>
                                        </p:tav>
                                      </p:tavLst>
                                    </p:anim>
                                    <p:anim calcmode="lin" valueType="num">
                                      <p:cBhvr>
                                        <p:cTn id="30" dur="750" fill="hold"/>
                                        <p:tgtEl>
                                          <p:spTgt spid="12"/>
                                        </p:tgtEl>
                                        <p:attrNameLst>
                                          <p:attrName>ppt_h</p:attrName>
                                        </p:attrNameLst>
                                      </p:cBhvr>
                                      <p:tavLst>
                                        <p:tav tm="0">
                                          <p:val>
                                            <p:fltVal val="0"/>
                                          </p:val>
                                        </p:tav>
                                        <p:tav tm="100000">
                                          <p:val>
                                            <p:strVal val="#ppt_h"/>
                                          </p:val>
                                        </p:tav>
                                      </p:tavLst>
                                    </p:anim>
                                    <p:animEffect transition="in" filter="fade">
                                      <p:cBhvr>
                                        <p:cTn id="31" dur="75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750" fill="hold"/>
                                        <p:tgtEl>
                                          <p:spTgt spid="13"/>
                                        </p:tgtEl>
                                        <p:attrNameLst>
                                          <p:attrName>ppt_w</p:attrName>
                                        </p:attrNameLst>
                                      </p:cBhvr>
                                      <p:tavLst>
                                        <p:tav tm="0">
                                          <p:val>
                                            <p:fltVal val="0"/>
                                          </p:val>
                                        </p:tav>
                                        <p:tav tm="100000">
                                          <p:val>
                                            <p:strVal val="#ppt_w"/>
                                          </p:val>
                                        </p:tav>
                                      </p:tavLst>
                                    </p:anim>
                                    <p:anim calcmode="lin" valueType="num">
                                      <p:cBhvr>
                                        <p:cTn id="35" dur="750" fill="hold"/>
                                        <p:tgtEl>
                                          <p:spTgt spid="13"/>
                                        </p:tgtEl>
                                        <p:attrNameLst>
                                          <p:attrName>ppt_h</p:attrName>
                                        </p:attrNameLst>
                                      </p:cBhvr>
                                      <p:tavLst>
                                        <p:tav tm="0">
                                          <p:val>
                                            <p:fltVal val="0"/>
                                          </p:val>
                                        </p:tav>
                                        <p:tav tm="100000">
                                          <p:val>
                                            <p:strVal val="#ppt_h"/>
                                          </p:val>
                                        </p:tav>
                                      </p:tavLst>
                                    </p:anim>
                                    <p:animEffect transition="in" filter="fade">
                                      <p:cBhvr>
                                        <p:cTn id="36" dur="750"/>
                                        <p:tgtEl>
                                          <p:spTgt spid="13"/>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par>
                                <p:cTn id="61" presetID="42"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750"/>
                                        <p:tgtEl>
                                          <p:spTgt spid="15"/>
                                        </p:tgtEl>
                                      </p:cBhvr>
                                    </p:animEffect>
                                    <p:anim calcmode="lin" valueType="num">
                                      <p:cBhvr>
                                        <p:cTn id="64" dur="750" fill="hold"/>
                                        <p:tgtEl>
                                          <p:spTgt spid="15"/>
                                        </p:tgtEl>
                                        <p:attrNameLst>
                                          <p:attrName>ppt_x</p:attrName>
                                        </p:attrNameLst>
                                      </p:cBhvr>
                                      <p:tavLst>
                                        <p:tav tm="0">
                                          <p:val>
                                            <p:strVal val="#ppt_x"/>
                                          </p:val>
                                        </p:tav>
                                        <p:tav tm="100000">
                                          <p:val>
                                            <p:strVal val="#ppt_x"/>
                                          </p:val>
                                        </p:tav>
                                      </p:tavLst>
                                    </p:anim>
                                    <p:anim calcmode="lin" valueType="num">
                                      <p:cBhvr>
                                        <p:cTn id="65"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4640" y="1056640"/>
            <a:ext cx="472059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日 常 行 为 规 范</a:t>
            </a:r>
          </a:p>
        </p:txBody>
      </p:sp>
      <p:grpSp>
        <p:nvGrpSpPr>
          <p:cNvPr id="31" name="组合 30"/>
          <p:cNvGrpSpPr/>
          <p:nvPr/>
        </p:nvGrpSpPr>
        <p:grpSpPr>
          <a:xfrm>
            <a:off x="735886" y="2030550"/>
            <a:ext cx="2529829" cy="4342683"/>
            <a:chOff x="735886" y="2175443"/>
            <a:chExt cx="2529829" cy="4342683"/>
          </a:xfrm>
        </p:grpSpPr>
        <p:grpSp>
          <p:nvGrpSpPr>
            <p:cNvPr id="27" name="组合 26"/>
            <p:cNvGrpSpPr/>
            <p:nvPr/>
          </p:nvGrpSpPr>
          <p:grpSpPr>
            <a:xfrm>
              <a:off x="1132764" y="2175443"/>
              <a:ext cx="1555845" cy="1555845"/>
              <a:chOff x="1869743" y="3152633"/>
              <a:chExt cx="1555845" cy="1555845"/>
            </a:xfrm>
          </p:grpSpPr>
          <p:sp>
            <p:nvSpPr>
              <p:cNvPr id="25" name="圆角矩形 24"/>
              <p:cNvSpPr/>
              <p:nvPr/>
            </p:nvSpPr>
            <p:spPr>
              <a:xfrm>
                <a:off x="1869743" y="3152633"/>
                <a:ext cx="1555845" cy="1555845"/>
              </a:xfrm>
              <a:prstGeom prst="roundRect">
                <a:avLst/>
              </a:prstGeom>
              <a:solidFill>
                <a:srgbClr val="FFA2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sp>
            <p:nvSpPr>
              <p:cNvPr id="26" name="圆角矩形 25"/>
              <p:cNvSpPr/>
              <p:nvPr/>
            </p:nvSpPr>
            <p:spPr>
              <a:xfrm>
                <a:off x="1978925" y="3261815"/>
                <a:ext cx="1446663" cy="1446663"/>
              </a:xfrm>
              <a:prstGeom prst="round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grpSp>
        <p:sp>
          <p:nvSpPr>
            <p:cNvPr id="28" name="文本框 27"/>
            <p:cNvSpPr txBox="1"/>
            <p:nvPr/>
          </p:nvSpPr>
          <p:spPr>
            <a:xfrm>
              <a:off x="1401289" y="2537866"/>
              <a:ext cx="941056" cy="830997"/>
            </a:xfrm>
            <a:prstGeom prst="rect">
              <a:avLst/>
            </a:prstGeom>
            <a:noFill/>
          </p:spPr>
          <p:txBody>
            <a:bodyPr wrap="square" rtlCol="0">
              <a:spAutoFit/>
            </a:bodyPr>
            <a:lstStyle/>
            <a:p>
              <a:pPr algn="ctr"/>
              <a:r>
                <a:rPr lang="en-US" altLang="zh-CN" sz="4800" dirty="0">
                  <a:solidFill>
                    <a:srgbClr val="FFA200"/>
                  </a:solidFill>
                  <a:latin typeface="字体视界-单纯体" panose="02010601030101010101" pitchFamily="2" charset="-122"/>
                  <a:ea typeface="字体视界-单纯体" panose="02010601030101010101" pitchFamily="2" charset="-122"/>
                </a:rPr>
                <a:t>05</a:t>
              </a:r>
              <a:endParaRPr lang="zh-CN" altLang="en-US" sz="4800" dirty="0">
                <a:solidFill>
                  <a:srgbClr val="FFA200"/>
                </a:solidFill>
                <a:latin typeface="字体视界-单纯体" panose="02010601030101010101" pitchFamily="2" charset="-122"/>
                <a:ea typeface="字体视界-单纯体" panose="02010601030101010101" pitchFamily="2" charset="-122"/>
              </a:endParaRPr>
            </a:p>
          </p:txBody>
        </p:sp>
        <p:sp>
          <p:nvSpPr>
            <p:cNvPr id="29" name="矩形 28"/>
            <p:cNvSpPr/>
            <p:nvPr/>
          </p:nvSpPr>
          <p:spPr>
            <a:xfrm>
              <a:off x="735886" y="3840470"/>
              <a:ext cx="2529829" cy="26776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5</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、待人有礼貌，说话文明，讲普通话，会用礼貌用语。不骂人，不打架。到他人房间先敲门，经允许再进入，不随意翻动别人的物品，不打扰别人的工作、学习和休息。</a:t>
              </a:r>
            </a:p>
          </p:txBody>
        </p:sp>
      </p:grpSp>
      <p:grpSp>
        <p:nvGrpSpPr>
          <p:cNvPr id="32" name="组合 31"/>
          <p:cNvGrpSpPr/>
          <p:nvPr/>
        </p:nvGrpSpPr>
        <p:grpSpPr>
          <a:xfrm>
            <a:off x="3507620" y="2030550"/>
            <a:ext cx="2411279" cy="3915643"/>
            <a:chOff x="819011" y="2175443"/>
            <a:chExt cx="2411279" cy="3915643"/>
          </a:xfrm>
        </p:grpSpPr>
        <p:grpSp>
          <p:nvGrpSpPr>
            <p:cNvPr id="33" name="组合 32"/>
            <p:cNvGrpSpPr/>
            <p:nvPr/>
          </p:nvGrpSpPr>
          <p:grpSpPr>
            <a:xfrm>
              <a:off x="1132764" y="2175443"/>
              <a:ext cx="1555845" cy="1555845"/>
              <a:chOff x="1869743" y="3152633"/>
              <a:chExt cx="1555845" cy="1555845"/>
            </a:xfrm>
          </p:grpSpPr>
          <p:sp>
            <p:nvSpPr>
              <p:cNvPr id="36" name="圆角矩形 35"/>
              <p:cNvSpPr/>
              <p:nvPr/>
            </p:nvSpPr>
            <p:spPr>
              <a:xfrm>
                <a:off x="1869743" y="3152633"/>
                <a:ext cx="1555845" cy="1555845"/>
              </a:xfrm>
              <a:prstGeom prst="roundRect">
                <a:avLst/>
              </a:prstGeom>
              <a:solidFill>
                <a:srgbClr val="FFA2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sp>
            <p:nvSpPr>
              <p:cNvPr id="37" name="圆角矩形 36"/>
              <p:cNvSpPr/>
              <p:nvPr/>
            </p:nvSpPr>
            <p:spPr>
              <a:xfrm>
                <a:off x="1978925" y="3261815"/>
                <a:ext cx="1446663" cy="1446663"/>
              </a:xfrm>
              <a:prstGeom prst="round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grpSp>
        <p:sp>
          <p:nvSpPr>
            <p:cNvPr id="34" name="文本框 33"/>
            <p:cNvSpPr txBox="1"/>
            <p:nvPr/>
          </p:nvSpPr>
          <p:spPr>
            <a:xfrm>
              <a:off x="1416031" y="2537866"/>
              <a:ext cx="926313" cy="830997"/>
            </a:xfrm>
            <a:prstGeom prst="rect">
              <a:avLst/>
            </a:prstGeom>
            <a:noFill/>
          </p:spPr>
          <p:txBody>
            <a:bodyPr wrap="square" rtlCol="0">
              <a:spAutoFit/>
            </a:bodyPr>
            <a:lstStyle/>
            <a:p>
              <a:pPr algn="ctr"/>
              <a:r>
                <a:rPr lang="en-US" altLang="zh-CN" sz="4800" dirty="0">
                  <a:solidFill>
                    <a:srgbClr val="FFA200"/>
                  </a:solidFill>
                  <a:latin typeface="字体视界-单纯体" panose="02010601030101010101" pitchFamily="2" charset="-122"/>
                  <a:ea typeface="字体视界-单纯体" panose="02010601030101010101" pitchFamily="2" charset="-122"/>
                </a:rPr>
                <a:t>06</a:t>
              </a:r>
              <a:endParaRPr lang="zh-CN" altLang="en-US" sz="4800" dirty="0">
                <a:solidFill>
                  <a:srgbClr val="FFA200"/>
                </a:solidFill>
                <a:latin typeface="字体视界-单纯体" panose="02010601030101010101" pitchFamily="2" charset="-122"/>
                <a:ea typeface="字体视界-单纯体" panose="02010601030101010101" pitchFamily="2" charset="-122"/>
              </a:endParaRPr>
            </a:p>
          </p:txBody>
        </p:sp>
        <p:sp>
          <p:nvSpPr>
            <p:cNvPr id="35" name="矩形 34"/>
            <p:cNvSpPr/>
            <p:nvPr/>
          </p:nvSpPr>
          <p:spPr>
            <a:xfrm>
              <a:off x="819011" y="3840470"/>
              <a:ext cx="2411279" cy="22506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6</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、诚实守信，不说谎话，知错就改，不随意拿别人的东西，借东西及时归还，答应别人的事努力做到，做不到时表示歉意。考试不作弊。</a:t>
              </a:r>
            </a:p>
          </p:txBody>
        </p:sp>
      </p:grpSp>
      <p:grpSp>
        <p:nvGrpSpPr>
          <p:cNvPr id="38" name="组合 37"/>
          <p:cNvGrpSpPr/>
          <p:nvPr/>
        </p:nvGrpSpPr>
        <p:grpSpPr>
          <a:xfrm>
            <a:off x="6184354" y="2030550"/>
            <a:ext cx="2411279" cy="3604019"/>
            <a:chOff x="807136" y="2175443"/>
            <a:chExt cx="2411279" cy="3604019"/>
          </a:xfrm>
        </p:grpSpPr>
        <p:grpSp>
          <p:nvGrpSpPr>
            <p:cNvPr id="39" name="组合 38"/>
            <p:cNvGrpSpPr/>
            <p:nvPr/>
          </p:nvGrpSpPr>
          <p:grpSpPr>
            <a:xfrm>
              <a:off x="1132764" y="2175443"/>
              <a:ext cx="1555845" cy="1555845"/>
              <a:chOff x="1869743" y="3152633"/>
              <a:chExt cx="1555845" cy="1555845"/>
            </a:xfrm>
          </p:grpSpPr>
          <p:sp>
            <p:nvSpPr>
              <p:cNvPr id="42" name="圆角矩形 41"/>
              <p:cNvSpPr/>
              <p:nvPr/>
            </p:nvSpPr>
            <p:spPr>
              <a:xfrm>
                <a:off x="1869743" y="3152633"/>
                <a:ext cx="1555845" cy="1555845"/>
              </a:xfrm>
              <a:prstGeom prst="roundRect">
                <a:avLst/>
              </a:prstGeom>
              <a:solidFill>
                <a:srgbClr val="FFA2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sp>
            <p:nvSpPr>
              <p:cNvPr id="43" name="圆角矩形 42"/>
              <p:cNvSpPr/>
              <p:nvPr/>
            </p:nvSpPr>
            <p:spPr>
              <a:xfrm>
                <a:off x="1978925" y="3261815"/>
                <a:ext cx="1446663" cy="1446663"/>
              </a:xfrm>
              <a:prstGeom prst="round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grpSp>
        <p:sp>
          <p:nvSpPr>
            <p:cNvPr id="40" name="文本框 39"/>
            <p:cNvSpPr txBox="1"/>
            <p:nvPr/>
          </p:nvSpPr>
          <p:spPr>
            <a:xfrm>
              <a:off x="1486721" y="2537866"/>
              <a:ext cx="855624" cy="830997"/>
            </a:xfrm>
            <a:prstGeom prst="rect">
              <a:avLst/>
            </a:prstGeom>
            <a:noFill/>
          </p:spPr>
          <p:txBody>
            <a:bodyPr wrap="square" rtlCol="0">
              <a:spAutoFit/>
            </a:bodyPr>
            <a:lstStyle/>
            <a:p>
              <a:pPr algn="ctr"/>
              <a:r>
                <a:rPr lang="en-US" altLang="zh-CN" sz="4800" dirty="0">
                  <a:solidFill>
                    <a:srgbClr val="FFA200"/>
                  </a:solidFill>
                  <a:latin typeface="字体视界-单纯体" panose="02010601030101010101" pitchFamily="2" charset="-122"/>
                  <a:ea typeface="字体视界-单纯体" panose="02010601030101010101" pitchFamily="2" charset="-122"/>
                </a:rPr>
                <a:t>07</a:t>
              </a:r>
              <a:endParaRPr lang="zh-CN" altLang="en-US" sz="4800" dirty="0">
                <a:solidFill>
                  <a:srgbClr val="FFA200"/>
                </a:solidFill>
                <a:latin typeface="字体视界-单纯体" panose="02010601030101010101" pitchFamily="2" charset="-122"/>
                <a:ea typeface="字体视界-单纯体" panose="02010601030101010101" pitchFamily="2" charset="-122"/>
              </a:endParaRPr>
            </a:p>
          </p:txBody>
        </p:sp>
        <p:sp>
          <p:nvSpPr>
            <p:cNvPr id="41" name="矩形 40"/>
            <p:cNvSpPr/>
            <p:nvPr/>
          </p:nvSpPr>
          <p:spPr>
            <a:xfrm>
              <a:off x="807136" y="3840470"/>
              <a:ext cx="2411279"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7</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、虚心学习别人的长处和优点，不嫉妒别人。遇到挫折和失败不灰心，不气馁，遇到困难努力克服。</a:t>
              </a:r>
            </a:p>
          </p:txBody>
        </p:sp>
      </p:grpSp>
      <p:grpSp>
        <p:nvGrpSpPr>
          <p:cNvPr id="44" name="组合 43"/>
          <p:cNvGrpSpPr/>
          <p:nvPr/>
        </p:nvGrpSpPr>
        <p:grpSpPr>
          <a:xfrm>
            <a:off x="8825462" y="2030550"/>
            <a:ext cx="2411279" cy="3003855"/>
            <a:chOff x="759636" y="2175443"/>
            <a:chExt cx="2411279" cy="3003855"/>
          </a:xfrm>
        </p:grpSpPr>
        <p:grpSp>
          <p:nvGrpSpPr>
            <p:cNvPr id="45" name="组合 44"/>
            <p:cNvGrpSpPr/>
            <p:nvPr/>
          </p:nvGrpSpPr>
          <p:grpSpPr>
            <a:xfrm>
              <a:off x="1132764" y="2175443"/>
              <a:ext cx="1555845" cy="1555845"/>
              <a:chOff x="1869743" y="3152633"/>
              <a:chExt cx="1555845" cy="1555845"/>
            </a:xfrm>
          </p:grpSpPr>
          <p:sp>
            <p:nvSpPr>
              <p:cNvPr id="48" name="圆角矩形 47"/>
              <p:cNvSpPr/>
              <p:nvPr/>
            </p:nvSpPr>
            <p:spPr>
              <a:xfrm>
                <a:off x="1869743" y="3152633"/>
                <a:ext cx="1555845" cy="1555845"/>
              </a:xfrm>
              <a:prstGeom prst="roundRect">
                <a:avLst/>
              </a:prstGeom>
              <a:solidFill>
                <a:srgbClr val="FFA2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sp>
            <p:nvSpPr>
              <p:cNvPr id="49" name="圆角矩形 48"/>
              <p:cNvSpPr/>
              <p:nvPr/>
            </p:nvSpPr>
            <p:spPr>
              <a:xfrm>
                <a:off x="1978925" y="3261815"/>
                <a:ext cx="1446663" cy="1446663"/>
              </a:xfrm>
              <a:prstGeom prst="round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体视界-单纯体" panose="02010601030101010101" pitchFamily="2" charset="-122"/>
                  <a:ea typeface="字体视界-单纯体" panose="02010601030101010101" pitchFamily="2" charset="-122"/>
                </a:endParaRPr>
              </a:p>
            </p:txBody>
          </p:sp>
        </p:grpSp>
        <p:sp>
          <p:nvSpPr>
            <p:cNvPr id="46" name="文本框 45"/>
            <p:cNvSpPr txBox="1"/>
            <p:nvPr/>
          </p:nvSpPr>
          <p:spPr>
            <a:xfrm>
              <a:off x="1446309" y="2537866"/>
              <a:ext cx="896035" cy="830997"/>
            </a:xfrm>
            <a:prstGeom prst="rect">
              <a:avLst/>
            </a:prstGeom>
            <a:noFill/>
          </p:spPr>
          <p:txBody>
            <a:bodyPr wrap="square" rtlCol="0">
              <a:spAutoFit/>
            </a:bodyPr>
            <a:lstStyle/>
            <a:p>
              <a:pPr algn="ctr"/>
              <a:r>
                <a:rPr lang="en-US" altLang="zh-CN" sz="4800" dirty="0">
                  <a:solidFill>
                    <a:srgbClr val="FFA200"/>
                  </a:solidFill>
                  <a:latin typeface="字体视界-单纯体" panose="02010601030101010101" pitchFamily="2" charset="-122"/>
                  <a:ea typeface="字体视界-单纯体" panose="02010601030101010101" pitchFamily="2" charset="-122"/>
                </a:rPr>
                <a:t>08</a:t>
              </a:r>
              <a:endParaRPr lang="zh-CN" altLang="en-US" sz="4800" dirty="0">
                <a:solidFill>
                  <a:srgbClr val="FFA200"/>
                </a:solidFill>
                <a:latin typeface="字体视界-单纯体" panose="02010601030101010101" pitchFamily="2" charset="-122"/>
                <a:ea typeface="字体视界-单纯体" panose="02010601030101010101" pitchFamily="2" charset="-122"/>
              </a:endParaRPr>
            </a:p>
          </p:txBody>
        </p:sp>
        <p:sp>
          <p:nvSpPr>
            <p:cNvPr id="47" name="矩形 46"/>
            <p:cNvSpPr/>
            <p:nvPr/>
          </p:nvSpPr>
          <p:spPr>
            <a:xfrm>
              <a:off x="759636" y="3840470"/>
              <a:ext cx="2411279" cy="13388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dirty="0">
                  <a:solidFill>
                    <a:schemeClr val="tx1">
                      <a:lumMod val="75000"/>
                      <a:lumOff val="25000"/>
                    </a:schemeClr>
                  </a:solidFill>
                  <a:latin typeface="字体视界-单纯体" panose="02010601030101010101" pitchFamily="2" charset="-122"/>
                  <a:ea typeface="字体视界-单纯体" panose="02010601030101010101" pitchFamily="2" charset="-122"/>
                </a:rPr>
                <a:t>8</a:t>
              </a:r>
              <a:r>
                <a:rPr lang="zh-CN" altLang="en-US" dirty="0">
                  <a:solidFill>
                    <a:schemeClr val="tx1">
                      <a:lumMod val="75000"/>
                      <a:lumOff val="25000"/>
                    </a:schemeClr>
                  </a:solidFill>
                  <a:latin typeface="字体视界-单纯体" panose="02010601030101010101" pitchFamily="2" charset="-122"/>
                  <a:ea typeface="字体视界-单纯体" panose="02010601030101010101" pitchFamily="2" charset="-122"/>
                </a:rPr>
                <a:t>、爱惜粮食和学习、生活用品。节约水电，不比吃穿，不乱花钱。</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anim calcmode="lin" valueType="num">
                                      <p:cBhvr>
                                        <p:cTn id="12" dur="750" fill="hold"/>
                                        <p:tgtEl>
                                          <p:spTgt spid="31"/>
                                        </p:tgtEl>
                                        <p:attrNameLst>
                                          <p:attrName>ppt_x</p:attrName>
                                        </p:attrNameLst>
                                      </p:cBhvr>
                                      <p:tavLst>
                                        <p:tav tm="0">
                                          <p:val>
                                            <p:strVal val="#ppt_x"/>
                                          </p:val>
                                        </p:tav>
                                        <p:tav tm="100000">
                                          <p:val>
                                            <p:strVal val="#ppt_x"/>
                                          </p:val>
                                        </p:tav>
                                      </p:tavLst>
                                    </p:anim>
                                    <p:anim calcmode="lin" valueType="num">
                                      <p:cBhvr>
                                        <p:cTn id="13" dur="75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750"/>
                                        <p:tgtEl>
                                          <p:spTgt spid="32"/>
                                        </p:tgtEl>
                                      </p:cBhvr>
                                    </p:animEffect>
                                    <p:anim calcmode="lin" valueType="num">
                                      <p:cBhvr>
                                        <p:cTn id="18" dur="750" fill="hold"/>
                                        <p:tgtEl>
                                          <p:spTgt spid="32"/>
                                        </p:tgtEl>
                                        <p:attrNameLst>
                                          <p:attrName>ppt_x</p:attrName>
                                        </p:attrNameLst>
                                      </p:cBhvr>
                                      <p:tavLst>
                                        <p:tav tm="0">
                                          <p:val>
                                            <p:strVal val="#ppt_x"/>
                                          </p:val>
                                        </p:tav>
                                        <p:tav tm="100000">
                                          <p:val>
                                            <p:strVal val="#ppt_x"/>
                                          </p:val>
                                        </p:tav>
                                      </p:tavLst>
                                    </p:anim>
                                    <p:anim calcmode="lin" valueType="num">
                                      <p:cBhvr>
                                        <p:cTn id="19" dur="75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750"/>
                                        <p:tgtEl>
                                          <p:spTgt spid="44"/>
                                        </p:tgtEl>
                                      </p:cBhvr>
                                    </p:animEffect>
                                    <p:anim calcmode="lin" valueType="num">
                                      <p:cBhvr>
                                        <p:cTn id="30" dur="750" fill="hold"/>
                                        <p:tgtEl>
                                          <p:spTgt spid="44"/>
                                        </p:tgtEl>
                                        <p:attrNameLst>
                                          <p:attrName>ppt_x</p:attrName>
                                        </p:attrNameLst>
                                      </p:cBhvr>
                                      <p:tavLst>
                                        <p:tav tm="0">
                                          <p:val>
                                            <p:strVal val="#ppt_x"/>
                                          </p:val>
                                        </p:tav>
                                        <p:tav tm="100000">
                                          <p:val>
                                            <p:strVal val="#ppt_x"/>
                                          </p:val>
                                        </p:tav>
                                      </p:tavLst>
                                    </p:anim>
                                    <p:anim calcmode="lin" valueType="num">
                                      <p:cBhvr>
                                        <p:cTn id="31"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688" t="12548" b="81603"/>
          <a:stretch>
            <a:fillRect/>
          </a:stretch>
        </p:blipFill>
        <p:spPr>
          <a:xfrm>
            <a:off x="1424440" y="5070606"/>
            <a:ext cx="11344640" cy="1775790"/>
          </a:xfrm>
          <a:prstGeom prst="rect">
            <a:avLst/>
          </a:prstGeom>
        </p:spPr>
      </p:pic>
      <p:sp>
        <p:nvSpPr>
          <p:cNvPr id="12" name="标题 1"/>
          <p:cNvSpPr>
            <a:spLocks noGrp="1"/>
          </p:cNvSpPr>
          <p:nvPr/>
        </p:nvSpPr>
        <p:spPr>
          <a:xfrm>
            <a:off x="1205657" y="1460818"/>
            <a:ext cx="8643013" cy="3098799"/>
          </a:xfrm>
          <a:prstGeom prst="rect">
            <a:avLst/>
          </a:prstGeom>
          <a:noFill/>
          <a:ln>
            <a:noFill/>
          </a:ln>
        </p:spPr>
        <p:txBody>
          <a:bodyPr vert="horz" wrap="square" lIns="91440" tIns="45720" rIns="91440" bIns="45720" numCol="1" anchor="b" anchorCtr="0" compatLnSpc="1"/>
          <a:lstStyle>
            <a:lvl1pPr algn="ctr" rtl="0" fontAlgn="base">
              <a:spcBef>
                <a:spcPct val="0"/>
              </a:spcBef>
              <a:spcAft>
                <a:spcPct val="0"/>
              </a:spcAft>
              <a:defRPr sz="60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2pPr>
            <a:lvl3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3pPr>
            <a:lvl4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4pPr>
            <a:lvl5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5pPr>
            <a:lvl6pPr marL="4572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6pPr>
            <a:lvl7pPr marL="9144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7pPr>
            <a:lvl8pPr marL="13716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8pPr>
            <a:lvl9pPr marL="18288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9pPr>
          </a:lstStyle>
          <a:p>
            <a:pPr defTabSz="457200"/>
            <a:r>
              <a:rPr lang="zh-CN" altLang="en-US" sz="11500" b="1" dirty="0">
                <a:ln w="57150">
                  <a:noFill/>
                </a:ln>
                <a:solidFill>
                  <a:schemeClr val="tx1">
                    <a:lumMod val="75000"/>
                    <a:lumOff val="25000"/>
                  </a:schemeClr>
                </a:solidFill>
                <a:latin typeface="汉仪立黑简" panose="02010600000101010101" pitchFamily="2" charset="-122"/>
                <a:ea typeface="汉仪立黑简" panose="02010600000101010101" pitchFamily="2" charset="-122"/>
              </a:rPr>
              <a:t> 感谢观看</a:t>
            </a:r>
            <a:endParaRPr lang="zh-CN" altLang="en-US" sz="7200" b="1" spc="200" dirty="0">
              <a:ln w="57150">
                <a:noFill/>
              </a:ln>
              <a:solidFill>
                <a:schemeClr val="tx1">
                  <a:lumMod val="75000"/>
                  <a:lumOff val="25000"/>
                </a:schemeClr>
              </a:solidFill>
              <a:latin typeface="汉仪立黑简" panose="02010600000101010101" pitchFamily="2" charset="-122"/>
              <a:ea typeface="汉仪立黑简" panose="0201060000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sp>
        <p:nvSpPr>
          <p:cNvPr id="20" name="矩形 19"/>
          <p:cNvSpPr/>
          <p:nvPr/>
        </p:nvSpPr>
        <p:spPr>
          <a:xfrm>
            <a:off x="483326" y="391886"/>
            <a:ext cx="11247120" cy="6074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号-温暖童稚体" panose="00000500000000000000" pitchFamily="2" charset="-122"/>
              <a:ea typeface="字魂7号-温暖童稚体" panose="00000500000000000000" pitchFamily="2" charset="-122"/>
            </a:endParaRPr>
          </a:p>
        </p:txBody>
      </p:sp>
      <p:grpSp>
        <p:nvGrpSpPr>
          <p:cNvPr id="32" name="组合 31"/>
          <p:cNvGrpSpPr/>
          <p:nvPr/>
        </p:nvGrpSpPr>
        <p:grpSpPr>
          <a:xfrm>
            <a:off x="951363" y="1731931"/>
            <a:ext cx="2516362" cy="4508594"/>
            <a:chOff x="880384" y="1253612"/>
            <a:chExt cx="2516362" cy="4508594"/>
          </a:xfrm>
        </p:grpSpPr>
        <p:grpSp>
          <p:nvGrpSpPr>
            <p:cNvPr id="33" name="组合 32"/>
            <p:cNvGrpSpPr/>
            <p:nvPr/>
          </p:nvGrpSpPr>
          <p:grpSpPr>
            <a:xfrm>
              <a:off x="880384" y="1253612"/>
              <a:ext cx="2516362" cy="1485681"/>
              <a:chOff x="1086861" y="1533831"/>
              <a:chExt cx="2516362" cy="1485681"/>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rcRect l="11964" t="9743" r="20123" b="10064"/>
              <a:stretch>
                <a:fillRect/>
              </a:stretch>
            </p:blipFill>
            <p:spPr>
              <a:xfrm>
                <a:off x="1086861" y="1533831"/>
                <a:ext cx="2516362" cy="1485681"/>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36" name="文本框 35"/>
              <p:cNvSpPr txBox="1"/>
              <p:nvPr/>
            </p:nvSpPr>
            <p:spPr>
              <a:xfrm>
                <a:off x="2212258" y="1755058"/>
                <a:ext cx="884904" cy="769441"/>
              </a:xfrm>
              <a:prstGeom prst="rect">
                <a:avLst/>
              </a:prstGeom>
              <a:noFill/>
            </p:spPr>
            <p:txBody>
              <a:bodyPr wrap="square" rtlCol="0">
                <a:spAutoFit/>
              </a:bodyPr>
              <a:lstStyle/>
              <a:p>
                <a:r>
                  <a:rPr lang="en-US" altLang="zh-CN" sz="4400" dirty="0">
                    <a:solidFill>
                      <a:srgbClr val="FFA200"/>
                    </a:solidFill>
                    <a:latin typeface="字魂7号-温暖童稚体" panose="00000500000000000000" pitchFamily="2" charset="-122"/>
                    <a:ea typeface="字魂7号-温暖童稚体" panose="00000500000000000000" pitchFamily="2" charset="-122"/>
                  </a:rPr>
                  <a:t>01</a:t>
                </a:r>
                <a:endParaRPr lang="zh-CN" altLang="en-US" sz="4400" dirty="0">
                  <a:solidFill>
                    <a:srgbClr val="FFA200"/>
                  </a:solidFill>
                  <a:latin typeface="字魂7号-温暖童稚体" panose="00000500000000000000" pitchFamily="2" charset="-122"/>
                  <a:ea typeface="字魂7号-温暖童稚体" panose="00000500000000000000" pitchFamily="2" charset="-122"/>
                </a:endParaRPr>
              </a:p>
            </p:txBody>
          </p:sp>
        </p:grpSp>
        <p:sp>
          <p:nvSpPr>
            <p:cNvPr id="34" name="文本框 33"/>
            <p:cNvSpPr txBox="1"/>
            <p:nvPr/>
          </p:nvSpPr>
          <p:spPr>
            <a:xfrm>
              <a:off x="2067336" y="2687739"/>
              <a:ext cx="615553" cy="3074467"/>
            </a:xfrm>
            <a:prstGeom prst="rect">
              <a:avLst/>
            </a:prstGeom>
            <a:noFill/>
          </p:spPr>
          <p:txBody>
            <a:bodyPr vert="eaVert" wrap="square" rtlCol="0">
              <a:spAutoFit/>
            </a:bodyPr>
            <a:lstStyle/>
            <a:p>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小学生常规教育</a:t>
              </a:r>
            </a:p>
          </p:txBody>
        </p:sp>
      </p:grpSp>
      <p:grpSp>
        <p:nvGrpSpPr>
          <p:cNvPr id="42" name="组合 41"/>
          <p:cNvGrpSpPr/>
          <p:nvPr/>
        </p:nvGrpSpPr>
        <p:grpSpPr>
          <a:xfrm>
            <a:off x="3656061" y="1731931"/>
            <a:ext cx="2516362" cy="4508594"/>
            <a:chOff x="880384" y="1253612"/>
            <a:chExt cx="2516362" cy="4508594"/>
          </a:xfrm>
        </p:grpSpPr>
        <p:grpSp>
          <p:nvGrpSpPr>
            <p:cNvPr id="44" name="组合 43"/>
            <p:cNvGrpSpPr/>
            <p:nvPr/>
          </p:nvGrpSpPr>
          <p:grpSpPr>
            <a:xfrm>
              <a:off x="880384" y="1253612"/>
              <a:ext cx="2516362" cy="1485681"/>
              <a:chOff x="1086861" y="1533831"/>
              <a:chExt cx="2516362" cy="1485681"/>
            </a:xfrm>
          </p:grpSpPr>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rcRect l="11964" t="9743" r="20123" b="10064"/>
              <a:stretch>
                <a:fillRect/>
              </a:stretch>
            </p:blipFill>
            <p:spPr>
              <a:xfrm>
                <a:off x="1086861" y="1533831"/>
                <a:ext cx="2516362" cy="1485681"/>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47" name="文本框 46"/>
              <p:cNvSpPr txBox="1"/>
              <p:nvPr/>
            </p:nvSpPr>
            <p:spPr>
              <a:xfrm>
                <a:off x="2212258" y="1755058"/>
                <a:ext cx="884904" cy="769441"/>
              </a:xfrm>
              <a:prstGeom prst="rect">
                <a:avLst/>
              </a:prstGeom>
              <a:noFill/>
            </p:spPr>
            <p:txBody>
              <a:bodyPr wrap="square" rtlCol="0">
                <a:spAutoFit/>
              </a:bodyPr>
              <a:lstStyle/>
              <a:p>
                <a:r>
                  <a:rPr lang="en-US" altLang="zh-CN" sz="4400" dirty="0">
                    <a:solidFill>
                      <a:srgbClr val="FFA200"/>
                    </a:solidFill>
                    <a:latin typeface="字魂7号-温暖童稚体" panose="00000500000000000000" pitchFamily="2" charset="-122"/>
                    <a:ea typeface="字魂7号-温暖童稚体" panose="00000500000000000000" pitchFamily="2" charset="-122"/>
                  </a:rPr>
                  <a:t>02</a:t>
                </a:r>
                <a:endParaRPr lang="zh-CN" altLang="en-US" sz="4400" dirty="0">
                  <a:solidFill>
                    <a:srgbClr val="FFA200"/>
                  </a:solidFill>
                  <a:latin typeface="字魂7号-温暖童稚体" panose="00000500000000000000" pitchFamily="2" charset="-122"/>
                  <a:ea typeface="字魂7号-温暖童稚体" panose="00000500000000000000" pitchFamily="2" charset="-122"/>
                </a:endParaRPr>
              </a:p>
            </p:txBody>
          </p:sp>
        </p:grpSp>
        <p:sp>
          <p:nvSpPr>
            <p:cNvPr id="45" name="文本框 44"/>
            <p:cNvSpPr txBox="1"/>
            <p:nvPr/>
          </p:nvSpPr>
          <p:spPr>
            <a:xfrm>
              <a:off x="2067336" y="2687739"/>
              <a:ext cx="615553" cy="3074467"/>
            </a:xfrm>
            <a:prstGeom prst="rect">
              <a:avLst/>
            </a:prstGeom>
            <a:noFill/>
          </p:spPr>
          <p:txBody>
            <a:bodyPr vert="eaVert" wrap="square" rtlCol="0">
              <a:spAutoFit/>
            </a:bodyPr>
            <a:lstStyle/>
            <a:p>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小学生日常守则</a:t>
              </a:r>
            </a:p>
          </p:txBody>
        </p:sp>
      </p:grpSp>
      <p:grpSp>
        <p:nvGrpSpPr>
          <p:cNvPr id="49" name="组合 48"/>
          <p:cNvGrpSpPr/>
          <p:nvPr/>
        </p:nvGrpSpPr>
        <p:grpSpPr>
          <a:xfrm>
            <a:off x="6380211" y="1731931"/>
            <a:ext cx="2516362" cy="4508594"/>
            <a:chOff x="880384" y="1253612"/>
            <a:chExt cx="2516362" cy="4508594"/>
          </a:xfrm>
        </p:grpSpPr>
        <p:grpSp>
          <p:nvGrpSpPr>
            <p:cNvPr id="51" name="组合 50"/>
            <p:cNvGrpSpPr/>
            <p:nvPr/>
          </p:nvGrpSpPr>
          <p:grpSpPr>
            <a:xfrm>
              <a:off x="880384" y="1253612"/>
              <a:ext cx="2516362" cy="1485681"/>
              <a:chOff x="1086861" y="1533831"/>
              <a:chExt cx="2516362" cy="1485681"/>
            </a:xfrm>
          </p:grpSpPr>
          <p:pic>
            <p:nvPicPr>
              <p:cNvPr id="53" name="图片 52"/>
              <p:cNvPicPr>
                <a:picLocks noChangeAspect="1"/>
              </p:cNvPicPr>
              <p:nvPr/>
            </p:nvPicPr>
            <p:blipFill>
              <a:blip r:embed="rId3" cstate="print">
                <a:extLst>
                  <a:ext uri="{28A0092B-C50C-407E-A947-70E740481C1C}">
                    <a14:useLocalDpi xmlns:a14="http://schemas.microsoft.com/office/drawing/2010/main" val="0"/>
                  </a:ext>
                </a:extLst>
              </a:blip>
              <a:srcRect l="11964" t="9743" r="20123" b="10064"/>
              <a:stretch>
                <a:fillRect/>
              </a:stretch>
            </p:blipFill>
            <p:spPr>
              <a:xfrm>
                <a:off x="1086861" y="1533831"/>
                <a:ext cx="2516362" cy="1485681"/>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54" name="文本框 53"/>
              <p:cNvSpPr txBox="1"/>
              <p:nvPr/>
            </p:nvSpPr>
            <p:spPr>
              <a:xfrm>
                <a:off x="2212258" y="1755058"/>
                <a:ext cx="884904" cy="769441"/>
              </a:xfrm>
              <a:prstGeom prst="rect">
                <a:avLst/>
              </a:prstGeom>
              <a:noFill/>
            </p:spPr>
            <p:txBody>
              <a:bodyPr wrap="square" rtlCol="0">
                <a:spAutoFit/>
              </a:bodyPr>
              <a:lstStyle/>
              <a:p>
                <a:r>
                  <a:rPr lang="en-US" altLang="zh-CN" sz="4400" dirty="0">
                    <a:solidFill>
                      <a:srgbClr val="FFA200"/>
                    </a:solidFill>
                    <a:latin typeface="字魂7号-温暖童稚体" panose="00000500000000000000" pitchFamily="2" charset="-122"/>
                    <a:ea typeface="字魂7号-温暖童稚体" panose="00000500000000000000" pitchFamily="2" charset="-122"/>
                  </a:rPr>
                  <a:t>03</a:t>
                </a:r>
                <a:endParaRPr lang="zh-CN" altLang="en-US" sz="4400" dirty="0">
                  <a:solidFill>
                    <a:srgbClr val="FFA200"/>
                  </a:solidFill>
                  <a:latin typeface="字魂7号-温暖童稚体" panose="00000500000000000000" pitchFamily="2" charset="-122"/>
                  <a:ea typeface="字魂7号-温暖童稚体" panose="00000500000000000000" pitchFamily="2" charset="-122"/>
                </a:endParaRPr>
              </a:p>
            </p:txBody>
          </p:sp>
        </p:grpSp>
        <p:sp>
          <p:nvSpPr>
            <p:cNvPr id="52" name="文本框 51"/>
            <p:cNvSpPr txBox="1"/>
            <p:nvPr/>
          </p:nvSpPr>
          <p:spPr>
            <a:xfrm>
              <a:off x="2067336" y="2687739"/>
              <a:ext cx="615553" cy="3074467"/>
            </a:xfrm>
            <a:prstGeom prst="rect">
              <a:avLst/>
            </a:prstGeom>
            <a:noFill/>
          </p:spPr>
          <p:txBody>
            <a:bodyPr vert="eaVert" wrap="square" rtlCol="0">
              <a:spAutoFit/>
            </a:bodyPr>
            <a:lstStyle/>
            <a:p>
              <a:r>
                <a:rPr lang="zh-CN" altLang="en-US" sz="28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小学生常规教育</a:t>
              </a:r>
            </a:p>
          </p:txBody>
        </p:sp>
      </p:grpSp>
      <p:sp>
        <p:nvSpPr>
          <p:cNvPr id="56" name="Rectangle 3"/>
          <p:cNvSpPr>
            <a:spLocks noGrp="1" noChangeArrowheads="1"/>
          </p:cNvSpPr>
          <p:nvPr/>
        </p:nvSpPr>
        <p:spPr>
          <a:xfrm>
            <a:off x="9681456" y="1275908"/>
            <a:ext cx="1219713" cy="2893381"/>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base" latinLnBrk="0" hangingPunct="1">
              <a:lnSpc>
                <a:spcPct val="150000"/>
              </a:lnSpc>
              <a:spcBef>
                <a:spcPct val="20000"/>
              </a:spcBef>
              <a:spcAft>
                <a:spcPct val="0"/>
              </a:spcAft>
              <a:buClrTx/>
              <a:buSzTx/>
              <a:buFontTx/>
              <a:buNone/>
              <a:defRPr/>
            </a:pPr>
            <a:r>
              <a:rPr lang="zh-CN" altLang="en-US" sz="6000" noProof="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目录</a:t>
            </a:r>
            <a:endParaRPr kumimoji="0" lang="zh-CN" altLang="en-US" sz="6000" i="0" u="none" strike="noStrike" kern="1200" cap="none" spc="0" normalizeH="0" baseline="0" noProof="0" dirty="0">
              <a:ln>
                <a:noFill/>
              </a:ln>
              <a:solidFill>
                <a:schemeClr val="tx1">
                  <a:lumMod val="75000"/>
                  <a:lumOff val="25000"/>
                </a:schemeClr>
              </a:solidFill>
              <a:effectLst/>
              <a:uLnTx/>
              <a:uFillTx/>
              <a:latin typeface="字魂7号-温暖童稚体" panose="00000500000000000000" pitchFamily="2" charset="-122"/>
              <a:ea typeface="字魂7号-温暖童稚体" panose="00000500000000000000" pitchFamily="2"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890" y="3434014"/>
            <a:ext cx="3428340" cy="3428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anim calcmode="lin" valueType="num">
                                      <p:cBhvr>
                                        <p:cTn id="20" dur="750" fill="hold"/>
                                        <p:tgtEl>
                                          <p:spTgt spid="42"/>
                                        </p:tgtEl>
                                        <p:attrNameLst>
                                          <p:attrName>ppt_x</p:attrName>
                                        </p:attrNameLst>
                                      </p:cBhvr>
                                      <p:tavLst>
                                        <p:tav tm="0">
                                          <p:val>
                                            <p:strVal val="#ppt_x"/>
                                          </p:val>
                                        </p:tav>
                                        <p:tav tm="100000">
                                          <p:val>
                                            <p:strVal val="#ppt_x"/>
                                          </p:val>
                                        </p:tav>
                                      </p:tavLst>
                                    </p:anim>
                                    <p:anim calcmode="lin" valueType="num">
                                      <p:cBhvr>
                                        <p:cTn id="21" dur="75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750"/>
                                        <p:tgtEl>
                                          <p:spTgt spid="49"/>
                                        </p:tgtEl>
                                      </p:cBhvr>
                                    </p:animEffect>
                                    <p:anim calcmode="lin" valueType="num">
                                      <p:cBhvr>
                                        <p:cTn id="26" dur="750" fill="hold"/>
                                        <p:tgtEl>
                                          <p:spTgt spid="49"/>
                                        </p:tgtEl>
                                        <p:attrNameLst>
                                          <p:attrName>ppt_x</p:attrName>
                                        </p:attrNameLst>
                                      </p:cBhvr>
                                      <p:tavLst>
                                        <p:tav tm="0">
                                          <p:val>
                                            <p:strVal val="#ppt_x"/>
                                          </p:val>
                                        </p:tav>
                                        <p:tav tm="100000">
                                          <p:val>
                                            <p:strVal val="#ppt_x"/>
                                          </p:val>
                                        </p:tav>
                                      </p:tavLst>
                                    </p:anim>
                                    <p:anim calcmode="lin" valueType="num">
                                      <p:cBhvr>
                                        <p:cTn id="27" dur="7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84155"/>
          <a:stretch>
            <a:fillRect/>
          </a:stretch>
        </p:blipFill>
        <p:spPr>
          <a:xfrm>
            <a:off x="0" y="0"/>
            <a:ext cx="12192000" cy="68580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1063"/>
          <a:stretch>
            <a:fillRect/>
          </a:stretch>
        </p:blipFill>
        <p:spPr>
          <a:xfrm>
            <a:off x="254475" y="838202"/>
            <a:ext cx="11326617" cy="558579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688" b="93562"/>
          <a:stretch>
            <a:fillRect/>
          </a:stretch>
        </p:blipFill>
        <p:spPr>
          <a:xfrm>
            <a:off x="313422" y="231913"/>
            <a:ext cx="11344640" cy="195469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688" t="12548" b="81603"/>
          <a:stretch>
            <a:fillRect/>
          </a:stretch>
        </p:blipFill>
        <p:spPr>
          <a:xfrm>
            <a:off x="1424440" y="5070606"/>
            <a:ext cx="11344640" cy="1775790"/>
          </a:xfrm>
          <a:prstGeom prst="rect">
            <a:avLst/>
          </a:prstGeom>
        </p:spPr>
      </p:pic>
      <p:sp>
        <p:nvSpPr>
          <p:cNvPr id="16" name="标题 1"/>
          <p:cNvSpPr>
            <a:spLocks noGrp="1"/>
          </p:cNvSpPr>
          <p:nvPr/>
        </p:nvSpPr>
        <p:spPr>
          <a:xfrm>
            <a:off x="3595344" y="2260468"/>
            <a:ext cx="4768313" cy="1224538"/>
          </a:xfrm>
          <a:prstGeom prst="rect">
            <a:avLst/>
          </a:prstGeom>
          <a:noFill/>
          <a:ln>
            <a:noFill/>
          </a:ln>
        </p:spPr>
        <p:txBody>
          <a:bodyPr vert="horz" wrap="square" lIns="91440" tIns="45720" rIns="91440" bIns="45720" numCol="1" anchor="b" anchorCtr="0" compatLnSpc="1"/>
          <a:lstStyle>
            <a:lvl1pPr algn="ctr" rtl="0" fontAlgn="base">
              <a:spcBef>
                <a:spcPct val="0"/>
              </a:spcBef>
              <a:spcAft>
                <a:spcPct val="0"/>
              </a:spcAft>
              <a:defRPr sz="60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2pPr>
            <a:lvl3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3pPr>
            <a:lvl4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4pPr>
            <a:lvl5pPr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5pPr>
            <a:lvl6pPr marL="4572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6pPr>
            <a:lvl7pPr marL="9144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7pPr>
            <a:lvl8pPr marL="13716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8pPr>
            <a:lvl9pPr marL="1828800" algn="ctr" rtl="0" fontAlgn="base">
              <a:spcBef>
                <a:spcPct val="0"/>
              </a:spcBef>
              <a:spcAft>
                <a:spcPct val="0"/>
              </a:spcAft>
              <a:defRPr sz="4400">
                <a:solidFill>
                  <a:schemeClr val="tx1"/>
                </a:solidFill>
                <a:latin typeface="Comic Sans MS" panose="030F0702030302020204" pitchFamily="66" charset="0"/>
                <a:ea typeface="宋体" panose="02010600030101010101" pitchFamily="2" charset="-122"/>
              </a:defRPr>
            </a:lvl9pPr>
          </a:lstStyle>
          <a:p>
            <a:pPr defTabSz="457200"/>
            <a:r>
              <a:rPr lang="zh-CN" altLang="en-US" sz="7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rPr>
              <a:t>第一部分</a:t>
            </a:r>
            <a:endParaRPr lang="zh-CN" altLang="en-US" sz="4800" spc="200" dirty="0">
              <a:ln w="57150">
                <a:noFill/>
              </a:ln>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
        <p:nvSpPr>
          <p:cNvPr id="17" name="内容占位符 2"/>
          <p:cNvSpPr>
            <a:spLocks noGrp="1"/>
          </p:cNvSpPr>
          <p:nvPr/>
        </p:nvSpPr>
        <p:spPr>
          <a:xfrm>
            <a:off x="3135505" y="3751875"/>
            <a:ext cx="6086375" cy="1063932"/>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FontTx/>
              <a:buNone/>
            </a:pPr>
            <a:r>
              <a:rPr lang="zh-CN" altLang="en-US"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rPr>
              <a:t>小学生常规教育</a:t>
            </a:r>
            <a:endParaRPr lang="en-US" altLang="zh-CN" sz="6600" dirty="0">
              <a:solidFill>
                <a:schemeClr val="tx1">
                  <a:lumMod val="75000"/>
                  <a:lumOff val="25000"/>
                </a:schemeClr>
              </a:solidFill>
              <a:latin typeface="字魂7号-温暖童稚体" panose="00000500000000000000" pitchFamily="2" charset="-122"/>
              <a:ea typeface="字魂7号-温暖童稚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83326" y="391886"/>
            <a:ext cx="11247120" cy="6074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号-温暖童稚体" panose="00000500000000000000" pitchFamily="2" charset="-122"/>
              <a:ea typeface="字魂7号-温暖童稚体" panose="00000500000000000000" pitchFamily="2" charset="-122"/>
            </a:endParaRPr>
          </a:p>
        </p:txBody>
      </p:sp>
      <p:sp>
        <p:nvSpPr>
          <p:cNvPr id="3" name="文本框 2"/>
          <p:cNvSpPr txBox="1"/>
          <p:nvPr/>
        </p:nvSpPr>
        <p:spPr>
          <a:xfrm>
            <a:off x="3783330" y="1013460"/>
            <a:ext cx="4805680"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品 常 行 为 规 范</a:t>
            </a:r>
          </a:p>
        </p:txBody>
      </p:sp>
      <p:sp>
        <p:nvSpPr>
          <p:cNvPr id="6" name="Rectangle 3"/>
          <p:cNvSpPr>
            <a:spLocks noGrp="1" noChangeArrowheads="1"/>
          </p:cNvSpPr>
          <p:nvPr/>
        </p:nvSpPr>
        <p:spPr>
          <a:xfrm>
            <a:off x="625353" y="1821041"/>
            <a:ext cx="10437688" cy="366992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1</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．进校门要做到衣冠整洁、端庄，并佩戴红领巾，校</a:t>
            </a: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卡。</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2</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．对老师和同学讲文明礼貌，不讲粗话，脏话，不起叫绰号，不</a:t>
            </a: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讲</a:t>
            </a:r>
            <a:r>
              <a:rPr lang="zh-CN" altLang="en-US" sz="1600" dirty="0" smtClean="0">
                <a:solidFill>
                  <a:schemeClr val="tx1">
                    <a:lumMod val="75000"/>
                    <a:lumOff val="25000"/>
                  </a:schemeClr>
                </a:solidFill>
                <a:latin typeface="字体视界-单纯体" panose="02010601030101010101" pitchFamily="2" charset="-122"/>
                <a:ea typeface="字体视界-单纯体" panose="02010601030101010101" pitchFamily="2" charset="-122"/>
              </a:rPr>
              <a:t>谎</a:t>
            </a: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话，</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不骂人、打人、不倚强欺弱、倚大欺小。</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3</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．课内外都遵守学校的纪律和各项规章制度，课间、午间不追逐，不打闹，学校来客不随尾，不围观。</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4</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．进办公室要报告，经老师同意方可</a:t>
            </a: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进入。</a:t>
            </a:r>
            <a:endParaRPr kumimoji="0" lang="en-US" altLang="zh-CN"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5</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．爱护公物财物，爱护花草树木，做到不乱涂墙壁、桌、凳等，不坐桌子，不践踏花坛，不攀摘</a:t>
            </a: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花木。</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6</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．养成良好的卫生习惯，班内自觉做好值日生工作，经常保持教室及学校公共场所的清洁卫生。</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a:p>
            <a:pPr marL="0" marR="0" lvl="0" indent="0" algn="l" defTabSz="457200" rtl="0" eaLnBrk="1" fontAlgn="base" latinLnBrk="0" hangingPunct="1">
              <a:lnSpc>
                <a:spcPct val="200000"/>
              </a:lnSpc>
              <a:spcBef>
                <a:spcPct val="20000"/>
              </a:spcBef>
              <a:spcAft>
                <a:spcPct val="0"/>
              </a:spcAft>
              <a:buClrTx/>
              <a:buSzTx/>
              <a:buFontTx/>
              <a:buNone/>
              <a:defRPr/>
            </a:pP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11575" y="773430"/>
            <a:ext cx="4768215"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课 堂 行 为 规 范</a:t>
            </a:r>
          </a:p>
        </p:txBody>
      </p:sp>
      <p:sp>
        <p:nvSpPr>
          <p:cNvPr id="5" name="Rectangle 3"/>
          <p:cNvSpPr>
            <a:spLocks noGrp="1" noChangeArrowheads="1"/>
          </p:cNvSpPr>
          <p:nvPr/>
        </p:nvSpPr>
        <p:spPr>
          <a:xfrm>
            <a:off x="635363" y="1806935"/>
            <a:ext cx="11137537" cy="366992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1</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．听到音乐声迅速进教室，头正坐直，静候老师上课。</a:t>
            </a:r>
          </a:p>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2</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．教师示意“上课”，班长喊“起立”；”同学们齐呼“老师好！”教师答：</a:t>
            </a:r>
            <a:endPar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endParaRPr>
          </a:p>
          <a:p>
            <a:pPr marL="0" lvl="0" indent="0" defTabSz="457200">
              <a:lnSpc>
                <a:spcPct val="200000"/>
              </a:lnSpc>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“同学们好！请坐！”学生即坐下。因故迟到者，呼“报告”经过老师同意后进教室。</a:t>
            </a:r>
          </a:p>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3</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．要发言先举右手，得到许可后才起立发言，发言声音要响亮，注意礼貌。</a:t>
            </a:r>
          </a:p>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4</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．爱护教具、文具、学具，不乱丢乱放。</a:t>
            </a:r>
          </a:p>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5</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．听到下课音乐后，教师宣布“下课”，班长呼“起立”，教师呼“同学们再见！”同学们齐呼 “老师再见！”学生方可出教室。</a:t>
            </a:r>
          </a:p>
          <a:p>
            <a:pPr marL="0" lvl="0" indent="0" defTabSz="457200">
              <a:lnSpc>
                <a:spcPct val="200000"/>
              </a:lnSpc>
              <a:buNone/>
            </a:pPr>
            <a:r>
              <a:rPr lang="en-US" altLang="zh-CN"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6</a:t>
            </a: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．上课时要遵守课堂纪律，积极主动地学习，听课要专心，发言要积极，课堂练习要仔细工整。</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1418576"/>
            <a:ext cx="2514600" cy="3233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3185" y="986790"/>
            <a:ext cx="4943475" cy="645160"/>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家 庭 作 业 规 范</a:t>
            </a:r>
          </a:p>
        </p:txBody>
      </p:sp>
      <p:sp>
        <p:nvSpPr>
          <p:cNvPr id="6" name="Rectangle 3"/>
          <p:cNvSpPr>
            <a:spLocks noGrp="1" noChangeArrowheads="1"/>
          </p:cNvSpPr>
          <p:nvPr/>
        </p:nvSpPr>
        <p:spPr>
          <a:xfrm>
            <a:off x="2859436" y="1931969"/>
            <a:ext cx="7589521" cy="703991"/>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Tx/>
              <a:buNone/>
              <a:defRPr/>
            </a:pPr>
            <a:r>
              <a:rPr kumimoji="0" lang="zh-CN" altLang="en-US" sz="18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认真、按时、独立完成各科作业，写字要注意姿势，书写端正。</a:t>
            </a:r>
            <a:endParaRPr kumimoji="0" lang="en-US" altLang="zh-CN" sz="18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nvGrpSpPr>
          <p:cNvPr id="9" name="组合 8"/>
          <p:cNvGrpSpPr/>
          <p:nvPr/>
        </p:nvGrpSpPr>
        <p:grpSpPr>
          <a:xfrm>
            <a:off x="626681" y="1497161"/>
            <a:ext cx="2232755" cy="1318237"/>
            <a:chOff x="626681" y="1803125"/>
            <a:chExt cx="2232755" cy="1318237"/>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7" name="椭圆形标注 6"/>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01</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0" name="Rectangle 3"/>
          <p:cNvSpPr>
            <a:spLocks noGrp="1" noChangeArrowheads="1"/>
          </p:cNvSpPr>
          <p:nvPr/>
        </p:nvSpPr>
        <p:spPr>
          <a:xfrm>
            <a:off x="2859436" y="3370196"/>
            <a:ext cx="7589521" cy="703991"/>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作业有错及时订正，不拖拉，家庭作业要在第二天晨读前交给组长。</a:t>
            </a:r>
          </a:p>
        </p:txBody>
      </p:sp>
      <p:grpSp>
        <p:nvGrpSpPr>
          <p:cNvPr id="11" name="组合 10"/>
          <p:cNvGrpSpPr/>
          <p:nvPr/>
        </p:nvGrpSpPr>
        <p:grpSpPr>
          <a:xfrm>
            <a:off x="626681" y="2935388"/>
            <a:ext cx="2232755" cy="1318237"/>
            <a:chOff x="626681" y="1803125"/>
            <a:chExt cx="2232755" cy="1318237"/>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3" name="椭圆形标注 12"/>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02</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4" name="Rectangle 3"/>
          <p:cNvSpPr>
            <a:spLocks noGrp="1" noChangeArrowheads="1"/>
          </p:cNvSpPr>
          <p:nvPr/>
        </p:nvSpPr>
        <p:spPr>
          <a:xfrm>
            <a:off x="2859436" y="4905837"/>
            <a:ext cx="7589521" cy="703991"/>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一、二年级用铅笔做作业，认真学写钢笔，力求清楚端正。</a:t>
            </a:r>
          </a:p>
        </p:txBody>
      </p:sp>
      <p:grpSp>
        <p:nvGrpSpPr>
          <p:cNvPr id="15" name="组合 14"/>
          <p:cNvGrpSpPr/>
          <p:nvPr/>
        </p:nvGrpSpPr>
        <p:grpSpPr>
          <a:xfrm>
            <a:off x="626681" y="4471029"/>
            <a:ext cx="2232755" cy="1318237"/>
            <a:chOff x="626681" y="1803125"/>
            <a:chExt cx="2232755" cy="1318237"/>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7" name="椭圆形标注 16"/>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03</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356" y="2238445"/>
            <a:ext cx="3355644" cy="3355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750"/>
                                        <p:tgtEl>
                                          <p:spTgt spid="18"/>
                                        </p:tgtEl>
                                      </p:cBhvr>
                                    </p:animEffect>
                                    <p:anim calcmode="lin" valueType="num">
                                      <p:cBhvr>
                                        <p:cTn id="26" dur="750" fill="hold"/>
                                        <p:tgtEl>
                                          <p:spTgt spid="18"/>
                                        </p:tgtEl>
                                        <p:attrNameLst>
                                          <p:attrName>ppt_x</p:attrName>
                                        </p:attrNameLst>
                                      </p:cBhvr>
                                      <p:tavLst>
                                        <p:tav tm="0">
                                          <p:val>
                                            <p:strVal val="#ppt_x"/>
                                          </p:val>
                                        </p:tav>
                                        <p:tav tm="100000">
                                          <p:val>
                                            <p:strVal val="#ppt_x"/>
                                          </p:val>
                                        </p:tav>
                                      </p:tavLst>
                                    </p:anim>
                                    <p:anim calcmode="lin" valueType="num">
                                      <p:cBhvr>
                                        <p:cTn id="2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4468" y="1255572"/>
            <a:ext cx="4465152" cy="646331"/>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课 间 行 为 规 范</a:t>
            </a:r>
          </a:p>
        </p:txBody>
      </p:sp>
      <p:grpSp>
        <p:nvGrpSpPr>
          <p:cNvPr id="5" name="组合 4"/>
          <p:cNvGrpSpPr/>
          <p:nvPr/>
        </p:nvGrpSpPr>
        <p:grpSpPr>
          <a:xfrm>
            <a:off x="626681" y="2073635"/>
            <a:ext cx="2232755" cy="1318237"/>
            <a:chOff x="626681" y="1803125"/>
            <a:chExt cx="2232755" cy="1318237"/>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7" name="椭圆形标注 6"/>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01</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8" name="Rectangle 3"/>
          <p:cNvSpPr>
            <a:spLocks noGrp="1" noChangeArrowheads="1"/>
          </p:cNvSpPr>
          <p:nvPr/>
        </p:nvSpPr>
        <p:spPr>
          <a:xfrm>
            <a:off x="785167" y="3543185"/>
            <a:ext cx="2398865" cy="195025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Tx/>
              <a:buSzTx/>
              <a:buFontTx/>
              <a:buNone/>
              <a:defRPr/>
            </a:pPr>
            <a:r>
              <a:rPr kumimoji="0" lang="zh-CN" altLang="en-US" sz="18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准备好下节课的学习用具，书本文具摆放在课桌左上角，与本节课无关的东西不要放在桌上。</a:t>
            </a:r>
          </a:p>
        </p:txBody>
      </p:sp>
      <p:grpSp>
        <p:nvGrpSpPr>
          <p:cNvPr id="9" name="组合 8"/>
          <p:cNvGrpSpPr/>
          <p:nvPr/>
        </p:nvGrpSpPr>
        <p:grpSpPr>
          <a:xfrm>
            <a:off x="3319475" y="2073635"/>
            <a:ext cx="2232755" cy="1318237"/>
            <a:chOff x="626681" y="1803125"/>
            <a:chExt cx="2232755" cy="131823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1" name="椭圆形标注 10"/>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02</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2" name="Rectangle 3"/>
          <p:cNvSpPr>
            <a:spLocks noGrp="1" noChangeArrowheads="1"/>
          </p:cNvSpPr>
          <p:nvPr/>
        </p:nvSpPr>
        <p:spPr>
          <a:xfrm>
            <a:off x="3477961" y="3543185"/>
            <a:ext cx="2398865" cy="195025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150000"/>
              </a:lnSpc>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参加有益的活动或游戏，活动量不宜过大。</a:t>
            </a:r>
          </a:p>
        </p:txBody>
      </p:sp>
      <p:grpSp>
        <p:nvGrpSpPr>
          <p:cNvPr id="13" name="组合 12"/>
          <p:cNvGrpSpPr/>
          <p:nvPr/>
        </p:nvGrpSpPr>
        <p:grpSpPr>
          <a:xfrm>
            <a:off x="6012269" y="2073635"/>
            <a:ext cx="2232755" cy="1318237"/>
            <a:chOff x="626681" y="1803125"/>
            <a:chExt cx="2232755" cy="1318237"/>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5" name="椭圆形标注 14"/>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03</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16" name="Rectangle 3"/>
          <p:cNvSpPr>
            <a:spLocks noGrp="1" noChangeArrowheads="1"/>
          </p:cNvSpPr>
          <p:nvPr/>
        </p:nvSpPr>
        <p:spPr>
          <a:xfrm>
            <a:off x="6170755" y="3543185"/>
            <a:ext cx="2398865" cy="195025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150000"/>
              </a:lnSpc>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不追打跑跳、不高声喧哗；不在前操场上做游戏；不看不适合本年龄段的书籍。</a:t>
            </a:r>
          </a:p>
        </p:txBody>
      </p:sp>
      <p:grpSp>
        <p:nvGrpSpPr>
          <p:cNvPr id="17" name="组合 16"/>
          <p:cNvGrpSpPr/>
          <p:nvPr/>
        </p:nvGrpSpPr>
        <p:grpSpPr>
          <a:xfrm>
            <a:off x="8705062" y="2073635"/>
            <a:ext cx="2232755" cy="1318237"/>
            <a:chOff x="626681" y="1803125"/>
            <a:chExt cx="2232755" cy="1318237"/>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11964" t="9743" r="20123" b="10064"/>
            <a:stretch>
              <a:fillRect/>
            </a:stretch>
          </p:blipFill>
          <p:spPr>
            <a:xfrm>
              <a:off x="626681" y="1803125"/>
              <a:ext cx="2232755" cy="1318237"/>
            </a:xfrm>
            <a:custGeom>
              <a:avLst/>
              <a:gdLst>
                <a:gd name="connsiteX0" fmla="*/ 4127757 w 8279941"/>
                <a:gd name="connsiteY0" fmla="*/ 482 h 4888546"/>
                <a:gd name="connsiteX1" fmla="*/ 4986433 w 8279941"/>
                <a:gd name="connsiteY1" fmla="*/ 128723 h 4888546"/>
                <a:gd name="connsiteX2" fmla="*/ 5930330 w 8279941"/>
                <a:gd name="connsiteY2" fmla="*/ 290955 h 4888546"/>
                <a:gd name="connsiteX3" fmla="*/ 6785736 w 8279941"/>
                <a:gd name="connsiteY3" fmla="*/ 349949 h 4888546"/>
                <a:gd name="connsiteX4" fmla="*/ 7847620 w 8279941"/>
                <a:gd name="connsiteY4" fmla="*/ 836646 h 4888546"/>
                <a:gd name="connsiteX5" fmla="*/ 8245827 w 8279941"/>
                <a:gd name="connsiteY5" fmla="*/ 1588813 h 4888546"/>
                <a:gd name="connsiteX6" fmla="*/ 8186833 w 8279941"/>
                <a:gd name="connsiteY6" fmla="*/ 3211136 h 4888546"/>
                <a:gd name="connsiteX7" fmla="*/ 7611646 w 8279941"/>
                <a:gd name="connsiteY7" fmla="*/ 4214026 h 4888546"/>
                <a:gd name="connsiteX8" fmla="*/ 4691465 w 8279941"/>
                <a:gd name="connsiteY8" fmla="*/ 4862955 h 4888546"/>
                <a:gd name="connsiteX9" fmla="*/ 2066253 w 8279941"/>
                <a:gd name="connsiteY9" fmla="*/ 4597484 h 4888546"/>
                <a:gd name="connsiteX10" fmla="*/ 1107607 w 8279941"/>
                <a:gd name="connsiteY10" fmla="*/ 3152142 h 4888546"/>
                <a:gd name="connsiteX11" fmla="*/ 960123 w 8279941"/>
                <a:gd name="connsiteY11" fmla="*/ 2340981 h 4888546"/>
                <a:gd name="connsiteX12" fmla="*/ 370188 w 8279941"/>
                <a:gd name="connsiteY12" fmla="*/ 2090258 h 4888546"/>
                <a:gd name="connsiteX13" fmla="*/ 1478 w 8279941"/>
                <a:gd name="connsiteY13" fmla="*/ 1795291 h 4888546"/>
                <a:gd name="connsiteX14" fmla="*/ 502923 w 8279941"/>
                <a:gd name="connsiteY14" fmla="*/ 1279097 h 4888546"/>
                <a:gd name="connsiteX15" fmla="*/ 665156 w 8279941"/>
                <a:gd name="connsiteY15" fmla="*/ 1028375 h 4888546"/>
                <a:gd name="connsiteX16" fmla="*/ 901130 w 8279941"/>
                <a:gd name="connsiteY16" fmla="*/ 1013626 h 4888546"/>
                <a:gd name="connsiteX17" fmla="*/ 1343582 w 8279941"/>
                <a:gd name="connsiteY17" fmla="*/ 1013626 h 4888546"/>
                <a:gd name="connsiteX18" fmla="*/ 1786033 w 8279941"/>
                <a:gd name="connsiteY18" fmla="*/ 733407 h 4888546"/>
                <a:gd name="connsiteX19" fmla="*/ 1889272 w 8279941"/>
                <a:gd name="connsiteY19" fmla="*/ 423691 h 4888546"/>
                <a:gd name="connsiteX20" fmla="*/ 2892162 w 8279941"/>
                <a:gd name="connsiteY20" fmla="*/ 408942 h 4888546"/>
                <a:gd name="connsiteX21" fmla="*/ 3998291 w 8279941"/>
                <a:gd name="connsiteY21" fmla="*/ 10736 h 4888546"/>
                <a:gd name="connsiteX22" fmla="*/ 4127757 w 8279941"/>
                <a:gd name="connsiteY22" fmla="*/ 482 h 48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9941" h="4888546">
                  <a:moveTo>
                    <a:pt x="4127757" y="482"/>
                  </a:moveTo>
                  <a:cubicBezTo>
                    <a:pt x="4426686" y="-7584"/>
                    <a:pt x="4704678" y="87858"/>
                    <a:pt x="4986433" y="128723"/>
                  </a:cubicBezTo>
                  <a:cubicBezTo>
                    <a:pt x="5308439" y="175426"/>
                    <a:pt x="5630446" y="254084"/>
                    <a:pt x="5930330" y="290955"/>
                  </a:cubicBezTo>
                  <a:cubicBezTo>
                    <a:pt x="6230214" y="327826"/>
                    <a:pt x="6466188" y="259001"/>
                    <a:pt x="6785736" y="349949"/>
                  </a:cubicBezTo>
                  <a:cubicBezTo>
                    <a:pt x="7105284" y="440897"/>
                    <a:pt x="7604272" y="630169"/>
                    <a:pt x="7847620" y="836646"/>
                  </a:cubicBezTo>
                  <a:cubicBezTo>
                    <a:pt x="8090968" y="1043123"/>
                    <a:pt x="8189291" y="1193065"/>
                    <a:pt x="8245827" y="1588813"/>
                  </a:cubicBezTo>
                  <a:cubicBezTo>
                    <a:pt x="8302363" y="1984561"/>
                    <a:pt x="8292530" y="2773600"/>
                    <a:pt x="8186833" y="3211136"/>
                  </a:cubicBezTo>
                  <a:cubicBezTo>
                    <a:pt x="8081136" y="3648672"/>
                    <a:pt x="8194207" y="3938723"/>
                    <a:pt x="7611646" y="4214026"/>
                  </a:cubicBezTo>
                  <a:cubicBezTo>
                    <a:pt x="7029085" y="4489329"/>
                    <a:pt x="5615697" y="4799045"/>
                    <a:pt x="4691465" y="4862955"/>
                  </a:cubicBezTo>
                  <a:cubicBezTo>
                    <a:pt x="3767234" y="4926865"/>
                    <a:pt x="2663563" y="4882619"/>
                    <a:pt x="2066253" y="4597484"/>
                  </a:cubicBezTo>
                  <a:cubicBezTo>
                    <a:pt x="1468943" y="4312349"/>
                    <a:pt x="1291962" y="3528226"/>
                    <a:pt x="1107607" y="3152142"/>
                  </a:cubicBezTo>
                  <a:cubicBezTo>
                    <a:pt x="923252" y="2776058"/>
                    <a:pt x="1083026" y="2517962"/>
                    <a:pt x="960123" y="2340981"/>
                  </a:cubicBezTo>
                  <a:cubicBezTo>
                    <a:pt x="837220" y="2164000"/>
                    <a:pt x="529962" y="2181206"/>
                    <a:pt x="370188" y="2090258"/>
                  </a:cubicBezTo>
                  <a:cubicBezTo>
                    <a:pt x="210414" y="1999310"/>
                    <a:pt x="-20644" y="1930484"/>
                    <a:pt x="1478" y="1795291"/>
                  </a:cubicBezTo>
                  <a:cubicBezTo>
                    <a:pt x="23600" y="1660098"/>
                    <a:pt x="392310" y="1406916"/>
                    <a:pt x="502923" y="1279097"/>
                  </a:cubicBezTo>
                  <a:cubicBezTo>
                    <a:pt x="613536" y="1151278"/>
                    <a:pt x="598788" y="1072620"/>
                    <a:pt x="665156" y="1028375"/>
                  </a:cubicBezTo>
                  <a:cubicBezTo>
                    <a:pt x="731524" y="984130"/>
                    <a:pt x="788059" y="1016084"/>
                    <a:pt x="901130" y="1013626"/>
                  </a:cubicBezTo>
                  <a:cubicBezTo>
                    <a:pt x="1014201" y="1011168"/>
                    <a:pt x="1196098" y="1060329"/>
                    <a:pt x="1343582" y="1013626"/>
                  </a:cubicBezTo>
                  <a:cubicBezTo>
                    <a:pt x="1491066" y="966923"/>
                    <a:pt x="1687711" y="829271"/>
                    <a:pt x="1786033" y="733407"/>
                  </a:cubicBezTo>
                  <a:cubicBezTo>
                    <a:pt x="1884355" y="637543"/>
                    <a:pt x="1704917" y="477768"/>
                    <a:pt x="1889272" y="423691"/>
                  </a:cubicBezTo>
                  <a:cubicBezTo>
                    <a:pt x="2073627" y="369614"/>
                    <a:pt x="2540659" y="477768"/>
                    <a:pt x="2892162" y="408942"/>
                  </a:cubicBezTo>
                  <a:cubicBezTo>
                    <a:pt x="3243665" y="340116"/>
                    <a:pt x="3649246" y="57439"/>
                    <a:pt x="3998291" y="10736"/>
                  </a:cubicBezTo>
                  <a:cubicBezTo>
                    <a:pt x="4041922" y="4898"/>
                    <a:pt x="4085053" y="1634"/>
                    <a:pt x="4127757" y="482"/>
                  </a:cubicBezTo>
                  <a:close/>
                </a:path>
              </a:pathLst>
            </a:custGeom>
            <a:effectLst>
              <a:outerShdw blurRad="50800" dist="38100" dir="2700000" algn="tl" rotWithShape="0">
                <a:prstClr val="black">
                  <a:alpha val="40000"/>
                </a:prstClr>
              </a:outerShdw>
            </a:effectLst>
          </p:spPr>
        </p:pic>
        <p:sp>
          <p:nvSpPr>
            <p:cNvPr id="19" name="椭圆形标注 18"/>
            <p:cNvSpPr/>
            <p:nvPr/>
          </p:nvSpPr>
          <p:spPr>
            <a:xfrm>
              <a:off x="1585207" y="2146932"/>
              <a:ext cx="798786" cy="630621"/>
            </a:xfrm>
            <a:prstGeom prst="wedgeEllipseCallout">
              <a:avLst>
                <a:gd name="adj1" fmla="val 52423"/>
                <a:gd name="adj2" fmla="val 43117"/>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04</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endParaRPr>
            </a:p>
          </p:txBody>
        </p:sp>
      </p:grpSp>
      <p:sp>
        <p:nvSpPr>
          <p:cNvPr id="20" name="Rectangle 3"/>
          <p:cNvSpPr>
            <a:spLocks noGrp="1" noChangeArrowheads="1"/>
          </p:cNvSpPr>
          <p:nvPr/>
        </p:nvSpPr>
        <p:spPr>
          <a:xfrm>
            <a:off x="8863548" y="3543185"/>
            <a:ext cx="2398865" cy="195025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150000"/>
              </a:lnSpc>
              <a:buNone/>
            </a:pPr>
            <a:r>
              <a:rPr lang="zh-CN" altLang="en-US" sz="1600" dirty="0">
                <a:solidFill>
                  <a:schemeClr val="tx1">
                    <a:lumMod val="75000"/>
                    <a:lumOff val="25000"/>
                  </a:schemeClr>
                </a:solidFill>
                <a:latin typeface="字体视界-单纯体" panose="02010601030101010101" pitchFamily="2" charset="-122"/>
                <a:ea typeface="字体视界-单纯体" panose="02010601030101010101" pitchFamily="2" charset="-122"/>
              </a:rPr>
              <a:t>爱护教室里的公共财物；不爬围墙，不趴在窗台上；不乱写乱画，不出校门活动，不乱扔果皮纸屑，主动拾捡地上的垃圾并放到指定容器里。</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Effect transition="in" filter="fade">
                                      <p:cBhvr>
                                        <p:cTn id="12" dur="75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750" fill="hold"/>
                                        <p:tgtEl>
                                          <p:spTgt spid="13"/>
                                        </p:tgtEl>
                                        <p:attrNameLst>
                                          <p:attrName>ppt_w</p:attrName>
                                        </p:attrNameLst>
                                      </p:cBhvr>
                                      <p:tavLst>
                                        <p:tav tm="0">
                                          <p:val>
                                            <p:fltVal val="0"/>
                                          </p:val>
                                        </p:tav>
                                        <p:tav tm="100000">
                                          <p:val>
                                            <p:strVal val="#ppt_w"/>
                                          </p:val>
                                        </p:tav>
                                      </p:tavLst>
                                    </p:anim>
                                    <p:anim calcmode="lin" valueType="num">
                                      <p:cBhvr>
                                        <p:cTn id="21" dur="750" fill="hold"/>
                                        <p:tgtEl>
                                          <p:spTgt spid="13"/>
                                        </p:tgtEl>
                                        <p:attrNameLst>
                                          <p:attrName>ppt_h</p:attrName>
                                        </p:attrNameLst>
                                      </p:cBhvr>
                                      <p:tavLst>
                                        <p:tav tm="0">
                                          <p:val>
                                            <p:fltVal val="0"/>
                                          </p:val>
                                        </p:tav>
                                        <p:tav tm="100000">
                                          <p:val>
                                            <p:strVal val="#ppt_h"/>
                                          </p:val>
                                        </p:tav>
                                      </p:tavLst>
                                    </p:anim>
                                    <p:animEffect transition="in" filter="fade">
                                      <p:cBhvr>
                                        <p:cTn id="22" dur="75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750" fill="hold"/>
                                        <p:tgtEl>
                                          <p:spTgt spid="17"/>
                                        </p:tgtEl>
                                        <p:attrNameLst>
                                          <p:attrName>ppt_w</p:attrName>
                                        </p:attrNameLst>
                                      </p:cBhvr>
                                      <p:tavLst>
                                        <p:tav tm="0">
                                          <p:val>
                                            <p:fltVal val="0"/>
                                          </p:val>
                                        </p:tav>
                                        <p:tav tm="100000">
                                          <p:val>
                                            <p:strVal val="#ppt_w"/>
                                          </p:val>
                                        </p:tav>
                                      </p:tavLst>
                                    </p:anim>
                                    <p:anim calcmode="lin" valueType="num">
                                      <p:cBhvr>
                                        <p:cTn id="26" dur="750" fill="hold"/>
                                        <p:tgtEl>
                                          <p:spTgt spid="17"/>
                                        </p:tgtEl>
                                        <p:attrNameLst>
                                          <p:attrName>ppt_h</p:attrName>
                                        </p:attrNameLst>
                                      </p:cBhvr>
                                      <p:tavLst>
                                        <p:tav tm="0">
                                          <p:val>
                                            <p:fltVal val="0"/>
                                          </p:val>
                                        </p:tav>
                                        <p:tav tm="100000">
                                          <p:val>
                                            <p:strVal val="#ppt_h"/>
                                          </p:val>
                                        </p:tav>
                                      </p:tavLst>
                                    </p:anim>
                                    <p:animEffect transition="in" filter="fade">
                                      <p:cBhvr>
                                        <p:cTn id="27" dur="750"/>
                                        <p:tgtEl>
                                          <p:spTgt spid="17"/>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anim calcmode="lin" valueType="num">
                                      <p:cBhvr>
                                        <p:cTn id="32" dur="750" fill="hold"/>
                                        <p:tgtEl>
                                          <p:spTgt spid="8"/>
                                        </p:tgtEl>
                                        <p:attrNameLst>
                                          <p:attrName>ppt_x</p:attrName>
                                        </p:attrNameLst>
                                      </p:cBhvr>
                                      <p:tavLst>
                                        <p:tav tm="0">
                                          <p:val>
                                            <p:strVal val="#ppt_x"/>
                                          </p:val>
                                        </p:tav>
                                        <p:tav tm="100000">
                                          <p:val>
                                            <p:strVal val="#ppt_x"/>
                                          </p:val>
                                        </p:tav>
                                      </p:tavLst>
                                    </p:anim>
                                    <p:anim calcmode="lin" valueType="num">
                                      <p:cBhvr>
                                        <p:cTn id="33" dur="75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50"/>
                                        <p:tgtEl>
                                          <p:spTgt spid="12"/>
                                        </p:tgtEl>
                                      </p:cBhvr>
                                    </p:animEffect>
                                    <p:anim calcmode="lin" valueType="num">
                                      <p:cBhvr>
                                        <p:cTn id="37" dur="750" fill="hold"/>
                                        <p:tgtEl>
                                          <p:spTgt spid="12"/>
                                        </p:tgtEl>
                                        <p:attrNameLst>
                                          <p:attrName>ppt_x</p:attrName>
                                        </p:attrNameLst>
                                      </p:cBhvr>
                                      <p:tavLst>
                                        <p:tav tm="0">
                                          <p:val>
                                            <p:strVal val="#ppt_x"/>
                                          </p:val>
                                        </p:tav>
                                        <p:tav tm="100000">
                                          <p:val>
                                            <p:strVal val="#ppt_x"/>
                                          </p:val>
                                        </p:tav>
                                      </p:tavLst>
                                    </p:anim>
                                    <p:anim calcmode="lin" valueType="num">
                                      <p:cBhvr>
                                        <p:cTn id="38" dur="75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anim calcmode="lin" valueType="num">
                                      <p:cBhvr>
                                        <p:cTn id="42" dur="750" fill="hold"/>
                                        <p:tgtEl>
                                          <p:spTgt spid="16"/>
                                        </p:tgtEl>
                                        <p:attrNameLst>
                                          <p:attrName>ppt_x</p:attrName>
                                        </p:attrNameLst>
                                      </p:cBhvr>
                                      <p:tavLst>
                                        <p:tav tm="0">
                                          <p:val>
                                            <p:strVal val="#ppt_x"/>
                                          </p:val>
                                        </p:tav>
                                        <p:tav tm="100000">
                                          <p:val>
                                            <p:strVal val="#ppt_x"/>
                                          </p:val>
                                        </p:tav>
                                      </p:tavLst>
                                    </p:anim>
                                    <p:anim calcmode="lin" valueType="num">
                                      <p:cBhvr>
                                        <p:cTn id="43" dur="75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750"/>
                                        <p:tgtEl>
                                          <p:spTgt spid="20"/>
                                        </p:tgtEl>
                                      </p:cBhvr>
                                    </p:animEffect>
                                    <p:anim calcmode="lin" valueType="num">
                                      <p:cBhvr>
                                        <p:cTn id="47" dur="750" fill="hold"/>
                                        <p:tgtEl>
                                          <p:spTgt spid="20"/>
                                        </p:tgtEl>
                                        <p:attrNameLst>
                                          <p:attrName>ppt_x</p:attrName>
                                        </p:attrNameLst>
                                      </p:cBhvr>
                                      <p:tavLst>
                                        <p:tav tm="0">
                                          <p:val>
                                            <p:strVal val="#ppt_x"/>
                                          </p:val>
                                        </p:tav>
                                        <p:tav tm="100000">
                                          <p:val>
                                            <p:strVal val="#ppt_x"/>
                                          </p:val>
                                        </p:tav>
                                      </p:tavLst>
                                    </p:anim>
                                    <p:anim calcmode="lin" valueType="num">
                                      <p:cBhvr>
                                        <p:cTn id="4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4468" y="1163484"/>
            <a:ext cx="4759116" cy="646331"/>
          </a:xfrm>
          <a:prstGeom prst="rect">
            <a:avLst/>
          </a:prstGeom>
          <a:noFill/>
        </p:spPr>
        <p:txBody>
          <a:bodyPr wrap="square" rtlCol="0">
            <a:spAutoFit/>
          </a:bodyPr>
          <a:lstStyle/>
          <a:p>
            <a:pPr algn="ctr"/>
            <a:r>
              <a:rPr lang="zh-CN" altLang="en-US" sz="3600" dirty="0">
                <a:solidFill>
                  <a:srgbClr val="FFA200"/>
                </a:solidFill>
                <a:latin typeface="字体视界-单纯体" panose="02010601030101010101" pitchFamily="2" charset="-122"/>
                <a:ea typeface="字体视界-单纯体" panose="02010601030101010101" pitchFamily="2" charset="-122"/>
              </a:rPr>
              <a:t>课 外 活 动 规 范</a:t>
            </a:r>
          </a:p>
        </p:txBody>
      </p:sp>
      <p:sp>
        <p:nvSpPr>
          <p:cNvPr id="17" name="Rectangle 3"/>
          <p:cNvSpPr>
            <a:spLocks noGrp="1" noChangeArrowheads="1"/>
          </p:cNvSpPr>
          <p:nvPr/>
        </p:nvSpPr>
        <p:spPr>
          <a:xfrm>
            <a:off x="1168764" y="1995542"/>
            <a:ext cx="7243247"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Tx/>
              <a:buNone/>
              <a:defRPr/>
            </a:pPr>
            <a:r>
              <a:rPr kumimoji="0" lang="zh-CN" altLang="en-US" sz="1800" b="0" i="0" u="none" strike="noStrike" kern="1200" cap="none" spc="0" normalizeH="0" baseline="0" noProof="0" dirty="0">
                <a:ln>
                  <a:noFill/>
                </a:ln>
                <a:solidFill>
                  <a:schemeClr val="tx1">
                    <a:lumMod val="75000"/>
                    <a:lumOff val="25000"/>
                  </a:schemeClr>
                </a:solidFill>
                <a:effectLst/>
                <a:uLnTx/>
                <a:uFillTx/>
                <a:latin typeface="字体视界-单纯体" panose="02010601030101010101" pitchFamily="2" charset="-122"/>
                <a:ea typeface="字体视界-单纯体" panose="02010601030101010101" pitchFamily="2" charset="-122"/>
              </a:rPr>
              <a:t>听从教师或主持人的指挥，服从安排。</a:t>
            </a:r>
          </a:p>
        </p:txBody>
      </p:sp>
      <p:sp>
        <p:nvSpPr>
          <p:cNvPr id="21" name="Rectangle 3"/>
          <p:cNvSpPr>
            <a:spLocks noGrp="1" noChangeArrowheads="1"/>
          </p:cNvSpPr>
          <p:nvPr/>
        </p:nvSpPr>
        <p:spPr>
          <a:xfrm>
            <a:off x="1168764" y="2744176"/>
            <a:ext cx="7243247"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活动时要有集体意识，团结互助，严禁追打跑跳，严禁高声喧哗</a:t>
            </a:r>
          </a:p>
        </p:txBody>
      </p:sp>
      <p:sp>
        <p:nvSpPr>
          <p:cNvPr id="25" name="Rectangle 3"/>
          <p:cNvSpPr>
            <a:spLocks noGrp="1" noChangeArrowheads="1"/>
          </p:cNvSpPr>
          <p:nvPr/>
        </p:nvSpPr>
        <p:spPr>
          <a:xfrm>
            <a:off x="1168764" y="3492810"/>
            <a:ext cx="7243247"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自始至终参加活动，中途离开必须请假。</a:t>
            </a:r>
          </a:p>
        </p:txBody>
      </p:sp>
      <p:sp>
        <p:nvSpPr>
          <p:cNvPr id="29" name="Rectangle 3"/>
          <p:cNvSpPr>
            <a:spLocks noGrp="1" noChangeArrowheads="1"/>
          </p:cNvSpPr>
          <p:nvPr/>
        </p:nvSpPr>
        <p:spPr>
          <a:xfrm>
            <a:off x="1168764" y="4241444"/>
            <a:ext cx="7243247"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带齐个人应带的活动用具，爱护活动设施，借用或领用的用具应及时归还，如有损坏，照价赔偿。</a:t>
            </a:r>
          </a:p>
        </p:txBody>
      </p:sp>
      <p:sp>
        <p:nvSpPr>
          <p:cNvPr id="33" name="Rectangle 3"/>
          <p:cNvSpPr>
            <a:spLocks noGrp="1" noChangeArrowheads="1"/>
          </p:cNvSpPr>
          <p:nvPr/>
        </p:nvSpPr>
        <p:spPr>
          <a:xfrm>
            <a:off x="1168764" y="5031023"/>
            <a:ext cx="7243247" cy="508236"/>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buNone/>
            </a:pPr>
            <a:r>
              <a:rPr lang="zh-CN" altLang="en-US" sz="1800" dirty="0">
                <a:solidFill>
                  <a:schemeClr val="tx1">
                    <a:lumMod val="75000"/>
                    <a:lumOff val="25000"/>
                  </a:schemeClr>
                </a:solidFill>
                <a:latin typeface="字体视界-单纯体" panose="02010601030101010101" pitchFamily="2" charset="-122"/>
                <a:ea typeface="字体视界-单纯体" panose="02010601030101010101" pitchFamily="2" charset="-122"/>
              </a:rPr>
              <a:t>参加有关集会要严守会场纪律，爱护环境卫生，散会时依次离开会场</a:t>
            </a:r>
          </a:p>
        </p:txBody>
      </p:sp>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456" y="1451894"/>
            <a:ext cx="4679544" cy="4679544"/>
          </a:xfrm>
          <a:prstGeom prst="rect">
            <a:avLst/>
          </a:prstGeom>
        </p:spPr>
      </p:pic>
      <p:sp>
        <p:nvSpPr>
          <p:cNvPr id="5" name="椭圆 4"/>
          <p:cNvSpPr/>
          <p:nvPr/>
        </p:nvSpPr>
        <p:spPr>
          <a:xfrm>
            <a:off x="601187" y="1897305"/>
            <a:ext cx="567576" cy="567576"/>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字体视界-单纯体" panose="02010601030101010101" pitchFamily="2" charset="-122"/>
                <a:ea typeface="字体视界-单纯体" panose="02010601030101010101" pitchFamily="2" charset="-122"/>
              </a:rPr>
              <a:t>01</a:t>
            </a:r>
            <a:endParaRPr lang="zh-CN" altLang="en-US" sz="1600" dirty="0">
              <a:latin typeface="字体视界-单纯体" panose="02010601030101010101" pitchFamily="2" charset="-122"/>
              <a:ea typeface="字体视界-单纯体" panose="02010601030101010101" pitchFamily="2" charset="-122"/>
            </a:endParaRPr>
          </a:p>
        </p:txBody>
      </p:sp>
      <p:sp>
        <p:nvSpPr>
          <p:cNvPr id="35" name="椭圆 34"/>
          <p:cNvSpPr/>
          <p:nvPr/>
        </p:nvSpPr>
        <p:spPr>
          <a:xfrm>
            <a:off x="601187" y="2619956"/>
            <a:ext cx="567576" cy="567576"/>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字体视界-单纯体" panose="02010601030101010101" pitchFamily="2" charset="-122"/>
                <a:ea typeface="字体视界-单纯体" panose="02010601030101010101" pitchFamily="2" charset="-122"/>
              </a:rPr>
              <a:t>02</a:t>
            </a:r>
            <a:endParaRPr lang="zh-CN" altLang="en-US" sz="1600" dirty="0">
              <a:latin typeface="字体视界-单纯体" panose="02010601030101010101" pitchFamily="2" charset="-122"/>
              <a:ea typeface="字体视界-单纯体" panose="02010601030101010101" pitchFamily="2" charset="-122"/>
            </a:endParaRPr>
          </a:p>
        </p:txBody>
      </p:sp>
      <p:sp>
        <p:nvSpPr>
          <p:cNvPr id="36" name="椭圆 35"/>
          <p:cNvSpPr/>
          <p:nvPr/>
        </p:nvSpPr>
        <p:spPr>
          <a:xfrm>
            <a:off x="601187" y="3410033"/>
            <a:ext cx="567576" cy="567576"/>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字体视界-单纯体" panose="02010601030101010101" pitchFamily="2" charset="-122"/>
                <a:ea typeface="字体视界-单纯体" panose="02010601030101010101" pitchFamily="2" charset="-122"/>
              </a:rPr>
              <a:t>03</a:t>
            </a:r>
            <a:endParaRPr lang="zh-CN" altLang="en-US" sz="1600" dirty="0">
              <a:latin typeface="字体视界-单纯体" panose="02010601030101010101" pitchFamily="2" charset="-122"/>
              <a:ea typeface="字体视界-单纯体" panose="02010601030101010101" pitchFamily="2" charset="-122"/>
            </a:endParaRPr>
          </a:p>
        </p:txBody>
      </p:sp>
      <p:sp>
        <p:nvSpPr>
          <p:cNvPr id="37" name="椭圆 36"/>
          <p:cNvSpPr/>
          <p:nvPr/>
        </p:nvSpPr>
        <p:spPr>
          <a:xfrm>
            <a:off x="601187" y="4243212"/>
            <a:ext cx="567576" cy="567576"/>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字体视界-单纯体" panose="02010601030101010101" pitchFamily="2" charset="-122"/>
                <a:ea typeface="字体视界-单纯体" panose="02010601030101010101" pitchFamily="2" charset="-122"/>
              </a:rPr>
              <a:t>04</a:t>
            </a:r>
            <a:endParaRPr lang="zh-CN" altLang="en-US" sz="1600" dirty="0">
              <a:latin typeface="字体视界-单纯体" panose="02010601030101010101" pitchFamily="2" charset="-122"/>
              <a:ea typeface="字体视界-单纯体" panose="02010601030101010101" pitchFamily="2" charset="-122"/>
            </a:endParaRPr>
          </a:p>
        </p:txBody>
      </p:sp>
      <p:sp>
        <p:nvSpPr>
          <p:cNvPr id="38" name="椭圆 37"/>
          <p:cNvSpPr/>
          <p:nvPr/>
        </p:nvSpPr>
        <p:spPr>
          <a:xfrm>
            <a:off x="601187" y="4941882"/>
            <a:ext cx="567576" cy="567576"/>
          </a:xfrm>
          <a:prstGeom prst="ellipse">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字体视界-单纯体" panose="02010601030101010101" pitchFamily="2" charset="-122"/>
                <a:ea typeface="字体视界-单纯体" panose="02010601030101010101" pitchFamily="2" charset="-122"/>
              </a:rPr>
              <a:t>05</a:t>
            </a:r>
            <a:endParaRPr lang="zh-CN" altLang="en-US" sz="1600" dirty="0">
              <a:latin typeface="字体视界-单纯体" panose="02010601030101010101" pitchFamily="2" charset="-122"/>
              <a:ea typeface="字体视界-单纯体"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Effect transition="in" filter="fade">
                                      <p:cBhvr>
                                        <p:cTn id="12" dur="75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750" fill="hold"/>
                                        <p:tgtEl>
                                          <p:spTgt spid="35"/>
                                        </p:tgtEl>
                                        <p:attrNameLst>
                                          <p:attrName>ppt_w</p:attrName>
                                        </p:attrNameLst>
                                      </p:cBhvr>
                                      <p:tavLst>
                                        <p:tav tm="0">
                                          <p:val>
                                            <p:fltVal val="0"/>
                                          </p:val>
                                        </p:tav>
                                        <p:tav tm="100000">
                                          <p:val>
                                            <p:strVal val="#ppt_w"/>
                                          </p:val>
                                        </p:tav>
                                      </p:tavLst>
                                    </p:anim>
                                    <p:anim calcmode="lin" valueType="num">
                                      <p:cBhvr>
                                        <p:cTn id="16" dur="750" fill="hold"/>
                                        <p:tgtEl>
                                          <p:spTgt spid="35"/>
                                        </p:tgtEl>
                                        <p:attrNameLst>
                                          <p:attrName>ppt_h</p:attrName>
                                        </p:attrNameLst>
                                      </p:cBhvr>
                                      <p:tavLst>
                                        <p:tav tm="0">
                                          <p:val>
                                            <p:fltVal val="0"/>
                                          </p:val>
                                        </p:tav>
                                        <p:tav tm="100000">
                                          <p:val>
                                            <p:strVal val="#ppt_h"/>
                                          </p:val>
                                        </p:tav>
                                      </p:tavLst>
                                    </p:anim>
                                    <p:animEffect transition="in" filter="fade">
                                      <p:cBhvr>
                                        <p:cTn id="17" dur="750"/>
                                        <p:tgtEl>
                                          <p:spTgt spid="3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750" fill="hold"/>
                                        <p:tgtEl>
                                          <p:spTgt spid="36"/>
                                        </p:tgtEl>
                                        <p:attrNameLst>
                                          <p:attrName>ppt_w</p:attrName>
                                        </p:attrNameLst>
                                      </p:cBhvr>
                                      <p:tavLst>
                                        <p:tav tm="0">
                                          <p:val>
                                            <p:fltVal val="0"/>
                                          </p:val>
                                        </p:tav>
                                        <p:tav tm="100000">
                                          <p:val>
                                            <p:strVal val="#ppt_w"/>
                                          </p:val>
                                        </p:tav>
                                      </p:tavLst>
                                    </p:anim>
                                    <p:anim calcmode="lin" valueType="num">
                                      <p:cBhvr>
                                        <p:cTn id="21" dur="750" fill="hold"/>
                                        <p:tgtEl>
                                          <p:spTgt spid="36"/>
                                        </p:tgtEl>
                                        <p:attrNameLst>
                                          <p:attrName>ppt_h</p:attrName>
                                        </p:attrNameLst>
                                      </p:cBhvr>
                                      <p:tavLst>
                                        <p:tav tm="0">
                                          <p:val>
                                            <p:fltVal val="0"/>
                                          </p:val>
                                        </p:tav>
                                        <p:tav tm="100000">
                                          <p:val>
                                            <p:strVal val="#ppt_h"/>
                                          </p:val>
                                        </p:tav>
                                      </p:tavLst>
                                    </p:anim>
                                    <p:animEffect transition="in" filter="fade">
                                      <p:cBhvr>
                                        <p:cTn id="22" dur="750"/>
                                        <p:tgtEl>
                                          <p:spTgt spid="3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750" fill="hold"/>
                                        <p:tgtEl>
                                          <p:spTgt spid="37"/>
                                        </p:tgtEl>
                                        <p:attrNameLst>
                                          <p:attrName>ppt_w</p:attrName>
                                        </p:attrNameLst>
                                      </p:cBhvr>
                                      <p:tavLst>
                                        <p:tav tm="0">
                                          <p:val>
                                            <p:fltVal val="0"/>
                                          </p:val>
                                        </p:tav>
                                        <p:tav tm="100000">
                                          <p:val>
                                            <p:strVal val="#ppt_w"/>
                                          </p:val>
                                        </p:tav>
                                      </p:tavLst>
                                    </p:anim>
                                    <p:anim calcmode="lin" valueType="num">
                                      <p:cBhvr>
                                        <p:cTn id="26" dur="750" fill="hold"/>
                                        <p:tgtEl>
                                          <p:spTgt spid="37"/>
                                        </p:tgtEl>
                                        <p:attrNameLst>
                                          <p:attrName>ppt_h</p:attrName>
                                        </p:attrNameLst>
                                      </p:cBhvr>
                                      <p:tavLst>
                                        <p:tav tm="0">
                                          <p:val>
                                            <p:fltVal val="0"/>
                                          </p:val>
                                        </p:tav>
                                        <p:tav tm="100000">
                                          <p:val>
                                            <p:strVal val="#ppt_h"/>
                                          </p:val>
                                        </p:tav>
                                      </p:tavLst>
                                    </p:anim>
                                    <p:animEffect transition="in" filter="fade">
                                      <p:cBhvr>
                                        <p:cTn id="27" dur="750"/>
                                        <p:tgtEl>
                                          <p:spTgt spid="3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750" fill="hold"/>
                                        <p:tgtEl>
                                          <p:spTgt spid="38"/>
                                        </p:tgtEl>
                                        <p:attrNameLst>
                                          <p:attrName>ppt_w</p:attrName>
                                        </p:attrNameLst>
                                      </p:cBhvr>
                                      <p:tavLst>
                                        <p:tav tm="0">
                                          <p:val>
                                            <p:fltVal val="0"/>
                                          </p:val>
                                        </p:tav>
                                        <p:tav tm="100000">
                                          <p:val>
                                            <p:strVal val="#ppt_w"/>
                                          </p:val>
                                        </p:tav>
                                      </p:tavLst>
                                    </p:anim>
                                    <p:anim calcmode="lin" valueType="num">
                                      <p:cBhvr>
                                        <p:cTn id="31" dur="750" fill="hold"/>
                                        <p:tgtEl>
                                          <p:spTgt spid="38"/>
                                        </p:tgtEl>
                                        <p:attrNameLst>
                                          <p:attrName>ppt_h</p:attrName>
                                        </p:attrNameLst>
                                      </p:cBhvr>
                                      <p:tavLst>
                                        <p:tav tm="0">
                                          <p:val>
                                            <p:fltVal val="0"/>
                                          </p:val>
                                        </p:tav>
                                        <p:tav tm="100000">
                                          <p:val>
                                            <p:strVal val="#ppt_h"/>
                                          </p:val>
                                        </p:tav>
                                      </p:tavLst>
                                    </p:anim>
                                    <p:animEffect transition="in" filter="fade">
                                      <p:cBhvr>
                                        <p:cTn id="32" dur="750"/>
                                        <p:tgtEl>
                                          <p:spTgt spid="38"/>
                                        </p:tgtEl>
                                      </p:cBhvr>
                                    </p:animEffect>
                                  </p:childTnLst>
                                </p:cTn>
                              </p:par>
                              <p:par>
                                <p:cTn id="33" presetID="42"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750"/>
                                        <p:tgtEl>
                                          <p:spTgt spid="34"/>
                                        </p:tgtEl>
                                      </p:cBhvr>
                                    </p:animEffect>
                                    <p:anim calcmode="lin" valueType="num">
                                      <p:cBhvr>
                                        <p:cTn id="36" dur="750" fill="hold"/>
                                        <p:tgtEl>
                                          <p:spTgt spid="34"/>
                                        </p:tgtEl>
                                        <p:attrNameLst>
                                          <p:attrName>ppt_x</p:attrName>
                                        </p:attrNameLst>
                                      </p:cBhvr>
                                      <p:tavLst>
                                        <p:tav tm="0">
                                          <p:val>
                                            <p:strVal val="#ppt_x"/>
                                          </p:val>
                                        </p:tav>
                                        <p:tav tm="100000">
                                          <p:val>
                                            <p:strVal val="#ppt_x"/>
                                          </p:val>
                                        </p:tav>
                                      </p:tavLst>
                                    </p:anim>
                                    <p:anim calcmode="lin" valueType="num">
                                      <p:cBhvr>
                                        <p:cTn id="37" dur="75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750" fill="hold"/>
                                        <p:tgtEl>
                                          <p:spTgt spid="17"/>
                                        </p:tgtEl>
                                        <p:attrNameLst>
                                          <p:attrName>ppt_w</p:attrName>
                                        </p:attrNameLst>
                                      </p:cBhvr>
                                      <p:tavLst>
                                        <p:tav tm="0">
                                          <p:val>
                                            <p:fltVal val="0"/>
                                          </p:val>
                                        </p:tav>
                                        <p:tav tm="100000">
                                          <p:val>
                                            <p:strVal val="#ppt_w"/>
                                          </p:val>
                                        </p:tav>
                                      </p:tavLst>
                                    </p:anim>
                                    <p:anim calcmode="lin" valueType="num">
                                      <p:cBhvr>
                                        <p:cTn id="42" dur="750" fill="hold"/>
                                        <p:tgtEl>
                                          <p:spTgt spid="17"/>
                                        </p:tgtEl>
                                        <p:attrNameLst>
                                          <p:attrName>ppt_h</p:attrName>
                                        </p:attrNameLst>
                                      </p:cBhvr>
                                      <p:tavLst>
                                        <p:tav tm="0">
                                          <p:val>
                                            <p:fltVal val="0"/>
                                          </p:val>
                                        </p:tav>
                                        <p:tav tm="100000">
                                          <p:val>
                                            <p:strVal val="#ppt_h"/>
                                          </p:val>
                                        </p:tav>
                                      </p:tavLst>
                                    </p:anim>
                                    <p:animEffect transition="in" filter="fade">
                                      <p:cBhvr>
                                        <p:cTn id="43" dur="750"/>
                                        <p:tgtEl>
                                          <p:spTgt spid="17"/>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750" fill="hold"/>
                                        <p:tgtEl>
                                          <p:spTgt spid="21"/>
                                        </p:tgtEl>
                                        <p:attrNameLst>
                                          <p:attrName>ppt_w</p:attrName>
                                        </p:attrNameLst>
                                      </p:cBhvr>
                                      <p:tavLst>
                                        <p:tav tm="0">
                                          <p:val>
                                            <p:fltVal val="0"/>
                                          </p:val>
                                        </p:tav>
                                        <p:tav tm="100000">
                                          <p:val>
                                            <p:strVal val="#ppt_w"/>
                                          </p:val>
                                        </p:tav>
                                      </p:tavLst>
                                    </p:anim>
                                    <p:anim calcmode="lin" valueType="num">
                                      <p:cBhvr>
                                        <p:cTn id="48" dur="750" fill="hold"/>
                                        <p:tgtEl>
                                          <p:spTgt spid="21"/>
                                        </p:tgtEl>
                                        <p:attrNameLst>
                                          <p:attrName>ppt_h</p:attrName>
                                        </p:attrNameLst>
                                      </p:cBhvr>
                                      <p:tavLst>
                                        <p:tav tm="0">
                                          <p:val>
                                            <p:fltVal val="0"/>
                                          </p:val>
                                        </p:tav>
                                        <p:tav tm="100000">
                                          <p:val>
                                            <p:strVal val="#ppt_h"/>
                                          </p:val>
                                        </p:tav>
                                      </p:tavLst>
                                    </p:anim>
                                    <p:animEffect transition="in" filter="fade">
                                      <p:cBhvr>
                                        <p:cTn id="49" dur="750"/>
                                        <p:tgtEl>
                                          <p:spTgt spid="21"/>
                                        </p:tgtEl>
                                      </p:cBhvr>
                                    </p:animEffect>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750" fill="hold"/>
                                        <p:tgtEl>
                                          <p:spTgt spid="25"/>
                                        </p:tgtEl>
                                        <p:attrNameLst>
                                          <p:attrName>ppt_w</p:attrName>
                                        </p:attrNameLst>
                                      </p:cBhvr>
                                      <p:tavLst>
                                        <p:tav tm="0">
                                          <p:val>
                                            <p:fltVal val="0"/>
                                          </p:val>
                                        </p:tav>
                                        <p:tav tm="100000">
                                          <p:val>
                                            <p:strVal val="#ppt_w"/>
                                          </p:val>
                                        </p:tav>
                                      </p:tavLst>
                                    </p:anim>
                                    <p:anim calcmode="lin" valueType="num">
                                      <p:cBhvr>
                                        <p:cTn id="54" dur="750" fill="hold"/>
                                        <p:tgtEl>
                                          <p:spTgt spid="25"/>
                                        </p:tgtEl>
                                        <p:attrNameLst>
                                          <p:attrName>ppt_h</p:attrName>
                                        </p:attrNameLst>
                                      </p:cBhvr>
                                      <p:tavLst>
                                        <p:tav tm="0">
                                          <p:val>
                                            <p:fltVal val="0"/>
                                          </p:val>
                                        </p:tav>
                                        <p:tav tm="100000">
                                          <p:val>
                                            <p:strVal val="#ppt_h"/>
                                          </p:val>
                                        </p:tav>
                                      </p:tavLst>
                                    </p:anim>
                                    <p:animEffect transition="in" filter="fade">
                                      <p:cBhvr>
                                        <p:cTn id="55" dur="750"/>
                                        <p:tgtEl>
                                          <p:spTgt spid="25"/>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750" fill="hold"/>
                                        <p:tgtEl>
                                          <p:spTgt spid="29"/>
                                        </p:tgtEl>
                                        <p:attrNameLst>
                                          <p:attrName>ppt_w</p:attrName>
                                        </p:attrNameLst>
                                      </p:cBhvr>
                                      <p:tavLst>
                                        <p:tav tm="0">
                                          <p:val>
                                            <p:fltVal val="0"/>
                                          </p:val>
                                        </p:tav>
                                        <p:tav tm="100000">
                                          <p:val>
                                            <p:strVal val="#ppt_w"/>
                                          </p:val>
                                        </p:tav>
                                      </p:tavLst>
                                    </p:anim>
                                    <p:anim calcmode="lin" valueType="num">
                                      <p:cBhvr>
                                        <p:cTn id="60" dur="750" fill="hold"/>
                                        <p:tgtEl>
                                          <p:spTgt spid="29"/>
                                        </p:tgtEl>
                                        <p:attrNameLst>
                                          <p:attrName>ppt_h</p:attrName>
                                        </p:attrNameLst>
                                      </p:cBhvr>
                                      <p:tavLst>
                                        <p:tav tm="0">
                                          <p:val>
                                            <p:fltVal val="0"/>
                                          </p:val>
                                        </p:tav>
                                        <p:tav tm="100000">
                                          <p:val>
                                            <p:strVal val="#ppt_h"/>
                                          </p:val>
                                        </p:tav>
                                      </p:tavLst>
                                    </p:anim>
                                    <p:animEffect transition="in" filter="fade">
                                      <p:cBhvr>
                                        <p:cTn id="61" dur="750"/>
                                        <p:tgtEl>
                                          <p:spTgt spid="29"/>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750" fill="hold"/>
                                        <p:tgtEl>
                                          <p:spTgt spid="33"/>
                                        </p:tgtEl>
                                        <p:attrNameLst>
                                          <p:attrName>ppt_w</p:attrName>
                                        </p:attrNameLst>
                                      </p:cBhvr>
                                      <p:tavLst>
                                        <p:tav tm="0">
                                          <p:val>
                                            <p:fltVal val="0"/>
                                          </p:val>
                                        </p:tav>
                                        <p:tav tm="100000">
                                          <p:val>
                                            <p:strVal val="#ppt_w"/>
                                          </p:val>
                                        </p:tav>
                                      </p:tavLst>
                                    </p:anim>
                                    <p:anim calcmode="lin" valueType="num">
                                      <p:cBhvr>
                                        <p:cTn id="66" dur="750" fill="hold"/>
                                        <p:tgtEl>
                                          <p:spTgt spid="33"/>
                                        </p:tgtEl>
                                        <p:attrNameLst>
                                          <p:attrName>ppt_h</p:attrName>
                                        </p:attrNameLst>
                                      </p:cBhvr>
                                      <p:tavLst>
                                        <p:tav tm="0">
                                          <p:val>
                                            <p:fltVal val="0"/>
                                          </p:val>
                                        </p:tav>
                                        <p:tav tm="100000">
                                          <p:val>
                                            <p:strVal val="#ppt_h"/>
                                          </p:val>
                                        </p:tav>
                                      </p:tavLst>
                                    </p:anim>
                                    <p:animEffect transition="in" filter="fade">
                                      <p:cBhvr>
                                        <p:cTn id="6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5" grpId="0"/>
      <p:bldP spid="29" grpId="0"/>
      <p:bldP spid="33" grpId="0"/>
      <p:bldP spid="5" grpId="0" animBg="1"/>
      <p:bldP spid="35" grpId="0" animBg="1"/>
      <p:bldP spid="36" grpId="0" animBg="1"/>
      <p:bldP spid="37" grpId="0" animBg="1"/>
      <p:bldP spid="38" grpId="0" animBg="1"/>
    </p:bldLst>
  </p:timing>
</p:sld>
</file>

<file path=ppt/theme/theme1.xml><?xml version="1.0" encoding="utf-8"?>
<a:theme xmlns:a="http://schemas.openxmlformats.org/drawingml/2006/main" name="当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1971</Words>
  <Application>Microsoft Office PowerPoint</Application>
  <PresentationFormat>自定义</PresentationFormat>
  <Paragraphs>144</Paragraphs>
  <Slides>22</Slides>
  <Notes>1</Notes>
  <HiddenSlides>0</HiddenSlides>
  <MMClips>1</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素材来源网站好课件-www.haokj.cn</dc:title>
  <dc:subject>素材来源网站好课件-www.haokj.cn</dc:subject>
  <dc:creator>素材来源网站好课件-www.haokj.cn</dc:creator>
  <dc:description>素材来源网站好课件-www.haokj.cn</dc:description>
  <cp:lastModifiedBy>dxq</cp:lastModifiedBy>
  <cp:revision>7</cp:revision>
  <dcterms:created xsi:type="dcterms:W3CDTF">2020-01-07T06:55:00Z</dcterms:created>
  <dcterms:modified xsi:type="dcterms:W3CDTF">2023-05-05T06:46:21Z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DFD29FBBE16D47A98F3A9F606710321E</vt:lpwstr>
  </property>
  <property fmtid="{D5CDD505-2E9C-101B-9397-08002B2CF9AE}" pid="3" name="KSOProductBuildVer">
    <vt:lpwstr>2052-11.1.0.10700</vt:lpwstr>
  </property>
</Properties>
</file>