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98" r:id="rId4"/>
    <p:sldId id="310" r:id="rId5"/>
    <p:sldId id="265" r:id="rId6"/>
    <p:sldId id="267" r:id="rId7"/>
    <p:sldId id="309" r:id="rId8"/>
    <p:sldId id="279" r:id="rId9"/>
    <p:sldId id="273" r:id="rId10"/>
    <p:sldId id="282" r:id="rId11"/>
    <p:sldId id="283" r:id="rId12"/>
    <p:sldId id="300" r:id="rId13"/>
    <p:sldId id="275" r:id="rId14"/>
    <p:sldId id="284" r:id="rId15"/>
    <p:sldId id="290" r:id="rId16"/>
    <p:sldId id="285" r:id="rId17"/>
    <p:sldId id="301" r:id="rId18"/>
    <p:sldId id="302" r:id="rId19"/>
    <p:sldId id="303" r:id="rId20"/>
    <p:sldId id="304" r:id="rId21"/>
    <p:sldId id="312" r:id="rId22"/>
    <p:sldId id="313" r:id="rId23"/>
    <p:sldId id="271" r:id="rId24"/>
    <p:sldId id="293" r:id="rId25"/>
    <p:sldId id="261" r:id="rId26"/>
    <p:sldId id="281" r:id="rId27"/>
    <p:sldId id="26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4C1"/>
    <a:srgbClr val="F8F8F8"/>
    <a:srgbClr val="F7F7F7"/>
    <a:srgbClr val="DEEBF7"/>
    <a:srgbClr val="D99694"/>
    <a:srgbClr val="00B050"/>
    <a:srgbClr val="F2C67B"/>
    <a:srgbClr val="FCF6CD"/>
    <a:srgbClr val="B7E5FD"/>
    <a:srgbClr val="FAD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1" autoAdjust="0"/>
    <p:restoredTop sz="94660"/>
  </p:normalViewPr>
  <p:slideViewPr>
    <p:cSldViewPr snapToGrid="0">
      <p:cViewPr>
        <p:scale>
          <a:sx n="66" d="100"/>
          <a:sy n="66" d="100"/>
        </p:scale>
        <p:origin x="-184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复习旧知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课堂小结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8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  <p:sldLayoutId id="2147483693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5825" y="1490481"/>
            <a:ext cx="7432337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5825" y="2934141"/>
            <a:ext cx="743233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8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课时       练习四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18779" y="520698"/>
            <a:ext cx="8148971" cy="57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3.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求出下列图形的体积。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单位：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cm)</a:t>
            </a:r>
            <a:endParaRPr lang="zh-CN" altLang="en-US" sz="28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100" name="Group 13"/>
          <p:cNvGrpSpPr>
            <a:grpSpLocks/>
          </p:cNvGrpSpPr>
          <p:nvPr/>
        </p:nvGrpSpPr>
        <p:grpSpPr bwMode="auto">
          <a:xfrm>
            <a:off x="853574" y="1402686"/>
            <a:ext cx="7702550" cy="1477963"/>
            <a:chOff x="432" y="800"/>
            <a:chExt cx="4852" cy="931"/>
          </a:xfrm>
        </p:grpSpPr>
        <p:sp>
          <p:nvSpPr>
            <p:cNvPr id="101" name="AutoShape 3"/>
            <p:cNvSpPr>
              <a:spLocks noChangeArrowheads="1"/>
            </p:cNvSpPr>
            <p:nvPr/>
          </p:nvSpPr>
          <p:spPr bwMode="auto">
            <a:xfrm>
              <a:off x="432" y="907"/>
              <a:ext cx="951" cy="528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1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" name="AutoShape 4"/>
            <p:cNvSpPr>
              <a:spLocks noChangeArrowheads="1"/>
            </p:cNvSpPr>
            <p:nvPr/>
          </p:nvSpPr>
          <p:spPr bwMode="auto">
            <a:xfrm>
              <a:off x="2170" y="800"/>
              <a:ext cx="680" cy="680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1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" name="AutoShape 5"/>
            <p:cNvSpPr>
              <a:spLocks noChangeArrowheads="1"/>
            </p:cNvSpPr>
            <p:nvPr/>
          </p:nvSpPr>
          <p:spPr bwMode="auto">
            <a:xfrm>
              <a:off x="3633" y="810"/>
              <a:ext cx="1343" cy="680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1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1363" y="931"/>
              <a:ext cx="2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635" y="1389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12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275" y="1276"/>
              <a:ext cx="2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2294" y="1435"/>
              <a:ext cx="2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9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8" name="Text Box 10"/>
            <p:cNvSpPr txBox="1">
              <a:spLocks noChangeArrowheads="1"/>
            </p:cNvSpPr>
            <p:nvPr/>
          </p:nvSpPr>
          <p:spPr bwMode="auto">
            <a:xfrm>
              <a:off x="4090" y="1440"/>
              <a:ext cx="4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22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9" name="Text Box 11"/>
            <p:cNvSpPr txBox="1">
              <a:spLocks noChangeArrowheads="1"/>
            </p:cNvSpPr>
            <p:nvPr/>
          </p:nvSpPr>
          <p:spPr bwMode="auto">
            <a:xfrm>
              <a:off x="4971" y="950"/>
              <a:ext cx="3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8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0" name="Text Box 12"/>
            <p:cNvSpPr txBox="1">
              <a:spLocks noChangeArrowheads="1"/>
            </p:cNvSpPr>
            <p:nvPr/>
          </p:nvSpPr>
          <p:spPr bwMode="auto">
            <a:xfrm>
              <a:off x="4804" y="1352"/>
              <a:ext cx="3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10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2710" y="1299"/>
              <a:ext cx="2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9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2808" y="907"/>
              <a:ext cx="2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9</a:t>
              </a:r>
              <a:endPara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821950" y="3244582"/>
            <a:ext cx="334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12×5×6=360(cm³)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49619" y="2744273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55946" y="2766848"/>
            <a:ext cx="1279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21948" y="3753710"/>
            <a:ext cx="334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9×9×9=729(cm³)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21950" y="4276930"/>
            <a:ext cx="360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22×10×8=1760(cm³)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/>
              <p:cNvSpPr/>
              <p:nvPr/>
            </p:nvSpPr>
            <p:spPr>
              <a:xfrm>
                <a:off x="409575" y="389495"/>
                <a:ext cx="8406962" cy="1440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4.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一个长方体的长是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12cm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，宽是长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高是长的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这个长方体的体积是多少？</a:t>
                </a:r>
              </a:p>
            </p:txBody>
          </p:sp>
        </mc:Choice>
        <mc:Fallback xmlns="">
          <p:sp>
            <p:nvSpPr>
              <p:cNvPr id="108" name="矩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389495"/>
                <a:ext cx="8406962" cy="1440138"/>
              </a:xfrm>
              <a:prstGeom prst="rect">
                <a:avLst/>
              </a:prstGeom>
              <a:blipFill rotWithShape="1">
                <a:blip r:embed="rId3"/>
                <a:stretch>
                  <a:fillRect l="-1450" r="-1523" b="-97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/>
              <p:cNvSpPr/>
              <p:nvPr/>
            </p:nvSpPr>
            <p:spPr>
              <a:xfrm>
                <a:off x="1512271" y="1850185"/>
                <a:ext cx="2208169" cy="783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 (cm)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矩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71" y="1850185"/>
                <a:ext cx="2208169" cy="783612"/>
              </a:xfrm>
              <a:prstGeom prst="rect">
                <a:avLst/>
              </a:prstGeom>
              <a:blipFill rotWithShape="0">
                <a:blip r:embed="rId4"/>
                <a:stretch>
                  <a:fillRect r="-4420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矩形 110"/>
              <p:cNvSpPr/>
              <p:nvPr/>
            </p:nvSpPr>
            <p:spPr>
              <a:xfrm>
                <a:off x="4263353" y="1852257"/>
                <a:ext cx="2208169" cy="783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 (cm)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矩形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53" y="1852257"/>
                <a:ext cx="2208169" cy="783612"/>
              </a:xfrm>
              <a:prstGeom prst="rect">
                <a:avLst/>
              </a:prstGeom>
              <a:blipFill rotWithShape="0">
                <a:blip r:embed="rId5"/>
                <a:stretch>
                  <a:fillRect r="-4132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矩形 111"/>
          <p:cNvSpPr/>
          <p:nvPr/>
        </p:nvSpPr>
        <p:spPr>
          <a:xfrm>
            <a:off x="3003213" y="2576110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12×4×3</a:t>
            </a:r>
          </a:p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</a:t>
            </a:r>
          </a:p>
        </p:txBody>
      </p:sp>
      <p:sp>
        <p:nvSpPr>
          <p:cNvPr id="113" name="矩形 112"/>
          <p:cNvSpPr/>
          <p:nvPr/>
        </p:nvSpPr>
        <p:spPr>
          <a:xfrm>
            <a:off x="2487117" y="4008113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答：这个长方体的体积是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 cm³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0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1105992" y="868807"/>
            <a:ext cx="7320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0.35m³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        )dm³    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2.04dm³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          )cm³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1105992" y="2254647"/>
            <a:ext cx="7099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19.6L =(            )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      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1325mL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           )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1105992" y="1540267"/>
            <a:ext cx="756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5300dm³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        )m³       2800cm³ =(        )dm³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7986" y="643914"/>
            <a:ext cx="453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0"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5.</a:t>
            </a:r>
            <a:endParaRPr lang="zh-CN" altLang="en-US" sz="2800" b="1" cap="none" spc="0" dirty="0">
              <a:ln w="0"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84901" y="3572566"/>
            <a:ext cx="1008000" cy="1100868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2" name="组合 4"/>
          <p:cNvGrpSpPr/>
          <p:nvPr/>
        </p:nvGrpSpPr>
        <p:grpSpPr bwMode="auto">
          <a:xfrm>
            <a:off x="1900370" y="3039913"/>
            <a:ext cx="2576947" cy="1009596"/>
            <a:chOff x="2284029" y="1095824"/>
            <a:chExt cx="2756591" cy="356766"/>
          </a:xfrm>
          <a:noFill/>
        </p:grpSpPr>
        <p:sp>
          <p:nvSpPr>
            <p:cNvPr id="25" name="云形标注 82"/>
            <p:cNvSpPr>
              <a:spLocks noChangeArrowheads="1"/>
            </p:cNvSpPr>
            <p:nvPr/>
          </p:nvSpPr>
          <p:spPr bwMode="auto">
            <a:xfrm>
              <a:off x="2284029" y="1095824"/>
              <a:ext cx="2756591" cy="356766"/>
            </a:xfrm>
            <a:prstGeom prst="cloudCallout">
              <a:avLst>
                <a:gd name="adj1" fmla="val -55309"/>
                <a:gd name="adj2" fmla="val 54596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2450189" y="1149892"/>
              <a:ext cx="2465940" cy="2501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相邻体积单位间的进率是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47044" y="4638197"/>
            <a:ext cx="3492812" cy="430304"/>
            <a:chOff x="5304502" y="544377"/>
            <a:chExt cx="3492812" cy="430304"/>
          </a:xfrm>
        </p:grpSpPr>
        <p:sp>
          <p:nvSpPr>
            <p:cNvPr id="38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页练习四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39" name="图片 3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42" name="矩形 4"/>
          <p:cNvSpPr>
            <a:spLocks noChangeArrowheads="1"/>
          </p:cNvSpPr>
          <p:nvPr/>
        </p:nvSpPr>
        <p:spPr bwMode="auto">
          <a:xfrm>
            <a:off x="2593452" y="887971"/>
            <a:ext cx="1644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6271383" y="887971"/>
            <a:ext cx="1035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2040</a:t>
            </a: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6464131" y="1555883"/>
            <a:ext cx="744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2.8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2972426" y="1555883"/>
            <a:ext cx="696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5.3</a:t>
            </a: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6393280" y="2277817"/>
            <a:ext cx="120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1.325</a:t>
            </a: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2449935" y="2288135"/>
            <a:ext cx="1219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19600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134502" y="3480374"/>
            <a:ext cx="4307657" cy="1017588"/>
            <a:chOff x="2264940" y="3716248"/>
            <a:chExt cx="4307657" cy="1017588"/>
          </a:xfrm>
        </p:grpSpPr>
        <p:sp>
          <p:nvSpPr>
            <p:cNvPr id="24" name="矩形 23"/>
            <p:cNvSpPr/>
            <p:nvPr/>
          </p:nvSpPr>
          <p:spPr>
            <a:xfrm>
              <a:off x="2264940" y="3955963"/>
              <a:ext cx="15197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高级单位</a:t>
              </a:r>
              <a:endPara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52807" y="3955963"/>
              <a:ext cx="15197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低级单位</a:t>
              </a:r>
              <a:endPara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箭头连接符 30"/>
            <p:cNvCxnSpPr>
              <a:endCxn id="27" idx="1"/>
            </p:cNvCxnSpPr>
            <p:nvPr/>
          </p:nvCxnSpPr>
          <p:spPr>
            <a:xfrm>
              <a:off x="3665155" y="4165319"/>
              <a:ext cx="13876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3718667" y="3716248"/>
              <a:ext cx="11189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进率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H="1">
              <a:off x="3665155" y="4299251"/>
              <a:ext cx="138765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3730146" y="4272171"/>
              <a:ext cx="11189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进率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456585" y="506572"/>
            <a:ext cx="846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6.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下面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两组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数中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，每一组都有一个数与其他数不同，请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划去这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个数。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26412" y="1842305"/>
            <a:ext cx="14497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3.05m³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357844" y="1851348"/>
            <a:ext cx="2592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3050dm³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180083" y="1851348"/>
            <a:ext cx="2881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30500cm³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345363" y="1835977"/>
            <a:ext cx="2882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3050000cm³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63287" y="3001435"/>
            <a:ext cx="1512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7024dm³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539469" y="3017904"/>
            <a:ext cx="1411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7.024m³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180084" y="3017904"/>
            <a:ext cx="2189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7024000cm³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491972" y="3001433"/>
            <a:ext cx="1869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0.07024m³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4405892" y="1950877"/>
            <a:ext cx="1088680" cy="2978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6771675" y="3039865"/>
            <a:ext cx="1134732" cy="4451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2718" y="2322056"/>
            <a:ext cx="152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3050dm³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095613" y="2353425"/>
            <a:ext cx="152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30.5dm³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233358" y="2312128"/>
            <a:ext cx="152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3050dm³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376136" y="3497949"/>
            <a:ext cx="152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7024dm³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095613" y="3497949"/>
            <a:ext cx="152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7024dm³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389261" y="3552117"/>
            <a:ext cx="152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70.24dm³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36121" y="538609"/>
            <a:ext cx="8460000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7.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个棱长为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6 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的正方体药盒，它的表面积和体积分别是多少？</a:t>
            </a:r>
          </a:p>
        </p:txBody>
      </p:sp>
      <p:sp>
        <p:nvSpPr>
          <p:cNvPr id="23" name="矩形 22"/>
          <p:cNvSpPr/>
          <p:nvPr/>
        </p:nvSpPr>
        <p:spPr>
          <a:xfrm>
            <a:off x="2717697" y="123311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正方体的表面积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</a:p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6×6×6</a:t>
            </a:r>
          </a:p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4" name="矩形 23"/>
          <p:cNvSpPr/>
          <p:nvPr/>
        </p:nvSpPr>
        <p:spPr>
          <a:xfrm>
            <a:off x="2825073" y="239312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正方体的体积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</a:p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=6×6×6</a:t>
            </a:r>
          </a:p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852965" y="3639891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答：它的表面积是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216cm²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，体积是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91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9041" y="3406890"/>
            <a:ext cx="1080000" cy="132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4"/>
          <p:cNvGrpSpPr>
            <a:grpSpLocks/>
          </p:cNvGrpSpPr>
          <p:nvPr/>
        </p:nvGrpSpPr>
        <p:grpSpPr bwMode="auto">
          <a:xfrm>
            <a:off x="5060731" y="2351046"/>
            <a:ext cx="2966737" cy="1435642"/>
            <a:chOff x="2345887" y="952082"/>
            <a:chExt cx="3138616" cy="8299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云形标注 82"/>
            <p:cNvSpPr>
              <a:spLocks noChangeArrowheads="1"/>
            </p:cNvSpPr>
            <p:nvPr/>
          </p:nvSpPr>
          <p:spPr bwMode="auto">
            <a:xfrm>
              <a:off x="2345887" y="952082"/>
              <a:ext cx="3138616" cy="829944"/>
            </a:xfrm>
            <a:prstGeom prst="cloudCallout">
              <a:avLst>
                <a:gd name="adj1" fmla="val 40561"/>
                <a:gd name="adj2" fmla="val 60740"/>
              </a:avLst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2631112" y="1041566"/>
              <a:ext cx="2727963" cy="6524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已知长方体的体积和底面积，可以根据</a:t>
              </a:r>
              <a:endPara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求高。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59185" y="403342"/>
            <a:ext cx="867600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8.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个长方体水箱的容积是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200 L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，这个水箱的底面是一个边长为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50 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的正方形，水箱的高是多少厘米？</a:t>
            </a:r>
          </a:p>
        </p:txBody>
      </p:sp>
      <p:sp>
        <p:nvSpPr>
          <p:cNvPr id="36" name="矩形 35"/>
          <p:cNvSpPr/>
          <p:nvPr/>
        </p:nvSpPr>
        <p:spPr>
          <a:xfrm>
            <a:off x="1360604" y="1714403"/>
            <a:ext cx="4756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200L=200dm³    50cm=5dm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61207" y="2249454"/>
            <a:ext cx="302433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200÷5÷5</a:t>
            </a:r>
          </a:p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8(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29159" y="406859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答：水箱的高是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80cm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787" y="3525078"/>
            <a:ext cx="2131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8dm=80cm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22535" y="140146"/>
            <a:ext cx="7264072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9.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在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一块如右图的长方形地面上铺一层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6cm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厚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的沙土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单位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: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m)</a:t>
            </a:r>
            <a:endParaRPr lang="zh-CN" altLang="en-US" sz="28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）需要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多少立方米的沙土？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）一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辆车每次运送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1.5m³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的沙土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endParaRPr lang="en-US" altLang="zh-CN" sz="2400" b="1" dirty="0" smtClean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至少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需要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运多少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次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?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54777" y="822109"/>
            <a:ext cx="2364157" cy="1313729"/>
            <a:chOff x="6233358" y="1203780"/>
            <a:chExt cx="2364157" cy="1313729"/>
          </a:xfrm>
        </p:grpSpPr>
        <p:sp>
          <p:nvSpPr>
            <p:cNvPr id="30" name="矩形 29"/>
            <p:cNvSpPr/>
            <p:nvPr/>
          </p:nvSpPr>
          <p:spPr>
            <a:xfrm>
              <a:off x="6233358" y="1581405"/>
              <a:ext cx="1872208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15088" y="120378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45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105072" y="184940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28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221225" y="2980104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45×28×0.06</a:t>
            </a:r>
          </a:p>
          <a:p>
            <a:pPr eaLnBrk="1" latinLnBrk="1"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=75.6(m³)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5158" y="2593585"/>
            <a:ext cx="26427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6cm=0.06m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76771" y="3813020"/>
            <a:ext cx="41280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(2)75.6÷1.5=50.4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51(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2842" y="4352007"/>
            <a:ext cx="3552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答：需要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75.6m³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沙土。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4"/>
          <p:cNvGrpSpPr/>
          <p:nvPr/>
        </p:nvGrpSpPr>
        <p:grpSpPr bwMode="auto">
          <a:xfrm>
            <a:off x="5425890" y="2279601"/>
            <a:ext cx="3257113" cy="1390070"/>
            <a:chOff x="2284029" y="1095824"/>
            <a:chExt cx="3484172" cy="491216"/>
          </a:xfrm>
          <a:noFill/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>
              <a:off x="2284029" y="1095824"/>
              <a:ext cx="3484172" cy="491216"/>
            </a:xfrm>
            <a:prstGeom prst="cloudCallout">
              <a:avLst>
                <a:gd name="adj1" fmla="val -46132"/>
                <a:gd name="adj2" fmla="val -77356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2450189" y="1161977"/>
              <a:ext cx="3318012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需要沙土的体积就是底面为长方形地面，高为沙土厚的长方体的体积。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496772" y="4352007"/>
            <a:ext cx="35160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答：至少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次。</a:t>
            </a:r>
          </a:p>
        </p:txBody>
      </p:sp>
    </p:spTree>
    <p:extLst>
      <p:ext uri="{BB962C8B-B14F-4D97-AF65-F5344CB8AC3E}">
        <p14:creationId xmlns:p14="http://schemas.microsoft.com/office/powerpoint/2010/main" val="416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52401" y="523031"/>
            <a:ext cx="88200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10.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如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图。一种旅行包的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三部分用拉链连接，拆卸方便。这种旅行包可以近似地看成是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由下边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的三个图形组成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的，这个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旅行包的容积大约是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多少？（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单位：</a:t>
            </a:r>
            <a:r>
              <a:rPr lang="en-US" altLang="zh-CN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cm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74" y1="32603" x2="4386" y2="42740"/>
                        <a14:foregroundMark x1="36623" y1="9315" x2="41886" y2="19726"/>
                        <a14:foregroundMark x1="93421" y1="25479" x2="97807" y2="32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6571" y="1969561"/>
            <a:ext cx="1913695" cy="15317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25" l="262" r="100000">
                        <a14:foregroundMark x1="12565" y1="16379" x2="19110" y2="81897"/>
                        <a14:foregroundMark x1="74346" y1="20115" x2="83508" y2="82471"/>
                        <a14:foregroundMark x1="75524" y1="2586" x2="75785" y2="13218"/>
                        <a14:foregroundMark x1="42016" y1="8333" x2="49215" y2="13793"/>
                        <a14:foregroundMark x1="9948" y1="5172" x2="14529" y2="16954"/>
                        <a14:foregroundMark x1="2225" y1="40230" x2="5628" y2="51149"/>
                        <a14:foregroundMark x1="6545" y1="74425" x2="8246" y2="87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418" y="3156660"/>
            <a:ext cx="2752767" cy="125387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22201" y="2224097"/>
            <a:ext cx="41171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15×7×26×2+40×15×26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2730×2+15600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5460+15600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=21060(cm³)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5199" y="3981408"/>
            <a:ext cx="5754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答：这个旅行包的容积大约是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21060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38174" y="349072"/>
            <a:ext cx="7015655" cy="159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11.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做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一个如右图的无盖长方体铁皮水槽最少需要多大面积的铁皮？这个水槽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最多可以</a:t>
            </a:r>
            <a:endParaRPr lang="en-US" altLang="zh-CN" sz="2600" b="1" dirty="0" smtClean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盛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多少升水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？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单位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600" b="1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dm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)</a:t>
            </a:r>
            <a:endParaRPr lang="zh-CN" altLang="en-US" sz="26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12" name="组合 4"/>
          <p:cNvGrpSpPr/>
          <p:nvPr/>
        </p:nvGrpSpPr>
        <p:grpSpPr bwMode="auto">
          <a:xfrm>
            <a:off x="5818507" y="2000789"/>
            <a:ext cx="2071279" cy="1237270"/>
            <a:chOff x="2282760" y="1129984"/>
            <a:chExt cx="2215672" cy="437220"/>
          </a:xfrm>
          <a:noFill/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282760" y="1129984"/>
              <a:ext cx="2215672" cy="437220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2102183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计算需要多大面积的铁皮时注意无盖。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30C27C0-0AAC-4176-96AB-6B33F5853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07" y="3043494"/>
            <a:ext cx="1080000" cy="9785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8" b="100000" l="0" r="100000">
                        <a14:foregroundMark x1="15884" y1="78030" x2="15884" y2="87879"/>
                        <a14:foregroundMark x1="61372" y1="57576" x2="68231" y2="63636"/>
                        <a14:foregroundMark x1="87365" y1="21212" x2="93502" y2="204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0573" y="511310"/>
            <a:ext cx="26384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857987" y="1809487"/>
            <a:ext cx="432048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长方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体表面积：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5×12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(5×2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12×2)×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1" latinLnBrk="1"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68</a:t>
            </a:r>
          </a:p>
          <a:p>
            <a:pPr eaLnBrk="1" latinLnBrk="1"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128(dm²)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8174" y="3592035"/>
            <a:ext cx="5996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长方体的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12×5×2=120(dm³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)=120(L)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5924" y="4042729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答：做这个无盖长方体铁皮水槽最少需要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128dm²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的铁皮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，这个水槽最多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可以盛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120L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495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3894" y="315662"/>
            <a:ext cx="853032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12.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某汽车油箱的长、宽、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高如下图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所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示。（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单位：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cm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</a:t>
            </a:r>
            <a:endParaRPr lang="zh-CN" altLang="en-US" sz="26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）这个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油箱能装多少升汽油？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）如果每升汽油可行驶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10 km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，这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箱油最多</a:t>
            </a:r>
            <a:endParaRPr lang="en-US" altLang="zh-CN" sz="2400" b="1" dirty="0" smtClean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可以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供这辆汽车行驶多少千米？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7105" y="3806495"/>
            <a:ext cx="6349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：这箱油最多可以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供这辆汽车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行驶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600km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7" b="100000" l="0" r="100000">
                        <a14:foregroundMark x1="20213" y1="63506" x2="34894" y2="75575"/>
                        <a14:foregroundMark x1="18936" y1="82471" x2="27872" y2="92529"/>
                        <a14:foregroundMark x1="69574" y1="90805" x2="80851" y2="94253"/>
                        <a14:foregroundMark x1="92340" y1="42529" x2="96170" y2="57759"/>
                        <a14:foregroundMark x1="2979" y1="12356" x2="27872" y2="3161"/>
                        <a14:foregroundMark x1="3404" y1="13506" x2="1702" y2="67529"/>
                        <a14:foregroundMark x1="28298" y1="3736" x2="85957" y2="20402"/>
                        <a14:foregroundMark x1="19362" y1="85345" x2="19362" y2="90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6109" y="998854"/>
            <a:ext cx="1835239" cy="13588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3894" y="2260385"/>
            <a:ext cx="4841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50×40×30=60000(cm³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13537" y="2260385"/>
            <a:ext cx="3462884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60000 cm³=60 dm³=60 L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3894" y="3276048"/>
            <a:ext cx="3462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60×10=600(km)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7105" y="2814383"/>
            <a:ext cx="6023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答：这个油箱能装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60L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汽油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641" y="1265809"/>
            <a:ext cx="1485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4546" t="2773"/>
          <a:stretch>
            <a:fillRect/>
          </a:stretch>
        </p:blipFill>
        <p:spPr bwMode="auto">
          <a:xfrm>
            <a:off x="6814886" y="2249929"/>
            <a:ext cx="1457354" cy="24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902224" y="655437"/>
            <a:ext cx="2592000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32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体积与容积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19" name="组合 4"/>
          <p:cNvGrpSpPr/>
          <p:nvPr/>
        </p:nvGrpSpPr>
        <p:grpSpPr bwMode="auto">
          <a:xfrm>
            <a:off x="2364518" y="1457878"/>
            <a:ext cx="2664371" cy="1452763"/>
            <a:chOff x="2025027" y="1127146"/>
            <a:chExt cx="2850109" cy="513370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2025027" y="1127146"/>
              <a:ext cx="2850109" cy="513370"/>
            </a:xfrm>
            <a:prstGeom prst="cloudCallout">
              <a:avLst>
                <a:gd name="adj1" fmla="val -54447"/>
                <a:gd name="adj2" fmla="val 51309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175919" y="1182299"/>
              <a:ext cx="2594873" cy="424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物体所占空间的大小，就是物体的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体积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21" name="组合 4"/>
          <p:cNvGrpSpPr/>
          <p:nvPr/>
        </p:nvGrpSpPr>
        <p:grpSpPr bwMode="auto">
          <a:xfrm>
            <a:off x="4093586" y="2744386"/>
            <a:ext cx="2634905" cy="1444732"/>
            <a:chOff x="2090277" y="1129984"/>
            <a:chExt cx="2818590" cy="510532"/>
          </a:xfrm>
          <a:noFill/>
        </p:grpSpPr>
        <p:sp>
          <p:nvSpPr>
            <p:cNvPr id="22" name="云形标注 82"/>
            <p:cNvSpPr>
              <a:spLocks noChangeArrowheads="1"/>
            </p:cNvSpPr>
            <p:nvPr/>
          </p:nvSpPr>
          <p:spPr bwMode="auto">
            <a:xfrm>
              <a:off x="2090277" y="1129984"/>
              <a:ext cx="2818590" cy="510532"/>
            </a:xfrm>
            <a:prstGeom prst="cloudCallout">
              <a:avLst>
                <a:gd name="adj1" fmla="val 47774"/>
                <a:gd name="adj2" fmla="val 5567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2300746" y="1165301"/>
              <a:ext cx="2490070" cy="424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容器所能容纳物体的体积，是容器的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容积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8057" y="538983"/>
            <a:ext cx="8820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13.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实践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活动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。找一些棱长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为</a:t>
            </a:r>
            <a:r>
              <a:rPr lang="en-US" altLang="zh-CN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1cm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的小正方体，做下面的活动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  <a:endParaRPr lang="en-US" altLang="zh-CN" sz="2600" b="1" dirty="0" smtClean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）用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个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这样的小正方体可以摆成一个大正方体吗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？</a:t>
            </a:r>
            <a:endParaRPr lang="en-US" altLang="zh-CN" sz="2400" b="1" dirty="0" smtClean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" b="99820" l="0" r="99528">
                        <a14:foregroundMark x1="10692" y1="64748" x2="11792" y2="73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419" y="2315938"/>
            <a:ext cx="2365512" cy="2067964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628880" y="1768750"/>
            <a:ext cx="5726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小一样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的小正方体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不能摆成一个大正方体，能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摆成一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个长方体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1011819" y="3169746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1507119" y="3169274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2002419" y="3169746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>
            <a:off x="2494285" y="3169274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4125766" y="3110348"/>
            <a:ext cx="1154113" cy="657225"/>
            <a:chOff x="918" y="2874"/>
            <a:chExt cx="727" cy="414"/>
          </a:xfrm>
          <a:solidFill>
            <a:srgbClr val="FFFF99"/>
          </a:solidFill>
        </p:grpSpPr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>
              <a:off x="918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1230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3976751" y="3257785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4474422" y="3257785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3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" b="99820" l="0" r="99528">
                        <a14:foregroundMark x1="10692" y1="64748" x2="11792" y2="73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419" y="2315938"/>
            <a:ext cx="2365512" cy="20679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05702" y="2341224"/>
            <a:ext cx="5243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答：最少要用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个这样的小正方体才可以摆成一个再大一点的正方体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692950" y="4134341"/>
            <a:ext cx="1154113" cy="629294"/>
            <a:chOff x="918" y="2874"/>
            <a:chExt cx="727" cy="414"/>
          </a:xfrm>
          <a:solidFill>
            <a:srgbClr val="FFFF99"/>
          </a:solidFill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918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230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554254" y="4288330"/>
            <a:ext cx="658813" cy="629294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042300" y="4288330"/>
            <a:ext cx="658813" cy="629294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550075" y="3644126"/>
            <a:ext cx="1296988" cy="809625"/>
            <a:chOff x="1500" y="1824"/>
            <a:chExt cx="817" cy="510"/>
          </a:xfrm>
          <a:solidFill>
            <a:srgbClr val="FFFF99"/>
          </a:solidFill>
        </p:grpSpPr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1596" y="1824"/>
              <a:ext cx="721" cy="417"/>
              <a:chOff x="1548" y="2880"/>
              <a:chExt cx="721" cy="417"/>
            </a:xfrm>
            <a:grpFill/>
          </p:grpSpPr>
          <p:sp>
            <p:nvSpPr>
              <p:cNvPr id="21" name="AutoShape 26"/>
              <p:cNvSpPr>
                <a:spLocks noChangeArrowheads="1"/>
              </p:cNvSpPr>
              <p:nvPr/>
            </p:nvSpPr>
            <p:spPr bwMode="auto">
              <a:xfrm>
                <a:off x="1548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27"/>
              <p:cNvSpPr>
                <a:spLocks noChangeArrowheads="1"/>
              </p:cNvSpPr>
              <p:nvPr/>
            </p:nvSpPr>
            <p:spPr bwMode="auto">
              <a:xfrm>
                <a:off x="1854" y="2883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9" name="AutoShape 30"/>
            <p:cNvSpPr>
              <a:spLocks noChangeArrowheads="1"/>
            </p:cNvSpPr>
            <p:nvPr/>
          </p:nvSpPr>
          <p:spPr bwMode="auto">
            <a:xfrm>
              <a:off x="1500" y="1920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AutoShape 31"/>
            <p:cNvSpPr>
              <a:spLocks noChangeArrowheads="1"/>
            </p:cNvSpPr>
            <p:nvPr/>
          </p:nvSpPr>
          <p:spPr bwMode="auto">
            <a:xfrm>
              <a:off x="1812" y="1920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18057" y="538983"/>
            <a:ext cx="88200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13.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实践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活动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。找一些棱长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为</a:t>
            </a:r>
            <a:r>
              <a:rPr lang="en-US" altLang="zh-CN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1cm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的小正方体，做下面的活动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  <a:endParaRPr lang="en-US" altLang="zh-CN" sz="2600" b="1" dirty="0" smtClean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）最少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要用多少个这样的小正方体才可以摆成一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个再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大一点的正方体？</a:t>
            </a:r>
          </a:p>
        </p:txBody>
      </p:sp>
    </p:spTree>
    <p:extLst>
      <p:ext uri="{BB962C8B-B14F-4D97-AF65-F5344CB8AC3E}">
        <p14:creationId xmlns:p14="http://schemas.microsoft.com/office/powerpoint/2010/main" val="15816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" b="99820" l="0" r="99528">
                        <a14:foregroundMark x1="10692" y1="64748" x2="11792" y2="73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419" y="2315938"/>
            <a:ext cx="2365512" cy="20679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3988" y="1815055"/>
            <a:ext cx="4504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能再摆一个更大一点的正方体。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（答案不唯一）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530181" y="4051438"/>
            <a:ext cx="1630363" cy="657225"/>
            <a:chOff x="918" y="2874"/>
            <a:chExt cx="1027" cy="414"/>
          </a:xfrm>
          <a:solidFill>
            <a:srgbClr val="FFFF99"/>
          </a:solidFill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918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230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530" y="287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363635" y="4213205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858935" y="4212733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3351119" y="4220076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2201278" y="4364932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2696810" y="4363808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3195403" y="4369259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365081" y="3565886"/>
            <a:ext cx="1795463" cy="819150"/>
            <a:chOff x="880" y="1824"/>
            <a:chExt cx="1131" cy="516"/>
          </a:xfrm>
          <a:solidFill>
            <a:srgbClr val="FFFF99"/>
          </a:solidFill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985" y="1824"/>
              <a:ext cx="1026" cy="416"/>
              <a:chOff x="937" y="2880"/>
              <a:chExt cx="1026" cy="416"/>
            </a:xfrm>
            <a:grpFill/>
          </p:grpSpPr>
          <p:sp>
            <p:nvSpPr>
              <p:cNvPr id="30" name="AutoShape 24"/>
              <p:cNvSpPr>
                <a:spLocks noChangeArrowheads="1"/>
              </p:cNvSpPr>
              <p:nvPr/>
            </p:nvSpPr>
            <p:spPr bwMode="auto">
              <a:xfrm>
                <a:off x="937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5"/>
              <p:cNvSpPr>
                <a:spLocks noChangeArrowheads="1"/>
              </p:cNvSpPr>
              <p:nvPr/>
            </p:nvSpPr>
            <p:spPr bwMode="auto">
              <a:xfrm>
                <a:off x="1235" y="2882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1548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880" y="1924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AutoShape 29"/>
            <p:cNvSpPr>
              <a:spLocks noChangeArrowheads="1"/>
            </p:cNvSpPr>
            <p:nvPr/>
          </p:nvSpPr>
          <p:spPr bwMode="auto">
            <a:xfrm>
              <a:off x="1188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1494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2201277" y="3882673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2696810" y="3883145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3195403" y="3879194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2346031" y="3083793"/>
            <a:ext cx="1814513" cy="822325"/>
            <a:chOff x="868" y="1821"/>
            <a:chExt cx="1143" cy="518"/>
          </a:xfrm>
          <a:solidFill>
            <a:srgbClr val="FFFF99"/>
          </a:solidFill>
        </p:grpSpPr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973" y="1821"/>
              <a:ext cx="1038" cy="417"/>
              <a:chOff x="925" y="2877"/>
              <a:chExt cx="1038" cy="417"/>
            </a:xfrm>
            <a:grpFill/>
          </p:grpSpPr>
          <p:sp>
            <p:nvSpPr>
              <p:cNvPr id="45" name="AutoShape 24"/>
              <p:cNvSpPr>
                <a:spLocks noChangeArrowheads="1"/>
              </p:cNvSpPr>
              <p:nvPr/>
            </p:nvSpPr>
            <p:spPr bwMode="auto">
              <a:xfrm>
                <a:off x="925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auto">
              <a:xfrm>
                <a:off x="1235" y="2877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>
                <a:off x="1548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>
              <a:off x="868" y="1925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AutoShape 29"/>
            <p:cNvSpPr>
              <a:spLocks noChangeArrowheads="1"/>
            </p:cNvSpPr>
            <p:nvPr/>
          </p:nvSpPr>
          <p:spPr bwMode="auto">
            <a:xfrm>
              <a:off x="1186" y="1920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" name="AutoShape 30"/>
            <p:cNvSpPr>
              <a:spLocks noChangeArrowheads="1"/>
            </p:cNvSpPr>
            <p:nvPr/>
          </p:nvSpPr>
          <p:spPr bwMode="auto">
            <a:xfrm>
              <a:off x="1499" y="1920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8" name="AutoShape 30"/>
          <p:cNvSpPr>
            <a:spLocks noChangeArrowheads="1"/>
          </p:cNvSpPr>
          <p:nvPr/>
        </p:nvSpPr>
        <p:spPr bwMode="auto">
          <a:xfrm>
            <a:off x="2203155" y="3396023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AutoShape 30"/>
          <p:cNvSpPr>
            <a:spLocks noChangeArrowheads="1"/>
          </p:cNvSpPr>
          <p:nvPr/>
        </p:nvSpPr>
        <p:spPr bwMode="auto">
          <a:xfrm>
            <a:off x="2696810" y="3394478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" name="AutoShape 30"/>
          <p:cNvSpPr>
            <a:spLocks noChangeArrowheads="1"/>
          </p:cNvSpPr>
          <p:nvPr/>
        </p:nvSpPr>
        <p:spPr bwMode="auto">
          <a:xfrm>
            <a:off x="3195403" y="3399663"/>
            <a:ext cx="658813" cy="6572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18057" y="538983"/>
            <a:ext cx="8820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13.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实践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活动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。找一些棱长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为</a:t>
            </a:r>
            <a:r>
              <a:rPr lang="en-US" altLang="zh-CN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1cm</a:t>
            </a:r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的小正方体，做下面的活动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  <a:endParaRPr lang="en-US" altLang="zh-CN" sz="26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）你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能再摆一个更大一点的正方体吗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？用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了多少个小正方体？</a:t>
            </a:r>
          </a:p>
        </p:txBody>
      </p:sp>
    </p:spTree>
    <p:extLst>
      <p:ext uri="{BB962C8B-B14F-4D97-AF65-F5344CB8AC3E}">
        <p14:creationId xmlns:p14="http://schemas.microsoft.com/office/powerpoint/2010/main" val="109545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17070" y="630864"/>
            <a:ext cx="8269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如下图，一块长方形铁皮，剪掉四个角上的正方形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每个正方形都相同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后，沿虚线折起来，做成一个没有盖的铁盒。这个铁盒的容积是多少升？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铁皮的厚度忽略不计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70931" b="70523"/>
          <a:stretch/>
        </p:blipFill>
        <p:spPr>
          <a:xfrm>
            <a:off x="5719155" y="1955884"/>
            <a:ext cx="2522815" cy="12678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100000" l="0" r="100000">
                        <a14:foregroundMark x1="2094" y1="68750" x2="2094" y2="95000"/>
                        <a14:foregroundMark x1="3141" y1="95000" x2="80628" y2="98750"/>
                        <a14:foregroundMark x1="17277" y1="97500" x2="1047" y2="97500"/>
                        <a14:foregroundMark x1="1571" y1="66250" x2="17801" y2="12500"/>
                        <a14:foregroundMark x1="2094" y1="68750" x2="2094" y2="95000"/>
                        <a14:foregroundMark x1="19895" y1="16250" x2="95812" y2="13750"/>
                      </a14:backgroundRemoval>
                    </a14:imgEffect>
                  </a14:imgLayer>
                </a14:imgProps>
              </a:ext>
            </a:extLst>
          </a:blip>
          <a:srcRect t="13586"/>
          <a:stretch/>
        </p:blipFill>
        <p:spPr>
          <a:xfrm>
            <a:off x="1251886" y="2223831"/>
            <a:ext cx="2022327" cy="731964"/>
          </a:xfrm>
          <a:prstGeom prst="round2DiagRect">
            <a:avLst>
              <a:gd name="adj1" fmla="val 50000"/>
              <a:gd name="adj2" fmla="val 0"/>
            </a:avLst>
          </a:prstGeom>
        </p:spPr>
      </p:pic>
      <p:grpSp>
        <p:nvGrpSpPr>
          <p:cNvPr id="24" name="组合 23"/>
          <p:cNvGrpSpPr/>
          <p:nvPr/>
        </p:nvGrpSpPr>
        <p:grpSpPr>
          <a:xfrm>
            <a:off x="3221899" y="2430772"/>
            <a:ext cx="2710954" cy="400110"/>
            <a:chOff x="3421404" y="2430772"/>
            <a:chExt cx="2710954" cy="400110"/>
          </a:xfrm>
        </p:grpSpPr>
        <p:cxnSp>
          <p:nvCxnSpPr>
            <p:cNvPr id="5" name="直接箭头连接符 4"/>
            <p:cNvCxnSpPr/>
            <p:nvPr/>
          </p:nvCxnSpPr>
          <p:spPr>
            <a:xfrm flipH="1">
              <a:off x="3421404" y="2830882"/>
              <a:ext cx="2028305" cy="0"/>
            </a:xfrm>
            <a:prstGeom prst="straightConnector1">
              <a:avLst/>
            </a:prstGeom>
            <a:ln w="19050">
              <a:solidFill>
                <a:srgbClr val="D434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3473718" y="2430772"/>
              <a:ext cx="26586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/>
              <a:r>
                <a:rPr lang="zh-CN" altLang="en-US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宽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(40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10×2)cm</a:t>
              </a:r>
              <a:endParaRPr lang="en-US" altLang="zh-CN" sz="20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04780" y="1993273"/>
            <a:ext cx="2028305" cy="400110"/>
            <a:chOff x="3604285" y="1993273"/>
            <a:chExt cx="2028305" cy="400110"/>
          </a:xfrm>
        </p:grpSpPr>
        <p:cxnSp>
          <p:nvCxnSpPr>
            <p:cNvPr id="9" name="直接箭头连接符 8"/>
            <p:cNvCxnSpPr/>
            <p:nvPr/>
          </p:nvCxnSpPr>
          <p:spPr>
            <a:xfrm flipH="1">
              <a:off x="3604285" y="2381994"/>
              <a:ext cx="2028305" cy="0"/>
            </a:xfrm>
            <a:prstGeom prst="straightConnector1">
              <a:avLst/>
            </a:prstGeom>
            <a:ln w="19050">
              <a:solidFill>
                <a:srgbClr val="D434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4036045" y="1993273"/>
              <a:ext cx="11647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/>
              <a:r>
                <a:rPr lang="zh-CN" altLang="en-US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高 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10cm</a:t>
              </a:r>
              <a:endParaRPr lang="en-US" altLang="zh-CN" sz="20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66430" y="2955795"/>
            <a:ext cx="4914132" cy="550030"/>
            <a:chOff x="2265935" y="2955795"/>
            <a:chExt cx="4914132" cy="550030"/>
          </a:xfrm>
        </p:grpSpPr>
        <p:cxnSp>
          <p:nvCxnSpPr>
            <p:cNvPr id="17" name="直接箭头连接符 16"/>
            <p:cNvCxnSpPr/>
            <p:nvPr/>
          </p:nvCxnSpPr>
          <p:spPr>
            <a:xfrm rot="5400000" flipH="1">
              <a:off x="1995935" y="3225795"/>
              <a:ext cx="540000" cy="0"/>
            </a:xfrm>
            <a:prstGeom prst="straightConnector1">
              <a:avLst/>
            </a:prstGeom>
            <a:ln w="19050">
              <a:solidFill>
                <a:srgbClr val="D434C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2277687" y="3495795"/>
              <a:ext cx="4902380" cy="0"/>
            </a:xfrm>
            <a:prstGeom prst="line">
              <a:avLst/>
            </a:prstGeom>
            <a:ln w="19050">
              <a:solidFill>
                <a:srgbClr val="D43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>
              <a:off x="7000067" y="3315795"/>
              <a:ext cx="360000" cy="0"/>
            </a:xfrm>
            <a:prstGeom prst="line">
              <a:avLst/>
            </a:prstGeom>
            <a:ln w="19050">
              <a:solidFill>
                <a:srgbClr val="D43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3298956" y="3105715"/>
              <a:ext cx="26586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/>
              <a:r>
                <a:rPr lang="zh-CN" altLang="en-US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长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(80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10×2)cm</a:t>
              </a:r>
              <a:endParaRPr lang="en-US" altLang="zh-CN" sz="20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805250" y="4416299"/>
            <a:ext cx="429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答：这个铁盒的容积是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12L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51753" y="3511740"/>
            <a:ext cx="5800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(80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10×2)×(40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10×2)×10=12000(cm³)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51753" y="3892389"/>
            <a:ext cx="40414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12000cm³=12000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468" y="1638300"/>
            <a:ext cx="7253758" cy="23526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1343606" y="1824236"/>
            <a:ext cx="6841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从体积和容积出发，了解了它们的定义，知道它们的常用单位以及单位之间的进率。</a:t>
            </a:r>
          </a:p>
        </p:txBody>
      </p:sp>
      <p:sp>
        <p:nvSpPr>
          <p:cNvPr id="9" name="矩形 8"/>
          <p:cNvSpPr/>
          <p:nvPr/>
        </p:nvSpPr>
        <p:spPr>
          <a:xfrm>
            <a:off x="1344216" y="2640131"/>
            <a:ext cx="676875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掌握了长方体和正方体的体积公式，并能用体积公式求相关的体积，并回顾了长方体和正方体的表面积知识。</a:t>
            </a:r>
          </a:p>
        </p:txBody>
      </p:sp>
    </p:spTree>
    <p:extLst>
      <p:ext uri="{BB962C8B-B14F-4D97-AF65-F5344CB8AC3E}">
        <p14:creationId xmlns:p14="http://schemas.microsoft.com/office/powerpoint/2010/main" val="11037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教材练习四中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1803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2717" y="100641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体积与容积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7940" y="2352502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2717" y="165850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体积单位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2717" y="296267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体积单位的换算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624068" y="1298805"/>
            <a:ext cx="298650" cy="2692170"/>
          </a:xfrm>
          <a:prstGeom prst="leftBrace">
            <a:avLst>
              <a:gd name="adj1" fmla="val 4022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2717" y="2310592"/>
            <a:ext cx="3021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长方体的体积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2717" y="3614765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测量不规则物体的体积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19777" y="600811"/>
            <a:ext cx="2592000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32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体积单位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5180035" y="1160593"/>
            <a:ext cx="3312000" cy="3312000"/>
          </a:xfrm>
          <a:prstGeom prst="cube">
            <a:avLst>
              <a:gd name="adj" fmla="val 1838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0" name="矩形 29"/>
          <p:cNvSpPr/>
          <p:nvPr/>
        </p:nvSpPr>
        <p:spPr>
          <a:xfrm>
            <a:off x="5667550" y="2527785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立方米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53686" y="3201629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2363980" y="1821381"/>
            <a:ext cx="2305050" cy="2305050"/>
          </a:xfrm>
          <a:prstGeom prst="cube">
            <a:avLst>
              <a:gd name="adj" fmla="val 1921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33" name="矩形 32"/>
          <p:cNvSpPr/>
          <p:nvPr/>
        </p:nvSpPr>
        <p:spPr>
          <a:xfrm>
            <a:off x="2354035" y="2647590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立方分米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91864" y="3201628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5" name="立方体 34"/>
          <p:cNvSpPr/>
          <p:nvPr/>
        </p:nvSpPr>
        <p:spPr>
          <a:xfrm>
            <a:off x="815058" y="2239584"/>
            <a:ext cx="936000" cy="936000"/>
          </a:xfrm>
          <a:prstGeom prst="cube">
            <a:avLst>
              <a:gd name="adj" fmla="val 20929"/>
            </a:avLst>
          </a:prstGeom>
          <a:solidFill>
            <a:srgbClr val="DEEB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375056" y="3125401"/>
            <a:ext cx="1969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</a:p>
        </p:txBody>
      </p:sp>
      <p:sp>
        <p:nvSpPr>
          <p:cNvPr id="37" name="矩形 36"/>
          <p:cNvSpPr/>
          <p:nvPr/>
        </p:nvSpPr>
        <p:spPr>
          <a:xfrm>
            <a:off x="717312" y="2518260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471997" y="2058379"/>
            <a:ext cx="412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液体的体积是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dm³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196" y="1655566"/>
            <a:ext cx="1076325" cy="20167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0"/>
          <p:cNvGrpSpPr/>
          <p:nvPr/>
        </p:nvGrpSpPr>
        <p:grpSpPr>
          <a:xfrm>
            <a:off x="879921" y="2756021"/>
            <a:ext cx="1529080" cy="1025525"/>
            <a:chOff x="4211962" y="3575737"/>
            <a:chExt cx="2354450" cy="1620000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3865" y="3555831"/>
              <a:ext cx="2389632" cy="1658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椭圆 15"/>
            <p:cNvSpPr/>
            <p:nvPr/>
          </p:nvSpPr>
          <p:spPr>
            <a:xfrm>
              <a:off x="4316414" y="3660990"/>
              <a:ext cx="2160000" cy="1440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40751" y="1674616"/>
            <a:ext cx="1824355" cy="2132330"/>
            <a:chOff x="6958" y="2874"/>
            <a:chExt cx="4424" cy="5310"/>
          </a:xfrm>
        </p:grpSpPr>
        <p:sp>
          <p:nvSpPr>
            <p:cNvPr id="18" name="任意多边形 17"/>
            <p:cNvSpPr/>
            <p:nvPr/>
          </p:nvSpPr>
          <p:spPr>
            <a:xfrm>
              <a:off x="7274" y="3084"/>
              <a:ext cx="3777" cy="4862"/>
            </a:xfrm>
            <a:custGeom>
              <a:avLst/>
              <a:gdLst>
                <a:gd name="connisteX0" fmla="*/ 0 w 2398395"/>
                <a:gd name="connsiteY0" fmla="*/ 2422525 h 3087370"/>
                <a:gd name="connisteX1" fmla="*/ 225425 w 2398395"/>
                <a:gd name="connsiteY1" fmla="*/ 2197100 h 3087370"/>
                <a:gd name="connisteX2" fmla="*/ 783590 w 2398395"/>
                <a:gd name="connsiteY2" fmla="*/ 260985 h 3087370"/>
                <a:gd name="connisteX3" fmla="*/ 760095 w 2398395"/>
                <a:gd name="connsiteY3" fmla="*/ 59690 h 3087370"/>
                <a:gd name="connisteX4" fmla="*/ 760095 w 2398395"/>
                <a:gd name="connsiteY4" fmla="*/ 0 h 3087370"/>
                <a:gd name="connisteX5" fmla="*/ 2398395 w 2398395"/>
                <a:gd name="connsiteY5" fmla="*/ 593725 h 3087370"/>
                <a:gd name="connisteX6" fmla="*/ 2327275 w 2398395"/>
                <a:gd name="connsiteY6" fmla="*/ 712470 h 3087370"/>
                <a:gd name="connisteX7" fmla="*/ 2054225 w 2398395"/>
                <a:gd name="connsiteY7" fmla="*/ 1330325 h 3087370"/>
                <a:gd name="connisteX8" fmla="*/ 1602740 w 2398395"/>
                <a:gd name="connsiteY8" fmla="*/ 2647950 h 3087370"/>
                <a:gd name="connisteX9" fmla="*/ 1614805 w 2398395"/>
                <a:gd name="connsiteY9" fmla="*/ 3087370 h 3087370"/>
                <a:gd name="connisteX10" fmla="*/ 47625 w 2398395"/>
                <a:gd name="connsiteY10" fmla="*/ 2505710 h 3087370"/>
                <a:gd name="connisteX11" fmla="*/ 0 w 2398395"/>
                <a:gd name="connsiteY11" fmla="*/ 2422525 h 3087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398395" h="3087370">
                  <a:moveTo>
                    <a:pt x="0" y="2422525"/>
                  </a:moveTo>
                  <a:lnTo>
                    <a:pt x="225425" y="2197100"/>
                  </a:lnTo>
                  <a:lnTo>
                    <a:pt x="783590" y="260985"/>
                  </a:lnTo>
                  <a:lnTo>
                    <a:pt x="760095" y="59690"/>
                  </a:lnTo>
                  <a:lnTo>
                    <a:pt x="760095" y="0"/>
                  </a:lnTo>
                  <a:lnTo>
                    <a:pt x="2398395" y="593725"/>
                  </a:lnTo>
                  <a:lnTo>
                    <a:pt x="2327275" y="712470"/>
                  </a:lnTo>
                  <a:lnTo>
                    <a:pt x="2054225" y="1330325"/>
                  </a:lnTo>
                  <a:lnTo>
                    <a:pt x="1602740" y="2647950"/>
                  </a:lnTo>
                  <a:lnTo>
                    <a:pt x="1614805" y="3087370"/>
                  </a:lnTo>
                  <a:lnTo>
                    <a:pt x="47625" y="2505710"/>
                  </a:lnTo>
                  <a:lnTo>
                    <a:pt x="0" y="24225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58" y="2874"/>
              <a:ext cx="4425" cy="53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15"/>
          <p:cNvGrpSpPr/>
          <p:nvPr/>
        </p:nvGrpSpPr>
        <p:grpSpPr>
          <a:xfrm>
            <a:off x="2652841" y="2769356"/>
            <a:ext cx="1473835" cy="1021715"/>
            <a:chOff x="6838253" y="4158446"/>
            <a:chExt cx="2268000" cy="1614619"/>
          </a:xfrm>
        </p:grpSpPr>
        <p:pic>
          <p:nvPicPr>
            <p:cNvPr id="21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9618" y="4154754"/>
              <a:ext cx="2279904" cy="1621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椭圆 21"/>
            <p:cNvSpPr/>
            <p:nvPr/>
          </p:nvSpPr>
          <p:spPr>
            <a:xfrm>
              <a:off x="6898470" y="4270741"/>
              <a:ext cx="2160000" cy="1440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471997" y="2840415"/>
            <a:ext cx="433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mL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液体的体积是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cm³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19777" y="600811"/>
            <a:ext cx="2592000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32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体积单位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78899" y="297528"/>
            <a:ext cx="3132000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sz="32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长方体的体积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4" name="TextBox 7"/>
          <p:cNvSpPr txBox="1"/>
          <p:nvPr/>
        </p:nvSpPr>
        <p:spPr>
          <a:xfrm>
            <a:off x="252809" y="3206453"/>
            <a:ext cx="4500000" cy="684000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长方体的体积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宽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191" y="4022487"/>
            <a:ext cx="2160000" cy="720000"/>
          </a:xfrm>
          <a:prstGeom prst="roundRect">
            <a:avLst/>
          </a:prstGeom>
          <a:ln w="19050">
            <a:prstDash val="sysDot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xmlns="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303" y="4021524"/>
            <a:ext cx="2160000" cy="720000"/>
          </a:xfrm>
          <a:prstGeom prst="roundRect">
            <a:avLst/>
          </a:prstGeom>
          <a:ln w="19050">
            <a:prstDash val="sysDot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³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立方体 46"/>
          <p:cNvSpPr/>
          <p:nvPr/>
        </p:nvSpPr>
        <p:spPr>
          <a:xfrm>
            <a:off x="1530809" y="1897854"/>
            <a:ext cx="1944000" cy="10800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立方体 47"/>
          <p:cNvSpPr/>
          <p:nvPr/>
        </p:nvSpPr>
        <p:spPr>
          <a:xfrm>
            <a:off x="5578303" y="1897854"/>
            <a:ext cx="1080000" cy="10800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7"/>
          <p:cNvSpPr txBox="1"/>
          <p:nvPr/>
        </p:nvSpPr>
        <p:spPr>
          <a:xfrm>
            <a:off x="3346303" y="1053803"/>
            <a:ext cx="5544000" cy="684000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正方体的体积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棱长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棱长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棱长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44040" y="3206453"/>
            <a:ext cx="65541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lumMod val="20000"/>
                <a:lumOff val="80000"/>
              </a:schemeClr>
            </a:glow>
            <a:softEdge rad="63500"/>
          </a:effectLst>
          <a:extLst/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长方体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正方体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体</a:t>
            </a:r>
            <a:r>
              <a:rPr lang="zh-CN" altLang="zh-CN" sz="2800" spc="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</a:t>
            </a:r>
            <a:r>
              <a:rPr lang="en-US" altLang="zh-CN" sz="2800" spc="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底面积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F52CE55-9296-4C18-A2DE-49D9E6BA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11" y="3874341"/>
            <a:ext cx="136235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>
            <a:glow rad="228600">
              <a:schemeClr val="accent6">
                <a:lumMod val="20000"/>
                <a:lumOff val="80000"/>
              </a:schemeClr>
            </a:glow>
            <a:softEdge rad="63500"/>
          </a:effectLst>
          <a:extLst/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83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49" grpId="1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70058" y="424498"/>
            <a:ext cx="3600000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</a:t>
            </a:r>
            <a:r>
              <a:rPr lang="zh-CN" altLang="en-US" sz="32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体积单位的换算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="" xmlns:a16="http://schemas.microsoft.com/office/drawing/2014/main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3557" y="1377920"/>
            <a:ext cx="2390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相邻两个体积单位或容积单位之间的进率为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4" name="矩形 63"/>
          <p:cNvSpPr/>
          <p:nvPr/>
        </p:nvSpPr>
        <p:spPr>
          <a:xfrm>
            <a:off x="828615" y="2576480"/>
            <a:ext cx="2473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m³=1000 dm³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 dm³=1000 cm³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28615" y="3315144"/>
            <a:ext cx="216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 L=1000 mL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677723" y="1424296"/>
            <a:ext cx="2444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体积单位与容积单位之间的关系：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812702" y="2243682"/>
            <a:ext cx="1932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 L =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dm³   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 mL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1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cm³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36">
            <a:extLst>
              <a:ext uri="{FF2B5EF4-FFF2-40B4-BE49-F238E27FC236}">
                <a16:creationId xmlns:a16="http://schemas.microsoft.com/office/drawing/2014/main" xmlns="" id="{27E37D55-1540-445B-9A93-2E2F968AC404}"/>
              </a:ext>
            </a:extLst>
          </p:cNvPr>
          <p:cNvCxnSpPr/>
          <p:nvPr/>
        </p:nvCxnSpPr>
        <p:spPr>
          <a:xfrm rot="10800000">
            <a:off x="3789063" y="1962859"/>
            <a:ext cx="978174" cy="13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22">
            <a:extLst>
              <a:ext uri="{FF2B5EF4-FFF2-40B4-BE49-F238E27FC236}">
                <a16:creationId xmlns:a16="http://schemas.microsoft.com/office/drawing/2014/main" xmlns="" id="{91322923-EE6D-49C9-869A-04A9C5E9D180}"/>
              </a:ext>
            </a:extLst>
          </p:cNvPr>
          <p:cNvGrpSpPr/>
          <p:nvPr/>
        </p:nvGrpSpPr>
        <p:grpSpPr>
          <a:xfrm>
            <a:off x="3110995" y="1728859"/>
            <a:ext cx="468000" cy="468000"/>
            <a:chOff x="947582" y="1574028"/>
            <a:chExt cx="1209747" cy="1293941"/>
          </a:xfrm>
          <a:solidFill>
            <a:srgbClr val="78AF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Sev01">
              <a:extLst>
                <a:ext uri="{FF2B5EF4-FFF2-40B4-BE49-F238E27FC236}">
                  <a16:creationId xmlns:a16="http://schemas.microsoft.com/office/drawing/2014/main" xmlns="" id="{52FB39B5-4F77-4A2D-AAE7-1E2E6BADE485}"/>
                </a:ext>
              </a:extLst>
            </p:cNvPr>
            <p:cNvSpPr/>
            <p:nvPr/>
          </p:nvSpPr>
          <p:spPr>
            <a:xfrm rot="18900000">
              <a:off x="947582" y="1658222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Sev01">
              <a:extLst>
                <a:ext uri="{FF2B5EF4-FFF2-40B4-BE49-F238E27FC236}">
                  <a16:creationId xmlns:a16="http://schemas.microsoft.com/office/drawing/2014/main" xmlns="" id="{389DF474-B343-412B-8F42-DFE6B4F97A29}"/>
                </a:ext>
              </a:extLst>
            </p:cNvPr>
            <p:cNvSpPr/>
            <p:nvPr/>
          </p:nvSpPr>
          <p:spPr>
            <a:xfrm rot="18900000">
              <a:off x="947582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23">
            <a:extLst>
              <a:ext uri="{FF2B5EF4-FFF2-40B4-BE49-F238E27FC236}">
                <a16:creationId xmlns:a16="http://schemas.microsoft.com/office/drawing/2014/main" xmlns="" id="{1E5A61C5-2797-4C17-B88A-372CEBE51F82}"/>
              </a:ext>
            </a:extLst>
          </p:cNvPr>
          <p:cNvGrpSpPr/>
          <p:nvPr/>
        </p:nvGrpSpPr>
        <p:grpSpPr>
          <a:xfrm>
            <a:off x="4985091" y="1700228"/>
            <a:ext cx="468000" cy="468000"/>
            <a:chOff x="2971937" y="1574028"/>
            <a:chExt cx="1209747" cy="1278466"/>
          </a:xfrm>
          <a:solidFill>
            <a:srgbClr val="FAC14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Sev02">
              <a:extLst>
                <a:ext uri="{FF2B5EF4-FFF2-40B4-BE49-F238E27FC236}">
                  <a16:creationId xmlns:a16="http://schemas.microsoft.com/office/drawing/2014/main" xmlns="" id="{FACAA224-B2BE-45C2-8144-A7773DC81DF5}"/>
                </a:ext>
              </a:extLst>
            </p:cNvPr>
            <p:cNvSpPr/>
            <p:nvPr/>
          </p:nvSpPr>
          <p:spPr>
            <a:xfrm rot="18900000">
              <a:off x="2971937" y="1642747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Sev02">
              <a:extLst>
                <a:ext uri="{FF2B5EF4-FFF2-40B4-BE49-F238E27FC236}">
                  <a16:creationId xmlns:a16="http://schemas.microsoft.com/office/drawing/2014/main" xmlns="" id="{248D14AD-E07F-4592-9788-6F7E7FCA564E}"/>
                </a:ext>
              </a:extLst>
            </p:cNvPr>
            <p:cNvSpPr/>
            <p:nvPr/>
          </p:nvSpPr>
          <p:spPr>
            <a:xfrm rot="18900000">
              <a:off x="2971937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7" name="Straight Connector 21">
            <a:extLst>
              <a:ext uri="{FF2B5EF4-FFF2-40B4-BE49-F238E27FC236}">
                <a16:creationId xmlns:a16="http://schemas.microsoft.com/office/drawing/2014/main" xmlns="" id="{72BB05C2-5A63-4FBF-8B0D-FBD4DA04117D}"/>
              </a:ext>
            </a:extLst>
          </p:cNvPr>
          <p:cNvCxnSpPr/>
          <p:nvPr/>
        </p:nvCxnSpPr>
        <p:spPr>
          <a:xfrm flipV="1">
            <a:off x="4289629" y="1500784"/>
            <a:ext cx="0" cy="216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27">
            <a:extLst>
              <a:ext uri="{FF2B5EF4-FFF2-40B4-BE49-F238E27FC236}">
                <a16:creationId xmlns:a16="http://schemas.microsoft.com/office/drawing/2014/main" xmlns="" id="{72FBA7AD-0DD4-4D34-9B2A-815E68F32147}"/>
              </a:ext>
            </a:extLst>
          </p:cNvPr>
          <p:cNvSpPr/>
          <p:nvPr/>
        </p:nvSpPr>
        <p:spPr>
          <a:xfrm>
            <a:off x="4209200" y="1870951"/>
            <a:ext cx="160858" cy="1608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64940" y="3716248"/>
            <a:ext cx="4307657" cy="1017588"/>
            <a:chOff x="2264940" y="3716248"/>
            <a:chExt cx="4307657" cy="1017588"/>
          </a:xfrm>
        </p:grpSpPr>
        <p:sp>
          <p:nvSpPr>
            <p:cNvPr id="79" name="矩形 78"/>
            <p:cNvSpPr/>
            <p:nvPr/>
          </p:nvSpPr>
          <p:spPr>
            <a:xfrm>
              <a:off x="2264940" y="3955963"/>
              <a:ext cx="15197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高级单位</a:t>
              </a:r>
              <a:endPara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5052807" y="3955963"/>
              <a:ext cx="15197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低级单位</a:t>
              </a:r>
              <a:endPara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箭头连接符 3"/>
            <p:cNvCxnSpPr>
              <a:endCxn id="80" idx="1"/>
            </p:cNvCxnSpPr>
            <p:nvPr/>
          </p:nvCxnSpPr>
          <p:spPr>
            <a:xfrm>
              <a:off x="3665155" y="4165319"/>
              <a:ext cx="13876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3718667" y="3716248"/>
              <a:ext cx="11189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进率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 flipH="1">
              <a:off x="3665155" y="4299251"/>
              <a:ext cx="138765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3730146" y="4272171"/>
              <a:ext cx="11189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进率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4" grpId="0"/>
      <p:bldP spid="65" grpId="0"/>
      <p:bldP spid="66" grpId="0"/>
      <p:bldP spid="67" grpId="0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74801" y="484294"/>
            <a:ext cx="4824000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</a:t>
            </a:r>
            <a:r>
              <a:rPr lang="zh-CN" altLang="en-US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测量不规则物体的体积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="" xmlns:a16="http://schemas.microsoft.com/office/drawing/2014/main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50016" y="1415506"/>
            <a:ext cx="15682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lumMod val="20000"/>
                <a:lumOff val="8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②排水法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7064" y="1415506"/>
            <a:ext cx="21211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lumMod val="20000"/>
                <a:lumOff val="8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①液面升高法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3" name="图片 42" descr="5.png"/>
          <p:cNvPicPr>
            <a:picLocks noChangeAspect="1"/>
          </p:cNvPicPr>
          <p:nvPr/>
        </p:nvPicPr>
        <p:blipFill>
          <a:blip r:embed="rId2">
            <a:lum bright="-20001" contrast="40000"/>
          </a:blip>
          <a:stretch>
            <a:fillRect/>
          </a:stretch>
        </p:blipFill>
        <p:spPr>
          <a:xfrm>
            <a:off x="3037429" y="2531869"/>
            <a:ext cx="5593390" cy="139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62" y="2166152"/>
            <a:ext cx="2274630" cy="21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04774" y="777442"/>
            <a:ext cx="896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用棱长为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的小正方体拼成下列两个图形，它们所占的空间一样大吗？为什么？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96102" y="239452"/>
            <a:ext cx="3492812" cy="430304"/>
            <a:chOff x="5304502" y="544377"/>
            <a:chExt cx="3492812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页练习四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676728" y="2175866"/>
            <a:ext cx="2141538" cy="849313"/>
            <a:chOff x="567" y="2578"/>
            <a:chExt cx="1349" cy="535"/>
          </a:xfrm>
          <a:solidFill>
            <a:schemeClr val="accent1"/>
          </a:solidFill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737" y="2578"/>
              <a:ext cx="635" cy="363"/>
              <a:chOff x="737" y="2578"/>
              <a:chExt cx="635" cy="363"/>
            </a:xfrm>
            <a:grpFill/>
          </p:grpSpPr>
          <p:sp>
            <p:nvSpPr>
              <p:cNvPr id="32" name="AutoShape 3"/>
              <p:cNvSpPr>
                <a:spLocks noChangeArrowheads="1"/>
              </p:cNvSpPr>
              <p:nvPr/>
            </p:nvSpPr>
            <p:spPr bwMode="auto">
              <a:xfrm>
                <a:off x="737" y="257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33" name="AutoShape 4"/>
              <p:cNvSpPr>
                <a:spLocks noChangeArrowheads="1"/>
              </p:cNvSpPr>
              <p:nvPr/>
            </p:nvSpPr>
            <p:spPr bwMode="auto">
              <a:xfrm>
                <a:off x="1009" y="257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281" y="2578"/>
              <a:ext cx="635" cy="363"/>
              <a:chOff x="737" y="2578"/>
              <a:chExt cx="635" cy="363"/>
            </a:xfrm>
            <a:grpFill/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737" y="257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1009" y="257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657" y="2659"/>
              <a:ext cx="635" cy="363"/>
              <a:chOff x="748" y="2568"/>
              <a:chExt cx="635" cy="363"/>
            </a:xfrm>
            <a:grpFill/>
          </p:grpSpPr>
          <p:sp>
            <p:nvSpPr>
              <p:cNvPr id="28" name="AutoShape 13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29" name="AutoShape 14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1202" y="2659"/>
              <a:ext cx="630" cy="363"/>
              <a:chOff x="748" y="2568"/>
              <a:chExt cx="630" cy="363"/>
            </a:xfrm>
            <a:grpFill/>
          </p:grpSpPr>
          <p:sp>
            <p:nvSpPr>
              <p:cNvPr id="26" name="AutoShape 10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>
                <a:off x="1015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567" y="2750"/>
              <a:ext cx="635" cy="363"/>
              <a:chOff x="748" y="2568"/>
              <a:chExt cx="635" cy="363"/>
            </a:xfrm>
            <a:grpFill/>
          </p:grpSpPr>
          <p:sp>
            <p:nvSpPr>
              <p:cNvPr id="24" name="AutoShape 16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111" y="2750"/>
              <a:ext cx="635" cy="363"/>
              <a:chOff x="748" y="2568"/>
              <a:chExt cx="635" cy="363"/>
            </a:xfrm>
            <a:grpFill/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5433857" y="1671835"/>
            <a:ext cx="1295400" cy="2160587"/>
            <a:chOff x="3379" y="981"/>
            <a:chExt cx="816" cy="1361"/>
          </a:xfrm>
          <a:solidFill>
            <a:schemeClr val="accent1"/>
          </a:solidFill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3560" y="1797"/>
              <a:ext cx="635" cy="363"/>
              <a:chOff x="748" y="2568"/>
              <a:chExt cx="635" cy="363"/>
            </a:xfrm>
            <a:grpFill/>
          </p:grpSpPr>
          <p:sp>
            <p:nvSpPr>
              <p:cNvPr id="58" name="AutoShape 22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59" name="AutoShape 23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3470" y="1888"/>
              <a:ext cx="635" cy="363"/>
              <a:chOff x="748" y="2568"/>
              <a:chExt cx="635" cy="363"/>
            </a:xfrm>
            <a:grpFill/>
          </p:grpSpPr>
          <p:sp>
            <p:nvSpPr>
              <p:cNvPr id="56" name="AutoShape 26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57" name="AutoShape 27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37" name="Group 28"/>
            <p:cNvGrpSpPr>
              <a:grpSpLocks/>
            </p:cNvGrpSpPr>
            <p:nvPr/>
          </p:nvGrpSpPr>
          <p:grpSpPr bwMode="auto">
            <a:xfrm>
              <a:off x="3379" y="1979"/>
              <a:ext cx="635" cy="363"/>
              <a:chOff x="748" y="2568"/>
              <a:chExt cx="635" cy="363"/>
            </a:xfrm>
            <a:grpFill/>
          </p:grpSpPr>
          <p:sp>
            <p:nvSpPr>
              <p:cNvPr id="54" name="AutoShape 29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55" name="AutoShape 30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3560" y="1525"/>
              <a:ext cx="635" cy="363"/>
              <a:chOff x="748" y="2568"/>
              <a:chExt cx="635" cy="363"/>
            </a:xfrm>
            <a:grpFill/>
          </p:grpSpPr>
          <p:sp>
            <p:nvSpPr>
              <p:cNvPr id="52" name="AutoShape 32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53" name="AutoShape 33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39" name="Group 34"/>
            <p:cNvGrpSpPr>
              <a:grpSpLocks/>
            </p:cNvGrpSpPr>
            <p:nvPr/>
          </p:nvGrpSpPr>
          <p:grpSpPr bwMode="auto">
            <a:xfrm>
              <a:off x="3470" y="1616"/>
              <a:ext cx="635" cy="363"/>
              <a:chOff x="748" y="2568"/>
              <a:chExt cx="635" cy="363"/>
            </a:xfrm>
            <a:grpFill/>
          </p:grpSpPr>
          <p:sp>
            <p:nvSpPr>
              <p:cNvPr id="50" name="AutoShape 35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51" name="AutoShape 36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3560" y="1253"/>
              <a:ext cx="635" cy="363"/>
              <a:chOff x="748" y="2568"/>
              <a:chExt cx="635" cy="363"/>
            </a:xfrm>
            <a:grpFill/>
          </p:grpSpPr>
          <p:sp>
            <p:nvSpPr>
              <p:cNvPr id="48" name="AutoShape 38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49" name="AutoShape 39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3470" y="1344"/>
              <a:ext cx="635" cy="363"/>
              <a:chOff x="748" y="2568"/>
              <a:chExt cx="635" cy="363"/>
            </a:xfrm>
            <a:grpFill/>
          </p:grpSpPr>
          <p:sp>
            <p:nvSpPr>
              <p:cNvPr id="46" name="AutoShape 41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3560" y="981"/>
              <a:ext cx="635" cy="363"/>
              <a:chOff x="748" y="2568"/>
              <a:chExt cx="635" cy="363"/>
            </a:xfrm>
            <a:grpFill/>
          </p:grpSpPr>
          <p:sp>
            <p:nvSpPr>
              <p:cNvPr id="44" name="AutoShape 44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45" name="AutoShape 45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363" cy="363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atin typeface="+mn-ea"/>
                  <a:ea typeface="+mn-ea"/>
                </a:endParaRPr>
              </a:p>
            </p:txBody>
          </p:sp>
        </p:grp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3888895" y="2419051"/>
            <a:ext cx="1493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cm³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6729258" y="2180958"/>
            <a:ext cx="1218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cm³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8011" y="3220655"/>
            <a:ext cx="498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答：它们所占的空间不一样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大。因为左边拼成的图形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所占空间为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，右边拼成的图形所占空间为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09605" y="456318"/>
            <a:ext cx="4987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2.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填上适当的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单位。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399312" y="1091296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9605" y="1142158"/>
            <a:ext cx="5325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一块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橡皮的体积约是约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10</a:t>
            </a:r>
            <a:r>
              <a:rPr lang="en-US" altLang="zh-CN" sz="2600" b="1" u="sng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</a:t>
            </a:r>
            <a:r>
              <a:rPr lang="en-US" altLang="zh-CN" sz="2600" b="1" u="sng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8F8F8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600" b="1" u="sng" dirty="0" smtClean="0">
                <a:solidFill>
                  <a:srgbClr val="F8F8F8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endParaRPr lang="en-US" altLang="zh-CN" sz="2600" b="1" dirty="0">
              <a:solidFill>
                <a:srgbClr val="F8F8F8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9604" y="2686801"/>
            <a:ext cx="53254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一个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文具盒的体积约是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0.56</a:t>
            </a:r>
            <a:r>
              <a:rPr lang="en-US" altLang="zh-CN" sz="2600" b="1" u="sng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   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u="sng" dirty="0" smtClean="0">
                <a:solidFill>
                  <a:srgbClr val="F7F7F7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endParaRPr lang="en-US" altLang="zh-CN" sz="2600" b="1" u="sng" dirty="0">
              <a:solidFill>
                <a:srgbClr val="F7F7F7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9606" y="1947575"/>
            <a:ext cx="49876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一本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词典的体积约是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900</a:t>
            </a:r>
            <a:r>
              <a:rPr lang="en-US" altLang="zh-CN" sz="2600" b="1" u="sng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  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600" b="1" u="sng" dirty="0" smtClean="0">
                <a:solidFill>
                  <a:srgbClr val="F8F8F8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endParaRPr lang="en-US" altLang="zh-CN" sz="2600" b="1" u="sng" dirty="0">
              <a:solidFill>
                <a:srgbClr val="F8F8F8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9605" y="3534222"/>
            <a:ext cx="4690167" cy="50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6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一个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讲台的体积约是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0.6</a:t>
            </a:r>
            <a:r>
              <a:rPr lang="en-US" altLang="zh-CN" sz="2600" b="1" u="sng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</a:t>
            </a:r>
            <a:r>
              <a:rPr lang="zh-CN" altLang="en-US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  <a:r>
              <a:rPr lang="en-US" altLang="zh-CN" sz="26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600" b="1" u="sng" dirty="0" smtClean="0">
                <a:solidFill>
                  <a:srgbClr val="F8F8F8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endParaRPr lang="en-US" altLang="zh-CN" sz="2600" b="1" dirty="0">
              <a:solidFill>
                <a:srgbClr val="F8F8F8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4277847" y="1886778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4651904" y="2651809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4175590" y="3514972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1439</Words>
  <Application>Microsoft Office PowerPoint</Application>
  <PresentationFormat>全屏显示(16:9)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725</cp:revision>
  <dcterms:created xsi:type="dcterms:W3CDTF">2019-09-02T08:53:16Z</dcterms:created>
  <dcterms:modified xsi:type="dcterms:W3CDTF">2024-02-04T06:43:39Z</dcterms:modified>
</cp:coreProperties>
</file>