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11" r:id="rId1"/>
  </p:sldMasterIdLst>
  <p:notesMasterIdLst>
    <p:notesMasterId r:id="rId27"/>
  </p:notesMasterIdLst>
  <p:sldIdLst>
    <p:sldId id="256" r:id="rId2"/>
    <p:sldId id="313" r:id="rId3"/>
    <p:sldId id="260" r:id="rId4"/>
    <p:sldId id="297" r:id="rId5"/>
    <p:sldId id="357" r:id="rId6"/>
    <p:sldId id="331" r:id="rId7"/>
    <p:sldId id="317" r:id="rId8"/>
    <p:sldId id="360" r:id="rId9"/>
    <p:sldId id="361" r:id="rId10"/>
    <p:sldId id="325" r:id="rId11"/>
    <p:sldId id="351" r:id="rId12"/>
    <p:sldId id="352" r:id="rId13"/>
    <p:sldId id="258" r:id="rId14"/>
    <p:sldId id="358" r:id="rId15"/>
    <p:sldId id="292" r:id="rId16"/>
    <p:sldId id="340" r:id="rId17"/>
    <p:sldId id="339" r:id="rId18"/>
    <p:sldId id="356" r:id="rId19"/>
    <p:sldId id="354" r:id="rId20"/>
    <p:sldId id="320" r:id="rId21"/>
    <p:sldId id="259" r:id="rId22"/>
    <p:sldId id="362" r:id="rId23"/>
    <p:sldId id="322" r:id="rId24"/>
    <p:sldId id="308" r:id="rId25"/>
    <p:sldId id="262" r:id="rId2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54">
          <p15:clr>
            <a:srgbClr val="A4A3A4"/>
          </p15:clr>
        </p15:guide>
        <p15:guide id="2" pos="297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a:srgbClr val="FFEBEB"/>
    <a:srgbClr val="FFE1E1"/>
    <a:srgbClr val="FDD9D6"/>
    <a:srgbClr val="FEECB9"/>
    <a:srgbClr val="F7BF70"/>
    <a:srgbClr val="FF00FF"/>
    <a:srgbClr val="FFFDEA"/>
    <a:srgbClr val="0066FF"/>
    <a:srgbClr val="A51B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中度样式 4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中度样式 4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22" autoAdjust="0"/>
    <p:restoredTop sz="99830" autoAdjust="0"/>
  </p:normalViewPr>
  <p:slideViewPr>
    <p:cSldViewPr snapToGrid="0">
      <p:cViewPr varScale="1">
        <p:scale>
          <a:sx n="69" d="100"/>
          <a:sy n="69" d="100"/>
        </p:scale>
        <p:origin x="-188" y="-68"/>
      </p:cViewPr>
      <p:guideLst>
        <p:guide orient="horz" pos="1654"/>
        <p:guide pos="2971"/>
      </p:guideLst>
    </p:cSldViewPr>
  </p:slideViewPr>
  <p:notesTextViewPr>
    <p:cViewPr>
      <p:scale>
        <a:sx n="1" d="1"/>
        <a:sy n="1" d="1"/>
      </p:scale>
      <p:origin x="0" y="0"/>
    </p:cViewPr>
  </p:notesTextViewPr>
  <p:sorterViewPr>
    <p:cViewPr>
      <p:scale>
        <a:sx n="150" d="100"/>
        <a:sy n="150" d="100"/>
      </p:scale>
      <p:origin x="0" y="64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1BB058-A751-4D19-B483-100918BF8764}" type="datetimeFigureOut">
              <a:rPr lang="zh-CN" altLang="en-US" smtClean="0"/>
              <a:t>2024/2/4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4E8286-DF98-438C-972F-6032FBDCBA56}" type="slidenum">
              <a:rPr lang="zh-CN" altLang="en-US" smtClean="0"/>
              <a:t>‹#›</a:t>
            </a:fld>
            <a:endParaRPr lang="zh-CN" altLang="en-US"/>
          </a:p>
        </p:txBody>
      </p:sp>
    </p:spTree>
    <p:extLst>
      <p:ext uri="{BB962C8B-B14F-4D97-AF65-F5344CB8AC3E}">
        <p14:creationId xmlns:p14="http://schemas.microsoft.com/office/powerpoint/2010/main" val="2113111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1" dirty="0">
                <a:latin typeface="楷体" pitchFamily="49" charset="-122"/>
                <a:ea typeface="楷体" pitchFamily="49" charset="-122"/>
                <a:cs typeface="仿宋" panose="02010609060101010101" charset="-122"/>
              </a:rPr>
              <a:t>蓝</a:t>
            </a:r>
            <a:endParaRPr lang="zh-CN" altLang="en-US" dirty="0"/>
          </a:p>
        </p:txBody>
      </p:sp>
      <p:sp>
        <p:nvSpPr>
          <p:cNvPr id="4" name="灯片编号占位符 3"/>
          <p:cNvSpPr>
            <a:spLocks noGrp="1"/>
          </p:cNvSpPr>
          <p:nvPr>
            <p:ph type="sldNum" sz="quarter" idx="10"/>
          </p:nvPr>
        </p:nvSpPr>
        <p:spPr/>
        <p:txBody>
          <a:bodyPr/>
          <a:lstStyle/>
          <a:p>
            <a:fld id="{FE7B6B70-BA70-474B-BF5C-EB8D30C6160B}" type="slidenum">
              <a:rPr lang="zh-CN" altLang="en-US" smtClean="0"/>
              <a:t>20</a:t>
            </a:fld>
            <a:endParaRPr lang="zh-CN" altLang="en-US"/>
          </a:p>
        </p:txBody>
      </p:sp>
    </p:spTree>
    <p:extLst>
      <p:ext uri="{BB962C8B-B14F-4D97-AF65-F5344CB8AC3E}">
        <p14:creationId xmlns:p14="http://schemas.microsoft.com/office/powerpoint/2010/main" val="1970533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FE7B6B70-BA70-474B-BF5C-EB8D30C6160B}" type="slidenum">
              <a:rPr lang="zh-CN" altLang="en-US" smtClean="0"/>
              <a:t>23</a:t>
            </a:fld>
            <a:endParaRPr lang="zh-CN" altLang="en-US"/>
          </a:p>
        </p:txBody>
      </p:sp>
    </p:spTree>
    <p:extLst>
      <p:ext uri="{BB962C8B-B14F-4D97-AF65-F5344CB8AC3E}">
        <p14:creationId xmlns:p14="http://schemas.microsoft.com/office/powerpoint/2010/main" val="4270986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E7B6B70-BA70-474B-BF5C-EB8D30C6160B}" type="slidenum">
              <a:rPr lang="zh-CN" altLang="en-US" smtClean="0">
                <a:solidFill>
                  <a:prstClr val="black"/>
                </a:solidFill>
              </a:rPr>
              <a:pPr/>
              <a:t>24</a:t>
            </a:fld>
            <a:endParaRPr lang="zh-CN" altLang="en-US">
              <a:solidFill>
                <a:prstClr val="black"/>
              </a:solidFill>
            </a:endParaRPr>
          </a:p>
        </p:txBody>
      </p:sp>
    </p:spTree>
    <p:extLst>
      <p:ext uri="{BB962C8B-B14F-4D97-AF65-F5344CB8AC3E}">
        <p14:creationId xmlns:p14="http://schemas.microsoft.com/office/powerpoint/2010/main" val="37337604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3" name="图片 12" descr="七彩课堂4个字.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03249" y="41028"/>
            <a:ext cx="1370357" cy="537812"/>
          </a:xfrm>
          <a:prstGeom prst="rect">
            <a:avLst/>
          </a:prstGeom>
        </p:spPr>
      </p:pic>
      <p:sp>
        <p:nvSpPr>
          <p:cNvPr id="7" name="矩形 6"/>
          <p:cNvSpPr/>
          <p:nvPr userDrawn="1"/>
        </p:nvSpPr>
        <p:spPr>
          <a:xfrm>
            <a:off x="-63400" y="84142"/>
            <a:ext cx="3600452" cy="338554"/>
          </a:xfrm>
          <a:prstGeom prst="rect">
            <a:avLst/>
          </a:prstGeom>
          <a:noFill/>
        </p:spPr>
        <p:txBody>
          <a:bodyPr wrap="square" lIns="91440" tIns="45720" rIns="91440" bIns="45720">
            <a:spAutoFit/>
          </a:bodyPr>
          <a:lstStyle/>
          <a:p>
            <a:pPr algn="ctr"/>
            <a:r>
              <a:rPr lang="zh-CN" altLang="en-US" sz="1600" b="1" spc="300" dirty="0">
                <a:ln w="0"/>
                <a:solidFill>
                  <a:prstClr val="black"/>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rPr>
              <a:t>北师版</a:t>
            </a:r>
            <a:r>
              <a:rPr lang="en-US" altLang="zh-CN" sz="1600" b="1" spc="300" dirty="0">
                <a:ln w="0"/>
                <a:solidFill>
                  <a:prstClr val="black"/>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rPr>
              <a:t>·</a:t>
            </a:r>
            <a:r>
              <a:rPr lang="zh-CN" altLang="en-US" sz="1600" b="1" spc="300" dirty="0">
                <a:ln w="0"/>
                <a:solidFill>
                  <a:prstClr val="black"/>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rPr>
              <a:t>数学</a:t>
            </a:r>
            <a:r>
              <a:rPr lang="en-US" altLang="zh-CN" sz="1600" b="1" spc="300" dirty="0">
                <a:ln w="0"/>
                <a:solidFill>
                  <a:prstClr val="black"/>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rPr>
              <a:t>·</a:t>
            </a:r>
            <a:r>
              <a:rPr lang="zh-CN" altLang="en-US" sz="1600" b="1" spc="300" dirty="0">
                <a:ln w="0"/>
                <a:solidFill>
                  <a:prstClr val="black"/>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rPr>
              <a:t>五年级</a:t>
            </a:r>
            <a:r>
              <a:rPr lang="en-US" altLang="zh-CN" sz="1600" b="1" spc="300" dirty="0">
                <a:ln w="0"/>
                <a:solidFill>
                  <a:prstClr val="black"/>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rPr>
              <a:t>·</a:t>
            </a:r>
            <a:r>
              <a:rPr lang="zh-CN" altLang="en-US" sz="1600" b="1" spc="300" dirty="0">
                <a:ln w="0"/>
                <a:solidFill>
                  <a:prstClr val="black"/>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rPr>
              <a:t>下册</a:t>
            </a:r>
          </a:p>
        </p:txBody>
      </p:sp>
      <p:sp>
        <p:nvSpPr>
          <p:cNvPr id="8" name="圆角矩形 7"/>
          <p:cNvSpPr/>
          <p:nvPr userDrawn="1"/>
        </p:nvSpPr>
        <p:spPr>
          <a:xfrm>
            <a:off x="109220" y="400050"/>
            <a:ext cx="3230245" cy="76200"/>
          </a:xfrm>
          <a:prstGeom prst="roundRect">
            <a:avLst/>
          </a:prstGeom>
          <a:solidFill>
            <a:srgbClr val="A9D18E"/>
          </a:solidFill>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zh-CN" altLang="en-US">
              <a:solidFill>
                <a:prstClr val="white"/>
              </a:solidFill>
            </a:endParaRPr>
          </a:p>
        </p:txBody>
      </p:sp>
      <p:pic>
        <p:nvPicPr>
          <p:cNvPr id="9" name="图片 8"/>
          <p:cNvPicPr>
            <a:picLocks noChangeAspect="1"/>
          </p:cNvPicPr>
          <p:nvPr userDrawn="1"/>
        </p:nvPicPr>
        <p:blipFill rotWithShape="1">
          <a:blip r:embed="rId3" cstate="print">
            <a:extLst>
              <a:ext uri="{28A0092B-C50C-407E-A947-70E740481C1C}">
                <a14:useLocalDpi xmlns:a14="http://schemas.microsoft.com/office/drawing/2010/main" val="0"/>
              </a:ext>
            </a:extLst>
          </a:blip>
          <a:srcRect l="6059" t="21331" r="6846" b="29800"/>
          <a:stretch>
            <a:fillRect/>
          </a:stretch>
        </p:blipFill>
        <p:spPr>
          <a:xfrm>
            <a:off x="898525" y="738505"/>
            <a:ext cx="7378700" cy="3671570"/>
          </a:xfrm>
          <a:prstGeom prst="rect">
            <a:avLst/>
          </a:prstGeom>
        </p:spPr>
      </p:pic>
      <p:pic>
        <p:nvPicPr>
          <p:cNvPr id="10" name="图片 9" descr="立体尺子"/>
          <p:cNvPicPr>
            <a:picLocks noChangeAspect="1"/>
          </p:cNvPicPr>
          <p:nvPr userDrawn="1"/>
        </p:nvPicPr>
        <p:blipFill>
          <a:blip r:embed="rId4"/>
          <a:stretch>
            <a:fillRect/>
          </a:stretch>
        </p:blipFill>
        <p:spPr>
          <a:xfrm rot="20160000">
            <a:off x="182880" y="414655"/>
            <a:ext cx="1219835" cy="1219835"/>
          </a:xfrm>
          <a:prstGeom prst="rect">
            <a:avLst/>
          </a:prstGeom>
        </p:spPr>
      </p:pic>
      <p:pic>
        <p:nvPicPr>
          <p:cNvPr id="11" name="图片 10" descr="小草"/>
          <p:cNvPicPr>
            <a:picLocks noChangeAspect="1"/>
          </p:cNvPicPr>
          <p:nvPr userDrawn="1"/>
        </p:nvPicPr>
        <p:blipFill>
          <a:blip r:embed="rId5"/>
          <a:srcRect l="3210" t="41481" b="40247"/>
          <a:stretch>
            <a:fillRect/>
          </a:stretch>
        </p:blipFill>
        <p:spPr>
          <a:xfrm>
            <a:off x="-21665" y="4201945"/>
            <a:ext cx="5334000" cy="996950"/>
          </a:xfrm>
          <a:prstGeom prst="rect">
            <a:avLst/>
          </a:prstGeom>
        </p:spPr>
      </p:pic>
      <p:pic>
        <p:nvPicPr>
          <p:cNvPr id="12" name="图片 11" descr="花花"/>
          <p:cNvPicPr>
            <a:picLocks noChangeAspect="1"/>
          </p:cNvPicPr>
          <p:nvPr userDrawn="1"/>
        </p:nvPicPr>
        <p:blipFill>
          <a:blip r:embed="rId6"/>
          <a:srcRect l="2934" t="18441" r="5448" b="31014"/>
          <a:stretch>
            <a:fillRect/>
          </a:stretch>
        </p:blipFill>
        <p:spPr>
          <a:xfrm>
            <a:off x="7580705" y="4284645"/>
            <a:ext cx="1572260" cy="867410"/>
          </a:xfrm>
          <a:prstGeom prst="rect">
            <a:avLst/>
          </a:prstGeom>
        </p:spPr>
      </p:pic>
    </p:spTree>
    <p:extLst>
      <p:ext uri="{BB962C8B-B14F-4D97-AF65-F5344CB8AC3E}">
        <p14:creationId xmlns:p14="http://schemas.microsoft.com/office/powerpoint/2010/main" val="1215437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9" name="图片 8" descr="图片包含 文字&#10;&#10;描述已自动生成"/>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401" y="4464508"/>
            <a:ext cx="961472" cy="678991"/>
          </a:xfrm>
          <a:prstGeom prst="rect">
            <a:avLst/>
          </a:prstGeom>
        </p:spPr>
      </p:pic>
      <p:pic>
        <p:nvPicPr>
          <p:cNvPr id="10" name="图片 9" descr="/Users/timebook007/Desktop/绿色框.png绿色框"/>
          <p:cNvPicPr>
            <a:picLocks noChangeAspect="1"/>
          </p:cNvPicPr>
          <p:nvPr userDrawn="1"/>
        </p:nvPicPr>
        <p:blipFill>
          <a:blip r:embed="rId3"/>
          <a:srcRect l="16744" t="65554" r="31761" b="20455"/>
          <a:stretch>
            <a:fillRect/>
          </a:stretch>
        </p:blipFill>
        <p:spPr>
          <a:xfrm>
            <a:off x="32903" y="170329"/>
            <a:ext cx="3041992" cy="552301"/>
          </a:xfrm>
          <a:prstGeom prst="rect">
            <a:avLst/>
          </a:prstGeom>
        </p:spPr>
      </p:pic>
      <p:sp>
        <p:nvSpPr>
          <p:cNvPr id="11" name="文本框 7"/>
          <p:cNvSpPr txBox="1"/>
          <p:nvPr userDrawn="1"/>
        </p:nvSpPr>
        <p:spPr>
          <a:xfrm>
            <a:off x="505586" y="162501"/>
            <a:ext cx="2238403" cy="523220"/>
          </a:xfrm>
          <a:prstGeom prst="rect">
            <a:avLst/>
          </a:prstGeom>
          <a:noFill/>
        </p:spPr>
        <p:txBody>
          <a:bodyPr wrap="square" rtlCol="0">
            <a:spAutoFit/>
          </a:bodyPr>
          <a:lstStyle/>
          <a:p>
            <a:r>
              <a:rPr lang="zh-CN" altLang="en-US" sz="2800" b="1" dirty="0">
                <a:solidFill>
                  <a:srgbClr val="70AD47">
                    <a:lumMod val="75000"/>
                  </a:srgbClr>
                </a:solidFill>
                <a:latin typeface="黑体" pitchFamily="49" charset="-122"/>
                <a:ea typeface="黑体" pitchFamily="49" charset="-122"/>
              </a:rPr>
              <a:t>跨学科学习</a:t>
            </a:r>
          </a:p>
        </p:txBody>
      </p:sp>
      <p:pic>
        <p:nvPicPr>
          <p:cNvPr id="12" name="图片 11"/>
          <p:cNvPicPr>
            <a:picLocks noChangeAspect="1"/>
          </p:cNvPicPr>
          <p:nvPr userDrawn="1"/>
        </p:nvPicPr>
        <p:blipFill>
          <a:blip r:embed="rId4"/>
          <a:stretch>
            <a:fillRect/>
          </a:stretch>
        </p:blipFill>
        <p:spPr>
          <a:xfrm>
            <a:off x="200198" y="297889"/>
            <a:ext cx="310515" cy="324485"/>
          </a:xfrm>
          <a:prstGeom prst="rect">
            <a:avLst/>
          </a:prstGeom>
        </p:spPr>
      </p:pic>
    </p:spTree>
    <p:extLst>
      <p:ext uri="{BB962C8B-B14F-4D97-AF65-F5344CB8AC3E}">
        <p14:creationId xmlns:p14="http://schemas.microsoft.com/office/powerpoint/2010/main" val="4285808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pic>
        <p:nvPicPr>
          <p:cNvPr id="15" name="图片 14" descr="图片包含 文字&#10;&#10;描述已自动生成"/>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401" y="4464508"/>
            <a:ext cx="961472" cy="678991"/>
          </a:xfrm>
          <a:prstGeom prst="rect">
            <a:avLst/>
          </a:prstGeom>
        </p:spPr>
      </p:pic>
      <p:pic>
        <p:nvPicPr>
          <p:cNvPr id="16" name="图片 15" descr="/Users/timebook007/Desktop/绿色框.png绿色框"/>
          <p:cNvPicPr>
            <a:picLocks noChangeAspect="1"/>
          </p:cNvPicPr>
          <p:nvPr userDrawn="1"/>
        </p:nvPicPr>
        <p:blipFill>
          <a:blip r:embed="rId3"/>
          <a:srcRect l="16744" t="65554" r="31761" b="20455"/>
          <a:stretch>
            <a:fillRect/>
          </a:stretch>
        </p:blipFill>
        <p:spPr>
          <a:xfrm>
            <a:off x="32903" y="170329"/>
            <a:ext cx="2711087" cy="552301"/>
          </a:xfrm>
          <a:prstGeom prst="rect">
            <a:avLst/>
          </a:prstGeom>
        </p:spPr>
      </p:pic>
      <p:sp>
        <p:nvSpPr>
          <p:cNvPr id="17" name="文本框 7"/>
          <p:cNvSpPr txBox="1"/>
          <p:nvPr userDrawn="1"/>
        </p:nvSpPr>
        <p:spPr>
          <a:xfrm>
            <a:off x="505587" y="162501"/>
            <a:ext cx="1705040" cy="523220"/>
          </a:xfrm>
          <a:prstGeom prst="rect">
            <a:avLst/>
          </a:prstGeom>
          <a:noFill/>
        </p:spPr>
        <p:txBody>
          <a:bodyPr wrap="square" rtlCol="0">
            <a:spAutoFit/>
          </a:bodyPr>
          <a:lstStyle/>
          <a:p>
            <a:r>
              <a:rPr lang="zh-CN" altLang="en-US" sz="2800" b="1" dirty="0">
                <a:solidFill>
                  <a:srgbClr val="70AD47">
                    <a:lumMod val="75000"/>
                  </a:srgbClr>
                </a:solidFill>
                <a:latin typeface="黑体" pitchFamily="49" charset="-122"/>
                <a:ea typeface="黑体" pitchFamily="49" charset="-122"/>
              </a:rPr>
              <a:t>课后作业</a:t>
            </a:r>
          </a:p>
        </p:txBody>
      </p:sp>
      <p:pic>
        <p:nvPicPr>
          <p:cNvPr id="18" name="图片 17"/>
          <p:cNvPicPr>
            <a:picLocks noChangeAspect="1"/>
          </p:cNvPicPr>
          <p:nvPr userDrawn="1"/>
        </p:nvPicPr>
        <p:blipFill>
          <a:blip r:embed="rId4"/>
          <a:stretch>
            <a:fillRect/>
          </a:stretch>
        </p:blipFill>
        <p:spPr>
          <a:xfrm>
            <a:off x="200198" y="297889"/>
            <a:ext cx="310515" cy="324485"/>
          </a:xfrm>
          <a:prstGeom prst="rect">
            <a:avLst/>
          </a:prstGeom>
        </p:spPr>
      </p:pic>
      <p:grpSp>
        <p:nvGrpSpPr>
          <p:cNvPr id="11" name="组合 10"/>
          <p:cNvGrpSpPr/>
          <p:nvPr userDrawn="1"/>
        </p:nvGrpSpPr>
        <p:grpSpPr>
          <a:xfrm>
            <a:off x="7776607" y="1151453"/>
            <a:ext cx="1301878" cy="3705744"/>
            <a:chOff x="12279" y="2094"/>
            <a:chExt cx="1976" cy="5643"/>
          </a:xfrm>
        </p:grpSpPr>
        <p:pic>
          <p:nvPicPr>
            <p:cNvPr id="12" name="图片 11"/>
            <p:cNvPicPr>
              <a:picLocks noChangeAspect="1"/>
            </p:cNvPicPr>
            <p:nvPr/>
          </p:nvPicPr>
          <p:blipFill rotWithShape="1">
            <a:blip r:embed="rId5">
              <a:extLst>
                <a:ext uri="{BEBA8EAE-BF5A-486C-A8C5-ECC9F3942E4B}">
                  <a14:imgProps xmlns:a14="http://schemas.microsoft.com/office/drawing/2010/main">
                    <a14:imgLayer r:embed="rId6">
                      <a14:imgEffect>
                        <a14:backgroundRemoval t="2500" b="99375" l="2917" r="100000">
                          <a14:foregroundMark x1="30972" y1="12083" x2="10694" y2="43854"/>
                          <a14:foregroundMark x1="76667" y1="12188" x2="85694" y2="21667"/>
                          <a14:foregroundMark x1="91528" y1="7083" x2="93472" y2="11979"/>
                          <a14:foregroundMark x1="32639" y1="81667" x2="26528" y2="82604"/>
                          <a14:foregroundMark x1="53750" y1="93021" x2="54583" y2="94688"/>
                          <a14:foregroundMark x1="97222" y1="74688" x2="92917" y2="80208"/>
                          <a14:foregroundMark x1="98056" y1="73438" x2="91528" y2="77708"/>
                          <a14:backgroundMark x1="60833" y1="42083" x2="60417" y2="84375"/>
                          <a14:backgroundMark x1="51528" y1="87708" x2="94722" y2="56042"/>
                          <a14:backgroundMark x1="87500" y1="74167" x2="64444" y2="83958"/>
                        </a14:backgroundRemoval>
                      </a14:imgEffect>
                    </a14:imgLayer>
                  </a14:imgProps>
                </a:ext>
              </a:extLst>
            </a:blip>
            <a:srcRect l="18138" t="76319" r="38665" b="1629"/>
            <a:stretch>
              <a:fillRect/>
            </a:stretch>
          </p:blipFill>
          <p:spPr>
            <a:xfrm rot="180000">
              <a:off x="12323" y="2094"/>
              <a:ext cx="1747" cy="1190"/>
            </a:xfrm>
            <a:prstGeom prst="rect">
              <a:avLst/>
            </a:prstGeom>
          </p:spPr>
        </p:pic>
        <p:pic>
          <p:nvPicPr>
            <p:cNvPr id="13" name="图片 12"/>
            <p:cNvPicPr>
              <a:picLocks noChangeAspect="1"/>
            </p:cNvPicPr>
            <p:nvPr/>
          </p:nvPicPr>
          <p:blipFill rotWithShape="1">
            <a:blip r:embed="rId5">
              <a:extLst>
                <a:ext uri="{BEBA8EAE-BF5A-486C-A8C5-ECC9F3942E4B}">
                  <a14:imgProps xmlns:a14="http://schemas.microsoft.com/office/drawing/2010/main">
                    <a14:imgLayer r:embed="rId6">
                      <a14:imgEffect>
                        <a14:backgroundRemoval t="2500" b="99375" l="2917" r="100000">
                          <a14:foregroundMark x1="30972" y1="12083" x2="10694" y2="43854"/>
                          <a14:foregroundMark x1="76667" y1="12188" x2="85694" y2="21667"/>
                          <a14:foregroundMark x1="91528" y1="7083" x2="93472" y2="11979"/>
                          <a14:foregroundMark x1="32639" y1="81667" x2="26528" y2="82604"/>
                          <a14:foregroundMark x1="53750" y1="93021" x2="54583" y2="94688"/>
                          <a14:foregroundMark x1="97222" y1="74688" x2="92917" y2="80208"/>
                          <a14:foregroundMark x1="98056" y1="73438" x2="91528" y2="77708"/>
                          <a14:backgroundMark x1="60833" y1="42083" x2="60417" y2="84375"/>
                          <a14:backgroundMark x1="51528" y1="87708" x2="94722" y2="56042"/>
                          <a14:backgroundMark x1="87500" y1="74167" x2="64444" y2="83958"/>
                        </a14:backgroundRemoval>
                      </a14:imgEffect>
                    </a14:imgLayer>
                  </a14:imgProps>
                </a:ext>
              </a:extLst>
            </a:blip>
            <a:srcRect r="53353" b="48041"/>
            <a:stretch>
              <a:fillRect/>
            </a:stretch>
          </p:blipFill>
          <p:spPr>
            <a:xfrm rot="180000">
              <a:off x="12368" y="4934"/>
              <a:ext cx="1887" cy="2803"/>
            </a:xfrm>
            <a:prstGeom prst="rect">
              <a:avLst/>
            </a:prstGeom>
          </p:spPr>
        </p:pic>
        <p:pic>
          <p:nvPicPr>
            <p:cNvPr id="14" name="图片 13"/>
            <p:cNvPicPr>
              <a:picLocks noChangeAspect="1"/>
            </p:cNvPicPr>
            <p:nvPr/>
          </p:nvPicPr>
          <p:blipFill rotWithShape="1">
            <a:blip r:embed="rId5">
              <a:extLst>
                <a:ext uri="{BEBA8EAE-BF5A-486C-A8C5-ECC9F3942E4B}">
                  <a14:imgProps xmlns:a14="http://schemas.microsoft.com/office/drawing/2010/main">
                    <a14:imgLayer r:embed="rId6">
                      <a14:imgEffect>
                        <a14:backgroundRemoval t="2500" b="99375" l="2917" r="100000">
                          <a14:foregroundMark x1="30972" y1="12083" x2="10694" y2="43854"/>
                          <a14:foregroundMark x1="76667" y1="12188" x2="85694" y2="21667"/>
                          <a14:foregroundMark x1="91528" y1="7083" x2="93472" y2="11979"/>
                          <a14:foregroundMark x1="32639" y1="81667" x2="26528" y2="82604"/>
                          <a14:foregroundMark x1="53750" y1="93021" x2="54583" y2="94688"/>
                          <a14:foregroundMark x1="97222" y1="74688" x2="92917" y2="80208"/>
                          <a14:foregroundMark x1="98056" y1="73438" x2="91528" y2="77708"/>
                          <a14:backgroundMark x1="60833" y1="42083" x2="60417" y2="84375"/>
                          <a14:backgroundMark x1="51528" y1="87708" x2="94722" y2="56042"/>
                          <a14:backgroundMark x1="87500" y1="74167" x2="64444" y2="83958"/>
                        </a14:backgroundRemoval>
                      </a14:imgEffect>
                    </a14:imgLayer>
                  </a14:imgProps>
                </a:ext>
              </a:extLst>
            </a:blip>
            <a:srcRect l="55962" r="-760" b="75616"/>
            <a:stretch>
              <a:fillRect/>
            </a:stretch>
          </p:blipFill>
          <p:spPr>
            <a:xfrm rot="180000">
              <a:off x="12279" y="3525"/>
              <a:ext cx="1812" cy="1315"/>
            </a:xfrm>
            <a:prstGeom prst="rect">
              <a:avLst/>
            </a:prstGeom>
          </p:spPr>
        </p:pic>
      </p:grpSp>
    </p:spTree>
    <p:extLst>
      <p:ext uri="{BB962C8B-B14F-4D97-AF65-F5344CB8AC3E}">
        <p14:creationId xmlns:p14="http://schemas.microsoft.com/office/powerpoint/2010/main" val="1718198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l="6059" t="21331" r="6846" b="29800"/>
          <a:stretch>
            <a:fillRect/>
          </a:stretch>
        </p:blipFill>
        <p:spPr>
          <a:xfrm>
            <a:off x="-635" y="-190500"/>
            <a:ext cx="9149080" cy="5411980"/>
          </a:xfrm>
          <a:prstGeom prst="rect">
            <a:avLst/>
          </a:prstGeom>
        </p:spPr>
      </p:pic>
      <p:pic>
        <p:nvPicPr>
          <p:cNvPr id="10" name="图片 9" descr="/Users/timebook007/Desktop/绿色框.png绿色框"/>
          <p:cNvPicPr>
            <a:picLocks noChangeAspect="1"/>
          </p:cNvPicPr>
          <p:nvPr userDrawn="1"/>
        </p:nvPicPr>
        <p:blipFill>
          <a:blip r:embed="rId3"/>
          <a:srcRect l="16744" t="65554" r="31761" b="20455"/>
          <a:stretch>
            <a:fillRect/>
          </a:stretch>
        </p:blipFill>
        <p:spPr>
          <a:xfrm>
            <a:off x="154823" y="170329"/>
            <a:ext cx="2711087" cy="552301"/>
          </a:xfrm>
          <a:prstGeom prst="rect">
            <a:avLst/>
          </a:prstGeom>
        </p:spPr>
      </p:pic>
      <p:sp>
        <p:nvSpPr>
          <p:cNvPr id="11" name="文本框 7"/>
          <p:cNvSpPr txBox="1"/>
          <p:nvPr userDrawn="1"/>
        </p:nvSpPr>
        <p:spPr>
          <a:xfrm>
            <a:off x="627507" y="148888"/>
            <a:ext cx="1705040" cy="523220"/>
          </a:xfrm>
          <a:prstGeom prst="rect">
            <a:avLst/>
          </a:prstGeom>
          <a:noFill/>
        </p:spPr>
        <p:txBody>
          <a:bodyPr wrap="square" rtlCol="0">
            <a:spAutoFit/>
          </a:bodyPr>
          <a:lstStyle/>
          <a:p>
            <a:r>
              <a:rPr lang="zh-CN" altLang="en-US" sz="2800" b="1" dirty="0">
                <a:solidFill>
                  <a:srgbClr val="70AD47">
                    <a:lumMod val="75000"/>
                  </a:srgbClr>
                </a:solidFill>
                <a:latin typeface="黑体" pitchFamily="49" charset="-122"/>
                <a:ea typeface="黑体" pitchFamily="49" charset="-122"/>
              </a:rPr>
              <a:t>板书设计</a:t>
            </a:r>
          </a:p>
        </p:txBody>
      </p:sp>
      <p:pic>
        <p:nvPicPr>
          <p:cNvPr id="12" name="图片 11"/>
          <p:cNvPicPr>
            <a:picLocks noChangeAspect="1"/>
          </p:cNvPicPr>
          <p:nvPr userDrawn="1"/>
        </p:nvPicPr>
        <p:blipFill>
          <a:blip r:embed="rId4"/>
          <a:stretch>
            <a:fillRect/>
          </a:stretch>
        </p:blipFill>
        <p:spPr>
          <a:xfrm>
            <a:off x="322118" y="297889"/>
            <a:ext cx="310515" cy="324485"/>
          </a:xfrm>
          <a:prstGeom prst="rect">
            <a:avLst/>
          </a:prstGeom>
        </p:spPr>
      </p:pic>
    </p:spTree>
    <p:extLst>
      <p:ext uri="{BB962C8B-B14F-4D97-AF65-F5344CB8AC3E}">
        <p14:creationId xmlns:p14="http://schemas.microsoft.com/office/powerpoint/2010/main" val="9757204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3" name="图片 2" descr="结束页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30" y="17930"/>
            <a:ext cx="9135541" cy="5140264"/>
          </a:xfrm>
          <a:prstGeom prst="rect">
            <a:avLst/>
          </a:prstGeom>
        </p:spPr>
      </p:pic>
      <p:pic>
        <p:nvPicPr>
          <p:cNvPr id="4" name="图片 3"/>
          <p:cNvPicPr>
            <a:picLocks noChangeAspect="1"/>
          </p:cNvPicPr>
          <p:nvPr userDrawn="1"/>
        </p:nvPicPr>
        <p:blipFill>
          <a:blip r:embed="rId3" cstate="print">
            <a:alphaModFix amt="76000"/>
            <a:extLst>
              <a:ext uri="{28A0092B-C50C-407E-A947-70E740481C1C}">
                <a14:useLocalDpi xmlns:a14="http://schemas.microsoft.com/office/drawing/2010/main" val="0"/>
              </a:ext>
            </a:extLst>
          </a:blip>
          <a:stretch>
            <a:fillRect/>
          </a:stretch>
        </p:blipFill>
        <p:spPr>
          <a:xfrm rot="954618">
            <a:off x="7567239" y="494503"/>
            <a:ext cx="722742" cy="943380"/>
          </a:xfrm>
          <a:prstGeom prst="rect">
            <a:avLst/>
          </a:prstGeom>
        </p:spPr>
      </p:pic>
      <p:pic>
        <p:nvPicPr>
          <p:cNvPr id="5" name="图片 4"/>
          <p:cNvPicPr>
            <a:picLocks noChangeAspect="1"/>
          </p:cNvPicPr>
          <p:nvPr userDrawn="1"/>
        </p:nvPicPr>
        <p:blipFill>
          <a:blip r:embed="rId4" cstate="print">
            <a:alphaModFix amt="79000"/>
            <a:extLst>
              <a:ext uri="{28A0092B-C50C-407E-A947-70E740481C1C}">
                <a14:useLocalDpi xmlns:a14="http://schemas.microsoft.com/office/drawing/2010/main" val="0"/>
              </a:ext>
            </a:extLst>
          </a:blip>
          <a:stretch>
            <a:fillRect/>
          </a:stretch>
        </p:blipFill>
        <p:spPr>
          <a:xfrm rot="484629">
            <a:off x="7223546" y="1124885"/>
            <a:ext cx="456460" cy="595807"/>
          </a:xfrm>
          <a:prstGeom prst="rect">
            <a:avLst/>
          </a:prstGeom>
        </p:spPr>
      </p:pic>
    </p:spTree>
    <p:extLst>
      <p:ext uri="{BB962C8B-B14F-4D97-AF65-F5344CB8AC3E}">
        <p14:creationId xmlns:p14="http://schemas.microsoft.com/office/powerpoint/2010/main" val="864736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标题和内容">
    <p:spTree>
      <p:nvGrpSpPr>
        <p:cNvPr id="1" name=""/>
        <p:cNvGrpSpPr/>
        <p:nvPr/>
      </p:nvGrpSpPr>
      <p:grpSpPr>
        <a:xfrm>
          <a:off x="0" y="0"/>
          <a:ext cx="0" cy="0"/>
          <a:chOff x="0" y="0"/>
          <a:chExt cx="0" cy="0"/>
        </a:xfrm>
      </p:grpSpPr>
      <p:pic>
        <p:nvPicPr>
          <p:cNvPr id="3" name="图片 2" descr="图片包含 文字&#10;&#10;描述已自动生成"/>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401" y="4464508"/>
            <a:ext cx="961472" cy="678991"/>
          </a:xfrm>
          <a:prstGeom prst="rect">
            <a:avLst/>
          </a:prstGeom>
        </p:spPr>
      </p:pic>
    </p:spTree>
    <p:extLst>
      <p:ext uri="{BB962C8B-B14F-4D97-AF65-F5344CB8AC3E}">
        <p14:creationId xmlns:p14="http://schemas.microsoft.com/office/powerpoint/2010/main" val="1072322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标题和内容">
    <p:spTree>
      <p:nvGrpSpPr>
        <p:cNvPr id="1" name=""/>
        <p:cNvGrpSpPr/>
        <p:nvPr/>
      </p:nvGrpSpPr>
      <p:grpSpPr>
        <a:xfrm>
          <a:off x="0" y="0"/>
          <a:ext cx="0" cy="0"/>
          <a:chOff x="0" y="0"/>
          <a:chExt cx="0" cy="0"/>
        </a:xfrm>
      </p:grpSpPr>
      <p:pic>
        <p:nvPicPr>
          <p:cNvPr id="3" name="图片 2" descr="图片包含 文字&#10;&#10;描述已自动生成"/>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401" y="4464508"/>
            <a:ext cx="961472" cy="678991"/>
          </a:xfrm>
          <a:prstGeom prst="rect">
            <a:avLst/>
          </a:prstGeom>
        </p:spPr>
      </p:pic>
      <p:cxnSp>
        <p:nvCxnSpPr>
          <p:cNvPr id="133" name="直接连接符 132">
            <a:extLst>
              <a:ext uri="{FF2B5EF4-FFF2-40B4-BE49-F238E27FC236}">
                <a16:creationId xmlns:a16="http://schemas.microsoft.com/office/drawing/2014/main" xmlns="" id="{B5AB1A04-CEF2-47B0-987A-B4B8EE5A13EF}"/>
              </a:ext>
            </a:extLst>
          </p:cNvPr>
          <p:cNvCxnSpPr>
            <a:cxnSpLocks/>
          </p:cNvCxnSpPr>
          <p:nvPr userDrawn="1"/>
        </p:nvCxnSpPr>
        <p:spPr>
          <a:xfrm flipV="1">
            <a:off x="94992" y="76122"/>
            <a:ext cx="1021060" cy="6102"/>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5" name="直接连接符 134">
            <a:extLst>
              <a:ext uri="{FF2B5EF4-FFF2-40B4-BE49-F238E27FC236}">
                <a16:creationId xmlns:a16="http://schemas.microsoft.com/office/drawing/2014/main" xmlns="" id="{F879104D-8D70-453A-B7D2-20E2C1C772A2}"/>
              </a:ext>
            </a:extLst>
          </p:cNvPr>
          <p:cNvCxnSpPr>
            <a:cxnSpLocks/>
          </p:cNvCxnSpPr>
          <p:nvPr userDrawn="1"/>
        </p:nvCxnSpPr>
        <p:spPr>
          <a:xfrm flipH="1" flipV="1">
            <a:off x="88256" y="70021"/>
            <a:ext cx="6737" cy="102240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7" name="直接连接符 136">
            <a:extLst>
              <a:ext uri="{FF2B5EF4-FFF2-40B4-BE49-F238E27FC236}">
                <a16:creationId xmlns:a16="http://schemas.microsoft.com/office/drawing/2014/main" xmlns="" id="{A7968D70-03CD-4666-AE72-24EBFD1F6CD3}"/>
              </a:ext>
            </a:extLst>
          </p:cNvPr>
          <p:cNvCxnSpPr>
            <a:cxnSpLocks/>
          </p:cNvCxnSpPr>
          <p:nvPr userDrawn="1"/>
        </p:nvCxnSpPr>
        <p:spPr>
          <a:xfrm flipV="1">
            <a:off x="9018982" y="4016016"/>
            <a:ext cx="7200" cy="102240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8" name="直接连接符 137">
            <a:extLst>
              <a:ext uri="{FF2B5EF4-FFF2-40B4-BE49-F238E27FC236}">
                <a16:creationId xmlns:a16="http://schemas.microsoft.com/office/drawing/2014/main" xmlns="" id="{0B0F0BF7-72CC-42D6-B2A2-EDF9B72ED71D}"/>
              </a:ext>
            </a:extLst>
          </p:cNvPr>
          <p:cNvCxnSpPr>
            <a:cxnSpLocks/>
          </p:cNvCxnSpPr>
          <p:nvPr userDrawn="1"/>
        </p:nvCxnSpPr>
        <p:spPr>
          <a:xfrm>
            <a:off x="7996582" y="5037135"/>
            <a:ext cx="1022400" cy="720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9" name="直接连接符 148">
            <a:extLst>
              <a:ext uri="{FF2B5EF4-FFF2-40B4-BE49-F238E27FC236}">
                <a16:creationId xmlns:a16="http://schemas.microsoft.com/office/drawing/2014/main" xmlns="" id="{24A0D031-ADF8-4506-9893-AE64B2B90373}"/>
              </a:ext>
            </a:extLst>
          </p:cNvPr>
          <p:cNvCxnSpPr>
            <a:cxnSpLocks/>
          </p:cNvCxnSpPr>
          <p:nvPr userDrawn="1"/>
        </p:nvCxnSpPr>
        <p:spPr>
          <a:xfrm rot="16200000" flipH="1" flipV="1">
            <a:off x="8748982" y="4713432"/>
            <a:ext cx="0" cy="540000"/>
          </a:xfrm>
          <a:prstGeom prst="line">
            <a:avLst/>
          </a:prstGeom>
          <a:ln w="107950" cmpd="thickThi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5" name="直接连接符 154">
            <a:extLst>
              <a:ext uri="{FF2B5EF4-FFF2-40B4-BE49-F238E27FC236}">
                <a16:creationId xmlns:a16="http://schemas.microsoft.com/office/drawing/2014/main" xmlns="" id="{24A0D031-ADF8-4506-9893-AE64B2B90373}"/>
              </a:ext>
            </a:extLst>
          </p:cNvPr>
          <p:cNvCxnSpPr>
            <a:cxnSpLocks/>
          </p:cNvCxnSpPr>
          <p:nvPr userDrawn="1"/>
        </p:nvCxnSpPr>
        <p:spPr>
          <a:xfrm rot="5400000" flipH="1">
            <a:off x="361624" y="-121783"/>
            <a:ext cx="0" cy="540000"/>
          </a:xfrm>
          <a:prstGeom prst="line">
            <a:avLst/>
          </a:prstGeom>
          <a:ln w="107950" cmpd="thickThi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4183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16" name="图片 15" descr="绿色框00"/>
          <p:cNvPicPr>
            <a:picLocks noChangeAspect="1"/>
          </p:cNvPicPr>
          <p:nvPr userDrawn="1"/>
        </p:nvPicPr>
        <p:blipFill>
          <a:blip r:embed="rId2"/>
          <a:srcRect l="11589" t="40000" r="12691" b="23210"/>
          <a:stretch>
            <a:fillRect/>
          </a:stretch>
        </p:blipFill>
        <p:spPr>
          <a:xfrm>
            <a:off x="3756211" y="-12599"/>
            <a:ext cx="1658471" cy="540448"/>
          </a:xfrm>
          <a:prstGeom prst="rect">
            <a:avLst/>
          </a:prstGeom>
        </p:spPr>
      </p:pic>
      <p:cxnSp>
        <p:nvCxnSpPr>
          <p:cNvPr id="10" name="直接连接符 9"/>
          <p:cNvCxnSpPr/>
          <p:nvPr userDrawn="1"/>
        </p:nvCxnSpPr>
        <p:spPr>
          <a:xfrm>
            <a:off x="240276" y="257625"/>
            <a:ext cx="10736" cy="4646069"/>
          </a:xfrm>
          <a:prstGeom prst="line">
            <a:avLst/>
          </a:prstGeom>
          <a:ln w="28575">
            <a:solidFill>
              <a:schemeClr val="accent6">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8919882" y="654424"/>
            <a:ext cx="0" cy="4312023"/>
          </a:xfrm>
          <a:prstGeom prst="line">
            <a:avLst/>
          </a:prstGeom>
          <a:ln w="28575">
            <a:solidFill>
              <a:schemeClr val="accent6">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userDrawn="1"/>
        </p:nvCxnSpPr>
        <p:spPr>
          <a:xfrm flipH="1">
            <a:off x="251012" y="4966447"/>
            <a:ext cx="8668870" cy="0"/>
          </a:xfrm>
          <a:prstGeom prst="line">
            <a:avLst/>
          </a:prstGeom>
          <a:ln w="28575">
            <a:solidFill>
              <a:schemeClr val="accent6">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pic>
        <p:nvPicPr>
          <p:cNvPr id="3" name="图片 2" descr="图片包含 文字&#10;&#10;描述已自动生成"/>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401" y="4464508"/>
            <a:ext cx="961472" cy="678991"/>
          </a:xfrm>
          <a:prstGeom prst="rect">
            <a:avLst/>
          </a:prstGeom>
        </p:spPr>
      </p:pic>
      <p:sp>
        <p:nvSpPr>
          <p:cNvPr id="17" name="文本框 28"/>
          <p:cNvSpPr txBox="1"/>
          <p:nvPr userDrawn="1"/>
        </p:nvSpPr>
        <p:spPr>
          <a:xfrm>
            <a:off x="3840819" y="-18385"/>
            <a:ext cx="1582827" cy="492443"/>
          </a:xfrm>
          <a:prstGeom prst="rect">
            <a:avLst/>
          </a:prstGeom>
          <a:noFill/>
        </p:spPr>
        <p:txBody>
          <a:bodyPr wrap="square" rtlCol="0">
            <a:spAutoFit/>
          </a:bodyPr>
          <a:lstStyle/>
          <a:p>
            <a:r>
              <a:rPr lang="zh-CN" altLang="en-US" sz="2600" dirty="0">
                <a:solidFill>
                  <a:prstClr val="black"/>
                </a:solidFill>
                <a:latin typeface="黑体" pitchFamily="49" charset="-122"/>
                <a:ea typeface="黑体" pitchFamily="49" charset="-122"/>
                <a:sym typeface="+mn-ea"/>
              </a:rPr>
              <a:t>变式训练</a:t>
            </a:r>
          </a:p>
        </p:txBody>
      </p:sp>
      <p:cxnSp>
        <p:nvCxnSpPr>
          <p:cNvPr id="18" name="直接连接符 17"/>
          <p:cNvCxnSpPr/>
          <p:nvPr userDrawn="1"/>
        </p:nvCxnSpPr>
        <p:spPr>
          <a:xfrm flipH="1" flipV="1">
            <a:off x="5414684" y="241601"/>
            <a:ext cx="2160492" cy="8964"/>
          </a:xfrm>
          <a:prstGeom prst="line">
            <a:avLst/>
          </a:prstGeom>
          <a:ln w="28575">
            <a:solidFill>
              <a:schemeClr val="accent6">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userDrawn="1"/>
        </p:nvCxnSpPr>
        <p:spPr>
          <a:xfrm flipH="1">
            <a:off x="251012" y="250565"/>
            <a:ext cx="3525090" cy="0"/>
          </a:xfrm>
          <a:prstGeom prst="line">
            <a:avLst/>
          </a:prstGeom>
          <a:ln w="28575">
            <a:solidFill>
              <a:schemeClr val="accent6">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1800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cxnSp>
        <p:nvCxnSpPr>
          <p:cNvPr id="18" name="直接连接符 17"/>
          <p:cNvCxnSpPr/>
          <p:nvPr userDrawn="1"/>
        </p:nvCxnSpPr>
        <p:spPr>
          <a:xfrm>
            <a:off x="251012" y="268495"/>
            <a:ext cx="0" cy="4635199"/>
          </a:xfrm>
          <a:prstGeom prst="line">
            <a:avLst/>
          </a:prstGeom>
          <a:ln w="2857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userDrawn="1"/>
        </p:nvCxnSpPr>
        <p:spPr>
          <a:xfrm>
            <a:off x="8919882" y="600635"/>
            <a:ext cx="0" cy="4365812"/>
          </a:xfrm>
          <a:prstGeom prst="line">
            <a:avLst/>
          </a:prstGeom>
          <a:ln w="2857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userDrawn="1"/>
        </p:nvCxnSpPr>
        <p:spPr>
          <a:xfrm flipH="1">
            <a:off x="251012" y="4966447"/>
            <a:ext cx="8668870" cy="0"/>
          </a:xfrm>
          <a:prstGeom prst="line">
            <a:avLst/>
          </a:prstGeom>
          <a:ln w="2857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pic>
        <p:nvPicPr>
          <p:cNvPr id="23" name="图片 22" descr="图片包含 文字&#10;&#10;描述已自动生成"/>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401" y="4464508"/>
            <a:ext cx="961472" cy="678991"/>
          </a:xfrm>
          <a:prstGeom prst="rect">
            <a:avLst/>
          </a:prstGeom>
        </p:spPr>
      </p:pic>
      <p:pic>
        <p:nvPicPr>
          <p:cNvPr id="24" name="图片 23" descr="绿色框00"/>
          <p:cNvPicPr>
            <a:picLocks noChangeAspect="1"/>
          </p:cNvPicPr>
          <p:nvPr userDrawn="1"/>
        </p:nvPicPr>
        <p:blipFill>
          <a:blip r:embed="rId3">
            <a:duotone>
              <a:schemeClr val="accent5">
                <a:shade val="45000"/>
                <a:satMod val="135000"/>
              </a:schemeClr>
              <a:prstClr val="white"/>
            </a:duotone>
          </a:blip>
          <a:srcRect l="11589" t="40000" r="12691" b="23210"/>
          <a:stretch>
            <a:fillRect/>
          </a:stretch>
        </p:blipFill>
        <p:spPr>
          <a:xfrm>
            <a:off x="3756211" y="-12599"/>
            <a:ext cx="1658471" cy="540448"/>
          </a:xfrm>
          <a:prstGeom prst="rect">
            <a:avLst/>
          </a:prstGeom>
        </p:spPr>
      </p:pic>
      <p:sp>
        <p:nvSpPr>
          <p:cNvPr id="25" name="文本框 28"/>
          <p:cNvSpPr txBox="1"/>
          <p:nvPr userDrawn="1"/>
        </p:nvSpPr>
        <p:spPr>
          <a:xfrm>
            <a:off x="3831854" y="-9420"/>
            <a:ext cx="1582827" cy="492443"/>
          </a:xfrm>
          <a:prstGeom prst="rect">
            <a:avLst/>
          </a:prstGeom>
          <a:noFill/>
        </p:spPr>
        <p:txBody>
          <a:bodyPr wrap="square" rtlCol="0">
            <a:spAutoFit/>
          </a:bodyPr>
          <a:lstStyle/>
          <a:p>
            <a:r>
              <a:rPr lang="zh-CN" altLang="en-US" sz="2600" dirty="0">
                <a:solidFill>
                  <a:prstClr val="black"/>
                </a:solidFill>
                <a:latin typeface="黑体" pitchFamily="49" charset="-122"/>
                <a:ea typeface="黑体" pitchFamily="49" charset="-122"/>
                <a:sym typeface="+mn-ea"/>
              </a:rPr>
              <a:t>思维训练</a:t>
            </a:r>
          </a:p>
        </p:txBody>
      </p:sp>
      <p:cxnSp>
        <p:nvCxnSpPr>
          <p:cNvPr id="26" name="直接连接符 25"/>
          <p:cNvCxnSpPr/>
          <p:nvPr userDrawn="1"/>
        </p:nvCxnSpPr>
        <p:spPr>
          <a:xfrm flipH="1">
            <a:off x="5414683" y="250565"/>
            <a:ext cx="2133599" cy="8965"/>
          </a:xfrm>
          <a:prstGeom prst="line">
            <a:avLst/>
          </a:prstGeom>
          <a:ln w="2857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userDrawn="1"/>
        </p:nvCxnSpPr>
        <p:spPr>
          <a:xfrm flipH="1">
            <a:off x="251012" y="268495"/>
            <a:ext cx="3525090" cy="0"/>
          </a:xfrm>
          <a:prstGeom prst="line">
            <a:avLst/>
          </a:prstGeom>
          <a:ln w="2857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8614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9" name="图片 8" descr="图片包含 文字&#10;&#10;描述已自动生成"/>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401" y="4464508"/>
            <a:ext cx="961472" cy="678991"/>
          </a:xfrm>
          <a:prstGeom prst="rect">
            <a:avLst/>
          </a:prstGeom>
        </p:spPr>
      </p:pic>
      <p:pic>
        <p:nvPicPr>
          <p:cNvPr id="6" name="图片 5" descr="/Users/timebook007/Desktop/绿色框.png绿色框"/>
          <p:cNvPicPr>
            <a:picLocks noChangeAspect="1"/>
          </p:cNvPicPr>
          <p:nvPr userDrawn="1"/>
        </p:nvPicPr>
        <p:blipFill>
          <a:blip r:embed="rId3"/>
          <a:srcRect l="16744" t="65554" r="31761" b="20455"/>
          <a:stretch>
            <a:fillRect/>
          </a:stretch>
        </p:blipFill>
        <p:spPr>
          <a:xfrm>
            <a:off x="32903" y="170329"/>
            <a:ext cx="2711087" cy="552301"/>
          </a:xfrm>
          <a:prstGeom prst="rect">
            <a:avLst/>
          </a:prstGeom>
        </p:spPr>
      </p:pic>
      <p:sp>
        <p:nvSpPr>
          <p:cNvPr id="7" name="文本框 7"/>
          <p:cNvSpPr txBox="1"/>
          <p:nvPr userDrawn="1"/>
        </p:nvSpPr>
        <p:spPr>
          <a:xfrm>
            <a:off x="505587" y="162501"/>
            <a:ext cx="1705040" cy="523220"/>
          </a:xfrm>
          <a:prstGeom prst="rect">
            <a:avLst/>
          </a:prstGeom>
          <a:noFill/>
        </p:spPr>
        <p:txBody>
          <a:bodyPr wrap="square" rtlCol="0">
            <a:spAutoFit/>
          </a:bodyPr>
          <a:lstStyle/>
          <a:p>
            <a:r>
              <a:rPr lang="zh-CN" altLang="en-US" sz="2800" b="1" dirty="0" smtClean="0">
                <a:solidFill>
                  <a:srgbClr val="70AD47">
                    <a:lumMod val="75000"/>
                  </a:srgbClr>
                </a:solidFill>
                <a:latin typeface="黑体" pitchFamily="49" charset="-122"/>
                <a:ea typeface="黑体" pitchFamily="49" charset="-122"/>
              </a:rPr>
              <a:t>情境导</a:t>
            </a:r>
            <a:r>
              <a:rPr lang="zh-CN" altLang="en-US" sz="2800" b="1" dirty="0">
                <a:solidFill>
                  <a:srgbClr val="70AD47">
                    <a:lumMod val="75000"/>
                  </a:srgbClr>
                </a:solidFill>
                <a:latin typeface="黑体" pitchFamily="49" charset="-122"/>
                <a:ea typeface="黑体" pitchFamily="49" charset="-122"/>
              </a:rPr>
              <a:t>入</a:t>
            </a:r>
          </a:p>
        </p:txBody>
      </p:sp>
      <p:pic>
        <p:nvPicPr>
          <p:cNvPr id="8" name="图片 7"/>
          <p:cNvPicPr>
            <a:picLocks noChangeAspect="1"/>
          </p:cNvPicPr>
          <p:nvPr userDrawn="1"/>
        </p:nvPicPr>
        <p:blipFill>
          <a:blip r:embed="rId4"/>
          <a:stretch>
            <a:fillRect/>
          </a:stretch>
        </p:blipFill>
        <p:spPr>
          <a:xfrm>
            <a:off x="200198" y="297889"/>
            <a:ext cx="310515" cy="324485"/>
          </a:xfrm>
          <a:prstGeom prst="rect">
            <a:avLst/>
          </a:prstGeom>
        </p:spPr>
      </p:pic>
    </p:spTree>
    <p:extLst>
      <p:ext uri="{BB962C8B-B14F-4D97-AF65-F5344CB8AC3E}">
        <p14:creationId xmlns:p14="http://schemas.microsoft.com/office/powerpoint/2010/main" val="277842041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pic>
        <p:nvPicPr>
          <p:cNvPr id="9" name="图片 8" descr="图片包含 文字&#10;&#10;描述已自动生成"/>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401" y="4464508"/>
            <a:ext cx="961472" cy="678991"/>
          </a:xfrm>
          <a:prstGeom prst="rect">
            <a:avLst/>
          </a:prstGeom>
        </p:spPr>
      </p:pic>
      <p:pic>
        <p:nvPicPr>
          <p:cNvPr id="12" name="图片 11" descr="/Users/timebook007/Desktop/绿色框.png绿色框"/>
          <p:cNvPicPr>
            <a:picLocks noChangeAspect="1"/>
          </p:cNvPicPr>
          <p:nvPr userDrawn="1"/>
        </p:nvPicPr>
        <p:blipFill>
          <a:blip r:embed="rId3"/>
          <a:srcRect l="16744" t="65554" r="31761" b="20455"/>
          <a:stretch>
            <a:fillRect/>
          </a:stretch>
        </p:blipFill>
        <p:spPr>
          <a:xfrm>
            <a:off x="32903" y="170329"/>
            <a:ext cx="2711087" cy="552301"/>
          </a:xfrm>
          <a:prstGeom prst="rect">
            <a:avLst/>
          </a:prstGeom>
        </p:spPr>
      </p:pic>
      <p:sp>
        <p:nvSpPr>
          <p:cNvPr id="13" name="文本框 7"/>
          <p:cNvSpPr txBox="1"/>
          <p:nvPr userDrawn="1"/>
        </p:nvSpPr>
        <p:spPr>
          <a:xfrm>
            <a:off x="505587" y="162501"/>
            <a:ext cx="1705040" cy="523220"/>
          </a:xfrm>
          <a:prstGeom prst="rect">
            <a:avLst/>
          </a:prstGeom>
          <a:noFill/>
        </p:spPr>
        <p:txBody>
          <a:bodyPr wrap="square" rtlCol="0">
            <a:spAutoFit/>
          </a:bodyPr>
          <a:lstStyle/>
          <a:p>
            <a:r>
              <a:rPr lang="zh-CN" altLang="en-US" sz="2800" b="1" dirty="0">
                <a:solidFill>
                  <a:srgbClr val="70AD47">
                    <a:lumMod val="75000"/>
                  </a:srgbClr>
                </a:solidFill>
                <a:latin typeface="黑体" pitchFamily="49" charset="-122"/>
                <a:ea typeface="黑体" pitchFamily="49" charset="-122"/>
              </a:rPr>
              <a:t>探究新知</a:t>
            </a:r>
          </a:p>
        </p:txBody>
      </p:sp>
      <p:pic>
        <p:nvPicPr>
          <p:cNvPr id="14" name="图片 13"/>
          <p:cNvPicPr>
            <a:picLocks noChangeAspect="1"/>
          </p:cNvPicPr>
          <p:nvPr userDrawn="1"/>
        </p:nvPicPr>
        <p:blipFill>
          <a:blip r:embed="rId4"/>
          <a:stretch>
            <a:fillRect/>
          </a:stretch>
        </p:blipFill>
        <p:spPr>
          <a:xfrm>
            <a:off x="200198" y="297889"/>
            <a:ext cx="310515" cy="324485"/>
          </a:xfrm>
          <a:prstGeom prst="rect">
            <a:avLst/>
          </a:prstGeom>
        </p:spPr>
      </p:pic>
    </p:spTree>
    <p:extLst>
      <p:ext uri="{BB962C8B-B14F-4D97-AF65-F5344CB8AC3E}">
        <p14:creationId xmlns:p14="http://schemas.microsoft.com/office/powerpoint/2010/main" val="2707452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pic>
        <p:nvPicPr>
          <p:cNvPr id="9" name="图片 8" descr="图片包含 文字&#10;&#10;描述已自动生成"/>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401" y="4464508"/>
            <a:ext cx="961472" cy="678991"/>
          </a:xfrm>
          <a:prstGeom prst="rect">
            <a:avLst/>
          </a:prstGeom>
        </p:spPr>
      </p:pic>
      <p:pic>
        <p:nvPicPr>
          <p:cNvPr id="10" name="图片 9" descr="/Users/timebook007/Desktop/绿色框.png绿色框"/>
          <p:cNvPicPr>
            <a:picLocks noChangeAspect="1"/>
          </p:cNvPicPr>
          <p:nvPr userDrawn="1"/>
        </p:nvPicPr>
        <p:blipFill>
          <a:blip r:embed="rId3"/>
          <a:srcRect l="16744" t="65554" r="31761" b="20455"/>
          <a:stretch>
            <a:fillRect/>
          </a:stretch>
        </p:blipFill>
        <p:spPr>
          <a:xfrm>
            <a:off x="32903" y="170329"/>
            <a:ext cx="2711087" cy="552301"/>
          </a:xfrm>
          <a:prstGeom prst="rect">
            <a:avLst/>
          </a:prstGeom>
        </p:spPr>
      </p:pic>
      <p:sp>
        <p:nvSpPr>
          <p:cNvPr id="11" name="文本框 7"/>
          <p:cNvSpPr txBox="1"/>
          <p:nvPr userDrawn="1"/>
        </p:nvSpPr>
        <p:spPr>
          <a:xfrm>
            <a:off x="505587" y="153536"/>
            <a:ext cx="1705040" cy="523220"/>
          </a:xfrm>
          <a:prstGeom prst="rect">
            <a:avLst/>
          </a:prstGeom>
          <a:noFill/>
        </p:spPr>
        <p:txBody>
          <a:bodyPr wrap="square" rtlCol="0">
            <a:spAutoFit/>
          </a:bodyPr>
          <a:lstStyle/>
          <a:p>
            <a:r>
              <a:rPr lang="zh-CN" altLang="en-US" sz="2800" b="1" dirty="0">
                <a:solidFill>
                  <a:srgbClr val="70AD47">
                    <a:lumMod val="75000"/>
                  </a:srgbClr>
                </a:solidFill>
                <a:latin typeface="黑体" pitchFamily="49" charset="-122"/>
                <a:ea typeface="黑体" pitchFamily="49" charset="-122"/>
              </a:rPr>
              <a:t>课堂练习</a:t>
            </a:r>
          </a:p>
        </p:txBody>
      </p:sp>
      <p:pic>
        <p:nvPicPr>
          <p:cNvPr id="12" name="图片 11"/>
          <p:cNvPicPr>
            <a:picLocks noChangeAspect="1"/>
          </p:cNvPicPr>
          <p:nvPr userDrawn="1"/>
        </p:nvPicPr>
        <p:blipFill>
          <a:blip r:embed="rId4"/>
          <a:stretch>
            <a:fillRect/>
          </a:stretch>
        </p:blipFill>
        <p:spPr>
          <a:xfrm>
            <a:off x="200198" y="297889"/>
            <a:ext cx="310515" cy="324485"/>
          </a:xfrm>
          <a:prstGeom prst="rect">
            <a:avLst/>
          </a:prstGeom>
        </p:spPr>
      </p:pic>
    </p:spTree>
    <p:extLst>
      <p:ext uri="{BB962C8B-B14F-4D97-AF65-F5344CB8AC3E}">
        <p14:creationId xmlns:p14="http://schemas.microsoft.com/office/powerpoint/2010/main" val="62229174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pic>
        <p:nvPicPr>
          <p:cNvPr id="6" name="图片 5" descr="图片包含 文字&#10;&#10;描述已自动生成"/>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401" y="4464508"/>
            <a:ext cx="961472" cy="678991"/>
          </a:xfrm>
          <a:prstGeom prst="rect">
            <a:avLst/>
          </a:prstGeom>
        </p:spPr>
      </p:pic>
      <p:pic>
        <p:nvPicPr>
          <p:cNvPr id="7" name="图片 6" descr="/Users/timebook007/Desktop/绿色框.png绿色框"/>
          <p:cNvPicPr>
            <a:picLocks noChangeAspect="1"/>
          </p:cNvPicPr>
          <p:nvPr userDrawn="1"/>
        </p:nvPicPr>
        <p:blipFill>
          <a:blip r:embed="rId3"/>
          <a:srcRect l="16744" t="65554" r="31761" b="20455"/>
          <a:stretch>
            <a:fillRect/>
          </a:stretch>
        </p:blipFill>
        <p:spPr>
          <a:xfrm>
            <a:off x="32903" y="170329"/>
            <a:ext cx="2711087" cy="552301"/>
          </a:xfrm>
          <a:prstGeom prst="rect">
            <a:avLst/>
          </a:prstGeom>
        </p:spPr>
      </p:pic>
      <p:sp>
        <p:nvSpPr>
          <p:cNvPr id="11" name="文本框 7"/>
          <p:cNvSpPr txBox="1"/>
          <p:nvPr userDrawn="1"/>
        </p:nvSpPr>
        <p:spPr>
          <a:xfrm>
            <a:off x="496622" y="162501"/>
            <a:ext cx="1705040" cy="523220"/>
          </a:xfrm>
          <a:prstGeom prst="rect">
            <a:avLst/>
          </a:prstGeom>
          <a:noFill/>
        </p:spPr>
        <p:txBody>
          <a:bodyPr wrap="square" rtlCol="0">
            <a:spAutoFit/>
          </a:bodyPr>
          <a:lstStyle/>
          <a:p>
            <a:r>
              <a:rPr lang="zh-CN" altLang="en-US" sz="2800" b="1" dirty="0">
                <a:solidFill>
                  <a:srgbClr val="70AD47">
                    <a:lumMod val="75000"/>
                  </a:srgbClr>
                </a:solidFill>
                <a:latin typeface="黑体" pitchFamily="49" charset="-122"/>
                <a:ea typeface="黑体" pitchFamily="49" charset="-122"/>
              </a:rPr>
              <a:t>课堂小结</a:t>
            </a:r>
          </a:p>
        </p:txBody>
      </p:sp>
      <p:pic>
        <p:nvPicPr>
          <p:cNvPr id="12" name="图片 11"/>
          <p:cNvPicPr>
            <a:picLocks noChangeAspect="1"/>
          </p:cNvPicPr>
          <p:nvPr userDrawn="1"/>
        </p:nvPicPr>
        <p:blipFill>
          <a:blip r:embed="rId4"/>
          <a:stretch>
            <a:fillRect/>
          </a:stretch>
        </p:blipFill>
        <p:spPr>
          <a:xfrm>
            <a:off x="200198" y="297889"/>
            <a:ext cx="310515" cy="324485"/>
          </a:xfrm>
          <a:prstGeom prst="rect">
            <a:avLst/>
          </a:prstGeom>
        </p:spPr>
      </p:pic>
    </p:spTree>
    <p:extLst>
      <p:ext uri="{BB962C8B-B14F-4D97-AF65-F5344CB8AC3E}">
        <p14:creationId xmlns:p14="http://schemas.microsoft.com/office/powerpoint/2010/main" val="8642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alpha val="22000"/>
          </a:schemeClr>
        </a:solidFill>
        <a:effectLst/>
      </p:bgPr>
    </p:bg>
    <p:spTree>
      <p:nvGrpSpPr>
        <p:cNvPr id="1" name=""/>
        <p:cNvGrpSpPr/>
        <p:nvPr/>
      </p:nvGrpSpPr>
      <p:grpSpPr>
        <a:xfrm>
          <a:off x="0" y="0"/>
          <a:ext cx="0" cy="0"/>
          <a:chOff x="0" y="0"/>
          <a:chExt cx="0" cy="0"/>
        </a:xfrm>
      </p:grpSpPr>
      <p:pic>
        <p:nvPicPr>
          <p:cNvPr id="4" name="图片 3" descr="七彩课堂4个字.png"/>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703249" y="41028"/>
            <a:ext cx="1370357" cy="537812"/>
          </a:xfrm>
          <a:prstGeom prst="rect">
            <a:avLst/>
          </a:prstGeom>
        </p:spPr>
      </p:pic>
    </p:spTree>
    <p:extLst>
      <p:ext uri="{BB962C8B-B14F-4D97-AF65-F5344CB8AC3E}">
        <p14:creationId xmlns:p14="http://schemas.microsoft.com/office/powerpoint/2010/main" val="2929264063"/>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8.tif"/><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5.tif"/><Relationship Id="rId2" Type="http://schemas.openxmlformats.org/officeDocument/2006/relationships/image" Target="../media/image14.tif"/><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8.tif"/><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9.ti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tif"/><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85825" y="1490481"/>
            <a:ext cx="7432337" cy="900246"/>
          </a:xfrm>
          <a:prstGeom prst="rect">
            <a:avLst/>
          </a:prstGeom>
        </p:spPr>
        <p:txBody>
          <a:bodyPr wrap="square" lIns="68580" tIns="34290" rIns="68580" bIns="34290">
            <a:spAutoFit/>
          </a:bodyPr>
          <a:lstStyle/>
          <a:p>
            <a:pPr algn="ctr"/>
            <a:r>
              <a:rPr lang="zh-CN" altLang="en-US" sz="5400" b="1" dirty="0" smtClean="0">
                <a:solidFill>
                  <a:schemeClr val="bg1"/>
                </a:solidFill>
                <a:latin typeface="宋体" pitchFamily="2" charset="-122"/>
                <a:ea typeface="宋体" pitchFamily="2" charset="-122"/>
              </a:rPr>
              <a:t>第四单元  长方体</a:t>
            </a:r>
            <a:r>
              <a:rPr lang="en-US" altLang="zh-CN" sz="5400" b="1" dirty="0" smtClean="0">
                <a:solidFill>
                  <a:schemeClr val="bg1"/>
                </a:solidFill>
                <a:latin typeface="宋体" pitchFamily="2" charset="-122"/>
                <a:ea typeface="宋体" pitchFamily="2" charset="-122"/>
              </a:rPr>
              <a:t>(</a:t>
            </a:r>
            <a:r>
              <a:rPr lang="zh-CN" altLang="en-US" sz="5400" b="1" dirty="0" smtClean="0">
                <a:solidFill>
                  <a:schemeClr val="bg1"/>
                </a:solidFill>
                <a:latin typeface="宋体" pitchFamily="2" charset="-122"/>
                <a:ea typeface="宋体" pitchFamily="2" charset="-122"/>
              </a:rPr>
              <a:t>二</a:t>
            </a:r>
            <a:r>
              <a:rPr lang="en-US" altLang="zh-CN" sz="5400" b="1" dirty="0" smtClean="0">
                <a:solidFill>
                  <a:schemeClr val="bg1"/>
                </a:solidFill>
                <a:latin typeface="宋体" pitchFamily="2" charset="-122"/>
                <a:ea typeface="宋体" pitchFamily="2" charset="-122"/>
              </a:rPr>
              <a:t>)</a:t>
            </a:r>
            <a:endParaRPr lang="zh-CN" altLang="en-US" sz="5400" b="1" dirty="0">
              <a:solidFill>
                <a:schemeClr val="bg1"/>
              </a:solidFill>
              <a:latin typeface="宋体" pitchFamily="2" charset="-122"/>
              <a:ea typeface="宋体" pitchFamily="2" charset="-122"/>
            </a:endParaRPr>
          </a:p>
        </p:txBody>
      </p:sp>
      <p:sp>
        <p:nvSpPr>
          <p:cNvPr id="14" name="矩形 13"/>
          <p:cNvSpPr/>
          <p:nvPr/>
        </p:nvSpPr>
        <p:spPr>
          <a:xfrm>
            <a:off x="885825" y="2934141"/>
            <a:ext cx="7432337" cy="684803"/>
          </a:xfrm>
          <a:prstGeom prst="rect">
            <a:avLst/>
          </a:prstGeom>
          <a:noFill/>
          <a:effectLst>
            <a:softEdge rad="0"/>
          </a:effectLst>
        </p:spPr>
        <p:txBody>
          <a:bodyPr wrap="square" lIns="68580" tIns="34290" rIns="68580" bIns="34290" rtlCol="0">
            <a:spAutoFit/>
          </a:bodyPr>
          <a:lstStyle/>
          <a:p>
            <a:pPr algn="ctr"/>
            <a:r>
              <a:rPr lang="zh-CN" altLang="en-US" sz="4000" b="1" dirty="0" smtClean="0">
                <a:solidFill>
                  <a:schemeClr val="bg1"/>
                </a:solidFill>
                <a:latin typeface="Times New Roman" pitchFamily="18" charset="0"/>
                <a:ea typeface="宋体" pitchFamily="2" charset="-122"/>
                <a:cs typeface="Times New Roman" pitchFamily="18" charset="0"/>
                <a:sym typeface="+mn-ea"/>
              </a:rPr>
              <a:t>第</a:t>
            </a:r>
            <a:r>
              <a:rPr lang="en-US" altLang="zh-CN" sz="4000" b="1" dirty="0" smtClean="0">
                <a:solidFill>
                  <a:schemeClr val="bg1"/>
                </a:solidFill>
                <a:latin typeface="Times New Roman" pitchFamily="18" charset="0"/>
                <a:ea typeface="宋体" pitchFamily="2" charset="-122"/>
                <a:cs typeface="Times New Roman" pitchFamily="18" charset="0"/>
                <a:sym typeface="+mn-ea"/>
              </a:rPr>
              <a:t>7</a:t>
            </a:r>
            <a:r>
              <a:rPr lang="zh-CN" altLang="en-US" sz="4000" b="1" dirty="0" smtClean="0">
                <a:solidFill>
                  <a:schemeClr val="bg1"/>
                </a:solidFill>
                <a:latin typeface="Times New Roman" pitchFamily="18" charset="0"/>
                <a:ea typeface="宋体" pitchFamily="2" charset="-122"/>
                <a:cs typeface="Times New Roman" pitchFamily="18" charset="0"/>
                <a:sym typeface="+mn-ea"/>
              </a:rPr>
              <a:t>课时       有趣的测量</a:t>
            </a:r>
            <a:endParaRPr lang="zh-CN" altLang="zh-CN" sz="4000" b="1" dirty="0">
              <a:solidFill>
                <a:schemeClr val="bg1"/>
              </a:solidFill>
              <a:latin typeface="Times New Roman" pitchFamily="18" charset="0"/>
              <a:ea typeface="宋体" pitchFamily="2" charset="-122"/>
              <a:cs typeface="Times New Roman" pitchFamily="18" charset="0"/>
              <a:sym typeface="+mn-e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5725250" y="4627969"/>
            <a:ext cx="3386830" cy="430304"/>
            <a:chOff x="5304502" y="544377"/>
            <a:chExt cx="3386830" cy="430304"/>
          </a:xfrm>
        </p:grpSpPr>
        <p:sp>
          <p:nvSpPr>
            <p:cNvPr id="5" name="文本框 5"/>
            <p:cNvSpPr txBox="1"/>
            <p:nvPr/>
          </p:nvSpPr>
          <p:spPr>
            <a:xfrm>
              <a:off x="5690816" y="666904"/>
              <a:ext cx="3000516" cy="307777"/>
            </a:xfrm>
            <a:prstGeom prst="rect">
              <a:avLst/>
            </a:prstGeom>
            <a:noFill/>
          </p:spPr>
          <p:txBody>
            <a:bodyPr wrap="square" rtlCol="0">
              <a:spAutoFit/>
            </a:bodyPr>
            <a:lstStyle/>
            <a:p>
              <a:r>
                <a:rPr lang="zh-CN" altLang="en-US" sz="1400" spc="300" dirty="0">
                  <a:ln w="0"/>
                  <a:latin typeface="黑体" pitchFamily="49" charset="-122"/>
                  <a:ea typeface="黑体" pitchFamily="49" charset="-122"/>
                  <a:cs typeface="Yuanti SC" panose="02010600040101010101" charset="-122"/>
                </a:rPr>
                <a:t>选自教材</a:t>
              </a:r>
              <a:r>
                <a:rPr lang="zh-CN" altLang="en-US" sz="1400" spc="300" dirty="0" smtClean="0">
                  <a:ln w="0"/>
                  <a:latin typeface="黑体" pitchFamily="49" charset="-122"/>
                  <a:ea typeface="黑体" pitchFamily="49" charset="-122"/>
                  <a:cs typeface="Yuanti SC" panose="02010600040101010101" charset="-122"/>
                </a:rPr>
                <a:t>第</a:t>
              </a:r>
              <a:r>
                <a:rPr lang="en-US" altLang="zh-CN" sz="1400" spc="300" dirty="0" smtClean="0">
                  <a:ln w="0"/>
                  <a:latin typeface="黑体" pitchFamily="49" charset="-122"/>
                  <a:ea typeface="黑体" pitchFamily="49" charset="-122"/>
                  <a:cs typeface="Yuanti SC" panose="02010600040101010101" charset="-122"/>
                </a:rPr>
                <a:t>47</a:t>
              </a:r>
              <a:r>
                <a:rPr lang="zh-CN" altLang="en-US" sz="1400" spc="300" dirty="0" smtClean="0">
                  <a:ln w="0"/>
                  <a:latin typeface="黑体" pitchFamily="49" charset="-122"/>
                  <a:ea typeface="黑体" pitchFamily="49" charset="-122"/>
                  <a:cs typeface="Yuanti SC" panose="02010600040101010101" charset="-122"/>
                </a:rPr>
                <a:t>页</a:t>
              </a:r>
              <a:r>
                <a:rPr lang="zh-CN" altLang="en-US" sz="1400" spc="300" dirty="0">
                  <a:ln w="0"/>
                  <a:latin typeface="黑体" pitchFamily="49" charset="-122"/>
                  <a:ea typeface="黑体" pitchFamily="49" charset="-122"/>
                  <a:cs typeface="Yuanti SC" panose="02010600040101010101" charset="-122"/>
                </a:rPr>
                <a:t>练一练</a:t>
              </a:r>
              <a:r>
                <a:rPr lang="zh-CN" altLang="en-US" sz="1400" spc="300" dirty="0" smtClean="0">
                  <a:ln w="0"/>
                  <a:latin typeface="黑体" pitchFamily="49" charset="-122"/>
                  <a:ea typeface="黑体" pitchFamily="49" charset="-122"/>
                  <a:cs typeface="Yuanti SC" panose="02010600040101010101" charset="-122"/>
                </a:rPr>
                <a:t>第</a:t>
              </a:r>
              <a:r>
                <a:rPr lang="en-US" altLang="zh-CN" sz="1400" spc="300" dirty="0" smtClean="0">
                  <a:ln w="0"/>
                  <a:latin typeface="黑体" pitchFamily="49" charset="-122"/>
                  <a:ea typeface="黑体" pitchFamily="49" charset="-122"/>
                  <a:cs typeface="Yuanti SC" panose="02010600040101010101" charset="-122"/>
                </a:rPr>
                <a:t>1</a:t>
              </a:r>
              <a:r>
                <a:rPr lang="zh-CN" altLang="en-US" sz="1400" spc="300" dirty="0" smtClean="0">
                  <a:ln w="0"/>
                  <a:latin typeface="黑体" pitchFamily="49" charset="-122"/>
                  <a:ea typeface="黑体" pitchFamily="49" charset="-122"/>
                  <a:cs typeface="Yuanti SC" panose="02010600040101010101" charset="-122"/>
                </a:rPr>
                <a:t>题</a:t>
              </a:r>
              <a:endParaRPr kumimoji="1" lang="zh-CN" altLang="en-US" sz="1400" dirty="0">
                <a:latin typeface="黑体" pitchFamily="49" charset="-122"/>
                <a:ea typeface="黑体" pitchFamily="49" charset="-122"/>
              </a:endParaRPr>
            </a:p>
          </p:txBody>
        </p:sp>
        <p:pic>
          <p:nvPicPr>
            <p:cNvPr id="6" name="图片 5" descr="/Users/timebook007/Desktop/预览图_千图网_编号34849461.png预览图_千图网_编号34849461"/>
            <p:cNvPicPr>
              <a:picLocks noChangeAspect="1"/>
            </p:cNvPicPr>
            <p:nvPr/>
          </p:nvPicPr>
          <p:blipFill>
            <a:blip r:embed="rId2"/>
            <a:srcRect/>
            <a:stretch>
              <a:fillRect/>
            </a:stretch>
          </p:blipFill>
          <p:spPr>
            <a:xfrm rot="21084060" flipH="1">
              <a:off x="5304502" y="544377"/>
              <a:ext cx="412750" cy="412750"/>
            </a:xfrm>
            <a:prstGeom prst="rect">
              <a:avLst/>
            </a:prstGeom>
          </p:spPr>
        </p:pic>
      </p:grpSp>
      <p:sp>
        <p:nvSpPr>
          <p:cNvPr id="10" name="TextBox 9"/>
          <p:cNvSpPr txBox="1"/>
          <p:nvPr/>
        </p:nvSpPr>
        <p:spPr>
          <a:xfrm>
            <a:off x="276226" y="876256"/>
            <a:ext cx="8379044" cy="523220"/>
          </a:xfrm>
          <a:prstGeom prst="rect">
            <a:avLst/>
          </a:prstGeom>
          <a:noFill/>
          <a:ln w="9525">
            <a:noFill/>
          </a:ln>
        </p:spPr>
        <p:txBody>
          <a:bodyPr wrap="square" anchor="t">
            <a:spAutoFit/>
          </a:bodyPr>
          <a:lstStyle/>
          <a:p>
            <a:r>
              <a:rPr lang="en-US" altLang="zh-CN" sz="2800" b="1" dirty="0" smtClean="0">
                <a:latin typeface="Times New Roman" pitchFamily="18" charset="0"/>
                <a:ea typeface="宋体" panose="02010600030101010101" pitchFamily="2" charset="-122"/>
                <a:cs typeface="Times New Roman" pitchFamily="18" charset="0"/>
              </a:rPr>
              <a:t>1.</a:t>
            </a:r>
            <a:r>
              <a:rPr lang="zh-CN" altLang="en-US" sz="2800" b="1" dirty="0" smtClean="0">
                <a:latin typeface="Times New Roman" pitchFamily="18" charset="0"/>
                <a:ea typeface="宋体" panose="02010600030101010101" pitchFamily="2" charset="-122"/>
                <a:cs typeface="Times New Roman" pitchFamily="18" charset="0"/>
              </a:rPr>
              <a:t>这</a:t>
            </a:r>
            <a:r>
              <a:rPr lang="zh-CN" altLang="en-US" sz="2800" b="1" dirty="0">
                <a:latin typeface="Times New Roman" pitchFamily="18" charset="0"/>
                <a:ea typeface="宋体" panose="02010600030101010101" pitchFamily="2" charset="-122"/>
                <a:cs typeface="Times New Roman" pitchFamily="18" charset="0"/>
              </a:rPr>
              <a:t>块石头的体积是多少？</a:t>
            </a:r>
          </a:p>
        </p:txBody>
      </p:sp>
      <p:pic>
        <p:nvPicPr>
          <p:cNvPr id="14" name="Picture 7"/>
          <p:cNvPicPr>
            <a:picLocks noChangeAspect="1"/>
          </p:cNvPicPr>
          <p:nvPr/>
        </p:nvPicPr>
        <p:blipFill>
          <a:blip r:embed="rId3">
            <a:clrChange>
              <a:clrFrom>
                <a:srgbClr val="FFFFFF">
                  <a:alpha val="100000"/>
                </a:srgbClr>
              </a:clrFrom>
              <a:clrTo>
                <a:srgbClr val="FFFFFF">
                  <a:alpha val="100000"/>
                  <a:alpha val="0"/>
                </a:srgbClr>
              </a:clrTo>
            </a:clrChange>
            <a:lum bright="-20001" contrast="40000"/>
          </a:blip>
          <a:stretch>
            <a:fillRect/>
          </a:stretch>
        </p:blipFill>
        <p:spPr>
          <a:xfrm>
            <a:off x="4137055" y="1541304"/>
            <a:ext cx="1559658" cy="2035700"/>
          </a:xfrm>
          <a:prstGeom prst="rect">
            <a:avLst/>
          </a:prstGeom>
          <a:noFill/>
          <a:ln w="9525">
            <a:noFill/>
          </a:ln>
        </p:spPr>
      </p:pic>
      <p:pic>
        <p:nvPicPr>
          <p:cNvPr id="15" name="Picture 8"/>
          <p:cNvPicPr>
            <a:picLocks noChangeAspect="1"/>
          </p:cNvPicPr>
          <p:nvPr/>
        </p:nvPicPr>
        <p:blipFill>
          <a:blip r:embed="rId4">
            <a:clrChange>
              <a:clrFrom>
                <a:srgbClr val="FFFFFF">
                  <a:alpha val="100000"/>
                </a:srgbClr>
              </a:clrFrom>
              <a:clrTo>
                <a:srgbClr val="FFFFFF">
                  <a:alpha val="100000"/>
                  <a:alpha val="0"/>
                </a:srgbClr>
              </a:clrTo>
            </a:clrChange>
            <a:lum bright="-20001" contrast="40000"/>
          </a:blip>
          <a:stretch>
            <a:fillRect/>
          </a:stretch>
        </p:blipFill>
        <p:spPr>
          <a:xfrm>
            <a:off x="6244029" y="1568284"/>
            <a:ext cx="1724759" cy="2035700"/>
          </a:xfrm>
          <a:prstGeom prst="rect">
            <a:avLst/>
          </a:prstGeom>
          <a:noFill/>
          <a:ln w="9525">
            <a:noFill/>
          </a:ln>
        </p:spPr>
      </p:pic>
      <p:sp>
        <p:nvSpPr>
          <p:cNvPr id="16" name="TextBox 8"/>
          <p:cNvSpPr txBox="1"/>
          <p:nvPr/>
        </p:nvSpPr>
        <p:spPr>
          <a:xfrm>
            <a:off x="880140" y="2073651"/>
            <a:ext cx="5832475" cy="523220"/>
          </a:xfrm>
          <a:prstGeom prst="rect">
            <a:avLst/>
          </a:prstGeom>
          <a:noFill/>
          <a:ln w="9525">
            <a:noFill/>
          </a:ln>
        </p:spPr>
        <p:txBody>
          <a:bodyPr anchor="t">
            <a:spAutoFit/>
          </a:bodyPr>
          <a:lstStyle/>
          <a:p>
            <a:pPr eaLnBrk="0" hangingPunct="0"/>
            <a:r>
              <a:rPr lang="en-US" altLang="zh-CN" sz="2800"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7</a:t>
            </a:r>
            <a:r>
              <a:rPr lang="en-US" altLang="zh-CN" sz="2800" b="1" spc="300"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2</a:t>
            </a:r>
            <a:r>
              <a:rPr lang="en-US" altLang="zh-CN" sz="2800" b="1" spc="3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800"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5</a:t>
            </a:r>
            <a:r>
              <a:rPr lang="en-US" altLang="zh-CN" sz="2800" b="1" spc="600"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5=</a:t>
            </a:r>
            <a:r>
              <a:rPr lang="en-US" altLang="zh-CN" sz="2800"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17</a:t>
            </a:r>
            <a:r>
              <a:rPr lang="zh-CN" altLang="en-US" sz="2800"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800" b="1"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mL</a:t>
            </a:r>
            <a:r>
              <a:rPr lang="zh-CN" altLang="en-US" sz="2800" b="1"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a:t>
            </a:r>
            <a:endParaRPr lang="zh-CN" altLang="en-US" sz="2800"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7" name="矩形 16"/>
          <p:cNvSpPr/>
          <p:nvPr/>
        </p:nvSpPr>
        <p:spPr>
          <a:xfrm>
            <a:off x="794097" y="3751786"/>
            <a:ext cx="6004560" cy="521970"/>
          </a:xfrm>
          <a:prstGeom prst="rect">
            <a:avLst/>
          </a:prstGeom>
        </p:spPr>
        <p:txBody>
          <a:bodyPr wrap="square">
            <a:spAutoFit/>
          </a:bodyPr>
          <a:lstStyle/>
          <a:p>
            <a:pPr lvl="0"/>
            <a:r>
              <a:rPr lang="zh-CN" altLang="en-US" sz="2800"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答：这块石头的体积</a:t>
            </a:r>
            <a:r>
              <a:rPr lang="zh-CN" altLang="en-US" sz="2800" b="1" spc="300"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是</a:t>
            </a:r>
            <a:r>
              <a:rPr lang="en-US" altLang="zh-CN" sz="2800"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1</a:t>
            </a:r>
            <a:r>
              <a:rPr lang="en-US" altLang="zh-CN" sz="2800" b="1" spc="300"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7</a:t>
            </a:r>
            <a:r>
              <a:rPr lang="zh-CN" altLang="en-US" sz="2800"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立方厘米。</a:t>
            </a:r>
          </a:p>
        </p:txBody>
      </p:sp>
      <p:sp>
        <p:nvSpPr>
          <p:cNvPr id="18" name="TextBox 8"/>
          <p:cNvSpPr txBox="1"/>
          <p:nvPr/>
        </p:nvSpPr>
        <p:spPr>
          <a:xfrm>
            <a:off x="900026" y="2868233"/>
            <a:ext cx="2978540" cy="523220"/>
          </a:xfrm>
          <a:prstGeom prst="rect">
            <a:avLst/>
          </a:prstGeom>
          <a:noFill/>
          <a:ln w="9525">
            <a:noFill/>
          </a:ln>
        </p:spPr>
        <p:txBody>
          <a:bodyPr wrap="square" anchor="t">
            <a:spAutoFit/>
          </a:bodyPr>
          <a:lstStyle/>
          <a:p>
            <a:pPr eaLnBrk="0" hangingPunct="0"/>
            <a:r>
              <a:rPr lang="en-US" altLang="zh-CN" sz="2800" b="1"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17 mL</a:t>
            </a:r>
            <a:r>
              <a:rPr lang="zh-CN" altLang="en-US" sz="2800" b="1"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800" b="1"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17</a:t>
            </a:r>
            <a:r>
              <a:rPr lang="zh-CN" altLang="en-US" sz="2800"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800" b="1"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cm</a:t>
            </a:r>
            <a:r>
              <a:rPr lang="en-US" altLang="zh-CN" sz="2800" b="1" baseline="30000"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3</a:t>
            </a:r>
            <a:endParaRPr lang="zh-CN" altLang="en-US" sz="2800"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2916222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5665075" y="4592974"/>
            <a:ext cx="3961993" cy="430304"/>
            <a:chOff x="5304502" y="544377"/>
            <a:chExt cx="3386830" cy="430304"/>
          </a:xfrm>
        </p:grpSpPr>
        <p:sp>
          <p:nvSpPr>
            <p:cNvPr id="5" name="文本框 5"/>
            <p:cNvSpPr txBox="1"/>
            <p:nvPr/>
          </p:nvSpPr>
          <p:spPr>
            <a:xfrm>
              <a:off x="5690816" y="666904"/>
              <a:ext cx="3000516" cy="307777"/>
            </a:xfrm>
            <a:prstGeom prst="rect">
              <a:avLst/>
            </a:prstGeom>
            <a:noFill/>
          </p:spPr>
          <p:txBody>
            <a:bodyPr wrap="square" rtlCol="0">
              <a:spAutoFit/>
            </a:bodyPr>
            <a:lstStyle/>
            <a:p>
              <a:r>
                <a:rPr lang="zh-CN" altLang="en-US" sz="1400" spc="300" dirty="0">
                  <a:ln w="0"/>
                  <a:latin typeface="黑体" pitchFamily="49" charset="-122"/>
                  <a:ea typeface="黑体" pitchFamily="49" charset="-122"/>
                  <a:cs typeface="Yuanti SC" panose="02010600040101010101" charset="-122"/>
                </a:rPr>
                <a:t>选自教材</a:t>
              </a:r>
              <a:r>
                <a:rPr lang="zh-CN" altLang="en-US" sz="1400" spc="300" dirty="0" smtClean="0">
                  <a:ln w="0"/>
                  <a:latin typeface="黑体" pitchFamily="49" charset="-122"/>
                  <a:ea typeface="黑体" pitchFamily="49" charset="-122"/>
                  <a:cs typeface="Yuanti SC" panose="02010600040101010101" charset="-122"/>
                </a:rPr>
                <a:t>第</a:t>
              </a:r>
              <a:r>
                <a:rPr lang="en-US" altLang="zh-CN" sz="1400" spc="300" dirty="0" smtClean="0">
                  <a:ln w="0"/>
                  <a:latin typeface="黑体" pitchFamily="49" charset="-122"/>
                  <a:ea typeface="黑体" pitchFamily="49" charset="-122"/>
                  <a:cs typeface="Yuanti SC" panose="02010600040101010101" charset="-122"/>
                </a:rPr>
                <a:t>47</a:t>
              </a:r>
              <a:r>
                <a:rPr lang="zh-CN" altLang="en-US" sz="1400" spc="300" dirty="0" smtClean="0">
                  <a:ln w="0"/>
                  <a:latin typeface="黑体" pitchFamily="49" charset="-122"/>
                  <a:ea typeface="黑体" pitchFamily="49" charset="-122"/>
                  <a:cs typeface="Yuanti SC" panose="02010600040101010101" charset="-122"/>
                </a:rPr>
                <a:t>页</a:t>
              </a:r>
              <a:r>
                <a:rPr lang="zh-CN" altLang="en-US" sz="1400" spc="300" dirty="0">
                  <a:ln w="0"/>
                  <a:latin typeface="黑体" pitchFamily="49" charset="-122"/>
                  <a:ea typeface="黑体" pitchFamily="49" charset="-122"/>
                  <a:cs typeface="Yuanti SC" panose="02010600040101010101" charset="-122"/>
                </a:rPr>
                <a:t>练一练</a:t>
              </a:r>
              <a:r>
                <a:rPr lang="zh-CN" altLang="en-US" sz="1400" spc="300" dirty="0" smtClean="0">
                  <a:ln w="0"/>
                  <a:latin typeface="黑体" pitchFamily="49" charset="-122"/>
                  <a:ea typeface="黑体" pitchFamily="49" charset="-122"/>
                  <a:cs typeface="Yuanti SC" panose="02010600040101010101" charset="-122"/>
                </a:rPr>
                <a:t>第</a:t>
              </a:r>
              <a:r>
                <a:rPr lang="en-US" altLang="zh-CN" sz="1400" spc="300" dirty="0" smtClean="0">
                  <a:ln w="0"/>
                  <a:latin typeface="黑体" pitchFamily="49" charset="-122"/>
                  <a:ea typeface="黑体" pitchFamily="49" charset="-122"/>
                  <a:cs typeface="Yuanti SC" panose="02010600040101010101" charset="-122"/>
                </a:rPr>
                <a:t>2</a:t>
              </a:r>
              <a:r>
                <a:rPr lang="zh-CN" altLang="en-US" sz="1400" spc="300" dirty="0" smtClean="0">
                  <a:ln w="0"/>
                  <a:latin typeface="黑体" pitchFamily="49" charset="-122"/>
                  <a:ea typeface="黑体" pitchFamily="49" charset="-122"/>
                  <a:cs typeface="Yuanti SC" panose="02010600040101010101" charset="-122"/>
                </a:rPr>
                <a:t>题</a:t>
              </a:r>
              <a:endParaRPr kumimoji="1" lang="zh-CN" altLang="en-US" sz="1400" dirty="0">
                <a:latin typeface="黑体" pitchFamily="49" charset="-122"/>
                <a:ea typeface="黑体" pitchFamily="49" charset="-122"/>
              </a:endParaRPr>
            </a:p>
          </p:txBody>
        </p:sp>
        <p:pic>
          <p:nvPicPr>
            <p:cNvPr id="6" name="图片 5" descr="/Users/timebook007/Desktop/预览图_千图网_编号34849461.png预览图_千图网_编号34849461"/>
            <p:cNvPicPr>
              <a:picLocks noChangeAspect="1"/>
            </p:cNvPicPr>
            <p:nvPr/>
          </p:nvPicPr>
          <p:blipFill>
            <a:blip r:embed="rId2"/>
            <a:srcRect/>
            <a:stretch>
              <a:fillRect/>
            </a:stretch>
          </p:blipFill>
          <p:spPr>
            <a:xfrm rot="21084060" flipH="1">
              <a:off x="5304502" y="544377"/>
              <a:ext cx="412750" cy="412750"/>
            </a:xfrm>
            <a:prstGeom prst="rect">
              <a:avLst/>
            </a:prstGeom>
          </p:spPr>
        </p:pic>
      </p:grpSp>
      <p:sp>
        <p:nvSpPr>
          <p:cNvPr id="16" name="TextBox 9"/>
          <p:cNvSpPr txBox="1"/>
          <p:nvPr/>
        </p:nvSpPr>
        <p:spPr>
          <a:xfrm>
            <a:off x="316544" y="675351"/>
            <a:ext cx="8640000" cy="1303177"/>
          </a:xfrm>
          <a:prstGeom prst="rect">
            <a:avLst/>
          </a:prstGeom>
          <a:noFill/>
          <a:ln w="9525">
            <a:noFill/>
          </a:ln>
        </p:spPr>
        <p:txBody>
          <a:bodyPr wrap="square" anchor="t">
            <a:spAutoFit/>
          </a:bodyPr>
          <a:lstStyle/>
          <a:p>
            <a:pPr>
              <a:lnSpc>
                <a:spcPct val="150000"/>
              </a:lnSpc>
            </a:pPr>
            <a:r>
              <a:rPr lang="en-US" altLang="zh-CN" sz="2800" b="1" dirty="0" smtClean="0">
                <a:latin typeface="Times New Roman" pitchFamily="18" charset="0"/>
                <a:ea typeface="宋体" panose="02010600030101010101" pitchFamily="2" charset="-122"/>
                <a:cs typeface="Times New Roman" pitchFamily="18" charset="0"/>
              </a:rPr>
              <a:t>2.</a:t>
            </a:r>
            <a:r>
              <a:rPr lang="zh-CN" altLang="en-US" sz="2800" b="1" dirty="0" smtClean="0">
                <a:latin typeface="Times New Roman" pitchFamily="18" charset="0"/>
                <a:ea typeface="宋体" panose="02010600030101010101" pitchFamily="2" charset="-122"/>
                <a:cs typeface="Times New Roman" pitchFamily="18" charset="0"/>
              </a:rPr>
              <a:t>一</a:t>
            </a:r>
            <a:r>
              <a:rPr lang="zh-CN" altLang="en-US" sz="2800" b="1" dirty="0">
                <a:latin typeface="Times New Roman" pitchFamily="18" charset="0"/>
                <a:ea typeface="宋体" panose="02010600030101010101" pitchFamily="2" charset="-122"/>
                <a:cs typeface="Times New Roman" pitchFamily="18" charset="0"/>
              </a:rPr>
              <a:t>个长方体容器，底面长</a:t>
            </a:r>
            <a:r>
              <a:rPr lang="en-US" altLang="zh-CN" sz="2800" b="1" dirty="0" smtClean="0">
                <a:latin typeface="Times New Roman" pitchFamily="18" charset="0"/>
                <a:ea typeface="宋体" panose="02010600030101010101" pitchFamily="2" charset="-122"/>
                <a:cs typeface="Times New Roman" pitchFamily="18" charset="0"/>
              </a:rPr>
              <a:t>2 </a:t>
            </a:r>
            <a:r>
              <a:rPr lang="en-US" altLang="zh-CN" sz="2800" b="1" dirty="0" err="1" smtClean="0">
                <a:latin typeface="Times New Roman" pitchFamily="18" charset="0"/>
                <a:ea typeface="宋体" panose="02010600030101010101" pitchFamily="2" charset="-122"/>
                <a:cs typeface="Times New Roman" pitchFamily="18" charset="0"/>
              </a:rPr>
              <a:t>dm</a:t>
            </a:r>
            <a:r>
              <a:rPr lang="zh-CN" altLang="en-US" sz="2800" b="1" dirty="0">
                <a:latin typeface="Times New Roman" pitchFamily="18" charset="0"/>
                <a:ea typeface="宋体" panose="02010600030101010101" pitchFamily="2" charset="-122"/>
                <a:cs typeface="Times New Roman" pitchFamily="18" charset="0"/>
              </a:rPr>
              <a:t>、宽</a:t>
            </a:r>
            <a:r>
              <a:rPr lang="en-US" altLang="zh-CN" sz="2800" b="1" dirty="0" smtClean="0">
                <a:latin typeface="Times New Roman" pitchFamily="18" charset="0"/>
                <a:ea typeface="宋体" panose="02010600030101010101" pitchFamily="2" charset="-122"/>
                <a:cs typeface="Times New Roman" pitchFamily="18" charset="0"/>
              </a:rPr>
              <a:t>1.5 </a:t>
            </a:r>
            <a:r>
              <a:rPr lang="en-US" altLang="zh-CN" sz="2800" b="1" dirty="0" err="1" smtClean="0">
                <a:latin typeface="Times New Roman" pitchFamily="18" charset="0"/>
                <a:ea typeface="宋体" panose="02010600030101010101" pitchFamily="2" charset="-122"/>
                <a:cs typeface="Times New Roman" pitchFamily="18" charset="0"/>
              </a:rPr>
              <a:t>dm</a:t>
            </a:r>
            <a:r>
              <a:rPr lang="zh-CN" altLang="en-US" sz="2800" b="1" dirty="0">
                <a:latin typeface="Times New Roman" pitchFamily="18" charset="0"/>
                <a:ea typeface="宋体" panose="02010600030101010101" pitchFamily="2" charset="-122"/>
                <a:cs typeface="Times New Roman" pitchFamily="18" charset="0"/>
              </a:rPr>
              <a:t>，放入一</a:t>
            </a:r>
            <a:r>
              <a:rPr lang="zh-CN" altLang="en-US" sz="2800" b="1" dirty="0" smtClean="0">
                <a:latin typeface="Times New Roman" pitchFamily="18" charset="0"/>
                <a:ea typeface="宋体" panose="02010600030101010101" pitchFamily="2" charset="-122"/>
                <a:cs typeface="Times New Roman" pitchFamily="18" charset="0"/>
              </a:rPr>
              <a:t>个土豆</a:t>
            </a:r>
            <a:r>
              <a:rPr lang="zh-CN" altLang="en-US" sz="2800" b="1" dirty="0">
                <a:latin typeface="Times New Roman" pitchFamily="18" charset="0"/>
                <a:ea typeface="宋体" panose="02010600030101010101" pitchFamily="2" charset="-122"/>
                <a:cs typeface="Times New Roman" pitchFamily="18" charset="0"/>
              </a:rPr>
              <a:t>后水面升高了</a:t>
            </a:r>
            <a:r>
              <a:rPr lang="en-US" altLang="zh-CN" sz="2800" b="1" dirty="0" smtClean="0">
                <a:latin typeface="Times New Roman" pitchFamily="18" charset="0"/>
                <a:ea typeface="宋体" panose="02010600030101010101" pitchFamily="2" charset="-122"/>
                <a:cs typeface="Times New Roman" pitchFamily="18" charset="0"/>
              </a:rPr>
              <a:t>0.2 </a:t>
            </a:r>
            <a:r>
              <a:rPr lang="en-US" altLang="zh-CN" sz="2800" b="1" dirty="0" err="1" smtClean="0">
                <a:latin typeface="Times New Roman" pitchFamily="18" charset="0"/>
                <a:ea typeface="宋体" panose="02010600030101010101" pitchFamily="2" charset="-122"/>
                <a:cs typeface="Times New Roman" pitchFamily="18" charset="0"/>
              </a:rPr>
              <a:t>dm</a:t>
            </a:r>
            <a:r>
              <a:rPr lang="zh-CN" altLang="en-US" sz="2800" b="1" dirty="0">
                <a:latin typeface="Times New Roman" pitchFamily="18" charset="0"/>
                <a:ea typeface="宋体" panose="02010600030101010101" pitchFamily="2" charset="-122"/>
                <a:cs typeface="Times New Roman" pitchFamily="18" charset="0"/>
              </a:rPr>
              <a:t>，这个土豆的体积是多少？</a:t>
            </a:r>
          </a:p>
        </p:txBody>
      </p:sp>
      <p:sp>
        <p:nvSpPr>
          <p:cNvPr id="17" name="TextBox 8"/>
          <p:cNvSpPr txBox="1"/>
          <p:nvPr/>
        </p:nvSpPr>
        <p:spPr>
          <a:xfrm>
            <a:off x="2188619" y="2566105"/>
            <a:ext cx="4895850" cy="521970"/>
          </a:xfrm>
          <a:prstGeom prst="rect">
            <a:avLst/>
          </a:prstGeom>
          <a:noFill/>
          <a:ln w="9525">
            <a:noFill/>
          </a:ln>
        </p:spPr>
        <p:txBody>
          <a:bodyPr anchor="t">
            <a:spAutoFit/>
          </a:bodyPr>
          <a:lstStyle/>
          <a:p>
            <a:pPr eaLnBrk="0" hangingPunct="0"/>
            <a:r>
              <a:rPr lang="en-US" altLang="zh-CN" sz="2800"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2×1.5×0.</a:t>
            </a:r>
            <a:r>
              <a:rPr lang="en-US" altLang="zh-CN" sz="2800" b="1" spc="600"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2=</a:t>
            </a:r>
            <a:r>
              <a:rPr lang="en-US" altLang="zh-CN" sz="2800"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0.6</a:t>
            </a:r>
            <a:r>
              <a:rPr lang="zh-CN" altLang="en-US" sz="2800"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800"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dm</a:t>
            </a:r>
            <a:r>
              <a:rPr lang="en-US" altLang="zh-CN" sz="2800" b="1" baseline="30000"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3</a:t>
            </a:r>
            <a:r>
              <a:rPr lang="zh-CN" altLang="en-US" sz="2800"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a:t>
            </a:r>
          </a:p>
        </p:txBody>
      </p:sp>
      <p:sp>
        <p:nvSpPr>
          <p:cNvPr id="18" name="矩形 17"/>
          <p:cNvSpPr/>
          <p:nvPr/>
        </p:nvSpPr>
        <p:spPr>
          <a:xfrm>
            <a:off x="2188619" y="3301665"/>
            <a:ext cx="5398131" cy="521970"/>
          </a:xfrm>
          <a:prstGeom prst="rect">
            <a:avLst/>
          </a:prstGeom>
        </p:spPr>
        <p:txBody>
          <a:bodyPr wrap="square">
            <a:spAutoFit/>
          </a:bodyPr>
          <a:lstStyle/>
          <a:p>
            <a:pPr lvl="0"/>
            <a:r>
              <a:rPr lang="zh-CN" altLang="en-US" sz="2800"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答：这个土豆的体积</a:t>
            </a:r>
            <a:r>
              <a:rPr lang="zh-CN" altLang="en-US" sz="2800" b="1" spc="300"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是</a:t>
            </a:r>
            <a:r>
              <a:rPr lang="en-US" altLang="zh-CN" sz="2800" b="1"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0.</a:t>
            </a:r>
            <a:r>
              <a:rPr lang="en-US" altLang="zh-CN" sz="2800" b="1" spc="300"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6 </a:t>
            </a:r>
            <a:r>
              <a:rPr lang="en-US" altLang="zh-CN" sz="2800" b="1"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dm</a:t>
            </a:r>
            <a:r>
              <a:rPr lang="en-US" altLang="zh-CN" sz="2800" b="1" baseline="30000"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3</a:t>
            </a:r>
            <a:r>
              <a:rPr lang="zh-CN" altLang="en-US" sz="2800"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a:t>
            </a:r>
            <a:endParaRPr lang="zh-CN" altLang="en-US"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422780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5665075" y="4592974"/>
            <a:ext cx="3961993" cy="430304"/>
            <a:chOff x="5304502" y="544377"/>
            <a:chExt cx="3386830" cy="430304"/>
          </a:xfrm>
        </p:grpSpPr>
        <p:sp>
          <p:nvSpPr>
            <p:cNvPr id="5" name="文本框 5"/>
            <p:cNvSpPr txBox="1"/>
            <p:nvPr/>
          </p:nvSpPr>
          <p:spPr>
            <a:xfrm>
              <a:off x="5690816" y="666904"/>
              <a:ext cx="3000516" cy="307777"/>
            </a:xfrm>
            <a:prstGeom prst="rect">
              <a:avLst/>
            </a:prstGeom>
            <a:noFill/>
          </p:spPr>
          <p:txBody>
            <a:bodyPr wrap="square" rtlCol="0">
              <a:spAutoFit/>
            </a:bodyPr>
            <a:lstStyle/>
            <a:p>
              <a:r>
                <a:rPr lang="zh-CN" altLang="en-US" sz="1400" spc="300" dirty="0">
                  <a:ln w="0"/>
                  <a:latin typeface="黑体" pitchFamily="49" charset="-122"/>
                  <a:ea typeface="黑体" pitchFamily="49" charset="-122"/>
                  <a:cs typeface="Yuanti SC" panose="02010600040101010101" charset="-122"/>
                </a:rPr>
                <a:t>选自教材</a:t>
              </a:r>
              <a:r>
                <a:rPr lang="zh-CN" altLang="en-US" sz="1400" spc="300" dirty="0" smtClean="0">
                  <a:ln w="0"/>
                  <a:latin typeface="黑体" pitchFamily="49" charset="-122"/>
                  <a:ea typeface="黑体" pitchFamily="49" charset="-122"/>
                  <a:cs typeface="Yuanti SC" panose="02010600040101010101" charset="-122"/>
                </a:rPr>
                <a:t>第</a:t>
              </a:r>
              <a:r>
                <a:rPr lang="en-US" altLang="zh-CN" sz="1400" spc="300" dirty="0" smtClean="0">
                  <a:ln w="0"/>
                  <a:latin typeface="黑体" pitchFamily="49" charset="-122"/>
                  <a:ea typeface="黑体" pitchFamily="49" charset="-122"/>
                  <a:cs typeface="Yuanti SC" panose="02010600040101010101" charset="-122"/>
                </a:rPr>
                <a:t>47</a:t>
              </a:r>
              <a:r>
                <a:rPr lang="zh-CN" altLang="en-US" sz="1400" spc="300" dirty="0" smtClean="0">
                  <a:ln w="0"/>
                  <a:latin typeface="黑体" pitchFamily="49" charset="-122"/>
                  <a:ea typeface="黑体" pitchFamily="49" charset="-122"/>
                  <a:cs typeface="Yuanti SC" panose="02010600040101010101" charset="-122"/>
                </a:rPr>
                <a:t>页</a:t>
              </a:r>
              <a:r>
                <a:rPr lang="zh-CN" altLang="en-US" sz="1400" spc="300" dirty="0">
                  <a:ln w="0"/>
                  <a:latin typeface="黑体" pitchFamily="49" charset="-122"/>
                  <a:ea typeface="黑体" pitchFamily="49" charset="-122"/>
                  <a:cs typeface="Yuanti SC" panose="02010600040101010101" charset="-122"/>
                </a:rPr>
                <a:t>练一练</a:t>
              </a:r>
              <a:r>
                <a:rPr lang="zh-CN" altLang="en-US" sz="1400" spc="300" dirty="0" smtClean="0">
                  <a:ln w="0"/>
                  <a:latin typeface="黑体" pitchFamily="49" charset="-122"/>
                  <a:ea typeface="黑体" pitchFamily="49" charset="-122"/>
                  <a:cs typeface="Yuanti SC" panose="02010600040101010101" charset="-122"/>
                </a:rPr>
                <a:t>第</a:t>
              </a:r>
              <a:r>
                <a:rPr lang="en-US" altLang="zh-CN" sz="1400" spc="300" dirty="0" smtClean="0">
                  <a:ln w="0"/>
                  <a:latin typeface="黑体" pitchFamily="49" charset="-122"/>
                  <a:ea typeface="黑体" pitchFamily="49" charset="-122"/>
                  <a:cs typeface="Yuanti SC" panose="02010600040101010101" charset="-122"/>
                </a:rPr>
                <a:t>3</a:t>
              </a:r>
              <a:r>
                <a:rPr lang="zh-CN" altLang="en-US" sz="1400" spc="300" dirty="0" smtClean="0">
                  <a:ln w="0"/>
                  <a:latin typeface="黑体" pitchFamily="49" charset="-122"/>
                  <a:ea typeface="黑体" pitchFamily="49" charset="-122"/>
                  <a:cs typeface="Yuanti SC" panose="02010600040101010101" charset="-122"/>
                </a:rPr>
                <a:t>题</a:t>
              </a:r>
              <a:endParaRPr kumimoji="1" lang="zh-CN" altLang="en-US" sz="1400" dirty="0">
                <a:latin typeface="黑体" pitchFamily="49" charset="-122"/>
                <a:ea typeface="黑体" pitchFamily="49" charset="-122"/>
              </a:endParaRPr>
            </a:p>
          </p:txBody>
        </p:sp>
        <p:pic>
          <p:nvPicPr>
            <p:cNvPr id="6" name="图片 5" descr="/Users/timebook007/Desktop/预览图_千图网_编号34849461.png预览图_千图网_编号34849461"/>
            <p:cNvPicPr>
              <a:picLocks noChangeAspect="1"/>
            </p:cNvPicPr>
            <p:nvPr/>
          </p:nvPicPr>
          <p:blipFill>
            <a:blip r:embed="rId2"/>
            <a:srcRect/>
            <a:stretch>
              <a:fillRect/>
            </a:stretch>
          </p:blipFill>
          <p:spPr>
            <a:xfrm rot="21084060" flipH="1">
              <a:off x="5304502" y="544377"/>
              <a:ext cx="412750" cy="412750"/>
            </a:xfrm>
            <a:prstGeom prst="rect">
              <a:avLst/>
            </a:prstGeom>
          </p:spPr>
        </p:pic>
      </p:grpSp>
      <p:sp>
        <p:nvSpPr>
          <p:cNvPr id="16" name="TextBox 9"/>
          <p:cNvSpPr txBox="1"/>
          <p:nvPr/>
        </p:nvSpPr>
        <p:spPr>
          <a:xfrm>
            <a:off x="328457" y="374409"/>
            <a:ext cx="8640000" cy="1303177"/>
          </a:xfrm>
          <a:prstGeom prst="rect">
            <a:avLst/>
          </a:prstGeom>
          <a:noFill/>
          <a:ln w="9525">
            <a:noFill/>
          </a:ln>
        </p:spPr>
        <p:txBody>
          <a:bodyPr wrap="square" anchor="t">
            <a:spAutoFit/>
          </a:bodyPr>
          <a:lstStyle/>
          <a:p>
            <a:pPr>
              <a:lnSpc>
                <a:spcPct val="150000"/>
              </a:lnSpc>
            </a:pPr>
            <a:r>
              <a:rPr lang="en-US" altLang="zh-CN" sz="2800" b="1" dirty="0" smtClean="0">
                <a:latin typeface="Times New Roman" pitchFamily="18" charset="0"/>
                <a:ea typeface="宋体" panose="02010600030101010101" pitchFamily="2" charset="-122"/>
                <a:cs typeface="Times New Roman" pitchFamily="18" charset="0"/>
              </a:rPr>
              <a:t>3.</a:t>
            </a:r>
            <a:r>
              <a:rPr lang="zh-CN" altLang="en-US" sz="2800" b="1" dirty="0" smtClean="0">
                <a:latin typeface="Times New Roman" pitchFamily="18" charset="0"/>
                <a:ea typeface="宋体" panose="02010600030101010101" pitchFamily="2" charset="-122"/>
                <a:cs typeface="Times New Roman" pitchFamily="18" charset="0"/>
              </a:rPr>
              <a:t>将</a:t>
            </a:r>
            <a:r>
              <a:rPr lang="en-US" altLang="zh-CN" sz="2800" b="1" dirty="0">
                <a:latin typeface="Times New Roman" pitchFamily="18" charset="0"/>
                <a:ea typeface="宋体" panose="02010600030101010101" pitchFamily="2" charset="-122"/>
                <a:cs typeface="Times New Roman" pitchFamily="18" charset="0"/>
              </a:rPr>
              <a:t>2</a:t>
            </a:r>
            <a:r>
              <a:rPr lang="zh-CN" altLang="en-US" sz="2800" b="1" dirty="0">
                <a:latin typeface="Times New Roman" pitchFamily="18" charset="0"/>
                <a:ea typeface="宋体" panose="02010600030101010101" pitchFamily="2" charset="-122"/>
                <a:cs typeface="Times New Roman" pitchFamily="18" charset="0"/>
              </a:rPr>
              <a:t>个西红柿浸没在盛了</a:t>
            </a:r>
            <a:r>
              <a:rPr lang="en-US" altLang="zh-CN" sz="2800" b="1" dirty="0">
                <a:latin typeface="Times New Roman" pitchFamily="18" charset="0"/>
                <a:ea typeface="宋体" panose="02010600030101010101" pitchFamily="2" charset="-122"/>
                <a:cs typeface="Times New Roman" pitchFamily="18" charset="0"/>
              </a:rPr>
              <a:t>250mL</a:t>
            </a:r>
            <a:r>
              <a:rPr lang="zh-CN" altLang="en-US" sz="2800" b="1" dirty="0">
                <a:latin typeface="Times New Roman" pitchFamily="18" charset="0"/>
                <a:ea typeface="宋体" panose="02010600030101010101" pitchFamily="2" charset="-122"/>
                <a:cs typeface="Times New Roman" pitchFamily="18" charset="0"/>
              </a:rPr>
              <a:t>水的量杯后，</a:t>
            </a:r>
            <a:r>
              <a:rPr lang="zh-CN" altLang="en-US" sz="2800" b="1" dirty="0" smtClean="0">
                <a:latin typeface="Times New Roman" pitchFamily="18" charset="0"/>
                <a:ea typeface="宋体" panose="02010600030101010101" pitchFamily="2" charset="-122"/>
                <a:cs typeface="Times New Roman" pitchFamily="18" charset="0"/>
              </a:rPr>
              <a:t>水位上升</a:t>
            </a:r>
            <a:r>
              <a:rPr lang="zh-CN" altLang="en-US" sz="2800" b="1" dirty="0">
                <a:latin typeface="Times New Roman" pitchFamily="18" charset="0"/>
                <a:ea typeface="宋体" panose="02010600030101010101" pitchFamily="2" charset="-122"/>
                <a:cs typeface="Times New Roman" pitchFamily="18" charset="0"/>
              </a:rPr>
              <a:t>至</a:t>
            </a:r>
            <a:r>
              <a:rPr lang="en-US" altLang="zh-CN" sz="2800" b="1" dirty="0">
                <a:latin typeface="Times New Roman" pitchFamily="18" charset="0"/>
                <a:ea typeface="宋体" panose="02010600030101010101" pitchFamily="2" charset="-122"/>
                <a:cs typeface="Times New Roman" pitchFamily="18" charset="0"/>
              </a:rPr>
              <a:t>600mL</a:t>
            </a:r>
            <a:r>
              <a:rPr lang="zh-CN" altLang="en-US" sz="2800" b="1" dirty="0">
                <a:latin typeface="Times New Roman" pitchFamily="18" charset="0"/>
                <a:ea typeface="宋体" panose="02010600030101010101" pitchFamily="2" charset="-122"/>
                <a:cs typeface="Times New Roman" pitchFamily="18" charset="0"/>
              </a:rPr>
              <a:t>，平均每个西红柿的体积是多少</a:t>
            </a:r>
            <a:r>
              <a:rPr lang="zh-CN" altLang="en-US" sz="2800" b="1" dirty="0" smtClean="0">
                <a:latin typeface="Times New Roman" pitchFamily="18" charset="0"/>
                <a:ea typeface="宋体" panose="02010600030101010101" pitchFamily="2" charset="-122"/>
                <a:cs typeface="Times New Roman" pitchFamily="18" charset="0"/>
              </a:rPr>
              <a:t>立方厘米</a:t>
            </a:r>
            <a:r>
              <a:rPr lang="zh-CN" altLang="en-US" sz="2800" b="1" dirty="0">
                <a:latin typeface="Times New Roman" pitchFamily="18" charset="0"/>
                <a:ea typeface="宋体" panose="02010600030101010101" pitchFamily="2" charset="-122"/>
                <a:cs typeface="Times New Roman" pitchFamily="18" charset="0"/>
              </a:rPr>
              <a:t>？</a:t>
            </a:r>
          </a:p>
        </p:txBody>
      </p:sp>
      <p:pic>
        <p:nvPicPr>
          <p:cNvPr id="22" name="Picture 2"/>
          <p:cNvPicPr>
            <a:picLocks noChangeAspect="1" noChangeArrowheads="1"/>
          </p:cNvPicPr>
          <p:nvPr/>
        </p:nvPicPr>
        <p:blipFill>
          <a:blip r:embed="rId3"/>
          <a:srcRect/>
          <a:stretch>
            <a:fillRect/>
          </a:stretch>
        </p:blipFill>
        <p:spPr bwMode="auto">
          <a:xfrm>
            <a:off x="4578810" y="1667294"/>
            <a:ext cx="1000132" cy="1020753"/>
          </a:xfrm>
          <a:prstGeom prst="rect">
            <a:avLst/>
          </a:prstGeom>
          <a:noFill/>
          <a:ln w="9525">
            <a:noFill/>
            <a:miter lim="800000"/>
            <a:headEnd/>
            <a:tailEnd/>
          </a:ln>
          <a:effectLst/>
        </p:spPr>
      </p:pic>
      <p:pic>
        <p:nvPicPr>
          <p:cNvPr id="23" name="Picture 3"/>
          <p:cNvPicPr>
            <a:picLocks noChangeAspect="1" noChangeArrowheads="1"/>
          </p:cNvPicPr>
          <p:nvPr/>
        </p:nvPicPr>
        <p:blipFill>
          <a:blip r:embed="rId4"/>
          <a:srcRect/>
          <a:stretch>
            <a:fillRect/>
          </a:stretch>
        </p:blipFill>
        <p:spPr bwMode="auto">
          <a:xfrm>
            <a:off x="6786164" y="1738732"/>
            <a:ext cx="793042" cy="928694"/>
          </a:xfrm>
          <a:prstGeom prst="rect">
            <a:avLst/>
          </a:prstGeom>
          <a:noFill/>
          <a:ln w="9525">
            <a:noFill/>
            <a:miter lim="800000"/>
            <a:headEnd/>
            <a:tailEnd/>
          </a:ln>
          <a:effectLst/>
        </p:spPr>
      </p:pic>
      <p:cxnSp>
        <p:nvCxnSpPr>
          <p:cNvPr id="24" name="直接箭头连接符 23"/>
          <p:cNvCxnSpPr/>
          <p:nvPr/>
        </p:nvCxnSpPr>
        <p:spPr>
          <a:xfrm>
            <a:off x="5650380" y="2238798"/>
            <a:ext cx="857256"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8" name="矩形 4"/>
          <p:cNvSpPr>
            <a:spLocks noChangeArrowheads="1"/>
          </p:cNvSpPr>
          <p:nvPr/>
        </p:nvSpPr>
        <p:spPr bwMode="auto">
          <a:xfrm>
            <a:off x="1058846" y="2027961"/>
            <a:ext cx="5328592" cy="1384995"/>
          </a:xfrm>
          <a:prstGeom prst="rect">
            <a:avLst/>
          </a:prstGeom>
          <a:noFill/>
          <a:ln w="9525">
            <a:noFill/>
          </a:ln>
          <a:extLst/>
        </p:spPr>
        <p:txBody>
          <a:bodyPr anchor="t">
            <a:spAutoFit/>
          </a:bodyPr>
          <a:lstStyle/>
          <a:p>
            <a:pPr eaLnBrk="0" hangingPunct="0">
              <a:lnSpc>
                <a:spcPct val="150000"/>
              </a:lnSpc>
            </a:pPr>
            <a:r>
              <a:rPr lang="en-US" altLang="zh-CN" sz="2800" b="1"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600</a:t>
            </a:r>
            <a:r>
              <a:rPr lang="zh-CN" altLang="en-US" sz="2800" b="1"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800" b="1"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250 </a:t>
            </a:r>
            <a:r>
              <a:rPr lang="en-US" altLang="zh-CN" sz="2800"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=350</a:t>
            </a:r>
            <a:r>
              <a:rPr lang="zh-CN" altLang="en-US" sz="2800"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800" b="1" dirty="0" err="1">
                <a:solidFill>
                  <a:srgbClr val="FF0000"/>
                </a:solidFill>
                <a:latin typeface="Times New Roman" panose="02020603050405020304" pitchFamily="18" charset="0"/>
                <a:ea typeface="楷体" panose="02010609060101010101" pitchFamily="49" charset="-122"/>
                <a:cs typeface="Times New Roman" panose="02020603050405020304" pitchFamily="18" charset="0"/>
              </a:rPr>
              <a:t>mL</a:t>
            </a:r>
            <a:r>
              <a:rPr lang="zh-CN" altLang="en-US" sz="2800"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800"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endParaRPr>
          </a:p>
          <a:p>
            <a:pPr eaLnBrk="0" hangingPunct="0">
              <a:lnSpc>
                <a:spcPct val="150000"/>
              </a:lnSpc>
            </a:pPr>
            <a:r>
              <a:rPr lang="en-US" altLang="zh-CN" sz="2800" b="1"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350÷2=175</a:t>
            </a:r>
            <a:r>
              <a:rPr lang="zh-CN" altLang="en-US" sz="2800"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800" b="1" dirty="0" err="1">
                <a:solidFill>
                  <a:srgbClr val="FF0000"/>
                </a:solidFill>
                <a:latin typeface="Times New Roman" panose="02020603050405020304" pitchFamily="18" charset="0"/>
                <a:ea typeface="楷体" panose="02010609060101010101" pitchFamily="49" charset="-122"/>
                <a:cs typeface="Times New Roman" panose="02020603050405020304" pitchFamily="18" charset="0"/>
              </a:rPr>
              <a:t>mL</a:t>
            </a:r>
            <a:r>
              <a:rPr lang="zh-CN" altLang="en-US" sz="2800"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a:t>
            </a:r>
          </a:p>
        </p:txBody>
      </p:sp>
      <p:sp>
        <p:nvSpPr>
          <p:cNvPr id="29" name="矩形 4"/>
          <p:cNvSpPr>
            <a:spLocks noChangeArrowheads="1"/>
          </p:cNvSpPr>
          <p:nvPr/>
        </p:nvSpPr>
        <p:spPr bwMode="auto">
          <a:xfrm>
            <a:off x="1040738" y="3996226"/>
            <a:ext cx="6338595" cy="523220"/>
          </a:xfrm>
          <a:prstGeom prst="rect">
            <a:avLst/>
          </a:prstGeom>
          <a:extLst/>
        </p:spPr>
        <p:txBody>
          <a:bodyPr wrap="none">
            <a:spAutoFit/>
          </a:bodyPr>
          <a:lstStyle/>
          <a:p>
            <a:r>
              <a:rPr lang="zh-CN" altLang="en-US" sz="2800"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答：平均每个西红柿的体积是</a:t>
            </a:r>
            <a:r>
              <a:rPr lang="en-US" altLang="zh-CN" sz="2800" b="1"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175cm³</a:t>
            </a:r>
            <a:r>
              <a:rPr lang="zh-CN" altLang="en-US" sz="2800" b="1"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a:t>
            </a:r>
            <a:endParaRPr lang="zh-CN" altLang="en-US" sz="2800"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0" name="矩形 4"/>
          <p:cNvSpPr>
            <a:spLocks noChangeArrowheads="1"/>
          </p:cNvSpPr>
          <p:nvPr/>
        </p:nvSpPr>
        <p:spPr bwMode="auto">
          <a:xfrm>
            <a:off x="1058846" y="3362655"/>
            <a:ext cx="3493609" cy="523220"/>
          </a:xfrm>
          <a:prstGeom prst="rect">
            <a:avLst/>
          </a:prstGeom>
          <a:noFill/>
          <a:ln w="9525">
            <a:noFill/>
          </a:ln>
          <a:extLst/>
        </p:spPr>
        <p:txBody>
          <a:bodyPr wrap="square" anchor="t">
            <a:spAutoFit/>
          </a:bodyPr>
          <a:lstStyle/>
          <a:p>
            <a:pPr eaLnBrk="0" hangingPunct="0"/>
            <a:r>
              <a:rPr lang="en-US" altLang="zh-CN" sz="2800" b="1"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175mL=175cm³</a:t>
            </a:r>
            <a:endParaRPr lang="zh-CN" altLang="en-US" sz="2800"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2520091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linds(horizontal)">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8">
                                            <p:txEl>
                                              <p:pRg st="0" end="0"/>
                                            </p:txEl>
                                          </p:spTgt>
                                        </p:tgtEl>
                                        <p:attrNameLst>
                                          <p:attrName>style.visibility</p:attrName>
                                        </p:attrNameLst>
                                      </p:cBhvr>
                                      <p:to>
                                        <p:strVal val="visible"/>
                                      </p:to>
                                    </p:set>
                                    <p:animEffect transition="in" filter="wipe(left)">
                                      <p:cBhvr>
                                        <p:cTn id="20" dur="500"/>
                                        <p:tgtEl>
                                          <p:spTgt spid="28">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8">
                                            <p:txEl>
                                              <p:pRg st="1" end="1"/>
                                            </p:txEl>
                                          </p:spTgt>
                                        </p:tgtEl>
                                        <p:attrNameLst>
                                          <p:attrName>style.visibility</p:attrName>
                                        </p:attrNameLst>
                                      </p:cBhvr>
                                      <p:to>
                                        <p:strVal val="visible"/>
                                      </p:to>
                                    </p:set>
                                    <p:animEffect transition="in" filter="wipe(left)">
                                      <p:cBhvr>
                                        <p:cTn id="25" dur="500"/>
                                        <p:tgtEl>
                                          <p:spTgt spid="28">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randombar(horizontal)">
                                      <p:cBhvr>
                                        <p:cTn id="30" dur="500"/>
                                        <p:tgtEl>
                                          <p:spTgt spid="30"/>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randombar(horizontal)">
                                      <p:cBhvr>
                                        <p:cTn id="3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5665075" y="4592974"/>
            <a:ext cx="3961993" cy="430304"/>
            <a:chOff x="5304502" y="544377"/>
            <a:chExt cx="3386830" cy="430304"/>
          </a:xfrm>
        </p:grpSpPr>
        <p:sp>
          <p:nvSpPr>
            <p:cNvPr id="5" name="文本框 5"/>
            <p:cNvSpPr txBox="1"/>
            <p:nvPr/>
          </p:nvSpPr>
          <p:spPr>
            <a:xfrm>
              <a:off x="5690816" y="666904"/>
              <a:ext cx="3000516" cy="307777"/>
            </a:xfrm>
            <a:prstGeom prst="rect">
              <a:avLst/>
            </a:prstGeom>
            <a:noFill/>
          </p:spPr>
          <p:txBody>
            <a:bodyPr wrap="square" rtlCol="0">
              <a:spAutoFit/>
            </a:bodyPr>
            <a:lstStyle/>
            <a:p>
              <a:r>
                <a:rPr lang="zh-CN" altLang="en-US" sz="1400" spc="300" dirty="0">
                  <a:ln w="0"/>
                  <a:latin typeface="黑体" pitchFamily="49" charset="-122"/>
                  <a:ea typeface="黑体" pitchFamily="49" charset="-122"/>
                  <a:cs typeface="Yuanti SC" panose="02010600040101010101" charset="-122"/>
                </a:rPr>
                <a:t>选自教材</a:t>
              </a:r>
              <a:r>
                <a:rPr lang="zh-CN" altLang="en-US" sz="1400" spc="300" dirty="0" smtClean="0">
                  <a:ln w="0"/>
                  <a:latin typeface="黑体" pitchFamily="49" charset="-122"/>
                  <a:ea typeface="黑体" pitchFamily="49" charset="-122"/>
                  <a:cs typeface="Yuanti SC" panose="02010600040101010101" charset="-122"/>
                </a:rPr>
                <a:t>第</a:t>
              </a:r>
              <a:r>
                <a:rPr lang="en-US" altLang="zh-CN" sz="1400" spc="300" dirty="0" smtClean="0">
                  <a:ln w="0"/>
                  <a:latin typeface="黑体" pitchFamily="49" charset="-122"/>
                  <a:ea typeface="黑体" pitchFamily="49" charset="-122"/>
                  <a:cs typeface="Yuanti SC" panose="02010600040101010101" charset="-122"/>
                </a:rPr>
                <a:t>47</a:t>
              </a:r>
              <a:r>
                <a:rPr lang="zh-CN" altLang="en-US" sz="1400" spc="300" dirty="0" smtClean="0">
                  <a:ln w="0"/>
                  <a:latin typeface="黑体" pitchFamily="49" charset="-122"/>
                  <a:ea typeface="黑体" pitchFamily="49" charset="-122"/>
                  <a:cs typeface="Yuanti SC" panose="02010600040101010101" charset="-122"/>
                </a:rPr>
                <a:t>页</a:t>
              </a:r>
              <a:r>
                <a:rPr lang="zh-CN" altLang="en-US" sz="1400" spc="300" dirty="0">
                  <a:ln w="0"/>
                  <a:latin typeface="黑体" pitchFamily="49" charset="-122"/>
                  <a:ea typeface="黑体" pitchFamily="49" charset="-122"/>
                  <a:cs typeface="Yuanti SC" panose="02010600040101010101" charset="-122"/>
                </a:rPr>
                <a:t>练一练</a:t>
              </a:r>
              <a:r>
                <a:rPr lang="zh-CN" altLang="en-US" sz="1400" spc="300" dirty="0" smtClean="0">
                  <a:ln w="0"/>
                  <a:latin typeface="黑体" pitchFamily="49" charset="-122"/>
                  <a:ea typeface="黑体" pitchFamily="49" charset="-122"/>
                  <a:cs typeface="Yuanti SC" panose="02010600040101010101" charset="-122"/>
                </a:rPr>
                <a:t>第</a:t>
              </a:r>
              <a:r>
                <a:rPr lang="en-US" altLang="zh-CN" sz="1400" spc="300" dirty="0" smtClean="0">
                  <a:ln w="0"/>
                  <a:latin typeface="黑体" pitchFamily="49" charset="-122"/>
                  <a:ea typeface="黑体" pitchFamily="49" charset="-122"/>
                  <a:cs typeface="Yuanti SC" panose="02010600040101010101" charset="-122"/>
                </a:rPr>
                <a:t>4</a:t>
              </a:r>
              <a:r>
                <a:rPr lang="zh-CN" altLang="en-US" sz="1400" spc="300" dirty="0" smtClean="0">
                  <a:ln w="0"/>
                  <a:latin typeface="黑体" pitchFamily="49" charset="-122"/>
                  <a:ea typeface="黑体" pitchFamily="49" charset="-122"/>
                  <a:cs typeface="Yuanti SC" panose="02010600040101010101" charset="-122"/>
                </a:rPr>
                <a:t>题</a:t>
              </a:r>
              <a:endParaRPr kumimoji="1" lang="zh-CN" altLang="en-US" sz="1400" dirty="0">
                <a:latin typeface="黑体" pitchFamily="49" charset="-122"/>
                <a:ea typeface="黑体" pitchFamily="49" charset="-122"/>
              </a:endParaRPr>
            </a:p>
          </p:txBody>
        </p:sp>
        <p:pic>
          <p:nvPicPr>
            <p:cNvPr id="6" name="图片 5" descr="/Users/timebook007/Desktop/预览图_千图网_编号34849461.png预览图_千图网_编号34849461"/>
            <p:cNvPicPr>
              <a:picLocks noChangeAspect="1"/>
            </p:cNvPicPr>
            <p:nvPr/>
          </p:nvPicPr>
          <p:blipFill>
            <a:blip r:embed="rId2"/>
            <a:srcRect/>
            <a:stretch>
              <a:fillRect/>
            </a:stretch>
          </p:blipFill>
          <p:spPr>
            <a:xfrm rot="21084060" flipH="1">
              <a:off x="5304502" y="544377"/>
              <a:ext cx="412750" cy="412750"/>
            </a:xfrm>
            <a:prstGeom prst="rect">
              <a:avLst/>
            </a:prstGeom>
          </p:spPr>
        </p:pic>
      </p:grpSp>
      <p:sp>
        <p:nvSpPr>
          <p:cNvPr id="24" name="TextBox 9"/>
          <p:cNvSpPr txBox="1">
            <a:spLocks noChangeArrowheads="1"/>
          </p:cNvSpPr>
          <p:nvPr/>
        </p:nvSpPr>
        <p:spPr bwMode="auto">
          <a:xfrm>
            <a:off x="610493" y="548149"/>
            <a:ext cx="771536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en-US" altLang="zh-CN" sz="2800" b="1" dirty="0" smtClean="0">
                <a:latin typeface="Times New Roman" pitchFamily="18" charset="0"/>
              </a:rPr>
              <a:t>4.</a:t>
            </a:r>
            <a:r>
              <a:rPr lang="zh-CN" altLang="en-US" sz="2800" b="1" dirty="0" smtClean="0">
                <a:latin typeface="Times New Roman" pitchFamily="18" charset="0"/>
              </a:rPr>
              <a:t>怎样</a:t>
            </a:r>
            <a:r>
              <a:rPr lang="zh-CN" altLang="en-US" sz="2800" b="1" dirty="0">
                <a:latin typeface="Times New Roman" pitchFamily="18" charset="0"/>
              </a:rPr>
              <a:t>测量一粒黄豆的体积？与同伴交流，说一说你的想法。</a:t>
            </a:r>
          </a:p>
        </p:txBody>
      </p:sp>
      <p:pic>
        <p:nvPicPr>
          <p:cNvPr id="35" name="Picture 2"/>
          <p:cNvPicPr>
            <a:picLocks noChangeAspect="1" noChangeArrowheads="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bwMode="auto">
          <a:xfrm>
            <a:off x="7579596" y="2528813"/>
            <a:ext cx="1008319" cy="1209607"/>
          </a:xfrm>
          <a:prstGeom prst="rect">
            <a:avLst/>
          </a:prstGeom>
          <a:noFill/>
          <a:ln w="9525">
            <a:noFill/>
            <a:miter lim="800000"/>
            <a:headEnd/>
            <a:tailEnd/>
          </a:ln>
          <a:effectLst/>
        </p:spPr>
      </p:pic>
      <p:sp>
        <p:nvSpPr>
          <p:cNvPr id="37" name="云形标注 36"/>
          <p:cNvSpPr/>
          <p:nvPr/>
        </p:nvSpPr>
        <p:spPr>
          <a:xfrm>
            <a:off x="4371271" y="1517526"/>
            <a:ext cx="3378258" cy="1385592"/>
          </a:xfrm>
          <a:prstGeom prst="cloudCallout">
            <a:avLst>
              <a:gd name="adj1" fmla="val 47718"/>
              <a:gd name="adj2" fmla="val 57708"/>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zh-CN" altLang="en-US"/>
          </a:p>
        </p:txBody>
      </p:sp>
      <p:sp>
        <p:nvSpPr>
          <p:cNvPr id="38" name="TextBox 16"/>
          <p:cNvSpPr txBox="1"/>
          <p:nvPr/>
        </p:nvSpPr>
        <p:spPr>
          <a:xfrm>
            <a:off x="4571900" y="1610157"/>
            <a:ext cx="3208325" cy="1200329"/>
          </a:xfrm>
          <a:prstGeom prst="rect">
            <a:avLst/>
          </a:prstGeom>
          <a:noFill/>
        </p:spPr>
        <p:txBody>
          <a:bodyPr wrap="square" rtlCol="0">
            <a:spAutoFit/>
          </a:bodyPr>
          <a:lstStyle/>
          <a:p>
            <a:pPr algn="ctr"/>
            <a:r>
              <a:rPr lang="zh-CN" altLang="en-US" sz="2400" b="1" dirty="0">
                <a:latin typeface="楷体" panose="02010609060101010101" pitchFamily="49" charset="-122"/>
                <a:ea typeface="楷体" panose="02010609060101010101" pitchFamily="49" charset="-122"/>
              </a:rPr>
              <a:t>  一粒黄豆放入水中，不好测出水面的变化，怎么办？</a:t>
            </a:r>
          </a:p>
        </p:txBody>
      </p:sp>
      <p:sp>
        <p:nvSpPr>
          <p:cNvPr id="40" name="TextBox 18"/>
          <p:cNvSpPr txBox="1"/>
          <p:nvPr/>
        </p:nvSpPr>
        <p:spPr>
          <a:xfrm>
            <a:off x="519602" y="1979454"/>
            <a:ext cx="3784292" cy="2308324"/>
          </a:xfrm>
          <a:prstGeom prst="rect">
            <a:avLst/>
          </a:prstGeom>
          <a:noFill/>
        </p:spPr>
        <p:txBody>
          <a:bodyPr wrap="square" rtlCol="0">
            <a:spAutoFit/>
          </a:bodyPr>
          <a:lstStyle/>
          <a:p>
            <a:r>
              <a:rPr lang="zh-CN" altLang="en-US" sz="2400" b="1" dirty="0">
                <a:latin typeface="楷体" panose="02010609060101010101" pitchFamily="49" charset="-122"/>
                <a:ea typeface="楷体" panose="02010609060101010101" pitchFamily="49" charset="-122"/>
              </a:rPr>
              <a:t> </a:t>
            </a:r>
            <a:r>
              <a:rPr lang="zh-CN" altLang="en-US" sz="2400" b="1" dirty="0" smtClean="0">
                <a:latin typeface="楷体" panose="02010609060101010101" pitchFamily="49" charset="-122"/>
                <a:ea typeface="楷体" panose="02010609060101010101" pitchFamily="49" charset="-122"/>
              </a:rPr>
              <a:t>  </a:t>
            </a:r>
            <a:r>
              <a:rPr lang="zh-CN" altLang="en-US" sz="2400" b="1" dirty="0" smtClean="0">
                <a:solidFill>
                  <a:srgbClr val="FF0000"/>
                </a:solidFill>
                <a:latin typeface="楷体" panose="02010609060101010101" pitchFamily="49" charset="-122"/>
                <a:ea typeface="楷体" panose="02010609060101010101" pitchFamily="49" charset="-122"/>
              </a:rPr>
              <a:t>（答案不唯一）数</a:t>
            </a:r>
            <a:r>
              <a:rPr lang="en-US" altLang="zh-CN" sz="2400" b="1" dirty="0" smtClean="0">
                <a:solidFill>
                  <a:srgbClr val="FF0000"/>
                </a:solidFill>
                <a:latin typeface="楷体" panose="02010609060101010101" pitchFamily="49" charset="-122"/>
                <a:ea typeface="楷体" panose="02010609060101010101" pitchFamily="49" charset="-122"/>
              </a:rPr>
              <a:t>100</a:t>
            </a:r>
            <a:r>
              <a:rPr lang="zh-CN" altLang="en-US" sz="2400" b="1" dirty="0" smtClean="0">
                <a:solidFill>
                  <a:srgbClr val="FF0000"/>
                </a:solidFill>
                <a:latin typeface="楷体" panose="02010609060101010101" pitchFamily="49" charset="-122"/>
                <a:ea typeface="楷体" panose="02010609060101010101" pitchFamily="49" charset="-122"/>
              </a:rPr>
              <a:t>粒黄豆，放入一个盛有一定量水的量杯中，根据水面升高的情况，先计算出</a:t>
            </a:r>
            <a:r>
              <a:rPr lang="en-US" altLang="zh-CN" sz="2400" b="1" dirty="0" smtClean="0">
                <a:solidFill>
                  <a:srgbClr val="FF0000"/>
                </a:solidFill>
                <a:latin typeface="楷体" panose="02010609060101010101" pitchFamily="49" charset="-122"/>
                <a:ea typeface="楷体" panose="02010609060101010101" pitchFamily="49" charset="-122"/>
              </a:rPr>
              <a:t>100</a:t>
            </a:r>
            <a:r>
              <a:rPr lang="zh-CN" altLang="en-US" sz="2400" b="1" dirty="0" smtClean="0">
                <a:solidFill>
                  <a:srgbClr val="FF0000"/>
                </a:solidFill>
                <a:latin typeface="楷体" panose="02010609060101010101" pitchFamily="49" charset="-122"/>
                <a:ea typeface="楷体" panose="02010609060101010101" pitchFamily="49" charset="-122"/>
              </a:rPr>
              <a:t>粒黄豆的体积，再计算出一粒黄豆的体积。</a:t>
            </a:r>
            <a:endParaRPr lang="zh-CN" altLang="en-US" sz="2400" b="1" dirty="0">
              <a:solidFill>
                <a:srgbClr val="FF0000"/>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linds(horizontal)">
                                      <p:cBhvr>
                                        <p:cTn id="7" dur="500"/>
                                        <p:tgtEl>
                                          <p:spTgt spid="3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blinds(horizontal)">
                                      <p:cBhvr>
                                        <p:cTn id="10" dur="500"/>
                                        <p:tgtEl>
                                          <p:spTgt spid="37"/>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randombar(horizontal)">
                                      <p:cBhvr>
                                        <p:cTn id="13" dur="500"/>
                                        <p:tgtEl>
                                          <p:spTgt spid="38"/>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blinds(horizontal)">
                                      <p:cBhvr>
                                        <p:cTn id="18"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p:bldP spid="4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5" descr="9.png"/>
          <p:cNvPicPr>
            <a:picLocks noChangeAspect="1"/>
          </p:cNvPicPr>
          <p:nvPr>
            <p:custDataLst>
              <p:tags r:id="rId1"/>
            </p:custDataLst>
          </p:nvPr>
        </p:nvPicPr>
        <p:blipFill>
          <a:blip r:embed="rId3"/>
          <a:stretch>
            <a:fillRect/>
          </a:stretch>
        </p:blipFill>
        <p:spPr>
          <a:xfrm>
            <a:off x="708498" y="-73888"/>
            <a:ext cx="7200000" cy="4951952"/>
          </a:xfrm>
          <a:prstGeom prst="rect">
            <a:avLst/>
          </a:prstGeom>
          <a:noFill/>
          <a:ln w="9525">
            <a:noFill/>
          </a:ln>
        </p:spPr>
      </p:pic>
      <p:grpSp>
        <p:nvGrpSpPr>
          <p:cNvPr id="4" name="组合 3"/>
          <p:cNvGrpSpPr/>
          <p:nvPr/>
        </p:nvGrpSpPr>
        <p:grpSpPr>
          <a:xfrm>
            <a:off x="6158690" y="4601066"/>
            <a:ext cx="2899918" cy="430304"/>
            <a:chOff x="5304502" y="544377"/>
            <a:chExt cx="2478937" cy="430304"/>
          </a:xfrm>
        </p:grpSpPr>
        <p:sp>
          <p:nvSpPr>
            <p:cNvPr id="5" name="文本框 5"/>
            <p:cNvSpPr txBox="1"/>
            <p:nvPr/>
          </p:nvSpPr>
          <p:spPr>
            <a:xfrm>
              <a:off x="5690815" y="666904"/>
              <a:ext cx="2092624" cy="307777"/>
            </a:xfrm>
            <a:prstGeom prst="rect">
              <a:avLst/>
            </a:prstGeom>
            <a:noFill/>
          </p:spPr>
          <p:txBody>
            <a:bodyPr wrap="square" rtlCol="0">
              <a:spAutoFit/>
            </a:bodyPr>
            <a:lstStyle/>
            <a:p>
              <a:r>
                <a:rPr lang="zh-CN" altLang="en-US" sz="1400" spc="300" dirty="0">
                  <a:ln w="0"/>
                  <a:latin typeface="黑体" pitchFamily="49" charset="-122"/>
                  <a:ea typeface="黑体" pitchFamily="49" charset="-122"/>
                  <a:cs typeface="Yuanti SC" panose="02010600040101010101" charset="-122"/>
                </a:rPr>
                <a:t>选自教材</a:t>
              </a:r>
              <a:r>
                <a:rPr lang="zh-CN" altLang="en-US" sz="1400" spc="300" dirty="0" smtClean="0">
                  <a:ln w="0"/>
                  <a:latin typeface="黑体" pitchFamily="49" charset="-122"/>
                  <a:ea typeface="黑体" pitchFamily="49" charset="-122"/>
                  <a:cs typeface="Yuanti SC" panose="02010600040101010101" charset="-122"/>
                </a:rPr>
                <a:t>第</a:t>
              </a:r>
              <a:r>
                <a:rPr lang="en-US" altLang="zh-CN" sz="1400" spc="300" dirty="0" smtClean="0">
                  <a:ln w="0"/>
                  <a:latin typeface="黑体" pitchFamily="49" charset="-122"/>
                  <a:ea typeface="黑体" pitchFamily="49" charset="-122"/>
                  <a:cs typeface="Yuanti SC" panose="02010600040101010101" charset="-122"/>
                </a:rPr>
                <a:t>47</a:t>
              </a:r>
              <a:r>
                <a:rPr lang="zh-CN" altLang="en-US" sz="1400" spc="300" dirty="0" smtClean="0">
                  <a:ln w="0"/>
                  <a:latin typeface="黑体" pitchFamily="49" charset="-122"/>
                  <a:ea typeface="黑体" pitchFamily="49" charset="-122"/>
                  <a:cs typeface="Yuanti SC" panose="02010600040101010101" charset="-122"/>
                </a:rPr>
                <a:t>页练一练</a:t>
              </a:r>
              <a:endParaRPr kumimoji="1" lang="zh-CN" altLang="en-US" sz="1400" dirty="0">
                <a:latin typeface="黑体" pitchFamily="49" charset="-122"/>
                <a:ea typeface="黑体" pitchFamily="49" charset="-122"/>
              </a:endParaRPr>
            </a:p>
          </p:txBody>
        </p:sp>
        <p:pic>
          <p:nvPicPr>
            <p:cNvPr id="6" name="图片 5" descr="/Users/timebook007/Desktop/预览图_千图网_编号34849461.png预览图_千图网_编号34849461"/>
            <p:cNvPicPr>
              <a:picLocks noChangeAspect="1"/>
            </p:cNvPicPr>
            <p:nvPr/>
          </p:nvPicPr>
          <p:blipFill>
            <a:blip r:embed="rId4"/>
            <a:srcRect/>
            <a:stretch>
              <a:fillRect/>
            </a:stretch>
          </p:blipFill>
          <p:spPr>
            <a:xfrm rot="21084060" flipH="1">
              <a:off x="5304502" y="544377"/>
              <a:ext cx="412750" cy="412750"/>
            </a:xfrm>
            <a:prstGeom prst="rect">
              <a:avLst/>
            </a:prstGeom>
          </p:spPr>
        </p:pic>
      </p:grpSp>
    </p:spTree>
    <p:extLst>
      <p:ext uri="{BB962C8B-B14F-4D97-AF65-F5344CB8AC3E}">
        <p14:creationId xmlns:p14="http://schemas.microsoft.com/office/powerpoint/2010/main" val="213692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1"/>
          <p:cNvSpPr txBox="1"/>
          <p:nvPr/>
        </p:nvSpPr>
        <p:spPr>
          <a:xfrm>
            <a:off x="518574" y="618080"/>
            <a:ext cx="8256470" cy="1200329"/>
          </a:xfrm>
          <a:prstGeom prst="rect">
            <a:avLst/>
          </a:prstGeom>
          <a:noFill/>
        </p:spPr>
        <p:txBody>
          <a:bodyPr wrap="square" rtlCol="0">
            <a:spAutoFit/>
          </a:bodyPr>
          <a:lstStyle/>
          <a:p>
            <a:r>
              <a:rPr lang="en-US" altLang="zh-CN" sz="2400" b="1" dirty="0" smtClean="0">
                <a:latin typeface="Times New Roman" pitchFamily="18" charset="0"/>
                <a:ea typeface="宋体" pitchFamily="2" charset="-122"/>
              </a:rPr>
              <a:t>1. </a:t>
            </a:r>
            <a:r>
              <a:rPr lang="zh-CN" altLang="en-US" sz="2400" b="1" dirty="0" smtClean="0">
                <a:latin typeface="Times New Roman" pitchFamily="18" charset="0"/>
                <a:ea typeface="宋体" pitchFamily="2" charset="-122"/>
              </a:rPr>
              <a:t>一个装有水的长方体玻璃容器，它的底面积是</a:t>
            </a:r>
            <a:r>
              <a:rPr lang="en-US" altLang="zh-CN" sz="2400" b="1" dirty="0" smtClean="0">
                <a:latin typeface="Times New Roman" pitchFamily="18" charset="0"/>
                <a:ea typeface="宋体" pitchFamily="2" charset="-122"/>
              </a:rPr>
              <a:t>25 cm²</a:t>
            </a:r>
            <a:r>
              <a:rPr lang="zh-CN" altLang="en-US" sz="2400" b="1" dirty="0" smtClean="0">
                <a:latin typeface="Times New Roman" pitchFamily="18" charset="0"/>
                <a:ea typeface="宋体" pitchFamily="2" charset="-122"/>
              </a:rPr>
              <a:t>，高是</a:t>
            </a:r>
            <a:r>
              <a:rPr lang="en-US" altLang="zh-CN" sz="2400" b="1" dirty="0" smtClean="0">
                <a:latin typeface="Times New Roman" pitchFamily="18" charset="0"/>
                <a:ea typeface="宋体" pitchFamily="2" charset="-122"/>
              </a:rPr>
              <a:t>10 cm</a:t>
            </a:r>
            <a:r>
              <a:rPr lang="zh-CN" altLang="en-US" sz="2400" b="1" dirty="0" smtClean="0">
                <a:latin typeface="Times New Roman" pitchFamily="18" charset="0"/>
                <a:ea typeface="宋体" pitchFamily="2" charset="-122"/>
              </a:rPr>
              <a:t>。将一个土豆放入这个容器中，水面上升了</a:t>
            </a:r>
            <a:r>
              <a:rPr lang="en-US" altLang="zh-CN" sz="2400" b="1" dirty="0" smtClean="0">
                <a:latin typeface="Times New Roman" pitchFamily="18" charset="0"/>
                <a:ea typeface="宋体" pitchFamily="2" charset="-122"/>
              </a:rPr>
              <a:t>3 cm(</a:t>
            </a:r>
            <a:r>
              <a:rPr lang="zh-CN" altLang="en-US" sz="2400" b="1" dirty="0" smtClean="0">
                <a:latin typeface="Times New Roman" pitchFamily="18" charset="0"/>
                <a:ea typeface="宋体" pitchFamily="2" charset="-122"/>
              </a:rPr>
              <a:t>土豆浸没在水中且水未溢出</a:t>
            </a:r>
            <a:r>
              <a:rPr lang="en-US" altLang="zh-CN" sz="2400" b="1" dirty="0" smtClean="0">
                <a:latin typeface="Times New Roman" pitchFamily="18" charset="0"/>
                <a:ea typeface="宋体" pitchFamily="2" charset="-122"/>
              </a:rPr>
              <a:t>)</a:t>
            </a:r>
            <a:r>
              <a:rPr lang="zh-CN" altLang="en-US" sz="2400" b="1" dirty="0" smtClean="0">
                <a:latin typeface="Times New Roman" pitchFamily="18" charset="0"/>
                <a:ea typeface="宋体" pitchFamily="2" charset="-122"/>
              </a:rPr>
              <a:t>。这个土豆的体积是多少立方厘米？</a:t>
            </a:r>
            <a:endParaRPr lang="en-US" altLang="zh-CN" sz="2400" b="1" dirty="0" smtClean="0">
              <a:latin typeface="Times New Roman" pitchFamily="18" charset="0"/>
              <a:ea typeface="宋体" pitchFamily="2" charset="-122"/>
            </a:endParaRPr>
          </a:p>
        </p:txBody>
      </p:sp>
      <p:sp>
        <p:nvSpPr>
          <p:cNvPr id="17" name="TextBox 11"/>
          <p:cNvSpPr txBox="1"/>
          <p:nvPr/>
        </p:nvSpPr>
        <p:spPr>
          <a:xfrm>
            <a:off x="2953496" y="2893161"/>
            <a:ext cx="3563846" cy="954107"/>
          </a:xfrm>
          <a:prstGeom prst="rect">
            <a:avLst/>
          </a:prstGeom>
          <a:noFill/>
          <a:ln w="9525">
            <a:noFill/>
          </a:ln>
        </p:spPr>
        <p:txBody>
          <a:bodyPr wrap="square" anchor="t">
            <a:spAutoFit/>
          </a:bodyPr>
          <a:lstStyle/>
          <a:p>
            <a:pPr eaLnBrk="0" hangingPunct="0"/>
            <a:r>
              <a:rPr lang="en-US" altLang="zh-CN" sz="2800"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800" b="1" spc="300"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800" b="1" spc="300"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800" b="1"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25×3</a:t>
            </a:r>
          </a:p>
          <a:p>
            <a:pPr eaLnBrk="0" hangingPunct="0"/>
            <a:r>
              <a:rPr lang="en-US" altLang="zh-CN" sz="2800" b="1" spc="600"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800" b="1" spc="600"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800" b="1"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75 (cm</a:t>
            </a:r>
            <a:r>
              <a:rPr lang="en-US" altLang="zh-CN" sz="2800" b="1" baseline="30000"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3</a:t>
            </a:r>
            <a:r>
              <a:rPr lang="en-US" altLang="zh-CN" sz="2800"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800" b="1" baseline="30000"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    </a:t>
            </a:r>
            <a:endParaRPr lang="en-US" altLang="zh-CN" sz="2800" b="1" baseline="30000"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8" name="TextBox 11"/>
          <p:cNvSpPr txBox="1"/>
          <p:nvPr/>
        </p:nvSpPr>
        <p:spPr>
          <a:xfrm>
            <a:off x="1509878" y="3901302"/>
            <a:ext cx="6273861" cy="523220"/>
          </a:xfrm>
          <a:prstGeom prst="rect">
            <a:avLst/>
          </a:prstGeom>
          <a:noFill/>
          <a:ln w="9525">
            <a:noFill/>
          </a:ln>
        </p:spPr>
        <p:txBody>
          <a:bodyPr wrap="square" anchor="t">
            <a:spAutoFit/>
          </a:bodyPr>
          <a:lstStyle/>
          <a:p>
            <a:pPr eaLnBrk="0" hangingPunct="0"/>
            <a:r>
              <a:rPr lang="en-US" altLang="zh-CN" sz="2800"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800" b="1" spc="300"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800" b="1"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答：这个土豆的体积是</a:t>
            </a:r>
            <a:r>
              <a:rPr lang="en-US" altLang="zh-CN" sz="2800" b="1"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75cm³</a:t>
            </a:r>
            <a:r>
              <a:rPr lang="zh-CN" altLang="en-US" sz="2800" b="1"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800" b="1" baseline="30000"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0" name="矩形 9"/>
          <p:cNvSpPr/>
          <p:nvPr/>
        </p:nvSpPr>
        <p:spPr>
          <a:xfrm>
            <a:off x="1826595" y="1933516"/>
            <a:ext cx="4881212" cy="523220"/>
          </a:xfrm>
          <a:prstGeom prst="rect">
            <a:avLst/>
          </a:prstGeom>
        </p:spPr>
        <p:txBody>
          <a:bodyPr wrap="square">
            <a:spAutoFit/>
          </a:bodyPr>
          <a:lstStyle/>
          <a:p>
            <a:r>
              <a:rPr lang="zh-CN" altLang="en-US" sz="2800" b="1" dirty="0" smtClean="0">
                <a:solidFill>
                  <a:srgbClr val="FF0000"/>
                </a:solidFill>
                <a:latin typeface="楷体" panose="02010609060101010101" pitchFamily="49" charset="-122"/>
                <a:ea typeface="楷体" panose="02010609060101010101" pitchFamily="49" charset="-122"/>
              </a:rPr>
              <a:t>上升</a:t>
            </a:r>
            <a:r>
              <a:rPr lang="zh-CN" altLang="en-US" sz="2800" b="1" dirty="0">
                <a:solidFill>
                  <a:srgbClr val="FF0000"/>
                </a:solidFill>
                <a:latin typeface="楷体" panose="02010609060101010101" pitchFamily="49" charset="-122"/>
                <a:ea typeface="楷体" panose="02010609060101010101" pitchFamily="49" charset="-122"/>
              </a:rPr>
              <a:t>的水的</a:t>
            </a:r>
            <a:r>
              <a:rPr lang="zh-CN" altLang="en-US" sz="2800" b="1" dirty="0" smtClean="0">
                <a:solidFill>
                  <a:srgbClr val="FF0000"/>
                </a:solidFill>
                <a:latin typeface="楷体" panose="02010609060101010101" pitchFamily="49" charset="-122"/>
                <a:ea typeface="楷体" panose="02010609060101010101" pitchFamily="49" charset="-122"/>
              </a:rPr>
              <a:t>体积</a:t>
            </a:r>
            <a:r>
              <a:rPr lang="en-US" altLang="zh-CN" sz="2800" b="1" dirty="0" smtClean="0">
                <a:solidFill>
                  <a:srgbClr val="FF0000"/>
                </a:solidFill>
                <a:latin typeface="楷体" panose="02010609060101010101" pitchFamily="49" charset="-122"/>
                <a:ea typeface="楷体" panose="02010609060101010101" pitchFamily="49" charset="-122"/>
              </a:rPr>
              <a:t>=</a:t>
            </a:r>
            <a:r>
              <a:rPr lang="zh-CN" altLang="en-US" sz="2800" b="1" dirty="0" smtClean="0">
                <a:solidFill>
                  <a:srgbClr val="FF0000"/>
                </a:solidFill>
                <a:latin typeface="楷体" panose="02010609060101010101" pitchFamily="49" charset="-122"/>
                <a:ea typeface="楷体" panose="02010609060101010101" pitchFamily="49" charset="-122"/>
              </a:rPr>
              <a:t>土豆的体积</a:t>
            </a:r>
            <a:endParaRPr lang="zh-CN" altLang="en-US" sz="2800" b="1" dirty="0">
              <a:solidFill>
                <a:srgbClr val="FF0000"/>
              </a:solidFill>
              <a:latin typeface="楷体" panose="02010609060101010101" pitchFamily="49" charset="-122"/>
              <a:ea typeface="楷体" panose="02010609060101010101" pitchFamily="49" charset="-122"/>
            </a:endParaRPr>
          </a:p>
        </p:txBody>
      </p:sp>
      <p:sp>
        <p:nvSpPr>
          <p:cNvPr id="6" name="矩形 5"/>
          <p:cNvSpPr/>
          <p:nvPr/>
        </p:nvSpPr>
        <p:spPr>
          <a:xfrm>
            <a:off x="3023651" y="2490015"/>
            <a:ext cx="1243550" cy="523220"/>
          </a:xfrm>
          <a:prstGeom prst="rect">
            <a:avLst/>
          </a:prstGeom>
        </p:spPr>
        <p:txBody>
          <a:bodyPr wrap="square">
            <a:spAutoFit/>
          </a:bodyPr>
          <a:lstStyle/>
          <a:p>
            <a:r>
              <a:rPr lang="en-US" altLang="zh-CN" sz="2800" b="1" i="1"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V</a:t>
            </a:r>
            <a:r>
              <a:rPr lang="en-US" altLang="zh-CN" sz="2800" b="1"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800" b="1" i="1" dirty="0" err="1"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Sh</a:t>
            </a:r>
            <a:endParaRPr lang="zh-CN" altLang="en-US" sz="2800" b="1" i="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0"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495853" y="627447"/>
            <a:ext cx="8226805" cy="1865126"/>
          </a:xfrm>
          <a:prstGeom prst="rect">
            <a:avLst/>
          </a:prstGeom>
          <a:noFill/>
        </p:spPr>
        <p:txBody>
          <a:bodyPr wrap="square" rtlCol="0">
            <a:spAutoFit/>
          </a:bodyPr>
          <a:lstStyle/>
          <a:p>
            <a:pPr>
              <a:lnSpc>
                <a:spcPct val="120000"/>
              </a:lnSpc>
            </a:pPr>
            <a:r>
              <a:rPr lang="en-US" altLang="zh-CN" sz="2400" b="1" dirty="0" smtClean="0">
                <a:latin typeface="Times New Roman" pitchFamily="18" charset="0"/>
                <a:ea typeface="宋体" pitchFamily="2" charset="-122"/>
              </a:rPr>
              <a:t>2. </a:t>
            </a:r>
            <a:r>
              <a:rPr lang="zh-CN" altLang="en-US" sz="2400" b="1" dirty="0" smtClean="0">
                <a:latin typeface="Times New Roman" pitchFamily="18" charset="0"/>
                <a:ea typeface="宋体" pitchFamily="2" charset="-122"/>
              </a:rPr>
              <a:t>在一个长</a:t>
            </a:r>
            <a:r>
              <a:rPr lang="en-US" altLang="zh-CN" sz="2400" b="1" dirty="0" smtClean="0">
                <a:latin typeface="Times New Roman" pitchFamily="18" charset="0"/>
                <a:ea typeface="宋体" pitchFamily="2" charset="-122"/>
              </a:rPr>
              <a:t>50 cm</a:t>
            </a:r>
            <a:r>
              <a:rPr lang="zh-CN" altLang="en-US" sz="2400" b="1" dirty="0" smtClean="0">
                <a:latin typeface="Times New Roman" pitchFamily="18" charset="0"/>
                <a:ea typeface="宋体" pitchFamily="2" charset="-122"/>
              </a:rPr>
              <a:t>、</a:t>
            </a:r>
            <a:r>
              <a:rPr lang="zh-CN" altLang="en-US" sz="2400" b="1" dirty="0" smtClean="0">
                <a:latin typeface="Times New Roman" pitchFamily="18" charset="0"/>
                <a:ea typeface="宋体" pitchFamily="2" charset="-122"/>
              </a:rPr>
              <a:t>宽</a:t>
            </a:r>
            <a:r>
              <a:rPr lang="en-US" altLang="zh-CN" sz="2400" b="1" dirty="0" smtClean="0">
                <a:latin typeface="Times New Roman" pitchFamily="18" charset="0"/>
                <a:ea typeface="宋体" pitchFamily="2" charset="-122"/>
              </a:rPr>
              <a:t>20 </a:t>
            </a:r>
            <a:r>
              <a:rPr lang="en-US" altLang="zh-CN" sz="2400" b="1" dirty="0" smtClean="0">
                <a:latin typeface="Times New Roman" pitchFamily="18" charset="0"/>
                <a:ea typeface="宋体" pitchFamily="2" charset="-122"/>
              </a:rPr>
              <a:t>cm</a:t>
            </a:r>
            <a:r>
              <a:rPr lang="zh-CN" altLang="en-US" sz="2400" b="1" dirty="0" smtClean="0">
                <a:latin typeface="Times New Roman" pitchFamily="18" charset="0"/>
                <a:ea typeface="宋体" pitchFamily="2" charset="-122"/>
              </a:rPr>
              <a:t>的长方体玻璃鱼缸中放入一个棱长为</a:t>
            </a:r>
            <a:r>
              <a:rPr lang="en-US" altLang="zh-CN" sz="2400" b="1" dirty="0" smtClean="0">
                <a:latin typeface="Times New Roman" pitchFamily="18" charset="0"/>
                <a:ea typeface="宋体" pitchFamily="2" charset="-122"/>
              </a:rPr>
              <a:t>10 cm</a:t>
            </a:r>
            <a:r>
              <a:rPr lang="zh-CN" altLang="en-US" sz="2400" b="1" dirty="0" smtClean="0">
                <a:latin typeface="Times New Roman" pitchFamily="18" charset="0"/>
                <a:ea typeface="宋体" pitchFamily="2" charset="-122"/>
              </a:rPr>
              <a:t>的正方体铁块</a:t>
            </a:r>
            <a:r>
              <a:rPr lang="en-US" altLang="zh-CN" sz="2400" b="1" dirty="0" smtClean="0">
                <a:latin typeface="Times New Roman" pitchFamily="18" charset="0"/>
                <a:ea typeface="宋体" pitchFamily="2" charset="-122"/>
              </a:rPr>
              <a:t>(</a:t>
            </a:r>
            <a:r>
              <a:rPr lang="zh-CN" altLang="en-US" sz="2400" b="1" dirty="0" smtClean="0">
                <a:latin typeface="Times New Roman" pitchFamily="18" charset="0"/>
                <a:ea typeface="宋体" pitchFamily="2" charset="-122"/>
              </a:rPr>
              <a:t>铁块浸没在水中且水未溢出</a:t>
            </a:r>
            <a:r>
              <a:rPr lang="en-US" altLang="zh-CN" sz="2400" b="1" dirty="0" smtClean="0">
                <a:latin typeface="Times New Roman" pitchFamily="18" charset="0"/>
                <a:ea typeface="宋体" pitchFamily="2" charset="-122"/>
              </a:rPr>
              <a:t>)</a:t>
            </a:r>
            <a:r>
              <a:rPr lang="zh-CN" altLang="en-US" sz="2400" b="1" dirty="0" smtClean="0">
                <a:latin typeface="Times New Roman" pitchFamily="18" charset="0"/>
                <a:ea typeface="宋体" pitchFamily="2" charset="-122"/>
              </a:rPr>
              <a:t>，这时鱼缸内的水深</a:t>
            </a:r>
            <a:r>
              <a:rPr lang="en-US" altLang="zh-CN" sz="2400" b="1" dirty="0" smtClean="0">
                <a:latin typeface="Times New Roman" pitchFamily="18" charset="0"/>
                <a:ea typeface="宋体" pitchFamily="2" charset="-122"/>
              </a:rPr>
              <a:t>20 cm</a:t>
            </a:r>
            <a:r>
              <a:rPr lang="zh-CN" altLang="en-US" sz="2400" b="1" dirty="0" smtClean="0">
                <a:latin typeface="Times New Roman" pitchFamily="18" charset="0"/>
                <a:ea typeface="宋体" pitchFamily="2" charset="-122"/>
              </a:rPr>
              <a:t>。如果拿出铁块，那么这时鱼缸内的水深是多少厘米？</a:t>
            </a:r>
            <a:endParaRPr lang="zh-CN" altLang="en-US" sz="2400" b="1" dirty="0">
              <a:latin typeface="Times New Roman" pitchFamily="18" charset="0"/>
              <a:ea typeface="宋体" pitchFamily="2" charset="-122"/>
            </a:endParaRPr>
          </a:p>
        </p:txBody>
      </p:sp>
      <p:sp>
        <p:nvSpPr>
          <p:cNvPr id="27" name="Rectangle 43">
            <a:extLst>
              <a:ext uri="{FF2B5EF4-FFF2-40B4-BE49-F238E27FC236}">
                <a16:creationId xmlns:a16="http://schemas.microsoft.com/office/drawing/2014/main" xmlns="" id="{1B4CEA96-AC79-4811-B888-5E94C6EE2EF5}"/>
              </a:ext>
            </a:extLst>
          </p:cNvPr>
          <p:cNvSpPr>
            <a:spLocks noChangeArrowheads="1"/>
          </p:cNvSpPr>
          <p:nvPr/>
        </p:nvSpPr>
        <p:spPr bwMode="auto">
          <a:xfrm>
            <a:off x="1225316" y="4197267"/>
            <a:ext cx="6292633" cy="525401"/>
          </a:xfrm>
          <a:prstGeom prst="rect">
            <a:avLst/>
          </a:prstGeom>
          <a:noFill/>
          <a:ln>
            <a:noFill/>
          </a:ln>
        </p:spPr>
        <p:txBody>
          <a:bodyPr wrap="square" lIns="90000" tIns="46800" rIns="90000" bIns="46800">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defRPr/>
            </a:pPr>
            <a:r>
              <a:rPr lang="zh-CN" altLang="en-US" sz="2800" b="1"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答</a:t>
            </a:r>
            <a:r>
              <a:rPr lang="zh-CN" altLang="en-US" sz="2800"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：这时鱼缸内的水深</a:t>
            </a:r>
            <a:r>
              <a:rPr lang="zh-CN" altLang="en-US" sz="2800" b="1"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是</a:t>
            </a:r>
            <a:r>
              <a:rPr lang="en-US" altLang="zh-CN" sz="2800" b="1"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19 cm</a:t>
            </a:r>
            <a:r>
              <a:rPr lang="zh-CN" altLang="en-US" sz="2800" b="1"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a:t>
            </a:r>
            <a:endParaRPr lang="zh-CN" altLang="en-US" sz="2800"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3" name="TextBox 11"/>
          <p:cNvSpPr txBox="1"/>
          <p:nvPr/>
        </p:nvSpPr>
        <p:spPr>
          <a:xfrm>
            <a:off x="1120907" y="2341348"/>
            <a:ext cx="7799293" cy="738664"/>
          </a:xfrm>
          <a:prstGeom prst="rect">
            <a:avLst/>
          </a:prstGeom>
          <a:noFill/>
          <a:ln w="9525">
            <a:noFill/>
          </a:ln>
        </p:spPr>
        <p:txBody>
          <a:bodyPr wrap="square" anchor="t">
            <a:spAutoFit/>
          </a:bodyPr>
          <a:lstStyle/>
          <a:p>
            <a:pPr eaLnBrk="0" hangingPunct="0">
              <a:lnSpc>
                <a:spcPct val="150000"/>
              </a:lnSpc>
            </a:pPr>
            <a:r>
              <a:rPr lang="zh-CN" altLang="en-US" sz="2800" b="1"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正方体铁块的体积：</a:t>
            </a:r>
            <a:r>
              <a:rPr lang="en-US" altLang="zh-CN" sz="2800" b="1"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10×10×10=1000(cm</a:t>
            </a:r>
            <a:r>
              <a:rPr lang="en-US" altLang="zh-CN" sz="2800" b="1" baseline="30000"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3</a:t>
            </a:r>
            <a:r>
              <a:rPr lang="en-US" altLang="zh-CN" sz="2800"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800" b="1" baseline="30000"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    </a:t>
            </a:r>
            <a:endParaRPr lang="en-US" altLang="zh-CN" sz="2800" b="1" baseline="30000"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7" name="TextBox 11"/>
          <p:cNvSpPr txBox="1"/>
          <p:nvPr/>
        </p:nvSpPr>
        <p:spPr>
          <a:xfrm>
            <a:off x="2545730" y="2940557"/>
            <a:ext cx="4307652" cy="738664"/>
          </a:xfrm>
          <a:prstGeom prst="rect">
            <a:avLst/>
          </a:prstGeom>
          <a:noFill/>
          <a:ln w="9525">
            <a:noFill/>
          </a:ln>
        </p:spPr>
        <p:txBody>
          <a:bodyPr wrap="square" anchor="t">
            <a:spAutoFit/>
          </a:bodyPr>
          <a:lstStyle/>
          <a:p>
            <a:pPr eaLnBrk="0" hangingPunct="0">
              <a:lnSpc>
                <a:spcPct val="150000"/>
              </a:lnSpc>
            </a:pPr>
            <a:r>
              <a:rPr lang="en-US" altLang="zh-CN" sz="2800" b="1"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=1000÷(</a:t>
            </a:r>
            <a:r>
              <a:rPr lang="en-US" altLang="zh-CN" sz="2800" b="1"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50×20)=1 (cm</a:t>
            </a:r>
            <a:r>
              <a:rPr lang="en-US" altLang="zh-CN" sz="2800" b="1"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800" b="1" baseline="30000"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    </a:t>
            </a:r>
            <a:endParaRPr lang="en-US" altLang="zh-CN" sz="2800" b="1" baseline="30000"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8" name="TextBox 11"/>
          <p:cNvSpPr txBox="1"/>
          <p:nvPr/>
        </p:nvSpPr>
        <p:spPr>
          <a:xfrm>
            <a:off x="1225316" y="3468034"/>
            <a:ext cx="3383939" cy="656846"/>
          </a:xfrm>
          <a:prstGeom prst="rect">
            <a:avLst/>
          </a:prstGeom>
          <a:noFill/>
          <a:ln w="9525">
            <a:noFill/>
          </a:ln>
        </p:spPr>
        <p:txBody>
          <a:bodyPr wrap="square" anchor="t">
            <a:spAutoFit/>
          </a:bodyPr>
          <a:lstStyle/>
          <a:p>
            <a:pPr eaLnBrk="0" hangingPunct="0">
              <a:lnSpc>
                <a:spcPct val="150000"/>
              </a:lnSpc>
            </a:pPr>
            <a:r>
              <a:rPr lang="en-US" altLang="zh-CN" sz="2800" b="1"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20</a:t>
            </a:r>
            <a:r>
              <a:rPr lang="zh-CN" altLang="en-US" sz="2800" b="1"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800" b="1"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1=19 (cm</a:t>
            </a:r>
            <a:r>
              <a:rPr lang="en-US" altLang="zh-CN" sz="2800" b="1"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800" b="1" baseline="30000"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    </a:t>
            </a:r>
            <a:endParaRPr lang="en-US" altLang="zh-CN" sz="2800" b="1" baseline="30000"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9" name="矩形 8"/>
          <p:cNvSpPr/>
          <p:nvPr/>
        </p:nvSpPr>
        <p:spPr>
          <a:xfrm>
            <a:off x="1187402" y="3051200"/>
            <a:ext cx="1977748" cy="523220"/>
          </a:xfrm>
          <a:prstGeom prst="rect">
            <a:avLst/>
          </a:prstGeom>
        </p:spPr>
        <p:txBody>
          <a:bodyPr wrap="square">
            <a:spAutoFit/>
          </a:bodyPr>
          <a:lstStyle/>
          <a:p>
            <a:r>
              <a:rPr lang="en-US" altLang="zh-CN" sz="2800" b="1" i="1"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h</a:t>
            </a:r>
            <a:r>
              <a:rPr lang="en-US" altLang="zh-CN" sz="2800" b="1"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800" b="1" i="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 V</a:t>
            </a:r>
            <a:r>
              <a:rPr lang="en-US" altLang="zh-CN" sz="2800"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800" b="1" i="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S</a:t>
            </a:r>
            <a:endParaRPr lang="zh-CN" altLang="en-US" sz="2800" b="1" i="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2843791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barn(inVertical)">
                                      <p:cBhvr>
                                        <p:cTn id="2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3" grpId="0"/>
      <p:bldP spid="7" grpId="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
          <p:cNvSpPr txBox="1"/>
          <p:nvPr/>
        </p:nvSpPr>
        <p:spPr>
          <a:xfrm>
            <a:off x="484420" y="623355"/>
            <a:ext cx="8336078" cy="1379545"/>
          </a:xfrm>
          <a:prstGeom prst="rect">
            <a:avLst/>
          </a:prstGeom>
          <a:noFill/>
        </p:spPr>
        <p:txBody>
          <a:bodyPr wrap="square" rtlCol="0">
            <a:spAutoFit/>
          </a:bodyPr>
          <a:lstStyle/>
          <a:p>
            <a:pPr>
              <a:lnSpc>
                <a:spcPct val="120000"/>
              </a:lnSpc>
            </a:pPr>
            <a:r>
              <a:rPr lang="en-US" altLang="zh-CN" sz="2400" b="1" dirty="0" smtClean="0">
                <a:latin typeface="Times New Roman" pitchFamily="18" charset="0"/>
                <a:ea typeface="宋体" pitchFamily="2" charset="-122"/>
              </a:rPr>
              <a:t>3. </a:t>
            </a:r>
            <a:r>
              <a:rPr lang="zh-CN" altLang="en-US" sz="2400" b="1" dirty="0" smtClean="0">
                <a:latin typeface="Times New Roman" pitchFamily="18" charset="0"/>
                <a:ea typeface="宋体" pitchFamily="2" charset="-122"/>
              </a:rPr>
              <a:t>一个装有水的长方体玻璃容器，长</a:t>
            </a:r>
            <a:r>
              <a:rPr lang="en-US" altLang="zh-CN" sz="2400" b="1" dirty="0" smtClean="0">
                <a:latin typeface="Times New Roman" pitchFamily="18" charset="0"/>
                <a:ea typeface="宋体" pitchFamily="2" charset="-122"/>
              </a:rPr>
              <a:t>20 cm</a:t>
            </a:r>
            <a:r>
              <a:rPr lang="zh-CN" altLang="en-US" sz="2400" b="1" dirty="0" smtClean="0">
                <a:latin typeface="Times New Roman" pitchFamily="18" charset="0"/>
                <a:ea typeface="宋体" pitchFamily="2" charset="-122"/>
              </a:rPr>
              <a:t>，宽</a:t>
            </a:r>
            <a:r>
              <a:rPr lang="en-US" altLang="zh-CN" sz="2400" b="1" dirty="0" smtClean="0">
                <a:latin typeface="Times New Roman" pitchFamily="18" charset="0"/>
                <a:ea typeface="宋体" pitchFamily="2" charset="-122"/>
              </a:rPr>
              <a:t>1 </a:t>
            </a:r>
            <a:r>
              <a:rPr lang="en-US" altLang="zh-CN" sz="2400" b="1" dirty="0" err="1" smtClean="0">
                <a:latin typeface="Times New Roman" pitchFamily="18" charset="0"/>
                <a:ea typeface="宋体" pitchFamily="2" charset="-122"/>
              </a:rPr>
              <a:t>dm</a:t>
            </a:r>
            <a:r>
              <a:rPr lang="zh-CN" altLang="en-US" sz="2400" b="1" dirty="0" smtClean="0">
                <a:latin typeface="Times New Roman" pitchFamily="18" charset="0"/>
                <a:ea typeface="宋体" pitchFamily="2" charset="-122"/>
              </a:rPr>
              <a:t>，放入一个红薯后水面升高了</a:t>
            </a:r>
            <a:r>
              <a:rPr lang="en-US" altLang="zh-CN" sz="2400" b="1" dirty="0" smtClean="0">
                <a:latin typeface="Times New Roman" pitchFamily="18" charset="0"/>
                <a:ea typeface="宋体" pitchFamily="2" charset="-122"/>
              </a:rPr>
              <a:t>0.3 cm(</a:t>
            </a:r>
            <a:r>
              <a:rPr lang="zh-CN" altLang="en-US" sz="2400" b="1" dirty="0" smtClean="0">
                <a:latin typeface="Times New Roman" pitchFamily="18" charset="0"/>
                <a:ea typeface="宋体" pitchFamily="2" charset="-122"/>
              </a:rPr>
              <a:t>红薯浸没在水中且水未溢出</a:t>
            </a:r>
            <a:r>
              <a:rPr lang="en-US" altLang="zh-CN" sz="2400" b="1" dirty="0" smtClean="0">
                <a:latin typeface="Times New Roman" pitchFamily="18" charset="0"/>
                <a:ea typeface="宋体" pitchFamily="2" charset="-122"/>
              </a:rPr>
              <a:t>)</a:t>
            </a:r>
            <a:r>
              <a:rPr lang="zh-CN" altLang="en-US" sz="2400" b="1" dirty="0" smtClean="0">
                <a:latin typeface="Times New Roman" pitchFamily="18" charset="0"/>
                <a:ea typeface="宋体" pitchFamily="2" charset="-122"/>
              </a:rPr>
              <a:t>。这个红薯的体积是多少立方厘米？</a:t>
            </a:r>
            <a:endParaRPr lang="en-US" altLang="zh-CN" sz="2400" b="1" dirty="0" smtClean="0">
              <a:latin typeface="Times New Roman" pitchFamily="18" charset="0"/>
              <a:ea typeface="宋体" pitchFamily="2" charset="-122"/>
            </a:endParaRPr>
          </a:p>
        </p:txBody>
      </p:sp>
      <p:sp>
        <p:nvSpPr>
          <p:cNvPr id="10" name="Rectangle 14"/>
          <p:cNvSpPr>
            <a:spLocks noChangeArrowheads="1"/>
          </p:cNvSpPr>
          <p:nvPr/>
        </p:nvSpPr>
        <p:spPr bwMode="auto">
          <a:xfrm>
            <a:off x="1802947" y="2954671"/>
            <a:ext cx="5138420" cy="611579"/>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algn="ctr">
              <a:buFont typeface="Arial" panose="020B0604020202020204" pitchFamily="34" charset="0"/>
              <a:defRPr sz="3600" b="1">
                <a:solidFill>
                  <a:schemeClr val="tx1"/>
                </a:solidFill>
                <a:latin typeface="Arial" panose="020B0604020202020204" pitchFamily="34" charset="0"/>
                <a:ea typeface="楷体_GB2312" pitchFamily="1" charset="-122"/>
              </a:defRPr>
            </a:lvl1pPr>
            <a:lvl2pPr marL="742950" indent="-285750" algn="ctr">
              <a:buFont typeface="Arial" panose="020B0604020202020204" pitchFamily="34" charset="0"/>
              <a:defRPr sz="3600" b="1">
                <a:solidFill>
                  <a:schemeClr val="tx1"/>
                </a:solidFill>
                <a:latin typeface="Arial" panose="020B0604020202020204" pitchFamily="34" charset="0"/>
                <a:ea typeface="楷体_GB2312" pitchFamily="1" charset="-122"/>
              </a:defRPr>
            </a:lvl2pPr>
            <a:lvl3pPr marL="1143000" indent="-228600" algn="ctr">
              <a:buFont typeface="Arial" panose="020B0604020202020204" pitchFamily="34" charset="0"/>
              <a:defRPr sz="3600" b="1">
                <a:solidFill>
                  <a:schemeClr val="tx1"/>
                </a:solidFill>
                <a:latin typeface="Arial" panose="020B0604020202020204" pitchFamily="34" charset="0"/>
                <a:ea typeface="楷体_GB2312" pitchFamily="1" charset="-122"/>
              </a:defRPr>
            </a:lvl3pPr>
            <a:lvl4pPr marL="1600200" indent="-228600" algn="ctr">
              <a:buFont typeface="Arial" panose="020B0604020202020204" pitchFamily="34" charset="0"/>
              <a:defRPr sz="3600" b="1">
                <a:solidFill>
                  <a:schemeClr val="tx1"/>
                </a:solidFill>
                <a:latin typeface="Arial" panose="020B0604020202020204" pitchFamily="34" charset="0"/>
                <a:ea typeface="楷体_GB2312" pitchFamily="1" charset="-122"/>
              </a:defRPr>
            </a:lvl4pPr>
            <a:lvl5pPr marL="2057400" indent="-228600" algn="ctr">
              <a:buFont typeface="Arial" panose="020B0604020202020204" pitchFamily="34" charset="0"/>
              <a:defRPr sz="3600" b="1">
                <a:solidFill>
                  <a:schemeClr val="tx1"/>
                </a:solidFill>
                <a:latin typeface="Arial" panose="020B0604020202020204" pitchFamily="34" charset="0"/>
                <a:ea typeface="楷体_GB2312" pitchFamily="1" charset="-122"/>
              </a:defRPr>
            </a:lvl5pPr>
            <a:lvl6pPr marL="2514600" indent="-228600" algn="ctr" eaLnBrk="0" fontAlgn="base" hangingPunct="0">
              <a:spcBef>
                <a:spcPct val="0"/>
              </a:spcBef>
              <a:spcAft>
                <a:spcPct val="0"/>
              </a:spcAft>
              <a:buFont typeface="Arial" panose="020B0604020202020204" pitchFamily="34" charset="0"/>
              <a:defRPr sz="3600" b="1">
                <a:solidFill>
                  <a:schemeClr val="tx1"/>
                </a:solidFill>
                <a:latin typeface="Arial" panose="020B0604020202020204" pitchFamily="34" charset="0"/>
                <a:ea typeface="楷体_GB2312" pitchFamily="1" charset="-122"/>
              </a:defRPr>
            </a:lvl6pPr>
            <a:lvl7pPr marL="2971800" indent="-228600" algn="ctr" eaLnBrk="0" fontAlgn="base" hangingPunct="0">
              <a:spcBef>
                <a:spcPct val="0"/>
              </a:spcBef>
              <a:spcAft>
                <a:spcPct val="0"/>
              </a:spcAft>
              <a:buFont typeface="Arial" panose="020B0604020202020204" pitchFamily="34" charset="0"/>
              <a:defRPr sz="3600" b="1">
                <a:solidFill>
                  <a:schemeClr val="tx1"/>
                </a:solidFill>
                <a:latin typeface="Arial" panose="020B0604020202020204" pitchFamily="34" charset="0"/>
                <a:ea typeface="楷体_GB2312" pitchFamily="1" charset="-122"/>
              </a:defRPr>
            </a:lvl7pPr>
            <a:lvl8pPr marL="3429000" indent="-228600" algn="ctr" eaLnBrk="0" fontAlgn="base" hangingPunct="0">
              <a:spcBef>
                <a:spcPct val="0"/>
              </a:spcBef>
              <a:spcAft>
                <a:spcPct val="0"/>
              </a:spcAft>
              <a:buFont typeface="Arial" panose="020B0604020202020204" pitchFamily="34" charset="0"/>
              <a:defRPr sz="3600" b="1">
                <a:solidFill>
                  <a:schemeClr val="tx1"/>
                </a:solidFill>
                <a:latin typeface="Arial" panose="020B0604020202020204" pitchFamily="34" charset="0"/>
                <a:ea typeface="楷体_GB2312" pitchFamily="1" charset="-122"/>
              </a:defRPr>
            </a:lvl8pPr>
            <a:lvl9pPr marL="3886200" indent="-228600" algn="ctr" eaLnBrk="0" fontAlgn="base" hangingPunct="0">
              <a:spcBef>
                <a:spcPct val="0"/>
              </a:spcBef>
              <a:spcAft>
                <a:spcPct val="0"/>
              </a:spcAft>
              <a:buFont typeface="Arial" panose="020B0604020202020204" pitchFamily="34" charset="0"/>
              <a:defRPr sz="3600" b="1">
                <a:solidFill>
                  <a:schemeClr val="tx1"/>
                </a:solidFill>
                <a:latin typeface="Arial" panose="020B0604020202020204" pitchFamily="34" charset="0"/>
                <a:ea typeface="楷体_GB2312" pitchFamily="1" charset="-122"/>
              </a:defRPr>
            </a:lvl9pPr>
          </a:lstStyle>
          <a:p>
            <a:pPr algn="l" eaLnBrk="1" hangingPunct="1">
              <a:lnSpc>
                <a:spcPct val="120000"/>
              </a:lnSpc>
              <a:spcBef>
                <a:spcPct val="30000"/>
              </a:spcBef>
            </a:pPr>
            <a:r>
              <a:rPr lang="en-US" altLang="zh-CN" sz="2800"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20×10×0.3=60</a:t>
            </a:r>
            <a:r>
              <a:rPr lang="zh-CN" altLang="en-US" sz="2800"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（立方厘米）</a:t>
            </a:r>
            <a:endParaRPr lang="zh-CN" altLang="en-US" sz="2800"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1" name="Rectangle 16"/>
          <p:cNvSpPr>
            <a:spLocks noChangeArrowheads="1"/>
          </p:cNvSpPr>
          <p:nvPr/>
        </p:nvSpPr>
        <p:spPr bwMode="auto">
          <a:xfrm>
            <a:off x="2372769" y="3651424"/>
            <a:ext cx="5587365" cy="525401"/>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algn="ctr">
              <a:buFont typeface="Arial" panose="020B0604020202020204" pitchFamily="34" charset="0"/>
              <a:defRPr sz="3600" b="1">
                <a:solidFill>
                  <a:schemeClr val="tx1"/>
                </a:solidFill>
                <a:latin typeface="Arial" panose="020B0604020202020204" pitchFamily="34" charset="0"/>
                <a:ea typeface="楷体_GB2312" pitchFamily="1" charset="-122"/>
              </a:defRPr>
            </a:lvl1pPr>
            <a:lvl2pPr marL="742950" indent="-285750" algn="ctr">
              <a:buFont typeface="Arial" panose="020B0604020202020204" pitchFamily="34" charset="0"/>
              <a:defRPr sz="3600" b="1">
                <a:solidFill>
                  <a:schemeClr val="tx1"/>
                </a:solidFill>
                <a:latin typeface="Arial" panose="020B0604020202020204" pitchFamily="34" charset="0"/>
                <a:ea typeface="楷体_GB2312" pitchFamily="1" charset="-122"/>
              </a:defRPr>
            </a:lvl2pPr>
            <a:lvl3pPr marL="1143000" indent="-228600" algn="ctr">
              <a:buFont typeface="Arial" panose="020B0604020202020204" pitchFamily="34" charset="0"/>
              <a:defRPr sz="3600" b="1">
                <a:solidFill>
                  <a:schemeClr val="tx1"/>
                </a:solidFill>
                <a:latin typeface="Arial" panose="020B0604020202020204" pitchFamily="34" charset="0"/>
                <a:ea typeface="楷体_GB2312" pitchFamily="1" charset="-122"/>
              </a:defRPr>
            </a:lvl3pPr>
            <a:lvl4pPr marL="1600200" indent="-228600" algn="ctr">
              <a:buFont typeface="Arial" panose="020B0604020202020204" pitchFamily="34" charset="0"/>
              <a:defRPr sz="3600" b="1">
                <a:solidFill>
                  <a:schemeClr val="tx1"/>
                </a:solidFill>
                <a:latin typeface="Arial" panose="020B0604020202020204" pitchFamily="34" charset="0"/>
                <a:ea typeface="楷体_GB2312" pitchFamily="1" charset="-122"/>
              </a:defRPr>
            </a:lvl4pPr>
            <a:lvl5pPr marL="2057400" indent="-228600" algn="ctr">
              <a:buFont typeface="Arial" panose="020B0604020202020204" pitchFamily="34" charset="0"/>
              <a:defRPr sz="3600" b="1">
                <a:solidFill>
                  <a:schemeClr val="tx1"/>
                </a:solidFill>
                <a:latin typeface="Arial" panose="020B0604020202020204" pitchFamily="34" charset="0"/>
                <a:ea typeface="楷体_GB2312" pitchFamily="1" charset="-122"/>
              </a:defRPr>
            </a:lvl5pPr>
            <a:lvl6pPr marL="2514600" indent="-228600" algn="ctr" eaLnBrk="0" fontAlgn="base" hangingPunct="0">
              <a:spcBef>
                <a:spcPct val="0"/>
              </a:spcBef>
              <a:spcAft>
                <a:spcPct val="0"/>
              </a:spcAft>
              <a:buFont typeface="Arial" panose="020B0604020202020204" pitchFamily="34" charset="0"/>
              <a:defRPr sz="3600" b="1">
                <a:solidFill>
                  <a:schemeClr val="tx1"/>
                </a:solidFill>
                <a:latin typeface="Arial" panose="020B0604020202020204" pitchFamily="34" charset="0"/>
                <a:ea typeface="楷体_GB2312" pitchFamily="1" charset="-122"/>
              </a:defRPr>
            </a:lvl6pPr>
            <a:lvl7pPr marL="2971800" indent="-228600" algn="ctr" eaLnBrk="0" fontAlgn="base" hangingPunct="0">
              <a:spcBef>
                <a:spcPct val="0"/>
              </a:spcBef>
              <a:spcAft>
                <a:spcPct val="0"/>
              </a:spcAft>
              <a:buFont typeface="Arial" panose="020B0604020202020204" pitchFamily="34" charset="0"/>
              <a:defRPr sz="3600" b="1">
                <a:solidFill>
                  <a:schemeClr val="tx1"/>
                </a:solidFill>
                <a:latin typeface="Arial" panose="020B0604020202020204" pitchFamily="34" charset="0"/>
                <a:ea typeface="楷体_GB2312" pitchFamily="1" charset="-122"/>
              </a:defRPr>
            </a:lvl7pPr>
            <a:lvl8pPr marL="3429000" indent="-228600" algn="ctr" eaLnBrk="0" fontAlgn="base" hangingPunct="0">
              <a:spcBef>
                <a:spcPct val="0"/>
              </a:spcBef>
              <a:spcAft>
                <a:spcPct val="0"/>
              </a:spcAft>
              <a:buFont typeface="Arial" panose="020B0604020202020204" pitchFamily="34" charset="0"/>
              <a:defRPr sz="3600" b="1">
                <a:solidFill>
                  <a:schemeClr val="tx1"/>
                </a:solidFill>
                <a:latin typeface="Arial" panose="020B0604020202020204" pitchFamily="34" charset="0"/>
                <a:ea typeface="楷体_GB2312" pitchFamily="1" charset="-122"/>
              </a:defRPr>
            </a:lvl8pPr>
            <a:lvl9pPr marL="3886200" indent="-228600" algn="ctr" eaLnBrk="0" fontAlgn="base" hangingPunct="0">
              <a:spcBef>
                <a:spcPct val="0"/>
              </a:spcBef>
              <a:spcAft>
                <a:spcPct val="0"/>
              </a:spcAft>
              <a:buFont typeface="Arial" panose="020B0604020202020204" pitchFamily="34" charset="0"/>
              <a:defRPr sz="3600" b="1">
                <a:solidFill>
                  <a:schemeClr val="tx1"/>
                </a:solidFill>
                <a:latin typeface="Arial" panose="020B0604020202020204" pitchFamily="34" charset="0"/>
                <a:ea typeface="楷体_GB2312" pitchFamily="1" charset="-122"/>
              </a:defRPr>
            </a:lvl9pPr>
          </a:lstStyle>
          <a:p>
            <a:pPr>
              <a:spcBef>
                <a:spcPct val="30000"/>
              </a:spcBef>
            </a:pPr>
            <a:r>
              <a:rPr lang="zh-CN" altLang="zh-CN" sz="2800"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答</a:t>
            </a:r>
            <a:r>
              <a:rPr lang="zh-CN" altLang="zh-CN" sz="2800"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800"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这个红薯的体积</a:t>
            </a:r>
            <a:r>
              <a:rPr lang="zh-CN" altLang="en-US" sz="2800"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是</a:t>
            </a:r>
            <a:r>
              <a:rPr lang="en-US" altLang="zh-CN" sz="2800"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60</a:t>
            </a:r>
            <a:r>
              <a:rPr lang="zh-CN" altLang="en-US" sz="2800"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立方厘米</a:t>
            </a:r>
            <a:r>
              <a:rPr lang="zh-CN" altLang="zh-CN" sz="2800"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a:t>
            </a:r>
            <a:endParaRPr lang="zh-CN" altLang="zh-CN" sz="2800"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7" name="Rectangle 14"/>
          <p:cNvSpPr>
            <a:spLocks noChangeArrowheads="1"/>
          </p:cNvSpPr>
          <p:nvPr/>
        </p:nvSpPr>
        <p:spPr bwMode="auto">
          <a:xfrm>
            <a:off x="1802947" y="2257918"/>
            <a:ext cx="3584183" cy="611579"/>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algn="ctr">
              <a:buFont typeface="Arial" panose="020B0604020202020204" pitchFamily="34" charset="0"/>
              <a:defRPr sz="3600" b="1">
                <a:solidFill>
                  <a:schemeClr val="tx1"/>
                </a:solidFill>
                <a:latin typeface="Arial" panose="020B0604020202020204" pitchFamily="34" charset="0"/>
                <a:ea typeface="楷体_GB2312" pitchFamily="1" charset="-122"/>
              </a:defRPr>
            </a:lvl1pPr>
            <a:lvl2pPr marL="742950" indent="-285750" algn="ctr">
              <a:buFont typeface="Arial" panose="020B0604020202020204" pitchFamily="34" charset="0"/>
              <a:defRPr sz="3600" b="1">
                <a:solidFill>
                  <a:schemeClr val="tx1"/>
                </a:solidFill>
                <a:latin typeface="Arial" panose="020B0604020202020204" pitchFamily="34" charset="0"/>
                <a:ea typeface="楷体_GB2312" pitchFamily="1" charset="-122"/>
              </a:defRPr>
            </a:lvl2pPr>
            <a:lvl3pPr marL="1143000" indent="-228600" algn="ctr">
              <a:buFont typeface="Arial" panose="020B0604020202020204" pitchFamily="34" charset="0"/>
              <a:defRPr sz="3600" b="1">
                <a:solidFill>
                  <a:schemeClr val="tx1"/>
                </a:solidFill>
                <a:latin typeface="Arial" panose="020B0604020202020204" pitchFamily="34" charset="0"/>
                <a:ea typeface="楷体_GB2312" pitchFamily="1" charset="-122"/>
              </a:defRPr>
            </a:lvl3pPr>
            <a:lvl4pPr marL="1600200" indent="-228600" algn="ctr">
              <a:buFont typeface="Arial" panose="020B0604020202020204" pitchFamily="34" charset="0"/>
              <a:defRPr sz="3600" b="1">
                <a:solidFill>
                  <a:schemeClr val="tx1"/>
                </a:solidFill>
                <a:latin typeface="Arial" panose="020B0604020202020204" pitchFamily="34" charset="0"/>
                <a:ea typeface="楷体_GB2312" pitchFamily="1" charset="-122"/>
              </a:defRPr>
            </a:lvl4pPr>
            <a:lvl5pPr marL="2057400" indent="-228600" algn="ctr">
              <a:buFont typeface="Arial" panose="020B0604020202020204" pitchFamily="34" charset="0"/>
              <a:defRPr sz="3600" b="1">
                <a:solidFill>
                  <a:schemeClr val="tx1"/>
                </a:solidFill>
                <a:latin typeface="Arial" panose="020B0604020202020204" pitchFamily="34" charset="0"/>
                <a:ea typeface="楷体_GB2312" pitchFamily="1" charset="-122"/>
              </a:defRPr>
            </a:lvl5pPr>
            <a:lvl6pPr marL="2514600" indent="-228600" algn="ctr" eaLnBrk="0" fontAlgn="base" hangingPunct="0">
              <a:spcBef>
                <a:spcPct val="0"/>
              </a:spcBef>
              <a:spcAft>
                <a:spcPct val="0"/>
              </a:spcAft>
              <a:buFont typeface="Arial" panose="020B0604020202020204" pitchFamily="34" charset="0"/>
              <a:defRPr sz="3600" b="1">
                <a:solidFill>
                  <a:schemeClr val="tx1"/>
                </a:solidFill>
                <a:latin typeface="Arial" panose="020B0604020202020204" pitchFamily="34" charset="0"/>
                <a:ea typeface="楷体_GB2312" pitchFamily="1" charset="-122"/>
              </a:defRPr>
            </a:lvl6pPr>
            <a:lvl7pPr marL="2971800" indent="-228600" algn="ctr" eaLnBrk="0" fontAlgn="base" hangingPunct="0">
              <a:spcBef>
                <a:spcPct val="0"/>
              </a:spcBef>
              <a:spcAft>
                <a:spcPct val="0"/>
              </a:spcAft>
              <a:buFont typeface="Arial" panose="020B0604020202020204" pitchFamily="34" charset="0"/>
              <a:defRPr sz="3600" b="1">
                <a:solidFill>
                  <a:schemeClr val="tx1"/>
                </a:solidFill>
                <a:latin typeface="Arial" panose="020B0604020202020204" pitchFamily="34" charset="0"/>
                <a:ea typeface="楷体_GB2312" pitchFamily="1" charset="-122"/>
              </a:defRPr>
            </a:lvl7pPr>
            <a:lvl8pPr marL="3429000" indent="-228600" algn="ctr" eaLnBrk="0" fontAlgn="base" hangingPunct="0">
              <a:spcBef>
                <a:spcPct val="0"/>
              </a:spcBef>
              <a:spcAft>
                <a:spcPct val="0"/>
              </a:spcAft>
              <a:buFont typeface="Arial" panose="020B0604020202020204" pitchFamily="34" charset="0"/>
              <a:defRPr sz="3600" b="1">
                <a:solidFill>
                  <a:schemeClr val="tx1"/>
                </a:solidFill>
                <a:latin typeface="Arial" panose="020B0604020202020204" pitchFamily="34" charset="0"/>
                <a:ea typeface="楷体_GB2312" pitchFamily="1" charset="-122"/>
              </a:defRPr>
            </a:lvl8pPr>
            <a:lvl9pPr marL="3886200" indent="-228600" algn="ctr" eaLnBrk="0" fontAlgn="base" hangingPunct="0">
              <a:spcBef>
                <a:spcPct val="0"/>
              </a:spcBef>
              <a:spcAft>
                <a:spcPct val="0"/>
              </a:spcAft>
              <a:buFont typeface="Arial" panose="020B0604020202020204" pitchFamily="34" charset="0"/>
              <a:defRPr sz="3600" b="1">
                <a:solidFill>
                  <a:schemeClr val="tx1"/>
                </a:solidFill>
                <a:latin typeface="Arial" panose="020B0604020202020204" pitchFamily="34" charset="0"/>
                <a:ea typeface="楷体_GB2312" pitchFamily="1" charset="-122"/>
              </a:defRPr>
            </a:lvl9pPr>
          </a:lstStyle>
          <a:p>
            <a:pPr algn="l" eaLnBrk="1" hangingPunct="1">
              <a:lnSpc>
                <a:spcPct val="120000"/>
              </a:lnSpc>
              <a:spcBef>
                <a:spcPct val="30000"/>
              </a:spcBef>
            </a:pPr>
            <a:r>
              <a:rPr lang="en-US" altLang="zh-CN" sz="2800"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1 d</a:t>
            </a:r>
            <a:r>
              <a:rPr lang="zh-CN" altLang="zh-CN" sz="2800"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m</a:t>
            </a:r>
            <a:r>
              <a:rPr lang="en-US" altLang="zh-CN" sz="2800"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=10 cm</a:t>
            </a:r>
            <a:endParaRPr lang="zh-CN" altLang="en-US" sz="2800"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273943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left)">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498017" y="609495"/>
            <a:ext cx="8254010" cy="1379545"/>
          </a:xfrm>
          <a:prstGeom prst="rect">
            <a:avLst/>
          </a:prstGeom>
          <a:noFill/>
        </p:spPr>
        <p:txBody>
          <a:bodyPr wrap="square" rtlCol="0">
            <a:spAutoFit/>
          </a:bodyPr>
          <a:lstStyle/>
          <a:p>
            <a:pPr>
              <a:lnSpc>
                <a:spcPct val="120000"/>
              </a:lnSpc>
            </a:pPr>
            <a:r>
              <a:rPr lang="en-US" altLang="zh-CN" sz="2400" b="1" dirty="0" smtClean="0">
                <a:latin typeface="Times New Roman" pitchFamily="18" charset="0"/>
                <a:ea typeface="宋体" pitchFamily="2" charset="-122"/>
              </a:rPr>
              <a:t>4. </a:t>
            </a:r>
            <a:r>
              <a:rPr lang="zh-CN" altLang="en-US" sz="2400" b="1" dirty="0" smtClean="0">
                <a:latin typeface="Times New Roman" pitchFamily="18" charset="0"/>
                <a:ea typeface="宋体" pitchFamily="2" charset="-122"/>
              </a:rPr>
              <a:t>将一块棱长是</a:t>
            </a:r>
            <a:r>
              <a:rPr lang="en-US" altLang="zh-CN" sz="2400" b="1" dirty="0" smtClean="0">
                <a:latin typeface="Times New Roman" pitchFamily="18" charset="0"/>
                <a:ea typeface="宋体" pitchFamily="2" charset="-122"/>
              </a:rPr>
              <a:t>10 cm</a:t>
            </a:r>
            <a:r>
              <a:rPr lang="zh-CN" altLang="en-US" sz="2400" b="1" dirty="0" smtClean="0">
                <a:latin typeface="Times New Roman" pitchFamily="18" charset="0"/>
                <a:ea typeface="宋体" pitchFamily="2" charset="-122"/>
              </a:rPr>
              <a:t>的正方体铁块放入一个装有水的长方体容器中</a:t>
            </a:r>
            <a:r>
              <a:rPr lang="en-US" altLang="zh-CN" sz="2400" b="1" dirty="0" smtClean="0">
                <a:latin typeface="Times New Roman" pitchFamily="18" charset="0"/>
                <a:ea typeface="宋体" pitchFamily="2" charset="-122"/>
              </a:rPr>
              <a:t>(</a:t>
            </a:r>
            <a:r>
              <a:rPr lang="zh-CN" altLang="en-US" sz="2400" b="1" dirty="0" smtClean="0">
                <a:latin typeface="Times New Roman" pitchFamily="18" charset="0"/>
                <a:ea typeface="宋体" pitchFamily="2" charset="-122"/>
              </a:rPr>
              <a:t>铁块浸没在水中且水未溢出</a:t>
            </a:r>
            <a:r>
              <a:rPr lang="en-US" altLang="zh-CN" sz="2400" b="1" dirty="0" smtClean="0">
                <a:latin typeface="Times New Roman" pitchFamily="18" charset="0"/>
                <a:ea typeface="宋体" pitchFamily="2" charset="-122"/>
              </a:rPr>
              <a:t>)</a:t>
            </a:r>
            <a:r>
              <a:rPr lang="zh-CN" altLang="en-US" sz="2400" b="1" dirty="0" smtClean="0">
                <a:latin typeface="Times New Roman" pitchFamily="18" charset="0"/>
                <a:ea typeface="宋体" pitchFamily="2" charset="-122"/>
              </a:rPr>
              <a:t>，取出铁块后水面下降了</a:t>
            </a:r>
            <a:r>
              <a:rPr lang="en-US" altLang="zh-CN" sz="2400" b="1" dirty="0" smtClean="0">
                <a:latin typeface="Times New Roman" pitchFamily="18" charset="0"/>
                <a:ea typeface="宋体" pitchFamily="2" charset="-122"/>
              </a:rPr>
              <a:t>4 cm</a:t>
            </a:r>
            <a:r>
              <a:rPr lang="zh-CN" altLang="en-US" sz="2400" b="1" dirty="0" smtClean="0">
                <a:latin typeface="Times New Roman" pitchFamily="18" charset="0"/>
                <a:ea typeface="宋体" pitchFamily="2" charset="-122"/>
              </a:rPr>
              <a:t>。这个长方体容器的底面积是多少平方厘米？</a:t>
            </a:r>
            <a:endParaRPr lang="zh-CN" altLang="en-US" sz="2400" b="1" dirty="0">
              <a:latin typeface="Times New Roman" pitchFamily="18" charset="0"/>
              <a:ea typeface="宋体" pitchFamily="2" charset="-122"/>
            </a:endParaRPr>
          </a:p>
        </p:txBody>
      </p:sp>
      <p:sp>
        <p:nvSpPr>
          <p:cNvPr id="13" name="Rectangle 7"/>
          <p:cNvSpPr>
            <a:spLocks noChangeArrowheads="1"/>
          </p:cNvSpPr>
          <p:nvPr/>
        </p:nvSpPr>
        <p:spPr bwMode="auto">
          <a:xfrm>
            <a:off x="2263136" y="4115010"/>
            <a:ext cx="7308863" cy="525401"/>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algn="ctr">
              <a:buFont typeface="Arial" panose="020B0604020202020204" pitchFamily="34" charset="0"/>
              <a:defRPr sz="3600" b="1">
                <a:solidFill>
                  <a:schemeClr val="tx1"/>
                </a:solidFill>
                <a:latin typeface="Arial" panose="020B0604020202020204" pitchFamily="34" charset="0"/>
                <a:ea typeface="楷体_GB2312" pitchFamily="1" charset="-122"/>
              </a:defRPr>
            </a:lvl1pPr>
            <a:lvl2pPr marL="742950" indent="-285750" algn="ctr">
              <a:buFont typeface="Arial" panose="020B0604020202020204" pitchFamily="34" charset="0"/>
              <a:defRPr sz="3600" b="1">
                <a:solidFill>
                  <a:schemeClr val="tx1"/>
                </a:solidFill>
                <a:latin typeface="Arial" panose="020B0604020202020204" pitchFamily="34" charset="0"/>
                <a:ea typeface="楷体_GB2312" pitchFamily="1" charset="-122"/>
              </a:defRPr>
            </a:lvl2pPr>
            <a:lvl3pPr marL="1143000" indent="-228600" algn="ctr">
              <a:buFont typeface="Arial" panose="020B0604020202020204" pitchFamily="34" charset="0"/>
              <a:defRPr sz="3600" b="1">
                <a:solidFill>
                  <a:schemeClr val="tx1"/>
                </a:solidFill>
                <a:latin typeface="Arial" panose="020B0604020202020204" pitchFamily="34" charset="0"/>
                <a:ea typeface="楷体_GB2312" pitchFamily="1" charset="-122"/>
              </a:defRPr>
            </a:lvl3pPr>
            <a:lvl4pPr marL="1600200" indent="-228600" algn="ctr">
              <a:buFont typeface="Arial" panose="020B0604020202020204" pitchFamily="34" charset="0"/>
              <a:defRPr sz="3600" b="1">
                <a:solidFill>
                  <a:schemeClr val="tx1"/>
                </a:solidFill>
                <a:latin typeface="Arial" panose="020B0604020202020204" pitchFamily="34" charset="0"/>
                <a:ea typeface="楷体_GB2312" pitchFamily="1" charset="-122"/>
              </a:defRPr>
            </a:lvl4pPr>
            <a:lvl5pPr marL="2057400" indent="-228600" algn="ctr">
              <a:buFont typeface="Arial" panose="020B0604020202020204" pitchFamily="34" charset="0"/>
              <a:defRPr sz="3600" b="1">
                <a:solidFill>
                  <a:schemeClr val="tx1"/>
                </a:solidFill>
                <a:latin typeface="Arial" panose="020B0604020202020204" pitchFamily="34" charset="0"/>
                <a:ea typeface="楷体_GB2312" pitchFamily="1" charset="-122"/>
              </a:defRPr>
            </a:lvl5pPr>
            <a:lvl6pPr marL="2514600" indent="-228600" algn="ctr" eaLnBrk="0" fontAlgn="base" hangingPunct="0">
              <a:spcBef>
                <a:spcPct val="0"/>
              </a:spcBef>
              <a:spcAft>
                <a:spcPct val="0"/>
              </a:spcAft>
              <a:buFont typeface="Arial" panose="020B0604020202020204" pitchFamily="34" charset="0"/>
              <a:defRPr sz="3600" b="1">
                <a:solidFill>
                  <a:schemeClr val="tx1"/>
                </a:solidFill>
                <a:latin typeface="Arial" panose="020B0604020202020204" pitchFamily="34" charset="0"/>
                <a:ea typeface="楷体_GB2312" pitchFamily="1" charset="-122"/>
              </a:defRPr>
            </a:lvl6pPr>
            <a:lvl7pPr marL="2971800" indent="-228600" algn="ctr" eaLnBrk="0" fontAlgn="base" hangingPunct="0">
              <a:spcBef>
                <a:spcPct val="0"/>
              </a:spcBef>
              <a:spcAft>
                <a:spcPct val="0"/>
              </a:spcAft>
              <a:buFont typeface="Arial" panose="020B0604020202020204" pitchFamily="34" charset="0"/>
              <a:defRPr sz="3600" b="1">
                <a:solidFill>
                  <a:schemeClr val="tx1"/>
                </a:solidFill>
                <a:latin typeface="Arial" panose="020B0604020202020204" pitchFamily="34" charset="0"/>
                <a:ea typeface="楷体_GB2312" pitchFamily="1" charset="-122"/>
              </a:defRPr>
            </a:lvl7pPr>
            <a:lvl8pPr marL="3429000" indent="-228600" algn="ctr" eaLnBrk="0" fontAlgn="base" hangingPunct="0">
              <a:spcBef>
                <a:spcPct val="0"/>
              </a:spcBef>
              <a:spcAft>
                <a:spcPct val="0"/>
              </a:spcAft>
              <a:buFont typeface="Arial" panose="020B0604020202020204" pitchFamily="34" charset="0"/>
              <a:defRPr sz="3600" b="1">
                <a:solidFill>
                  <a:schemeClr val="tx1"/>
                </a:solidFill>
                <a:latin typeface="Arial" panose="020B0604020202020204" pitchFamily="34" charset="0"/>
                <a:ea typeface="楷体_GB2312" pitchFamily="1" charset="-122"/>
              </a:defRPr>
            </a:lvl8pPr>
            <a:lvl9pPr marL="3886200" indent="-228600" algn="ctr" eaLnBrk="0" fontAlgn="base" hangingPunct="0">
              <a:spcBef>
                <a:spcPct val="0"/>
              </a:spcBef>
              <a:spcAft>
                <a:spcPct val="0"/>
              </a:spcAft>
              <a:buFont typeface="Arial" panose="020B0604020202020204" pitchFamily="34" charset="0"/>
              <a:defRPr sz="3600" b="1">
                <a:solidFill>
                  <a:schemeClr val="tx1"/>
                </a:solidFill>
                <a:latin typeface="Arial" panose="020B0604020202020204" pitchFamily="34" charset="0"/>
                <a:ea typeface="楷体_GB2312" pitchFamily="1" charset="-122"/>
              </a:defRPr>
            </a:lvl9pPr>
          </a:lstStyle>
          <a:p>
            <a:pPr algn="l">
              <a:spcBef>
                <a:spcPct val="30000"/>
              </a:spcBef>
            </a:pPr>
            <a:r>
              <a:rPr lang="zh-CN" altLang="zh-CN" sz="2800"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答</a:t>
            </a:r>
            <a:r>
              <a:rPr lang="zh-CN" altLang="zh-CN" sz="2800"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800"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这个长方体容器的底面积</a:t>
            </a:r>
            <a:r>
              <a:rPr lang="zh-CN" altLang="en-US" sz="2800"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是</a:t>
            </a:r>
            <a:r>
              <a:rPr lang="en-US" altLang="zh-CN" sz="2800"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250cm²</a:t>
            </a:r>
            <a:r>
              <a:rPr lang="zh-CN" altLang="zh-CN" sz="2800"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a:t>
            </a:r>
            <a:endParaRPr lang="zh-CN" altLang="zh-CN" sz="2800"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9" name="TextBox 11"/>
          <p:cNvSpPr txBox="1"/>
          <p:nvPr/>
        </p:nvSpPr>
        <p:spPr>
          <a:xfrm>
            <a:off x="4404048" y="1989040"/>
            <a:ext cx="4262812" cy="738664"/>
          </a:xfrm>
          <a:prstGeom prst="rect">
            <a:avLst/>
          </a:prstGeom>
          <a:noFill/>
          <a:ln w="9525">
            <a:noFill/>
          </a:ln>
        </p:spPr>
        <p:txBody>
          <a:bodyPr wrap="square" anchor="t">
            <a:spAutoFit/>
          </a:bodyPr>
          <a:lstStyle/>
          <a:p>
            <a:pPr eaLnBrk="0" hangingPunct="0">
              <a:lnSpc>
                <a:spcPct val="150000"/>
              </a:lnSpc>
            </a:pPr>
            <a:r>
              <a:rPr lang="en-US" altLang="zh-CN" sz="2800" b="1"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10×10×10=1000(cm</a:t>
            </a:r>
            <a:r>
              <a:rPr lang="en-US" altLang="zh-CN" sz="2800" b="1" baseline="30000"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3</a:t>
            </a:r>
            <a:r>
              <a:rPr lang="en-US" altLang="zh-CN" sz="2800"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800" b="1" baseline="30000"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    </a:t>
            </a:r>
            <a:endParaRPr lang="en-US" altLang="zh-CN" sz="2800" b="1" baseline="30000"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0" name="TextBox 11"/>
          <p:cNvSpPr txBox="1"/>
          <p:nvPr/>
        </p:nvSpPr>
        <p:spPr>
          <a:xfrm>
            <a:off x="4671003" y="2996031"/>
            <a:ext cx="3852910" cy="1081322"/>
          </a:xfrm>
          <a:prstGeom prst="rect">
            <a:avLst/>
          </a:prstGeom>
          <a:noFill/>
          <a:ln w="9525">
            <a:noFill/>
          </a:ln>
        </p:spPr>
        <p:txBody>
          <a:bodyPr wrap="square" anchor="t">
            <a:spAutoFit/>
          </a:bodyPr>
          <a:lstStyle/>
          <a:p>
            <a:pPr eaLnBrk="0" hangingPunct="0">
              <a:lnSpc>
                <a:spcPct val="120000"/>
              </a:lnSpc>
            </a:pPr>
            <a:r>
              <a:rPr lang="en-US" altLang="zh-CN" sz="2800" b="1"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=1000÷4</a:t>
            </a:r>
          </a:p>
          <a:p>
            <a:pPr eaLnBrk="0" hangingPunct="0">
              <a:lnSpc>
                <a:spcPct val="120000"/>
              </a:lnSpc>
            </a:pPr>
            <a:r>
              <a:rPr lang="en-US" altLang="zh-CN" sz="2800" b="1"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=250(cm²)</a:t>
            </a:r>
            <a:r>
              <a:rPr lang="en-US" altLang="zh-CN" sz="2800" b="1" baseline="30000"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    </a:t>
            </a:r>
            <a:endParaRPr lang="en-US" altLang="zh-CN" sz="2800" b="1" baseline="30000"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endParaRPr>
          </a:p>
        </p:txBody>
      </p:sp>
      <p:grpSp>
        <p:nvGrpSpPr>
          <p:cNvPr id="11" name="组合 10"/>
          <p:cNvGrpSpPr/>
          <p:nvPr/>
        </p:nvGrpSpPr>
        <p:grpSpPr>
          <a:xfrm>
            <a:off x="1630101" y="2369004"/>
            <a:ext cx="2357892" cy="1077965"/>
            <a:chOff x="2388" y="1503"/>
            <a:chExt cx="6220" cy="2803"/>
          </a:xfrm>
        </p:grpSpPr>
        <p:sp>
          <p:nvSpPr>
            <p:cNvPr id="14" name="云形标注 13"/>
            <p:cNvSpPr/>
            <p:nvPr/>
          </p:nvSpPr>
          <p:spPr>
            <a:xfrm>
              <a:off x="2388" y="1503"/>
              <a:ext cx="6220" cy="2803"/>
            </a:xfrm>
            <a:prstGeom prst="cloudCallout">
              <a:avLst>
                <a:gd name="adj1" fmla="val -48474"/>
                <a:gd name="adj2" fmla="val 55255"/>
              </a:avLst>
            </a:prstGeom>
            <a:gradFill flip="none" rotWithShape="1">
              <a:gsLst>
                <a:gs pos="0">
                  <a:srgbClr val="FBCC8D">
                    <a:tint val="66000"/>
                    <a:satMod val="160000"/>
                  </a:srgbClr>
                </a:gs>
                <a:gs pos="50000">
                  <a:srgbClr val="FBCC8D">
                    <a:tint val="44500"/>
                    <a:satMod val="160000"/>
                  </a:srgbClr>
                </a:gs>
                <a:gs pos="100000">
                  <a:srgbClr val="FBCC8D">
                    <a:tint val="23500"/>
                    <a:satMod val="160000"/>
                  </a:srgbClr>
                </a:gs>
              </a:gsLst>
              <a:lin ang="2700000" scaled="1"/>
              <a:tileRect/>
            </a:gra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defRPr/>
              </a:pPr>
              <a:endParaRPr kumimoji="0" lang="zh-CN" altLang="en-US" sz="2000" b="0" i="0" u="none" strike="noStrike" kern="1200" cap="none" spc="0" normalizeH="0" baseline="0" noProof="0" dirty="0">
                <a:ln>
                  <a:noFill/>
                </a:ln>
                <a:solidFill>
                  <a:schemeClr val="lt1"/>
                </a:solidFill>
                <a:effectLst/>
                <a:uLnTx/>
                <a:uFillTx/>
                <a:latin typeface="+mn-lt"/>
                <a:ea typeface="+mn-ea"/>
                <a:cs typeface="+mn-cs"/>
              </a:endParaRPr>
            </a:p>
          </p:txBody>
        </p:sp>
        <p:sp>
          <p:nvSpPr>
            <p:cNvPr id="15" name="矩形 14"/>
            <p:cNvSpPr/>
            <p:nvPr/>
          </p:nvSpPr>
          <p:spPr>
            <a:xfrm>
              <a:off x="3026" y="1895"/>
              <a:ext cx="5233" cy="1841"/>
            </a:xfrm>
            <a:prstGeom prst="rect">
              <a:avLst/>
            </a:prstGeom>
            <a:noFill/>
            <a:ln>
              <a:noFill/>
            </a:ln>
          </p:spPr>
          <p:txBody>
            <a:bodyPr wrap="square" rtlCol="0" anchor="t">
              <a:spAutoFit/>
            </a:bodyPr>
            <a:lstStyle/>
            <a:p>
              <a:pPr algn="ctr"/>
              <a:r>
                <a:rPr lang="zh-CN" altLang="en-US" sz="2000" b="1" dirty="0" smtClean="0">
                  <a:ln/>
                  <a:latin typeface="楷体" panose="02010609060101010101" pitchFamily="49" charset="-122"/>
                  <a:ea typeface="楷体" panose="02010609060101010101" pitchFamily="49" charset="-122"/>
                </a:rPr>
                <a:t>铁块的体积就是下降的水的体积。</a:t>
              </a:r>
              <a:endParaRPr lang="zh-CN" altLang="en-US" sz="2000" b="1" dirty="0">
                <a:ln/>
                <a:solidFill>
                  <a:schemeClr val="tx1"/>
                </a:solidFill>
                <a:effectLst/>
                <a:latin typeface="楷体" panose="02010609060101010101" pitchFamily="49" charset="-122"/>
                <a:ea typeface="楷体" panose="02010609060101010101" pitchFamily="49" charset="-122"/>
              </a:endParaRPr>
            </a:p>
          </p:txBody>
        </p:sp>
      </p:grpSp>
      <p:pic>
        <p:nvPicPr>
          <p:cNvPr id="16" name="图片 15"/>
          <p:cNvPicPr>
            <a:picLocks noChangeAspect="1"/>
          </p:cNvPicPr>
          <p:nvPr/>
        </p:nvPicPr>
        <p:blipFill>
          <a:blip r:embed="rId2" cstate="print">
            <a:extLst>
              <a:ext uri="{BEBA8EAE-BF5A-486C-A8C5-ECC9F3942E4B}">
                <a14:imgProps xmlns:a14="http://schemas.microsoft.com/office/drawing/2010/main">
                  <a14:imgLayer r:embed="rId3">
                    <a14:imgEffect>
                      <a14:backgroundRemoval t="1272" b="97964" l="1153" r="95101"/>
                    </a14:imgEffect>
                  </a14:imgLayer>
                </a14:imgProps>
              </a:ext>
              <a:ext uri="{28A0092B-C50C-407E-A947-70E740481C1C}">
                <a14:useLocalDpi xmlns:a14="http://schemas.microsoft.com/office/drawing/2010/main" val="0"/>
              </a:ext>
            </a:extLst>
          </a:blip>
          <a:stretch>
            <a:fillRect/>
          </a:stretch>
        </p:blipFill>
        <p:spPr>
          <a:xfrm>
            <a:off x="781759" y="2596953"/>
            <a:ext cx="829745" cy="1879479"/>
          </a:xfrm>
          <a:prstGeom prst="rect">
            <a:avLst/>
          </a:prstGeom>
        </p:spPr>
      </p:pic>
      <p:sp>
        <p:nvSpPr>
          <p:cNvPr id="12" name="矩形 11"/>
          <p:cNvSpPr/>
          <p:nvPr/>
        </p:nvSpPr>
        <p:spPr>
          <a:xfrm>
            <a:off x="4459302" y="2596801"/>
            <a:ext cx="2916532" cy="523220"/>
          </a:xfrm>
          <a:prstGeom prst="rect">
            <a:avLst/>
          </a:prstGeom>
        </p:spPr>
        <p:txBody>
          <a:bodyPr wrap="square">
            <a:spAutoFit/>
          </a:bodyPr>
          <a:lstStyle/>
          <a:p>
            <a:r>
              <a:rPr lang="en-US" altLang="zh-CN" sz="2800" b="1" i="1"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S</a:t>
            </a:r>
            <a:r>
              <a:rPr lang="en-US" altLang="zh-CN" sz="2800" b="1"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800" b="1" i="1"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800" b="1" i="1" dirty="0" err="1"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V</a:t>
            </a:r>
            <a:r>
              <a:rPr lang="en-US" altLang="zh-CN" sz="2800" b="1" dirty="0" err="1"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800" b="1" i="1" dirty="0" err="1"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h</a:t>
            </a:r>
            <a:endParaRPr lang="zh-CN" altLang="en-US" sz="2800" b="1" i="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3159444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left)">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p:bldP spid="10"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269694" y="567919"/>
            <a:ext cx="8754238" cy="1421928"/>
          </a:xfrm>
          <a:prstGeom prst="rect">
            <a:avLst/>
          </a:prstGeom>
          <a:noFill/>
        </p:spPr>
        <p:txBody>
          <a:bodyPr wrap="square" rtlCol="0">
            <a:spAutoFit/>
          </a:bodyPr>
          <a:lstStyle/>
          <a:p>
            <a:pPr>
              <a:lnSpc>
                <a:spcPct val="120000"/>
              </a:lnSpc>
            </a:pPr>
            <a:r>
              <a:rPr lang="en-US" altLang="zh-CN" sz="2400" b="1" dirty="0" smtClean="0">
                <a:latin typeface="Times New Roman" pitchFamily="18" charset="0"/>
                <a:ea typeface="宋体" pitchFamily="2" charset="-122"/>
              </a:rPr>
              <a:t>5. </a:t>
            </a:r>
            <a:r>
              <a:rPr lang="zh-CN" altLang="en-US" sz="2400" b="1" dirty="0" smtClean="0">
                <a:latin typeface="Times New Roman" pitchFamily="18" charset="0"/>
                <a:ea typeface="宋体" pitchFamily="2" charset="-122"/>
              </a:rPr>
              <a:t>一个无水的观赏鱼缸里放着一块高为</a:t>
            </a:r>
            <a:r>
              <a:rPr lang="en-US" altLang="zh-CN" sz="2400" b="1" dirty="0" smtClean="0">
                <a:latin typeface="Times New Roman" pitchFamily="18" charset="0"/>
                <a:ea typeface="宋体" pitchFamily="2" charset="-122"/>
              </a:rPr>
              <a:t>38 cm</a:t>
            </a:r>
            <a:r>
              <a:rPr lang="zh-CN" altLang="en-US" sz="2400" b="1" dirty="0" smtClean="0">
                <a:latin typeface="Times New Roman" pitchFamily="18" charset="0"/>
                <a:ea typeface="宋体" pitchFamily="2" charset="-122"/>
              </a:rPr>
              <a:t>、体积为</a:t>
            </a:r>
            <a:r>
              <a:rPr lang="en-US" altLang="zh-CN" sz="2400" b="1" dirty="0" smtClean="0">
                <a:latin typeface="Times New Roman" pitchFamily="18" charset="0"/>
                <a:ea typeface="宋体" pitchFamily="2" charset="-122"/>
              </a:rPr>
              <a:t>9600 cm³</a:t>
            </a:r>
            <a:r>
              <a:rPr lang="zh-CN" altLang="en-US" sz="2400" b="1" dirty="0" smtClean="0">
                <a:latin typeface="Times New Roman" pitchFamily="18" charset="0"/>
                <a:ea typeface="宋体" pitchFamily="2" charset="-122"/>
              </a:rPr>
              <a:t>的假山石</a:t>
            </a:r>
            <a:r>
              <a:rPr lang="en-US" altLang="zh-CN" sz="2400" b="1" dirty="0" smtClean="0">
                <a:latin typeface="Times New Roman" pitchFamily="18" charset="0"/>
                <a:ea typeface="宋体" pitchFamily="2" charset="-122"/>
              </a:rPr>
              <a:t>(</a:t>
            </a:r>
            <a:r>
              <a:rPr lang="zh-CN" altLang="en-US" sz="2400" b="1" dirty="0" smtClean="0">
                <a:latin typeface="Times New Roman" pitchFamily="18" charset="0"/>
                <a:ea typeface="宋体" pitchFamily="2" charset="-122"/>
              </a:rPr>
              <a:t>如图</a:t>
            </a:r>
            <a:r>
              <a:rPr lang="en-US" altLang="zh-CN" sz="2400" b="1" dirty="0" smtClean="0">
                <a:latin typeface="Times New Roman" pitchFamily="18" charset="0"/>
                <a:ea typeface="宋体" pitchFamily="2" charset="-122"/>
              </a:rPr>
              <a:t>)</a:t>
            </a:r>
            <a:r>
              <a:rPr lang="zh-CN" altLang="en-US" sz="2400" b="1" dirty="0" smtClean="0">
                <a:latin typeface="Times New Roman" pitchFamily="18" charset="0"/>
                <a:ea typeface="宋体" pitchFamily="2" charset="-122"/>
              </a:rPr>
              <a:t>。如果以每分</a:t>
            </a:r>
            <a:r>
              <a:rPr lang="en-US" altLang="zh-CN" sz="2400" b="1" dirty="0" smtClean="0">
                <a:latin typeface="Times New Roman" pitchFamily="18" charset="0"/>
                <a:ea typeface="宋体" pitchFamily="2" charset="-122"/>
              </a:rPr>
              <a:t>12 dm³</a:t>
            </a:r>
            <a:r>
              <a:rPr lang="zh-CN" altLang="en-US" sz="2400" b="1" dirty="0" smtClean="0">
                <a:latin typeface="Times New Roman" pitchFamily="18" charset="0"/>
                <a:ea typeface="宋体" pitchFamily="2" charset="-122"/>
              </a:rPr>
              <a:t>的流量向鱼缸里注水，那么至少需要多少分才能将假山石浸没？</a:t>
            </a:r>
            <a:endParaRPr lang="zh-CN" altLang="en-US" sz="2400" b="1" dirty="0">
              <a:latin typeface="Times New Roman" pitchFamily="18" charset="0"/>
              <a:ea typeface="宋体" pitchFamily="2" charset="-122"/>
            </a:endParaRPr>
          </a:p>
        </p:txBody>
      </p:sp>
      <p:sp>
        <p:nvSpPr>
          <p:cNvPr id="16" name="Rectangle 4"/>
          <p:cNvSpPr>
            <a:spLocks noChangeArrowheads="1"/>
          </p:cNvSpPr>
          <p:nvPr/>
        </p:nvSpPr>
        <p:spPr bwMode="auto">
          <a:xfrm>
            <a:off x="896953" y="3101426"/>
            <a:ext cx="4034207" cy="611579"/>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algn="ctr">
              <a:buFont typeface="Arial" panose="020B0604020202020204" pitchFamily="34" charset="0"/>
              <a:defRPr sz="3600" b="1">
                <a:solidFill>
                  <a:schemeClr val="tx1"/>
                </a:solidFill>
                <a:latin typeface="Arial" panose="020B0604020202020204" pitchFamily="34" charset="0"/>
                <a:ea typeface="楷体_GB2312" pitchFamily="1" charset="-122"/>
              </a:defRPr>
            </a:lvl1pPr>
            <a:lvl2pPr marL="742950" indent="-285750" algn="ctr">
              <a:buFont typeface="Arial" panose="020B0604020202020204" pitchFamily="34" charset="0"/>
              <a:defRPr sz="3600" b="1">
                <a:solidFill>
                  <a:schemeClr val="tx1"/>
                </a:solidFill>
                <a:latin typeface="Arial" panose="020B0604020202020204" pitchFamily="34" charset="0"/>
                <a:ea typeface="楷体_GB2312" pitchFamily="1" charset="-122"/>
              </a:defRPr>
            </a:lvl2pPr>
            <a:lvl3pPr marL="1143000" indent="-228600" algn="ctr">
              <a:buFont typeface="Arial" panose="020B0604020202020204" pitchFamily="34" charset="0"/>
              <a:defRPr sz="3600" b="1">
                <a:solidFill>
                  <a:schemeClr val="tx1"/>
                </a:solidFill>
                <a:latin typeface="Arial" panose="020B0604020202020204" pitchFamily="34" charset="0"/>
                <a:ea typeface="楷体_GB2312" pitchFamily="1" charset="-122"/>
              </a:defRPr>
            </a:lvl3pPr>
            <a:lvl4pPr marL="1600200" indent="-228600" algn="ctr">
              <a:buFont typeface="Arial" panose="020B0604020202020204" pitchFamily="34" charset="0"/>
              <a:defRPr sz="3600" b="1">
                <a:solidFill>
                  <a:schemeClr val="tx1"/>
                </a:solidFill>
                <a:latin typeface="Arial" panose="020B0604020202020204" pitchFamily="34" charset="0"/>
                <a:ea typeface="楷体_GB2312" pitchFamily="1" charset="-122"/>
              </a:defRPr>
            </a:lvl4pPr>
            <a:lvl5pPr marL="2057400" indent="-228600" algn="ctr">
              <a:buFont typeface="Arial" panose="020B0604020202020204" pitchFamily="34" charset="0"/>
              <a:defRPr sz="3600" b="1">
                <a:solidFill>
                  <a:schemeClr val="tx1"/>
                </a:solidFill>
                <a:latin typeface="Arial" panose="020B0604020202020204" pitchFamily="34" charset="0"/>
                <a:ea typeface="楷体_GB2312" pitchFamily="1" charset="-122"/>
              </a:defRPr>
            </a:lvl5pPr>
            <a:lvl6pPr marL="2514600" indent="-228600" algn="ctr" eaLnBrk="0" fontAlgn="base" hangingPunct="0">
              <a:spcBef>
                <a:spcPct val="0"/>
              </a:spcBef>
              <a:spcAft>
                <a:spcPct val="0"/>
              </a:spcAft>
              <a:buFont typeface="Arial" panose="020B0604020202020204" pitchFamily="34" charset="0"/>
              <a:defRPr sz="3600" b="1">
                <a:solidFill>
                  <a:schemeClr val="tx1"/>
                </a:solidFill>
                <a:latin typeface="Arial" panose="020B0604020202020204" pitchFamily="34" charset="0"/>
                <a:ea typeface="楷体_GB2312" pitchFamily="1" charset="-122"/>
              </a:defRPr>
            </a:lvl6pPr>
            <a:lvl7pPr marL="2971800" indent="-228600" algn="ctr" eaLnBrk="0" fontAlgn="base" hangingPunct="0">
              <a:spcBef>
                <a:spcPct val="0"/>
              </a:spcBef>
              <a:spcAft>
                <a:spcPct val="0"/>
              </a:spcAft>
              <a:buFont typeface="Arial" panose="020B0604020202020204" pitchFamily="34" charset="0"/>
              <a:defRPr sz="3600" b="1">
                <a:solidFill>
                  <a:schemeClr val="tx1"/>
                </a:solidFill>
                <a:latin typeface="Arial" panose="020B0604020202020204" pitchFamily="34" charset="0"/>
                <a:ea typeface="楷体_GB2312" pitchFamily="1" charset="-122"/>
              </a:defRPr>
            </a:lvl7pPr>
            <a:lvl8pPr marL="3429000" indent="-228600" algn="ctr" eaLnBrk="0" fontAlgn="base" hangingPunct="0">
              <a:spcBef>
                <a:spcPct val="0"/>
              </a:spcBef>
              <a:spcAft>
                <a:spcPct val="0"/>
              </a:spcAft>
              <a:buFont typeface="Arial" panose="020B0604020202020204" pitchFamily="34" charset="0"/>
              <a:defRPr sz="3600" b="1">
                <a:solidFill>
                  <a:schemeClr val="tx1"/>
                </a:solidFill>
                <a:latin typeface="Arial" panose="020B0604020202020204" pitchFamily="34" charset="0"/>
                <a:ea typeface="楷体_GB2312" pitchFamily="1" charset="-122"/>
              </a:defRPr>
            </a:lvl8pPr>
            <a:lvl9pPr marL="3886200" indent="-228600" algn="ctr" eaLnBrk="0" fontAlgn="base" hangingPunct="0">
              <a:spcBef>
                <a:spcPct val="0"/>
              </a:spcBef>
              <a:spcAft>
                <a:spcPct val="0"/>
              </a:spcAft>
              <a:buFont typeface="Arial" panose="020B0604020202020204" pitchFamily="34" charset="0"/>
              <a:defRPr sz="3600" b="1">
                <a:solidFill>
                  <a:schemeClr val="tx1"/>
                </a:solidFill>
                <a:latin typeface="Arial" panose="020B0604020202020204" pitchFamily="34" charset="0"/>
                <a:ea typeface="楷体_GB2312" pitchFamily="1" charset="-122"/>
              </a:defRPr>
            </a:lvl9pPr>
          </a:lstStyle>
          <a:p>
            <a:pPr algn="l" eaLnBrk="1" hangingPunct="1">
              <a:lnSpc>
                <a:spcPct val="120000"/>
              </a:lnSpc>
              <a:spcBef>
                <a:spcPts val="0"/>
              </a:spcBef>
            </a:pPr>
            <a:r>
              <a:rPr lang="en-US" altLang="zh-CN" sz="2800"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45600</a:t>
            </a:r>
            <a:r>
              <a:rPr lang="zh-CN" altLang="en-US" sz="2800"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800"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9600=36000(cm³)</a:t>
            </a:r>
            <a:endParaRPr lang="zh-CN" altLang="en-US" sz="2800"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8" name="Rectangle 4"/>
          <p:cNvSpPr>
            <a:spLocks noChangeArrowheads="1"/>
          </p:cNvSpPr>
          <p:nvPr/>
        </p:nvSpPr>
        <p:spPr bwMode="auto">
          <a:xfrm>
            <a:off x="924862" y="2558389"/>
            <a:ext cx="4107029" cy="611579"/>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algn="ctr">
              <a:buFont typeface="Arial" panose="020B0604020202020204" pitchFamily="34" charset="0"/>
              <a:defRPr sz="3600" b="1">
                <a:solidFill>
                  <a:schemeClr val="tx1"/>
                </a:solidFill>
                <a:latin typeface="Arial" panose="020B0604020202020204" pitchFamily="34" charset="0"/>
                <a:ea typeface="楷体_GB2312" pitchFamily="1" charset="-122"/>
              </a:defRPr>
            </a:lvl1pPr>
            <a:lvl2pPr marL="742950" indent="-285750" algn="ctr">
              <a:buFont typeface="Arial" panose="020B0604020202020204" pitchFamily="34" charset="0"/>
              <a:defRPr sz="3600" b="1">
                <a:solidFill>
                  <a:schemeClr val="tx1"/>
                </a:solidFill>
                <a:latin typeface="Arial" panose="020B0604020202020204" pitchFamily="34" charset="0"/>
                <a:ea typeface="楷体_GB2312" pitchFamily="1" charset="-122"/>
              </a:defRPr>
            </a:lvl2pPr>
            <a:lvl3pPr marL="1143000" indent="-228600" algn="ctr">
              <a:buFont typeface="Arial" panose="020B0604020202020204" pitchFamily="34" charset="0"/>
              <a:defRPr sz="3600" b="1">
                <a:solidFill>
                  <a:schemeClr val="tx1"/>
                </a:solidFill>
                <a:latin typeface="Arial" panose="020B0604020202020204" pitchFamily="34" charset="0"/>
                <a:ea typeface="楷体_GB2312" pitchFamily="1" charset="-122"/>
              </a:defRPr>
            </a:lvl3pPr>
            <a:lvl4pPr marL="1600200" indent="-228600" algn="ctr">
              <a:buFont typeface="Arial" panose="020B0604020202020204" pitchFamily="34" charset="0"/>
              <a:defRPr sz="3600" b="1">
                <a:solidFill>
                  <a:schemeClr val="tx1"/>
                </a:solidFill>
                <a:latin typeface="Arial" panose="020B0604020202020204" pitchFamily="34" charset="0"/>
                <a:ea typeface="楷体_GB2312" pitchFamily="1" charset="-122"/>
              </a:defRPr>
            </a:lvl4pPr>
            <a:lvl5pPr marL="2057400" indent="-228600" algn="ctr">
              <a:buFont typeface="Arial" panose="020B0604020202020204" pitchFamily="34" charset="0"/>
              <a:defRPr sz="3600" b="1">
                <a:solidFill>
                  <a:schemeClr val="tx1"/>
                </a:solidFill>
                <a:latin typeface="Arial" panose="020B0604020202020204" pitchFamily="34" charset="0"/>
                <a:ea typeface="楷体_GB2312" pitchFamily="1" charset="-122"/>
              </a:defRPr>
            </a:lvl5pPr>
            <a:lvl6pPr marL="2514600" indent="-228600" algn="ctr" eaLnBrk="0" fontAlgn="base" hangingPunct="0">
              <a:spcBef>
                <a:spcPct val="0"/>
              </a:spcBef>
              <a:spcAft>
                <a:spcPct val="0"/>
              </a:spcAft>
              <a:buFont typeface="Arial" panose="020B0604020202020204" pitchFamily="34" charset="0"/>
              <a:defRPr sz="3600" b="1">
                <a:solidFill>
                  <a:schemeClr val="tx1"/>
                </a:solidFill>
                <a:latin typeface="Arial" panose="020B0604020202020204" pitchFamily="34" charset="0"/>
                <a:ea typeface="楷体_GB2312" pitchFamily="1" charset="-122"/>
              </a:defRPr>
            </a:lvl6pPr>
            <a:lvl7pPr marL="2971800" indent="-228600" algn="ctr" eaLnBrk="0" fontAlgn="base" hangingPunct="0">
              <a:spcBef>
                <a:spcPct val="0"/>
              </a:spcBef>
              <a:spcAft>
                <a:spcPct val="0"/>
              </a:spcAft>
              <a:buFont typeface="Arial" panose="020B0604020202020204" pitchFamily="34" charset="0"/>
              <a:defRPr sz="3600" b="1">
                <a:solidFill>
                  <a:schemeClr val="tx1"/>
                </a:solidFill>
                <a:latin typeface="Arial" panose="020B0604020202020204" pitchFamily="34" charset="0"/>
                <a:ea typeface="楷体_GB2312" pitchFamily="1" charset="-122"/>
              </a:defRPr>
            </a:lvl7pPr>
            <a:lvl8pPr marL="3429000" indent="-228600" algn="ctr" eaLnBrk="0" fontAlgn="base" hangingPunct="0">
              <a:spcBef>
                <a:spcPct val="0"/>
              </a:spcBef>
              <a:spcAft>
                <a:spcPct val="0"/>
              </a:spcAft>
              <a:buFont typeface="Arial" panose="020B0604020202020204" pitchFamily="34" charset="0"/>
              <a:defRPr sz="3600" b="1">
                <a:solidFill>
                  <a:schemeClr val="tx1"/>
                </a:solidFill>
                <a:latin typeface="Arial" panose="020B0604020202020204" pitchFamily="34" charset="0"/>
                <a:ea typeface="楷体_GB2312" pitchFamily="1" charset="-122"/>
              </a:defRPr>
            </a:lvl8pPr>
            <a:lvl9pPr marL="3886200" indent="-228600" algn="ctr" eaLnBrk="0" fontAlgn="base" hangingPunct="0">
              <a:spcBef>
                <a:spcPct val="0"/>
              </a:spcBef>
              <a:spcAft>
                <a:spcPct val="0"/>
              </a:spcAft>
              <a:buFont typeface="Arial" panose="020B0604020202020204" pitchFamily="34" charset="0"/>
              <a:defRPr sz="3600" b="1">
                <a:solidFill>
                  <a:schemeClr val="tx1"/>
                </a:solidFill>
                <a:latin typeface="Arial" panose="020B0604020202020204" pitchFamily="34" charset="0"/>
                <a:ea typeface="楷体_GB2312" pitchFamily="1" charset="-122"/>
              </a:defRPr>
            </a:lvl9pPr>
          </a:lstStyle>
          <a:p>
            <a:pPr algn="l" eaLnBrk="1" hangingPunct="1">
              <a:lnSpc>
                <a:spcPct val="120000"/>
              </a:lnSpc>
              <a:spcBef>
                <a:spcPts val="0"/>
              </a:spcBef>
            </a:pPr>
            <a:r>
              <a:rPr lang="en-US" altLang="zh-CN" sz="2800"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48×25×38=45600 (cm³)</a:t>
            </a:r>
            <a:endParaRPr lang="zh-CN" altLang="en-US" sz="2800"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9" name="Rectangle 7"/>
          <p:cNvSpPr>
            <a:spLocks noChangeArrowheads="1"/>
          </p:cNvSpPr>
          <p:nvPr/>
        </p:nvSpPr>
        <p:spPr bwMode="auto">
          <a:xfrm>
            <a:off x="896952" y="4231482"/>
            <a:ext cx="6046381" cy="525401"/>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algn="ctr">
              <a:buFont typeface="Arial" panose="020B0604020202020204" pitchFamily="34" charset="0"/>
              <a:defRPr sz="3600" b="1">
                <a:solidFill>
                  <a:schemeClr val="tx1"/>
                </a:solidFill>
                <a:latin typeface="Arial" panose="020B0604020202020204" pitchFamily="34" charset="0"/>
                <a:ea typeface="楷体_GB2312" pitchFamily="1" charset="-122"/>
              </a:defRPr>
            </a:lvl1pPr>
            <a:lvl2pPr marL="742950" indent="-285750" algn="ctr">
              <a:buFont typeface="Arial" panose="020B0604020202020204" pitchFamily="34" charset="0"/>
              <a:defRPr sz="3600" b="1">
                <a:solidFill>
                  <a:schemeClr val="tx1"/>
                </a:solidFill>
                <a:latin typeface="Arial" panose="020B0604020202020204" pitchFamily="34" charset="0"/>
                <a:ea typeface="楷体_GB2312" pitchFamily="1" charset="-122"/>
              </a:defRPr>
            </a:lvl2pPr>
            <a:lvl3pPr marL="1143000" indent="-228600" algn="ctr">
              <a:buFont typeface="Arial" panose="020B0604020202020204" pitchFamily="34" charset="0"/>
              <a:defRPr sz="3600" b="1">
                <a:solidFill>
                  <a:schemeClr val="tx1"/>
                </a:solidFill>
                <a:latin typeface="Arial" panose="020B0604020202020204" pitchFamily="34" charset="0"/>
                <a:ea typeface="楷体_GB2312" pitchFamily="1" charset="-122"/>
              </a:defRPr>
            </a:lvl3pPr>
            <a:lvl4pPr marL="1600200" indent="-228600" algn="ctr">
              <a:buFont typeface="Arial" panose="020B0604020202020204" pitchFamily="34" charset="0"/>
              <a:defRPr sz="3600" b="1">
                <a:solidFill>
                  <a:schemeClr val="tx1"/>
                </a:solidFill>
                <a:latin typeface="Arial" panose="020B0604020202020204" pitchFamily="34" charset="0"/>
                <a:ea typeface="楷体_GB2312" pitchFamily="1" charset="-122"/>
              </a:defRPr>
            </a:lvl4pPr>
            <a:lvl5pPr marL="2057400" indent="-228600" algn="ctr">
              <a:buFont typeface="Arial" panose="020B0604020202020204" pitchFamily="34" charset="0"/>
              <a:defRPr sz="3600" b="1">
                <a:solidFill>
                  <a:schemeClr val="tx1"/>
                </a:solidFill>
                <a:latin typeface="Arial" panose="020B0604020202020204" pitchFamily="34" charset="0"/>
                <a:ea typeface="楷体_GB2312" pitchFamily="1" charset="-122"/>
              </a:defRPr>
            </a:lvl5pPr>
            <a:lvl6pPr marL="2514600" indent="-228600" algn="ctr" eaLnBrk="0" fontAlgn="base" hangingPunct="0">
              <a:spcBef>
                <a:spcPct val="0"/>
              </a:spcBef>
              <a:spcAft>
                <a:spcPct val="0"/>
              </a:spcAft>
              <a:buFont typeface="Arial" panose="020B0604020202020204" pitchFamily="34" charset="0"/>
              <a:defRPr sz="3600" b="1">
                <a:solidFill>
                  <a:schemeClr val="tx1"/>
                </a:solidFill>
                <a:latin typeface="Arial" panose="020B0604020202020204" pitchFamily="34" charset="0"/>
                <a:ea typeface="楷体_GB2312" pitchFamily="1" charset="-122"/>
              </a:defRPr>
            </a:lvl6pPr>
            <a:lvl7pPr marL="2971800" indent="-228600" algn="ctr" eaLnBrk="0" fontAlgn="base" hangingPunct="0">
              <a:spcBef>
                <a:spcPct val="0"/>
              </a:spcBef>
              <a:spcAft>
                <a:spcPct val="0"/>
              </a:spcAft>
              <a:buFont typeface="Arial" panose="020B0604020202020204" pitchFamily="34" charset="0"/>
              <a:defRPr sz="3600" b="1">
                <a:solidFill>
                  <a:schemeClr val="tx1"/>
                </a:solidFill>
                <a:latin typeface="Arial" panose="020B0604020202020204" pitchFamily="34" charset="0"/>
                <a:ea typeface="楷体_GB2312" pitchFamily="1" charset="-122"/>
              </a:defRPr>
            </a:lvl7pPr>
            <a:lvl8pPr marL="3429000" indent="-228600" algn="ctr" eaLnBrk="0" fontAlgn="base" hangingPunct="0">
              <a:spcBef>
                <a:spcPct val="0"/>
              </a:spcBef>
              <a:spcAft>
                <a:spcPct val="0"/>
              </a:spcAft>
              <a:buFont typeface="Arial" panose="020B0604020202020204" pitchFamily="34" charset="0"/>
              <a:defRPr sz="3600" b="1">
                <a:solidFill>
                  <a:schemeClr val="tx1"/>
                </a:solidFill>
                <a:latin typeface="Arial" panose="020B0604020202020204" pitchFamily="34" charset="0"/>
                <a:ea typeface="楷体_GB2312" pitchFamily="1" charset="-122"/>
              </a:defRPr>
            </a:lvl8pPr>
            <a:lvl9pPr marL="3886200" indent="-228600" algn="ctr" eaLnBrk="0" fontAlgn="base" hangingPunct="0">
              <a:spcBef>
                <a:spcPct val="0"/>
              </a:spcBef>
              <a:spcAft>
                <a:spcPct val="0"/>
              </a:spcAft>
              <a:buFont typeface="Arial" panose="020B0604020202020204" pitchFamily="34" charset="0"/>
              <a:defRPr sz="3600" b="1">
                <a:solidFill>
                  <a:schemeClr val="tx1"/>
                </a:solidFill>
                <a:latin typeface="Arial" panose="020B0604020202020204" pitchFamily="34" charset="0"/>
                <a:ea typeface="楷体_GB2312" pitchFamily="1" charset="-122"/>
              </a:defRPr>
            </a:lvl9pPr>
          </a:lstStyle>
          <a:p>
            <a:pPr algn="l">
              <a:spcBef>
                <a:spcPct val="30000"/>
              </a:spcBef>
            </a:pPr>
            <a:r>
              <a:rPr lang="zh-CN" altLang="zh-CN" sz="2800"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答</a:t>
            </a:r>
            <a:r>
              <a:rPr lang="zh-CN" altLang="zh-CN" sz="2800"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800"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至少</a:t>
            </a:r>
            <a:r>
              <a:rPr lang="zh-CN" altLang="en-US" sz="2800"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需要</a:t>
            </a:r>
            <a:r>
              <a:rPr lang="en-US" altLang="zh-CN" sz="2800"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3</a:t>
            </a:r>
            <a:r>
              <a:rPr lang="zh-CN" altLang="en-US" sz="2800"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分</a:t>
            </a:r>
            <a:r>
              <a:rPr lang="zh-CN" altLang="en-US" sz="2800"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才能将假山石浸没</a:t>
            </a:r>
            <a:r>
              <a:rPr lang="zh-CN" altLang="zh-CN" sz="2800"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a:t>
            </a:r>
            <a:endParaRPr lang="zh-CN" altLang="zh-CN" sz="2800"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3" name="Rectangle 4"/>
          <p:cNvSpPr>
            <a:spLocks noChangeArrowheads="1"/>
          </p:cNvSpPr>
          <p:nvPr/>
        </p:nvSpPr>
        <p:spPr bwMode="auto">
          <a:xfrm>
            <a:off x="954565" y="1996745"/>
            <a:ext cx="3976595" cy="611579"/>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algn="ctr">
              <a:buFont typeface="Arial" panose="020B0604020202020204" pitchFamily="34" charset="0"/>
              <a:defRPr sz="3600" b="1">
                <a:solidFill>
                  <a:schemeClr val="tx1"/>
                </a:solidFill>
                <a:latin typeface="Arial" panose="020B0604020202020204" pitchFamily="34" charset="0"/>
                <a:ea typeface="楷体_GB2312" pitchFamily="1" charset="-122"/>
              </a:defRPr>
            </a:lvl1pPr>
            <a:lvl2pPr marL="742950" indent="-285750" algn="ctr">
              <a:buFont typeface="Arial" panose="020B0604020202020204" pitchFamily="34" charset="0"/>
              <a:defRPr sz="3600" b="1">
                <a:solidFill>
                  <a:schemeClr val="tx1"/>
                </a:solidFill>
                <a:latin typeface="Arial" panose="020B0604020202020204" pitchFamily="34" charset="0"/>
                <a:ea typeface="楷体_GB2312" pitchFamily="1" charset="-122"/>
              </a:defRPr>
            </a:lvl2pPr>
            <a:lvl3pPr marL="1143000" indent="-228600" algn="ctr">
              <a:buFont typeface="Arial" panose="020B0604020202020204" pitchFamily="34" charset="0"/>
              <a:defRPr sz="3600" b="1">
                <a:solidFill>
                  <a:schemeClr val="tx1"/>
                </a:solidFill>
                <a:latin typeface="Arial" panose="020B0604020202020204" pitchFamily="34" charset="0"/>
                <a:ea typeface="楷体_GB2312" pitchFamily="1" charset="-122"/>
              </a:defRPr>
            </a:lvl3pPr>
            <a:lvl4pPr marL="1600200" indent="-228600" algn="ctr">
              <a:buFont typeface="Arial" panose="020B0604020202020204" pitchFamily="34" charset="0"/>
              <a:defRPr sz="3600" b="1">
                <a:solidFill>
                  <a:schemeClr val="tx1"/>
                </a:solidFill>
                <a:latin typeface="Arial" panose="020B0604020202020204" pitchFamily="34" charset="0"/>
                <a:ea typeface="楷体_GB2312" pitchFamily="1" charset="-122"/>
              </a:defRPr>
            </a:lvl4pPr>
            <a:lvl5pPr marL="2057400" indent="-228600" algn="ctr">
              <a:buFont typeface="Arial" panose="020B0604020202020204" pitchFamily="34" charset="0"/>
              <a:defRPr sz="3600" b="1">
                <a:solidFill>
                  <a:schemeClr val="tx1"/>
                </a:solidFill>
                <a:latin typeface="Arial" panose="020B0604020202020204" pitchFamily="34" charset="0"/>
                <a:ea typeface="楷体_GB2312" pitchFamily="1" charset="-122"/>
              </a:defRPr>
            </a:lvl5pPr>
            <a:lvl6pPr marL="2514600" indent="-228600" algn="ctr" eaLnBrk="0" fontAlgn="base" hangingPunct="0">
              <a:spcBef>
                <a:spcPct val="0"/>
              </a:spcBef>
              <a:spcAft>
                <a:spcPct val="0"/>
              </a:spcAft>
              <a:buFont typeface="Arial" panose="020B0604020202020204" pitchFamily="34" charset="0"/>
              <a:defRPr sz="3600" b="1">
                <a:solidFill>
                  <a:schemeClr val="tx1"/>
                </a:solidFill>
                <a:latin typeface="Arial" panose="020B0604020202020204" pitchFamily="34" charset="0"/>
                <a:ea typeface="楷体_GB2312" pitchFamily="1" charset="-122"/>
              </a:defRPr>
            </a:lvl6pPr>
            <a:lvl7pPr marL="2971800" indent="-228600" algn="ctr" eaLnBrk="0" fontAlgn="base" hangingPunct="0">
              <a:spcBef>
                <a:spcPct val="0"/>
              </a:spcBef>
              <a:spcAft>
                <a:spcPct val="0"/>
              </a:spcAft>
              <a:buFont typeface="Arial" panose="020B0604020202020204" pitchFamily="34" charset="0"/>
              <a:defRPr sz="3600" b="1">
                <a:solidFill>
                  <a:schemeClr val="tx1"/>
                </a:solidFill>
                <a:latin typeface="Arial" panose="020B0604020202020204" pitchFamily="34" charset="0"/>
                <a:ea typeface="楷体_GB2312" pitchFamily="1" charset="-122"/>
              </a:defRPr>
            </a:lvl7pPr>
            <a:lvl8pPr marL="3429000" indent="-228600" algn="ctr" eaLnBrk="0" fontAlgn="base" hangingPunct="0">
              <a:spcBef>
                <a:spcPct val="0"/>
              </a:spcBef>
              <a:spcAft>
                <a:spcPct val="0"/>
              </a:spcAft>
              <a:buFont typeface="Arial" panose="020B0604020202020204" pitchFamily="34" charset="0"/>
              <a:defRPr sz="3600" b="1">
                <a:solidFill>
                  <a:schemeClr val="tx1"/>
                </a:solidFill>
                <a:latin typeface="Arial" panose="020B0604020202020204" pitchFamily="34" charset="0"/>
                <a:ea typeface="楷体_GB2312" pitchFamily="1" charset="-122"/>
              </a:defRPr>
            </a:lvl8pPr>
            <a:lvl9pPr marL="3886200" indent="-228600" algn="ctr" eaLnBrk="0" fontAlgn="base" hangingPunct="0">
              <a:spcBef>
                <a:spcPct val="0"/>
              </a:spcBef>
              <a:spcAft>
                <a:spcPct val="0"/>
              </a:spcAft>
              <a:buFont typeface="Arial" panose="020B0604020202020204" pitchFamily="34" charset="0"/>
              <a:defRPr sz="3600" b="1">
                <a:solidFill>
                  <a:schemeClr val="tx1"/>
                </a:solidFill>
                <a:latin typeface="Arial" panose="020B0604020202020204" pitchFamily="34" charset="0"/>
                <a:ea typeface="楷体_GB2312" pitchFamily="1" charset="-122"/>
              </a:defRPr>
            </a:lvl9pPr>
          </a:lstStyle>
          <a:p>
            <a:pPr algn="l">
              <a:lnSpc>
                <a:spcPct val="120000"/>
              </a:lnSpc>
            </a:pPr>
            <a:r>
              <a:rPr lang="en-US" altLang="zh-CN" sz="2800"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12 dm³=12000 cm³</a:t>
            </a:r>
            <a:endParaRPr lang="zh-CN" altLang="en-US" sz="2800"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2" name="图片 1"/>
          <p:cNvPicPr>
            <a:picLocks noChangeAspect="1"/>
          </p:cNvPicPr>
          <p:nvPr/>
        </p:nvPicPr>
        <p:blipFill rotWithShape="1">
          <a:blip r:embed="rId2"/>
          <a:srcRect l="57649" t="42707" r="2839"/>
          <a:stretch/>
        </p:blipFill>
        <p:spPr>
          <a:xfrm>
            <a:off x="6717548" y="2922387"/>
            <a:ext cx="1828800" cy="1762451"/>
          </a:xfrm>
          <a:prstGeom prst="rect">
            <a:avLst/>
          </a:prstGeom>
        </p:spPr>
      </p:pic>
      <p:sp>
        <p:nvSpPr>
          <p:cNvPr id="12" name="Rectangle 4"/>
          <p:cNvSpPr>
            <a:spLocks noChangeArrowheads="1"/>
          </p:cNvSpPr>
          <p:nvPr/>
        </p:nvSpPr>
        <p:spPr bwMode="auto">
          <a:xfrm>
            <a:off x="924862" y="3644462"/>
            <a:ext cx="4662631" cy="562078"/>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algn="ctr">
              <a:buFont typeface="Arial" panose="020B0604020202020204" pitchFamily="34" charset="0"/>
              <a:defRPr sz="3600" b="1">
                <a:solidFill>
                  <a:schemeClr val="tx1"/>
                </a:solidFill>
                <a:latin typeface="Arial" panose="020B0604020202020204" pitchFamily="34" charset="0"/>
                <a:ea typeface="楷体_GB2312" pitchFamily="1" charset="-122"/>
              </a:defRPr>
            </a:lvl1pPr>
            <a:lvl2pPr marL="742950" indent="-285750" algn="ctr">
              <a:buFont typeface="Arial" panose="020B0604020202020204" pitchFamily="34" charset="0"/>
              <a:defRPr sz="3600" b="1">
                <a:solidFill>
                  <a:schemeClr val="tx1"/>
                </a:solidFill>
                <a:latin typeface="Arial" panose="020B0604020202020204" pitchFamily="34" charset="0"/>
                <a:ea typeface="楷体_GB2312" pitchFamily="1" charset="-122"/>
              </a:defRPr>
            </a:lvl2pPr>
            <a:lvl3pPr marL="1143000" indent="-228600" algn="ctr">
              <a:buFont typeface="Arial" panose="020B0604020202020204" pitchFamily="34" charset="0"/>
              <a:defRPr sz="3600" b="1">
                <a:solidFill>
                  <a:schemeClr val="tx1"/>
                </a:solidFill>
                <a:latin typeface="Arial" panose="020B0604020202020204" pitchFamily="34" charset="0"/>
                <a:ea typeface="楷体_GB2312" pitchFamily="1" charset="-122"/>
              </a:defRPr>
            </a:lvl3pPr>
            <a:lvl4pPr marL="1600200" indent="-228600" algn="ctr">
              <a:buFont typeface="Arial" panose="020B0604020202020204" pitchFamily="34" charset="0"/>
              <a:defRPr sz="3600" b="1">
                <a:solidFill>
                  <a:schemeClr val="tx1"/>
                </a:solidFill>
                <a:latin typeface="Arial" panose="020B0604020202020204" pitchFamily="34" charset="0"/>
                <a:ea typeface="楷体_GB2312" pitchFamily="1" charset="-122"/>
              </a:defRPr>
            </a:lvl4pPr>
            <a:lvl5pPr marL="2057400" indent="-228600" algn="ctr">
              <a:buFont typeface="Arial" panose="020B0604020202020204" pitchFamily="34" charset="0"/>
              <a:defRPr sz="3600" b="1">
                <a:solidFill>
                  <a:schemeClr val="tx1"/>
                </a:solidFill>
                <a:latin typeface="Arial" panose="020B0604020202020204" pitchFamily="34" charset="0"/>
                <a:ea typeface="楷体_GB2312" pitchFamily="1" charset="-122"/>
              </a:defRPr>
            </a:lvl5pPr>
            <a:lvl6pPr marL="2514600" indent="-228600" algn="ctr" eaLnBrk="0" fontAlgn="base" hangingPunct="0">
              <a:spcBef>
                <a:spcPct val="0"/>
              </a:spcBef>
              <a:spcAft>
                <a:spcPct val="0"/>
              </a:spcAft>
              <a:buFont typeface="Arial" panose="020B0604020202020204" pitchFamily="34" charset="0"/>
              <a:defRPr sz="3600" b="1">
                <a:solidFill>
                  <a:schemeClr val="tx1"/>
                </a:solidFill>
                <a:latin typeface="Arial" panose="020B0604020202020204" pitchFamily="34" charset="0"/>
                <a:ea typeface="楷体_GB2312" pitchFamily="1" charset="-122"/>
              </a:defRPr>
            </a:lvl6pPr>
            <a:lvl7pPr marL="2971800" indent="-228600" algn="ctr" eaLnBrk="0" fontAlgn="base" hangingPunct="0">
              <a:spcBef>
                <a:spcPct val="0"/>
              </a:spcBef>
              <a:spcAft>
                <a:spcPct val="0"/>
              </a:spcAft>
              <a:buFont typeface="Arial" panose="020B0604020202020204" pitchFamily="34" charset="0"/>
              <a:defRPr sz="3600" b="1">
                <a:solidFill>
                  <a:schemeClr val="tx1"/>
                </a:solidFill>
                <a:latin typeface="Arial" panose="020B0604020202020204" pitchFamily="34" charset="0"/>
                <a:ea typeface="楷体_GB2312" pitchFamily="1" charset="-122"/>
              </a:defRPr>
            </a:lvl7pPr>
            <a:lvl8pPr marL="3429000" indent="-228600" algn="ctr" eaLnBrk="0" fontAlgn="base" hangingPunct="0">
              <a:spcBef>
                <a:spcPct val="0"/>
              </a:spcBef>
              <a:spcAft>
                <a:spcPct val="0"/>
              </a:spcAft>
              <a:buFont typeface="Arial" panose="020B0604020202020204" pitchFamily="34" charset="0"/>
              <a:defRPr sz="3600" b="1">
                <a:solidFill>
                  <a:schemeClr val="tx1"/>
                </a:solidFill>
                <a:latin typeface="Arial" panose="020B0604020202020204" pitchFamily="34" charset="0"/>
                <a:ea typeface="楷体_GB2312" pitchFamily="1" charset="-122"/>
              </a:defRPr>
            </a:lvl8pPr>
            <a:lvl9pPr marL="3886200" indent="-228600" algn="ctr" eaLnBrk="0" fontAlgn="base" hangingPunct="0">
              <a:spcBef>
                <a:spcPct val="0"/>
              </a:spcBef>
              <a:spcAft>
                <a:spcPct val="0"/>
              </a:spcAft>
              <a:buFont typeface="Arial" panose="020B0604020202020204" pitchFamily="34" charset="0"/>
              <a:defRPr sz="3600" b="1">
                <a:solidFill>
                  <a:schemeClr val="tx1"/>
                </a:solidFill>
                <a:latin typeface="Arial" panose="020B0604020202020204" pitchFamily="34" charset="0"/>
                <a:ea typeface="楷体_GB2312" pitchFamily="1" charset="-122"/>
              </a:defRPr>
            </a:lvl9pPr>
          </a:lstStyle>
          <a:p>
            <a:pPr algn="l" eaLnBrk="1" hangingPunct="1">
              <a:lnSpc>
                <a:spcPct val="120000"/>
              </a:lnSpc>
              <a:spcBef>
                <a:spcPts val="0"/>
              </a:spcBef>
            </a:pPr>
            <a:r>
              <a:rPr lang="en-US" altLang="zh-CN" sz="2800"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36000÷12000=3(</a:t>
            </a:r>
            <a:r>
              <a:rPr lang="zh-CN" altLang="en-US" sz="2800"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分</a:t>
            </a:r>
            <a:r>
              <a:rPr lang="en-US" altLang="zh-CN" sz="2800"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a:t>
            </a:r>
            <a:endParaRPr lang="zh-CN" altLang="en-US" sz="2800"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endParaRPr>
          </a:p>
        </p:txBody>
      </p:sp>
      <p:grpSp>
        <p:nvGrpSpPr>
          <p:cNvPr id="9" name="组合 8"/>
          <p:cNvGrpSpPr/>
          <p:nvPr/>
        </p:nvGrpSpPr>
        <p:grpSpPr>
          <a:xfrm>
            <a:off x="5498397" y="1844422"/>
            <a:ext cx="2545537" cy="1214489"/>
            <a:chOff x="2388" y="1503"/>
            <a:chExt cx="6715" cy="3158"/>
          </a:xfrm>
        </p:grpSpPr>
        <p:sp>
          <p:nvSpPr>
            <p:cNvPr id="10" name="云形标注 9"/>
            <p:cNvSpPr/>
            <p:nvPr/>
          </p:nvSpPr>
          <p:spPr>
            <a:xfrm>
              <a:off x="2388" y="1503"/>
              <a:ext cx="6544" cy="3158"/>
            </a:xfrm>
            <a:prstGeom prst="cloudCallout">
              <a:avLst>
                <a:gd name="adj1" fmla="val -25282"/>
                <a:gd name="adj2" fmla="val -66163"/>
              </a:avLst>
            </a:prstGeom>
            <a:gradFill flip="none" rotWithShape="1">
              <a:gsLst>
                <a:gs pos="0">
                  <a:srgbClr val="FBCC8D">
                    <a:tint val="66000"/>
                    <a:satMod val="160000"/>
                  </a:srgbClr>
                </a:gs>
                <a:gs pos="50000">
                  <a:srgbClr val="FBCC8D">
                    <a:tint val="44500"/>
                    <a:satMod val="160000"/>
                  </a:srgbClr>
                </a:gs>
                <a:gs pos="100000">
                  <a:srgbClr val="FBCC8D">
                    <a:tint val="23500"/>
                    <a:satMod val="160000"/>
                  </a:srgbClr>
                </a:gs>
              </a:gsLst>
              <a:lin ang="2700000" scaled="1"/>
              <a:tileRect/>
            </a:gra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defRPr/>
              </a:pPr>
              <a:endParaRPr kumimoji="0" lang="zh-CN" altLang="en-US" sz="2000" b="0" i="0" u="none" strike="noStrike" kern="1200" cap="none" spc="0" normalizeH="0" baseline="0" noProof="0" dirty="0">
                <a:ln>
                  <a:noFill/>
                </a:ln>
                <a:solidFill>
                  <a:schemeClr val="lt1"/>
                </a:solidFill>
                <a:effectLst/>
                <a:uLnTx/>
                <a:uFillTx/>
                <a:latin typeface="+mn-lt"/>
                <a:ea typeface="+mn-ea"/>
                <a:cs typeface="+mn-cs"/>
              </a:endParaRPr>
            </a:p>
          </p:txBody>
        </p:sp>
        <p:sp>
          <p:nvSpPr>
            <p:cNvPr id="11" name="矩形 10"/>
            <p:cNvSpPr/>
            <p:nvPr/>
          </p:nvSpPr>
          <p:spPr>
            <a:xfrm>
              <a:off x="2462" y="1665"/>
              <a:ext cx="6641" cy="2641"/>
            </a:xfrm>
            <a:prstGeom prst="rect">
              <a:avLst/>
            </a:prstGeom>
            <a:noFill/>
            <a:ln>
              <a:noFill/>
            </a:ln>
          </p:spPr>
          <p:txBody>
            <a:bodyPr wrap="square" rtlCol="0" anchor="t">
              <a:spAutoFit/>
            </a:bodyPr>
            <a:lstStyle/>
            <a:p>
              <a:pPr algn="ctr"/>
              <a:r>
                <a:rPr lang="zh-CN" altLang="en-US" sz="2000" b="1" dirty="0" smtClean="0">
                  <a:ln/>
                  <a:latin typeface="楷体" panose="02010609060101010101" pitchFamily="49" charset="-122"/>
                  <a:ea typeface="楷体" panose="02010609060101010101" pitchFamily="49" charset="-122"/>
                </a:rPr>
                <a:t>注入水的体积</a:t>
              </a:r>
              <a:endParaRPr lang="en-US" altLang="zh-CN" sz="2000" b="1" dirty="0" smtClean="0">
                <a:ln/>
                <a:latin typeface="楷体" panose="02010609060101010101" pitchFamily="49" charset="-122"/>
                <a:ea typeface="楷体" panose="02010609060101010101" pitchFamily="49" charset="-122"/>
              </a:endParaRPr>
            </a:p>
            <a:p>
              <a:pPr algn="ctr"/>
              <a:r>
                <a:rPr lang="en-US" altLang="zh-CN" sz="2000" b="1" dirty="0" smtClean="0">
                  <a:ln/>
                  <a:latin typeface="楷体" panose="02010609060101010101" pitchFamily="49" charset="-122"/>
                  <a:ea typeface="楷体" panose="02010609060101010101" pitchFamily="49" charset="-122"/>
                </a:rPr>
                <a:t>=38cm</a:t>
              </a:r>
              <a:r>
                <a:rPr lang="zh-CN" altLang="en-US" sz="2000" b="1" dirty="0" smtClean="0">
                  <a:ln/>
                  <a:latin typeface="楷体" panose="02010609060101010101" pitchFamily="49" charset="-122"/>
                  <a:ea typeface="楷体" panose="02010609060101010101" pitchFamily="49" charset="-122"/>
                </a:rPr>
                <a:t>高的水的体积</a:t>
              </a:r>
              <a:r>
                <a:rPr lang="en-US" altLang="zh-CN" sz="2000" b="1" dirty="0" smtClean="0">
                  <a:ln/>
                  <a:latin typeface="楷体" panose="02010609060101010101" pitchFamily="49" charset="-122"/>
                  <a:ea typeface="楷体" panose="02010609060101010101" pitchFamily="49" charset="-122"/>
                </a:rPr>
                <a:t>-</a:t>
              </a:r>
              <a:r>
                <a:rPr lang="zh-CN" altLang="en-US" sz="2000" b="1" dirty="0" smtClean="0">
                  <a:ln/>
                  <a:latin typeface="楷体" panose="02010609060101010101" pitchFamily="49" charset="-122"/>
                  <a:ea typeface="楷体" panose="02010609060101010101" pitchFamily="49" charset="-122"/>
                </a:rPr>
                <a:t>假山的体积。</a:t>
              </a:r>
              <a:endParaRPr lang="zh-CN" altLang="en-US" sz="2000" b="1" dirty="0">
                <a:ln/>
                <a:solidFill>
                  <a:schemeClr val="tx1"/>
                </a:solidFill>
                <a:effectLst/>
                <a:latin typeface="楷体" panose="02010609060101010101" pitchFamily="49" charset="-122"/>
                <a:ea typeface="楷体" panose="02010609060101010101" pitchFamily="49" charset="-122"/>
              </a:endParaRPr>
            </a:p>
          </p:txBody>
        </p:sp>
      </p:grpSp>
    </p:spTree>
    <p:extLst>
      <p:ext uri="{BB962C8B-B14F-4D97-AF65-F5344CB8AC3E}">
        <p14:creationId xmlns:p14="http://schemas.microsoft.com/office/powerpoint/2010/main" val="2681639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wipe(left)">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8">
                                            <p:txEl>
                                              <p:pRg st="0" end="0"/>
                                            </p:txEl>
                                          </p:spTgt>
                                        </p:tgtEl>
                                        <p:attrNameLst>
                                          <p:attrName>style.visibility</p:attrName>
                                        </p:attrNameLst>
                                      </p:cBhvr>
                                      <p:to>
                                        <p:strVal val="visible"/>
                                      </p:to>
                                    </p:set>
                                    <p:animEffect transition="in" filter="wipe(left)">
                                      <p:cBhvr>
                                        <p:cTn id="17" dur="500"/>
                                        <p:tgtEl>
                                          <p:spTgt spid="1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6">
                                            <p:txEl>
                                              <p:pRg st="0" end="0"/>
                                            </p:txEl>
                                          </p:spTgt>
                                        </p:tgtEl>
                                        <p:attrNameLst>
                                          <p:attrName>style.visibility</p:attrName>
                                        </p:attrNameLst>
                                      </p:cBhvr>
                                      <p:to>
                                        <p:strVal val="visible"/>
                                      </p:to>
                                    </p:set>
                                    <p:animEffect transition="in" filter="wipe(left)">
                                      <p:cBhvr>
                                        <p:cTn id="22" dur="500"/>
                                        <p:tgtEl>
                                          <p:spTgt spid="1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Effect transition="in" filter="wipe(left)">
                                      <p:cBhvr>
                                        <p:cTn id="27" dur="500"/>
                                        <p:tgtEl>
                                          <p:spTgt spid="1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214639" y="3095152"/>
            <a:ext cx="8010000" cy="1747261"/>
            <a:chOff x="1140600" y="2686431"/>
            <a:chExt cx="8010000" cy="1747261"/>
          </a:xfrm>
        </p:grpSpPr>
        <p:sp>
          <p:nvSpPr>
            <p:cNvPr id="2" name="圆角矩形标注 1"/>
            <p:cNvSpPr/>
            <p:nvPr/>
          </p:nvSpPr>
          <p:spPr>
            <a:xfrm>
              <a:off x="1140600" y="3841189"/>
              <a:ext cx="7668000" cy="592503"/>
            </a:xfrm>
            <a:prstGeom prst="wedgeRoundRectCallout">
              <a:avLst>
                <a:gd name="adj1" fmla="val 39785"/>
                <a:gd name="adj2" fmla="val -80375"/>
                <a:gd name="adj3" fmla="val 16667"/>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lnSpc>
                  <a:spcPct val="120000"/>
                </a:lnSpc>
              </a:pPr>
              <a:r>
                <a:rPr lang="zh-CN" altLang="en-US" sz="2400" b="1" dirty="0" smtClean="0">
                  <a:solidFill>
                    <a:prstClr val="black"/>
                  </a:solidFill>
                  <a:latin typeface="楷体" panose="02010609060101010101" pitchFamily="49" charset="-122"/>
                  <a:ea typeface="楷体" panose="02010609060101010101" pitchFamily="49" charset="-122"/>
                </a:rPr>
                <a:t>石块的形状既不是长方体也不是正方体，怎么测量呢？</a:t>
              </a:r>
              <a:endParaRPr lang="zh-CN" altLang="en-US" sz="2400" b="1" dirty="0">
                <a:solidFill>
                  <a:prstClr val="black"/>
                </a:solidFill>
                <a:latin typeface="楷体" panose="02010609060101010101" pitchFamily="49" charset="-122"/>
                <a:ea typeface="楷体" panose="02010609060101010101" pitchFamily="49" charset="-122"/>
              </a:endParaRPr>
            </a:p>
          </p:txBody>
        </p:sp>
        <p:pic>
          <p:nvPicPr>
            <p:cNvPr id="3" name="图片 2"/>
            <p:cNvPicPr>
              <a:picLocks noChangeAspect="1"/>
            </p:cNvPicPr>
            <p:nvPr/>
          </p:nvPicPr>
          <p:blipFill>
            <a:blip r:embed="rId2"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flipH="1">
              <a:off x="8070600" y="2686431"/>
              <a:ext cx="1080000" cy="1035310"/>
            </a:xfrm>
            <a:prstGeom prst="rect">
              <a:avLst/>
            </a:prstGeom>
          </p:spPr>
        </p:pic>
      </p:grpSp>
      <p:grpSp>
        <p:nvGrpSpPr>
          <p:cNvPr id="5" name="组合 4"/>
          <p:cNvGrpSpPr/>
          <p:nvPr/>
        </p:nvGrpSpPr>
        <p:grpSpPr>
          <a:xfrm>
            <a:off x="-206235" y="725396"/>
            <a:ext cx="5302050" cy="3887181"/>
            <a:chOff x="3822840" y="654225"/>
            <a:chExt cx="5302050" cy="3887181"/>
          </a:xfrm>
        </p:grpSpPr>
        <p:pic>
          <p:nvPicPr>
            <p:cNvPr id="4" name="图片 3"/>
            <p:cNvPicPr>
              <a:picLocks noChangeAspect="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3822840" y="902094"/>
              <a:ext cx="1798320" cy="3639312"/>
            </a:xfrm>
            <a:prstGeom prst="rect">
              <a:avLst/>
            </a:prstGeom>
          </p:spPr>
        </p:pic>
        <p:sp>
          <p:nvSpPr>
            <p:cNvPr id="7" name="圆角矩形标注 6"/>
            <p:cNvSpPr/>
            <p:nvPr/>
          </p:nvSpPr>
          <p:spPr>
            <a:xfrm>
              <a:off x="4984890" y="654225"/>
              <a:ext cx="4140000" cy="527378"/>
            </a:xfrm>
            <a:prstGeom prst="wedgeRoundRectCallout">
              <a:avLst>
                <a:gd name="adj1" fmla="val -40635"/>
                <a:gd name="adj2" fmla="val 81176"/>
                <a:gd name="adj3" fmla="val 16667"/>
              </a:avLst>
            </a:prstGeom>
            <a:ln>
              <a:solidFill>
                <a:srgbClr val="7030A0"/>
              </a:solidFill>
            </a:ln>
          </p:spPr>
          <p:style>
            <a:lnRef idx="2">
              <a:schemeClr val="accent1"/>
            </a:lnRef>
            <a:fillRef idx="1">
              <a:schemeClr val="lt1"/>
            </a:fillRef>
            <a:effectRef idx="0">
              <a:schemeClr val="accent1"/>
            </a:effectRef>
            <a:fontRef idx="minor">
              <a:schemeClr val="dk1"/>
            </a:fontRef>
          </p:style>
          <p:txBody>
            <a:bodyPr>
              <a:spAutoFit/>
            </a:bodyPr>
            <a:lstStyle/>
            <a:p>
              <a:pPr lvl="0">
                <a:lnSpc>
                  <a:spcPct val="120000"/>
                </a:lnSpc>
              </a:pPr>
              <a:r>
                <a:rPr lang="zh-CN" altLang="en-US" sz="2400" b="1" dirty="0" smtClean="0">
                  <a:solidFill>
                    <a:prstClr val="black"/>
                  </a:solidFill>
                  <a:latin typeface="楷体" panose="02010609060101010101" pitchFamily="49" charset="-122"/>
                  <a:ea typeface="楷体" panose="02010609060101010101" pitchFamily="49" charset="-122"/>
                </a:rPr>
                <a:t>怎样测量下列物体的体积呢？</a:t>
              </a:r>
              <a:endParaRPr lang="zh-CN" altLang="en-US" sz="2400" b="1" dirty="0">
                <a:solidFill>
                  <a:prstClr val="black"/>
                </a:solidFill>
                <a:latin typeface="楷体" panose="02010609060101010101" pitchFamily="49" charset="-122"/>
                <a:ea typeface="楷体" panose="02010609060101010101" pitchFamily="49" charset="-122"/>
              </a:endParaRPr>
            </a:p>
          </p:txBody>
        </p:sp>
      </p:grpSp>
      <p:grpSp>
        <p:nvGrpSpPr>
          <p:cNvPr id="12" name="组合 11"/>
          <p:cNvGrpSpPr/>
          <p:nvPr/>
        </p:nvGrpSpPr>
        <p:grpSpPr>
          <a:xfrm>
            <a:off x="1701232" y="1556783"/>
            <a:ext cx="6789165" cy="2160000"/>
            <a:chOff x="1771650" y="1619249"/>
            <a:chExt cx="6789165" cy="2160000"/>
          </a:xfrm>
        </p:grpSpPr>
        <p:pic>
          <p:nvPicPr>
            <p:cNvPr id="1026" name="Picture 2"/>
            <p:cNvPicPr>
              <a:picLocks noChangeAspect="1" noChangeArrowheads="1"/>
            </p:cNvPicPr>
            <p:nvPr/>
          </p:nvPicPr>
          <p:blipFill>
            <a:blip r:embed="rId4"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6400815" y="1637849"/>
              <a:ext cx="2160000" cy="1898100"/>
            </a:xfrm>
            <a:prstGeom prst="roundRect">
              <a:avLst>
                <a:gd name="adj" fmla="val 30215"/>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立方体 7"/>
            <p:cNvSpPr/>
            <p:nvPr/>
          </p:nvSpPr>
          <p:spPr>
            <a:xfrm>
              <a:off x="1771650" y="1619249"/>
              <a:ext cx="1800000" cy="2160000"/>
            </a:xfrm>
            <a:prstGeom prst="cub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11" name="立方体 10"/>
            <p:cNvSpPr/>
            <p:nvPr/>
          </p:nvSpPr>
          <p:spPr>
            <a:xfrm>
              <a:off x="4290540" y="1866899"/>
              <a:ext cx="1440000" cy="1440000"/>
            </a:xfrm>
            <a:prstGeom prst="cub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CN" altLang="en-US"/>
            </a:p>
          </p:txBody>
        </p:sp>
      </p:grpSp>
      <p:sp>
        <p:nvSpPr>
          <p:cNvPr id="13" name="矩形 12"/>
          <p:cNvSpPr/>
          <p:nvPr/>
        </p:nvSpPr>
        <p:spPr>
          <a:xfrm>
            <a:off x="1279504" y="3716783"/>
            <a:ext cx="2304000" cy="504000"/>
          </a:xfrm>
          <a:prstGeom prst="rect">
            <a:avLst/>
          </a:prstGeom>
        </p:spPr>
        <p:txBody>
          <a:bodyPr wrap="square">
            <a:spAutoFit/>
          </a:bodyPr>
          <a:lstStyle/>
          <a:p>
            <a:r>
              <a:rPr lang="en-US" altLang="zh-CN" sz="2800" b="1" i="1" spc="-150" dirty="0" smtClean="0">
                <a:solidFill>
                  <a:srgbClr val="FF0000"/>
                </a:solidFill>
                <a:latin typeface="Times New Roman" pitchFamily="18" charset="0"/>
                <a:ea typeface="楷体" panose="02010609060101010101" pitchFamily="49" charset="-122"/>
                <a:cs typeface="Times New Roman" pitchFamily="18" charset="0"/>
              </a:rPr>
              <a:t>V</a:t>
            </a:r>
            <a:r>
              <a:rPr lang="en-US" altLang="zh-CN" sz="2800" b="1" spc="-150" dirty="0" smtClean="0">
                <a:solidFill>
                  <a:srgbClr val="FF0000"/>
                </a:solidFill>
                <a:latin typeface="Times New Roman" pitchFamily="18" charset="0"/>
                <a:ea typeface="楷体" panose="02010609060101010101" pitchFamily="49" charset="-122"/>
                <a:cs typeface="Times New Roman" pitchFamily="18" charset="0"/>
              </a:rPr>
              <a:t>=</a:t>
            </a:r>
            <a:r>
              <a:rPr lang="zh-CN" altLang="en-US" sz="2800" b="1" spc="-150" dirty="0" smtClean="0">
                <a:solidFill>
                  <a:srgbClr val="FF0000"/>
                </a:solidFill>
                <a:latin typeface="Times New Roman" pitchFamily="18" charset="0"/>
                <a:ea typeface="楷体" panose="02010609060101010101" pitchFamily="49" charset="-122"/>
                <a:cs typeface="Times New Roman" pitchFamily="18" charset="0"/>
              </a:rPr>
              <a:t>长</a:t>
            </a:r>
            <a:r>
              <a:rPr lang="en-US" altLang="zh-CN" sz="2800" b="1" spc="-150" dirty="0" smtClean="0">
                <a:solidFill>
                  <a:srgbClr val="FF0000"/>
                </a:solidFill>
                <a:latin typeface="Times New Roman" pitchFamily="18" charset="0"/>
                <a:ea typeface="楷体" panose="02010609060101010101" pitchFamily="49" charset="-122"/>
                <a:cs typeface="Times New Roman" pitchFamily="18" charset="0"/>
              </a:rPr>
              <a:t>×</a:t>
            </a:r>
            <a:r>
              <a:rPr lang="zh-CN" altLang="en-US" sz="2800" b="1" spc="-150" dirty="0" smtClean="0">
                <a:solidFill>
                  <a:srgbClr val="FF0000"/>
                </a:solidFill>
                <a:latin typeface="Times New Roman" pitchFamily="18" charset="0"/>
                <a:ea typeface="楷体" panose="02010609060101010101" pitchFamily="49" charset="-122"/>
                <a:cs typeface="Times New Roman" pitchFamily="18" charset="0"/>
              </a:rPr>
              <a:t>宽</a:t>
            </a:r>
            <a:r>
              <a:rPr lang="en-US" altLang="zh-CN" sz="2800" b="1" spc="-150" dirty="0" smtClean="0">
                <a:solidFill>
                  <a:srgbClr val="FF0000"/>
                </a:solidFill>
                <a:latin typeface="Times New Roman" pitchFamily="18" charset="0"/>
                <a:ea typeface="楷体" panose="02010609060101010101" pitchFamily="49" charset="-122"/>
                <a:cs typeface="Times New Roman" pitchFamily="18" charset="0"/>
              </a:rPr>
              <a:t>×</a:t>
            </a:r>
            <a:r>
              <a:rPr lang="zh-CN" altLang="en-US" sz="2800" b="1" spc="-150" dirty="0" smtClean="0">
                <a:solidFill>
                  <a:srgbClr val="FF0000"/>
                </a:solidFill>
                <a:latin typeface="Times New Roman" pitchFamily="18" charset="0"/>
                <a:ea typeface="楷体" panose="02010609060101010101" pitchFamily="49" charset="-122"/>
                <a:cs typeface="Times New Roman" pitchFamily="18" charset="0"/>
              </a:rPr>
              <a:t>高</a:t>
            </a:r>
            <a:endParaRPr lang="zh-CN" altLang="en-US" sz="2800" b="1" spc="-150" dirty="0">
              <a:solidFill>
                <a:srgbClr val="FF0000"/>
              </a:solidFill>
              <a:latin typeface="Times New Roman" pitchFamily="18" charset="0"/>
              <a:ea typeface="楷体" panose="02010609060101010101" pitchFamily="49" charset="-122"/>
              <a:cs typeface="Times New Roman" pitchFamily="18" charset="0"/>
            </a:endParaRPr>
          </a:p>
        </p:txBody>
      </p:sp>
      <p:sp>
        <p:nvSpPr>
          <p:cNvPr id="14" name="矩形 13"/>
          <p:cNvSpPr/>
          <p:nvPr/>
        </p:nvSpPr>
        <p:spPr>
          <a:xfrm>
            <a:off x="3473752" y="1269648"/>
            <a:ext cx="3491775" cy="523220"/>
          </a:xfrm>
          <a:prstGeom prst="rect">
            <a:avLst/>
          </a:prstGeom>
        </p:spPr>
        <p:txBody>
          <a:bodyPr wrap="square">
            <a:spAutoFit/>
          </a:bodyPr>
          <a:lstStyle/>
          <a:p>
            <a:r>
              <a:rPr lang="en-US" altLang="zh-CN" sz="2800" b="1" i="1" spc="-150" dirty="0" smtClean="0">
                <a:solidFill>
                  <a:srgbClr val="FF0000"/>
                </a:solidFill>
                <a:latin typeface="Times New Roman" pitchFamily="18" charset="0"/>
                <a:ea typeface="楷体" panose="02010609060101010101" pitchFamily="49" charset="-122"/>
                <a:cs typeface="Times New Roman" pitchFamily="18" charset="0"/>
              </a:rPr>
              <a:t>V</a:t>
            </a:r>
            <a:r>
              <a:rPr lang="en-US" altLang="zh-CN" sz="2800" b="1" spc="-150" dirty="0" smtClean="0">
                <a:solidFill>
                  <a:srgbClr val="FF0000"/>
                </a:solidFill>
                <a:latin typeface="Times New Roman" pitchFamily="18" charset="0"/>
                <a:ea typeface="楷体" panose="02010609060101010101" pitchFamily="49" charset="-122"/>
                <a:cs typeface="Times New Roman" pitchFamily="18" charset="0"/>
              </a:rPr>
              <a:t>=</a:t>
            </a:r>
            <a:r>
              <a:rPr lang="zh-CN" altLang="en-US" sz="2800" b="1" spc="-150" dirty="0">
                <a:solidFill>
                  <a:srgbClr val="FF0000"/>
                </a:solidFill>
                <a:latin typeface="Times New Roman" pitchFamily="18" charset="0"/>
                <a:ea typeface="楷体" panose="02010609060101010101" pitchFamily="49" charset="-122"/>
                <a:cs typeface="Times New Roman" pitchFamily="18" charset="0"/>
              </a:rPr>
              <a:t>棱长</a:t>
            </a:r>
            <a:r>
              <a:rPr lang="en-US" altLang="zh-CN" sz="2800" b="1" spc="-150" dirty="0" smtClean="0">
                <a:solidFill>
                  <a:srgbClr val="FF0000"/>
                </a:solidFill>
                <a:latin typeface="Times New Roman" pitchFamily="18" charset="0"/>
                <a:ea typeface="楷体" panose="02010609060101010101" pitchFamily="49" charset="-122"/>
                <a:cs typeface="Times New Roman" pitchFamily="18" charset="0"/>
              </a:rPr>
              <a:t>×</a:t>
            </a:r>
            <a:r>
              <a:rPr lang="zh-CN" altLang="en-US" sz="2800" b="1" spc="-150" dirty="0">
                <a:solidFill>
                  <a:srgbClr val="FF0000"/>
                </a:solidFill>
                <a:latin typeface="Times New Roman" pitchFamily="18" charset="0"/>
                <a:ea typeface="楷体" panose="02010609060101010101" pitchFamily="49" charset="-122"/>
                <a:cs typeface="Times New Roman" pitchFamily="18" charset="0"/>
              </a:rPr>
              <a:t>棱长</a:t>
            </a:r>
            <a:r>
              <a:rPr lang="en-US" altLang="zh-CN" sz="2800" b="1" spc="-150" dirty="0" smtClean="0">
                <a:solidFill>
                  <a:srgbClr val="FF0000"/>
                </a:solidFill>
                <a:latin typeface="Times New Roman" pitchFamily="18" charset="0"/>
                <a:ea typeface="楷体" panose="02010609060101010101" pitchFamily="49" charset="-122"/>
                <a:cs typeface="Times New Roman" pitchFamily="18" charset="0"/>
              </a:rPr>
              <a:t>×</a:t>
            </a:r>
            <a:r>
              <a:rPr lang="zh-CN" altLang="en-US" sz="2800" b="1" spc="-150" dirty="0">
                <a:solidFill>
                  <a:srgbClr val="FF0000"/>
                </a:solidFill>
                <a:latin typeface="Times New Roman" pitchFamily="18" charset="0"/>
                <a:ea typeface="楷体" panose="02010609060101010101" pitchFamily="49" charset="-122"/>
                <a:cs typeface="Times New Roman" pitchFamily="18" charset="0"/>
              </a:rPr>
              <a:t>棱长</a:t>
            </a:r>
          </a:p>
        </p:txBody>
      </p:sp>
    </p:spTree>
    <p:extLst>
      <p:ext uri="{BB962C8B-B14F-4D97-AF65-F5344CB8AC3E}">
        <p14:creationId xmlns:p14="http://schemas.microsoft.com/office/powerpoint/2010/main" val="3498554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1"/>
          <p:cNvSpPr txBox="1"/>
          <p:nvPr/>
        </p:nvSpPr>
        <p:spPr>
          <a:xfrm>
            <a:off x="432987" y="580478"/>
            <a:ext cx="8387820" cy="1569660"/>
          </a:xfrm>
          <a:prstGeom prst="rect">
            <a:avLst/>
          </a:prstGeom>
          <a:noFill/>
        </p:spPr>
        <p:txBody>
          <a:bodyPr wrap="square" rtlCol="0">
            <a:spAutoFit/>
          </a:bodyPr>
          <a:lstStyle/>
          <a:p>
            <a:r>
              <a:rPr lang="zh-CN" altLang="en-US" sz="2400" b="1" dirty="0" smtClean="0">
                <a:latin typeface="Times New Roman" pitchFamily="18" charset="0"/>
                <a:ea typeface="宋体" pitchFamily="2" charset="-122"/>
              </a:rPr>
              <a:t> </a:t>
            </a:r>
            <a:r>
              <a:rPr lang="zh-CN" altLang="en-US" sz="2400" b="1" dirty="0" smtClean="0">
                <a:latin typeface="Times New Roman" pitchFamily="18" charset="0"/>
                <a:ea typeface="宋体" pitchFamily="2" charset="-122"/>
              </a:rPr>
              <a:t>有</a:t>
            </a:r>
            <a:r>
              <a:rPr lang="zh-CN" altLang="en-US" sz="2400" b="1" dirty="0" smtClean="0">
                <a:latin typeface="Times New Roman" pitchFamily="18" charset="0"/>
                <a:ea typeface="宋体" pitchFamily="2" charset="-122"/>
              </a:rPr>
              <a:t>两个无盖的长方体水箱，甲水箱里注满水，乙水箱空着。从里面量，甲水箱长</a:t>
            </a:r>
            <a:r>
              <a:rPr lang="en-US" altLang="zh-CN" sz="2400" b="1" dirty="0" smtClean="0">
                <a:latin typeface="Times New Roman" pitchFamily="18" charset="0"/>
                <a:ea typeface="宋体" pitchFamily="2" charset="-122"/>
              </a:rPr>
              <a:t>40 cm</a:t>
            </a:r>
            <a:r>
              <a:rPr lang="zh-CN" altLang="en-US" sz="2400" b="1" dirty="0" smtClean="0">
                <a:latin typeface="Times New Roman" pitchFamily="18" charset="0"/>
                <a:ea typeface="宋体" pitchFamily="2" charset="-122"/>
              </a:rPr>
              <a:t>，宽</a:t>
            </a:r>
            <a:r>
              <a:rPr lang="en-US" altLang="zh-CN" sz="2400" b="1" dirty="0" smtClean="0">
                <a:latin typeface="Times New Roman" pitchFamily="18" charset="0"/>
                <a:ea typeface="宋体" pitchFamily="2" charset="-122"/>
              </a:rPr>
              <a:t>32 cm</a:t>
            </a:r>
            <a:r>
              <a:rPr lang="zh-CN" altLang="en-US" sz="2400" b="1" dirty="0" smtClean="0">
                <a:latin typeface="Times New Roman" pitchFamily="18" charset="0"/>
                <a:ea typeface="宋体" pitchFamily="2" charset="-122"/>
              </a:rPr>
              <a:t>，水面高</a:t>
            </a:r>
            <a:r>
              <a:rPr lang="en-US" altLang="zh-CN" sz="2400" b="1" dirty="0" smtClean="0">
                <a:latin typeface="Times New Roman" pitchFamily="18" charset="0"/>
                <a:ea typeface="宋体" pitchFamily="2" charset="-122"/>
              </a:rPr>
              <a:t>20 cm</a:t>
            </a:r>
            <a:r>
              <a:rPr lang="zh-CN" altLang="en-US" sz="2400" b="1" dirty="0" smtClean="0">
                <a:latin typeface="Times New Roman" pitchFamily="18" charset="0"/>
                <a:ea typeface="宋体" pitchFamily="2" charset="-122"/>
              </a:rPr>
              <a:t>；乙水箱长</a:t>
            </a:r>
            <a:r>
              <a:rPr lang="en-US" altLang="zh-CN" sz="2400" b="1" dirty="0" smtClean="0">
                <a:latin typeface="Times New Roman" pitchFamily="18" charset="0"/>
                <a:ea typeface="宋体" pitchFamily="2" charset="-122"/>
              </a:rPr>
              <a:t>30 cm</a:t>
            </a:r>
            <a:r>
              <a:rPr lang="zh-CN" altLang="en-US" sz="2400" b="1" dirty="0" smtClean="0">
                <a:latin typeface="Times New Roman" pitchFamily="18" charset="0"/>
                <a:ea typeface="宋体" pitchFamily="2" charset="-122"/>
              </a:rPr>
              <a:t>，宽</a:t>
            </a:r>
            <a:r>
              <a:rPr lang="en-US" altLang="zh-CN" sz="2400" b="1" dirty="0" smtClean="0">
                <a:latin typeface="Times New Roman" pitchFamily="18" charset="0"/>
                <a:ea typeface="宋体" pitchFamily="2" charset="-122"/>
              </a:rPr>
              <a:t>24 cm</a:t>
            </a:r>
            <a:r>
              <a:rPr lang="zh-CN" altLang="en-US" sz="2400" b="1" dirty="0" smtClean="0">
                <a:latin typeface="Times New Roman" pitchFamily="18" charset="0"/>
                <a:ea typeface="宋体" pitchFamily="2" charset="-122"/>
              </a:rPr>
              <a:t>，高</a:t>
            </a:r>
            <a:r>
              <a:rPr lang="en-US" altLang="zh-CN" sz="2400" b="1" dirty="0" smtClean="0">
                <a:latin typeface="Times New Roman" pitchFamily="18" charset="0"/>
                <a:ea typeface="宋体" pitchFamily="2" charset="-122"/>
              </a:rPr>
              <a:t>25 cm</a:t>
            </a:r>
            <a:r>
              <a:rPr lang="zh-CN" altLang="en-US" sz="2400" b="1" dirty="0" smtClean="0">
                <a:latin typeface="Times New Roman" pitchFamily="18" charset="0"/>
                <a:ea typeface="宋体" pitchFamily="2" charset="-122"/>
              </a:rPr>
              <a:t>。将甲水箱中部分水倒入乙水箱，使两个水箱水面高度一样，现在的水面高度是多少厘米？</a:t>
            </a:r>
            <a:endParaRPr lang="zh-CN" altLang="en-US" sz="2400" b="1" dirty="0">
              <a:latin typeface="Times New Roman" pitchFamily="18" charset="0"/>
              <a:ea typeface="宋体" pitchFamily="2" charset="-122"/>
            </a:endParaRPr>
          </a:p>
        </p:txBody>
      </p:sp>
      <p:sp>
        <p:nvSpPr>
          <p:cNvPr id="25" name="TextBox 1"/>
          <p:cNvSpPr txBox="1"/>
          <p:nvPr/>
        </p:nvSpPr>
        <p:spPr>
          <a:xfrm>
            <a:off x="643377" y="4101215"/>
            <a:ext cx="4606813" cy="461665"/>
          </a:xfrm>
          <a:prstGeom prst="rect">
            <a:avLst/>
          </a:prstGeom>
          <a:noFill/>
        </p:spPr>
        <p:txBody>
          <a:bodyPr wrap="square" rtlCol="0">
            <a:spAutoFit/>
          </a:bodyPr>
          <a:lstStyle/>
          <a:p>
            <a:pPr>
              <a:lnSpc>
                <a:spcPct val="100000"/>
              </a:lnSpc>
              <a:spcBef>
                <a:spcPct val="0"/>
              </a:spcBef>
              <a:buFontTx/>
              <a:buNone/>
            </a:pPr>
            <a:r>
              <a:rPr lang="zh-CN" altLang="en-US" sz="2400" b="1"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答</a:t>
            </a:r>
            <a:r>
              <a:rPr lang="zh-CN" altLang="en-US" sz="2400"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：现在的水面高度</a:t>
            </a:r>
            <a:r>
              <a:rPr lang="zh-CN" altLang="en-US" sz="2400" b="1"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是</a:t>
            </a:r>
            <a:r>
              <a:rPr lang="en-US" altLang="zh-CN" sz="2400" b="1"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12.8cm</a:t>
            </a:r>
            <a:r>
              <a:rPr lang="zh-CN" altLang="en-US" sz="2400" b="1"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a:t>
            </a:r>
            <a:endParaRPr lang="zh-CN" altLang="en-US" sz="2400"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6" name="Rectangle 4"/>
          <p:cNvSpPr>
            <a:spLocks noChangeArrowheads="1"/>
          </p:cNvSpPr>
          <p:nvPr/>
        </p:nvSpPr>
        <p:spPr bwMode="auto">
          <a:xfrm>
            <a:off x="643379" y="2212891"/>
            <a:ext cx="6151868" cy="495329"/>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algn="ctr">
              <a:buFont typeface="Arial" panose="020B0604020202020204" pitchFamily="34" charset="0"/>
              <a:defRPr sz="3600" b="1">
                <a:solidFill>
                  <a:schemeClr val="tx1"/>
                </a:solidFill>
                <a:latin typeface="Arial" panose="020B0604020202020204" pitchFamily="34" charset="0"/>
                <a:ea typeface="楷体_GB2312" pitchFamily="1" charset="-122"/>
              </a:defRPr>
            </a:lvl1pPr>
            <a:lvl2pPr marL="742950" indent="-285750" algn="ctr">
              <a:buFont typeface="Arial" panose="020B0604020202020204" pitchFamily="34" charset="0"/>
              <a:defRPr sz="3600" b="1">
                <a:solidFill>
                  <a:schemeClr val="tx1"/>
                </a:solidFill>
                <a:latin typeface="Arial" panose="020B0604020202020204" pitchFamily="34" charset="0"/>
                <a:ea typeface="楷体_GB2312" pitchFamily="1" charset="-122"/>
              </a:defRPr>
            </a:lvl2pPr>
            <a:lvl3pPr marL="1143000" indent="-228600" algn="ctr">
              <a:buFont typeface="Arial" panose="020B0604020202020204" pitchFamily="34" charset="0"/>
              <a:defRPr sz="3600" b="1">
                <a:solidFill>
                  <a:schemeClr val="tx1"/>
                </a:solidFill>
                <a:latin typeface="Arial" panose="020B0604020202020204" pitchFamily="34" charset="0"/>
                <a:ea typeface="楷体_GB2312" pitchFamily="1" charset="-122"/>
              </a:defRPr>
            </a:lvl3pPr>
            <a:lvl4pPr marL="1600200" indent="-228600" algn="ctr">
              <a:buFont typeface="Arial" panose="020B0604020202020204" pitchFamily="34" charset="0"/>
              <a:defRPr sz="3600" b="1">
                <a:solidFill>
                  <a:schemeClr val="tx1"/>
                </a:solidFill>
                <a:latin typeface="Arial" panose="020B0604020202020204" pitchFamily="34" charset="0"/>
                <a:ea typeface="楷体_GB2312" pitchFamily="1" charset="-122"/>
              </a:defRPr>
            </a:lvl4pPr>
            <a:lvl5pPr marL="2057400" indent="-228600" algn="ctr">
              <a:buFont typeface="Arial" panose="020B0604020202020204" pitchFamily="34" charset="0"/>
              <a:defRPr sz="3600" b="1">
                <a:solidFill>
                  <a:schemeClr val="tx1"/>
                </a:solidFill>
                <a:latin typeface="Arial" panose="020B0604020202020204" pitchFamily="34" charset="0"/>
                <a:ea typeface="楷体_GB2312" pitchFamily="1" charset="-122"/>
              </a:defRPr>
            </a:lvl5pPr>
            <a:lvl6pPr marL="2514600" indent="-228600" algn="ctr" eaLnBrk="0" fontAlgn="base" hangingPunct="0">
              <a:spcBef>
                <a:spcPct val="0"/>
              </a:spcBef>
              <a:spcAft>
                <a:spcPct val="0"/>
              </a:spcAft>
              <a:buFont typeface="Arial" panose="020B0604020202020204" pitchFamily="34" charset="0"/>
              <a:defRPr sz="3600" b="1">
                <a:solidFill>
                  <a:schemeClr val="tx1"/>
                </a:solidFill>
                <a:latin typeface="Arial" panose="020B0604020202020204" pitchFamily="34" charset="0"/>
                <a:ea typeface="楷体_GB2312" pitchFamily="1" charset="-122"/>
              </a:defRPr>
            </a:lvl6pPr>
            <a:lvl7pPr marL="2971800" indent="-228600" algn="ctr" eaLnBrk="0" fontAlgn="base" hangingPunct="0">
              <a:spcBef>
                <a:spcPct val="0"/>
              </a:spcBef>
              <a:spcAft>
                <a:spcPct val="0"/>
              </a:spcAft>
              <a:buFont typeface="Arial" panose="020B0604020202020204" pitchFamily="34" charset="0"/>
              <a:defRPr sz="3600" b="1">
                <a:solidFill>
                  <a:schemeClr val="tx1"/>
                </a:solidFill>
                <a:latin typeface="Arial" panose="020B0604020202020204" pitchFamily="34" charset="0"/>
                <a:ea typeface="楷体_GB2312" pitchFamily="1" charset="-122"/>
              </a:defRPr>
            </a:lvl7pPr>
            <a:lvl8pPr marL="3429000" indent="-228600" algn="ctr" eaLnBrk="0" fontAlgn="base" hangingPunct="0">
              <a:spcBef>
                <a:spcPct val="0"/>
              </a:spcBef>
              <a:spcAft>
                <a:spcPct val="0"/>
              </a:spcAft>
              <a:buFont typeface="Arial" panose="020B0604020202020204" pitchFamily="34" charset="0"/>
              <a:defRPr sz="3600" b="1">
                <a:solidFill>
                  <a:schemeClr val="tx1"/>
                </a:solidFill>
                <a:latin typeface="Arial" panose="020B0604020202020204" pitchFamily="34" charset="0"/>
                <a:ea typeface="楷体_GB2312" pitchFamily="1" charset="-122"/>
              </a:defRPr>
            </a:lvl8pPr>
            <a:lvl9pPr marL="3886200" indent="-228600" algn="ctr" eaLnBrk="0" fontAlgn="base" hangingPunct="0">
              <a:spcBef>
                <a:spcPct val="0"/>
              </a:spcBef>
              <a:spcAft>
                <a:spcPct val="0"/>
              </a:spcAft>
              <a:buFont typeface="Arial" panose="020B0604020202020204" pitchFamily="34" charset="0"/>
              <a:defRPr sz="3600" b="1">
                <a:solidFill>
                  <a:schemeClr val="tx1"/>
                </a:solidFill>
                <a:latin typeface="Arial" panose="020B0604020202020204" pitchFamily="34" charset="0"/>
                <a:ea typeface="楷体_GB2312" pitchFamily="1" charset="-122"/>
              </a:defRPr>
            </a:lvl9pPr>
          </a:lstStyle>
          <a:p>
            <a:pPr algn="l" eaLnBrk="1" hangingPunct="1">
              <a:lnSpc>
                <a:spcPct val="120000"/>
              </a:lnSpc>
              <a:spcBef>
                <a:spcPts val="0"/>
              </a:spcBef>
            </a:pPr>
            <a:r>
              <a:rPr lang="zh-CN" altLang="en-US" sz="2400"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水的体积：</a:t>
            </a:r>
            <a:r>
              <a:rPr lang="en-US" altLang="zh-CN" sz="2400"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40</a:t>
            </a:r>
            <a:r>
              <a:rPr lang="zh-CN" altLang="zh-CN" sz="2400"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32×20=25600</a:t>
            </a:r>
            <a:r>
              <a:rPr lang="zh-CN" altLang="en-US" sz="2400"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c</a:t>
            </a:r>
            <a:r>
              <a:rPr lang="zh-CN" altLang="zh-CN" sz="2400"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m</a:t>
            </a:r>
            <a:r>
              <a:rPr lang="zh-CN" altLang="zh-CN" sz="2400" baseline="30000"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3</a:t>
            </a:r>
            <a:r>
              <a:rPr lang="zh-CN" altLang="en-US" sz="2400"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a:t>
            </a:r>
          </a:p>
        </p:txBody>
      </p:sp>
      <p:sp>
        <p:nvSpPr>
          <p:cNvPr id="14" name="Rectangle 4"/>
          <p:cNvSpPr>
            <a:spLocks noChangeArrowheads="1"/>
          </p:cNvSpPr>
          <p:nvPr/>
        </p:nvSpPr>
        <p:spPr bwMode="auto">
          <a:xfrm>
            <a:off x="643377" y="3108015"/>
            <a:ext cx="5900858" cy="495329"/>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algn="ctr">
              <a:buFont typeface="Arial" panose="020B0604020202020204" pitchFamily="34" charset="0"/>
              <a:defRPr sz="3600" b="1">
                <a:solidFill>
                  <a:schemeClr val="tx1"/>
                </a:solidFill>
                <a:latin typeface="Arial" panose="020B0604020202020204" pitchFamily="34" charset="0"/>
                <a:ea typeface="楷体_GB2312" pitchFamily="1" charset="-122"/>
              </a:defRPr>
            </a:lvl1pPr>
            <a:lvl2pPr marL="742950" indent="-285750" algn="ctr">
              <a:buFont typeface="Arial" panose="020B0604020202020204" pitchFamily="34" charset="0"/>
              <a:defRPr sz="3600" b="1">
                <a:solidFill>
                  <a:schemeClr val="tx1"/>
                </a:solidFill>
                <a:latin typeface="Arial" panose="020B0604020202020204" pitchFamily="34" charset="0"/>
                <a:ea typeface="楷体_GB2312" pitchFamily="1" charset="-122"/>
              </a:defRPr>
            </a:lvl2pPr>
            <a:lvl3pPr marL="1143000" indent="-228600" algn="ctr">
              <a:buFont typeface="Arial" panose="020B0604020202020204" pitchFamily="34" charset="0"/>
              <a:defRPr sz="3600" b="1">
                <a:solidFill>
                  <a:schemeClr val="tx1"/>
                </a:solidFill>
                <a:latin typeface="Arial" panose="020B0604020202020204" pitchFamily="34" charset="0"/>
                <a:ea typeface="楷体_GB2312" pitchFamily="1" charset="-122"/>
              </a:defRPr>
            </a:lvl3pPr>
            <a:lvl4pPr marL="1600200" indent="-228600" algn="ctr">
              <a:buFont typeface="Arial" panose="020B0604020202020204" pitchFamily="34" charset="0"/>
              <a:defRPr sz="3600" b="1">
                <a:solidFill>
                  <a:schemeClr val="tx1"/>
                </a:solidFill>
                <a:latin typeface="Arial" panose="020B0604020202020204" pitchFamily="34" charset="0"/>
                <a:ea typeface="楷体_GB2312" pitchFamily="1" charset="-122"/>
              </a:defRPr>
            </a:lvl4pPr>
            <a:lvl5pPr marL="2057400" indent="-228600" algn="ctr">
              <a:buFont typeface="Arial" panose="020B0604020202020204" pitchFamily="34" charset="0"/>
              <a:defRPr sz="3600" b="1">
                <a:solidFill>
                  <a:schemeClr val="tx1"/>
                </a:solidFill>
                <a:latin typeface="Arial" panose="020B0604020202020204" pitchFamily="34" charset="0"/>
                <a:ea typeface="楷体_GB2312" pitchFamily="1" charset="-122"/>
              </a:defRPr>
            </a:lvl5pPr>
            <a:lvl6pPr marL="2514600" indent="-228600" algn="ctr" eaLnBrk="0" fontAlgn="base" hangingPunct="0">
              <a:spcBef>
                <a:spcPct val="0"/>
              </a:spcBef>
              <a:spcAft>
                <a:spcPct val="0"/>
              </a:spcAft>
              <a:buFont typeface="Arial" panose="020B0604020202020204" pitchFamily="34" charset="0"/>
              <a:defRPr sz="3600" b="1">
                <a:solidFill>
                  <a:schemeClr val="tx1"/>
                </a:solidFill>
                <a:latin typeface="Arial" panose="020B0604020202020204" pitchFamily="34" charset="0"/>
                <a:ea typeface="楷体_GB2312" pitchFamily="1" charset="-122"/>
              </a:defRPr>
            </a:lvl6pPr>
            <a:lvl7pPr marL="2971800" indent="-228600" algn="ctr" eaLnBrk="0" fontAlgn="base" hangingPunct="0">
              <a:spcBef>
                <a:spcPct val="0"/>
              </a:spcBef>
              <a:spcAft>
                <a:spcPct val="0"/>
              </a:spcAft>
              <a:buFont typeface="Arial" panose="020B0604020202020204" pitchFamily="34" charset="0"/>
              <a:defRPr sz="3600" b="1">
                <a:solidFill>
                  <a:schemeClr val="tx1"/>
                </a:solidFill>
                <a:latin typeface="Arial" panose="020B0604020202020204" pitchFamily="34" charset="0"/>
                <a:ea typeface="楷体_GB2312" pitchFamily="1" charset="-122"/>
              </a:defRPr>
            </a:lvl7pPr>
            <a:lvl8pPr marL="3429000" indent="-228600" algn="ctr" eaLnBrk="0" fontAlgn="base" hangingPunct="0">
              <a:spcBef>
                <a:spcPct val="0"/>
              </a:spcBef>
              <a:spcAft>
                <a:spcPct val="0"/>
              </a:spcAft>
              <a:buFont typeface="Arial" panose="020B0604020202020204" pitchFamily="34" charset="0"/>
              <a:defRPr sz="3600" b="1">
                <a:solidFill>
                  <a:schemeClr val="tx1"/>
                </a:solidFill>
                <a:latin typeface="Arial" panose="020B0604020202020204" pitchFamily="34" charset="0"/>
                <a:ea typeface="楷体_GB2312" pitchFamily="1" charset="-122"/>
              </a:defRPr>
            </a:lvl8pPr>
            <a:lvl9pPr marL="3886200" indent="-228600" algn="ctr" eaLnBrk="0" fontAlgn="base" hangingPunct="0">
              <a:spcBef>
                <a:spcPct val="0"/>
              </a:spcBef>
              <a:spcAft>
                <a:spcPct val="0"/>
              </a:spcAft>
              <a:buFont typeface="Arial" panose="020B0604020202020204" pitchFamily="34" charset="0"/>
              <a:defRPr sz="3600" b="1">
                <a:solidFill>
                  <a:schemeClr val="tx1"/>
                </a:solidFill>
                <a:latin typeface="Arial" panose="020B0604020202020204" pitchFamily="34" charset="0"/>
                <a:ea typeface="楷体_GB2312" pitchFamily="1" charset="-122"/>
              </a:defRPr>
            </a:lvl9pPr>
          </a:lstStyle>
          <a:p>
            <a:pPr algn="l">
              <a:lnSpc>
                <a:spcPct val="120000"/>
              </a:lnSpc>
            </a:pPr>
            <a:r>
              <a:rPr lang="zh-CN" altLang="en-US" sz="2400"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乙水箱底面积：</a:t>
            </a:r>
            <a:r>
              <a:rPr lang="en-US" altLang="zh-CN" sz="2400"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30</a:t>
            </a:r>
            <a:r>
              <a:rPr lang="zh-CN" altLang="zh-CN" sz="2400"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24=720</a:t>
            </a:r>
            <a:r>
              <a:rPr lang="zh-CN" altLang="en-US" sz="2400"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c</a:t>
            </a:r>
            <a:r>
              <a:rPr lang="zh-CN" altLang="zh-CN" sz="2400"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m</a:t>
            </a:r>
            <a:r>
              <a:rPr lang="zh-CN" altLang="zh-CN" sz="2400" baseline="30000"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400" baseline="30000"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zh-CN" sz="2400" baseline="30000"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a:t>
            </a:r>
            <a:endParaRPr lang="zh-CN" altLang="en-US" sz="2400"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7" name="Rectangle 4"/>
          <p:cNvSpPr>
            <a:spLocks noChangeArrowheads="1"/>
          </p:cNvSpPr>
          <p:nvPr/>
        </p:nvSpPr>
        <p:spPr bwMode="auto">
          <a:xfrm>
            <a:off x="651238" y="3605886"/>
            <a:ext cx="5175957" cy="537712"/>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algn="ctr">
              <a:buFont typeface="Arial" panose="020B0604020202020204" pitchFamily="34" charset="0"/>
              <a:defRPr sz="3600" b="1">
                <a:solidFill>
                  <a:schemeClr val="tx1"/>
                </a:solidFill>
                <a:latin typeface="Arial" panose="020B0604020202020204" pitchFamily="34" charset="0"/>
                <a:ea typeface="楷体_GB2312" pitchFamily="1" charset="-122"/>
              </a:defRPr>
            </a:lvl1pPr>
            <a:lvl2pPr marL="742950" indent="-285750" algn="ctr">
              <a:buFont typeface="Arial" panose="020B0604020202020204" pitchFamily="34" charset="0"/>
              <a:defRPr sz="3600" b="1">
                <a:solidFill>
                  <a:schemeClr val="tx1"/>
                </a:solidFill>
                <a:latin typeface="Arial" panose="020B0604020202020204" pitchFamily="34" charset="0"/>
                <a:ea typeface="楷体_GB2312" pitchFamily="1" charset="-122"/>
              </a:defRPr>
            </a:lvl2pPr>
            <a:lvl3pPr marL="1143000" indent="-228600" algn="ctr">
              <a:buFont typeface="Arial" panose="020B0604020202020204" pitchFamily="34" charset="0"/>
              <a:defRPr sz="3600" b="1">
                <a:solidFill>
                  <a:schemeClr val="tx1"/>
                </a:solidFill>
                <a:latin typeface="Arial" panose="020B0604020202020204" pitchFamily="34" charset="0"/>
                <a:ea typeface="楷体_GB2312" pitchFamily="1" charset="-122"/>
              </a:defRPr>
            </a:lvl3pPr>
            <a:lvl4pPr marL="1600200" indent="-228600" algn="ctr">
              <a:buFont typeface="Arial" panose="020B0604020202020204" pitchFamily="34" charset="0"/>
              <a:defRPr sz="3600" b="1">
                <a:solidFill>
                  <a:schemeClr val="tx1"/>
                </a:solidFill>
                <a:latin typeface="Arial" panose="020B0604020202020204" pitchFamily="34" charset="0"/>
                <a:ea typeface="楷体_GB2312" pitchFamily="1" charset="-122"/>
              </a:defRPr>
            </a:lvl4pPr>
            <a:lvl5pPr marL="2057400" indent="-228600" algn="ctr">
              <a:buFont typeface="Arial" panose="020B0604020202020204" pitchFamily="34" charset="0"/>
              <a:defRPr sz="3600" b="1">
                <a:solidFill>
                  <a:schemeClr val="tx1"/>
                </a:solidFill>
                <a:latin typeface="Arial" panose="020B0604020202020204" pitchFamily="34" charset="0"/>
                <a:ea typeface="楷体_GB2312" pitchFamily="1" charset="-122"/>
              </a:defRPr>
            </a:lvl5pPr>
            <a:lvl6pPr marL="2514600" indent="-228600" algn="ctr" eaLnBrk="0" fontAlgn="base" hangingPunct="0">
              <a:spcBef>
                <a:spcPct val="0"/>
              </a:spcBef>
              <a:spcAft>
                <a:spcPct val="0"/>
              </a:spcAft>
              <a:buFont typeface="Arial" panose="020B0604020202020204" pitchFamily="34" charset="0"/>
              <a:defRPr sz="3600" b="1">
                <a:solidFill>
                  <a:schemeClr val="tx1"/>
                </a:solidFill>
                <a:latin typeface="Arial" panose="020B0604020202020204" pitchFamily="34" charset="0"/>
                <a:ea typeface="楷体_GB2312" pitchFamily="1" charset="-122"/>
              </a:defRPr>
            </a:lvl6pPr>
            <a:lvl7pPr marL="2971800" indent="-228600" algn="ctr" eaLnBrk="0" fontAlgn="base" hangingPunct="0">
              <a:spcBef>
                <a:spcPct val="0"/>
              </a:spcBef>
              <a:spcAft>
                <a:spcPct val="0"/>
              </a:spcAft>
              <a:buFont typeface="Arial" panose="020B0604020202020204" pitchFamily="34" charset="0"/>
              <a:defRPr sz="3600" b="1">
                <a:solidFill>
                  <a:schemeClr val="tx1"/>
                </a:solidFill>
                <a:latin typeface="Arial" panose="020B0604020202020204" pitchFamily="34" charset="0"/>
                <a:ea typeface="楷体_GB2312" pitchFamily="1" charset="-122"/>
              </a:defRPr>
            </a:lvl7pPr>
            <a:lvl8pPr marL="3429000" indent="-228600" algn="ctr" eaLnBrk="0" fontAlgn="base" hangingPunct="0">
              <a:spcBef>
                <a:spcPct val="0"/>
              </a:spcBef>
              <a:spcAft>
                <a:spcPct val="0"/>
              </a:spcAft>
              <a:buFont typeface="Arial" panose="020B0604020202020204" pitchFamily="34" charset="0"/>
              <a:defRPr sz="3600" b="1">
                <a:solidFill>
                  <a:schemeClr val="tx1"/>
                </a:solidFill>
                <a:latin typeface="Arial" panose="020B0604020202020204" pitchFamily="34" charset="0"/>
                <a:ea typeface="楷体_GB2312" pitchFamily="1" charset="-122"/>
              </a:defRPr>
            </a:lvl8pPr>
            <a:lvl9pPr marL="3886200" indent="-228600" algn="ctr" eaLnBrk="0" fontAlgn="base" hangingPunct="0">
              <a:spcBef>
                <a:spcPct val="0"/>
              </a:spcBef>
              <a:spcAft>
                <a:spcPct val="0"/>
              </a:spcAft>
              <a:buFont typeface="Arial" panose="020B0604020202020204" pitchFamily="34" charset="0"/>
              <a:defRPr sz="3600" b="1">
                <a:solidFill>
                  <a:schemeClr val="tx1"/>
                </a:solidFill>
                <a:latin typeface="Arial" panose="020B0604020202020204" pitchFamily="34" charset="0"/>
                <a:ea typeface="楷体_GB2312" pitchFamily="1" charset="-122"/>
              </a:defRPr>
            </a:lvl9pPr>
          </a:lstStyle>
          <a:p>
            <a:pPr algn="l">
              <a:lnSpc>
                <a:spcPct val="120000"/>
              </a:lnSpc>
            </a:pPr>
            <a:r>
              <a:rPr lang="en-US" altLang="zh-CN" sz="2400"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25600÷(1280+720)=</a:t>
            </a:r>
            <a:r>
              <a:rPr lang="en-US" altLang="zh-CN" sz="2400"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12.8(cm)</a:t>
            </a:r>
            <a:endParaRPr lang="zh-CN" altLang="en-US" sz="2400"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8" name="Rectangle 4"/>
          <p:cNvSpPr>
            <a:spLocks noChangeArrowheads="1"/>
          </p:cNvSpPr>
          <p:nvPr/>
        </p:nvSpPr>
        <p:spPr bwMode="auto">
          <a:xfrm>
            <a:off x="643378" y="2659416"/>
            <a:ext cx="6151868" cy="495329"/>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algn="ctr">
              <a:buFont typeface="Arial" panose="020B0604020202020204" pitchFamily="34" charset="0"/>
              <a:defRPr sz="3600" b="1">
                <a:solidFill>
                  <a:schemeClr val="tx1"/>
                </a:solidFill>
                <a:latin typeface="Arial" panose="020B0604020202020204" pitchFamily="34" charset="0"/>
                <a:ea typeface="楷体_GB2312" pitchFamily="1" charset="-122"/>
              </a:defRPr>
            </a:lvl1pPr>
            <a:lvl2pPr marL="742950" indent="-285750" algn="ctr">
              <a:buFont typeface="Arial" panose="020B0604020202020204" pitchFamily="34" charset="0"/>
              <a:defRPr sz="3600" b="1">
                <a:solidFill>
                  <a:schemeClr val="tx1"/>
                </a:solidFill>
                <a:latin typeface="Arial" panose="020B0604020202020204" pitchFamily="34" charset="0"/>
                <a:ea typeface="楷体_GB2312" pitchFamily="1" charset="-122"/>
              </a:defRPr>
            </a:lvl2pPr>
            <a:lvl3pPr marL="1143000" indent="-228600" algn="ctr">
              <a:buFont typeface="Arial" panose="020B0604020202020204" pitchFamily="34" charset="0"/>
              <a:defRPr sz="3600" b="1">
                <a:solidFill>
                  <a:schemeClr val="tx1"/>
                </a:solidFill>
                <a:latin typeface="Arial" panose="020B0604020202020204" pitchFamily="34" charset="0"/>
                <a:ea typeface="楷体_GB2312" pitchFamily="1" charset="-122"/>
              </a:defRPr>
            </a:lvl3pPr>
            <a:lvl4pPr marL="1600200" indent="-228600" algn="ctr">
              <a:buFont typeface="Arial" panose="020B0604020202020204" pitchFamily="34" charset="0"/>
              <a:defRPr sz="3600" b="1">
                <a:solidFill>
                  <a:schemeClr val="tx1"/>
                </a:solidFill>
                <a:latin typeface="Arial" panose="020B0604020202020204" pitchFamily="34" charset="0"/>
                <a:ea typeface="楷体_GB2312" pitchFamily="1" charset="-122"/>
              </a:defRPr>
            </a:lvl4pPr>
            <a:lvl5pPr marL="2057400" indent="-228600" algn="ctr">
              <a:buFont typeface="Arial" panose="020B0604020202020204" pitchFamily="34" charset="0"/>
              <a:defRPr sz="3600" b="1">
                <a:solidFill>
                  <a:schemeClr val="tx1"/>
                </a:solidFill>
                <a:latin typeface="Arial" panose="020B0604020202020204" pitchFamily="34" charset="0"/>
                <a:ea typeface="楷体_GB2312" pitchFamily="1" charset="-122"/>
              </a:defRPr>
            </a:lvl5pPr>
            <a:lvl6pPr marL="2514600" indent="-228600" algn="ctr" eaLnBrk="0" fontAlgn="base" hangingPunct="0">
              <a:spcBef>
                <a:spcPct val="0"/>
              </a:spcBef>
              <a:spcAft>
                <a:spcPct val="0"/>
              </a:spcAft>
              <a:buFont typeface="Arial" panose="020B0604020202020204" pitchFamily="34" charset="0"/>
              <a:defRPr sz="3600" b="1">
                <a:solidFill>
                  <a:schemeClr val="tx1"/>
                </a:solidFill>
                <a:latin typeface="Arial" panose="020B0604020202020204" pitchFamily="34" charset="0"/>
                <a:ea typeface="楷体_GB2312" pitchFamily="1" charset="-122"/>
              </a:defRPr>
            </a:lvl6pPr>
            <a:lvl7pPr marL="2971800" indent="-228600" algn="ctr" eaLnBrk="0" fontAlgn="base" hangingPunct="0">
              <a:spcBef>
                <a:spcPct val="0"/>
              </a:spcBef>
              <a:spcAft>
                <a:spcPct val="0"/>
              </a:spcAft>
              <a:buFont typeface="Arial" panose="020B0604020202020204" pitchFamily="34" charset="0"/>
              <a:defRPr sz="3600" b="1">
                <a:solidFill>
                  <a:schemeClr val="tx1"/>
                </a:solidFill>
                <a:latin typeface="Arial" panose="020B0604020202020204" pitchFamily="34" charset="0"/>
                <a:ea typeface="楷体_GB2312" pitchFamily="1" charset="-122"/>
              </a:defRPr>
            </a:lvl7pPr>
            <a:lvl8pPr marL="3429000" indent="-228600" algn="ctr" eaLnBrk="0" fontAlgn="base" hangingPunct="0">
              <a:spcBef>
                <a:spcPct val="0"/>
              </a:spcBef>
              <a:spcAft>
                <a:spcPct val="0"/>
              </a:spcAft>
              <a:buFont typeface="Arial" panose="020B0604020202020204" pitchFamily="34" charset="0"/>
              <a:defRPr sz="3600" b="1">
                <a:solidFill>
                  <a:schemeClr val="tx1"/>
                </a:solidFill>
                <a:latin typeface="Arial" panose="020B0604020202020204" pitchFamily="34" charset="0"/>
                <a:ea typeface="楷体_GB2312" pitchFamily="1" charset="-122"/>
              </a:defRPr>
            </a:lvl8pPr>
            <a:lvl9pPr marL="3886200" indent="-228600" algn="ctr" eaLnBrk="0" fontAlgn="base" hangingPunct="0">
              <a:spcBef>
                <a:spcPct val="0"/>
              </a:spcBef>
              <a:spcAft>
                <a:spcPct val="0"/>
              </a:spcAft>
              <a:buFont typeface="Arial" panose="020B0604020202020204" pitchFamily="34" charset="0"/>
              <a:defRPr sz="3600" b="1">
                <a:solidFill>
                  <a:schemeClr val="tx1"/>
                </a:solidFill>
                <a:latin typeface="Arial" panose="020B0604020202020204" pitchFamily="34" charset="0"/>
                <a:ea typeface="楷体_GB2312" pitchFamily="1" charset="-122"/>
              </a:defRPr>
            </a:lvl9pPr>
          </a:lstStyle>
          <a:p>
            <a:pPr algn="l" eaLnBrk="1" hangingPunct="1">
              <a:lnSpc>
                <a:spcPct val="120000"/>
              </a:lnSpc>
              <a:spcBef>
                <a:spcPts val="0"/>
              </a:spcBef>
            </a:pPr>
            <a:r>
              <a:rPr lang="zh-CN" altLang="en-US" sz="2400"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甲水箱底面积：</a:t>
            </a:r>
            <a:r>
              <a:rPr lang="en-US" altLang="zh-CN" sz="2400"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40</a:t>
            </a:r>
            <a:r>
              <a:rPr lang="zh-CN" altLang="zh-CN" sz="2400"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32=1280</a:t>
            </a:r>
            <a:r>
              <a:rPr lang="zh-CN" altLang="en-US" sz="2400"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c</a:t>
            </a:r>
            <a:r>
              <a:rPr lang="zh-CN" altLang="zh-CN" sz="2400"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m</a:t>
            </a:r>
            <a:r>
              <a:rPr lang="en-US" altLang="zh-CN" sz="2400" baseline="30000"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sz="2400"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a:t>
            </a:r>
            <a:endParaRPr lang="zh-CN" altLang="en-US" sz="2400"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endParaRPr>
          </a:p>
        </p:txBody>
      </p:sp>
      <p:grpSp>
        <p:nvGrpSpPr>
          <p:cNvPr id="12" name="组合 11"/>
          <p:cNvGrpSpPr/>
          <p:nvPr/>
        </p:nvGrpSpPr>
        <p:grpSpPr>
          <a:xfrm>
            <a:off x="5827195" y="2954376"/>
            <a:ext cx="2993612" cy="1677902"/>
            <a:chOff x="1765" y="1132"/>
            <a:chExt cx="7897" cy="4363"/>
          </a:xfrm>
        </p:grpSpPr>
        <p:sp>
          <p:nvSpPr>
            <p:cNvPr id="13" name="云形标注 12"/>
            <p:cNvSpPr/>
            <p:nvPr/>
          </p:nvSpPr>
          <p:spPr>
            <a:xfrm>
              <a:off x="1765" y="1132"/>
              <a:ext cx="7897" cy="4363"/>
            </a:xfrm>
            <a:prstGeom prst="cloudCallout">
              <a:avLst>
                <a:gd name="adj1" fmla="val 8326"/>
                <a:gd name="adj2" fmla="val -99380"/>
              </a:avLst>
            </a:prstGeom>
            <a:gradFill flip="none" rotWithShape="1">
              <a:gsLst>
                <a:gs pos="0">
                  <a:srgbClr val="FBCC8D">
                    <a:tint val="66000"/>
                    <a:satMod val="160000"/>
                  </a:srgbClr>
                </a:gs>
                <a:gs pos="50000">
                  <a:srgbClr val="FBCC8D">
                    <a:tint val="44500"/>
                    <a:satMod val="160000"/>
                  </a:srgbClr>
                </a:gs>
                <a:gs pos="100000">
                  <a:srgbClr val="FBCC8D">
                    <a:tint val="23500"/>
                    <a:satMod val="160000"/>
                  </a:srgbClr>
                </a:gs>
              </a:gsLst>
              <a:lin ang="2700000" scaled="1"/>
              <a:tileRect/>
            </a:gra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defRPr/>
              </a:pPr>
              <a:endParaRPr kumimoji="0" lang="zh-CN" altLang="en-US" sz="2000" b="0" i="0" u="none" strike="noStrike" kern="1200" cap="none" spc="0" normalizeH="0" baseline="0" noProof="0" dirty="0">
                <a:ln>
                  <a:noFill/>
                </a:ln>
                <a:solidFill>
                  <a:schemeClr val="lt1"/>
                </a:solidFill>
                <a:effectLst/>
                <a:uLnTx/>
                <a:uFillTx/>
                <a:latin typeface="+mn-lt"/>
                <a:ea typeface="+mn-ea"/>
                <a:cs typeface="+mn-cs"/>
              </a:endParaRPr>
            </a:p>
          </p:txBody>
        </p:sp>
        <p:sp>
          <p:nvSpPr>
            <p:cNvPr id="15" name="矩形 14"/>
            <p:cNvSpPr/>
            <p:nvPr/>
          </p:nvSpPr>
          <p:spPr>
            <a:xfrm>
              <a:off x="2415" y="1665"/>
              <a:ext cx="6641" cy="3441"/>
            </a:xfrm>
            <a:prstGeom prst="rect">
              <a:avLst/>
            </a:prstGeom>
            <a:noFill/>
            <a:ln>
              <a:noFill/>
            </a:ln>
          </p:spPr>
          <p:txBody>
            <a:bodyPr wrap="square" rtlCol="0" anchor="t">
              <a:spAutoFit/>
            </a:bodyPr>
            <a:lstStyle/>
            <a:p>
              <a:pPr algn="ctr"/>
              <a:r>
                <a:rPr lang="zh-CN" altLang="en-US" sz="2000" b="1" dirty="0" smtClean="0">
                  <a:ln/>
                  <a:latin typeface="楷体" panose="02010609060101010101" pitchFamily="49" charset="-122"/>
                  <a:ea typeface="楷体" panose="02010609060101010101" pitchFamily="49" charset="-122"/>
                </a:rPr>
                <a:t>倒入乙水箱后，水的总体积不变。根据题意，底面积之和</a:t>
              </a:r>
              <a:r>
                <a:rPr lang="en-US" altLang="zh-CN" sz="2000" b="1" dirty="0" smtClean="0">
                  <a:ln/>
                  <a:latin typeface="楷体" panose="02010609060101010101" pitchFamily="49" charset="-122"/>
                  <a:ea typeface="楷体" panose="02010609060101010101" pitchFamily="49" charset="-122"/>
                </a:rPr>
                <a:t>×</a:t>
              </a:r>
              <a:r>
                <a:rPr lang="zh-CN" altLang="en-US" sz="2000" b="1" dirty="0" smtClean="0">
                  <a:ln/>
                  <a:latin typeface="楷体" panose="02010609060101010101" pitchFamily="49" charset="-122"/>
                  <a:ea typeface="楷体" panose="02010609060101010101" pitchFamily="49" charset="-122"/>
                </a:rPr>
                <a:t>高</a:t>
              </a:r>
              <a:r>
                <a:rPr lang="en-US" altLang="zh-CN" sz="2000" b="1" dirty="0" smtClean="0">
                  <a:ln/>
                  <a:latin typeface="楷体" panose="02010609060101010101" pitchFamily="49" charset="-122"/>
                  <a:ea typeface="楷体" panose="02010609060101010101" pitchFamily="49" charset="-122"/>
                </a:rPr>
                <a:t>=</a:t>
              </a:r>
              <a:r>
                <a:rPr lang="zh-CN" altLang="en-US" sz="2000" b="1" dirty="0" smtClean="0">
                  <a:ln/>
                  <a:latin typeface="楷体" panose="02010609060101010101" pitchFamily="49" charset="-122"/>
                  <a:ea typeface="楷体" panose="02010609060101010101" pitchFamily="49" charset="-122"/>
                </a:rPr>
                <a:t>水的总体积</a:t>
              </a:r>
              <a:endParaRPr lang="zh-CN" altLang="en-US" sz="2000" b="1" dirty="0">
                <a:ln/>
                <a:solidFill>
                  <a:schemeClr val="tx1"/>
                </a:solidFill>
                <a:effectLst/>
                <a:latin typeface="楷体" panose="02010609060101010101" pitchFamily="49" charset="-122"/>
                <a:ea typeface="楷体" panose="02010609060101010101" pitchFamily="49" charset="-122"/>
              </a:endParaRPr>
            </a:p>
          </p:txBody>
        </p:sp>
      </p:grpSp>
    </p:spTree>
    <p:extLst>
      <p:ext uri="{BB962C8B-B14F-4D97-AF65-F5344CB8AC3E}">
        <p14:creationId xmlns:p14="http://schemas.microsoft.com/office/powerpoint/2010/main" val="2971205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wipe(left)">
                                      <p:cBhvr>
                                        <p:cTn id="12" dur="500"/>
                                        <p:tgtEl>
                                          <p:spTgt spid="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8">
                                            <p:txEl>
                                              <p:pRg st="0" end="0"/>
                                            </p:txEl>
                                          </p:spTgt>
                                        </p:tgtEl>
                                        <p:attrNameLst>
                                          <p:attrName>style.visibility</p:attrName>
                                        </p:attrNameLst>
                                      </p:cBhvr>
                                      <p:to>
                                        <p:strVal val="visible"/>
                                      </p:to>
                                    </p:set>
                                    <p:animEffect transition="in" filter="wipe(left)">
                                      <p:cBhvr>
                                        <p:cTn id="17" dur="500"/>
                                        <p:tgtEl>
                                          <p:spTgt spid="1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animEffect transition="in" filter="wipe(left)">
                                      <p:cBhvr>
                                        <p:cTn id="22" dur="500"/>
                                        <p:tgtEl>
                                          <p:spTgt spid="1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animEffect transition="in" filter="wipe(left)">
                                      <p:cBhvr>
                                        <p:cTn id="27" dur="500"/>
                                        <p:tgtEl>
                                          <p:spTgt spid="1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left)">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5"/>
          <p:cNvSpPr>
            <a:spLocks noChangeArrowheads="1"/>
          </p:cNvSpPr>
          <p:nvPr/>
        </p:nvSpPr>
        <p:spPr bwMode="auto">
          <a:xfrm>
            <a:off x="413142" y="787905"/>
            <a:ext cx="3745256" cy="500137"/>
          </a:xfrm>
          <a:prstGeom prst="rect">
            <a:avLst/>
          </a:prstGeom>
          <a:noFill/>
          <a:effectLst>
            <a:softEdge rad="0"/>
          </a:effectLst>
        </p:spPr>
        <p:txBody>
          <a:bodyPr wrap="none" lIns="68580" tIns="34290" rIns="68580" bIns="34290" rtlCol="0">
            <a:spAutoFit/>
          </a:bodyPr>
          <a:lstStyle/>
          <a:p>
            <a:r>
              <a:rPr lang="zh-CN" altLang="zh-CN" sz="2800" b="1" dirty="0">
                <a:latin typeface="宋体" pitchFamily="2" charset="-122"/>
                <a:ea typeface="宋体" pitchFamily="2" charset="-122"/>
              </a:rPr>
              <a:t>这节课</a:t>
            </a:r>
            <a:r>
              <a:rPr lang="zh-CN" altLang="en-US" sz="2800" b="1" dirty="0">
                <a:latin typeface="宋体" pitchFamily="2" charset="-122"/>
                <a:ea typeface="宋体" pitchFamily="2" charset="-122"/>
              </a:rPr>
              <a:t>有什么收获呢</a:t>
            </a:r>
            <a:r>
              <a:rPr lang="zh-CN" altLang="zh-CN" sz="2800" b="1" dirty="0">
                <a:latin typeface="宋体" pitchFamily="2" charset="-122"/>
                <a:ea typeface="宋体" pitchFamily="2" charset="-122"/>
              </a:rPr>
              <a:t>？</a:t>
            </a:r>
          </a:p>
        </p:txBody>
      </p:sp>
      <p:grpSp>
        <p:nvGrpSpPr>
          <p:cNvPr id="7" name="组合 6"/>
          <p:cNvGrpSpPr/>
          <p:nvPr/>
        </p:nvGrpSpPr>
        <p:grpSpPr>
          <a:xfrm>
            <a:off x="1597628" y="1803574"/>
            <a:ext cx="5805569" cy="1916999"/>
            <a:chOff x="1599866" y="1642370"/>
            <a:chExt cx="7283107" cy="1665384"/>
          </a:xfrm>
        </p:grpSpPr>
        <p:sp>
          <p:nvSpPr>
            <p:cNvPr id="8" name="圆角矩形 26">
              <a:extLst>
                <a:ext uri="{FF2B5EF4-FFF2-40B4-BE49-F238E27FC236}">
                  <a16:creationId xmlns="" xmlns:a16="http://schemas.microsoft.com/office/drawing/2014/main" id="{7E9F23FB-E8AD-4C5C-8F94-1665DA5E4EF5}"/>
                </a:ext>
              </a:extLst>
            </p:cNvPr>
            <p:cNvSpPr/>
            <p:nvPr/>
          </p:nvSpPr>
          <p:spPr>
            <a:xfrm>
              <a:off x="1682203" y="1712221"/>
              <a:ext cx="7159601" cy="1575064"/>
            </a:xfrm>
            <a:prstGeom prst="roundRect">
              <a:avLst>
                <a:gd name="adj" fmla="val 0"/>
              </a:avLst>
            </a:prstGeom>
            <a:noFill/>
            <a:ln w="3175">
              <a:solidFill>
                <a:srgbClr val="1C939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75000"/>
                    <a:lumOff val="25000"/>
                  </a:schemeClr>
                </a:solidFill>
                <a:cs typeface="+mn-ea"/>
                <a:sym typeface="+mn-lt"/>
              </a:endParaRPr>
            </a:p>
          </p:txBody>
        </p:sp>
        <p:sp>
          <p:nvSpPr>
            <p:cNvPr id="9" name="矩形 93">
              <a:extLst>
                <a:ext uri="{FF2B5EF4-FFF2-40B4-BE49-F238E27FC236}">
                  <a16:creationId xmlns="" xmlns:a16="http://schemas.microsoft.com/office/drawing/2014/main" id="{131156AE-D077-4881-8618-3DF6D3A9C45A}"/>
                </a:ext>
              </a:extLst>
            </p:cNvPr>
            <p:cNvSpPr/>
            <p:nvPr/>
          </p:nvSpPr>
          <p:spPr>
            <a:xfrm>
              <a:off x="1599866" y="1642370"/>
              <a:ext cx="305532" cy="3055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1C9393"/>
            </a:solidFill>
            <a:ln w="349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tx1">
                    <a:lumMod val="75000"/>
                    <a:lumOff val="25000"/>
                  </a:schemeClr>
                </a:solidFill>
                <a:cs typeface="+mn-ea"/>
                <a:sym typeface="+mn-lt"/>
              </a:endParaRPr>
            </a:p>
          </p:txBody>
        </p:sp>
        <p:sp>
          <p:nvSpPr>
            <p:cNvPr id="10" name="矩形 93">
              <a:extLst>
                <a:ext uri="{FF2B5EF4-FFF2-40B4-BE49-F238E27FC236}">
                  <a16:creationId xmlns="" xmlns:a16="http://schemas.microsoft.com/office/drawing/2014/main" id="{BF2493C3-03FD-450E-A496-1BAB1E44E448}"/>
                </a:ext>
              </a:extLst>
            </p:cNvPr>
            <p:cNvSpPr/>
            <p:nvPr/>
          </p:nvSpPr>
          <p:spPr>
            <a:xfrm rot="10800000">
              <a:off x="8577441" y="3002222"/>
              <a:ext cx="305532" cy="3055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1C9393"/>
            </a:solidFill>
            <a:ln w="349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75000"/>
                    <a:lumOff val="25000"/>
                  </a:schemeClr>
                </a:solidFill>
                <a:cs typeface="+mn-ea"/>
                <a:sym typeface="+mn-lt"/>
              </a:endParaRPr>
            </a:p>
          </p:txBody>
        </p:sp>
      </p:grpSp>
      <p:sp>
        <p:nvSpPr>
          <p:cNvPr id="39" name="Rectangle 13">
            <a:extLst>
              <a:ext uri="{FF2B5EF4-FFF2-40B4-BE49-F238E27FC236}">
                <a16:creationId xmlns="" xmlns:a16="http://schemas.microsoft.com/office/drawing/2014/main" id="{BA914A02-310C-4E12-9896-3A6D7E2BD6D9}"/>
              </a:ext>
            </a:extLst>
          </p:cNvPr>
          <p:cNvSpPr>
            <a:spLocks noChangeArrowheads="1"/>
          </p:cNvSpPr>
          <p:nvPr/>
        </p:nvSpPr>
        <p:spPr bwMode="auto">
          <a:xfrm>
            <a:off x="1779150" y="1979422"/>
            <a:ext cx="5656863" cy="1645708"/>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algn="ctr">
              <a:buFont typeface="Arial" panose="020B0604020202020204" pitchFamily="34" charset="0"/>
              <a:defRPr sz="3600" b="1">
                <a:solidFill>
                  <a:schemeClr val="tx1"/>
                </a:solidFill>
                <a:latin typeface="Arial" panose="020B0604020202020204" pitchFamily="34" charset="0"/>
                <a:ea typeface="楷体_GB2312" pitchFamily="1" charset="-122"/>
              </a:defRPr>
            </a:lvl1pPr>
            <a:lvl2pPr marL="742950" indent="-285750" algn="ctr">
              <a:buFont typeface="Arial" panose="020B0604020202020204" pitchFamily="34" charset="0"/>
              <a:defRPr sz="3600" b="1">
                <a:solidFill>
                  <a:schemeClr val="tx1"/>
                </a:solidFill>
                <a:latin typeface="Arial" panose="020B0604020202020204" pitchFamily="34" charset="0"/>
                <a:ea typeface="楷体_GB2312" pitchFamily="1" charset="-122"/>
              </a:defRPr>
            </a:lvl2pPr>
            <a:lvl3pPr marL="1143000" indent="-228600" algn="ctr">
              <a:buFont typeface="Arial" panose="020B0604020202020204" pitchFamily="34" charset="0"/>
              <a:defRPr sz="3600" b="1">
                <a:solidFill>
                  <a:schemeClr val="tx1"/>
                </a:solidFill>
                <a:latin typeface="Arial" panose="020B0604020202020204" pitchFamily="34" charset="0"/>
                <a:ea typeface="楷体_GB2312" pitchFamily="1" charset="-122"/>
              </a:defRPr>
            </a:lvl3pPr>
            <a:lvl4pPr marL="1600200" indent="-228600" algn="ctr">
              <a:buFont typeface="Arial" panose="020B0604020202020204" pitchFamily="34" charset="0"/>
              <a:defRPr sz="3600" b="1">
                <a:solidFill>
                  <a:schemeClr val="tx1"/>
                </a:solidFill>
                <a:latin typeface="Arial" panose="020B0604020202020204" pitchFamily="34" charset="0"/>
                <a:ea typeface="楷体_GB2312" pitchFamily="1" charset="-122"/>
              </a:defRPr>
            </a:lvl4pPr>
            <a:lvl5pPr marL="2057400" indent="-228600" algn="ctr">
              <a:buFont typeface="Arial" panose="020B0604020202020204" pitchFamily="34" charset="0"/>
              <a:defRPr sz="3600" b="1">
                <a:solidFill>
                  <a:schemeClr val="tx1"/>
                </a:solidFill>
                <a:latin typeface="Arial" panose="020B0604020202020204" pitchFamily="34" charset="0"/>
                <a:ea typeface="楷体_GB2312" pitchFamily="1" charset="-122"/>
              </a:defRPr>
            </a:lvl5pPr>
            <a:lvl6pPr marL="2514600" indent="-228600" algn="ctr" eaLnBrk="0" fontAlgn="base" hangingPunct="0">
              <a:spcBef>
                <a:spcPct val="0"/>
              </a:spcBef>
              <a:spcAft>
                <a:spcPct val="0"/>
              </a:spcAft>
              <a:buFont typeface="Arial" panose="020B0604020202020204" pitchFamily="34" charset="0"/>
              <a:defRPr sz="3600" b="1">
                <a:solidFill>
                  <a:schemeClr val="tx1"/>
                </a:solidFill>
                <a:latin typeface="Arial" panose="020B0604020202020204" pitchFamily="34" charset="0"/>
                <a:ea typeface="楷体_GB2312" pitchFamily="1" charset="-122"/>
              </a:defRPr>
            </a:lvl6pPr>
            <a:lvl7pPr marL="2971800" indent="-228600" algn="ctr" eaLnBrk="0" fontAlgn="base" hangingPunct="0">
              <a:spcBef>
                <a:spcPct val="0"/>
              </a:spcBef>
              <a:spcAft>
                <a:spcPct val="0"/>
              </a:spcAft>
              <a:buFont typeface="Arial" panose="020B0604020202020204" pitchFamily="34" charset="0"/>
              <a:defRPr sz="3600" b="1">
                <a:solidFill>
                  <a:schemeClr val="tx1"/>
                </a:solidFill>
                <a:latin typeface="Arial" panose="020B0604020202020204" pitchFamily="34" charset="0"/>
                <a:ea typeface="楷体_GB2312" pitchFamily="1" charset="-122"/>
              </a:defRPr>
            </a:lvl7pPr>
            <a:lvl8pPr marL="3429000" indent="-228600" algn="ctr" eaLnBrk="0" fontAlgn="base" hangingPunct="0">
              <a:spcBef>
                <a:spcPct val="0"/>
              </a:spcBef>
              <a:spcAft>
                <a:spcPct val="0"/>
              </a:spcAft>
              <a:buFont typeface="Arial" panose="020B0604020202020204" pitchFamily="34" charset="0"/>
              <a:defRPr sz="3600" b="1">
                <a:solidFill>
                  <a:schemeClr val="tx1"/>
                </a:solidFill>
                <a:latin typeface="Arial" panose="020B0604020202020204" pitchFamily="34" charset="0"/>
                <a:ea typeface="楷体_GB2312" pitchFamily="1" charset="-122"/>
              </a:defRPr>
            </a:lvl8pPr>
            <a:lvl9pPr marL="3886200" indent="-228600" algn="ctr" eaLnBrk="0" fontAlgn="base" hangingPunct="0">
              <a:spcBef>
                <a:spcPct val="0"/>
              </a:spcBef>
              <a:spcAft>
                <a:spcPct val="0"/>
              </a:spcAft>
              <a:buFont typeface="Arial" panose="020B0604020202020204" pitchFamily="34" charset="0"/>
              <a:defRPr sz="3600" b="1">
                <a:solidFill>
                  <a:schemeClr val="tx1"/>
                </a:solidFill>
                <a:latin typeface="Arial" panose="020B0604020202020204" pitchFamily="34" charset="0"/>
                <a:ea typeface="楷体_GB2312" pitchFamily="1" charset="-122"/>
              </a:defRPr>
            </a:lvl9pPr>
          </a:lstStyle>
          <a:p>
            <a:pPr algn="l">
              <a:lnSpc>
                <a:spcPct val="120000"/>
              </a:lnSpc>
            </a:pPr>
            <a:r>
              <a:rPr lang="zh-CN" altLang="en-US" sz="2800" dirty="0">
                <a:latin typeface="楷体" panose="02010609060101010101" pitchFamily="49" charset="-122"/>
                <a:ea typeface="楷体" panose="02010609060101010101" pitchFamily="49" charset="-122"/>
              </a:rPr>
              <a:t>在测量不规则物体的体积时，一般都是把不规则物体的体积转化成</a:t>
            </a:r>
            <a:r>
              <a:rPr lang="zh-CN" altLang="en-US" sz="2800" dirty="0" smtClean="0">
                <a:latin typeface="楷体" panose="02010609060101010101" pitchFamily="49" charset="-122"/>
                <a:ea typeface="楷体" panose="02010609060101010101" pitchFamily="49" charset="-122"/>
              </a:rPr>
              <a:t>可通过测量计算的</a:t>
            </a:r>
            <a:r>
              <a:rPr lang="zh-CN" altLang="en-US" sz="2800" dirty="0" smtClean="0">
                <a:solidFill>
                  <a:srgbClr val="FF0000"/>
                </a:solidFill>
                <a:latin typeface="楷体" panose="02010609060101010101" pitchFamily="49" charset="-122"/>
                <a:ea typeface="楷体" panose="02010609060101010101" pitchFamily="49" charset="-122"/>
              </a:rPr>
              <a:t>水的</a:t>
            </a:r>
            <a:r>
              <a:rPr lang="zh-CN" altLang="en-US" sz="2800" dirty="0">
                <a:solidFill>
                  <a:srgbClr val="FF0000"/>
                </a:solidFill>
                <a:latin typeface="楷体" panose="02010609060101010101" pitchFamily="49" charset="-122"/>
                <a:ea typeface="楷体" panose="02010609060101010101" pitchFamily="49" charset="-122"/>
              </a:rPr>
              <a:t>体积</a:t>
            </a:r>
            <a:r>
              <a:rPr lang="zh-CN" altLang="en-US" sz="2800" dirty="0">
                <a:latin typeface="楷体" panose="02010609060101010101" pitchFamily="49" charset="-122"/>
                <a:ea typeface="楷体" panose="02010609060101010101" pitchFamily="49" charset="-122"/>
              </a:rPr>
              <a:t>。</a:t>
            </a:r>
            <a:endParaRPr lang="zh-CN" altLang="zh-CN" sz="2800"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9075" y="1332547"/>
            <a:ext cx="8784000" cy="3708000"/>
          </a:xfrm>
          <a:prstGeom prst="rect">
            <a:avLst/>
          </a:prstGeom>
          <a:solidFill>
            <a:schemeClr val="accent6">
              <a:lumMod val="20000"/>
              <a:lumOff val="80000"/>
              <a:alpha val="60000"/>
            </a:schemeClr>
          </a:solidFill>
          <a:effectLst>
            <a:softEdge rad="63500"/>
          </a:effectLst>
        </p:spPr>
        <p:txBody>
          <a:bodyPr>
            <a:spAutoFit/>
          </a:bodyPr>
          <a:lstStyle/>
          <a:p>
            <a:pPr indent="612000" hangingPunct="0">
              <a:lnSpc>
                <a:spcPct val="130000"/>
              </a:lnSpc>
              <a:spcAft>
                <a:spcPts val="1200"/>
              </a:spcAft>
            </a:pPr>
            <a:r>
              <a:rPr lang="zh-CN" altLang="en-US" sz="2400" b="1" dirty="0" smtClean="0">
                <a:latin typeface="Times New Roman" pitchFamily="18" charset="0"/>
                <a:ea typeface="宋体" pitchFamily="2" charset="-122"/>
              </a:rPr>
              <a:t>阿基米德试验</a:t>
            </a:r>
            <a:r>
              <a:rPr lang="zh-CN" altLang="en-US" sz="2400" b="1" dirty="0">
                <a:latin typeface="Times New Roman" pitchFamily="18" charset="0"/>
                <a:ea typeface="宋体" pitchFamily="2" charset="-122"/>
              </a:rPr>
              <a:t>的意义远远大过查出金匠欺骗国王</a:t>
            </a:r>
            <a:r>
              <a:rPr lang="zh-CN" altLang="en-US" sz="2400" b="1" dirty="0" smtClean="0">
                <a:latin typeface="Times New Roman" pitchFamily="18" charset="0"/>
                <a:ea typeface="宋体" pitchFamily="2" charset="-122"/>
              </a:rPr>
              <a:t>，他从中</a:t>
            </a:r>
            <a:r>
              <a:rPr lang="zh-CN" altLang="en-US" sz="2400" b="1" dirty="0">
                <a:latin typeface="Times New Roman" pitchFamily="18" charset="0"/>
                <a:ea typeface="宋体" pitchFamily="2" charset="-122"/>
              </a:rPr>
              <a:t>发现了浮力定律</a:t>
            </a:r>
            <a:r>
              <a:rPr lang="en-US" altLang="zh-CN" sz="2400" b="1" dirty="0">
                <a:latin typeface="Times New Roman" pitchFamily="18" charset="0"/>
                <a:ea typeface="宋体" pitchFamily="2" charset="-122"/>
              </a:rPr>
              <a:t>——</a:t>
            </a:r>
            <a:r>
              <a:rPr lang="zh-CN" altLang="en-US" sz="2400" b="1" dirty="0">
                <a:latin typeface="Times New Roman" pitchFamily="18" charset="0"/>
                <a:ea typeface="宋体" pitchFamily="2" charset="-122"/>
              </a:rPr>
              <a:t>阿基米德原理：物体在液体中所获得的浮力，等于它所排出液体的重量。（即我们最熟悉的排水法。</a:t>
            </a:r>
            <a:r>
              <a:rPr lang="zh-CN" altLang="en-US" sz="2400" b="1" dirty="0" smtClean="0">
                <a:latin typeface="Times New Roman" pitchFamily="18" charset="0"/>
                <a:ea typeface="宋体" pitchFamily="2" charset="-122"/>
              </a:rPr>
              <a:t>）</a:t>
            </a:r>
            <a:endParaRPr lang="zh-CN" altLang="en-US" sz="2400" b="1" dirty="0">
              <a:latin typeface="Times New Roman" pitchFamily="18" charset="0"/>
              <a:ea typeface="宋体" pitchFamily="2" charset="-122"/>
            </a:endParaRPr>
          </a:p>
          <a:p>
            <a:pPr indent="612000" hangingPunct="0">
              <a:lnSpc>
                <a:spcPct val="130000"/>
              </a:lnSpc>
              <a:spcAft>
                <a:spcPts val="1200"/>
              </a:spcAft>
            </a:pPr>
            <a:r>
              <a:rPr lang="zh-CN" altLang="en-US" sz="2400" b="1" dirty="0" smtClean="0">
                <a:latin typeface="Times New Roman" pitchFamily="18" charset="0"/>
                <a:ea typeface="宋体" pitchFamily="2" charset="-122"/>
              </a:rPr>
              <a:t>浮力是</a:t>
            </a:r>
            <a:r>
              <a:rPr lang="zh-CN" altLang="en-US" sz="2400" b="1" dirty="0">
                <a:latin typeface="Times New Roman" pitchFamily="18" charset="0"/>
                <a:ea typeface="宋体" pitchFamily="2" charset="-122"/>
              </a:rPr>
              <a:t>物体与流体相接触时受到的流体（流体是指可以进行流动的物质，一般就是指液体和气体）对其的作用力</a:t>
            </a:r>
            <a:r>
              <a:rPr lang="zh-CN" altLang="en-US" sz="2400" b="1" dirty="0" smtClean="0">
                <a:latin typeface="Times New Roman" pitchFamily="18" charset="0"/>
                <a:ea typeface="宋体" pitchFamily="2" charset="-122"/>
              </a:rPr>
              <a:t>。物体</a:t>
            </a:r>
            <a:r>
              <a:rPr lang="zh-CN" altLang="en-US" sz="2400" b="1" dirty="0">
                <a:latin typeface="Times New Roman" pitchFamily="18" charset="0"/>
                <a:ea typeface="宋体" pitchFamily="2" charset="-122"/>
              </a:rPr>
              <a:t>不仅会在液体中受到浮力，其在气体中也会受到浮力。</a:t>
            </a:r>
          </a:p>
          <a:p>
            <a:pPr indent="612000" hangingPunct="0">
              <a:lnSpc>
                <a:spcPct val="130000"/>
              </a:lnSpc>
              <a:spcAft>
                <a:spcPts val="1200"/>
              </a:spcAft>
            </a:pPr>
            <a:r>
              <a:rPr lang="zh-CN" altLang="en-US" sz="2400" b="1" dirty="0" smtClean="0">
                <a:latin typeface="Times New Roman" pitchFamily="18" charset="0"/>
                <a:ea typeface="宋体" pitchFamily="2" charset="-122"/>
              </a:rPr>
              <a:t>阿基米德原理用公式表示为：</a:t>
            </a:r>
            <a:r>
              <a:rPr lang="en-US" altLang="zh-CN" sz="2400" b="1" dirty="0" smtClean="0">
                <a:latin typeface="Times New Roman" pitchFamily="18" charset="0"/>
                <a:ea typeface="宋体" pitchFamily="2" charset="-122"/>
              </a:rPr>
              <a:t>F</a:t>
            </a:r>
            <a:r>
              <a:rPr lang="zh-CN" altLang="en-US" sz="2400" b="1" baseline="-25000" dirty="0">
                <a:latin typeface="Times New Roman" pitchFamily="18" charset="0"/>
                <a:ea typeface="宋体" pitchFamily="2" charset="-122"/>
              </a:rPr>
              <a:t>浮</a:t>
            </a:r>
            <a:r>
              <a:rPr lang="en-US" altLang="zh-CN" sz="2400" b="1" dirty="0">
                <a:latin typeface="Times New Roman" pitchFamily="18" charset="0"/>
                <a:ea typeface="宋体" pitchFamily="2" charset="-122"/>
              </a:rPr>
              <a:t>=G</a:t>
            </a:r>
            <a:r>
              <a:rPr lang="zh-CN" altLang="en-US" sz="2400" b="1" baseline="-25000" dirty="0" smtClean="0">
                <a:latin typeface="Times New Roman" pitchFamily="18" charset="0"/>
                <a:ea typeface="宋体" pitchFamily="2" charset="-122"/>
              </a:rPr>
              <a:t>排</a:t>
            </a:r>
            <a:r>
              <a:rPr lang="en-US" altLang="zh-CN" sz="2400" b="1" dirty="0" smtClean="0">
                <a:latin typeface="Times New Roman" pitchFamily="18" charset="0"/>
                <a:ea typeface="宋体" pitchFamily="2" charset="-122"/>
              </a:rPr>
              <a:t>=ρ</a:t>
            </a:r>
            <a:r>
              <a:rPr lang="zh-CN" altLang="en-US" sz="2400" b="1" baseline="-25000" dirty="0" smtClean="0">
                <a:latin typeface="Times New Roman" pitchFamily="18" charset="0"/>
                <a:ea typeface="宋体" pitchFamily="2" charset="-122"/>
              </a:rPr>
              <a:t>液</a:t>
            </a:r>
            <a:r>
              <a:rPr lang="en-US" altLang="zh-CN" sz="2400" b="1" dirty="0" err="1" smtClean="0">
                <a:latin typeface="Times New Roman" pitchFamily="18" charset="0"/>
                <a:ea typeface="宋体" pitchFamily="2" charset="-122"/>
              </a:rPr>
              <a:t>gV</a:t>
            </a:r>
            <a:r>
              <a:rPr lang="zh-CN" altLang="en-US" sz="2400" b="1" baseline="-25000" dirty="0" smtClean="0">
                <a:latin typeface="Times New Roman" pitchFamily="18" charset="0"/>
                <a:ea typeface="宋体" pitchFamily="2" charset="-122"/>
              </a:rPr>
              <a:t>排</a:t>
            </a:r>
            <a:r>
              <a:rPr lang="zh-CN" altLang="en-US" sz="2400" b="1" dirty="0">
                <a:latin typeface="Times New Roman" pitchFamily="18" charset="0"/>
                <a:ea typeface="宋体" pitchFamily="2" charset="-122"/>
              </a:rPr>
              <a:t>。</a:t>
            </a:r>
          </a:p>
        </p:txBody>
      </p:sp>
      <p:sp>
        <p:nvSpPr>
          <p:cNvPr id="3" name="圆角矩形 2"/>
          <p:cNvSpPr/>
          <p:nvPr/>
        </p:nvSpPr>
        <p:spPr>
          <a:xfrm>
            <a:off x="1605075" y="721667"/>
            <a:ext cx="6012000" cy="720000"/>
          </a:xfrm>
          <a:prstGeom prst="roundRect">
            <a:avLst>
              <a:gd name="adj" fmla="val 50000"/>
            </a:avLst>
          </a:prstGeom>
          <a:ln w="19050">
            <a:solidFill>
              <a:schemeClr val="accent6"/>
            </a:solidFill>
            <a:prstDash val="lgDashDotDot"/>
          </a:ln>
        </p:spPr>
        <p:txBody>
          <a:bodyPr wrap="none">
            <a:spAutoFit/>
          </a:bodyPr>
          <a:lstStyle/>
          <a:p>
            <a:r>
              <a:rPr lang="zh-CN" altLang="en-US" sz="3600" b="1" dirty="0">
                <a:solidFill>
                  <a:prstClr val="black"/>
                </a:solidFill>
                <a:latin typeface="华文隶书" pitchFamily="2" charset="-122"/>
                <a:ea typeface="华文隶书" pitchFamily="2" charset="-122"/>
              </a:rPr>
              <a:t>浮力定律</a:t>
            </a:r>
            <a:r>
              <a:rPr lang="en-US" altLang="zh-CN" sz="3600" b="1" dirty="0">
                <a:solidFill>
                  <a:prstClr val="black"/>
                </a:solidFill>
                <a:latin typeface="华文隶书" pitchFamily="2" charset="-122"/>
                <a:ea typeface="华文隶书" pitchFamily="2" charset="-122"/>
              </a:rPr>
              <a:t>——</a:t>
            </a:r>
            <a:r>
              <a:rPr lang="zh-CN" altLang="en-US" sz="3600" b="1" dirty="0">
                <a:solidFill>
                  <a:prstClr val="black"/>
                </a:solidFill>
                <a:latin typeface="华文隶书" pitchFamily="2" charset="-122"/>
                <a:ea typeface="华文隶书" pitchFamily="2" charset="-122"/>
              </a:rPr>
              <a:t>阿基米德原理</a:t>
            </a:r>
            <a:endParaRPr lang="zh-CN" altLang="en-US" sz="2800" dirty="0">
              <a:latin typeface="华文隶书" pitchFamily="2" charset="-122"/>
              <a:ea typeface="华文隶书" pitchFamily="2" charset="-122"/>
            </a:endParaRPr>
          </a:p>
        </p:txBody>
      </p:sp>
    </p:spTree>
    <p:extLst>
      <p:ext uri="{BB962C8B-B14F-4D97-AF65-F5344CB8AC3E}">
        <p14:creationId xmlns:p14="http://schemas.microsoft.com/office/powerpoint/2010/main" val="29940881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1494867" y="1749125"/>
            <a:ext cx="5449843" cy="1569660"/>
          </a:xfrm>
          <a:prstGeom prst="rect">
            <a:avLst/>
          </a:prstGeom>
          <a:noFill/>
        </p:spPr>
        <p:txBody>
          <a:bodyPr wrap="square" rtlCol="0">
            <a:spAutoFit/>
          </a:bodyPr>
          <a:lstStyle/>
          <a:p>
            <a:r>
              <a:rPr kumimoji="1" lang="en-US" altLang="zh-CN" sz="3200" b="1" dirty="0">
                <a:latin typeface="宋体" panose="02010600030101010101" pitchFamily="2" charset="-122"/>
                <a:ea typeface="宋体" panose="02010600030101010101" pitchFamily="2" charset="-122"/>
                <a:cs typeface="微软雅黑" panose="020B0503020204020204" charset="-122"/>
              </a:rPr>
              <a:t>1.</a:t>
            </a:r>
            <a:r>
              <a:rPr kumimoji="1" lang="zh-CN" altLang="en-US" sz="3200" b="1" dirty="0">
                <a:latin typeface="宋体" panose="02010600030101010101" pitchFamily="2" charset="-122"/>
                <a:ea typeface="宋体" panose="02010600030101010101" pitchFamily="2" charset="-122"/>
                <a:cs typeface="微软雅黑" panose="020B0503020204020204" charset="-122"/>
              </a:rPr>
              <a:t>教材</a:t>
            </a:r>
            <a:r>
              <a:rPr kumimoji="1" lang="zh-CN" altLang="en-US" sz="3200" b="1" dirty="0" smtClean="0">
                <a:latin typeface="宋体" panose="02010600030101010101" pitchFamily="2" charset="-122"/>
                <a:ea typeface="宋体" panose="02010600030101010101" pitchFamily="2" charset="-122"/>
                <a:cs typeface="微软雅黑" panose="020B0503020204020204" charset="-122"/>
              </a:rPr>
              <a:t>第</a:t>
            </a:r>
            <a:r>
              <a:rPr kumimoji="1" lang="en-US" altLang="zh-CN" sz="3200" b="1" dirty="0" smtClean="0">
                <a:latin typeface="宋体" panose="02010600030101010101" pitchFamily="2" charset="-122"/>
                <a:ea typeface="宋体" panose="02010600030101010101" pitchFamily="2" charset="-122"/>
                <a:cs typeface="微软雅黑" panose="020B0503020204020204" charset="-122"/>
              </a:rPr>
              <a:t>49</a:t>
            </a:r>
            <a:r>
              <a:rPr kumimoji="1" lang="zh-CN" altLang="en-US" sz="3200" b="1" dirty="0" smtClean="0">
                <a:latin typeface="宋体" panose="02010600030101010101" pitchFamily="2" charset="-122"/>
                <a:ea typeface="宋体" panose="02010600030101010101" pitchFamily="2" charset="-122"/>
                <a:cs typeface="微软雅黑" panose="020B0503020204020204" charset="-122"/>
              </a:rPr>
              <a:t>页练习四第</a:t>
            </a:r>
            <a:r>
              <a:rPr kumimoji="1" lang="en-US" altLang="zh-CN" sz="3200" b="1" dirty="0" smtClean="0">
                <a:latin typeface="宋体" panose="02010600030101010101" pitchFamily="2" charset="-122"/>
                <a:ea typeface="宋体" panose="02010600030101010101" pitchFamily="2" charset="-122"/>
                <a:cs typeface="微软雅黑" panose="020B0503020204020204" charset="-122"/>
              </a:rPr>
              <a:t>12</a:t>
            </a:r>
            <a:r>
              <a:rPr kumimoji="1" lang="zh-CN" altLang="en-US" sz="3200" b="1" dirty="0" smtClean="0">
                <a:latin typeface="宋体" panose="02010600030101010101" pitchFamily="2" charset="-122"/>
                <a:ea typeface="宋体" panose="02010600030101010101" pitchFamily="2" charset="-122"/>
                <a:cs typeface="微软雅黑" panose="020B0503020204020204" charset="-122"/>
              </a:rPr>
              <a:t>题</a:t>
            </a:r>
            <a:r>
              <a:rPr kumimoji="1" lang="zh-CN" altLang="en-US" sz="3200" b="1" dirty="0">
                <a:latin typeface="宋体" panose="02010600030101010101" pitchFamily="2" charset="-122"/>
                <a:ea typeface="宋体" panose="02010600030101010101" pitchFamily="2" charset="-122"/>
                <a:cs typeface="微软雅黑" panose="020B0503020204020204" charset="-122"/>
              </a:rPr>
              <a:t>；</a:t>
            </a:r>
            <a:endParaRPr kumimoji="1" lang="en-US" altLang="zh-CN" sz="3200" b="1" dirty="0">
              <a:latin typeface="宋体" panose="02010600030101010101" pitchFamily="2" charset="-122"/>
              <a:ea typeface="宋体" panose="02010600030101010101" pitchFamily="2" charset="-122"/>
              <a:cs typeface="微软雅黑" panose="020B0503020204020204" charset="-122"/>
            </a:endParaRPr>
          </a:p>
          <a:p>
            <a:endParaRPr kumimoji="1" lang="en-US" altLang="zh-CN" sz="3200" b="1" dirty="0">
              <a:latin typeface="宋体" panose="02010600030101010101" pitchFamily="2" charset="-122"/>
              <a:ea typeface="宋体" panose="02010600030101010101" pitchFamily="2" charset="-122"/>
              <a:cs typeface="微软雅黑" panose="020B0503020204020204" charset="-122"/>
            </a:endParaRPr>
          </a:p>
          <a:p>
            <a:r>
              <a:rPr kumimoji="1" lang="en-US" altLang="zh-CN" sz="3200" b="1" dirty="0">
                <a:latin typeface="宋体" panose="02010600030101010101" pitchFamily="2" charset="-122"/>
                <a:ea typeface="宋体" panose="02010600030101010101" pitchFamily="2" charset="-122"/>
                <a:cs typeface="微软雅黑" panose="020B0503020204020204" charset="-122"/>
              </a:rPr>
              <a:t>2.</a:t>
            </a:r>
            <a:r>
              <a:rPr kumimoji="1" lang="zh-CN" altLang="en-US" sz="3200" b="1" dirty="0">
                <a:latin typeface="宋体" panose="02010600030101010101" pitchFamily="2" charset="-122"/>
                <a:ea typeface="宋体" panose="02010600030101010101" pitchFamily="2" charset="-122"/>
                <a:cs typeface="微软雅黑" panose="020B0503020204020204" charset="-122"/>
              </a:rPr>
              <a:t>从课时练中选取。</a:t>
            </a:r>
          </a:p>
        </p:txBody>
      </p:sp>
    </p:spTree>
    <p:extLst>
      <p:ext uri="{BB962C8B-B14F-4D97-AF65-F5344CB8AC3E}">
        <p14:creationId xmlns:p14="http://schemas.microsoft.com/office/powerpoint/2010/main" val="21022472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61927" y="1194383"/>
            <a:ext cx="3956360" cy="646331"/>
          </a:xfrm>
          <a:prstGeom prst="rect">
            <a:avLst/>
          </a:prstGeom>
          <a:noFill/>
        </p:spPr>
        <p:txBody>
          <a:bodyPr wrap="square" rtlCol="0">
            <a:spAutoFit/>
          </a:bodyPr>
          <a:lstStyle/>
          <a:p>
            <a:r>
              <a:rPr lang="zh-CN" altLang="en-US" sz="3600" b="1" dirty="0" smtClean="0">
                <a:solidFill>
                  <a:prstClr val="white"/>
                </a:solidFill>
                <a:latin typeface="楷体" pitchFamily="49" charset="-122"/>
                <a:ea typeface="楷体" pitchFamily="49" charset="-122"/>
              </a:rPr>
              <a:t>有趣的测量</a:t>
            </a:r>
            <a:endParaRPr lang="zh-CN" altLang="en-US" sz="3600" b="1" dirty="0">
              <a:solidFill>
                <a:prstClr val="white"/>
              </a:solidFill>
              <a:latin typeface="楷体" pitchFamily="49" charset="-122"/>
              <a:ea typeface="楷体" pitchFamily="49" charset="-122"/>
            </a:endParaRPr>
          </a:p>
        </p:txBody>
      </p:sp>
      <p:sp>
        <p:nvSpPr>
          <p:cNvPr id="13" name="矩形 12"/>
          <p:cNvSpPr/>
          <p:nvPr/>
        </p:nvSpPr>
        <p:spPr>
          <a:xfrm>
            <a:off x="2107395" y="2232062"/>
            <a:ext cx="4868847" cy="523220"/>
          </a:xfrm>
          <a:prstGeom prst="rect">
            <a:avLst/>
          </a:prstGeom>
        </p:spPr>
        <p:txBody>
          <a:bodyPr wrap="square">
            <a:spAutoFit/>
          </a:bodyPr>
          <a:lstStyle/>
          <a:p>
            <a:r>
              <a:rPr lang="zh-CN" altLang="en-US" sz="2800" b="1" dirty="0" smtClean="0">
                <a:solidFill>
                  <a:schemeClr val="bg1"/>
                </a:solidFill>
                <a:latin typeface="楷体" panose="02010609060101010101" pitchFamily="49" charset="-122"/>
                <a:ea typeface="楷体" panose="02010609060101010101" pitchFamily="49" charset="-122"/>
              </a:rPr>
              <a:t>上升</a:t>
            </a:r>
            <a:r>
              <a:rPr lang="zh-CN" altLang="en-US" sz="2800" b="1" dirty="0">
                <a:solidFill>
                  <a:schemeClr val="bg1"/>
                </a:solidFill>
                <a:latin typeface="楷体" panose="02010609060101010101" pitchFamily="49" charset="-122"/>
                <a:ea typeface="楷体" panose="02010609060101010101" pitchFamily="49" charset="-122"/>
              </a:rPr>
              <a:t>的水的</a:t>
            </a:r>
            <a:r>
              <a:rPr lang="zh-CN" altLang="en-US" sz="2800" b="1" dirty="0" smtClean="0">
                <a:solidFill>
                  <a:schemeClr val="bg1"/>
                </a:solidFill>
                <a:latin typeface="楷体" panose="02010609060101010101" pitchFamily="49" charset="-122"/>
                <a:ea typeface="楷体" panose="02010609060101010101" pitchFamily="49" charset="-122"/>
              </a:rPr>
              <a:t>体积</a:t>
            </a:r>
            <a:r>
              <a:rPr lang="en-US" altLang="zh-CN" sz="2800" b="1" dirty="0" smtClean="0">
                <a:solidFill>
                  <a:schemeClr val="bg1"/>
                </a:solidFill>
                <a:latin typeface="楷体" panose="02010609060101010101" pitchFamily="49" charset="-122"/>
                <a:ea typeface="楷体" panose="02010609060101010101" pitchFamily="49" charset="-122"/>
              </a:rPr>
              <a:t>=</a:t>
            </a:r>
            <a:r>
              <a:rPr lang="zh-CN" altLang="en-US" sz="2800" b="1" dirty="0" smtClean="0">
                <a:solidFill>
                  <a:schemeClr val="bg1"/>
                </a:solidFill>
                <a:latin typeface="楷体" panose="02010609060101010101" pitchFamily="49" charset="-122"/>
                <a:ea typeface="楷体" panose="02010609060101010101" pitchFamily="49" charset="-122"/>
              </a:rPr>
              <a:t>石块</a:t>
            </a:r>
            <a:r>
              <a:rPr lang="zh-CN" altLang="en-US" sz="2800" b="1" dirty="0">
                <a:solidFill>
                  <a:schemeClr val="bg1"/>
                </a:solidFill>
                <a:latin typeface="楷体" panose="02010609060101010101" pitchFamily="49" charset="-122"/>
                <a:ea typeface="楷体" panose="02010609060101010101" pitchFamily="49" charset="-122"/>
              </a:rPr>
              <a:t>的</a:t>
            </a:r>
            <a:r>
              <a:rPr lang="zh-CN" altLang="en-US" sz="2800" b="1" dirty="0" smtClean="0">
                <a:solidFill>
                  <a:schemeClr val="bg1"/>
                </a:solidFill>
                <a:latin typeface="楷体" panose="02010609060101010101" pitchFamily="49" charset="-122"/>
                <a:ea typeface="楷体" panose="02010609060101010101" pitchFamily="49" charset="-122"/>
              </a:rPr>
              <a:t>体积</a:t>
            </a:r>
            <a:endParaRPr lang="zh-CN" altLang="en-US" sz="2800" b="1" dirty="0">
              <a:solidFill>
                <a:schemeClr val="bg1"/>
              </a:solidFill>
              <a:latin typeface="楷体" panose="02010609060101010101" pitchFamily="49" charset="-122"/>
              <a:ea typeface="楷体" panose="02010609060101010101" pitchFamily="49" charset="-122"/>
            </a:endParaRPr>
          </a:p>
        </p:txBody>
      </p:sp>
      <p:sp>
        <p:nvSpPr>
          <p:cNvPr id="14" name="Text Box 4">
            <a:extLst>
              <a:ext uri="{FF2B5EF4-FFF2-40B4-BE49-F238E27FC236}">
                <a16:creationId xmlns="" xmlns:a16="http://schemas.microsoft.com/office/drawing/2014/main" id="{3B2434DF-87E0-4CB3-9F1A-0BADF9C1E716}"/>
              </a:ext>
            </a:extLst>
          </p:cNvPr>
          <p:cNvSpPr txBox="1">
            <a:spLocks noChangeArrowheads="1"/>
          </p:cNvSpPr>
          <p:nvPr/>
        </p:nvSpPr>
        <p:spPr bwMode="auto">
          <a:xfrm>
            <a:off x="3777752" y="2885645"/>
            <a:ext cx="1362355" cy="521970"/>
          </a:xfrm>
          <a:prstGeom prst="rect">
            <a:avLst/>
          </a:prstGeom>
          <a:noFill/>
          <a:ln w="952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ctr">
              <a:buFont typeface="Arial" panose="020B0604020202020204" pitchFamily="34" charset="0"/>
              <a:defRPr sz="3600" b="1">
                <a:solidFill>
                  <a:schemeClr val="tx1"/>
                </a:solidFill>
                <a:latin typeface="Arial" panose="020B0604020202020204" pitchFamily="34" charset="0"/>
                <a:ea typeface="楷体_GB2312" pitchFamily="1" charset="-122"/>
              </a:defRPr>
            </a:lvl1pPr>
            <a:lvl2pPr marL="742950" indent="-285750" algn="ctr">
              <a:buFont typeface="Arial" panose="020B0604020202020204" pitchFamily="34" charset="0"/>
              <a:defRPr sz="3600" b="1">
                <a:solidFill>
                  <a:schemeClr val="tx1"/>
                </a:solidFill>
                <a:latin typeface="Arial" panose="020B0604020202020204" pitchFamily="34" charset="0"/>
                <a:ea typeface="楷体_GB2312" pitchFamily="1" charset="-122"/>
              </a:defRPr>
            </a:lvl2pPr>
            <a:lvl3pPr marL="1143000" indent="-228600" algn="ctr">
              <a:buFont typeface="Arial" panose="020B0604020202020204" pitchFamily="34" charset="0"/>
              <a:defRPr sz="3600" b="1">
                <a:solidFill>
                  <a:schemeClr val="tx1"/>
                </a:solidFill>
                <a:latin typeface="Arial" panose="020B0604020202020204" pitchFamily="34" charset="0"/>
                <a:ea typeface="楷体_GB2312" pitchFamily="1" charset="-122"/>
              </a:defRPr>
            </a:lvl3pPr>
            <a:lvl4pPr marL="1600200" indent="-228600" algn="ctr">
              <a:buFont typeface="Arial" panose="020B0604020202020204" pitchFamily="34" charset="0"/>
              <a:defRPr sz="3600" b="1">
                <a:solidFill>
                  <a:schemeClr val="tx1"/>
                </a:solidFill>
                <a:latin typeface="Arial" panose="020B0604020202020204" pitchFamily="34" charset="0"/>
                <a:ea typeface="楷体_GB2312" pitchFamily="1" charset="-122"/>
              </a:defRPr>
            </a:lvl4pPr>
            <a:lvl5pPr marL="2057400" indent="-228600" algn="ctr">
              <a:buFont typeface="Arial" panose="020B0604020202020204" pitchFamily="34" charset="0"/>
              <a:defRPr sz="3600" b="1">
                <a:solidFill>
                  <a:schemeClr val="tx1"/>
                </a:solidFill>
                <a:latin typeface="Arial" panose="020B0604020202020204" pitchFamily="34" charset="0"/>
                <a:ea typeface="楷体_GB2312" pitchFamily="1" charset="-122"/>
              </a:defRPr>
            </a:lvl5pPr>
            <a:lvl6pPr marL="2514600" indent="-228600" algn="ctr" eaLnBrk="0" fontAlgn="base" hangingPunct="0">
              <a:spcBef>
                <a:spcPct val="0"/>
              </a:spcBef>
              <a:spcAft>
                <a:spcPct val="0"/>
              </a:spcAft>
              <a:buFont typeface="Arial" panose="020B0604020202020204" pitchFamily="34" charset="0"/>
              <a:defRPr sz="3600" b="1">
                <a:solidFill>
                  <a:schemeClr val="tx1"/>
                </a:solidFill>
                <a:latin typeface="Arial" panose="020B0604020202020204" pitchFamily="34" charset="0"/>
                <a:ea typeface="楷体_GB2312" pitchFamily="1" charset="-122"/>
              </a:defRPr>
            </a:lvl6pPr>
            <a:lvl7pPr marL="2971800" indent="-228600" algn="ctr" eaLnBrk="0" fontAlgn="base" hangingPunct="0">
              <a:spcBef>
                <a:spcPct val="0"/>
              </a:spcBef>
              <a:spcAft>
                <a:spcPct val="0"/>
              </a:spcAft>
              <a:buFont typeface="Arial" panose="020B0604020202020204" pitchFamily="34" charset="0"/>
              <a:defRPr sz="3600" b="1">
                <a:solidFill>
                  <a:schemeClr val="tx1"/>
                </a:solidFill>
                <a:latin typeface="Arial" panose="020B0604020202020204" pitchFamily="34" charset="0"/>
                <a:ea typeface="楷体_GB2312" pitchFamily="1" charset="-122"/>
              </a:defRPr>
            </a:lvl7pPr>
            <a:lvl8pPr marL="3429000" indent="-228600" algn="ctr" eaLnBrk="0" fontAlgn="base" hangingPunct="0">
              <a:spcBef>
                <a:spcPct val="0"/>
              </a:spcBef>
              <a:spcAft>
                <a:spcPct val="0"/>
              </a:spcAft>
              <a:buFont typeface="Arial" panose="020B0604020202020204" pitchFamily="34" charset="0"/>
              <a:defRPr sz="3600" b="1">
                <a:solidFill>
                  <a:schemeClr val="tx1"/>
                </a:solidFill>
                <a:latin typeface="Arial" panose="020B0604020202020204" pitchFamily="34" charset="0"/>
                <a:ea typeface="楷体_GB2312" pitchFamily="1" charset="-122"/>
              </a:defRPr>
            </a:lvl8pPr>
            <a:lvl9pPr marL="3886200" indent="-228600" algn="ctr" eaLnBrk="0" fontAlgn="base" hangingPunct="0">
              <a:spcBef>
                <a:spcPct val="0"/>
              </a:spcBef>
              <a:spcAft>
                <a:spcPct val="0"/>
              </a:spcAft>
              <a:buFont typeface="Arial" panose="020B0604020202020204" pitchFamily="34" charset="0"/>
              <a:defRPr sz="3600" b="1">
                <a:solidFill>
                  <a:schemeClr val="tx1"/>
                </a:solidFill>
                <a:latin typeface="Arial" panose="020B0604020202020204" pitchFamily="34" charset="0"/>
                <a:ea typeface="楷体_GB2312" pitchFamily="1" charset="-122"/>
              </a:defRPr>
            </a:lvl9pPr>
          </a:lstStyle>
          <a:p>
            <a:pPr algn="l" eaLnBrk="1" hangingPunct="1">
              <a:spcBef>
                <a:spcPct val="50000"/>
              </a:spcBef>
            </a:pPr>
            <a:r>
              <a:rPr lang="zh-CN" altLang="zh-CN" sz="2800" i="1" dirty="0">
                <a:solidFill>
                  <a:schemeClr val="bg1"/>
                </a:solidFill>
                <a:latin typeface="Times New Roman" panose="02020603050405020304" pitchFamily="18" charset="0"/>
                <a:ea typeface="楷体" panose="02010609060101010101" pitchFamily="49" charset="-122"/>
                <a:cs typeface="Times New Roman" panose="02020603050405020304" pitchFamily="18" charset="0"/>
              </a:rPr>
              <a:t>V</a:t>
            </a:r>
            <a:r>
              <a:rPr lang="zh-CN" altLang="zh-CN" sz="2800" dirty="0">
                <a:solidFill>
                  <a:schemeClr val="bg1"/>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800" dirty="0">
                <a:solidFill>
                  <a:schemeClr val="bg1"/>
                </a:solidFill>
                <a:latin typeface="Times New Roman" panose="02020603050405020304" pitchFamily="18" charset="0"/>
                <a:ea typeface="楷体" panose="02010609060101010101" pitchFamily="49" charset="-122"/>
                <a:cs typeface="Times New Roman" panose="02020603050405020304" pitchFamily="18" charset="0"/>
              </a:rPr>
              <a:t>=</a:t>
            </a:r>
            <a:r>
              <a:rPr lang="zh-CN" altLang="zh-CN" sz="2800" dirty="0">
                <a:solidFill>
                  <a:schemeClr val="bg1"/>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800" i="1" dirty="0" err="1" smtClean="0">
                <a:solidFill>
                  <a:schemeClr val="bg1"/>
                </a:solidFill>
                <a:latin typeface="Times New Roman" panose="02020603050405020304" pitchFamily="18" charset="0"/>
                <a:ea typeface="楷体" panose="02010609060101010101" pitchFamily="49" charset="-122"/>
                <a:cs typeface="Times New Roman" panose="02020603050405020304" pitchFamily="18" charset="0"/>
              </a:rPr>
              <a:t>ab</a:t>
            </a:r>
            <a:r>
              <a:rPr lang="zh-CN" altLang="zh-CN" sz="2800" i="1" dirty="0" smtClean="0">
                <a:solidFill>
                  <a:schemeClr val="bg1"/>
                </a:solidFill>
                <a:latin typeface="Times New Roman" panose="02020603050405020304" pitchFamily="18" charset="0"/>
                <a:ea typeface="楷体" panose="02010609060101010101" pitchFamily="49" charset="-122"/>
                <a:cs typeface="Times New Roman" panose="02020603050405020304" pitchFamily="18" charset="0"/>
              </a:rPr>
              <a:t>h</a:t>
            </a:r>
            <a:endParaRPr lang="zh-CN" altLang="zh-CN" sz="2800" i="1" dirty="0">
              <a:solidFill>
                <a:schemeClr val="bg1"/>
              </a:solidFill>
              <a:latin typeface="Times New Roman" panose="02020603050405020304" pitchFamily="18" charset="0"/>
              <a:ea typeface="楷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7372961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447801" y="968276"/>
            <a:ext cx="288000" cy="288000"/>
          </a:xfrm>
          <a:prstGeom prst="ellipse">
            <a:avLst/>
          </a:prstGeom>
          <a:solidFill>
            <a:srgbClr val="00B05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983851" y="705650"/>
            <a:ext cx="7444460" cy="1284006"/>
          </a:xfrm>
          <a:prstGeom prst="rect">
            <a:avLst/>
          </a:prstGeom>
          <a:noFill/>
          <a:ln>
            <a:noFill/>
          </a:ln>
          <a:effectLst>
            <a:outerShdw blurRad="40000" dist="20000" dir="5400000" rotWithShape="0">
              <a:srgbClr val="000000">
                <a:alpha val="0"/>
              </a:srgbClr>
            </a:outerShdw>
          </a:effectLst>
        </p:spPr>
        <p:style>
          <a:lnRef idx="1">
            <a:schemeClr val="accent3"/>
          </a:lnRef>
          <a:fillRef idx="2">
            <a:schemeClr val="accent3"/>
          </a:fillRef>
          <a:effectRef idx="1">
            <a:schemeClr val="accent3"/>
          </a:effectRef>
          <a:fontRef idx="minor">
            <a:schemeClr val="dk1"/>
          </a:fontRef>
        </p:style>
        <p:txBody>
          <a:bodyPr wrap="square">
            <a:spAutoFit/>
          </a:bodyPr>
          <a:lstStyle/>
          <a:p>
            <a:pPr>
              <a:lnSpc>
                <a:spcPct val="150000"/>
              </a:lnSpc>
            </a:pPr>
            <a:r>
              <a:rPr lang="zh-CN" altLang="en-US" sz="2800" b="1" dirty="0" smtClean="0">
                <a:latin typeface="宋体" panose="02010600030101010101" pitchFamily="2" charset="-122"/>
                <a:ea typeface="宋体" panose="02010600030101010101" pitchFamily="2" charset="-122"/>
              </a:rPr>
              <a:t>如下图，要</a:t>
            </a:r>
            <a:r>
              <a:rPr lang="zh-CN" altLang="en-US" sz="2800" b="1" dirty="0">
                <a:latin typeface="宋体" panose="02010600030101010101" pitchFamily="2" charset="-122"/>
                <a:ea typeface="宋体" panose="02010600030101010101" pitchFamily="2" charset="-122"/>
              </a:rPr>
              <a:t>测量石块的体积，你有什么方法？与同伴交流。</a:t>
            </a:r>
          </a:p>
        </p:txBody>
      </p:sp>
      <p:pic>
        <p:nvPicPr>
          <p:cNvPr id="10" name="图片 8" descr="11.png"/>
          <p:cNvPicPr>
            <a:picLocks noChangeAspect="1"/>
          </p:cNvPicPr>
          <p:nvPr/>
        </p:nvPicPr>
        <p:blipFill>
          <a:blip r:embed="rId2"/>
          <a:srcRect r="-566" b="-378"/>
          <a:stretch>
            <a:fillRect/>
          </a:stretch>
        </p:blipFill>
        <p:spPr>
          <a:xfrm>
            <a:off x="1753768" y="2566607"/>
            <a:ext cx="1440000" cy="814574"/>
          </a:xfrm>
          <a:prstGeom prst="rect">
            <a:avLst/>
          </a:prstGeom>
          <a:noFill/>
          <a:ln w="9525">
            <a:noFill/>
          </a:ln>
        </p:spPr>
      </p:pic>
      <p:grpSp>
        <p:nvGrpSpPr>
          <p:cNvPr id="11" name="组合 10"/>
          <p:cNvGrpSpPr/>
          <p:nvPr/>
        </p:nvGrpSpPr>
        <p:grpSpPr>
          <a:xfrm>
            <a:off x="3908215" y="1915583"/>
            <a:ext cx="2849880" cy="1308735"/>
            <a:chOff x="6327" y="3006"/>
            <a:chExt cx="4488" cy="2061"/>
          </a:xfrm>
        </p:grpSpPr>
        <p:sp>
          <p:nvSpPr>
            <p:cNvPr id="16" name="云形标注 15"/>
            <p:cNvSpPr/>
            <p:nvPr/>
          </p:nvSpPr>
          <p:spPr>
            <a:xfrm>
              <a:off x="6327" y="3006"/>
              <a:ext cx="4323" cy="2061"/>
            </a:xfrm>
            <a:prstGeom prst="cloudCallout">
              <a:avLst>
                <a:gd name="adj1" fmla="val 46842"/>
                <a:gd name="adj2" fmla="val 74442"/>
              </a:avLst>
            </a:prstGeom>
            <a:gradFill flip="none" rotWithShape="1">
              <a:gsLst>
                <a:gs pos="0">
                  <a:schemeClr val="accent6">
                    <a:lumMod val="60000"/>
                    <a:lumOff val="40000"/>
                  </a:schemeClr>
                </a:gs>
                <a:gs pos="50000">
                  <a:schemeClr val="accent6">
                    <a:lumMod val="40000"/>
                    <a:lumOff val="60000"/>
                  </a:schemeClr>
                </a:gs>
                <a:gs pos="100000">
                  <a:schemeClr val="accent6">
                    <a:lumMod val="20000"/>
                    <a:lumOff val="80000"/>
                  </a:schemeClr>
                </a:gs>
              </a:gsLst>
              <a:lin ang="2700000" scaled="1"/>
              <a:tileRect/>
            </a:gra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defRPr/>
              </a:pPr>
              <a:endParaRPr kumimoji="0" lang="zh-CN" altLang="en-US" sz="1300" b="0" i="0" u="none" strike="noStrike" kern="1200" cap="none" spc="0" normalizeH="0" baseline="0" noProof="0">
                <a:ln>
                  <a:noFill/>
                </a:ln>
                <a:solidFill>
                  <a:schemeClr val="lt1"/>
                </a:solidFill>
                <a:effectLst/>
                <a:uLnTx/>
                <a:uFillTx/>
                <a:latin typeface="+mn-lt"/>
                <a:ea typeface="+mn-ea"/>
                <a:cs typeface="+mn-cs"/>
              </a:endParaRPr>
            </a:p>
          </p:txBody>
        </p:sp>
        <p:sp>
          <p:nvSpPr>
            <p:cNvPr id="18" name="矩形 22"/>
            <p:cNvSpPr/>
            <p:nvPr/>
          </p:nvSpPr>
          <p:spPr>
            <a:xfrm>
              <a:off x="6652" y="3327"/>
              <a:ext cx="4163" cy="1449"/>
            </a:xfrm>
            <a:prstGeom prst="rect">
              <a:avLst/>
            </a:prstGeom>
            <a:noFill/>
            <a:ln w="9525">
              <a:noFill/>
            </a:ln>
          </p:spPr>
          <p:txBody>
            <a:bodyPr wrap="square" anchor="t">
              <a:spAutoFit/>
            </a:bodyPr>
            <a:lstStyle/>
            <a:p>
              <a:pPr>
                <a:lnSpc>
                  <a:spcPct val="120000"/>
                </a:lnSpc>
                <a:buClr>
                  <a:srgbClr val="FF0000"/>
                </a:buClr>
              </a:pPr>
              <a:r>
                <a:rPr lang="zh-CN" altLang="en-US" sz="2400" b="1" dirty="0" smtClean="0">
                  <a:latin typeface="楷体" panose="02010609060101010101" pitchFamily="49" charset="-122"/>
                  <a:ea typeface="楷体" panose="02010609060101010101" pitchFamily="49" charset="-122"/>
                </a:rPr>
                <a:t>不能</a:t>
              </a:r>
              <a:r>
                <a:rPr lang="zh-CN" altLang="en-US" sz="2400" b="1" dirty="0">
                  <a:latin typeface="楷体" panose="02010609060101010101" pitchFamily="49" charset="-122"/>
                  <a:ea typeface="楷体" panose="02010609060101010101" pitchFamily="49" charset="-122"/>
                </a:rPr>
                <a:t>直接用公式，怎么办呢？</a:t>
              </a:r>
            </a:p>
          </p:txBody>
        </p:sp>
      </p:grpSp>
      <p:pic>
        <p:nvPicPr>
          <p:cNvPr id="4" name="图片 3"/>
          <p:cNvPicPr>
            <a:picLocks noChangeAspect="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6758095" y="3013808"/>
            <a:ext cx="1080000" cy="114994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447801" y="639719"/>
            <a:ext cx="288000" cy="288000"/>
          </a:xfrm>
          <a:prstGeom prst="ellipse">
            <a:avLst/>
          </a:prstGeom>
          <a:solidFill>
            <a:srgbClr val="00B05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745726" y="396143"/>
            <a:ext cx="8026946" cy="1384995"/>
          </a:xfrm>
          <a:prstGeom prst="rect">
            <a:avLst/>
          </a:prstGeom>
          <a:noFill/>
          <a:ln>
            <a:noFill/>
          </a:ln>
          <a:effectLst>
            <a:outerShdw blurRad="40000" dist="20000" dir="5400000" rotWithShape="0">
              <a:srgbClr val="000000">
                <a:alpha val="0"/>
              </a:srgbClr>
            </a:outerShdw>
          </a:effectLst>
        </p:spPr>
        <p:style>
          <a:lnRef idx="1">
            <a:schemeClr val="accent3"/>
          </a:lnRef>
          <a:fillRef idx="2">
            <a:schemeClr val="accent3"/>
          </a:fillRef>
          <a:effectRef idx="1">
            <a:schemeClr val="accent3"/>
          </a:effectRef>
          <a:fontRef idx="minor">
            <a:schemeClr val="dk1"/>
          </a:fontRef>
        </p:style>
        <p:txBody>
          <a:bodyPr wrap="square">
            <a:spAutoFit/>
          </a:bodyPr>
          <a:lstStyle/>
          <a:p>
            <a:pPr>
              <a:lnSpc>
                <a:spcPct val="150000"/>
              </a:lnSpc>
            </a:pPr>
            <a:r>
              <a:rPr lang="zh-CN" altLang="en-US" sz="2800" b="1" dirty="0" smtClean="0">
                <a:latin typeface="Times New Roman" pitchFamily="18" charset="0"/>
                <a:ea typeface="宋体" panose="02010600030101010101" pitchFamily="2" charset="-122"/>
                <a:cs typeface="Times New Roman" pitchFamily="18" charset="0"/>
              </a:rPr>
              <a:t>淘气是这样测量的，你看懂了吗？与同伴说一说。</a:t>
            </a:r>
            <a:r>
              <a:rPr lang="zh-CN" altLang="en-US" sz="2800" b="1" dirty="0">
                <a:latin typeface="Times New Roman" pitchFamily="18" charset="0"/>
                <a:ea typeface="宋体" panose="02010600030101010101" pitchFamily="2" charset="-122"/>
                <a:cs typeface="Times New Roman" pitchFamily="18" charset="0"/>
              </a:rPr>
              <a:t>（</a:t>
            </a:r>
            <a:r>
              <a:rPr lang="zh-CN" altLang="en-US" sz="2800" b="1" dirty="0" smtClean="0">
                <a:latin typeface="Times New Roman" pitchFamily="18" charset="0"/>
                <a:ea typeface="宋体" panose="02010600030101010101" pitchFamily="2" charset="-122"/>
                <a:cs typeface="Times New Roman" pitchFamily="18" charset="0"/>
              </a:rPr>
              <a:t>单位：</a:t>
            </a:r>
            <a:r>
              <a:rPr lang="en-US" altLang="zh-CN" sz="2800" b="1" dirty="0" smtClean="0">
                <a:latin typeface="Times New Roman" pitchFamily="18" charset="0"/>
                <a:ea typeface="宋体" panose="02010600030101010101" pitchFamily="2" charset="-122"/>
                <a:cs typeface="Times New Roman" pitchFamily="18" charset="0"/>
              </a:rPr>
              <a:t>cm</a:t>
            </a:r>
            <a:r>
              <a:rPr lang="zh-CN" altLang="en-US" sz="2800" b="1" dirty="0" smtClean="0">
                <a:latin typeface="Times New Roman" pitchFamily="18" charset="0"/>
                <a:ea typeface="宋体" panose="02010600030101010101" pitchFamily="2" charset="-122"/>
                <a:cs typeface="Times New Roman" pitchFamily="18" charset="0"/>
              </a:rPr>
              <a:t>）</a:t>
            </a:r>
            <a:endParaRPr lang="zh-CN" altLang="en-US" sz="2800" b="1" dirty="0">
              <a:latin typeface="Times New Roman" pitchFamily="18" charset="0"/>
              <a:ea typeface="宋体" panose="02010600030101010101" pitchFamily="2" charset="-122"/>
              <a:cs typeface="Times New Roman" pitchFamily="18" charset="0"/>
            </a:endParaRPr>
          </a:p>
        </p:txBody>
      </p:sp>
      <p:grpSp>
        <p:nvGrpSpPr>
          <p:cNvPr id="8" name="组合 16"/>
          <p:cNvGrpSpPr/>
          <p:nvPr/>
        </p:nvGrpSpPr>
        <p:grpSpPr bwMode="auto">
          <a:xfrm>
            <a:off x="1683798" y="1876097"/>
            <a:ext cx="2236788" cy="2627313"/>
            <a:chOff x="3275856" y="2366882"/>
            <a:chExt cx="2237054" cy="2628292"/>
          </a:xfrm>
        </p:grpSpPr>
        <p:sp>
          <p:nvSpPr>
            <p:cNvPr id="9" name="立方体 8"/>
            <p:cNvSpPr/>
            <p:nvPr/>
          </p:nvSpPr>
          <p:spPr>
            <a:xfrm>
              <a:off x="3275856" y="2366882"/>
              <a:ext cx="2237054" cy="2628292"/>
            </a:xfrm>
            <a:prstGeom prst="cube">
              <a:avLst/>
            </a:prstGeom>
            <a:solidFill>
              <a:srgbClr val="00B0F0">
                <a:alpha val="25098"/>
              </a:srgbClr>
            </a:solidFill>
            <a:ln w="19050">
              <a:solidFill>
                <a:schemeClr val="accent1">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a:latin typeface="+mn-ea"/>
              </a:endParaRPr>
            </a:p>
          </p:txBody>
        </p:sp>
        <p:cxnSp>
          <p:nvCxnSpPr>
            <p:cNvPr id="10" name="直接连接符 9"/>
            <p:cNvCxnSpPr/>
            <p:nvPr/>
          </p:nvCxnSpPr>
          <p:spPr>
            <a:xfrm>
              <a:off x="3852188" y="2366882"/>
              <a:ext cx="0" cy="2051814"/>
            </a:xfrm>
            <a:prstGeom prst="line">
              <a:avLst/>
            </a:prstGeom>
            <a:ln w="19050">
              <a:solidFill>
                <a:schemeClr val="accent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a:off x="3852188" y="4440930"/>
              <a:ext cx="1660722" cy="0"/>
            </a:xfrm>
            <a:prstGeom prst="line">
              <a:avLst/>
            </a:prstGeom>
            <a:ln w="19050">
              <a:solidFill>
                <a:schemeClr val="accent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3275856" y="4440930"/>
              <a:ext cx="576332" cy="554244"/>
            </a:xfrm>
            <a:prstGeom prst="line">
              <a:avLst/>
            </a:prstGeom>
            <a:ln w="19050">
              <a:solidFill>
                <a:schemeClr val="accent1">
                  <a:lumMod val="9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3" name="立方体 12"/>
          <p:cNvSpPr/>
          <p:nvPr/>
        </p:nvSpPr>
        <p:spPr>
          <a:xfrm>
            <a:off x="1692996" y="2936718"/>
            <a:ext cx="2197100" cy="1547813"/>
          </a:xfrm>
          <a:prstGeom prst="cube">
            <a:avLst>
              <a:gd name="adj" fmla="val 34716"/>
            </a:avLst>
          </a:prstGeom>
          <a:solidFill>
            <a:srgbClr val="00B0F0">
              <a:alpha val="60000"/>
            </a:srgbClr>
          </a:solidFill>
          <a:ln w="19050">
            <a:solidFill>
              <a:srgbClr val="00B0F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a:latin typeface="+mn-ea"/>
            </a:endParaRPr>
          </a:p>
        </p:txBody>
      </p:sp>
      <p:cxnSp>
        <p:nvCxnSpPr>
          <p:cNvPr id="14" name="直接连接符 13"/>
          <p:cNvCxnSpPr/>
          <p:nvPr/>
        </p:nvCxnSpPr>
        <p:spPr>
          <a:xfrm>
            <a:off x="1675491" y="4503410"/>
            <a:ext cx="165576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3339562" y="3949372"/>
            <a:ext cx="550862" cy="5540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1706029" y="2430156"/>
            <a:ext cx="164623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V="1">
            <a:off x="3352267" y="1859971"/>
            <a:ext cx="571357" cy="5701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1688704" y="1859971"/>
            <a:ext cx="571357" cy="55612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2244186" y="1871978"/>
            <a:ext cx="16732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3909953" y="1871978"/>
            <a:ext cx="2373" cy="20551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1683798" y="2411085"/>
            <a:ext cx="0" cy="20701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V="1">
            <a:off x="3348614" y="2411085"/>
            <a:ext cx="0" cy="20701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p:nvPr/>
        </p:nvCxnSpPr>
        <p:spPr>
          <a:xfrm>
            <a:off x="1480598" y="3450897"/>
            <a:ext cx="0" cy="1008063"/>
          </a:xfrm>
          <a:prstGeom prst="straightConnector1">
            <a:avLst/>
          </a:prstGeom>
          <a:ln w="28575">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1320261" y="3450897"/>
            <a:ext cx="36036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a:off x="1318673" y="4471660"/>
            <a:ext cx="3587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42"/>
          <p:cNvSpPr txBox="1">
            <a:spLocks noChangeArrowheads="1"/>
          </p:cNvSpPr>
          <p:nvPr/>
        </p:nvSpPr>
        <p:spPr bwMode="auto">
          <a:xfrm rot="16200000">
            <a:off x="1030860" y="3792508"/>
            <a:ext cx="468312" cy="40005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600" b="1" dirty="0">
                <a:latin typeface="Times New Roman" panose="02020603050405020304" pitchFamily="18" charset="0"/>
                <a:ea typeface="楷体" panose="02010609060101010101" pitchFamily="49" charset="-122"/>
                <a:cs typeface="Times New Roman" panose="02020603050405020304" pitchFamily="18" charset="0"/>
              </a:rPr>
              <a:t>10</a:t>
            </a:r>
          </a:p>
        </p:txBody>
      </p:sp>
      <p:cxnSp>
        <p:nvCxnSpPr>
          <p:cNvPr id="33" name="直接箭头连接符 32"/>
          <p:cNvCxnSpPr/>
          <p:nvPr/>
        </p:nvCxnSpPr>
        <p:spPr>
          <a:xfrm rot="5400000">
            <a:off x="2503742" y="3845391"/>
            <a:ext cx="0" cy="1655762"/>
          </a:xfrm>
          <a:prstGeom prst="straightConnector1">
            <a:avLst/>
          </a:prstGeom>
          <a:ln w="28575">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rot="5400000" flipH="1">
            <a:off x="1497266" y="4662954"/>
            <a:ext cx="3603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rot="5400000" flipH="1">
            <a:off x="3164141" y="4662954"/>
            <a:ext cx="3603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46"/>
          <p:cNvSpPr txBox="1">
            <a:spLocks noChangeArrowheads="1"/>
          </p:cNvSpPr>
          <p:nvPr/>
        </p:nvSpPr>
        <p:spPr bwMode="auto">
          <a:xfrm>
            <a:off x="2244186" y="4641840"/>
            <a:ext cx="468312" cy="40005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600" b="1" dirty="0">
                <a:latin typeface="Times New Roman" panose="02020603050405020304" pitchFamily="18" charset="0"/>
                <a:ea typeface="楷体" panose="02010609060101010101" pitchFamily="49" charset="-122"/>
                <a:cs typeface="Times New Roman" panose="02020603050405020304" pitchFamily="18" charset="0"/>
              </a:rPr>
              <a:t>15</a:t>
            </a:r>
          </a:p>
        </p:txBody>
      </p:sp>
      <p:cxnSp>
        <p:nvCxnSpPr>
          <p:cNvPr id="37" name="直接连接符 36"/>
          <p:cNvCxnSpPr/>
          <p:nvPr/>
        </p:nvCxnSpPr>
        <p:spPr>
          <a:xfrm rot="360000">
            <a:off x="3885661" y="3938260"/>
            <a:ext cx="214312" cy="1397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rot="360000">
            <a:off x="3337973" y="4490710"/>
            <a:ext cx="212725" cy="1397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p:nvPr/>
        </p:nvCxnSpPr>
        <p:spPr>
          <a:xfrm flipH="1">
            <a:off x="3485611" y="4049385"/>
            <a:ext cx="539750" cy="539750"/>
          </a:xfrm>
          <a:prstGeom prst="straightConnector1">
            <a:avLst/>
          </a:prstGeom>
          <a:ln w="28575">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40" name="TextBox 53"/>
          <p:cNvSpPr txBox="1">
            <a:spLocks noChangeArrowheads="1"/>
          </p:cNvSpPr>
          <p:nvPr/>
        </p:nvSpPr>
        <p:spPr bwMode="auto">
          <a:xfrm rot="18956668">
            <a:off x="3758978" y="4265742"/>
            <a:ext cx="466725" cy="40005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600" b="1" dirty="0">
                <a:latin typeface="Times New Roman" panose="02020603050405020304" pitchFamily="18" charset="0"/>
                <a:ea typeface="楷体" panose="02010609060101010101" pitchFamily="49" charset="-122"/>
                <a:cs typeface="Times New Roman" panose="02020603050405020304" pitchFamily="18" charset="0"/>
              </a:rPr>
              <a:t>10</a:t>
            </a:r>
          </a:p>
        </p:txBody>
      </p:sp>
      <p:sp>
        <p:nvSpPr>
          <p:cNvPr id="41" name="矩形 40"/>
          <p:cNvSpPr/>
          <p:nvPr/>
        </p:nvSpPr>
        <p:spPr>
          <a:xfrm>
            <a:off x="4826487" y="2144273"/>
            <a:ext cx="1793125" cy="521970"/>
          </a:xfrm>
          <a:prstGeom prst="rect">
            <a:avLst/>
          </a:prstGeom>
        </p:spPr>
        <p:txBody>
          <a:bodyPr wrap="square">
            <a:spAutoFit/>
          </a:bodyPr>
          <a:lstStyle/>
          <a:p>
            <a:r>
              <a:rPr lang="zh-CN" altLang="en-US" sz="2800" b="1" dirty="0">
                <a:solidFill>
                  <a:prstClr val="black"/>
                </a:solidFill>
                <a:latin typeface="楷体" panose="02010609060101010101" pitchFamily="49" charset="-122"/>
                <a:ea typeface="楷体" panose="02010609060101010101" pitchFamily="49" charset="-122"/>
              </a:rPr>
              <a:t>底面长</a:t>
            </a:r>
          </a:p>
        </p:txBody>
      </p:sp>
      <p:sp>
        <p:nvSpPr>
          <p:cNvPr id="43" name="矩形 42"/>
          <p:cNvSpPr/>
          <p:nvPr/>
        </p:nvSpPr>
        <p:spPr>
          <a:xfrm>
            <a:off x="4826487" y="2815185"/>
            <a:ext cx="1793125" cy="521970"/>
          </a:xfrm>
          <a:prstGeom prst="rect">
            <a:avLst/>
          </a:prstGeom>
        </p:spPr>
        <p:txBody>
          <a:bodyPr wrap="square">
            <a:spAutoFit/>
          </a:bodyPr>
          <a:lstStyle/>
          <a:p>
            <a:r>
              <a:rPr lang="zh-CN" altLang="en-US" sz="2800" b="1" dirty="0">
                <a:solidFill>
                  <a:prstClr val="black"/>
                </a:solidFill>
                <a:latin typeface="楷体" panose="02010609060101010101" pitchFamily="49" charset="-122"/>
                <a:ea typeface="楷体" panose="02010609060101010101" pitchFamily="49" charset="-122"/>
              </a:rPr>
              <a:t>底面宽</a:t>
            </a:r>
            <a:endParaRPr lang="zh-CN" altLang="en-US" b="1" dirty="0">
              <a:latin typeface="楷体" panose="02010609060101010101" pitchFamily="49" charset="-122"/>
              <a:ea typeface="楷体" panose="02010609060101010101" pitchFamily="49" charset="-122"/>
            </a:endParaRPr>
          </a:p>
        </p:txBody>
      </p:sp>
      <p:sp>
        <p:nvSpPr>
          <p:cNvPr id="45" name="矩形 44"/>
          <p:cNvSpPr/>
          <p:nvPr/>
        </p:nvSpPr>
        <p:spPr>
          <a:xfrm>
            <a:off x="4848661" y="3486097"/>
            <a:ext cx="1390533" cy="521970"/>
          </a:xfrm>
          <a:prstGeom prst="rect">
            <a:avLst/>
          </a:prstGeom>
        </p:spPr>
        <p:txBody>
          <a:bodyPr wrap="square">
            <a:spAutoFit/>
          </a:bodyPr>
          <a:lstStyle/>
          <a:p>
            <a:r>
              <a:rPr lang="zh-CN" altLang="en-US" sz="2800" b="1" dirty="0">
                <a:solidFill>
                  <a:prstClr val="black"/>
                </a:solidFill>
                <a:latin typeface="楷体" panose="02010609060101010101" pitchFamily="49" charset="-122"/>
                <a:ea typeface="楷体" panose="02010609060101010101" pitchFamily="49" charset="-122"/>
              </a:rPr>
              <a:t>水面高</a:t>
            </a:r>
          </a:p>
        </p:txBody>
      </p:sp>
      <p:sp>
        <p:nvSpPr>
          <p:cNvPr id="47" name="TextBox 46"/>
          <p:cNvSpPr txBox="1">
            <a:spLocks noChangeArrowheads="1"/>
          </p:cNvSpPr>
          <p:nvPr/>
        </p:nvSpPr>
        <p:spPr bwMode="auto">
          <a:xfrm>
            <a:off x="6239194" y="2217210"/>
            <a:ext cx="973529" cy="430887"/>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800" b="1" dirty="0" smtClean="0">
                <a:solidFill>
                  <a:srgbClr val="FF0000"/>
                </a:solidFill>
                <a:latin typeface="Times New Roman" panose="02020603050405020304" pitchFamily="18" charset="0"/>
                <a:ea typeface="+mn-ea"/>
                <a:cs typeface="Times New Roman" panose="02020603050405020304" pitchFamily="18" charset="0"/>
              </a:rPr>
              <a:t>15 cm</a:t>
            </a:r>
            <a:endParaRPr lang="en-US" altLang="zh-CN" sz="2800" b="1" dirty="0">
              <a:solidFill>
                <a:srgbClr val="FF0000"/>
              </a:solidFill>
              <a:latin typeface="Times New Roman" panose="02020603050405020304" pitchFamily="18" charset="0"/>
              <a:ea typeface="+mn-ea"/>
              <a:cs typeface="Times New Roman" panose="02020603050405020304" pitchFamily="18" charset="0"/>
            </a:endParaRPr>
          </a:p>
        </p:txBody>
      </p:sp>
      <p:sp>
        <p:nvSpPr>
          <p:cNvPr id="48" name="TextBox 46"/>
          <p:cNvSpPr txBox="1">
            <a:spLocks noChangeArrowheads="1"/>
          </p:cNvSpPr>
          <p:nvPr/>
        </p:nvSpPr>
        <p:spPr bwMode="auto">
          <a:xfrm>
            <a:off x="6160882" y="2860726"/>
            <a:ext cx="1130152" cy="430887"/>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800" b="1"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10 cm</a:t>
            </a:r>
            <a:endParaRPr lang="en-US" altLang="zh-CN" sz="2800"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9" name="TextBox 46"/>
          <p:cNvSpPr txBox="1">
            <a:spLocks noChangeArrowheads="1"/>
          </p:cNvSpPr>
          <p:nvPr/>
        </p:nvSpPr>
        <p:spPr bwMode="auto">
          <a:xfrm>
            <a:off x="6233479" y="3542933"/>
            <a:ext cx="984958" cy="430887"/>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800" b="1"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10 cm</a:t>
            </a:r>
            <a:endParaRPr lang="en-US" altLang="zh-CN" sz="2800"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left)">
                                      <p:cBhvr>
                                        <p:cTn id="10" dur="500"/>
                                        <p:tgtEl>
                                          <p:spTgt spid="33"/>
                                        </p:tgtEl>
                                      </p:cBhvr>
                                    </p:animEffect>
                                  </p:childTnLst>
                                </p:cTn>
                              </p:par>
                              <p:par>
                                <p:cTn id="11" presetID="22" presetClass="entr" presetSubtype="8"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left)">
                                      <p:cBhvr>
                                        <p:cTn id="13" dur="500"/>
                                        <p:tgtEl>
                                          <p:spTgt spid="34"/>
                                        </p:tgtEl>
                                      </p:cBhvr>
                                    </p:animEffect>
                                  </p:childTnLst>
                                </p:cTn>
                              </p:par>
                              <p:par>
                                <p:cTn id="14" presetID="22" presetClass="entr" presetSubtype="8" fill="hold"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500"/>
                                        <p:tgtEl>
                                          <p:spTgt spid="35"/>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wipe(left)">
                                      <p:cBhvr>
                                        <p:cTn id="24" dur="500"/>
                                        <p:tgtEl>
                                          <p:spTgt spid="37"/>
                                        </p:tgtEl>
                                      </p:cBhvr>
                                    </p:animEffect>
                                  </p:childTnLst>
                                </p:cTn>
                              </p:par>
                              <p:par>
                                <p:cTn id="25" presetID="22" presetClass="entr" presetSubtype="8"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wipe(left)">
                                      <p:cBhvr>
                                        <p:cTn id="27" dur="500"/>
                                        <p:tgtEl>
                                          <p:spTgt spid="38"/>
                                        </p:tgtEl>
                                      </p:cBhvr>
                                    </p:animEffect>
                                  </p:childTnLst>
                                </p:cTn>
                              </p:par>
                              <p:par>
                                <p:cTn id="28" presetID="22" presetClass="entr" presetSubtype="8" fill="hold" nodeType="with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left)">
                                      <p:cBhvr>
                                        <p:cTn id="30" dur="500"/>
                                        <p:tgtEl>
                                          <p:spTgt spid="39"/>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wipe(left)">
                                      <p:cBhvr>
                                        <p:cTn id="33" dur="500"/>
                                        <p:tgtEl>
                                          <p:spTgt spid="4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par>
                                <p:cTn id="39" presetID="22" presetClass="entr" presetSubtype="1" fill="hold" nodeType="with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up)">
                                      <p:cBhvr>
                                        <p:cTn id="41" dur="500"/>
                                        <p:tgtEl>
                                          <p:spTgt spid="30"/>
                                        </p:tgtEl>
                                      </p:cBhvr>
                                    </p:animEffect>
                                  </p:childTnLst>
                                </p:cTn>
                              </p:par>
                              <p:par>
                                <p:cTn id="42" presetID="22" presetClass="entr" presetSubtype="1"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wipe(up)">
                                      <p:cBhvr>
                                        <p:cTn id="47" dur="500"/>
                                        <p:tgtEl>
                                          <p:spTgt spid="3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wipe(left)">
                                      <p:cBhvr>
                                        <p:cTn id="52" dur="500"/>
                                        <p:tgtEl>
                                          <p:spTgt spid="41"/>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47"/>
                                        </p:tgtEl>
                                        <p:attrNameLst>
                                          <p:attrName>style.visibility</p:attrName>
                                        </p:attrNameLst>
                                      </p:cBhvr>
                                      <p:to>
                                        <p:strVal val="visible"/>
                                      </p:to>
                                    </p:set>
                                    <p:animEffect transition="in" filter="wipe(left)">
                                      <p:cBhvr>
                                        <p:cTn id="55" dur="500"/>
                                        <p:tgtEl>
                                          <p:spTgt spid="47"/>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wipe(left)">
                                      <p:cBhvr>
                                        <p:cTn id="60" dur="500"/>
                                        <p:tgtEl>
                                          <p:spTgt spid="43"/>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wipe(left)">
                                      <p:cBhvr>
                                        <p:cTn id="63" dur="500"/>
                                        <p:tgtEl>
                                          <p:spTgt spid="48"/>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wipe(left)">
                                      <p:cBhvr>
                                        <p:cTn id="68" dur="500"/>
                                        <p:tgtEl>
                                          <p:spTgt spid="45"/>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left)">
                                      <p:cBhvr>
                                        <p:cTn id="7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ldLvl="0" animBg="1"/>
      <p:bldP spid="36" grpId="0" bldLvl="0" animBg="1"/>
      <p:bldP spid="40" grpId="0" bldLvl="0" animBg="1"/>
      <p:bldP spid="41" grpId="0"/>
      <p:bldP spid="43" grpId="0"/>
      <p:bldP spid="45" grpId="0"/>
      <p:bldP spid="47" grpId="0" bldLvl="0" animBg="1"/>
      <p:bldP spid="48" grpId="0" bldLvl="0" animBg="1"/>
      <p:bldP spid="49"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16"/>
          <p:cNvGrpSpPr/>
          <p:nvPr/>
        </p:nvGrpSpPr>
        <p:grpSpPr bwMode="auto">
          <a:xfrm>
            <a:off x="2680656" y="1913398"/>
            <a:ext cx="2236788" cy="2627313"/>
            <a:chOff x="3275856" y="2366882"/>
            <a:chExt cx="2237054" cy="2628292"/>
          </a:xfrm>
        </p:grpSpPr>
        <p:sp>
          <p:nvSpPr>
            <p:cNvPr id="50" name="立方体 49"/>
            <p:cNvSpPr/>
            <p:nvPr/>
          </p:nvSpPr>
          <p:spPr>
            <a:xfrm>
              <a:off x="3275856" y="2366882"/>
              <a:ext cx="2237054" cy="2628292"/>
            </a:xfrm>
            <a:prstGeom prst="cube">
              <a:avLst/>
            </a:prstGeom>
            <a:solidFill>
              <a:srgbClr val="00B0F0">
                <a:alpha val="25098"/>
              </a:srgbClr>
            </a:solidFill>
            <a:ln w="19050">
              <a:solidFill>
                <a:schemeClr val="accent1">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a:latin typeface="+mn-ea"/>
              </a:endParaRPr>
            </a:p>
          </p:txBody>
        </p:sp>
        <p:cxnSp>
          <p:nvCxnSpPr>
            <p:cNvPr id="51" name="直接连接符 50"/>
            <p:cNvCxnSpPr/>
            <p:nvPr/>
          </p:nvCxnSpPr>
          <p:spPr>
            <a:xfrm>
              <a:off x="3852188" y="2366882"/>
              <a:ext cx="0" cy="2051814"/>
            </a:xfrm>
            <a:prstGeom prst="line">
              <a:avLst/>
            </a:prstGeom>
            <a:ln w="19050">
              <a:solidFill>
                <a:schemeClr val="accent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H="1">
              <a:off x="3852188" y="4440930"/>
              <a:ext cx="1660722" cy="0"/>
            </a:xfrm>
            <a:prstGeom prst="line">
              <a:avLst/>
            </a:prstGeom>
            <a:ln w="19050">
              <a:solidFill>
                <a:schemeClr val="accent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H="1">
              <a:off x="3275856" y="4440930"/>
              <a:ext cx="576332" cy="554244"/>
            </a:xfrm>
            <a:prstGeom prst="line">
              <a:avLst/>
            </a:prstGeom>
            <a:ln w="19050">
              <a:solidFill>
                <a:schemeClr val="accent1">
                  <a:lumMod val="9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54" name="立方体 53"/>
          <p:cNvSpPr/>
          <p:nvPr/>
        </p:nvSpPr>
        <p:spPr>
          <a:xfrm>
            <a:off x="2704666" y="2951206"/>
            <a:ext cx="2197100" cy="1547813"/>
          </a:xfrm>
          <a:prstGeom prst="cube">
            <a:avLst>
              <a:gd name="adj" fmla="val 34716"/>
            </a:avLst>
          </a:prstGeom>
          <a:solidFill>
            <a:srgbClr val="00B0F0">
              <a:alpha val="60000"/>
            </a:srgbClr>
          </a:solidFill>
          <a:ln w="19050">
            <a:solidFill>
              <a:srgbClr val="00B0F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a:latin typeface="+mn-ea"/>
            </a:endParaRPr>
          </a:p>
        </p:txBody>
      </p:sp>
      <p:cxnSp>
        <p:nvCxnSpPr>
          <p:cNvPr id="55" name="直接连接符 54"/>
          <p:cNvCxnSpPr/>
          <p:nvPr/>
        </p:nvCxnSpPr>
        <p:spPr>
          <a:xfrm>
            <a:off x="2680656" y="4527154"/>
            <a:ext cx="165576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flipV="1">
            <a:off x="4345011" y="3979333"/>
            <a:ext cx="550862" cy="5540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H="1">
            <a:off x="2690181" y="2471153"/>
            <a:ext cx="164623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flipV="1">
            <a:off x="4344354" y="1908907"/>
            <a:ext cx="573090" cy="5622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rot="21540000" flipV="1">
            <a:off x="2679633" y="1907530"/>
            <a:ext cx="579438" cy="5572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flipH="1">
            <a:off x="3244219" y="1913398"/>
            <a:ext cx="16732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立方体 60"/>
          <p:cNvSpPr/>
          <p:nvPr/>
        </p:nvSpPr>
        <p:spPr>
          <a:xfrm>
            <a:off x="2676176" y="2483853"/>
            <a:ext cx="2251075" cy="1008062"/>
          </a:xfrm>
          <a:prstGeom prst="cube">
            <a:avLst>
              <a:gd name="adj" fmla="val 56730"/>
            </a:avLst>
          </a:prstGeom>
          <a:solidFill>
            <a:srgbClr val="00B0F0">
              <a:alpha val="60000"/>
            </a:srgbClr>
          </a:solidFill>
          <a:ln w="19050">
            <a:solidFill>
              <a:srgbClr val="00B0F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a:latin typeface="+mn-ea"/>
            </a:endParaRPr>
          </a:p>
        </p:txBody>
      </p:sp>
      <p:cxnSp>
        <p:nvCxnSpPr>
          <p:cNvPr id="62" name="直接连接符 61"/>
          <p:cNvCxnSpPr/>
          <p:nvPr/>
        </p:nvCxnSpPr>
        <p:spPr>
          <a:xfrm flipV="1">
            <a:off x="4916932" y="1922610"/>
            <a:ext cx="0" cy="20437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63" name="图片 62" descr="11.png"/>
          <p:cNvPicPr>
            <a:picLocks noChangeAspect="1"/>
          </p:cNvPicPr>
          <p:nvPr/>
        </p:nvPicPr>
        <p:blipFill>
          <a:blip r:embed="rId2">
            <a:extLst>
              <a:ext uri="{28A0092B-C50C-407E-A947-70E740481C1C}">
                <a14:useLocalDpi xmlns:a14="http://schemas.microsoft.com/office/drawing/2010/main" val="0"/>
              </a:ext>
            </a:extLst>
          </a:blip>
          <a:srcRect r="-566" b="-378"/>
          <a:stretch>
            <a:fillRect/>
          </a:stretch>
        </p:blipFill>
        <p:spPr bwMode="auto">
          <a:xfrm>
            <a:off x="3463841" y="1190059"/>
            <a:ext cx="1090434" cy="615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4" name="直接连接符 63"/>
          <p:cNvCxnSpPr/>
          <p:nvPr/>
        </p:nvCxnSpPr>
        <p:spPr>
          <a:xfrm>
            <a:off x="2690181" y="2438861"/>
            <a:ext cx="0" cy="20701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V="1">
            <a:off x="4336419" y="2448386"/>
            <a:ext cx="0" cy="20701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直接箭头连接符 65"/>
          <p:cNvCxnSpPr>
            <a:cxnSpLocks/>
          </p:cNvCxnSpPr>
          <p:nvPr/>
        </p:nvCxnSpPr>
        <p:spPr>
          <a:xfrm>
            <a:off x="2557466" y="3488198"/>
            <a:ext cx="0" cy="1008063"/>
          </a:xfrm>
          <a:prstGeom prst="straightConnector1">
            <a:avLst/>
          </a:prstGeom>
          <a:ln w="28575">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H="1">
            <a:off x="2317119" y="3488198"/>
            <a:ext cx="36036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H="1">
            <a:off x="2315531" y="4508961"/>
            <a:ext cx="3587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TextBox 42"/>
          <p:cNvSpPr txBox="1">
            <a:spLocks noChangeArrowheads="1"/>
          </p:cNvSpPr>
          <p:nvPr/>
        </p:nvSpPr>
        <p:spPr bwMode="auto">
          <a:xfrm rot="16200000">
            <a:off x="2138843" y="3801869"/>
            <a:ext cx="468312" cy="36893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400" b="1" dirty="0">
                <a:latin typeface="Times New Roman" panose="02020603050405020304" pitchFamily="18" charset="0"/>
                <a:ea typeface="楷体" panose="02010609060101010101" pitchFamily="49" charset="-122"/>
                <a:cs typeface="Times New Roman" panose="02020603050405020304" pitchFamily="18" charset="0"/>
              </a:rPr>
              <a:t>10</a:t>
            </a:r>
          </a:p>
        </p:txBody>
      </p:sp>
      <p:cxnSp>
        <p:nvCxnSpPr>
          <p:cNvPr id="70" name="直接箭头连接符 69"/>
          <p:cNvCxnSpPr/>
          <p:nvPr/>
        </p:nvCxnSpPr>
        <p:spPr>
          <a:xfrm rot="5400000">
            <a:off x="3500600" y="3798872"/>
            <a:ext cx="0" cy="1655762"/>
          </a:xfrm>
          <a:prstGeom prst="straightConnector1">
            <a:avLst/>
          </a:prstGeom>
          <a:ln w="28575">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rot="5400000" flipH="1">
            <a:off x="2494124" y="4700255"/>
            <a:ext cx="3603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rot="5400000" flipH="1">
            <a:off x="4160999" y="4700255"/>
            <a:ext cx="3603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TextBox 46"/>
          <p:cNvSpPr txBox="1">
            <a:spLocks noChangeArrowheads="1"/>
          </p:cNvSpPr>
          <p:nvPr/>
        </p:nvSpPr>
        <p:spPr bwMode="auto">
          <a:xfrm>
            <a:off x="3357249" y="4678506"/>
            <a:ext cx="468312" cy="36893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400" b="1" dirty="0">
                <a:latin typeface="Times New Roman" panose="02020603050405020304" pitchFamily="18" charset="0"/>
                <a:ea typeface="楷体" panose="02010609060101010101" pitchFamily="49" charset="-122"/>
                <a:cs typeface="Times New Roman" panose="02020603050405020304" pitchFamily="18" charset="0"/>
              </a:rPr>
              <a:t>15</a:t>
            </a:r>
          </a:p>
        </p:txBody>
      </p:sp>
      <p:cxnSp>
        <p:nvCxnSpPr>
          <p:cNvPr id="74" name="直接连接符 73"/>
          <p:cNvCxnSpPr/>
          <p:nvPr/>
        </p:nvCxnSpPr>
        <p:spPr>
          <a:xfrm rot="360000">
            <a:off x="4882519" y="3975561"/>
            <a:ext cx="214312" cy="1397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rot="360000">
            <a:off x="4334831" y="4528011"/>
            <a:ext cx="212725" cy="1397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直接箭头连接符 75"/>
          <p:cNvCxnSpPr/>
          <p:nvPr/>
        </p:nvCxnSpPr>
        <p:spPr>
          <a:xfrm flipH="1">
            <a:off x="4448179" y="4052396"/>
            <a:ext cx="539750" cy="539750"/>
          </a:xfrm>
          <a:prstGeom prst="straightConnector1">
            <a:avLst/>
          </a:prstGeom>
          <a:ln w="28575">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77" name="TextBox 53"/>
          <p:cNvSpPr txBox="1">
            <a:spLocks noChangeArrowheads="1"/>
          </p:cNvSpPr>
          <p:nvPr/>
        </p:nvSpPr>
        <p:spPr bwMode="auto">
          <a:xfrm rot="18956668">
            <a:off x="4633916" y="4241448"/>
            <a:ext cx="466725" cy="36893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400" b="1" dirty="0">
                <a:latin typeface="Times New Roman" panose="02020603050405020304" pitchFamily="18" charset="0"/>
                <a:ea typeface="楷体" panose="02010609060101010101" pitchFamily="49" charset="-122"/>
                <a:cs typeface="Times New Roman" panose="02020603050405020304" pitchFamily="18" charset="0"/>
              </a:rPr>
              <a:t>10</a:t>
            </a:r>
          </a:p>
        </p:txBody>
      </p:sp>
      <p:grpSp>
        <p:nvGrpSpPr>
          <p:cNvPr id="78" name="组合 59"/>
          <p:cNvGrpSpPr/>
          <p:nvPr/>
        </p:nvGrpSpPr>
        <p:grpSpPr bwMode="auto">
          <a:xfrm>
            <a:off x="4875806" y="2485440"/>
            <a:ext cx="596754" cy="468378"/>
            <a:chOff x="5482489" y="3893939"/>
            <a:chExt cx="535202" cy="1470906"/>
          </a:xfrm>
        </p:grpSpPr>
        <p:cxnSp>
          <p:nvCxnSpPr>
            <p:cNvPr id="79" name="直接箭头连接符 78"/>
            <p:cNvCxnSpPr/>
            <p:nvPr/>
          </p:nvCxnSpPr>
          <p:spPr>
            <a:xfrm rot="10800000">
              <a:off x="5639139" y="3906647"/>
              <a:ext cx="0" cy="1439137"/>
            </a:xfrm>
            <a:prstGeom prst="straightConnector1">
              <a:avLst/>
            </a:prstGeom>
            <a:ln w="28575">
              <a:solidFill>
                <a:srgbClr val="FF0000"/>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rot="10800000" flipH="1">
              <a:off x="5511128" y="3893939"/>
              <a:ext cx="35957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rot="10800000" flipH="1">
              <a:off x="5482489" y="5364845"/>
              <a:ext cx="35957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82" name="TextBox 58"/>
            <p:cNvSpPr txBox="1">
              <a:spLocks noChangeArrowheads="1"/>
            </p:cNvSpPr>
            <p:nvPr/>
          </p:nvSpPr>
          <p:spPr bwMode="auto">
            <a:xfrm rot="16200000" flipH="1">
              <a:off x="5618747" y="4460163"/>
              <a:ext cx="467006" cy="330882"/>
            </a:xfrm>
            <a:prstGeom prst="rect">
              <a:avLst/>
            </a:prstGeom>
            <a:noFill/>
            <a:ln w="9525">
              <a:noFill/>
              <a:miter lim="800000"/>
            </a:ln>
            <a:extLst>
              <a:ext uri="{909E8E84-426E-40DD-AFC4-6F175D3DCCD1}">
                <a14:hiddenFill xmlns:a14="http://schemas.microsoft.com/office/drawing/2010/main">
                  <a:solidFill>
                    <a:schemeClr val="bg1"/>
                  </a:solidFill>
                </a14:hiddenFill>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400"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5</a:t>
              </a:r>
            </a:p>
          </p:txBody>
        </p:sp>
      </p:grpSp>
      <p:cxnSp>
        <p:nvCxnSpPr>
          <p:cNvPr id="83" name="直接连接符 82">
            <a:extLst>
              <a:ext uri="{FF2B5EF4-FFF2-40B4-BE49-F238E27FC236}">
                <a16:creationId xmlns:a16="http://schemas.microsoft.com/office/drawing/2014/main" xmlns="" id="{FBF7AE72-9F86-4125-8F15-9AEC717966FA}"/>
              </a:ext>
            </a:extLst>
          </p:cNvPr>
          <p:cNvCxnSpPr/>
          <p:nvPr/>
        </p:nvCxnSpPr>
        <p:spPr>
          <a:xfrm flipH="1">
            <a:off x="2317119" y="3055808"/>
            <a:ext cx="36036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直接箭头连接符 83">
            <a:extLst>
              <a:ext uri="{FF2B5EF4-FFF2-40B4-BE49-F238E27FC236}">
                <a16:creationId xmlns:a16="http://schemas.microsoft.com/office/drawing/2014/main" xmlns="" id="{2501E5FE-2828-41C5-8FB5-E0917C0743AF}"/>
              </a:ext>
            </a:extLst>
          </p:cNvPr>
          <p:cNvCxnSpPr>
            <a:cxnSpLocks/>
          </p:cNvCxnSpPr>
          <p:nvPr/>
        </p:nvCxnSpPr>
        <p:spPr>
          <a:xfrm>
            <a:off x="2550378" y="3062177"/>
            <a:ext cx="0" cy="1426996"/>
          </a:xfrm>
          <a:prstGeom prst="straightConnector1">
            <a:avLst/>
          </a:prstGeom>
          <a:ln w="28575">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85" name="TextBox 42">
            <a:extLst>
              <a:ext uri="{FF2B5EF4-FFF2-40B4-BE49-F238E27FC236}">
                <a16:creationId xmlns:a16="http://schemas.microsoft.com/office/drawing/2014/main" xmlns="" id="{26C29FD5-E89A-43CD-AA55-47826DEC7EC4}"/>
              </a:ext>
            </a:extLst>
          </p:cNvPr>
          <p:cNvSpPr txBox="1">
            <a:spLocks noChangeArrowheads="1"/>
          </p:cNvSpPr>
          <p:nvPr/>
        </p:nvSpPr>
        <p:spPr bwMode="auto">
          <a:xfrm rot="16200000">
            <a:off x="2131757" y="3596307"/>
            <a:ext cx="468312" cy="36893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400" b="1" dirty="0">
                <a:latin typeface="Times New Roman" panose="02020603050405020304" pitchFamily="18" charset="0"/>
                <a:ea typeface="楷体" panose="02010609060101010101" pitchFamily="49" charset="-122"/>
                <a:cs typeface="Times New Roman" panose="02020603050405020304" pitchFamily="18" charset="0"/>
              </a:rPr>
              <a:t>15</a:t>
            </a:r>
          </a:p>
        </p:txBody>
      </p:sp>
      <p:grpSp>
        <p:nvGrpSpPr>
          <p:cNvPr id="86" name="组合 85"/>
          <p:cNvGrpSpPr/>
          <p:nvPr/>
        </p:nvGrpSpPr>
        <p:grpSpPr>
          <a:xfrm>
            <a:off x="5450205" y="2431415"/>
            <a:ext cx="3173730" cy="2534920"/>
            <a:chOff x="9348" y="3829"/>
            <a:chExt cx="4998" cy="3992"/>
          </a:xfrm>
        </p:grpSpPr>
        <p:sp>
          <p:nvSpPr>
            <p:cNvPr id="87" name="云形标注 86"/>
            <p:cNvSpPr/>
            <p:nvPr/>
          </p:nvSpPr>
          <p:spPr>
            <a:xfrm>
              <a:off x="9348" y="3829"/>
              <a:ext cx="4230" cy="1868"/>
            </a:xfrm>
            <a:prstGeom prst="cloudCallout">
              <a:avLst>
                <a:gd name="adj1" fmla="val 25130"/>
                <a:gd name="adj2" fmla="val 89935"/>
              </a:avLst>
            </a:prstGeom>
            <a:gradFill flip="none" rotWithShape="1">
              <a:gsLst>
                <a:gs pos="0">
                  <a:srgbClr val="FFCCCC"/>
                </a:gs>
                <a:gs pos="50000">
                  <a:srgbClr val="FFE1E1"/>
                </a:gs>
                <a:gs pos="100000">
                  <a:srgbClr val="FFEBEB"/>
                </a:gs>
              </a:gsLst>
              <a:lin ang="2700000" scaled="1"/>
              <a:tileRect/>
            </a:gra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defRPr/>
              </a:pPr>
              <a:endParaRPr kumimoji="0" lang="zh-CN" altLang="en-US" sz="1300" b="0" i="0" u="none" strike="noStrike" kern="1200" cap="none" spc="0" normalizeH="0" baseline="0" noProof="0">
                <a:ln>
                  <a:noFill/>
                </a:ln>
                <a:solidFill>
                  <a:schemeClr val="lt1"/>
                </a:solidFill>
                <a:effectLst/>
                <a:uLnTx/>
                <a:uFillTx/>
                <a:latin typeface="+mn-lt"/>
                <a:ea typeface="+mn-ea"/>
                <a:cs typeface="+mn-cs"/>
              </a:endParaRPr>
            </a:p>
          </p:txBody>
        </p:sp>
        <p:pic>
          <p:nvPicPr>
            <p:cNvPr id="89" name="图片 88"/>
            <p:cNvPicPr>
              <a:picLocks noChangeAspect="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12305" y="5908"/>
              <a:ext cx="2041" cy="1913"/>
            </a:xfrm>
            <a:prstGeom prst="rect">
              <a:avLst/>
            </a:prstGeom>
            <a:noFill/>
            <a:ln w="9525">
              <a:noFill/>
            </a:ln>
          </p:spPr>
        </p:pic>
      </p:grpSp>
      <p:sp>
        <p:nvSpPr>
          <p:cNvPr id="90" name="矩形 22"/>
          <p:cNvSpPr/>
          <p:nvPr/>
        </p:nvSpPr>
        <p:spPr>
          <a:xfrm>
            <a:off x="5738987" y="2503488"/>
            <a:ext cx="2454275" cy="1014730"/>
          </a:xfrm>
          <a:prstGeom prst="rect">
            <a:avLst/>
          </a:prstGeom>
          <a:noFill/>
          <a:ln w="9525">
            <a:noFill/>
          </a:ln>
        </p:spPr>
        <p:txBody>
          <a:bodyPr wrap="square" anchor="t">
            <a:spAutoFit/>
          </a:bodyPr>
          <a:lstStyle/>
          <a:p>
            <a:pPr>
              <a:buClr>
                <a:srgbClr val="FF0000"/>
              </a:buClr>
            </a:pPr>
            <a:r>
              <a:rPr lang="zh-CN" altLang="en-US" sz="2000" b="1" dirty="0">
                <a:latin typeface="楷体" panose="02010609060101010101" pitchFamily="49" charset="-122"/>
                <a:ea typeface="楷体" panose="02010609060101010101" pitchFamily="49" charset="-122"/>
              </a:rPr>
              <a:t>放入石块后，水面升高了多少？石块的体积是多少？</a:t>
            </a:r>
            <a:endParaRPr lang="en-US" altLang="en-US" sz="2000" b="1" dirty="0">
              <a:latin typeface="楷体" panose="02010609060101010101" pitchFamily="49" charset="-122"/>
              <a:ea typeface="楷体" panose="02010609060101010101" pitchFamily="49" charset="-122"/>
            </a:endParaRPr>
          </a:p>
        </p:txBody>
      </p:sp>
      <p:grpSp>
        <p:nvGrpSpPr>
          <p:cNvPr id="91" name="组合 90"/>
          <p:cNvGrpSpPr/>
          <p:nvPr/>
        </p:nvGrpSpPr>
        <p:grpSpPr>
          <a:xfrm>
            <a:off x="5514340" y="1444625"/>
            <a:ext cx="2268220" cy="640715"/>
            <a:chOff x="9695" y="2683"/>
            <a:chExt cx="3572" cy="1009"/>
          </a:xfrm>
        </p:grpSpPr>
        <p:sp>
          <p:nvSpPr>
            <p:cNvPr id="92" name="云形标注 91"/>
            <p:cNvSpPr/>
            <p:nvPr/>
          </p:nvSpPr>
          <p:spPr>
            <a:xfrm>
              <a:off x="9695" y="2683"/>
              <a:ext cx="2781" cy="1009"/>
            </a:xfrm>
            <a:prstGeom prst="cloudCallout">
              <a:avLst>
                <a:gd name="adj1" fmla="val -55429"/>
                <a:gd name="adj2" fmla="val 103121"/>
              </a:avLst>
            </a:prstGeom>
            <a:gradFill flip="none" rotWithShape="1">
              <a:gsLst>
                <a:gs pos="0">
                  <a:srgbClr val="FBCC8D">
                    <a:tint val="66000"/>
                    <a:satMod val="160000"/>
                  </a:srgbClr>
                </a:gs>
                <a:gs pos="50000">
                  <a:srgbClr val="FBCC8D">
                    <a:tint val="44500"/>
                    <a:satMod val="160000"/>
                  </a:srgbClr>
                </a:gs>
                <a:gs pos="100000">
                  <a:srgbClr val="FBCC8D">
                    <a:tint val="23500"/>
                    <a:satMod val="160000"/>
                  </a:srgbClr>
                </a:gs>
              </a:gsLst>
              <a:lin ang="2700000" scaled="1"/>
              <a:tileRect/>
            </a:gra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defRPr/>
              </a:pPr>
              <a:endParaRPr kumimoji="0" lang="zh-CN" altLang="en-US" sz="1300" b="0" i="0" u="none" strike="noStrike" kern="1200" cap="none" spc="0" normalizeH="0" baseline="0" noProof="0">
                <a:ln>
                  <a:noFill/>
                </a:ln>
                <a:solidFill>
                  <a:schemeClr val="lt1"/>
                </a:solidFill>
                <a:effectLst/>
                <a:uLnTx/>
                <a:uFillTx/>
                <a:latin typeface="+mn-lt"/>
                <a:ea typeface="+mn-ea"/>
                <a:cs typeface="+mn-cs"/>
              </a:endParaRPr>
            </a:p>
          </p:txBody>
        </p:sp>
        <p:sp>
          <p:nvSpPr>
            <p:cNvPr id="93" name="矩形 92"/>
            <p:cNvSpPr/>
            <p:nvPr/>
          </p:nvSpPr>
          <p:spPr>
            <a:xfrm>
              <a:off x="9763" y="2850"/>
              <a:ext cx="3504" cy="628"/>
            </a:xfrm>
            <a:prstGeom prst="rect">
              <a:avLst/>
            </a:prstGeom>
          </p:spPr>
          <p:txBody>
            <a:bodyPr wrap="square">
              <a:spAutoFit/>
            </a:bodyPr>
            <a:lstStyle/>
            <a:p>
              <a:r>
                <a:rPr lang="zh-CN" altLang="en-US" sz="2000" b="1" dirty="0">
                  <a:solidFill>
                    <a:prstClr val="black"/>
                  </a:solidFill>
                  <a:latin typeface="楷体" panose="02010609060101010101" pitchFamily="49" charset="-122"/>
                  <a:ea typeface="楷体" panose="02010609060101010101" pitchFamily="49" charset="-122"/>
                  <a:cs typeface="楷体" panose="02010609060101010101" pitchFamily="49" charset="-122"/>
                </a:rPr>
                <a:t>上升了</a:t>
              </a:r>
              <a:r>
                <a:rPr lang="en-US" altLang="zh-CN" sz="2000" b="1"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5</a:t>
              </a:r>
              <a:r>
                <a:rPr lang="zh-CN" altLang="en-US" sz="2000" b="1" dirty="0" smtClean="0">
                  <a:solidFill>
                    <a:prstClr val="black"/>
                  </a:solidFill>
                  <a:latin typeface="楷体" panose="02010609060101010101" pitchFamily="49" charset="-122"/>
                  <a:ea typeface="楷体" panose="02010609060101010101" pitchFamily="49" charset="-122"/>
                  <a:cs typeface="楷体" panose="02010609060101010101" pitchFamily="49" charset="-122"/>
                </a:rPr>
                <a:t>厘米</a:t>
              </a:r>
              <a:r>
                <a:rPr lang="zh-CN" altLang="en-US" sz="2000" b="1" dirty="0">
                  <a:solidFill>
                    <a:prstClr val="black"/>
                  </a:solidFill>
                  <a:latin typeface="楷体" panose="02010609060101010101" pitchFamily="49" charset="-122"/>
                  <a:ea typeface="楷体" panose="02010609060101010101" pitchFamily="49" charset="-122"/>
                  <a:cs typeface="楷体" panose="02010609060101010101" pitchFamily="49" charset="-122"/>
                </a:rPr>
                <a:t>。</a:t>
              </a:r>
              <a:endParaRPr lang="zh-CN" altLang="en-US" sz="2000" b="1" dirty="0">
                <a:latin typeface="楷体" panose="02010609060101010101" pitchFamily="49" charset="-122"/>
                <a:ea typeface="楷体" panose="02010609060101010101" pitchFamily="49" charset="-122"/>
                <a:cs typeface="楷体" panose="02010609060101010101" pitchFamily="49" charset="-122"/>
              </a:endParaRPr>
            </a:p>
          </p:txBody>
        </p:sp>
      </p:grpSp>
      <p:sp>
        <p:nvSpPr>
          <p:cNvPr id="94" name="横卷形 93"/>
          <p:cNvSpPr/>
          <p:nvPr/>
        </p:nvSpPr>
        <p:spPr>
          <a:xfrm>
            <a:off x="1351050" y="4125445"/>
            <a:ext cx="4896000" cy="720000"/>
          </a:xfrm>
          <a:prstGeom prst="horizontalScroll">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zh-CN" altLang="en-US" sz="2800" b="1" dirty="0" smtClean="0">
                <a:solidFill>
                  <a:srgbClr val="FF0000"/>
                </a:solidFill>
                <a:latin typeface="楷体" panose="02010609060101010101" pitchFamily="49" charset="-122"/>
                <a:ea typeface="楷体" panose="02010609060101010101" pitchFamily="49" charset="-122"/>
              </a:rPr>
              <a:t>上升</a:t>
            </a:r>
            <a:r>
              <a:rPr lang="zh-CN" altLang="en-US" sz="2800" b="1" dirty="0">
                <a:solidFill>
                  <a:srgbClr val="FF0000"/>
                </a:solidFill>
                <a:latin typeface="楷体" panose="02010609060101010101" pitchFamily="49" charset="-122"/>
                <a:ea typeface="楷体" panose="02010609060101010101" pitchFamily="49" charset="-122"/>
              </a:rPr>
              <a:t>的水的</a:t>
            </a:r>
            <a:r>
              <a:rPr lang="zh-CN" altLang="en-US" sz="2800" b="1" dirty="0" smtClean="0">
                <a:solidFill>
                  <a:srgbClr val="FF0000"/>
                </a:solidFill>
                <a:latin typeface="楷体" panose="02010609060101010101" pitchFamily="49" charset="-122"/>
                <a:ea typeface="楷体" panose="02010609060101010101" pitchFamily="49" charset="-122"/>
              </a:rPr>
              <a:t>体积</a:t>
            </a:r>
            <a:r>
              <a:rPr lang="en-US" altLang="zh-CN" sz="2800" b="1" dirty="0" smtClean="0">
                <a:solidFill>
                  <a:srgbClr val="FF0000"/>
                </a:solidFill>
                <a:latin typeface="楷体" panose="02010609060101010101" pitchFamily="49" charset="-122"/>
                <a:ea typeface="楷体" panose="02010609060101010101" pitchFamily="49" charset="-122"/>
              </a:rPr>
              <a:t>=</a:t>
            </a:r>
            <a:r>
              <a:rPr lang="zh-CN" altLang="en-US" sz="2800" b="1" dirty="0" smtClean="0">
                <a:solidFill>
                  <a:srgbClr val="FF0000"/>
                </a:solidFill>
                <a:latin typeface="楷体" panose="02010609060101010101" pitchFamily="49" charset="-122"/>
                <a:ea typeface="楷体" panose="02010609060101010101" pitchFamily="49" charset="-122"/>
              </a:rPr>
              <a:t>石块</a:t>
            </a:r>
            <a:r>
              <a:rPr lang="zh-CN" altLang="en-US" sz="2800" b="1" dirty="0">
                <a:solidFill>
                  <a:srgbClr val="FF0000"/>
                </a:solidFill>
                <a:latin typeface="楷体" panose="02010609060101010101" pitchFamily="49" charset="-122"/>
                <a:ea typeface="楷体" panose="02010609060101010101" pitchFamily="49" charset="-122"/>
              </a:rPr>
              <a:t>的</a:t>
            </a:r>
            <a:r>
              <a:rPr lang="zh-CN" altLang="en-US" sz="2800" b="1" dirty="0" smtClean="0">
                <a:solidFill>
                  <a:srgbClr val="FF0000"/>
                </a:solidFill>
                <a:latin typeface="楷体" panose="02010609060101010101" pitchFamily="49" charset="-122"/>
                <a:ea typeface="楷体" panose="02010609060101010101" pitchFamily="49" charset="-122"/>
              </a:rPr>
              <a:t>体积</a:t>
            </a:r>
            <a:endParaRPr lang="zh-CN" altLang="en-US" sz="2800" b="1" dirty="0">
              <a:solidFill>
                <a:srgbClr val="FF0000"/>
              </a:solidFill>
              <a:latin typeface="楷体" panose="02010609060101010101" pitchFamily="49" charset="-122"/>
              <a:ea typeface="楷体" panose="02010609060101010101" pitchFamily="49" charset="-122"/>
            </a:endParaRPr>
          </a:p>
        </p:txBody>
      </p:sp>
      <p:grpSp>
        <p:nvGrpSpPr>
          <p:cNvPr id="2" name="组合 1"/>
          <p:cNvGrpSpPr/>
          <p:nvPr/>
        </p:nvGrpSpPr>
        <p:grpSpPr>
          <a:xfrm>
            <a:off x="447801" y="396143"/>
            <a:ext cx="8324871" cy="1384995"/>
            <a:chOff x="447801" y="396143"/>
            <a:chExt cx="8324871" cy="1384995"/>
          </a:xfrm>
        </p:grpSpPr>
        <p:sp>
          <p:nvSpPr>
            <p:cNvPr id="49" name="椭圆 48"/>
            <p:cNvSpPr/>
            <p:nvPr/>
          </p:nvSpPr>
          <p:spPr>
            <a:xfrm>
              <a:off x="447801" y="639719"/>
              <a:ext cx="288000" cy="288000"/>
            </a:xfrm>
            <a:prstGeom prst="ellipse">
              <a:avLst/>
            </a:prstGeom>
            <a:solidFill>
              <a:srgbClr val="00B05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矩形 87"/>
            <p:cNvSpPr/>
            <p:nvPr/>
          </p:nvSpPr>
          <p:spPr>
            <a:xfrm>
              <a:off x="745726" y="396143"/>
              <a:ext cx="8026946" cy="1384995"/>
            </a:xfrm>
            <a:prstGeom prst="rect">
              <a:avLst/>
            </a:prstGeom>
            <a:noFill/>
            <a:ln>
              <a:noFill/>
            </a:ln>
            <a:effectLst>
              <a:outerShdw blurRad="40000" dist="20000" dir="5400000" rotWithShape="0">
                <a:srgbClr val="000000">
                  <a:alpha val="0"/>
                </a:srgbClr>
              </a:outerShdw>
            </a:effectLst>
          </p:spPr>
          <p:style>
            <a:lnRef idx="1">
              <a:schemeClr val="accent3"/>
            </a:lnRef>
            <a:fillRef idx="2">
              <a:schemeClr val="accent3"/>
            </a:fillRef>
            <a:effectRef idx="1">
              <a:schemeClr val="accent3"/>
            </a:effectRef>
            <a:fontRef idx="minor">
              <a:schemeClr val="dk1"/>
            </a:fontRef>
          </p:style>
          <p:txBody>
            <a:bodyPr wrap="square">
              <a:spAutoFit/>
            </a:bodyPr>
            <a:lstStyle/>
            <a:p>
              <a:pPr>
                <a:lnSpc>
                  <a:spcPct val="150000"/>
                </a:lnSpc>
              </a:pPr>
              <a:r>
                <a:rPr lang="zh-CN" altLang="en-US" sz="2800" b="1" dirty="0" smtClean="0">
                  <a:latin typeface="Times New Roman" pitchFamily="18" charset="0"/>
                  <a:ea typeface="宋体" panose="02010600030101010101" pitchFamily="2" charset="-122"/>
                  <a:cs typeface="Times New Roman" pitchFamily="18" charset="0"/>
                </a:rPr>
                <a:t>淘气是这样测量的，你看懂了吗？与同伴说一说。</a:t>
              </a:r>
              <a:r>
                <a:rPr lang="zh-CN" altLang="en-US" sz="2800" b="1" dirty="0">
                  <a:latin typeface="Times New Roman" pitchFamily="18" charset="0"/>
                  <a:ea typeface="宋体" panose="02010600030101010101" pitchFamily="2" charset="-122"/>
                  <a:cs typeface="Times New Roman" pitchFamily="18" charset="0"/>
                </a:rPr>
                <a:t>（</a:t>
              </a:r>
              <a:r>
                <a:rPr lang="zh-CN" altLang="en-US" sz="2800" b="1" dirty="0" smtClean="0">
                  <a:latin typeface="Times New Roman" pitchFamily="18" charset="0"/>
                  <a:ea typeface="宋体" panose="02010600030101010101" pitchFamily="2" charset="-122"/>
                  <a:cs typeface="Times New Roman" pitchFamily="18" charset="0"/>
                </a:rPr>
                <a:t>单位：</a:t>
              </a:r>
              <a:r>
                <a:rPr lang="en-US" altLang="zh-CN" sz="2800" b="1" dirty="0" smtClean="0">
                  <a:latin typeface="Times New Roman" pitchFamily="18" charset="0"/>
                  <a:ea typeface="宋体" panose="02010600030101010101" pitchFamily="2" charset="-122"/>
                  <a:cs typeface="Times New Roman" pitchFamily="18" charset="0"/>
                </a:rPr>
                <a:t>cm</a:t>
              </a:r>
              <a:r>
                <a:rPr lang="zh-CN" altLang="en-US" sz="2800" b="1" dirty="0" smtClean="0">
                  <a:latin typeface="Times New Roman" pitchFamily="18" charset="0"/>
                  <a:ea typeface="宋体" panose="02010600030101010101" pitchFamily="2" charset="-122"/>
                  <a:cs typeface="Times New Roman" pitchFamily="18" charset="0"/>
                </a:rPr>
                <a:t>）</a:t>
              </a:r>
              <a:endParaRPr lang="zh-CN" altLang="en-US" sz="2800" b="1" dirty="0">
                <a:latin typeface="Times New Roman" pitchFamily="18" charset="0"/>
                <a:ea typeface="宋体" panose="02010600030101010101" pitchFamily="2" charset="-122"/>
                <a:cs typeface="Times New Roman" pitchFamily="18" charset="0"/>
              </a:endParaRPr>
            </a:p>
          </p:txBody>
        </p:sp>
      </p:grpSp>
    </p:spTree>
    <p:extLst>
      <p:ext uri="{BB962C8B-B14F-4D97-AF65-F5344CB8AC3E}">
        <p14:creationId xmlns:p14="http://schemas.microsoft.com/office/powerpoint/2010/main" val="3423424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05556E-6 1.97531E-6 L 0.00243 0.53086 " pathEditMode="relative" rAng="0" ptsTypes="AA">
                                      <p:cBhvr>
                                        <p:cTn id="6" dur="1000" fill="hold"/>
                                        <p:tgtEl>
                                          <p:spTgt spid="63"/>
                                        </p:tgtEl>
                                        <p:attrNameLst>
                                          <p:attrName>ppt_x</p:attrName>
                                          <p:attrName>ppt_y</p:attrName>
                                        </p:attrNameLst>
                                      </p:cBhvr>
                                      <p:rCtr x="122" y="26543"/>
                                    </p:animMotion>
                                  </p:childTnLst>
                                </p:cTn>
                              </p:par>
                              <p:par>
                                <p:cTn id="7" presetID="22" presetClass="entr" presetSubtype="4" fill="hold" grpId="0" nodeType="withEffect">
                                  <p:stCondLst>
                                    <p:cond delay="300"/>
                                  </p:stCondLst>
                                  <p:childTnLst>
                                    <p:set>
                                      <p:cBhvr>
                                        <p:cTn id="8" dur="1" fill="hold">
                                          <p:stCondLst>
                                            <p:cond delay="0"/>
                                          </p:stCondLst>
                                        </p:cTn>
                                        <p:tgtEl>
                                          <p:spTgt spid="61"/>
                                        </p:tgtEl>
                                        <p:attrNameLst>
                                          <p:attrName>style.visibility</p:attrName>
                                        </p:attrNameLst>
                                      </p:cBhvr>
                                      <p:to>
                                        <p:strVal val="visible"/>
                                      </p:to>
                                    </p:set>
                                    <p:animEffect transition="in" filter="wipe(down)">
                                      <p:cBhvr>
                                        <p:cTn id="9" dur="500"/>
                                        <p:tgtEl>
                                          <p:spTgt spid="61"/>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0" nodeType="clickEffect">
                                  <p:stCondLst>
                                    <p:cond delay="0"/>
                                  </p:stCondLst>
                                  <p:childTnLst>
                                    <p:animEffect transition="out" filter="fade">
                                      <p:cBhvr>
                                        <p:cTn id="13" dur="500"/>
                                        <p:tgtEl>
                                          <p:spTgt spid="69"/>
                                        </p:tgtEl>
                                      </p:cBhvr>
                                    </p:animEffect>
                                    <p:set>
                                      <p:cBhvr>
                                        <p:cTn id="14" dur="1" fill="hold">
                                          <p:stCondLst>
                                            <p:cond delay="499"/>
                                          </p:stCondLst>
                                        </p:cTn>
                                        <p:tgtEl>
                                          <p:spTgt spid="69"/>
                                        </p:tgtEl>
                                        <p:attrNameLst>
                                          <p:attrName>style.visibility</p:attrName>
                                        </p:attrNameLst>
                                      </p:cBhvr>
                                      <p:to>
                                        <p:strVal val="hidden"/>
                                      </p:to>
                                    </p:set>
                                  </p:childTnLst>
                                </p:cTn>
                              </p:par>
                              <p:par>
                                <p:cTn id="15" presetID="10" presetClass="exit" presetSubtype="0" fill="hold" nodeType="withEffect">
                                  <p:stCondLst>
                                    <p:cond delay="0"/>
                                  </p:stCondLst>
                                  <p:childTnLst>
                                    <p:animEffect transition="out" filter="fade">
                                      <p:cBhvr>
                                        <p:cTn id="16" dur="500"/>
                                        <p:tgtEl>
                                          <p:spTgt spid="66"/>
                                        </p:tgtEl>
                                      </p:cBhvr>
                                    </p:animEffect>
                                    <p:set>
                                      <p:cBhvr>
                                        <p:cTn id="17" dur="1" fill="hold">
                                          <p:stCondLst>
                                            <p:cond delay="499"/>
                                          </p:stCondLst>
                                        </p:cTn>
                                        <p:tgtEl>
                                          <p:spTgt spid="66"/>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500"/>
                                        <p:tgtEl>
                                          <p:spTgt spid="67"/>
                                        </p:tgtEl>
                                      </p:cBhvr>
                                    </p:animEffect>
                                    <p:set>
                                      <p:cBhvr>
                                        <p:cTn id="20" dur="1" fill="hold">
                                          <p:stCondLst>
                                            <p:cond delay="499"/>
                                          </p:stCondLst>
                                        </p:cTn>
                                        <p:tgtEl>
                                          <p:spTgt spid="67"/>
                                        </p:tgtEl>
                                        <p:attrNameLst>
                                          <p:attrName>style.visibility</p:attrName>
                                        </p:attrNameLst>
                                      </p:cBhvr>
                                      <p:to>
                                        <p:strVal val="hidden"/>
                                      </p:to>
                                    </p:set>
                                  </p:childTnLst>
                                </p:cTn>
                              </p:par>
                            </p:childTnLst>
                          </p:cTn>
                        </p:par>
                        <p:par>
                          <p:cTn id="21" fill="hold">
                            <p:stCondLst>
                              <p:cond delay="500"/>
                            </p:stCondLst>
                            <p:childTnLst>
                              <p:par>
                                <p:cTn id="22" presetID="22" presetClass="entr" presetSubtype="2" fill="hold" nodeType="afterEffect">
                                  <p:stCondLst>
                                    <p:cond delay="0"/>
                                  </p:stCondLst>
                                  <p:childTnLst>
                                    <p:set>
                                      <p:cBhvr>
                                        <p:cTn id="23" dur="1" fill="hold">
                                          <p:stCondLst>
                                            <p:cond delay="0"/>
                                          </p:stCondLst>
                                        </p:cTn>
                                        <p:tgtEl>
                                          <p:spTgt spid="83"/>
                                        </p:tgtEl>
                                        <p:attrNameLst>
                                          <p:attrName>style.visibility</p:attrName>
                                        </p:attrNameLst>
                                      </p:cBhvr>
                                      <p:to>
                                        <p:strVal val="visible"/>
                                      </p:to>
                                    </p:set>
                                    <p:animEffect transition="in" filter="wipe(right)">
                                      <p:cBhvr>
                                        <p:cTn id="24" dur="500"/>
                                        <p:tgtEl>
                                          <p:spTgt spid="83"/>
                                        </p:tgtEl>
                                      </p:cBhvr>
                                    </p:animEffect>
                                  </p:childTnLst>
                                </p:cTn>
                              </p:par>
                              <p:par>
                                <p:cTn id="25" presetID="22" presetClass="entr" presetSubtype="4" fill="hold" nodeType="withEffect">
                                  <p:stCondLst>
                                    <p:cond delay="0"/>
                                  </p:stCondLst>
                                  <p:childTnLst>
                                    <p:set>
                                      <p:cBhvr>
                                        <p:cTn id="26" dur="1" fill="hold">
                                          <p:stCondLst>
                                            <p:cond delay="0"/>
                                          </p:stCondLst>
                                        </p:cTn>
                                        <p:tgtEl>
                                          <p:spTgt spid="84"/>
                                        </p:tgtEl>
                                        <p:attrNameLst>
                                          <p:attrName>style.visibility</p:attrName>
                                        </p:attrNameLst>
                                      </p:cBhvr>
                                      <p:to>
                                        <p:strVal val="visible"/>
                                      </p:to>
                                    </p:set>
                                    <p:animEffect transition="in" filter="wipe(down)">
                                      <p:cBhvr>
                                        <p:cTn id="27" dur="500"/>
                                        <p:tgtEl>
                                          <p:spTgt spid="84"/>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85"/>
                                        </p:tgtEl>
                                        <p:attrNameLst>
                                          <p:attrName>style.visibility</p:attrName>
                                        </p:attrNameLst>
                                      </p:cBhvr>
                                      <p:to>
                                        <p:strVal val="visible"/>
                                      </p:to>
                                    </p:set>
                                    <p:animEffect transition="in" filter="wipe(down)">
                                      <p:cBhvr>
                                        <p:cTn id="30" dur="500"/>
                                        <p:tgtEl>
                                          <p:spTgt spid="85"/>
                                        </p:tgtEl>
                                      </p:cBhvr>
                                    </p:animEffect>
                                  </p:childTnLst>
                                </p:cTn>
                              </p:par>
                            </p:childTnLst>
                          </p:cTn>
                        </p:par>
                      </p:childTnLst>
                    </p:cTn>
                  </p:par>
                  <p:par>
                    <p:cTn id="31" fill="hold">
                      <p:stCondLst>
                        <p:cond delay="indefinite"/>
                      </p:stCondLst>
                      <p:childTnLst>
                        <p:par>
                          <p:cTn id="32" fill="hold">
                            <p:stCondLst>
                              <p:cond delay="0"/>
                            </p:stCondLst>
                            <p:childTnLst>
                              <p:par>
                                <p:cTn id="33" presetID="17" presetClass="entr" presetSubtype="4" fill="hold" nodeType="clickEffect">
                                  <p:stCondLst>
                                    <p:cond delay="0"/>
                                  </p:stCondLst>
                                  <p:childTnLst>
                                    <p:set>
                                      <p:cBhvr>
                                        <p:cTn id="34" dur="1" fill="hold">
                                          <p:stCondLst>
                                            <p:cond delay="0"/>
                                          </p:stCondLst>
                                        </p:cTn>
                                        <p:tgtEl>
                                          <p:spTgt spid="78"/>
                                        </p:tgtEl>
                                        <p:attrNameLst>
                                          <p:attrName>style.visibility</p:attrName>
                                        </p:attrNameLst>
                                      </p:cBhvr>
                                      <p:to>
                                        <p:strVal val="visible"/>
                                      </p:to>
                                    </p:set>
                                    <p:anim calcmode="lin" valueType="num">
                                      <p:cBhvr>
                                        <p:cTn id="35" dur="500" fill="hold"/>
                                        <p:tgtEl>
                                          <p:spTgt spid="78"/>
                                        </p:tgtEl>
                                        <p:attrNameLst>
                                          <p:attrName>ppt_x</p:attrName>
                                        </p:attrNameLst>
                                      </p:cBhvr>
                                      <p:tavLst>
                                        <p:tav tm="0">
                                          <p:val>
                                            <p:strVal val="#ppt_x"/>
                                          </p:val>
                                        </p:tav>
                                        <p:tav tm="100000">
                                          <p:val>
                                            <p:strVal val="#ppt_x"/>
                                          </p:val>
                                        </p:tav>
                                      </p:tavLst>
                                    </p:anim>
                                    <p:anim calcmode="lin" valueType="num">
                                      <p:cBhvr>
                                        <p:cTn id="36" dur="500" fill="hold"/>
                                        <p:tgtEl>
                                          <p:spTgt spid="78"/>
                                        </p:tgtEl>
                                        <p:attrNameLst>
                                          <p:attrName>ppt_y</p:attrName>
                                        </p:attrNameLst>
                                      </p:cBhvr>
                                      <p:tavLst>
                                        <p:tav tm="0">
                                          <p:val>
                                            <p:strVal val="#ppt_y+#ppt_h/2"/>
                                          </p:val>
                                        </p:tav>
                                        <p:tav tm="100000">
                                          <p:val>
                                            <p:strVal val="#ppt_y"/>
                                          </p:val>
                                        </p:tav>
                                      </p:tavLst>
                                    </p:anim>
                                    <p:anim calcmode="lin" valueType="num">
                                      <p:cBhvr>
                                        <p:cTn id="37" dur="500" fill="hold"/>
                                        <p:tgtEl>
                                          <p:spTgt spid="78"/>
                                        </p:tgtEl>
                                        <p:attrNameLst>
                                          <p:attrName>ppt_w</p:attrName>
                                        </p:attrNameLst>
                                      </p:cBhvr>
                                      <p:tavLst>
                                        <p:tav tm="0">
                                          <p:val>
                                            <p:strVal val="#ppt_w"/>
                                          </p:val>
                                        </p:tav>
                                        <p:tav tm="100000">
                                          <p:val>
                                            <p:strVal val="#ppt_w"/>
                                          </p:val>
                                        </p:tav>
                                      </p:tavLst>
                                    </p:anim>
                                    <p:anim calcmode="lin" valueType="num">
                                      <p:cBhvr>
                                        <p:cTn id="38" dur="500" fill="hold"/>
                                        <p:tgtEl>
                                          <p:spTgt spid="78"/>
                                        </p:tgtEl>
                                        <p:attrNameLst>
                                          <p:attrName>ppt_h</p:attrName>
                                        </p:attrNameLst>
                                      </p:cBhvr>
                                      <p:tavLst>
                                        <p:tav tm="0">
                                          <p:val>
                                            <p:fltVal val="0"/>
                                          </p:val>
                                        </p:tav>
                                        <p:tav tm="100000">
                                          <p:val>
                                            <p:strVal val="#ppt_h"/>
                                          </p:val>
                                        </p:tav>
                                      </p:tavLst>
                                    </p:anim>
                                  </p:childTnLst>
                                </p:cTn>
                              </p:par>
                              <p:par>
                                <p:cTn id="39" presetID="21" presetClass="emph" presetSubtype="0" fill="hold" grpId="1" nodeType="withEffect">
                                  <p:stCondLst>
                                    <p:cond delay="0"/>
                                  </p:stCondLst>
                                  <p:childTnLst>
                                    <p:animClr clrSpc="hsl" dir="cw">
                                      <p:cBhvr override="childStyle">
                                        <p:cTn id="40" dur="500" fill="hold"/>
                                        <p:tgtEl>
                                          <p:spTgt spid="61"/>
                                        </p:tgtEl>
                                        <p:attrNameLst>
                                          <p:attrName>style.color</p:attrName>
                                        </p:attrNameLst>
                                      </p:cBhvr>
                                      <p:by>
                                        <p:hsl h="7200000" s="0" l="0"/>
                                      </p:by>
                                    </p:animClr>
                                    <p:animClr clrSpc="hsl" dir="cw">
                                      <p:cBhvr>
                                        <p:cTn id="41" dur="500" fill="hold"/>
                                        <p:tgtEl>
                                          <p:spTgt spid="61"/>
                                        </p:tgtEl>
                                        <p:attrNameLst>
                                          <p:attrName>fillcolor</p:attrName>
                                        </p:attrNameLst>
                                      </p:cBhvr>
                                      <p:by>
                                        <p:hsl h="7200000" s="0" l="0"/>
                                      </p:by>
                                    </p:animClr>
                                    <p:animClr clrSpc="hsl" dir="cw">
                                      <p:cBhvr>
                                        <p:cTn id="42" dur="500" fill="hold"/>
                                        <p:tgtEl>
                                          <p:spTgt spid="61"/>
                                        </p:tgtEl>
                                        <p:attrNameLst>
                                          <p:attrName>stroke.color</p:attrName>
                                        </p:attrNameLst>
                                      </p:cBhvr>
                                      <p:by>
                                        <p:hsl h="7200000" s="0" l="0"/>
                                      </p:by>
                                    </p:animClr>
                                    <p:set>
                                      <p:cBhvr>
                                        <p:cTn id="43" dur="500" fill="hold"/>
                                        <p:tgtEl>
                                          <p:spTgt spid="61"/>
                                        </p:tgtEl>
                                        <p:attrNameLst>
                                          <p:attrName>fill.type</p:attrName>
                                        </p:attrNameLst>
                                      </p:cBhvr>
                                      <p:to>
                                        <p:strVal val="solid"/>
                                      </p:to>
                                    </p:se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86"/>
                                        </p:tgtEl>
                                        <p:attrNameLst>
                                          <p:attrName>style.visibility</p:attrName>
                                        </p:attrNameLst>
                                      </p:cBhvr>
                                      <p:to>
                                        <p:strVal val="visible"/>
                                      </p:to>
                                    </p:set>
                                    <p:anim calcmode="lin" valueType="num">
                                      <p:cBhvr>
                                        <p:cTn id="48" dur="500" fill="hold"/>
                                        <p:tgtEl>
                                          <p:spTgt spid="86"/>
                                        </p:tgtEl>
                                        <p:attrNameLst>
                                          <p:attrName>ppt_w</p:attrName>
                                        </p:attrNameLst>
                                      </p:cBhvr>
                                      <p:tavLst>
                                        <p:tav tm="0">
                                          <p:val>
                                            <p:fltVal val="0"/>
                                          </p:val>
                                        </p:tav>
                                        <p:tav tm="100000">
                                          <p:val>
                                            <p:strVal val="#ppt_w"/>
                                          </p:val>
                                        </p:tav>
                                      </p:tavLst>
                                    </p:anim>
                                    <p:anim calcmode="lin" valueType="num">
                                      <p:cBhvr>
                                        <p:cTn id="49" dur="500" fill="hold"/>
                                        <p:tgtEl>
                                          <p:spTgt spid="86"/>
                                        </p:tgtEl>
                                        <p:attrNameLst>
                                          <p:attrName>ppt_h</p:attrName>
                                        </p:attrNameLst>
                                      </p:cBhvr>
                                      <p:tavLst>
                                        <p:tav tm="0">
                                          <p:val>
                                            <p:fltVal val="0"/>
                                          </p:val>
                                        </p:tav>
                                        <p:tav tm="100000">
                                          <p:val>
                                            <p:strVal val="#ppt_h"/>
                                          </p:val>
                                        </p:tav>
                                      </p:tavLst>
                                    </p:anim>
                                    <p:animEffect transition="in" filter="fade">
                                      <p:cBhvr>
                                        <p:cTn id="50" dur="500"/>
                                        <p:tgtEl>
                                          <p:spTgt spid="86"/>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90"/>
                                        </p:tgtEl>
                                        <p:attrNameLst>
                                          <p:attrName>style.visibility</p:attrName>
                                        </p:attrNameLst>
                                      </p:cBhvr>
                                      <p:to>
                                        <p:strVal val="visible"/>
                                      </p:to>
                                    </p:set>
                                    <p:anim calcmode="lin" valueType="num">
                                      <p:cBhvr>
                                        <p:cTn id="53" dur="500" fill="hold"/>
                                        <p:tgtEl>
                                          <p:spTgt spid="90"/>
                                        </p:tgtEl>
                                        <p:attrNameLst>
                                          <p:attrName>ppt_w</p:attrName>
                                        </p:attrNameLst>
                                      </p:cBhvr>
                                      <p:tavLst>
                                        <p:tav tm="0">
                                          <p:val>
                                            <p:fltVal val="0"/>
                                          </p:val>
                                        </p:tav>
                                        <p:tav tm="100000">
                                          <p:val>
                                            <p:strVal val="#ppt_w"/>
                                          </p:val>
                                        </p:tav>
                                      </p:tavLst>
                                    </p:anim>
                                    <p:anim calcmode="lin" valueType="num">
                                      <p:cBhvr>
                                        <p:cTn id="54" dur="500" fill="hold"/>
                                        <p:tgtEl>
                                          <p:spTgt spid="90"/>
                                        </p:tgtEl>
                                        <p:attrNameLst>
                                          <p:attrName>ppt_h</p:attrName>
                                        </p:attrNameLst>
                                      </p:cBhvr>
                                      <p:tavLst>
                                        <p:tav tm="0">
                                          <p:val>
                                            <p:fltVal val="0"/>
                                          </p:val>
                                        </p:tav>
                                        <p:tav tm="100000">
                                          <p:val>
                                            <p:strVal val="#ppt_h"/>
                                          </p:val>
                                        </p:tav>
                                      </p:tavLst>
                                    </p:anim>
                                    <p:animEffect transition="in" filter="fade">
                                      <p:cBhvr>
                                        <p:cTn id="55" dur="500"/>
                                        <p:tgtEl>
                                          <p:spTgt spid="90"/>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91"/>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wipe(left)">
                                      <p:cBhvr>
                                        <p:cTn id="64"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bldLvl="0" animBg="1"/>
      <p:bldP spid="61" grpId="1" bldLvl="0" animBg="1"/>
      <p:bldP spid="69" grpId="0"/>
      <p:bldP spid="85" grpId="0"/>
      <p:bldP spid="90" grpId="0"/>
      <p:bldP spid="9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945996" y="1843096"/>
            <a:ext cx="3291115" cy="3139911"/>
            <a:chOff x="2667220" y="1907530"/>
            <a:chExt cx="3291115" cy="3139911"/>
          </a:xfrm>
        </p:grpSpPr>
        <p:grpSp>
          <p:nvGrpSpPr>
            <p:cNvPr id="7" name="组合 16"/>
            <p:cNvGrpSpPr/>
            <p:nvPr/>
          </p:nvGrpSpPr>
          <p:grpSpPr bwMode="auto">
            <a:xfrm>
              <a:off x="3166431" y="1913398"/>
              <a:ext cx="2236788" cy="2627313"/>
              <a:chOff x="3275856" y="2366882"/>
              <a:chExt cx="2237054" cy="2628292"/>
            </a:xfrm>
          </p:grpSpPr>
          <p:sp>
            <p:nvSpPr>
              <p:cNvPr id="8" name="立方体 7"/>
              <p:cNvSpPr/>
              <p:nvPr/>
            </p:nvSpPr>
            <p:spPr>
              <a:xfrm>
                <a:off x="3275856" y="2366882"/>
                <a:ext cx="2237054" cy="2628292"/>
              </a:xfrm>
              <a:prstGeom prst="cube">
                <a:avLst/>
              </a:prstGeom>
              <a:solidFill>
                <a:srgbClr val="00B0F0">
                  <a:alpha val="25098"/>
                </a:srgbClr>
              </a:solidFill>
              <a:ln w="19050">
                <a:solidFill>
                  <a:schemeClr val="accent1">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a:latin typeface="+mn-ea"/>
                </a:endParaRPr>
              </a:p>
            </p:txBody>
          </p:sp>
          <p:cxnSp>
            <p:nvCxnSpPr>
              <p:cNvPr id="9" name="直接连接符 8"/>
              <p:cNvCxnSpPr/>
              <p:nvPr/>
            </p:nvCxnSpPr>
            <p:spPr>
              <a:xfrm>
                <a:off x="3852188" y="2366882"/>
                <a:ext cx="0" cy="2051814"/>
              </a:xfrm>
              <a:prstGeom prst="line">
                <a:avLst/>
              </a:prstGeom>
              <a:ln w="19050">
                <a:solidFill>
                  <a:schemeClr val="accent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3852188" y="4440930"/>
                <a:ext cx="1660722" cy="0"/>
              </a:xfrm>
              <a:prstGeom prst="line">
                <a:avLst/>
              </a:prstGeom>
              <a:ln w="19050">
                <a:solidFill>
                  <a:schemeClr val="accent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a:off x="3275856" y="4440930"/>
                <a:ext cx="576332" cy="554244"/>
              </a:xfrm>
              <a:prstGeom prst="line">
                <a:avLst/>
              </a:prstGeom>
              <a:ln w="19050">
                <a:solidFill>
                  <a:schemeClr val="accent1">
                    <a:lumMod val="9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2" name="立方体 11"/>
            <p:cNvSpPr/>
            <p:nvPr/>
          </p:nvSpPr>
          <p:spPr>
            <a:xfrm>
              <a:off x="3190441" y="2951206"/>
              <a:ext cx="2197100" cy="1547813"/>
            </a:xfrm>
            <a:prstGeom prst="cube">
              <a:avLst>
                <a:gd name="adj" fmla="val 34716"/>
              </a:avLst>
            </a:prstGeom>
            <a:solidFill>
              <a:srgbClr val="00B0F0">
                <a:alpha val="60000"/>
              </a:srgbClr>
            </a:solidFill>
            <a:ln w="19050">
              <a:solidFill>
                <a:srgbClr val="00B0F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a:latin typeface="+mn-ea"/>
              </a:endParaRPr>
            </a:p>
          </p:txBody>
        </p:sp>
        <p:cxnSp>
          <p:nvCxnSpPr>
            <p:cNvPr id="13" name="直接连接符 12"/>
            <p:cNvCxnSpPr/>
            <p:nvPr/>
          </p:nvCxnSpPr>
          <p:spPr>
            <a:xfrm>
              <a:off x="3166431" y="4527154"/>
              <a:ext cx="165576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V="1">
              <a:off x="4830786" y="3979333"/>
              <a:ext cx="550862" cy="5540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3175956" y="2471153"/>
              <a:ext cx="164623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4830129" y="1908907"/>
              <a:ext cx="573090" cy="5622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rot="21540000" flipV="1">
              <a:off x="3165408" y="1907530"/>
              <a:ext cx="579438" cy="5572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3729994" y="1913398"/>
              <a:ext cx="16732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立方体 18"/>
            <p:cNvSpPr/>
            <p:nvPr/>
          </p:nvSpPr>
          <p:spPr>
            <a:xfrm>
              <a:off x="3161951" y="2483853"/>
              <a:ext cx="2251075" cy="1008062"/>
            </a:xfrm>
            <a:prstGeom prst="cube">
              <a:avLst>
                <a:gd name="adj" fmla="val 56730"/>
              </a:avLst>
            </a:prstGeom>
            <a:solidFill>
              <a:srgbClr val="00B0F0">
                <a:alpha val="60000"/>
              </a:srgbClr>
            </a:solidFill>
            <a:ln w="19050">
              <a:solidFill>
                <a:srgbClr val="00B0F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a:latin typeface="+mn-ea"/>
              </a:endParaRPr>
            </a:p>
          </p:txBody>
        </p:sp>
        <p:cxnSp>
          <p:nvCxnSpPr>
            <p:cNvPr id="20" name="直接连接符 19"/>
            <p:cNvCxnSpPr/>
            <p:nvPr/>
          </p:nvCxnSpPr>
          <p:spPr>
            <a:xfrm flipV="1">
              <a:off x="5402707" y="1922610"/>
              <a:ext cx="0" cy="20437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图片 20" descr="11.png"/>
            <p:cNvPicPr>
              <a:picLocks noChangeAspect="1"/>
            </p:cNvPicPr>
            <p:nvPr/>
          </p:nvPicPr>
          <p:blipFill>
            <a:blip r:embed="rId2">
              <a:extLst>
                <a:ext uri="{28A0092B-C50C-407E-A947-70E740481C1C}">
                  <a14:useLocalDpi xmlns:a14="http://schemas.microsoft.com/office/drawing/2010/main" val="0"/>
                </a:ext>
              </a:extLst>
            </a:blip>
            <a:srcRect r="-566" b="-378"/>
            <a:stretch>
              <a:fillRect/>
            </a:stretch>
          </p:blipFill>
          <p:spPr bwMode="auto">
            <a:xfrm>
              <a:off x="3657418" y="3810129"/>
              <a:ext cx="1090434" cy="615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 name="直接连接符 21"/>
            <p:cNvCxnSpPr/>
            <p:nvPr/>
          </p:nvCxnSpPr>
          <p:spPr>
            <a:xfrm>
              <a:off x="3175956" y="2438861"/>
              <a:ext cx="0" cy="20701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V="1">
              <a:off x="4822194" y="2448386"/>
              <a:ext cx="0" cy="20701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a:cxnSpLocks/>
            </p:cNvCxnSpPr>
            <p:nvPr/>
          </p:nvCxnSpPr>
          <p:spPr>
            <a:xfrm>
              <a:off x="3043241" y="3488198"/>
              <a:ext cx="0" cy="1008063"/>
            </a:xfrm>
            <a:prstGeom prst="straightConnector1">
              <a:avLst/>
            </a:prstGeom>
            <a:ln w="28575">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2802894" y="3488198"/>
              <a:ext cx="36036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2801306" y="4508961"/>
              <a:ext cx="3587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42"/>
            <p:cNvSpPr txBox="1">
              <a:spLocks noChangeArrowheads="1"/>
            </p:cNvSpPr>
            <p:nvPr/>
          </p:nvSpPr>
          <p:spPr bwMode="auto">
            <a:xfrm rot="16200000">
              <a:off x="2624618" y="3801869"/>
              <a:ext cx="468312" cy="36893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400" b="1" dirty="0">
                  <a:latin typeface="Times New Roman" panose="02020603050405020304" pitchFamily="18" charset="0"/>
                  <a:ea typeface="楷体" panose="02010609060101010101" pitchFamily="49" charset="-122"/>
                  <a:cs typeface="Times New Roman" panose="02020603050405020304" pitchFamily="18" charset="0"/>
                </a:rPr>
                <a:t>10</a:t>
              </a:r>
            </a:p>
          </p:txBody>
        </p:sp>
        <p:cxnSp>
          <p:nvCxnSpPr>
            <p:cNvPr id="30" name="直接箭头连接符 29"/>
            <p:cNvCxnSpPr/>
            <p:nvPr/>
          </p:nvCxnSpPr>
          <p:spPr>
            <a:xfrm rot="5400000">
              <a:off x="3986375" y="3798872"/>
              <a:ext cx="0" cy="1655762"/>
            </a:xfrm>
            <a:prstGeom prst="straightConnector1">
              <a:avLst/>
            </a:prstGeom>
            <a:ln w="28575">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rot="5400000" flipH="1">
              <a:off x="2979899" y="4700255"/>
              <a:ext cx="3603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rot="5400000" flipH="1">
              <a:off x="4646774" y="4700255"/>
              <a:ext cx="3603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46"/>
            <p:cNvSpPr txBox="1">
              <a:spLocks noChangeArrowheads="1"/>
            </p:cNvSpPr>
            <p:nvPr/>
          </p:nvSpPr>
          <p:spPr bwMode="auto">
            <a:xfrm>
              <a:off x="3843024" y="4678506"/>
              <a:ext cx="468312" cy="36893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400" b="1" dirty="0">
                  <a:latin typeface="Times New Roman" panose="02020603050405020304" pitchFamily="18" charset="0"/>
                  <a:ea typeface="楷体" panose="02010609060101010101" pitchFamily="49" charset="-122"/>
                  <a:cs typeface="Times New Roman" panose="02020603050405020304" pitchFamily="18" charset="0"/>
                </a:rPr>
                <a:t>15</a:t>
              </a:r>
            </a:p>
          </p:txBody>
        </p:sp>
        <p:cxnSp>
          <p:nvCxnSpPr>
            <p:cNvPr id="34" name="直接连接符 33"/>
            <p:cNvCxnSpPr/>
            <p:nvPr/>
          </p:nvCxnSpPr>
          <p:spPr>
            <a:xfrm rot="360000">
              <a:off x="5368294" y="3975561"/>
              <a:ext cx="214312" cy="1397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rot="360000">
              <a:off x="4820606" y="4528011"/>
              <a:ext cx="212725" cy="1397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接箭头连接符 36"/>
            <p:cNvCxnSpPr/>
            <p:nvPr/>
          </p:nvCxnSpPr>
          <p:spPr>
            <a:xfrm flipH="1">
              <a:off x="4933954" y="4052396"/>
              <a:ext cx="539750" cy="539750"/>
            </a:xfrm>
            <a:prstGeom prst="straightConnector1">
              <a:avLst/>
            </a:prstGeom>
            <a:ln w="28575">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38" name="TextBox 53"/>
            <p:cNvSpPr txBox="1">
              <a:spLocks noChangeArrowheads="1"/>
            </p:cNvSpPr>
            <p:nvPr/>
          </p:nvSpPr>
          <p:spPr bwMode="auto">
            <a:xfrm rot="18956668">
              <a:off x="5119691" y="4241448"/>
              <a:ext cx="466725" cy="36893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400" b="1" dirty="0">
                  <a:latin typeface="Times New Roman" panose="02020603050405020304" pitchFamily="18" charset="0"/>
                  <a:ea typeface="楷体" panose="02010609060101010101" pitchFamily="49" charset="-122"/>
                  <a:cs typeface="Times New Roman" panose="02020603050405020304" pitchFamily="18" charset="0"/>
                </a:rPr>
                <a:t>10</a:t>
              </a:r>
            </a:p>
          </p:txBody>
        </p:sp>
        <p:grpSp>
          <p:nvGrpSpPr>
            <p:cNvPr id="39" name="组合 59"/>
            <p:cNvGrpSpPr/>
            <p:nvPr/>
          </p:nvGrpSpPr>
          <p:grpSpPr bwMode="auto">
            <a:xfrm>
              <a:off x="5361581" y="2485440"/>
              <a:ext cx="596754" cy="468378"/>
              <a:chOff x="5482489" y="3893939"/>
              <a:chExt cx="535202" cy="1470906"/>
            </a:xfrm>
          </p:grpSpPr>
          <p:cxnSp>
            <p:nvCxnSpPr>
              <p:cNvPr id="40" name="直接箭头连接符 39"/>
              <p:cNvCxnSpPr/>
              <p:nvPr/>
            </p:nvCxnSpPr>
            <p:spPr>
              <a:xfrm rot="10800000">
                <a:off x="5639139" y="3906647"/>
                <a:ext cx="0" cy="1439137"/>
              </a:xfrm>
              <a:prstGeom prst="straightConnector1">
                <a:avLst/>
              </a:prstGeom>
              <a:ln w="28575">
                <a:solidFill>
                  <a:srgbClr val="FF0000"/>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rot="10800000" flipH="1">
                <a:off x="5511128" y="3893939"/>
                <a:ext cx="35957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rot="10800000" flipH="1">
                <a:off x="5482489" y="5364845"/>
                <a:ext cx="35957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3" name="TextBox 58"/>
              <p:cNvSpPr txBox="1">
                <a:spLocks noChangeArrowheads="1"/>
              </p:cNvSpPr>
              <p:nvPr/>
            </p:nvSpPr>
            <p:spPr bwMode="auto">
              <a:xfrm rot="16200000" flipH="1">
                <a:off x="5618747" y="4460163"/>
                <a:ext cx="467006" cy="330882"/>
              </a:xfrm>
              <a:prstGeom prst="rect">
                <a:avLst/>
              </a:prstGeom>
              <a:noFill/>
              <a:ln w="9525">
                <a:noFill/>
                <a:miter lim="800000"/>
              </a:ln>
              <a:extLst>
                <a:ext uri="{909E8E84-426E-40DD-AFC4-6F175D3DCCD1}">
                  <a14:hiddenFill xmlns:a14="http://schemas.microsoft.com/office/drawing/2010/main">
                    <a:solidFill>
                      <a:schemeClr val="bg1"/>
                    </a:solidFill>
                  </a14:hiddenFill>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400"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5</a:t>
                </a:r>
              </a:p>
            </p:txBody>
          </p:sp>
        </p:grpSp>
        <p:cxnSp>
          <p:nvCxnSpPr>
            <p:cNvPr id="44" name="直接连接符 43">
              <a:extLst>
                <a:ext uri="{FF2B5EF4-FFF2-40B4-BE49-F238E27FC236}">
                  <a16:creationId xmlns:a16="http://schemas.microsoft.com/office/drawing/2014/main" xmlns="" id="{FBF7AE72-9F86-4125-8F15-9AEC717966FA}"/>
                </a:ext>
              </a:extLst>
            </p:cNvPr>
            <p:cNvCxnSpPr/>
            <p:nvPr/>
          </p:nvCxnSpPr>
          <p:spPr>
            <a:xfrm flipH="1">
              <a:off x="2802894" y="3055808"/>
              <a:ext cx="36036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接箭头连接符 44">
              <a:extLst>
                <a:ext uri="{FF2B5EF4-FFF2-40B4-BE49-F238E27FC236}">
                  <a16:creationId xmlns:a16="http://schemas.microsoft.com/office/drawing/2014/main" xmlns="" id="{2501E5FE-2828-41C5-8FB5-E0917C0743AF}"/>
                </a:ext>
              </a:extLst>
            </p:cNvPr>
            <p:cNvCxnSpPr>
              <a:cxnSpLocks/>
            </p:cNvCxnSpPr>
            <p:nvPr/>
          </p:nvCxnSpPr>
          <p:spPr>
            <a:xfrm>
              <a:off x="3036153" y="3062177"/>
              <a:ext cx="0" cy="1426996"/>
            </a:xfrm>
            <a:prstGeom prst="straightConnector1">
              <a:avLst/>
            </a:prstGeom>
            <a:ln w="28575">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46" name="TextBox 42">
              <a:extLst>
                <a:ext uri="{FF2B5EF4-FFF2-40B4-BE49-F238E27FC236}">
                  <a16:creationId xmlns:a16="http://schemas.microsoft.com/office/drawing/2014/main" xmlns="" id="{26C29FD5-E89A-43CD-AA55-47826DEC7EC4}"/>
                </a:ext>
              </a:extLst>
            </p:cNvPr>
            <p:cNvSpPr txBox="1">
              <a:spLocks noChangeArrowheads="1"/>
            </p:cNvSpPr>
            <p:nvPr/>
          </p:nvSpPr>
          <p:spPr bwMode="auto">
            <a:xfrm rot="16200000">
              <a:off x="2617532" y="3596307"/>
              <a:ext cx="468312" cy="36893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400" b="1" dirty="0">
                  <a:latin typeface="Times New Roman" panose="02020603050405020304" pitchFamily="18" charset="0"/>
                  <a:ea typeface="楷体" panose="02010609060101010101" pitchFamily="49" charset="-122"/>
                  <a:cs typeface="Times New Roman" panose="02020603050405020304" pitchFamily="18" charset="0"/>
                </a:rPr>
                <a:t>15</a:t>
              </a:r>
            </a:p>
          </p:txBody>
        </p:sp>
      </p:grpSp>
      <p:sp>
        <p:nvSpPr>
          <p:cNvPr id="47" name="矩形 46"/>
          <p:cNvSpPr/>
          <p:nvPr/>
        </p:nvSpPr>
        <p:spPr>
          <a:xfrm>
            <a:off x="4398325" y="4061646"/>
            <a:ext cx="4548040" cy="656846"/>
          </a:xfrm>
          <a:prstGeom prst="rect">
            <a:avLst/>
          </a:prstGeom>
        </p:spPr>
        <p:txBody>
          <a:bodyPr wrap="none">
            <a:spAutoFit/>
          </a:bodyPr>
          <a:lstStyle/>
          <a:p>
            <a:pPr>
              <a:lnSpc>
                <a:spcPct val="150000"/>
              </a:lnSpc>
            </a:pPr>
            <a:r>
              <a:rPr lang="zh-CN" altLang="en-US" sz="2800"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答：石块的体积是</a:t>
            </a:r>
            <a:r>
              <a:rPr lang="en-US" altLang="zh-CN" sz="2800"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750cm</a:t>
            </a:r>
            <a:r>
              <a:rPr lang="en-US" altLang="zh-CN" sz="2800" b="1" baseline="30000"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3</a:t>
            </a:r>
            <a:r>
              <a:rPr lang="zh-CN" altLang="en-US" sz="2800"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a:t>
            </a:r>
            <a:endParaRPr lang="zh-CN" altLang="en-US"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8" name="TextBox 60"/>
          <p:cNvSpPr txBox="1">
            <a:spLocks noChangeArrowheads="1"/>
          </p:cNvSpPr>
          <p:nvPr/>
        </p:nvSpPr>
        <p:spPr bwMode="auto">
          <a:xfrm>
            <a:off x="4237568" y="2542775"/>
            <a:ext cx="4360545" cy="1643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pPr>
            <a:r>
              <a:rPr lang="en-US" altLang="zh-CN" sz="2800"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     15×10×</a:t>
            </a:r>
            <a:r>
              <a:rPr lang="en-US" altLang="zh-CN" sz="2800" b="1" dirty="0">
                <a:solidFill>
                  <a:srgbClr val="FF0000"/>
                </a:solidFill>
                <a:latin typeface="楷体" panose="02010609060101010101" pitchFamily="49" charset="-122"/>
                <a:ea typeface="楷体" panose="02010609060101010101" pitchFamily="49" charset="-122"/>
                <a:cs typeface="Times New Roman" panose="02020603050405020304" pitchFamily="18" charset="0"/>
              </a:rPr>
              <a:t>(</a:t>
            </a:r>
            <a:r>
              <a:rPr lang="en-US" altLang="zh-CN" sz="2800"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1</a:t>
            </a:r>
            <a:r>
              <a:rPr lang="en-US" altLang="zh-CN" sz="2800" b="1" spc="300"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5</a:t>
            </a:r>
            <a:r>
              <a:rPr lang="en-US" altLang="zh-CN" sz="2800" b="1" spc="300" dirty="0">
                <a:solidFill>
                  <a:srgbClr val="FF0000"/>
                </a:solidFill>
                <a:latin typeface="Times New Roman" panose="02020603050405020304" pitchFamily="18" charset="0"/>
                <a:cs typeface="Times New Roman" panose="02020603050405020304" pitchFamily="18" charset="0"/>
              </a:rPr>
              <a:t>−</a:t>
            </a:r>
            <a:r>
              <a:rPr lang="en-US" altLang="zh-CN" sz="2800"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10</a:t>
            </a:r>
            <a:r>
              <a:rPr lang="en-US" altLang="zh-CN" sz="2800" b="1" dirty="0">
                <a:solidFill>
                  <a:srgbClr val="FF0000"/>
                </a:solidFill>
                <a:latin typeface="楷体" panose="02010609060101010101" pitchFamily="49" charset="-122"/>
                <a:ea typeface="楷体" panose="02010609060101010101" pitchFamily="49" charset="-122"/>
                <a:cs typeface="Times New Roman" panose="02020603050405020304" pitchFamily="18" charset="0"/>
              </a:rPr>
              <a:t>)</a:t>
            </a:r>
          </a:p>
          <a:p>
            <a:pPr>
              <a:lnSpc>
                <a:spcPct val="120000"/>
              </a:lnSpc>
            </a:pPr>
            <a:r>
              <a:rPr lang="en-US" altLang="zh-CN" sz="2800"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800" b="1" spc="600"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800" b="1"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150×5</a:t>
            </a:r>
            <a:endParaRPr lang="en-US" altLang="zh-CN" sz="2800"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endParaRPr>
          </a:p>
          <a:p>
            <a:pPr>
              <a:lnSpc>
                <a:spcPct val="120000"/>
              </a:lnSpc>
            </a:pPr>
            <a:r>
              <a:rPr lang="zh-CN" altLang="en-US" sz="2800"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800" b="1" spc="600"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800"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750</a:t>
            </a:r>
            <a:r>
              <a:rPr lang="zh-CN" altLang="en-US" sz="2800"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800"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cm</a:t>
            </a:r>
            <a:r>
              <a:rPr lang="en-US" altLang="zh-CN" sz="2800" b="1" baseline="30000"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3</a:t>
            </a:r>
            <a:r>
              <a:rPr lang="zh-CN" altLang="en-US" sz="2800"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a:t>
            </a:r>
          </a:p>
        </p:txBody>
      </p:sp>
      <p:sp>
        <p:nvSpPr>
          <p:cNvPr id="49" name="Text Box 4">
            <a:extLst>
              <a:ext uri="{FF2B5EF4-FFF2-40B4-BE49-F238E27FC236}">
                <a16:creationId xmlns="" xmlns:a16="http://schemas.microsoft.com/office/drawing/2014/main" id="{3B2434DF-87E0-4CB3-9F1A-0BADF9C1E716}"/>
              </a:ext>
            </a:extLst>
          </p:cNvPr>
          <p:cNvSpPr txBox="1">
            <a:spLocks noChangeArrowheads="1"/>
          </p:cNvSpPr>
          <p:nvPr/>
        </p:nvSpPr>
        <p:spPr bwMode="auto">
          <a:xfrm>
            <a:off x="4398325" y="2020805"/>
            <a:ext cx="1362355" cy="521970"/>
          </a:xfrm>
          <a:prstGeom prst="rect">
            <a:avLst/>
          </a:prstGeom>
          <a:noFill/>
          <a:ln w="952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ctr">
              <a:buFont typeface="Arial" panose="020B0604020202020204" pitchFamily="34" charset="0"/>
              <a:defRPr sz="3600" b="1">
                <a:solidFill>
                  <a:schemeClr val="tx1"/>
                </a:solidFill>
                <a:latin typeface="Arial" panose="020B0604020202020204" pitchFamily="34" charset="0"/>
                <a:ea typeface="楷体_GB2312" pitchFamily="1" charset="-122"/>
              </a:defRPr>
            </a:lvl1pPr>
            <a:lvl2pPr marL="742950" indent="-285750" algn="ctr">
              <a:buFont typeface="Arial" panose="020B0604020202020204" pitchFamily="34" charset="0"/>
              <a:defRPr sz="3600" b="1">
                <a:solidFill>
                  <a:schemeClr val="tx1"/>
                </a:solidFill>
                <a:latin typeface="Arial" panose="020B0604020202020204" pitchFamily="34" charset="0"/>
                <a:ea typeface="楷体_GB2312" pitchFamily="1" charset="-122"/>
              </a:defRPr>
            </a:lvl2pPr>
            <a:lvl3pPr marL="1143000" indent="-228600" algn="ctr">
              <a:buFont typeface="Arial" panose="020B0604020202020204" pitchFamily="34" charset="0"/>
              <a:defRPr sz="3600" b="1">
                <a:solidFill>
                  <a:schemeClr val="tx1"/>
                </a:solidFill>
                <a:latin typeface="Arial" panose="020B0604020202020204" pitchFamily="34" charset="0"/>
                <a:ea typeface="楷体_GB2312" pitchFamily="1" charset="-122"/>
              </a:defRPr>
            </a:lvl3pPr>
            <a:lvl4pPr marL="1600200" indent="-228600" algn="ctr">
              <a:buFont typeface="Arial" panose="020B0604020202020204" pitchFamily="34" charset="0"/>
              <a:defRPr sz="3600" b="1">
                <a:solidFill>
                  <a:schemeClr val="tx1"/>
                </a:solidFill>
                <a:latin typeface="Arial" panose="020B0604020202020204" pitchFamily="34" charset="0"/>
                <a:ea typeface="楷体_GB2312" pitchFamily="1" charset="-122"/>
              </a:defRPr>
            </a:lvl4pPr>
            <a:lvl5pPr marL="2057400" indent="-228600" algn="ctr">
              <a:buFont typeface="Arial" panose="020B0604020202020204" pitchFamily="34" charset="0"/>
              <a:defRPr sz="3600" b="1">
                <a:solidFill>
                  <a:schemeClr val="tx1"/>
                </a:solidFill>
                <a:latin typeface="Arial" panose="020B0604020202020204" pitchFamily="34" charset="0"/>
                <a:ea typeface="楷体_GB2312" pitchFamily="1" charset="-122"/>
              </a:defRPr>
            </a:lvl5pPr>
            <a:lvl6pPr marL="2514600" indent="-228600" algn="ctr" eaLnBrk="0" fontAlgn="base" hangingPunct="0">
              <a:spcBef>
                <a:spcPct val="0"/>
              </a:spcBef>
              <a:spcAft>
                <a:spcPct val="0"/>
              </a:spcAft>
              <a:buFont typeface="Arial" panose="020B0604020202020204" pitchFamily="34" charset="0"/>
              <a:defRPr sz="3600" b="1">
                <a:solidFill>
                  <a:schemeClr val="tx1"/>
                </a:solidFill>
                <a:latin typeface="Arial" panose="020B0604020202020204" pitchFamily="34" charset="0"/>
                <a:ea typeface="楷体_GB2312" pitchFamily="1" charset="-122"/>
              </a:defRPr>
            </a:lvl6pPr>
            <a:lvl7pPr marL="2971800" indent="-228600" algn="ctr" eaLnBrk="0" fontAlgn="base" hangingPunct="0">
              <a:spcBef>
                <a:spcPct val="0"/>
              </a:spcBef>
              <a:spcAft>
                <a:spcPct val="0"/>
              </a:spcAft>
              <a:buFont typeface="Arial" panose="020B0604020202020204" pitchFamily="34" charset="0"/>
              <a:defRPr sz="3600" b="1">
                <a:solidFill>
                  <a:schemeClr val="tx1"/>
                </a:solidFill>
                <a:latin typeface="Arial" panose="020B0604020202020204" pitchFamily="34" charset="0"/>
                <a:ea typeface="楷体_GB2312" pitchFamily="1" charset="-122"/>
              </a:defRPr>
            </a:lvl7pPr>
            <a:lvl8pPr marL="3429000" indent="-228600" algn="ctr" eaLnBrk="0" fontAlgn="base" hangingPunct="0">
              <a:spcBef>
                <a:spcPct val="0"/>
              </a:spcBef>
              <a:spcAft>
                <a:spcPct val="0"/>
              </a:spcAft>
              <a:buFont typeface="Arial" panose="020B0604020202020204" pitchFamily="34" charset="0"/>
              <a:defRPr sz="3600" b="1">
                <a:solidFill>
                  <a:schemeClr val="tx1"/>
                </a:solidFill>
                <a:latin typeface="Arial" panose="020B0604020202020204" pitchFamily="34" charset="0"/>
                <a:ea typeface="楷体_GB2312" pitchFamily="1" charset="-122"/>
              </a:defRPr>
            </a:lvl8pPr>
            <a:lvl9pPr marL="3886200" indent="-228600" algn="ctr" eaLnBrk="0" fontAlgn="base" hangingPunct="0">
              <a:spcBef>
                <a:spcPct val="0"/>
              </a:spcBef>
              <a:spcAft>
                <a:spcPct val="0"/>
              </a:spcAft>
              <a:buFont typeface="Arial" panose="020B0604020202020204" pitchFamily="34" charset="0"/>
              <a:defRPr sz="3600" b="1">
                <a:solidFill>
                  <a:schemeClr val="tx1"/>
                </a:solidFill>
                <a:latin typeface="Arial" panose="020B0604020202020204" pitchFamily="34" charset="0"/>
                <a:ea typeface="楷体_GB2312" pitchFamily="1" charset="-122"/>
              </a:defRPr>
            </a:lvl9pPr>
          </a:lstStyle>
          <a:p>
            <a:pPr algn="l" eaLnBrk="1" hangingPunct="1">
              <a:spcBef>
                <a:spcPct val="50000"/>
              </a:spcBef>
            </a:pPr>
            <a:r>
              <a:rPr lang="zh-CN" altLang="zh-CN" sz="2800" i="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V</a:t>
            </a:r>
            <a:r>
              <a:rPr lang="zh-CN" altLang="zh-CN" sz="2800"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800"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zh-CN" sz="2800"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800" i="1" dirty="0" err="1"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ab</a:t>
            </a:r>
            <a:r>
              <a:rPr lang="zh-CN" altLang="zh-CN" sz="2800" i="1"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h</a:t>
            </a:r>
            <a:endParaRPr lang="zh-CN" altLang="zh-CN" sz="2800" i="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endParaRPr>
          </a:p>
        </p:txBody>
      </p:sp>
      <p:grpSp>
        <p:nvGrpSpPr>
          <p:cNvPr id="50" name="组合 49"/>
          <p:cNvGrpSpPr/>
          <p:nvPr/>
        </p:nvGrpSpPr>
        <p:grpSpPr>
          <a:xfrm>
            <a:off x="447801" y="396143"/>
            <a:ext cx="8324871" cy="1384995"/>
            <a:chOff x="447801" y="396143"/>
            <a:chExt cx="8324871" cy="1384995"/>
          </a:xfrm>
        </p:grpSpPr>
        <p:sp>
          <p:nvSpPr>
            <p:cNvPr id="51" name="椭圆 50"/>
            <p:cNvSpPr/>
            <p:nvPr/>
          </p:nvSpPr>
          <p:spPr>
            <a:xfrm>
              <a:off x="447801" y="639719"/>
              <a:ext cx="288000" cy="288000"/>
            </a:xfrm>
            <a:prstGeom prst="ellipse">
              <a:avLst/>
            </a:prstGeom>
            <a:solidFill>
              <a:srgbClr val="00B05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a:off x="745726" y="396143"/>
              <a:ext cx="8026946" cy="1384995"/>
            </a:xfrm>
            <a:prstGeom prst="rect">
              <a:avLst/>
            </a:prstGeom>
            <a:noFill/>
            <a:ln>
              <a:noFill/>
            </a:ln>
            <a:effectLst>
              <a:outerShdw blurRad="40000" dist="20000" dir="5400000" rotWithShape="0">
                <a:srgbClr val="000000">
                  <a:alpha val="0"/>
                </a:srgbClr>
              </a:outerShdw>
            </a:effectLst>
          </p:spPr>
          <p:style>
            <a:lnRef idx="1">
              <a:schemeClr val="accent3"/>
            </a:lnRef>
            <a:fillRef idx="2">
              <a:schemeClr val="accent3"/>
            </a:fillRef>
            <a:effectRef idx="1">
              <a:schemeClr val="accent3"/>
            </a:effectRef>
            <a:fontRef idx="minor">
              <a:schemeClr val="dk1"/>
            </a:fontRef>
          </p:style>
          <p:txBody>
            <a:bodyPr wrap="square">
              <a:spAutoFit/>
            </a:bodyPr>
            <a:lstStyle/>
            <a:p>
              <a:pPr>
                <a:lnSpc>
                  <a:spcPct val="150000"/>
                </a:lnSpc>
              </a:pPr>
              <a:r>
                <a:rPr lang="zh-CN" altLang="en-US" sz="2800" b="1" dirty="0" smtClean="0">
                  <a:latin typeface="Times New Roman" pitchFamily="18" charset="0"/>
                  <a:ea typeface="宋体" panose="02010600030101010101" pitchFamily="2" charset="-122"/>
                  <a:cs typeface="Times New Roman" pitchFamily="18" charset="0"/>
                </a:rPr>
                <a:t>淘气是这样测量的，你看懂了吗？与同伴说一说。</a:t>
              </a:r>
              <a:r>
                <a:rPr lang="zh-CN" altLang="en-US" sz="2800" b="1" dirty="0">
                  <a:latin typeface="Times New Roman" pitchFamily="18" charset="0"/>
                  <a:ea typeface="宋体" panose="02010600030101010101" pitchFamily="2" charset="-122"/>
                  <a:cs typeface="Times New Roman" pitchFamily="18" charset="0"/>
                </a:rPr>
                <a:t>（</a:t>
              </a:r>
              <a:r>
                <a:rPr lang="zh-CN" altLang="en-US" sz="2800" b="1" dirty="0" smtClean="0">
                  <a:latin typeface="Times New Roman" pitchFamily="18" charset="0"/>
                  <a:ea typeface="宋体" panose="02010600030101010101" pitchFamily="2" charset="-122"/>
                  <a:cs typeface="Times New Roman" pitchFamily="18" charset="0"/>
                </a:rPr>
                <a:t>单位：</a:t>
              </a:r>
              <a:r>
                <a:rPr lang="en-US" altLang="zh-CN" sz="2800" b="1" dirty="0" smtClean="0">
                  <a:latin typeface="Times New Roman" pitchFamily="18" charset="0"/>
                  <a:ea typeface="宋体" panose="02010600030101010101" pitchFamily="2" charset="-122"/>
                  <a:cs typeface="Times New Roman" pitchFamily="18" charset="0"/>
                </a:rPr>
                <a:t>cm</a:t>
              </a:r>
              <a:r>
                <a:rPr lang="zh-CN" altLang="en-US" sz="2800" b="1" dirty="0" smtClean="0">
                  <a:latin typeface="Times New Roman" pitchFamily="18" charset="0"/>
                  <a:ea typeface="宋体" panose="02010600030101010101" pitchFamily="2" charset="-122"/>
                  <a:cs typeface="Times New Roman" pitchFamily="18" charset="0"/>
                </a:rPr>
                <a:t>）</a:t>
              </a:r>
              <a:endParaRPr lang="zh-CN" altLang="en-US" sz="2800" b="1" dirty="0">
                <a:latin typeface="Times New Roman" pitchFamily="18" charset="0"/>
                <a:ea typeface="宋体" panose="02010600030101010101" pitchFamily="2" charset="-122"/>
                <a:cs typeface="Times New Roman" pitchFamily="18" charset="0"/>
              </a:endParaRPr>
            </a:p>
          </p:txBody>
        </p:sp>
      </p:grpSp>
    </p:spTree>
    <p:extLst>
      <p:ext uri="{BB962C8B-B14F-4D97-AF65-F5344CB8AC3E}">
        <p14:creationId xmlns:p14="http://schemas.microsoft.com/office/powerpoint/2010/main" val="3563314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wipe(up)">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wipe(left)">
                                      <p:cBhvr>
                                        <p:cTn id="1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4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椭圆 8"/>
          <p:cNvSpPr/>
          <p:nvPr/>
        </p:nvSpPr>
        <p:spPr>
          <a:xfrm>
            <a:off x="462272" y="691727"/>
            <a:ext cx="288000" cy="288000"/>
          </a:xfrm>
          <a:prstGeom prst="ellipse">
            <a:avLst/>
          </a:prstGeom>
          <a:solidFill>
            <a:srgbClr val="00B05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769322" y="420037"/>
            <a:ext cx="8026946" cy="1284006"/>
          </a:xfrm>
          <a:prstGeom prst="rect">
            <a:avLst/>
          </a:prstGeom>
          <a:noFill/>
          <a:ln>
            <a:noFill/>
          </a:ln>
          <a:effectLst>
            <a:outerShdw blurRad="40000" dist="20000" dir="5400000" rotWithShape="0">
              <a:srgbClr val="000000">
                <a:alpha val="0"/>
              </a:srgbClr>
            </a:outerShdw>
          </a:effectLst>
        </p:spPr>
        <p:style>
          <a:lnRef idx="1">
            <a:schemeClr val="accent3"/>
          </a:lnRef>
          <a:fillRef idx="2">
            <a:schemeClr val="accent3"/>
          </a:fillRef>
          <a:effectRef idx="1">
            <a:schemeClr val="accent3"/>
          </a:effectRef>
          <a:fontRef idx="minor">
            <a:schemeClr val="dk1"/>
          </a:fontRef>
        </p:style>
        <p:txBody>
          <a:bodyPr wrap="square">
            <a:spAutoFit/>
          </a:bodyPr>
          <a:lstStyle/>
          <a:p>
            <a:pPr>
              <a:lnSpc>
                <a:spcPct val="150000"/>
              </a:lnSpc>
            </a:pPr>
            <a:r>
              <a:rPr lang="zh-CN" altLang="en-US" sz="2800" b="1" dirty="0">
                <a:latin typeface="宋体" panose="02010600030101010101" pitchFamily="2" charset="-122"/>
                <a:ea typeface="宋体" panose="02010600030101010101" pitchFamily="2" charset="-122"/>
              </a:rPr>
              <a:t>下图是另一种测量石块体积的方法。按照图示的步骤说一说，怎样能知道石块的体积？</a:t>
            </a:r>
          </a:p>
        </p:txBody>
      </p:sp>
      <p:pic>
        <p:nvPicPr>
          <p:cNvPr id="21" name="图片 42" descr="5.png"/>
          <p:cNvPicPr>
            <a:picLocks noChangeAspect="1"/>
          </p:cNvPicPr>
          <p:nvPr/>
        </p:nvPicPr>
        <p:blipFill>
          <a:blip r:embed="rId2">
            <a:clrChange>
              <a:clrFrom>
                <a:srgbClr val="FFFFFF"/>
              </a:clrFrom>
              <a:clrTo>
                <a:srgbClr val="FFFFFF">
                  <a:alpha val="0"/>
                </a:srgbClr>
              </a:clrTo>
            </a:clrChange>
            <a:lum bright="-20001" contrast="40000"/>
          </a:blip>
          <a:stretch>
            <a:fillRect/>
          </a:stretch>
        </p:blipFill>
        <p:spPr>
          <a:xfrm>
            <a:off x="406247" y="1802768"/>
            <a:ext cx="8280000" cy="2071453"/>
          </a:xfrm>
          <a:prstGeom prst="rect">
            <a:avLst/>
          </a:prstGeom>
          <a:noFill/>
          <a:ln w="9525">
            <a:noFill/>
          </a:ln>
        </p:spPr>
      </p:pic>
      <p:sp>
        <p:nvSpPr>
          <p:cNvPr id="22" name="矩形 21"/>
          <p:cNvSpPr/>
          <p:nvPr/>
        </p:nvSpPr>
        <p:spPr>
          <a:xfrm>
            <a:off x="2219901" y="3884863"/>
            <a:ext cx="4873450" cy="738664"/>
          </a:xfrm>
          <a:prstGeom prst="rect">
            <a:avLst/>
          </a:prstGeom>
        </p:spPr>
        <p:txBody>
          <a:bodyPr wrap="none">
            <a:spAutoFit/>
          </a:bodyPr>
          <a:lstStyle/>
          <a:p>
            <a:pPr>
              <a:lnSpc>
                <a:spcPct val="150000"/>
              </a:lnSpc>
            </a:pPr>
            <a:r>
              <a:rPr lang="zh-CN" altLang="en-US" sz="2800" b="1"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将石块放入盛满水的容器里。</a:t>
            </a:r>
            <a:endParaRPr lang="zh-CN" altLang="en-US"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10825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par>
                                <p:cTn id="11" presetID="16" presetClass="entr" presetSubtype="21"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barn(inVertical)">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left)">
                                      <p:cBhvr>
                                        <p:cTn id="1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882950" y="3845646"/>
            <a:ext cx="7920000" cy="1200329"/>
          </a:xfrm>
          <a:prstGeom prst="rect">
            <a:avLst/>
          </a:prstGeom>
        </p:spPr>
        <p:txBody>
          <a:bodyPr wrap="square">
            <a:spAutoFit/>
          </a:bodyPr>
          <a:lstStyle/>
          <a:p>
            <a:pPr indent="612000"/>
            <a:r>
              <a:rPr lang="zh-CN" altLang="en-US" sz="2400" b="1"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将溢出的水全部倒入有刻度的量杯中，直接读出溢出的水的体积，溢出的水的体积就相当于石块的体积，最后把容积单位换算成体积单位。</a:t>
            </a:r>
            <a:endParaRPr lang="zh-CN" altLang="en-US" sz="1600"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6" name="椭圆 5"/>
          <p:cNvSpPr/>
          <p:nvPr/>
        </p:nvSpPr>
        <p:spPr>
          <a:xfrm>
            <a:off x="462272" y="691727"/>
            <a:ext cx="288000" cy="288000"/>
          </a:xfrm>
          <a:prstGeom prst="ellipse">
            <a:avLst/>
          </a:prstGeom>
          <a:solidFill>
            <a:srgbClr val="00B05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69322" y="420037"/>
            <a:ext cx="8026946" cy="1284006"/>
          </a:xfrm>
          <a:prstGeom prst="rect">
            <a:avLst/>
          </a:prstGeom>
          <a:noFill/>
          <a:ln>
            <a:noFill/>
          </a:ln>
          <a:effectLst>
            <a:outerShdw blurRad="40000" dist="20000" dir="5400000" rotWithShape="0">
              <a:srgbClr val="000000">
                <a:alpha val="0"/>
              </a:srgbClr>
            </a:outerShdw>
          </a:effectLst>
        </p:spPr>
        <p:style>
          <a:lnRef idx="1">
            <a:schemeClr val="accent3"/>
          </a:lnRef>
          <a:fillRef idx="2">
            <a:schemeClr val="accent3"/>
          </a:fillRef>
          <a:effectRef idx="1">
            <a:schemeClr val="accent3"/>
          </a:effectRef>
          <a:fontRef idx="minor">
            <a:schemeClr val="dk1"/>
          </a:fontRef>
        </p:style>
        <p:txBody>
          <a:bodyPr wrap="square">
            <a:spAutoFit/>
          </a:bodyPr>
          <a:lstStyle/>
          <a:p>
            <a:pPr>
              <a:lnSpc>
                <a:spcPct val="150000"/>
              </a:lnSpc>
            </a:pPr>
            <a:r>
              <a:rPr lang="zh-CN" altLang="en-US" sz="2800" b="1" dirty="0">
                <a:latin typeface="宋体" panose="02010600030101010101" pitchFamily="2" charset="-122"/>
                <a:ea typeface="宋体" panose="02010600030101010101" pitchFamily="2" charset="-122"/>
              </a:rPr>
              <a:t>下图是另一种测量石块体积的方法。按照图示的步骤说一说，怎样能知道石块的体积？</a:t>
            </a:r>
          </a:p>
        </p:txBody>
      </p:sp>
      <p:pic>
        <p:nvPicPr>
          <p:cNvPr id="8" name="图片 42" descr="5.png"/>
          <p:cNvPicPr>
            <a:picLocks noChangeAspect="1"/>
          </p:cNvPicPr>
          <p:nvPr/>
        </p:nvPicPr>
        <p:blipFill>
          <a:blip r:embed="rId2">
            <a:clrChange>
              <a:clrFrom>
                <a:srgbClr val="FFFFFF"/>
              </a:clrFrom>
              <a:clrTo>
                <a:srgbClr val="FFFFFF">
                  <a:alpha val="0"/>
                </a:srgbClr>
              </a:clrTo>
            </a:clrChange>
            <a:lum bright="-20001" contrast="40000"/>
          </a:blip>
          <a:stretch>
            <a:fillRect/>
          </a:stretch>
        </p:blipFill>
        <p:spPr>
          <a:xfrm>
            <a:off x="406247" y="1802768"/>
            <a:ext cx="8280000" cy="2071453"/>
          </a:xfrm>
          <a:prstGeom prst="rect">
            <a:avLst/>
          </a:prstGeom>
          <a:noFill/>
          <a:ln w="9525">
            <a:noFill/>
          </a:ln>
        </p:spPr>
      </p:pic>
    </p:spTree>
    <p:extLst>
      <p:ext uri="{BB962C8B-B14F-4D97-AF65-F5344CB8AC3E}">
        <p14:creationId xmlns:p14="http://schemas.microsoft.com/office/powerpoint/2010/main" val="4220575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par>
                                <p:cTn id="11" presetID="16" presetClass="entr" presetSubtype="21"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iterate type="wd">
                                    <p:tmPct val="10000"/>
                                  </p:iterate>
                                  <p:childTnLst>
                                    <p:set>
                                      <p:cBhvr>
                                        <p:cTn id="17" dur="1" fill="hold">
                                          <p:stCondLst>
                                            <p:cond delay="0"/>
                                          </p:stCondLst>
                                        </p:cTn>
                                        <p:tgtEl>
                                          <p:spTgt spid="22"/>
                                        </p:tgtEl>
                                        <p:attrNameLst>
                                          <p:attrName>style.visibility</p:attrName>
                                        </p:attrNameLst>
                                      </p:cBhvr>
                                      <p:to>
                                        <p:strVal val="visible"/>
                                      </p:to>
                                    </p:set>
                                    <p:animEffect transition="in" filter="wipe(left)">
                                      <p:cBhvr>
                                        <p:cTn id="1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6" grpId="0" animBg="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椭圆 8"/>
          <p:cNvSpPr/>
          <p:nvPr/>
        </p:nvSpPr>
        <p:spPr>
          <a:xfrm>
            <a:off x="462272" y="691727"/>
            <a:ext cx="288000" cy="288000"/>
          </a:xfrm>
          <a:prstGeom prst="ellipse">
            <a:avLst/>
          </a:prstGeom>
          <a:solidFill>
            <a:srgbClr val="00B05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750272" y="429562"/>
            <a:ext cx="8280000" cy="1284006"/>
          </a:xfrm>
          <a:prstGeom prst="rect">
            <a:avLst/>
          </a:prstGeom>
          <a:noFill/>
          <a:ln>
            <a:noFill/>
          </a:ln>
          <a:effectLst>
            <a:outerShdw blurRad="40000" dist="20000" dir="5400000" rotWithShape="0">
              <a:srgbClr val="000000">
                <a:alpha val="0"/>
              </a:srgbClr>
            </a:outerShdw>
          </a:effectLst>
        </p:spPr>
        <p:style>
          <a:lnRef idx="1">
            <a:schemeClr val="accent3"/>
          </a:lnRef>
          <a:fillRef idx="2">
            <a:schemeClr val="accent3"/>
          </a:fillRef>
          <a:effectRef idx="1">
            <a:schemeClr val="accent3"/>
          </a:effectRef>
          <a:fontRef idx="minor">
            <a:schemeClr val="dk1"/>
          </a:fontRef>
        </p:style>
        <p:txBody>
          <a:bodyPr wrap="square">
            <a:spAutoFit/>
          </a:bodyPr>
          <a:lstStyle/>
          <a:p>
            <a:pPr>
              <a:lnSpc>
                <a:spcPct val="150000"/>
              </a:lnSpc>
            </a:pPr>
            <a:r>
              <a:rPr lang="zh-CN" altLang="en-US" sz="2800" b="1" dirty="0">
                <a:latin typeface="宋体" panose="02010600030101010101" pitchFamily="2" charset="-122"/>
                <a:ea typeface="宋体" panose="02010600030101010101" pitchFamily="2" charset="-122"/>
              </a:rPr>
              <a:t>生活中还有哪些物品可用上面的方法测量它的体积？在测量时需要注意什么问题？小组交流讨论。</a:t>
            </a:r>
          </a:p>
        </p:txBody>
      </p:sp>
      <p:sp>
        <p:nvSpPr>
          <p:cNvPr id="22" name="矩形 21"/>
          <p:cNvSpPr/>
          <p:nvPr/>
        </p:nvSpPr>
        <p:spPr>
          <a:xfrm>
            <a:off x="540000" y="3737736"/>
            <a:ext cx="8604000" cy="1008000"/>
          </a:xfrm>
          <a:prstGeom prst="rect">
            <a:avLst/>
          </a:prstGeom>
        </p:spPr>
        <p:txBody>
          <a:bodyPr wrap="square">
            <a:spAutoFit/>
          </a:bodyPr>
          <a:lstStyle/>
          <a:p>
            <a:pPr indent="720000"/>
            <a:r>
              <a:rPr lang="zh-CN" altLang="en-US" sz="2800"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生活中只要是能够在水中沉下去的物体均可以用上面的排水法来测量它的体积。如：砖块、石头等。</a:t>
            </a:r>
            <a:endParaRPr lang="zh-CN" altLang="en-US"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2" name="图片 1"/>
          <p:cNvPicPr>
            <a:picLocks noChangeAspect="1"/>
          </p:cNvPicPr>
          <p:nvPr/>
        </p:nvPicPr>
        <p:blipFill rotWithShape="1">
          <a:blip r:embed="rId2">
            <a:clrChange>
              <a:clrFrom>
                <a:srgbClr val="FFFFFF"/>
              </a:clrFrom>
              <a:clrTo>
                <a:srgbClr val="FFFFFF">
                  <a:alpha val="0"/>
                </a:srgbClr>
              </a:clrTo>
            </a:clrChange>
          </a:blip>
          <a:srcRect l="11214" t="80299" r="48141" b="8102"/>
          <a:stretch/>
        </p:blipFill>
        <p:spPr>
          <a:xfrm>
            <a:off x="484547" y="1760206"/>
            <a:ext cx="4320000" cy="1741598"/>
          </a:xfrm>
          <a:prstGeom prst="rect">
            <a:avLst/>
          </a:prstGeom>
          <a:ln>
            <a:noFill/>
          </a:ln>
          <a:effectLst/>
        </p:spPr>
      </p:pic>
      <p:grpSp>
        <p:nvGrpSpPr>
          <p:cNvPr id="4" name="组合 3"/>
          <p:cNvGrpSpPr/>
          <p:nvPr/>
        </p:nvGrpSpPr>
        <p:grpSpPr>
          <a:xfrm>
            <a:off x="4964160" y="1930846"/>
            <a:ext cx="3474302" cy="1903188"/>
            <a:chOff x="4967909" y="2872915"/>
            <a:chExt cx="3474302" cy="1903188"/>
          </a:xfrm>
        </p:grpSpPr>
        <p:sp>
          <p:nvSpPr>
            <p:cNvPr id="8" name="云形标注 7"/>
            <p:cNvSpPr/>
            <p:nvPr/>
          </p:nvSpPr>
          <p:spPr>
            <a:xfrm>
              <a:off x="4967909" y="2872915"/>
              <a:ext cx="2686050" cy="1028700"/>
            </a:xfrm>
            <a:prstGeom prst="cloudCallout">
              <a:avLst>
                <a:gd name="adj1" fmla="val 36144"/>
                <a:gd name="adj2" fmla="val 63791"/>
              </a:avLst>
            </a:prstGeom>
            <a:gradFill flip="none" rotWithShape="1">
              <a:gsLst>
                <a:gs pos="0">
                  <a:srgbClr val="FBCC8D">
                    <a:tint val="66000"/>
                    <a:satMod val="160000"/>
                  </a:srgbClr>
                </a:gs>
                <a:gs pos="50000">
                  <a:srgbClr val="FBCC8D">
                    <a:tint val="44500"/>
                    <a:satMod val="160000"/>
                  </a:srgbClr>
                </a:gs>
                <a:gs pos="100000">
                  <a:srgbClr val="FBCC8D">
                    <a:tint val="23500"/>
                    <a:satMod val="160000"/>
                  </a:srgbClr>
                </a:gs>
              </a:gsLst>
              <a:lin ang="2700000" scaled="1"/>
              <a:tileRect/>
            </a:gra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defRPr/>
              </a:pPr>
              <a:endParaRPr kumimoji="0" lang="zh-CN" altLang="en-US" sz="1300" b="0" i="0" u="none" strike="noStrike" kern="1200" cap="none" spc="0" normalizeH="0" baseline="0" noProof="0">
                <a:ln>
                  <a:noFill/>
                </a:ln>
                <a:solidFill>
                  <a:schemeClr val="lt1"/>
                </a:solidFill>
                <a:effectLst/>
                <a:uLnTx/>
                <a:uFillTx/>
                <a:latin typeface="+mn-lt"/>
                <a:ea typeface="+mn-ea"/>
                <a:cs typeface="+mn-cs"/>
              </a:endParaRPr>
            </a:p>
          </p:txBody>
        </p:sp>
        <p:sp>
          <p:nvSpPr>
            <p:cNvPr id="12" name="矩形 22"/>
            <p:cNvSpPr/>
            <p:nvPr/>
          </p:nvSpPr>
          <p:spPr>
            <a:xfrm>
              <a:off x="5189372" y="3038759"/>
              <a:ext cx="2552456" cy="707886"/>
            </a:xfrm>
            <a:prstGeom prst="rect">
              <a:avLst/>
            </a:prstGeom>
            <a:noFill/>
            <a:ln w="9525">
              <a:noFill/>
            </a:ln>
          </p:spPr>
          <p:txBody>
            <a:bodyPr wrap="square" anchor="t">
              <a:spAutoFit/>
            </a:bodyPr>
            <a:lstStyle/>
            <a:p>
              <a:pPr>
                <a:buClr>
                  <a:srgbClr val="FF0000"/>
                </a:buClr>
              </a:pPr>
              <a:r>
                <a:rPr lang="zh-CN" altLang="en-US" sz="2000" b="1" dirty="0" smtClean="0">
                  <a:latin typeface="楷体" panose="02010609060101010101" pitchFamily="49" charset="-122"/>
                  <a:ea typeface="楷体" panose="02010609060101010101" pitchFamily="49" charset="-122"/>
                </a:rPr>
                <a:t>水要没过物体！像这样把橘子压进去。</a:t>
              </a:r>
              <a:endParaRPr lang="en-US" altLang="en-US" sz="2000" b="1" dirty="0">
                <a:latin typeface="楷体" panose="02010609060101010101" pitchFamily="49" charset="-122"/>
                <a:ea typeface="楷体" panose="02010609060101010101" pitchFamily="49" charset="-122"/>
              </a:endParaRPr>
            </a:p>
          </p:txBody>
        </p:sp>
        <p:pic>
          <p:nvPicPr>
            <p:cNvPr id="3" name="图片 2"/>
            <p:cNvPicPr>
              <a:picLocks noChangeAspect="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flipH="1">
              <a:off x="7594383" y="3573074"/>
              <a:ext cx="847828" cy="1203029"/>
            </a:xfrm>
            <a:prstGeom prst="rect">
              <a:avLst/>
            </a:prstGeom>
          </p:spPr>
        </p:pic>
      </p:grpSp>
    </p:spTree>
    <p:extLst>
      <p:ext uri="{BB962C8B-B14F-4D97-AF65-F5344CB8AC3E}">
        <p14:creationId xmlns:p14="http://schemas.microsoft.com/office/powerpoint/2010/main" val="1491704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anim calcmode="lin" valueType="num">
                                      <p:cBhvr>
                                        <p:cTn id="21" dur="500" fill="hold"/>
                                        <p:tgtEl>
                                          <p:spTgt spid="4"/>
                                        </p:tgtEl>
                                        <p:attrNameLst>
                                          <p:attrName>ppt_x</p:attrName>
                                        </p:attrNameLst>
                                      </p:cBhvr>
                                      <p:tavLst>
                                        <p:tav tm="0">
                                          <p:val>
                                            <p:strVal val="#ppt_x"/>
                                          </p:val>
                                        </p:tav>
                                        <p:tav tm="100000">
                                          <p:val>
                                            <p:strVal val="#ppt_x"/>
                                          </p:val>
                                        </p:tav>
                                      </p:tavLst>
                                    </p:anim>
                                    <p:anim calcmode="lin" valueType="num">
                                      <p:cBhvr>
                                        <p:cTn id="22"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22"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9132.5007874015755,&quot;width&quot;:13280}"/>
</p:tagLst>
</file>

<file path=ppt/theme/theme1.xml><?xml version="1.0" encoding="utf-8"?>
<a:theme xmlns:a="http://schemas.openxmlformats.org/drawingml/2006/main" name="Office 主题">
  <a:themeElements>
    <a:clrScheme name="Office 主题​​">
      <a:dk1>
        <a:sysClr val="windowText" lastClr="000000"/>
      </a:dk1>
      <a:lt1>
        <a:sysClr val="window" lastClr="C7EDCC"/>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C7EDCC"/>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5152</TotalTime>
  <Words>1440</Words>
  <Application>Microsoft Office PowerPoint</Application>
  <PresentationFormat>全屏显示(16:9)</PresentationFormat>
  <Paragraphs>119</Paragraphs>
  <Slides>25</Slides>
  <Notes>3</Notes>
  <HiddenSlides>0</HiddenSlides>
  <MMClips>0</MMClips>
  <ScaleCrop>false</ScaleCrop>
  <HeadingPairs>
    <vt:vector size="4" baseType="variant">
      <vt:variant>
        <vt:lpstr>主题</vt:lpstr>
      </vt:variant>
      <vt:variant>
        <vt:i4>1</vt:i4>
      </vt:variant>
      <vt:variant>
        <vt:lpstr>幻灯片标题</vt:lpstr>
      </vt:variant>
      <vt:variant>
        <vt:i4>25</vt:i4>
      </vt:variant>
    </vt:vector>
  </HeadingPairs>
  <TitlesOfParts>
    <vt:vector size="26"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Lenovo</dc:creator>
  <cp:lastModifiedBy>Microsoft</cp:lastModifiedBy>
  <cp:revision>1266</cp:revision>
  <dcterms:created xsi:type="dcterms:W3CDTF">2019-09-02T08:53:00Z</dcterms:created>
  <dcterms:modified xsi:type="dcterms:W3CDTF">2024-02-04T05:53:10Z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