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5"/>
  </p:notesMasterIdLst>
  <p:sldIdLst>
    <p:sldId id="256" r:id="rId2"/>
    <p:sldId id="313" r:id="rId3"/>
    <p:sldId id="260" r:id="rId4"/>
    <p:sldId id="297" r:id="rId5"/>
    <p:sldId id="357" r:id="rId6"/>
    <p:sldId id="331" r:id="rId7"/>
    <p:sldId id="317" r:id="rId8"/>
    <p:sldId id="325" r:id="rId9"/>
    <p:sldId id="351" r:id="rId10"/>
    <p:sldId id="352" r:id="rId11"/>
    <p:sldId id="258" r:id="rId12"/>
    <p:sldId id="358" r:id="rId13"/>
    <p:sldId id="359" r:id="rId14"/>
    <p:sldId id="292" r:id="rId15"/>
    <p:sldId id="340" r:id="rId16"/>
    <p:sldId id="339" r:id="rId17"/>
    <p:sldId id="356" r:id="rId18"/>
    <p:sldId id="354" r:id="rId19"/>
    <p:sldId id="320" r:id="rId20"/>
    <p:sldId id="259" r:id="rId21"/>
    <p:sldId id="322" r:id="rId22"/>
    <p:sldId id="308" r:id="rId23"/>
    <p:sldId id="262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54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CB9"/>
    <a:srgbClr val="F7BF70"/>
    <a:srgbClr val="FF00FF"/>
    <a:srgbClr val="FFFDEA"/>
    <a:srgbClr val="0066FF"/>
    <a:srgbClr val="A51B77"/>
    <a:srgbClr val="FBEBD8"/>
    <a:srgbClr val="F95647"/>
    <a:srgbClr val="FF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2" autoAdjust="0"/>
    <p:restoredTop sz="99830" autoAdjust="0"/>
  </p:normalViewPr>
  <p:slideViewPr>
    <p:cSldViewPr snapToGrid="0">
      <p:cViewPr varScale="1">
        <p:scale>
          <a:sx n="55" d="100"/>
          <a:sy n="55" d="100"/>
        </p:scale>
        <p:origin x="-80" y="-292"/>
      </p:cViewPr>
      <p:guideLst>
        <p:guide orient="horz" pos="16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3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8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xmlns="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xmlns="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xmlns="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xmlns="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xmlns="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xmlns="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复习导</a:t>
            </a:r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16218" y="1652406"/>
            <a:ext cx="6752490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第四单元 长方体</a:t>
            </a:r>
            <a:r>
              <a:rPr lang="en-US" altLang="zh-CN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二</a:t>
            </a:r>
            <a:r>
              <a:rPr lang="en-US" altLang="zh-CN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)</a:t>
            </a:r>
            <a:endParaRPr lang="zh-CN" altLang="en-US" sz="5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34969" y="2934141"/>
            <a:ext cx="6114987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第</a:t>
            </a:r>
            <a:r>
              <a:rPr lang="en-US" altLang="zh-CN" sz="4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4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课时 长方体的体积</a:t>
            </a:r>
            <a:r>
              <a:rPr lang="en-US" altLang="zh-CN" sz="40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+mn-ea"/>
              </a:rPr>
              <a:t>(2)</a:t>
            </a:r>
            <a:endParaRPr lang="zh-CN" altLang="zh-CN" sz="4000" b="1" dirty="0">
              <a:solidFill>
                <a:schemeClr val="bg1"/>
              </a:solidFill>
              <a:latin typeface="宋体" pitchFamily="2" charset="-122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678985" y="3110356"/>
            <a:ext cx="1888334" cy="281862"/>
            <a:chOff x="5678985" y="3110356"/>
            <a:chExt cx="1888334" cy="281862"/>
          </a:xfrm>
        </p:grpSpPr>
        <p:pic>
          <p:nvPicPr>
            <p:cNvPr id="31" name="Picture 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7410" b="13154"/>
            <a:stretch/>
          </p:blipFill>
          <p:spPr>
            <a:xfrm>
              <a:off x="5678985" y="3110356"/>
              <a:ext cx="540000" cy="281862"/>
            </a:xfrm>
            <a:prstGeom prst="round2DiagRect">
              <a:avLst>
                <a:gd name="adj1" fmla="val 36252"/>
                <a:gd name="adj2" fmla="val 0"/>
              </a:avLst>
            </a:prstGeom>
            <a:noFill/>
            <a:ln w="9525">
              <a:noFill/>
            </a:ln>
          </p:spPr>
        </p:pic>
        <p:pic>
          <p:nvPicPr>
            <p:cNvPr id="41" name="Picture 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7410" b="13154"/>
            <a:stretch/>
          </p:blipFill>
          <p:spPr>
            <a:xfrm>
              <a:off x="6120083" y="3110356"/>
              <a:ext cx="540000" cy="281862"/>
            </a:xfrm>
            <a:prstGeom prst="round2DiagRect">
              <a:avLst>
                <a:gd name="adj1" fmla="val 36252"/>
                <a:gd name="adj2" fmla="val 0"/>
              </a:avLst>
            </a:prstGeom>
            <a:noFill/>
            <a:ln w="9525">
              <a:noFill/>
            </a:ln>
          </p:spPr>
        </p:pic>
        <p:pic>
          <p:nvPicPr>
            <p:cNvPr id="42" name="Picture 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7410" b="13154"/>
            <a:stretch/>
          </p:blipFill>
          <p:spPr>
            <a:xfrm>
              <a:off x="6572266" y="3110356"/>
              <a:ext cx="540000" cy="281862"/>
            </a:xfrm>
            <a:prstGeom prst="round2DiagRect">
              <a:avLst>
                <a:gd name="adj1" fmla="val 36252"/>
                <a:gd name="adj2" fmla="val 0"/>
              </a:avLst>
            </a:prstGeom>
            <a:noFill/>
            <a:ln w="9525">
              <a:noFill/>
            </a:ln>
          </p:spPr>
        </p:pic>
        <p:pic>
          <p:nvPicPr>
            <p:cNvPr id="43" name="Picture 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7410" b="13154"/>
            <a:stretch/>
          </p:blipFill>
          <p:spPr>
            <a:xfrm>
              <a:off x="7027319" y="3110356"/>
              <a:ext cx="540000" cy="281862"/>
            </a:xfrm>
            <a:prstGeom prst="round2DiagRect">
              <a:avLst>
                <a:gd name="adj1" fmla="val 36252"/>
                <a:gd name="adj2" fmla="val 0"/>
              </a:avLst>
            </a:prstGeom>
            <a:noFill/>
            <a:ln w="9525">
              <a:noFill/>
            </a:ln>
          </p:spPr>
        </p:pic>
      </p:grpSp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454676" y="591317"/>
            <a:ext cx="405578" cy="523220"/>
            <a:chOff x="152631" y="737481"/>
            <a:chExt cx="405578" cy="523220"/>
          </a:xfrm>
        </p:grpSpPr>
        <p:sp>
          <p:nvSpPr>
            <p:cNvPr id="14" name="椭圆 1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6" name="TextBox 9"/>
          <p:cNvSpPr txBox="1"/>
          <p:nvPr/>
        </p:nvSpPr>
        <p:spPr>
          <a:xfrm>
            <a:off x="705258" y="583026"/>
            <a:ext cx="8093928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牙膏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盒长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15cm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，宽和高都是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3cm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。现有一纸箱，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内侧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的尺寸如图（单位：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）。这个纸箱中最多能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放多少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盒牙膏？与同伴交流，说一说你是怎么想的。</a:t>
            </a:r>
          </a:p>
        </p:txBody>
      </p:sp>
      <p:sp>
        <p:nvSpPr>
          <p:cNvPr id="19" name="TextBox 4"/>
          <p:cNvSpPr txBox="1"/>
          <p:nvPr/>
        </p:nvSpPr>
        <p:spPr>
          <a:xfrm>
            <a:off x="1204911" y="1971977"/>
            <a:ext cx="40268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60÷1</a:t>
            </a:r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（个）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TextBox 5"/>
          <p:cNvSpPr txBox="1"/>
          <p:nvPr/>
        </p:nvSpPr>
        <p:spPr>
          <a:xfrm>
            <a:off x="1204913" y="2842009"/>
            <a:ext cx="3318961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30÷</a:t>
            </a:r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（个）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TextBox 6"/>
          <p:cNvSpPr txBox="1"/>
          <p:nvPr/>
        </p:nvSpPr>
        <p:spPr>
          <a:xfrm>
            <a:off x="1204913" y="3333096"/>
            <a:ext cx="46640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4×10×1</a:t>
            </a:r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（盒）</a:t>
            </a:r>
          </a:p>
        </p:txBody>
      </p:sp>
      <p:sp>
        <p:nvSpPr>
          <p:cNvPr id="27" name="矩形 26"/>
          <p:cNvSpPr/>
          <p:nvPr/>
        </p:nvSpPr>
        <p:spPr>
          <a:xfrm>
            <a:off x="1547749" y="3905744"/>
            <a:ext cx="6171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这个纸箱中最多能</a:t>
            </a:r>
            <a:r>
              <a:rPr 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盒牙膏。</a:t>
            </a:r>
          </a:p>
        </p:txBody>
      </p:sp>
      <p:sp>
        <p:nvSpPr>
          <p:cNvPr id="44" name="TextBox 4"/>
          <p:cNvSpPr txBox="1"/>
          <p:nvPr/>
        </p:nvSpPr>
        <p:spPr>
          <a:xfrm>
            <a:off x="6392339" y="3396893"/>
            <a:ext cx="541337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</a:t>
            </a:r>
            <a:endParaRPr lang="en-US" altLang="zh-CN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5" name="TextBox 4"/>
          <p:cNvSpPr txBox="1"/>
          <p:nvPr/>
        </p:nvSpPr>
        <p:spPr>
          <a:xfrm>
            <a:off x="7565062" y="3141706"/>
            <a:ext cx="541337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endParaRPr lang="en-US" altLang="zh-CN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6" name="TextBox 4"/>
          <p:cNvSpPr txBox="1"/>
          <p:nvPr/>
        </p:nvSpPr>
        <p:spPr>
          <a:xfrm>
            <a:off x="7719631" y="2487171"/>
            <a:ext cx="541337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endParaRPr lang="en-US" altLang="zh-CN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立方体 2"/>
          <p:cNvSpPr/>
          <p:nvPr/>
        </p:nvSpPr>
        <p:spPr>
          <a:xfrm>
            <a:off x="5677857" y="2131137"/>
            <a:ext cx="2078337" cy="1256343"/>
          </a:xfrm>
          <a:prstGeom prst="cube">
            <a:avLst>
              <a:gd name="adj" fmla="val 22859"/>
            </a:avLst>
          </a:prstGeom>
          <a:solidFill>
            <a:srgbClr val="FEECB9">
              <a:alpha val="58824"/>
            </a:srgb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5"/>
          <p:cNvSpPr txBox="1"/>
          <p:nvPr/>
        </p:nvSpPr>
        <p:spPr>
          <a:xfrm>
            <a:off x="1204913" y="2403094"/>
            <a:ext cx="3318961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30÷</a:t>
            </a:r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（个）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9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6" grpId="0"/>
      <p:bldP spid="27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7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12923" y="501984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918501" y="576368"/>
            <a:ext cx="783337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Times New Roman" pitchFamily="18" charset="0"/>
              </a:rPr>
              <a:t>将一个长</a:t>
            </a:r>
            <a:r>
              <a:rPr lang="en-US" altLang="zh-CN" sz="2800" b="1" dirty="0">
                <a:latin typeface="Times New Roman" pitchFamily="18" charset="0"/>
              </a:rPr>
              <a:t>8cm</a:t>
            </a:r>
            <a:r>
              <a:rPr lang="zh-CN" altLang="en-US" sz="2800" b="1" dirty="0">
                <a:latin typeface="Times New Roman" pitchFamily="18" charset="0"/>
              </a:rPr>
              <a:t>、宽</a:t>
            </a:r>
            <a:r>
              <a:rPr lang="en-US" altLang="zh-CN" sz="2800" b="1" dirty="0">
                <a:latin typeface="Times New Roman" pitchFamily="18" charset="0"/>
              </a:rPr>
              <a:t>5cm</a:t>
            </a:r>
            <a:r>
              <a:rPr lang="zh-CN" altLang="en-US" sz="2800" b="1" dirty="0">
                <a:latin typeface="Times New Roman" pitchFamily="18" charset="0"/>
              </a:rPr>
              <a:t>、高</a:t>
            </a:r>
            <a:r>
              <a:rPr lang="en-US" altLang="zh-CN" sz="2800" b="1" dirty="0">
                <a:latin typeface="Times New Roman" pitchFamily="18" charset="0"/>
              </a:rPr>
              <a:t>3cm</a:t>
            </a:r>
            <a:r>
              <a:rPr lang="zh-CN" altLang="en-US" sz="2800" b="1" dirty="0">
                <a:latin typeface="Times New Roman" pitchFamily="18" charset="0"/>
              </a:rPr>
              <a:t>的长方体截成一个</a:t>
            </a:r>
            <a:r>
              <a:rPr lang="zh-CN" altLang="en-US" sz="2800" b="1" dirty="0" smtClean="0">
                <a:latin typeface="Times New Roman" pitchFamily="18" charset="0"/>
              </a:rPr>
              <a:t>体积</a:t>
            </a:r>
            <a:r>
              <a:rPr lang="zh-CN" altLang="en-US" sz="2800" b="1" dirty="0">
                <a:latin typeface="Times New Roman" pitchFamily="18" charset="0"/>
              </a:rPr>
              <a:t>最大的正方体，这个正方体的体积是多少？结合</a:t>
            </a:r>
            <a:r>
              <a:rPr lang="zh-CN" altLang="en-US" sz="2800" b="1" dirty="0" smtClean="0">
                <a:latin typeface="Times New Roman" pitchFamily="18" charset="0"/>
              </a:rPr>
              <a:t>下边</a:t>
            </a:r>
            <a:r>
              <a:rPr lang="zh-CN" altLang="en-US" sz="2800" b="1" dirty="0">
                <a:latin typeface="Times New Roman" pitchFamily="18" charset="0"/>
              </a:rPr>
              <a:t>的图想一想，再算一算</a:t>
            </a:r>
            <a:r>
              <a:rPr lang="zh-CN" altLang="en-US" sz="2800" b="1" dirty="0" smtClean="0">
                <a:latin typeface="Times New Roman" pitchFamily="18" charset="0"/>
              </a:rPr>
              <a:t>。</a:t>
            </a:r>
            <a:r>
              <a:rPr lang="en-US" altLang="zh-CN" sz="2800" b="1" dirty="0" smtClean="0">
                <a:latin typeface="Times New Roman" pitchFamily="18" charset="0"/>
              </a:rPr>
              <a:t>(</a:t>
            </a:r>
            <a:r>
              <a:rPr lang="zh-CN" altLang="en-US" sz="2800" b="1" dirty="0" smtClean="0">
                <a:latin typeface="Times New Roman" pitchFamily="18" charset="0"/>
              </a:rPr>
              <a:t>单位</a:t>
            </a:r>
            <a:r>
              <a:rPr lang="zh-CN" altLang="en-US" sz="2800" b="1" dirty="0">
                <a:latin typeface="Times New Roman" pitchFamily="18" charset="0"/>
              </a:rPr>
              <a:t>：</a:t>
            </a:r>
            <a:r>
              <a:rPr lang="en-US" altLang="zh-CN" sz="2800" b="1" dirty="0" smtClean="0">
                <a:latin typeface="Times New Roman" pitchFamily="18" charset="0"/>
              </a:rPr>
              <a:t>cm)</a:t>
            </a:r>
            <a:endParaRPr lang="zh-CN" altLang="en-US" sz="2800" b="1" dirty="0">
              <a:latin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18501" y="2968808"/>
            <a:ext cx="371782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答：这个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正方体的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体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积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27cm³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999677" y="2411094"/>
            <a:ext cx="3787775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3×3×3=27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1910" y="2299652"/>
            <a:ext cx="3516313" cy="18319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6" name="直接连接符 15"/>
          <p:cNvCxnSpPr/>
          <p:nvPr/>
        </p:nvCxnSpPr>
        <p:spPr>
          <a:xfrm flipV="1">
            <a:off x="6566723" y="2910839"/>
            <a:ext cx="0" cy="9715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5400000" flipV="1">
            <a:off x="7451754" y="2019458"/>
            <a:ext cx="0" cy="973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120000" flipV="1">
            <a:off x="6587360" y="2499677"/>
            <a:ext cx="381000" cy="417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7938323" y="2506027"/>
            <a:ext cx="0" cy="973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6965185" y="2506027"/>
            <a:ext cx="0" cy="97313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5400000" flipV="1">
            <a:off x="7455723" y="2988627"/>
            <a:ext cx="0" cy="97155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120000" flipV="1">
            <a:off x="6590535" y="3468052"/>
            <a:ext cx="381000" cy="41751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12923" y="501984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918501" y="501984"/>
            <a:ext cx="2374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latin typeface="Times New Roman" pitchFamily="18" charset="0"/>
              </a:rPr>
              <a:t>实践活动。</a:t>
            </a:r>
            <a:endParaRPr lang="zh-CN" altLang="en-US" sz="2800" b="1" dirty="0">
              <a:latin typeface="Times New Roman" pitchFamily="18" charset="0"/>
            </a:endParaRP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785327" y="1025204"/>
            <a:ext cx="778413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</a:rPr>
              <a:t>(1) </a:t>
            </a:r>
            <a:r>
              <a:rPr lang="zh-CN" altLang="en-US" sz="2400" b="1" dirty="0" smtClean="0">
                <a:latin typeface="Times New Roman" pitchFamily="18" charset="0"/>
              </a:rPr>
              <a:t>寻找生活中两个长方体形状的物体，先估一估它们的</a:t>
            </a:r>
            <a:endParaRPr lang="en-US" altLang="zh-CN" sz="2400" b="1" dirty="0" smtClean="0"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</a:rPr>
              <a:t>     </a:t>
            </a:r>
            <a:r>
              <a:rPr lang="zh-CN" altLang="en-US" sz="2400" b="1" dirty="0" smtClean="0">
                <a:latin typeface="Times New Roman" pitchFamily="18" charset="0"/>
              </a:rPr>
              <a:t>体积，再进行测量与计算。</a:t>
            </a:r>
            <a:endParaRPr lang="zh-CN" altLang="en-US" sz="2400" b="1" dirty="0">
              <a:latin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497" y="2003933"/>
            <a:ext cx="1033768" cy="140670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694079" y="2003933"/>
            <a:ext cx="2231411" cy="1376962"/>
            <a:chOff x="1694079" y="2003933"/>
            <a:chExt cx="2231411" cy="1376962"/>
          </a:xfrm>
        </p:grpSpPr>
        <p:pic>
          <p:nvPicPr>
            <p:cNvPr id="31" name="图片 12" descr="1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4079" y="2003933"/>
              <a:ext cx="2231411" cy="1376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圆角矩形 2"/>
            <p:cNvSpPr/>
            <p:nvPr/>
          </p:nvSpPr>
          <p:spPr>
            <a:xfrm rot="902887">
              <a:off x="1862442" y="2857236"/>
              <a:ext cx="813346" cy="250853"/>
            </a:xfrm>
            <a:prstGeom prst="roundRect">
              <a:avLst/>
            </a:prstGeom>
            <a:solidFill>
              <a:srgbClr val="F7B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 rot="443913">
              <a:off x="2608388" y="2992694"/>
              <a:ext cx="172040" cy="250853"/>
            </a:xfrm>
            <a:prstGeom prst="roundRect">
              <a:avLst/>
            </a:prstGeom>
            <a:solidFill>
              <a:srgbClr val="F7B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11"/>
          <p:cNvSpPr txBox="1"/>
          <p:nvPr/>
        </p:nvSpPr>
        <p:spPr>
          <a:xfrm>
            <a:off x="1658035" y="3567424"/>
            <a:ext cx="1991995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60×50×40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24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24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12000 (cm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endParaRPr lang="en-US" altLang="zh-CN" sz="24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TextBox 11"/>
          <p:cNvSpPr txBox="1"/>
          <p:nvPr/>
        </p:nvSpPr>
        <p:spPr>
          <a:xfrm>
            <a:off x="1711376" y="3098838"/>
            <a:ext cx="898532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60cm</a:t>
            </a:r>
            <a:endParaRPr lang="en-US" altLang="zh-CN" sz="20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TextBox 11"/>
          <p:cNvSpPr txBox="1"/>
          <p:nvPr/>
        </p:nvSpPr>
        <p:spPr>
          <a:xfrm>
            <a:off x="3165184" y="3118120"/>
            <a:ext cx="887051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50cm</a:t>
            </a:r>
            <a:endParaRPr lang="en-US" altLang="zh-CN" sz="20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" name="TextBox 11"/>
          <p:cNvSpPr txBox="1"/>
          <p:nvPr/>
        </p:nvSpPr>
        <p:spPr>
          <a:xfrm>
            <a:off x="3729478" y="2482461"/>
            <a:ext cx="1025402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40cm</a:t>
            </a:r>
            <a:endParaRPr lang="en-US" altLang="zh-CN" sz="20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TextBox 11"/>
          <p:cNvSpPr txBox="1"/>
          <p:nvPr/>
        </p:nvSpPr>
        <p:spPr>
          <a:xfrm>
            <a:off x="5427383" y="3498948"/>
            <a:ext cx="1991995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30×20×2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24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</a:p>
          <a:p>
            <a:pPr eaLnBrk="0" hangingPunct="0"/>
            <a:r>
              <a:rPr lang="en-US" altLang="zh-CN" sz="24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1200 (cm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endParaRPr lang="en-US" altLang="zh-CN" sz="24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TextBox 11"/>
          <p:cNvSpPr txBox="1"/>
          <p:nvPr/>
        </p:nvSpPr>
        <p:spPr>
          <a:xfrm>
            <a:off x="6034776" y="1692129"/>
            <a:ext cx="868781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20cm</a:t>
            </a:r>
            <a:endParaRPr lang="en-US" altLang="zh-CN" sz="20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9" name="TextBox 11"/>
          <p:cNvSpPr txBox="1"/>
          <p:nvPr/>
        </p:nvSpPr>
        <p:spPr>
          <a:xfrm>
            <a:off x="6847061" y="2452409"/>
            <a:ext cx="1024970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30cm</a:t>
            </a:r>
            <a:endParaRPr lang="en-US" altLang="zh-CN" sz="20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TextBox 11"/>
          <p:cNvSpPr txBox="1"/>
          <p:nvPr/>
        </p:nvSpPr>
        <p:spPr>
          <a:xfrm>
            <a:off x="5659038" y="3253580"/>
            <a:ext cx="689611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2cm</a:t>
            </a:r>
            <a:endParaRPr lang="en-US" altLang="zh-CN" sz="20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2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448" y="1680568"/>
            <a:ext cx="1914215" cy="1247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12923" y="501984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918501" y="501984"/>
            <a:ext cx="2374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latin typeface="Times New Roman" pitchFamily="18" charset="0"/>
              </a:rPr>
              <a:t>实践活动。</a:t>
            </a:r>
            <a:endParaRPr lang="zh-CN" altLang="en-US" sz="2800" b="1" dirty="0">
              <a:latin typeface="Times New Roman" pitchFamily="18" charset="0"/>
            </a:endParaRP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785327" y="1025204"/>
            <a:ext cx="7784138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</a:rPr>
              <a:t>(2)</a:t>
            </a:r>
            <a:r>
              <a:rPr lang="zh-CN" altLang="en-US" sz="2400" b="1" dirty="0">
                <a:latin typeface="Times New Roman" pitchFamily="18" charset="0"/>
              </a:rPr>
              <a:t>设计一个长方体盒子，使它能装下</a:t>
            </a:r>
            <a:r>
              <a:rPr lang="en-US" altLang="zh-CN" sz="2400" b="1" dirty="0">
                <a:latin typeface="Times New Roman" pitchFamily="18" charset="0"/>
              </a:rPr>
              <a:t>1000</a:t>
            </a:r>
            <a:r>
              <a:rPr lang="zh-CN" altLang="en-US" sz="2400" b="1" dirty="0">
                <a:latin typeface="Times New Roman" pitchFamily="18" charset="0"/>
              </a:rPr>
              <a:t>块长方体橡皮。</a:t>
            </a:r>
          </a:p>
        </p:txBody>
      </p:sp>
      <p:sp>
        <p:nvSpPr>
          <p:cNvPr id="10" name="矩形 9"/>
          <p:cNvSpPr/>
          <p:nvPr/>
        </p:nvSpPr>
        <p:spPr>
          <a:xfrm>
            <a:off x="898614" y="3690837"/>
            <a:ext cx="706583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长方体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盒子的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长是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、宽</a:t>
            </a:r>
            <a:r>
              <a:rPr lang="zh-CN" altLang="en-US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高是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80555" y="2449156"/>
            <a:ext cx="72789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4cm</a:t>
            </a:r>
            <a:endParaRPr lang="en-US" altLang="zh-CN" sz="20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5735916" y="2401042"/>
            <a:ext cx="880294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2cm</a:t>
            </a:r>
            <a:endParaRPr lang="en-US" altLang="zh-CN" sz="20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7622296" y="1993252"/>
            <a:ext cx="684306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1cm</a:t>
            </a:r>
            <a:endParaRPr lang="en-US" altLang="zh-CN" sz="20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898615" y="2002463"/>
            <a:ext cx="3352631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4×2×1</a:t>
            </a:r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(cm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701446" y="2587656"/>
            <a:ext cx="480368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40×20×10</a:t>
            </a:r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8000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(cm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926160" y="3148732"/>
            <a:ext cx="323610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8000÷8=1000 (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块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3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"/>
          <p:cNvSpPr txBox="1"/>
          <p:nvPr/>
        </p:nvSpPr>
        <p:spPr>
          <a:xfrm>
            <a:off x="518574" y="610860"/>
            <a:ext cx="6151168" cy="65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1. 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计算下列图形的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体积。</a:t>
            </a: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966432" y="3020193"/>
            <a:ext cx="199199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8×8×8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64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</a:p>
          <a:p>
            <a:pPr eaLnBrk="0" hangingPunct="0"/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512 (cm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3032262" y="2634311"/>
            <a:ext cx="2783378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36×4</a:t>
            </a:r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144(dm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5935712" y="2634310"/>
            <a:ext cx="2885015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24×6</a:t>
            </a:r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144(dm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953" y="1558121"/>
            <a:ext cx="1180952" cy="11809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558" y="1662882"/>
            <a:ext cx="2180952" cy="9714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083" y="1662883"/>
            <a:ext cx="1866667" cy="9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495854" y="627447"/>
            <a:ext cx="814644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2. 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一个长方体，底面积是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16 dm²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，高是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5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</a:rPr>
              <a:t>dm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。它的</a:t>
            </a:r>
            <a:endParaRPr lang="en-US" altLang="zh-CN" sz="28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   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体积是多少立方分米？</a:t>
            </a:r>
            <a:endParaRPr lang="zh-CN" altLang="en-US" sz="28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7" name="Rectangle 43">
            <a:extLst>
              <a:ext uri="{FF2B5EF4-FFF2-40B4-BE49-F238E27FC236}">
                <a16:creationId xmlns:a16="http://schemas.microsoft.com/office/drawing/2014/main" xmlns="" id="{1B4CEA96-AC79-4811-B888-5E94C6EE2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0779" y="3912542"/>
            <a:ext cx="5670550" cy="58737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答：它的体积是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 dm³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="" xmlns:a16="http://schemas.microsoft.com/office/drawing/2014/main" id="{3B2434DF-87E0-4CB3-9F1A-0BADF9C1E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19" y="1918169"/>
            <a:ext cx="1362355" cy="52197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3501705" y="2440139"/>
            <a:ext cx="2709543" cy="13075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16×5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80(dm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endParaRPr lang="en-US" altLang="zh-CN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524143" y="643141"/>
            <a:ext cx="8055079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3. 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一个长方体玻璃鱼缸最多能容纳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1600 L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水，已知鱼缸深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20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</a:rPr>
              <a:t>dm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，则缸底的面积是多少平方分米？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(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玻璃的厚度忽略不计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)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792108" y="3063811"/>
            <a:ext cx="5138420" cy="112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zh-CN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1600÷20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zh-CN" sz="2800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dm²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828888" y="4192454"/>
            <a:ext cx="5587365" cy="52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>
              <a:spcBef>
                <a:spcPct val="30000"/>
              </a:spcBef>
            </a:pP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缸底的面积</a:t>
            </a:r>
            <a:r>
              <a:rPr lang="zh-CN" altLang="zh-CN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dm² 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513091" y="2082668"/>
            <a:ext cx="3584183" cy="61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zh-CN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1600 L=1600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2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="" xmlns:a16="http://schemas.microsoft.com/office/drawing/2014/main" id="{2AB3B767-428C-4F81-88A8-DF40F9A3C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042" y="2627482"/>
            <a:ext cx="1793577" cy="52322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÷</a:t>
            </a:r>
            <a:r>
              <a:rPr lang="zh-CN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73943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495853" y="627447"/>
            <a:ext cx="8206181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4. 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一个长方体游泳池的底面积是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240 m²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，深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2 m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，每立方米的水重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1 t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。这个游泳池最多能容纳多少吨水？</a:t>
            </a:r>
            <a:endParaRPr lang="zh-CN" altLang="en-US" sz="28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431315" y="2237183"/>
            <a:ext cx="3012837" cy="112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altLang="zh-CN" sz="2800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240×2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altLang="zh-CN" sz="2800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480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142565" y="4064255"/>
            <a:ext cx="607502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>
              <a:spcBef>
                <a:spcPct val="30000"/>
              </a:spcBef>
            </a:pP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这个游泳池最多能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容纳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480t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="" xmlns:a16="http://schemas.microsoft.com/office/drawing/2014/main" id="{3B2434DF-87E0-4CB3-9F1A-0BADF9C1E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1284" y="1753909"/>
            <a:ext cx="1362355" cy="52197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3091284" y="3365826"/>
            <a:ext cx="3584183" cy="56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30000"/>
              </a:spcBef>
            </a:pPr>
            <a:r>
              <a:rPr lang="en-US" altLang="zh-CN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480×1=480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(t)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4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500599" y="597628"/>
            <a:ext cx="8206181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5. 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把一个棱长为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3 </a:t>
            </a:r>
            <a:r>
              <a:rPr lang="en-US" altLang="zh-CN" sz="2800" b="1" dirty="0" err="1" smtClean="0">
                <a:latin typeface="Times New Roman" pitchFamily="18" charset="0"/>
                <a:ea typeface="宋体" pitchFamily="2" charset="-122"/>
              </a:rPr>
              <a:t>dm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的正方体铁块铸造成一个底面积为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180 cm²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的长方体铁块，这个长方体铁块的高是多少厘米？</a:t>
            </a:r>
            <a:endParaRPr lang="zh-CN" altLang="en-US" sz="2800" b="1" dirty="0"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30101" y="2369004"/>
            <a:ext cx="2357892" cy="1211028"/>
            <a:chOff x="2388" y="1503"/>
            <a:chExt cx="6220" cy="3149"/>
          </a:xfrm>
        </p:grpSpPr>
        <p:sp>
          <p:nvSpPr>
            <p:cNvPr id="9" name="云形标注 8"/>
            <p:cNvSpPr/>
            <p:nvPr/>
          </p:nvSpPr>
          <p:spPr>
            <a:xfrm>
              <a:off x="2388" y="1503"/>
              <a:ext cx="6220" cy="3149"/>
            </a:xfrm>
            <a:prstGeom prst="cloudCallout">
              <a:avLst>
                <a:gd name="adj1" fmla="val -48474"/>
                <a:gd name="adj2" fmla="val 55255"/>
              </a:avLst>
            </a:prstGeom>
            <a:gradFill flip="none" rotWithShape="1">
              <a:gsLst>
                <a:gs pos="0">
                  <a:srgbClr val="FBCC8D">
                    <a:tint val="66000"/>
                    <a:satMod val="160000"/>
                  </a:srgbClr>
                </a:gs>
                <a:gs pos="50000">
                  <a:srgbClr val="FBCC8D">
                    <a:tint val="44500"/>
                    <a:satMod val="160000"/>
                  </a:srgbClr>
                </a:gs>
                <a:gs pos="100000">
                  <a:srgbClr val="FBCC8D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882" y="1838"/>
              <a:ext cx="5233" cy="26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000" b="1" dirty="0" smtClean="0">
                  <a:ln/>
                  <a:latin typeface="楷体" panose="02010609060101010101" pitchFamily="49" charset="-122"/>
                  <a:ea typeface="楷体" panose="02010609060101010101" pitchFamily="49" charset="-122"/>
                </a:rPr>
                <a:t>根据题意，正方体和长方体的体积相等。</a:t>
              </a:r>
              <a:endParaRPr lang="zh-CN" altLang="en-US" sz="2000" b="1" dirty="0">
                <a:ln/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2" b="97964" l="1153" r="95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98" y="2890145"/>
            <a:ext cx="829745" cy="1879479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100213" y="2978010"/>
            <a:ext cx="4034207" cy="56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zh-CN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27000÷180=150(cm)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098922" y="2322808"/>
            <a:ext cx="4607858" cy="61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zh-CN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30×30×30=27000(cm³)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214197" y="3707879"/>
            <a:ext cx="6046381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>
              <a:spcBef>
                <a:spcPct val="30000"/>
              </a:spcBef>
            </a:pP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这个长方体铁块的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zh-CN" altLang="zh-CN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150cm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176003" y="1719163"/>
            <a:ext cx="2774265" cy="61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 </a:t>
            </a:r>
            <a:r>
              <a:rPr lang="en-US" altLang="zh-CN" sz="2800" spc="3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</a:t>
            </a:r>
            <a:r>
              <a:rPr lang="en-US" altLang="zh-CN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=30 cm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3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"/>
          <p:cNvSpPr txBox="1"/>
          <p:nvPr/>
        </p:nvSpPr>
        <p:spPr>
          <a:xfrm>
            <a:off x="519697" y="646723"/>
            <a:ext cx="82619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把一个长方体从正中间锯成两段，就得到两个同样大小的正方体，表面积增加了</a:t>
            </a:r>
            <a:r>
              <a:rPr lang="en-US" altLang="zh-CN" sz="2800" b="1" dirty="0" smtClean="0">
                <a:latin typeface="Times New Roman" pitchFamily="18" charset="0"/>
                <a:ea typeface="宋体" pitchFamily="2" charset="-122"/>
              </a:rPr>
              <a:t>32 cm²</a:t>
            </a:r>
            <a:r>
              <a:rPr lang="zh-CN" altLang="en-US" sz="2800" b="1" dirty="0" smtClean="0">
                <a:latin typeface="Times New Roman" pitchFamily="18" charset="0"/>
                <a:ea typeface="宋体" pitchFamily="2" charset="-122"/>
              </a:rPr>
              <a:t>。原来长方体的体积是多少立方厘米？</a:t>
            </a:r>
            <a:endParaRPr lang="zh-CN" altLang="en-US" sz="28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2370922" y="3926353"/>
            <a:ext cx="5747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：原来长方体的体积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128 cm³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050318" y="3278120"/>
            <a:ext cx="3767344" cy="61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zh-CN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en-US" altLang="zh-CN" sz="2800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128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zh-CN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985052" y="2125209"/>
            <a:ext cx="334381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/>
            <a:r>
              <a:rPr lang="en-US" altLang="zh-CN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32÷2=16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²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800" spc="300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立方体 8"/>
          <p:cNvSpPr/>
          <p:nvPr/>
        </p:nvSpPr>
        <p:spPr>
          <a:xfrm>
            <a:off x="5121019" y="1827451"/>
            <a:ext cx="1806534" cy="887506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立方体 9"/>
          <p:cNvSpPr/>
          <p:nvPr/>
        </p:nvSpPr>
        <p:spPr>
          <a:xfrm>
            <a:off x="5121019" y="1827451"/>
            <a:ext cx="983946" cy="887506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立方体 10"/>
          <p:cNvSpPr/>
          <p:nvPr/>
        </p:nvSpPr>
        <p:spPr>
          <a:xfrm>
            <a:off x="6378690" y="1827451"/>
            <a:ext cx="983946" cy="887506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283262" y="2657699"/>
            <a:ext cx="2897987" cy="61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800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²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410917" y="2700561"/>
            <a:ext cx="1594447" cy="61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ts val="0"/>
              </a:spcBef>
            </a:pPr>
            <a:r>
              <a:rPr lang="zh-CN" altLang="en-US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en-US" altLang="zh-CN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 cm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283262" y="3230178"/>
            <a:ext cx="2897987" cy="61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2800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+4</a:t>
            </a:r>
            <a:r>
              <a:rPr lang="en-US" altLang="zh-CN" sz="2800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 animBg="1"/>
      <p:bldP spid="9" grpId="1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7"/>
          <p:cNvSpPr txBox="1"/>
          <p:nvPr/>
        </p:nvSpPr>
        <p:spPr>
          <a:xfrm>
            <a:off x="1072067" y="2451066"/>
            <a:ext cx="2809187" cy="1126462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 长方体的体积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=</a:t>
            </a:r>
            <a:r>
              <a:rPr lang="zh-CN" altLang="en-US" dirty="0" smtClean="0">
                <a:solidFill>
                  <a:srgbClr val="FF0000"/>
                </a:solidFill>
              </a:rPr>
              <a:t>长</a:t>
            </a:r>
            <a:r>
              <a:rPr lang="en-US" altLang="zh-CN" dirty="0" smtClean="0">
                <a:solidFill>
                  <a:srgbClr val="FF0000"/>
                </a:solidFill>
              </a:rPr>
              <a:t>×</a:t>
            </a:r>
            <a:r>
              <a:rPr lang="zh-CN" altLang="en-US" dirty="0" smtClean="0">
                <a:solidFill>
                  <a:srgbClr val="FF0000"/>
                </a:solidFill>
              </a:rPr>
              <a:t>宽</a:t>
            </a:r>
            <a:r>
              <a:rPr lang="en-US" altLang="zh-CN" dirty="0" smtClean="0">
                <a:solidFill>
                  <a:srgbClr val="FF0000"/>
                </a:solidFill>
              </a:rPr>
              <a:t>×</a:t>
            </a:r>
            <a:r>
              <a:rPr lang="zh-CN" altLang="en-US" dirty="0" smtClean="0">
                <a:solidFill>
                  <a:srgbClr val="FF0000"/>
                </a:solidFill>
              </a:rPr>
              <a:t>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2" name="Rectangle 8">
            <a:extLst>
              <a:ext uri="{FF2B5EF4-FFF2-40B4-BE49-F238E27FC236}">
                <a16:creationId xmlns:a16="http://schemas.microsoft.com/office/drawing/2014/main" xmlns="" id="{4B91F8AE-C8E5-4201-B086-06411C9F8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8110" y="3576128"/>
            <a:ext cx="21971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abh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3" name="Rectangle 8">
            <a:extLst>
              <a:ext uri="{FF2B5EF4-FFF2-40B4-BE49-F238E27FC236}">
                <a16:creationId xmlns:a16="http://schemas.microsoft.com/office/drawing/2014/main" xmlns="" id="{4B91F8AE-C8E5-4201-B086-06411C9F8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772" y="3576128"/>
            <a:ext cx="21971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³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立方体 43"/>
          <p:cNvSpPr/>
          <p:nvPr/>
        </p:nvSpPr>
        <p:spPr>
          <a:xfrm>
            <a:off x="1499278" y="1441968"/>
            <a:ext cx="1806534" cy="887506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立方体 44"/>
          <p:cNvSpPr/>
          <p:nvPr/>
        </p:nvSpPr>
        <p:spPr>
          <a:xfrm>
            <a:off x="5546772" y="1441968"/>
            <a:ext cx="956828" cy="887506"/>
          </a:xfrm>
          <a:prstGeom prst="cub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7"/>
          <p:cNvSpPr txBox="1"/>
          <p:nvPr/>
        </p:nvSpPr>
        <p:spPr>
          <a:xfrm>
            <a:off x="4619307" y="2449666"/>
            <a:ext cx="3413224" cy="1126462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 正方体的体积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=</a:t>
            </a:r>
            <a:r>
              <a:rPr lang="zh-CN" altLang="en-US" dirty="0" smtClean="0">
                <a:solidFill>
                  <a:srgbClr val="FF0000"/>
                </a:solidFill>
              </a:rPr>
              <a:t>棱长</a:t>
            </a:r>
            <a:r>
              <a:rPr lang="en-US" altLang="zh-CN" dirty="0" smtClean="0">
                <a:solidFill>
                  <a:srgbClr val="FF0000"/>
                </a:solidFill>
              </a:rPr>
              <a:t>×</a:t>
            </a:r>
            <a:r>
              <a:rPr lang="zh-CN" altLang="en-US" dirty="0" smtClean="0">
                <a:solidFill>
                  <a:srgbClr val="FF0000"/>
                </a:solidFill>
              </a:rPr>
              <a:t>棱长</a:t>
            </a:r>
            <a:r>
              <a:rPr lang="en-US" altLang="zh-CN" dirty="0" smtClean="0">
                <a:solidFill>
                  <a:srgbClr val="FF0000"/>
                </a:solidFill>
              </a:rPr>
              <a:t>×</a:t>
            </a:r>
            <a:r>
              <a:rPr lang="zh-CN" altLang="en-US" dirty="0" smtClean="0">
                <a:solidFill>
                  <a:srgbClr val="FF0000"/>
                </a:solidFill>
              </a:rPr>
              <a:t>棱长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 animBg="1"/>
      <p:bldP spid="45" grpId="0" animBg="1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988048" y="1473595"/>
            <a:ext cx="7014446" cy="2922921"/>
            <a:chOff x="973592" y="1225588"/>
            <a:chExt cx="8799647" cy="2539274"/>
          </a:xfrm>
        </p:grpSpPr>
        <p:sp>
          <p:nvSpPr>
            <p:cNvPr id="8" name="圆角矩形 26">
              <a:extLst>
                <a:ext uri="{FF2B5EF4-FFF2-40B4-BE49-F238E27FC236}">
                  <a16:creationId xmlns="" xmlns:a16="http://schemas.microsoft.com/office/drawing/2014/main" id="{7E9F23FB-E8AD-4C5C-8F94-1665DA5E4EF5}"/>
                </a:ext>
              </a:extLst>
            </p:cNvPr>
            <p:cNvSpPr/>
            <p:nvPr/>
          </p:nvSpPr>
          <p:spPr>
            <a:xfrm>
              <a:off x="1042218" y="1281787"/>
              <a:ext cx="8667292" cy="2456401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93">
              <a:extLst>
                <a:ext uri="{FF2B5EF4-FFF2-40B4-BE49-F238E27FC236}">
                  <a16:creationId xmlns="" xmlns:a16="http://schemas.microsoft.com/office/drawing/2014/main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3">
              <a:extLst>
                <a:ext uri="{FF2B5EF4-FFF2-40B4-BE49-F238E27FC236}">
                  <a16:creationId xmlns="" xmlns:a16="http://schemas.microsoft.com/office/drawing/2014/main" id="{BF2493C3-03FD-450E-A496-1BAB1E44E448}"/>
                </a:ext>
              </a:extLst>
            </p:cNvPr>
            <p:cNvSpPr/>
            <p:nvPr/>
          </p:nvSpPr>
          <p:spPr>
            <a:xfrm rot="10800000">
              <a:off x="9467707" y="3459330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Rectangle 13">
            <a:extLst>
              <a:ext uri="{FF2B5EF4-FFF2-40B4-BE49-F238E27FC236}">
                <a16:creationId xmlns="" xmlns:a16="http://schemas.microsoft.com/office/drawing/2014/main" id="{BA914A02-310C-4E12-9896-3A6D7E2BD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397" y="1762310"/>
            <a:ext cx="6311641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长方体</a:t>
            </a:r>
            <a:r>
              <a:rPr lang="zh-CN" altLang="zh-CN" sz="28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（正方体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）的体</a:t>
            </a:r>
            <a:r>
              <a:rPr lang="zh-CN" altLang="zh-CN" sz="2800" spc="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积</a:t>
            </a:r>
            <a:r>
              <a:rPr lang="en-US" altLang="zh-CN" sz="2800" spc="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底面积×高</a:t>
            </a:r>
          </a:p>
        </p:txBody>
      </p:sp>
      <p:sp>
        <p:nvSpPr>
          <p:cNvPr id="40" name="Text Box 16">
            <a:extLst>
              <a:ext uri="{FF2B5EF4-FFF2-40B4-BE49-F238E27FC236}">
                <a16:creationId xmlns="" xmlns:a16="http://schemas.microsoft.com/office/drawing/2014/main" id="{CF0FE5B3-D0AD-4A5A-BE68-173AEEFD4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9503" y="2170615"/>
            <a:ext cx="2212975" cy="52197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zh-CN" sz="2800" i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i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5427960D-4663-4DBB-BA99-BC1D0E182EC5}"/>
              </a:ext>
            </a:extLst>
          </p:cNvPr>
          <p:cNvSpPr/>
          <p:nvPr/>
        </p:nvSpPr>
        <p:spPr>
          <a:xfrm>
            <a:off x="1176138" y="2902699"/>
            <a:ext cx="457501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spc="6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高</a:t>
            </a:r>
            <a:r>
              <a:rPr lang="en-US" altLang="zh-CN" sz="2800" b="1" spc="6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长方体的体积</a:t>
            </a:r>
            <a:r>
              <a:rPr 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÷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底面积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35239105-AA63-4007-9E4C-C27B35802D60}"/>
              </a:ext>
            </a:extLst>
          </p:cNvPr>
          <p:cNvSpPr/>
          <p:nvPr/>
        </p:nvSpPr>
        <p:spPr>
          <a:xfrm>
            <a:off x="1176138" y="3542144"/>
            <a:ext cx="457501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底面</a:t>
            </a:r>
            <a:r>
              <a:rPr lang="zh-CN" altLang="en-US" sz="2800" b="1" spc="6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积</a:t>
            </a:r>
            <a:r>
              <a:rPr lang="en-US" altLang="zh-CN" sz="2800" b="1" spc="60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长方体的体积</a:t>
            </a:r>
            <a:r>
              <a:rPr 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÷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高</a:t>
            </a:r>
          </a:p>
        </p:txBody>
      </p:sp>
      <p:sp>
        <p:nvSpPr>
          <p:cNvPr id="43" name="Text Box 16">
            <a:extLst>
              <a:ext uri="{FF2B5EF4-FFF2-40B4-BE49-F238E27FC236}">
                <a16:creationId xmlns="" xmlns:a16="http://schemas.microsoft.com/office/drawing/2014/main" id="{ABC977AD-30DB-44D1-8383-3898BF91A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727" y="2995099"/>
            <a:ext cx="2212975" cy="52322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zh-CN" sz="2800" i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800" i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800" i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÷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endParaRPr lang="zh-CN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" name="Text Box 16">
            <a:extLst>
              <a:ext uri="{FF2B5EF4-FFF2-40B4-BE49-F238E27FC236}">
                <a16:creationId xmlns="" xmlns:a16="http://schemas.microsoft.com/office/drawing/2014/main" id="{6A31B0B4-6813-4D92-804A-7E1E6FD6E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177" y="3670486"/>
            <a:ext cx="2212975" cy="52322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800" i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S=</a:t>
            </a:r>
            <a:r>
              <a:rPr lang="zh-CN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÷</a:t>
            </a:r>
            <a:r>
              <a:rPr lang="zh-CN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h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="" xmlns:a16="http://schemas.microsoft.com/office/drawing/2014/main" id="{0A9A42BB-650F-401C-81B6-F15E59BFAF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2" t="46111" r="51744" b="43704"/>
          <a:stretch/>
        </p:blipFill>
        <p:spPr>
          <a:xfrm rot="5400000">
            <a:off x="4018871" y="2707671"/>
            <a:ext cx="395935" cy="306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bldLvl="0" animBg="1"/>
      <p:bldP spid="41" grpId="0"/>
      <p:bldP spid="42" grpId="0"/>
      <p:bldP spid="43" grpId="0" bldLvl="0"/>
      <p:bldP spid="44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94867" y="1749125"/>
            <a:ext cx="5449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教材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49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练习四第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9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2102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1665" y="1202266"/>
            <a:ext cx="3956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长方体的体积</a:t>
            </a:r>
            <a:r>
              <a:rPr lang="en-US" altLang="zh-CN" sz="36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(2)</a:t>
            </a:r>
            <a:endParaRPr lang="zh-CN" altLang="en-US" sz="3600" b="1" dirty="0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" name="立方体 1"/>
          <p:cNvSpPr/>
          <p:nvPr/>
        </p:nvSpPr>
        <p:spPr>
          <a:xfrm>
            <a:off x="1940713" y="2187388"/>
            <a:ext cx="1806534" cy="887506"/>
          </a:xfrm>
          <a:prstGeom prst="cub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立方体 8"/>
          <p:cNvSpPr/>
          <p:nvPr/>
        </p:nvSpPr>
        <p:spPr>
          <a:xfrm>
            <a:off x="5641197" y="2187388"/>
            <a:ext cx="956828" cy="887506"/>
          </a:xfrm>
          <a:prstGeom prst="cub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BA914A02-310C-4E12-9896-3A6D7E2BD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9287" y="3074894"/>
            <a:ext cx="6311641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zh-C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长方体</a:t>
            </a:r>
            <a:r>
              <a:rPr lang="zh-C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（正方体</a:t>
            </a:r>
            <a:r>
              <a:rPr lang="zh-C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）的体</a:t>
            </a:r>
            <a:r>
              <a:rPr lang="zh-CN" altLang="zh-CN" sz="2800" spc="6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积</a:t>
            </a:r>
            <a:r>
              <a:rPr lang="en-US" altLang="zh-CN" sz="2800" spc="6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底面积×高</a:t>
            </a:r>
          </a:p>
        </p:txBody>
      </p:sp>
      <p:sp>
        <p:nvSpPr>
          <p:cNvPr id="10" name="Text Box 16">
            <a:extLst>
              <a:ext uri="{FF2B5EF4-FFF2-40B4-BE49-F238E27FC236}">
                <a16:creationId xmlns="" xmlns:a16="http://schemas.microsoft.com/office/drawing/2014/main" id="{CF0FE5B3-D0AD-4A5A-BE68-173AEEFD4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487" y="3777971"/>
            <a:ext cx="2212975" cy="52197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zh-CN" sz="2800" i="1" spc="6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i="1" spc="6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1" name="Text Box 16">
            <a:extLst>
              <a:ext uri="{FF2B5EF4-FFF2-40B4-BE49-F238E27FC236}">
                <a16:creationId xmlns="" xmlns:a16="http://schemas.microsoft.com/office/drawing/2014/main" id="{ABC977AD-30DB-44D1-8383-3898BF91A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911" y="3777971"/>
            <a:ext cx="2212975" cy="52322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zh-CN" altLang="zh-CN" sz="2800" i="1" spc="6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800" i="1" spc="6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800" i="1" spc="6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÷</a:t>
            </a:r>
            <a:r>
              <a:rPr lang="en-US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endParaRPr lang="zh-CN" altLang="zh-CN" sz="2800" i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16">
            <a:extLst>
              <a:ext uri="{FF2B5EF4-FFF2-40B4-BE49-F238E27FC236}">
                <a16:creationId xmlns="" xmlns:a16="http://schemas.microsoft.com/office/drawing/2014/main" id="{6A31B0B4-6813-4D92-804A-7E1E6FD6E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139" y="3777971"/>
            <a:ext cx="2212975" cy="52322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800" i="1" spc="6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S=</a:t>
            </a:r>
            <a:r>
              <a:rPr lang="zh-CN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÷</a:t>
            </a:r>
            <a:r>
              <a:rPr lang="zh-CN" altLang="zh-CN" sz="2800" i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h</a:t>
            </a:r>
          </a:p>
        </p:txBody>
      </p:sp>
      <p:sp>
        <p:nvSpPr>
          <p:cNvPr id="3" name="右箭头 2"/>
          <p:cNvSpPr/>
          <p:nvPr/>
        </p:nvSpPr>
        <p:spPr>
          <a:xfrm>
            <a:off x="3296670" y="3940421"/>
            <a:ext cx="301241" cy="197069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7801" y="949226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45726" y="839000"/>
            <a:ext cx="8026946" cy="95410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先算一算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下列图形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的体积，再读一读，想一想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              （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单位：</a:t>
            </a:r>
            <a:r>
              <a:rPr lang="en-US" altLang="zh-CN" sz="28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dm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67020" y="3213957"/>
            <a:ext cx="255003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5×3×4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15×4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 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06333" y="3287984"/>
            <a:ext cx="189578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6×2×2</a:t>
            </a:r>
          </a:p>
          <a:p>
            <a:pPr>
              <a:spcBef>
                <a:spcPct val="0"/>
              </a:spcBef>
              <a:buNone/>
            </a:pPr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12×2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24 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03468" y="3287983"/>
            <a:ext cx="250698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3×3×3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9×3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27 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-20001" contrast="40000"/>
          </a:blip>
          <a:srcRect r="66169"/>
          <a:stretch/>
        </p:blipFill>
        <p:spPr>
          <a:xfrm>
            <a:off x="1245411" y="1793107"/>
            <a:ext cx="1656265" cy="15837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5">
            <a:extLst>
              <a:ext uri="{FF2B5EF4-FFF2-40B4-BE49-F238E27FC236}">
                <a16:creationId xmlns="" xmlns:a16="http://schemas.microsoft.com/office/drawing/2014/main" id="{77949EF3-37B1-4DBD-9F1E-BB7B4E6FC8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-20001" contrast="40000"/>
          </a:blip>
          <a:srcRect l="43609" r="36045"/>
          <a:stretch/>
        </p:blipFill>
        <p:spPr>
          <a:xfrm>
            <a:off x="4176131" y="1748654"/>
            <a:ext cx="996109" cy="15837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5">
            <a:extLst>
              <a:ext uri="{FF2B5EF4-FFF2-40B4-BE49-F238E27FC236}">
                <a16:creationId xmlns="" xmlns:a16="http://schemas.microsoft.com/office/drawing/2014/main" id="{DC41E467-9756-4AF2-AAD8-9FD4F91D07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-20001" contrast="40000"/>
          </a:blip>
          <a:srcRect l="77417"/>
          <a:stretch/>
        </p:blipFill>
        <p:spPr>
          <a:xfrm>
            <a:off x="6533342" y="1793107"/>
            <a:ext cx="1105619" cy="15837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>
            <a:off x="447801" y="949226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45726" y="839000"/>
            <a:ext cx="8026946" cy="95410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先算一算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下列图形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的体积，再读一读，想一想。（单位：</a:t>
            </a:r>
            <a:r>
              <a:rPr lang="en-US" altLang="zh-CN" sz="28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dm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</p:txBody>
      </p:sp>
      <p:pic>
        <p:nvPicPr>
          <p:cNvPr id="20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-20001" contrast="40000"/>
          </a:blip>
          <a:srcRect r="66169"/>
          <a:stretch/>
        </p:blipFill>
        <p:spPr>
          <a:xfrm>
            <a:off x="1245411" y="1793107"/>
            <a:ext cx="1656265" cy="15837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5">
            <a:extLst>
              <a:ext uri="{FF2B5EF4-FFF2-40B4-BE49-F238E27FC236}">
                <a16:creationId xmlns="" xmlns:a16="http://schemas.microsoft.com/office/drawing/2014/main" id="{77949EF3-37B1-4DBD-9F1E-BB7B4E6FC8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-20001" contrast="40000"/>
          </a:blip>
          <a:srcRect l="43609" r="36045"/>
          <a:stretch/>
        </p:blipFill>
        <p:spPr>
          <a:xfrm>
            <a:off x="4176131" y="1748654"/>
            <a:ext cx="996109" cy="15837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5">
            <a:extLst>
              <a:ext uri="{FF2B5EF4-FFF2-40B4-BE49-F238E27FC236}">
                <a16:creationId xmlns="" xmlns:a16="http://schemas.microsoft.com/office/drawing/2014/main" id="{DC41E467-9756-4AF2-AAD8-9FD4F91D07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-20001" contrast="40000"/>
          </a:blip>
          <a:srcRect l="77417"/>
          <a:stretch/>
        </p:blipFill>
        <p:spPr>
          <a:xfrm>
            <a:off x="6533342" y="1793107"/>
            <a:ext cx="1105619" cy="15837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745726" y="3463038"/>
            <a:ext cx="8402320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600" b="1" spc="-150" dirty="0">
                <a:latin typeface="宋体" panose="02010600030101010101" pitchFamily="2" charset="-122"/>
                <a:ea typeface="宋体" panose="02010600030101010101" pitchFamily="2" charset="-122"/>
              </a:rPr>
              <a:t>阴影部分的面积是上面</a:t>
            </a:r>
            <a:r>
              <a:rPr lang="zh-CN" altLang="en-US" sz="2600" b="1" spc="-15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各</a:t>
            </a:r>
            <a:r>
              <a:rPr lang="zh-CN" altLang="en-US" sz="2600" b="1" spc="-150" dirty="0"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r>
              <a:rPr lang="zh-CN" altLang="en-US" sz="2600" b="1" spc="-150" dirty="0" smtClean="0">
                <a:latin typeface="宋体" panose="02010600030101010101" pitchFamily="2" charset="-122"/>
                <a:ea typeface="宋体" panose="02010600030101010101" pitchFamily="2" charset="-122"/>
              </a:rPr>
              <a:t>图形</a:t>
            </a:r>
            <a:r>
              <a:rPr lang="zh-CN" altLang="en-US" sz="2600" b="1" spc="-150" dirty="0">
                <a:latin typeface="宋体" panose="02010600030101010101" pitchFamily="2" charset="-122"/>
                <a:ea typeface="宋体" panose="02010600030101010101" pitchFamily="2" charset="-122"/>
              </a:rPr>
              <a:t>底面的面积，称为</a:t>
            </a:r>
            <a:r>
              <a:rPr lang="zh-CN" altLang="en-US" sz="2600" b="1" spc="-15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底面积</a:t>
            </a:r>
            <a:r>
              <a:rPr lang="zh-CN" altLang="en-US" sz="2600" b="1" spc="-15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-20001" contrast="40000"/>
          </a:blip>
          <a:srcRect r="66169"/>
          <a:stretch/>
        </p:blipFill>
        <p:spPr>
          <a:xfrm>
            <a:off x="1245411" y="1793107"/>
            <a:ext cx="1656265" cy="15837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1">
            <a:extLst>
              <a:ext uri="{FF2B5EF4-FFF2-40B4-BE49-F238E27FC236}">
                <a16:creationId xmlns="" xmlns:a16="http://schemas.microsoft.com/office/drawing/2014/main" id="{E78E2DBB-13A5-4111-A54F-5D854ED7C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292" y="3226163"/>
            <a:ext cx="1530406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5×3×4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="" xmlns:a16="http://schemas.microsoft.com/office/drawing/2014/main" id="{219B52DB-C6CB-4490-8CAC-ABE9B8B7D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088" y="3263112"/>
            <a:ext cx="1895781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6×2×2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="" xmlns:a16="http://schemas.microsoft.com/office/drawing/2014/main" id="{5E3767E7-B965-44C5-A2AF-1C2141C1C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2526" y="3264794"/>
            <a:ext cx="1505174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3×3×3</a:t>
            </a:r>
          </a:p>
        </p:txBody>
      </p:sp>
      <p:sp>
        <p:nvSpPr>
          <p:cNvPr id="26" name="椭圆 25">
            <a:extLst>
              <a:ext uri="{FF2B5EF4-FFF2-40B4-BE49-F238E27FC236}">
                <a16:creationId xmlns="" xmlns:a16="http://schemas.microsoft.com/office/drawing/2014/main" id="{2D2FA1C4-A566-449D-8ECD-CC71281CCC05}"/>
              </a:ext>
            </a:extLst>
          </p:cNvPr>
          <p:cNvSpPr/>
          <p:nvPr/>
        </p:nvSpPr>
        <p:spPr>
          <a:xfrm>
            <a:off x="1507983" y="3271818"/>
            <a:ext cx="45719" cy="4571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="" xmlns:a16="http://schemas.microsoft.com/office/drawing/2014/main" id="{4E31D81A-BFA0-432B-9EE9-00048A0F6C30}"/>
              </a:ext>
            </a:extLst>
          </p:cNvPr>
          <p:cNvSpPr/>
          <p:nvPr/>
        </p:nvSpPr>
        <p:spPr>
          <a:xfrm>
            <a:off x="2394269" y="2630136"/>
            <a:ext cx="45719" cy="4571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="" xmlns:a16="http://schemas.microsoft.com/office/drawing/2014/main" id="{D3A42B1B-E50B-4700-A0A8-4AF60A995EEE}"/>
              </a:ext>
            </a:extLst>
          </p:cNvPr>
          <p:cNvSpPr/>
          <p:nvPr/>
        </p:nvSpPr>
        <p:spPr>
          <a:xfrm>
            <a:off x="4508358" y="3360718"/>
            <a:ext cx="45719" cy="4571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="" xmlns:a16="http://schemas.microsoft.com/office/drawing/2014/main" id="{1211F474-24F9-4B05-B5A4-52429EFDADD0}"/>
              </a:ext>
            </a:extLst>
          </p:cNvPr>
          <p:cNvSpPr/>
          <p:nvPr/>
        </p:nvSpPr>
        <p:spPr>
          <a:xfrm>
            <a:off x="4997308" y="3201968"/>
            <a:ext cx="45719" cy="4571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="" xmlns:a16="http://schemas.microsoft.com/office/drawing/2014/main" id="{F3A271C0-2D82-4608-97F3-3E8445A4A93A}"/>
              </a:ext>
            </a:extLst>
          </p:cNvPr>
          <p:cNvSpPr/>
          <p:nvPr/>
        </p:nvSpPr>
        <p:spPr>
          <a:xfrm>
            <a:off x="7379019" y="2706336"/>
            <a:ext cx="45719" cy="4571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>
            <a:extLst>
              <a:ext uri="{FF2B5EF4-FFF2-40B4-BE49-F238E27FC236}">
                <a16:creationId xmlns="" xmlns:a16="http://schemas.microsoft.com/office/drawing/2014/main" id="{1E6CB21E-6486-441B-9D42-1F45C2CCE9E4}"/>
              </a:ext>
            </a:extLst>
          </p:cNvPr>
          <p:cNvCxnSpPr>
            <a:cxnSpLocks/>
          </p:cNvCxnSpPr>
          <p:nvPr/>
        </p:nvCxnSpPr>
        <p:spPr>
          <a:xfrm>
            <a:off x="1192180" y="3742929"/>
            <a:ext cx="735806" cy="0"/>
          </a:xfrm>
          <a:prstGeom prst="line">
            <a:avLst/>
          </a:prstGeom>
          <a:ln w="28575" cmpd="dbl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="" xmlns:a16="http://schemas.microsoft.com/office/drawing/2014/main" id="{60A6B43F-2387-4767-802A-C83DB96E6CF8}"/>
              </a:ext>
            </a:extLst>
          </p:cNvPr>
          <p:cNvCxnSpPr>
            <a:cxnSpLocks/>
          </p:cNvCxnSpPr>
          <p:nvPr/>
        </p:nvCxnSpPr>
        <p:spPr>
          <a:xfrm>
            <a:off x="4057190" y="3742929"/>
            <a:ext cx="735806" cy="0"/>
          </a:xfrm>
          <a:prstGeom prst="line">
            <a:avLst/>
          </a:prstGeom>
          <a:ln w="28575" cmpd="dbl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="" xmlns:a16="http://schemas.microsoft.com/office/drawing/2014/main" id="{8B5350A7-5404-4DAB-AFC4-A2EF3A0B5395}"/>
              </a:ext>
            </a:extLst>
          </p:cNvPr>
          <p:cNvCxnSpPr>
            <a:cxnSpLocks/>
          </p:cNvCxnSpPr>
          <p:nvPr/>
        </p:nvCxnSpPr>
        <p:spPr>
          <a:xfrm>
            <a:off x="6586236" y="3742929"/>
            <a:ext cx="735806" cy="0"/>
          </a:xfrm>
          <a:prstGeom prst="line">
            <a:avLst/>
          </a:prstGeom>
          <a:ln w="28575" cmpd="dbl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左大括号 33">
            <a:extLst>
              <a:ext uri="{FF2B5EF4-FFF2-40B4-BE49-F238E27FC236}">
                <a16:creationId xmlns="" xmlns:a16="http://schemas.microsoft.com/office/drawing/2014/main" id="{7FA68FD1-52AE-41CD-B1A9-86BA68C7FE7D}"/>
              </a:ext>
            </a:extLst>
          </p:cNvPr>
          <p:cNvSpPr/>
          <p:nvPr/>
        </p:nvSpPr>
        <p:spPr>
          <a:xfrm rot="16200000">
            <a:off x="4388473" y="586326"/>
            <a:ext cx="161309" cy="6553891"/>
          </a:xfrm>
          <a:prstGeom prst="leftBrace">
            <a:avLst>
              <a:gd name="adj1" fmla="val 43421"/>
              <a:gd name="adj2" fmla="val 50000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D239588A-DDEC-4174-BF9E-C05FDF6D56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0" t="34321" r="44321" b="59506"/>
          <a:stretch/>
        </p:blipFill>
        <p:spPr>
          <a:xfrm>
            <a:off x="2535146" y="2801505"/>
            <a:ext cx="426497" cy="211137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6D537294-8B74-4282-A416-CFF8E9125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0" t="34321" r="44321" b="59506"/>
          <a:stretch/>
        </p:blipFill>
        <p:spPr>
          <a:xfrm>
            <a:off x="4922363" y="2852620"/>
            <a:ext cx="426497" cy="21113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935160A1-87E7-43C4-9FED-231A6D7927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0" t="34321" r="44321" b="59506"/>
          <a:stretch/>
        </p:blipFill>
        <p:spPr>
          <a:xfrm>
            <a:off x="7532824" y="2713813"/>
            <a:ext cx="426497" cy="211137"/>
          </a:xfrm>
          <a:prstGeom prst="rect">
            <a:avLst/>
          </a:prstGeom>
        </p:spPr>
      </p:pic>
      <p:sp>
        <p:nvSpPr>
          <p:cNvPr id="41" name="Text Box 4">
            <a:extLst>
              <a:ext uri="{FF2B5EF4-FFF2-40B4-BE49-F238E27FC236}">
                <a16:creationId xmlns="" xmlns:a16="http://schemas.microsoft.com/office/drawing/2014/main" id="{49E47DDB-C2F8-456C-A893-DAF4D6813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9878" y="4041527"/>
            <a:ext cx="1362355" cy="52197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2" name="Text Box 4">
            <a:extLst>
              <a:ext uri="{FF2B5EF4-FFF2-40B4-BE49-F238E27FC236}">
                <a16:creationId xmlns="" xmlns:a16="http://schemas.microsoft.com/office/drawing/2014/main" id="{AD89D641-AD47-4BC1-B866-F6D74D3A1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952" y="4041525"/>
            <a:ext cx="1362355" cy="52197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44" name="Picture 5">
            <a:extLst>
              <a:ext uri="{FF2B5EF4-FFF2-40B4-BE49-F238E27FC236}">
                <a16:creationId xmlns="" xmlns:a16="http://schemas.microsoft.com/office/drawing/2014/main" id="{77949EF3-37B1-4DBD-9F1E-BB7B4E6FC8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-20001" contrast="40000"/>
          </a:blip>
          <a:srcRect l="43609" r="36045"/>
          <a:stretch/>
        </p:blipFill>
        <p:spPr>
          <a:xfrm>
            <a:off x="4176131" y="1748654"/>
            <a:ext cx="996109" cy="15837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" name="Picture 5">
            <a:extLst>
              <a:ext uri="{FF2B5EF4-FFF2-40B4-BE49-F238E27FC236}">
                <a16:creationId xmlns="" xmlns:a16="http://schemas.microsoft.com/office/drawing/2014/main" id="{DC41E467-9756-4AF2-AAD8-9FD4F91D07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-20001" contrast="40000"/>
          </a:blip>
          <a:srcRect l="77417"/>
          <a:stretch/>
        </p:blipFill>
        <p:spPr>
          <a:xfrm>
            <a:off x="6533342" y="1793107"/>
            <a:ext cx="1105619" cy="15837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椭圆 45"/>
          <p:cNvSpPr/>
          <p:nvPr/>
        </p:nvSpPr>
        <p:spPr>
          <a:xfrm>
            <a:off x="447801" y="949226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45726" y="839000"/>
            <a:ext cx="8026946" cy="954107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先算一算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下列图形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的体积，再读一读，想一想。（单位：</a:t>
            </a:r>
            <a:r>
              <a:rPr lang="en-US" altLang="zh-CN" sz="2800" b="1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dm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33980" y="2660138"/>
            <a:ext cx="1069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底面积</a:t>
            </a:r>
            <a:endParaRPr lang="zh-CN" altLang="en-US" sz="2000" dirty="0">
              <a:solidFill>
                <a:srgbClr val="FF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268747" y="2707018"/>
            <a:ext cx="1069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底面积</a:t>
            </a:r>
            <a:endParaRPr lang="zh-CN" altLang="en-US" sz="2000" dirty="0">
              <a:solidFill>
                <a:srgbClr val="FF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889701" y="2612532"/>
            <a:ext cx="1069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底面积</a:t>
            </a:r>
            <a:endParaRPr lang="zh-CN" altLang="en-US" sz="2000" dirty="0">
              <a:solidFill>
                <a:srgbClr val="FF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342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4" grpId="0" animBg="1"/>
      <p:bldP spid="41" grpId="0" bldLvl="0" animBg="1"/>
      <p:bldP spid="41" grpId="1"/>
      <p:bldP spid="42" grpId="0" bldLvl="0" animBg="1"/>
      <p:bldP spid="2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226164" y="2755645"/>
            <a:ext cx="65541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长方体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正方体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体</a:t>
            </a:r>
            <a:r>
              <a:rPr lang="zh-CN" altLang="zh-CN" sz="2800" spc="6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积</a:t>
            </a:r>
            <a:r>
              <a:rPr lang="en-US" altLang="zh-CN" sz="2800" spc="6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底面积</a:t>
            </a:r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高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4623295" y="3298697"/>
            <a:ext cx="3232059" cy="52322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  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endParaRPr lang="zh-CN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35" y="609913"/>
            <a:ext cx="3058270" cy="20646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337" y="645034"/>
            <a:ext cx="1752916" cy="1994411"/>
          </a:xfrm>
          <a:prstGeom prst="rect">
            <a:avLst/>
          </a:prstGeom>
        </p:spPr>
      </p:pic>
      <p:sp>
        <p:nvSpPr>
          <p:cNvPr id="36" name="Text Box 4">
            <a:extLst>
              <a:ext uri="{FF2B5EF4-FFF2-40B4-BE49-F238E27FC236}">
                <a16:creationId xmlns="" xmlns:a16="http://schemas.microsoft.com/office/drawing/2014/main" id="{1F52CE55-9296-4C18-A2DE-49D9E6BA8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551" y="3918285"/>
            <a:ext cx="1362355" cy="52197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6331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 autoUpdateAnimBg="0"/>
      <p:bldP spid="27" grpId="0" bldLvl="0" animBg="1"/>
      <p:bldP spid="3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462272" y="691727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34951" y="574117"/>
            <a:ext cx="8026946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填一填。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94366" y="1333882"/>
            <a:ext cx="7076440" cy="1833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表格 10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68460156"/>
              </p:ext>
            </p:extLst>
          </p:nvPr>
        </p:nvGraphicFramePr>
        <p:xfrm>
          <a:off x="994049" y="1329437"/>
          <a:ext cx="7064375" cy="1838325"/>
        </p:xfrm>
        <a:graphic>
          <a:graphicData uri="http://schemas.openxmlformats.org/drawingml/2006/table">
            <a:tbl>
              <a:tblPr/>
              <a:tblGrid>
                <a:gridCol w="923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37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45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29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45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445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12775">
                <a:tc rowSpan="3"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长</a:t>
                      </a:r>
                      <a:endParaRPr lang="en-US" altLang="zh-CN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方</a:t>
                      </a:r>
                      <a:endParaRPr lang="en-US" altLang="zh-CN" sz="24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体</a:t>
                      </a:r>
                    </a:p>
                  </a:txBody>
                  <a:tcPr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底面积</a:t>
                      </a: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lang="en-US" altLang="zh-CN" sz="2400" b="1" baseline="3000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2400" b="1" baseline="300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25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27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高</a:t>
                      </a: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/cm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27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体积</a:t>
                      </a: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/cm</a:t>
                      </a:r>
                      <a:r>
                        <a:rPr lang="en-US" altLang="zh-CN" sz="2400" b="1" baseline="3000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2400" b="1" baseline="300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105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37.8</a:t>
                      </a:r>
                      <a:endParaRPr lang="zh-CN" altLang="en-US" sz="2400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8"/>
          <p:cNvSpPr txBox="1"/>
          <p:nvPr/>
        </p:nvSpPr>
        <p:spPr>
          <a:xfrm>
            <a:off x="3971246" y="2594040"/>
            <a:ext cx="863600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13" name="TextBox 19"/>
          <p:cNvSpPr txBox="1"/>
          <p:nvPr/>
        </p:nvSpPr>
        <p:spPr>
          <a:xfrm>
            <a:off x="5003121" y="2592452"/>
            <a:ext cx="863600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150</a:t>
            </a:r>
          </a:p>
        </p:txBody>
      </p:sp>
      <p:sp>
        <p:nvSpPr>
          <p:cNvPr id="14" name="TextBox 20"/>
          <p:cNvSpPr txBox="1"/>
          <p:nvPr/>
        </p:nvSpPr>
        <p:spPr>
          <a:xfrm>
            <a:off x="6058809" y="1390715"/>
            <a:ext cx="863600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15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TextBox 21"/>
          <p:cNvSpPr txBox="1"/>
          <p:nvPr/>
        </p:nvSpPr>
        <p:spPr>
          <a:xfrm>
            <a:off x="7100209" y="1981265"/>
            <a:ext cx="865187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4.2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="" xmlns:a16="http://schemas.microsoft.com/office/drawing/2014/main" id="{F2E6DBDE-06B8-4937-A68C-3216F32D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573" y="3377143"/>
            <a:ext cx="6311641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长方体</a:t>
            </a:r>
            <a:r>
              <a:rPr lang="zh-CN" altLang="zh-CN" sz="28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（正方体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）的体</a:t>
            </a:r>
            <a:r>
              <a:rPr lang="zh-CN" altLang="zh-CN" sz="2800" spc="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积</a:t>
            </a:r>
            <a:r>
              <a:rPr lang="en-US" altLang="zh-CN" sz="2800" spc="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底面积×高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="" xmlns:a16="http://schemas.microsoft.com/office/drawing/2014/main" id="{3B2434DF-87E0-4CB3-9F1A-0BADF9C1E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494" y="3940587"/>
            <a:ext cx="1362355" cy="52197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="" xmlns:a16="http://schemas.microsoft.com/office/drawing/2014/main" id="{2AB3B767-428C-4F81-88A8-DF40F9A3C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2639" y="3935957"/>
            <a:ext cx="1793577" cy="52322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÷</a:t>
            </a:r>
            <a:r>
              <a:rPr lang="zh-CN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="" xmlns:a16="http://schemas.microsoft.com/office/drawing/2014/main" id="{02C5E8A2-5B71-4CB9-B2AD-36D10623F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144" y="3940587"/>
            <a:ext cx="1793577" cy="52322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÷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endParaRPr lang="zh-CN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313AFBA3-87AD-44A7-ACA3-FFA5440ECE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t="24108" r="72510" b="63906"/>
          <a:stretch/>
        </p:blipFill>
        <p:spPr>
          <a:xfrm>
            <a:off x="3290451" y="4011510"/>
            <a:ext cx="525339" cy="3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494448" y="862890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19912" y="867020"/>
            <a:ext cx="7735357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一块长方体形状的大理石，体积为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30m³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底面是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面积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6m²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长方形，这块大理石的高是多少米？</a:t>
            </a:r>
          </a:p>
        </p:txBody>
      </p:sp>
      <p:sp>
        <p:nvSpPr>
          <p:cNvPr id="96" name="Text Box 4">
            <a:extLst>
              <a:ext uri="{FF2B5EF4-FFF2-40B4-BE49-F238E27FC236}">
                <a16:creationId xmlns="" xmlns:a16="http://schemas.microsoft.com/office/drawing/2014/main" id="{3B2434DF-87E0-4CB3-9F1A-0BADF9C1E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4673" y="2061605"/>
            <a:ext cx="1362355" cy="52197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98" name="Text Box 4">
            <a:extLst>
              <a:ext uri="{FF2B5EF4-FFF2-40B4-BE49-F238E27FC236}">
                <a16:creationId xmlns="" xmlns:a16="http://schemas.microsoft.com/office/drawing/2014/main" id="{02C5E8A2-5B71-4CB9-B2AD-36D10623F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255" y="2060355"/>
            <a:ext cx="1793577" cy="52322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1pPr>
            <a:lvl2pPr marL="742950" indent="-28575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2pPr>
            <a:lvl3pPr marL="11430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3pPr>
            <a:lvl4pPr marL="16002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4pPr>
            <a:lvl5pPr marL="2057400" indent="-228600" algn="ctr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1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÷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endParaRPr lang="zh-CN" altLang="zh-CN" sz="2800" i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0" name="图片 99">
            <a:extLst>
              <a:ext uri="{FF2B5EF4-FFF2-40B4-BE49-F238E27FC236}">
                <a16:creationId xmlns="" xmlns:a16="http://schemas.microsoft.com/office/drawing/2014/main" id="{313AFBA3-87AD-44A7-ACA3-FFA5440ECE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t="24108" r="72510" b="63906"/>
          <a:stretch/>
        </p:blipFill>
        <p:spPr>
          <a:xfrm>
            <a:off x="3345630" y="2132528"/>
            <a:ext cx="525339" cy="380123"/>
          </a:xfrm>
          <a:prstGeom prst="rect">
            <a:avLst/>
          </a:prstGeom>
        </p:spPr>
      </p:pic>
      <p:sp>
        <p:nvSpPr>
          <p:cNvPr id="102" name="TextBox 4"/>
          <p:cNvSpPr txBox="1"/>
          <p:nvPr/>
        </p:nvSpPr>
        <p:spPr>
          <a:xfrm>
            <a:off x="2742006" y="2717697"/>
            <a:ext cx="312485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30÷</a:t>
            </a:r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（米）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3" name="TextBox 5"/>
          <p:cNvSpPr txBox="1">
            <a:spLocks noChangeArrowheads="1"/>
          </p:cNvSpPr>
          <p:nvPr/>
        </p:nvSpPr>
        <p:spPr bwMode="auto">
          <a:xfrm>
            <a:off x="1929684" y="3304116"/>
            <a:ext cx="46188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答：这块大理石的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zh-CN" altLang="en-US" sz="28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8" grpId="0"/>
      <p:bldP spid="102" grpId="0"/>
      <p:bldP spid="1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43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5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526816" y="575971"/>
            <a:ext cx="405578" cy="523220"/>
            <a:chOff x="152631" y="737481"/>
            <a:chExt cx="405578" cy="523220"/>
          </a:xfrm>
        </p:grpSpPr>
        <p:sp>
          <p:nvSpPr>
            <p:cNvPr id="14" name="椭圆 13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6" name="TextBox 9"/>
          <p:cNvSpPr txBox="1"/>
          <p:nvPr/>
        </p:nvSpPr>
        <p:spPr>
          <a:xfrm>
            <a:off x="952280" y="580101"/>
            <a:ext cx="7960714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一个长方体水池，底面长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12 </a:t>
            </a:r>
            <a:r>
              <a:rPr lang="en-US" altLang="zh-CN" sz="2800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dm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，宽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6 </a:t>
            </a:r>
            <a:r>
              <a:rPr lang="en-US" altLang="zh-CN" sz="2800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dm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。如果要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向这个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池子里注入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sz="2800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dm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高的水，需要多少升水？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120139" y="1708970"/>
            <a:ext cx="4421671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12×6×2</a:t>
            </a:r>
          </a:p>
          <a:p>
            <a:pPr>
              <a:lnSpc>
                <a:spcPct val="120000"/>
              </a:lnSpc>
            </a:pPr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72×2</a:t>
            </a:r>
          </a:p>
          <a:p>
            <a:pPr>
              <a:lnSpc>
                <a:spcPct val="120000"/>
              </a:lnSpc>
            </a:pPr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144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dm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 </a:t>
            </a:r>
            <a:r>
              <a:rPr lang="en-US" altLang="zh-CN" sz="28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144L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72302" y="3865225"/>
            <a:ext cx="3126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答：需要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144L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f0bba0b-49f5-4169-b274-e8541ffb5b76}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4788</TotalTime>
  <Words>1052</Words>
  <Application>Microsoft Office PowerPoint</Application>
  <PresentationFormat>全屏显示(16:9)</PresentationFormat>
  <Paragraphs>171</Paragraphs>
  <Slides>23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Microsoft</cp:lastModifiedBy>
  <cp:revision>1141</cp:revision>
  <dcterms:created xsi:type="dcterms:W3CDTF">2019-09-02T08:53:00Z</dcterms:created>
  <dcterms:modified xsi:type="dcterms:W3CDTF">2024-02-03T10:23:49Z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