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6"/>
  </p:notesMasterIdLst>
  <p:sldIdLst>
    <p:sldId id="256" r:id="rId2"/>
    <p:sldId id="313" r:id="rId3"/>
    <p:sldId id="260" r:id="rId4"/>
    <p:sldId id="297" r:id="rId5"/>
    <p:sldId id="357" r:id="rId6"/>
    <p:sldId id="331" r:id="rId7"/>
    <p:sldId id="317" r:id="rId8"/>
    <p:sldId id="350" r:id="rId9"/>
    <p:sldId id="353" r:id="rId10"/>
    <p:sldId id="358" r:id="rId11"/>
    <p:sldId id="325" r:id="rId12"/>
    <p:sldId id="351" r:id="rId13"/>
    <p:sldId id="352" r:id="rId14"/>
    <p:sldId id="258" r:id="rId15"/>
    <p:sldId id="292" r:id="rId16"/>
    <p:sldId id="340" r:id="rId17"/>
    <p:sldId id="339" r:id="rId18"/>
    <p:sldId id="356" r:id="rId19"/>
    <p:sldId id="354" r:id="rId20"/>
    <p:sldId id="320" r:id="rId21"/>
    <p:sldId id="259" r:id="rId22"/>
    <p:sldId id="322" r:id="rId23"/>
    <p:sldId id="308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A"/>
    <a:srgbClr val="0066FF"/>
    <a:srgbClr val="FF00FF"/>
    <a:srgbClr val="A51B77"/>
    <a:srgbClr val="FBEBD8"/>
    <a:srgbClr val="F95647"/>
    <a:srgbClr val="FF99FF"/>
    <a:srgbClr val="FFFF00"/>
    <a:srgbClr val="528330"/>
    <a:srgbClr val="FA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2" autoAdjust="0"/>
    <p:restoredTop sz="99830" autoAdjust="0"/>
  </p:normalViewPr>
  <p:slideViewPr>
    <p:cSldViewPr snapToGrid="0">
      <p:cViewPr varScale="1">
        <p:scale>
          <a:sx n="108" d="100"/>
          <a:sy n="108" d="100"/>
        </p:scale>
        <p:origin x="-78" y="-186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6218" y="165240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第四单元 长方体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34969" y="2934141"/>
            <a:ext cx="611498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长方体的体积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(1)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50"/>
          <p:cNvSpPr/>
          <p:nvPr/>
        </p:nvSpPr>
        <p:spPr>
          <a:xfrm>
            <a:off x="462272" y="69172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834951" y="574117"/>
            <a:ext cx="802694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如何计算正方体的体积？与同伴交流你的想法。</a:t>
            </a:r>
          </a:p>
        </p:txBody>
      </p:sp>
      <p:sp>
        <p:nvSpPr>
          <p:cNvPr id="53" name="立方体 52"/>
          <p:cNvSpPr/>
          <p:nvPr/>
        </p:nvSpPr>
        <p:spPr>
          <a:xfrm>
            <a:off x="654656" y="1713865"/>
            <a:ext cx="1728788" cy="1728788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98739" y="3370555"/>
            <a:ext cx="8005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2043568" y="3101439"/>
            <a:ext cx="8005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1212857" y="2472690"/>
            <a:ext cx="8005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</a:p>
        </p:txBody>
      </p:sp>
      <p:sp>
        <p:nvSpPr>
          <p:cNvPr id="60" name="TextBox 31"/>
          <p:cNvSpPr txBox="1"/>
          <p:nvPr/>
        </p:nvSpPr>
        <p:spPr>
          <a:xfrm>
            <a:off x="5171123" y="2119249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TextBox 32"/>
          <p:cNvSpPr txBox="1"/>
          <p:nvPr/>
        </p:nvSpPr>
        <p:spPr>
          <a:xfrm>
            <a:off x="6106160" y="2104961"/>
            <a:ext cx="5762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TextBox 33"/>
          <p:cNvSpPr txBox="1"/>
          <p:nvPr/>
        </p:nvSpPr>
        <p:spPr>
          <a:xfrm>
            <a:off x="7171373" y="2120836"/>
            <a:ext cx="576262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TextBox 34"/>
          <p:cNvSpPr txBox="1"/>
          <p:nvPr/>
        </p:nvSpPr>
        <p:spPr>
          <a:xfrm>
            <a:off x="5171123" y="2740251"/>
            <a:ext cx="576263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5943" y="1533069"/>
            <a:ext cx="5582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正方体的体</a:t>
            </a:r>
            <a:r>
              <a:rPr lang="zh-CN" altLang="en-US" sz="2800" b="1" spc="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积</a:t>
            </a:r>
            <a:r>
              <a:rPr lang="en-US" altLang="zh-CN" sz="2800" b="1" spc="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棱长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棱长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棱长</a:t>
            </a:r>
          </a:p>
        </p:txBody>
      </p:sp>
      <p:sp>
        <p:nvSpPr>
          <p:cNvPr id="67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173" y="2074402"/>
            <a:ext cx="60758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528" y="2013175"/>
            <a:ext cx="60758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740" y="2002600"/>
            <a:ext cx="60758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349" y="2002600"/>
            <a:ext cx="60758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63" y="2641345"/>
            <a:ext cx="106583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³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629184" y="3442653"/>
            <a:ext cx="3660140" cy="1454785"/>
            <a:chOff x="7717" y="5667"/>
            <a:chExt cx="5764" cy="2291"/>
          </a:xfrm>
        </p:grpSpPr>
        <p:sp>
          <p:nvSpPr>
            <p:cNvPr id="73" name="云形标注 72"/>
            <p:cNvSpPr/>
            <p:nvPr/>
          </p:nvSpPr>
          <p:spPr>
            <a:xfrm>
              <a:off x="7717" y="5668"/>
              <a:ext cx="3582" cy="1787"/>
            </a:xfrm>
            <a:prstGeom prst="cloudCallout">
              <a:avLst>
                <a:gd name="adj1" fmla="val 79127"/>
                <a:gd name="adj2" fmla="val 11848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矩形 22"/>
            <p:cNvSpPr/>
            <p:nvPr/>
          </p:nvSpPr>
          <p:spPr>
            <a:xfrm>
              <a:off x="7903" y="5800"/>
              <a:ext cx="3753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en-US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³”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读作：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的立方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endPara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75" name="图片 74" descr="智慧老人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656" y="5667"/>
              <a:ext cx="1825" cy="229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003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5" grpId="0" bldLvl="0"/>
      <p:bldP spid="56" grpId="0" bldLvl="0"/>
      <p:bldP spid="57" grpId="0" bldLvl="0"/>
      <p:bldP spid="60" grpId="0"/>
      <p:bldP spid="61" grpId="0"/>
      <p:bldP spid="62" grpId="0"/>
      <p:bldP spid="63" grpId="0"/>
      <p:bldP spid="4" grpId="0"/>
      <p:bldP spid="67" grpId="0"/>
      <p:bldP spid="68" grpId="0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94448" y="862890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9912" y="867020"/>
            <a:ext cx="754037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与同伴交流，我们是如何得到长方体、正方体的体积公式的？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204225" y="3531051"/>
            <a:ext cx="3088624" cy="1068382"/>
          </a:xfrm>
          <a:prstGeom prst="cloudCallout">
            <a:avLst>
              <a:gd name="adj1" fmla="val 60398"/>
              <a:gd name="adj2" fmla="val 2576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481" y="3267508"/>
            <a:ext cx="1296312" cy="158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矩形 46"/>
          <p:cNvSpPr/>
          <p:nvPr/>
        </p:nvSpPr>
        <p:spPr>
          <a:xfrm>
            <a:off x="2431245" y="3695688"/>
            <a:ext cx="2750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通过用小正方体摆长方体得到了体积公式。</a:t>
            </a:r>
            <a:endParaRPr lang="zh-CN" altLang="en-US" sz="20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101836" y="2050519"/>
            <a:ext cx="2262889" cy="1251138"/>
            <a:chOff x="1932549" y="2285310"/>
            <a:chExt cx="2262889" cy="1251138"/>
          </a:xfrm>
        </p:grpSpPr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2667693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0" name="AutoShape 15"/>
            <p:cNvSpPr>
              <a:spLocks noChangeArrowheads="1"/>
            </p:cNvSpPr>
            <p:nvPr/>
          </p:nvSpPr>
          <p:spPr bwMode="auto">
            <a:xfrm>
              <a:off x="3124015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" name="AutoShape 14"/>
            <p:cNvSpPr>
              <a:spLocks noChangeArrowheads="1"/>
            </p:cNvSpPr>
            <p:nvPr/>
          </p:nvSpPr>
          <p:spPr bwMode="auto">
            <a:xfrm>
              <a:off x="2205082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2074154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532401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4" name="AutoShape 19"/>
            <p:cNvSpPr>
              <a:spLocks noChangeArrowheads="1"/>
            </p:cNvSpPr>
            <p:nvPr/>
          </p:nvSpPr>
          <p:spPr bwMode="auto">
            <a:xfrm>
              <a:off x="2989192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2199991" y="2292102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6" name="AutoShape 19"/>
            <p:cNvSpPr>
              <a:spLocks noChangeArrowheads="1"/>
            </p:cNvSpPr>
            <p:nvPr/>
          </p:nvSpPr>
          <p:spPr bwMode="auto">
            <a:xfrm>
              <a:off x="2658237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7" name="AutoShape 19"/>
            <p:cNvSpPr>
              <a:spLocks noChangeArrowheads="1"/>
            </p:cNvSpPr>
            <p:nvPr/>
          </p:nvSpPr>
          <p:spPr bwMode="auto">
            <a:xfrm>
              <a:off x="2075610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8" name="AutoShape 19"/>
            <p:cNvSpPr>
              <a:spLocks noChangeArrowheads="1"/>
            </p:cNvSpPr>
            <p:nvPr/>
          </p:nvSpPr>
          <p:spPr bwMode="auto">
            <a:xfrm>
              <a:off x="3123030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527310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0" name="AutoShape 19"/>
            <p:cNvSpPr>
              <a:spLocks noChangeArrowheads="1"/>
            </p:cNvSpPr>
            <p:nvPr/>
          </p:nvSpPr>
          <p:spPr bwMode="auto">
            <a:xfrm>
              <a:off x="2990648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" name="AutoShape 15"/>
            <p:cNvSpPr>
              <a:spLocks noChangeArrowheads="1"/>
            </p:cNvSpPr>
            <p:nvPr/>
          </p:nvSpPr>
          <p:spPr bwMode="auto">
            <a:xfrm>
              <a:off x="3591717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" name="AutoShape 19"/>
            <p:cNvSpPr>
              <a:spLocks noChangeArrowheads="1"/>
            </p:cNvSpPr>
            <p:nvPr/>
          </p:nvSpPr>
          <p:spPr bwMode="auto">
            <a:xfrm>
              <a:off x="3456894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auto">
            <a:xfrm>
              <a:off x="3590732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" name="AutoShape 19"/>
            <p:cNvSpPr>
              <a:spLocks noChangeArrowheads="1"/>
            </p:cNvSpPr>
            <p:nvPr/>
          </p:nvSpPr>
          <p:spPr bwMode="auto">
            <a:xfrm>
              <a:off x="3458350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5" name="AutoShape 18"/>
            <p:cNvSpPr>
              <a:spLocks noChangeArrowheads="1"/>
            </p:cNvSpPr>
            <p:nvPr/>
          </p:nvSpPr>
          <p:spPr bwMode="auto">
            <a:xfrm>
              <a:off x="1932549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6" name="AutoShape 19"/>
            <p:cNvSpPr>
              <a:spLocks noChangeArrowheads="1"/>
            </p:cNvSpPr>
            <p:nvPr/>
          </p:nvSpPr>
          <p:spPr bwMode="auto">
            <a:xfrm>
              <a:off x="2400019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7" name="AutoShape 19"/>
            <p:cNvSpPr>
              <a:spLocks noChangeArrowheads="1"/>
            </p:cNvSpPr>
            <p:nvPr/>
          </p:nvSpPr>
          <p:spPr bwMode="auto">
            <a:xfrm>
              <a:off x="1934005" y="2554422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" name="AutoShape 19"/>
            <p:cNvSpPr>
              <a:spLocks noChangeArrowheads="1"/>
            </p:cNvSpPr>
            <p:nvPr/>
          </p:nvSpPr>
          <p:spPr bwMode="auto">
            <a:xfrm>
              <a:off x="2403105" y="2552588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9" name="AutoShape 18"/>
            <p:cNvSpPr>
              <a:spLocks noChangeArrowheads="1"/>
            </p:cNvSpPr>
            <p:nvPr/>
          </p:nvSpPr>
          <p:spPr bwMode="auto">
            <a:xfrm>
              <a:off x="2865280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0" name="AutoShape 19"/>
            <p:cNvSpPr>
              <a:spLocks noChangeArrowheads="1"/>
            </p:cNvSpPr>
            <p:nvPr/>
          </p:nvSpPr>
          <p:spPr bwMode="auto">
            <a:xfrm>
              <a:off x="3323527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" name="AutoShape 19"/>
            <p:cNvSpPr>
              <a:spLocks noChangeArrowheads="1"/>
            </p:cNvSpPr>
            <p:nvPr/>
          </p:nvSpPr>
          <p:spPr bwMode="auto">
            <a:xfrm>
              <a:off x="2866267" y="255035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" name="AutoShape 19"/>
            <p:cNvSpPr>
              <a:spLocks noChangeArrowheads="1"/>
            </p:cNvSpPr>
            <p:nvPr/>
          </p:nvSpPr>
          <p:spPr bwMode="auto">
            <a:xfrm>
              <a:off x="3317967" y="255035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206366" y="1750972"/>
            <a:ext cx="1197260" cy="1534839"/>
            <a:chOff x="4417290" y="1762378"/>
            <a:chExt cx="1197260" cy="1534839"/>
          </a:xfrm>
        </p:grpSpPr>
        <p:grpSp>
          <p:nvGrpSpPr>
            <p:cNvPr id="74" name="Group 12"/>
            <p:cNvGrpSpPr/>
            <p:nvPr/>
          </p:nvGrpSpPr>
          <p:grpSpPr bwMode="auto">
            <a:xfrm>
              <a:off x="4417290" y="2596353"/>
              <a:ext cx="1197260" cy="700864"/>
              <a:chOff x="869" y="1824"/>
              <a:chExt cx="823" cy="516"/>
            </a:xfrm>
            <a:solidFill>
              <a:srgbClr val="FFFF99"/>
            </a:solidFill>
          </p:grpSpPr>
          <p:grpSp>
            <p:nvGrpSpPr>
              <p:cNvPr id="85" name="Group 13"/>
              <p:cNvGrpSpPr/>
              <p:nvPr/>
            </p:nvGrpSpPr>
            <p:grpSpPr bwMode="auto">
              <a:xfrm>
                <a:off x="954" y="1824"/>
                <a:ext cx="738" cy="414"/>
                <a:chOff x="906" y="2880"/>
                <a:chExt cx="738" cy="414"/>
              </a:xfrm>
              <a:grpFill/>
            </p:grpSpPr>
            <p:sp>
              <p:nvSpPr>
                <p:cNvPr id="88" name="AutoShape 14"/>
                <p:cNvSpPr>
                  <a:spLocks noChangeArrowheads="1"/>
                </p:cNvSpPr>
                <p:nvPr/>
              </p:nvSpPr>
              <p:spPr bwMode="auto">
                <a:xfrm>
                  <a:off x="906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9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9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86" name="AutoShape 18"/>
              <p:cNvSpPr>
                <a:spLocks noChangeArrowheads="1"/>
              </p:cNvSpPr>
              <p:nvPr/>
            </p:nvSpPr>
            <p:spPr bwMode="auto">
              <a:xfrm>
                <a:off x="869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7" name="AutoShape 19"/>
              <p:cNvSpPr>
                <a:spLocks noChangeArrowheads="1"/>
              </p:cNvSpPr>
              <p:nvPr/>
            </p:nvSpPr>
            <p:spPr bwMode="auto">
              <a:xfrm>
                <a:off x="1184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75" name="Group 12"/>
            <p:cNvGrpSpPr/>
            <p:nvPr/>
          </p:nvGrpSpPr>
          <p:grpSpPr bwMode="auto">
            <a:xfrm>
              <a:off x="4417291" y="1762378"/>
              <a:ext cx="1192895" cy="1115135"/>
              <a:chOff x="-148" y="1939"/>
              <a:chExt cx="820" cy="821"/>
            </a:xfrm>
            <a:solidFill>
              <a:srgbClr val="FFFF99"/>
            </a:solidFill>
          </p:grpSpPr>
          <p:grpSp>
            <p:nvGrpSpPr>
              <p:cNvPr id="76" name="Group 13"/>
              <p:cNvGrpSpPr/>
              <p:nvPr/>
            </p:nvGrpSpPr>
            <p:grpSpPr bwMode="auto">
              <a:xfrm>
                <a:off x="-63" y="1939"/>
                <a:ext cx="735" cy="727"/>
                <a:chOff x="-111" y="2995"/>
                <a:chExt cx="735" cy="727"/>
              </a:xfrm>
              <a:grpFill/>
            </p:grpSpPr>
            <p:sp>
              <p:nvSpPr>
                <p:cNvPr id="81" name="AutoShape 14"/>
                <p:cNvSpPr>
                  <a:spLocks noChangeArrowheads="1"/>
                </p:cNvSpPr>
                <p:nvPr/>
              </p:nvSpPr>
              <p:spPr bwMode="auto">
                <a:xfrm>
                  <a:off x="-111" y="3308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2" name="AutoShape 15"/>
                <p:cNvSpPr>
                  <a:spLocks noChangeArrowheads="1"/>
                </p:cNvSpPr>
                <p:nvPr/>
              </p:nvSpPr>
              <p:spPr bwMode="auto">
                <a:xfrm>
                  <a:off x="-111" y="2995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3" name="AutoShape 14"/>
                <p:cNvSpPr>
                  <a:spLocks noChangeArrowheads="1"/>
                </p:cNvSpPr>
                <p:nvPr/>
              </p:nvSpPr>
              <p:spPr bwMode="auto">
                <a:xfrm>
                  <a:off x="209" y="3304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4" name="AutoShape 15"/>
                <p:cNvSpPr>
                  <a:spLocks noChangeArrowheads="1"/>
                </p:cNvSpPr>
                <p:nvPr/>
              </p:nvSpPr>
              <p:spPr bwMode="auto">
                <a:xfrm>
                  <a:off x="209" y="2999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77" name="AutoShape 18"/>
              <p:cNvSpPr>
                <a:spLocks noChangeArrowheads="1"/>
              </p:cNvSpPr>
              <p:nvPr/>
            </p:nvSpPr>
            <p:spPr bwMode="auto">
              <a:xfrm>
                <a:off x="-148" y="2342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8" name="AutoShape 19"/>
              <p:cNvSpPr>
                <a:spLocks noChangeArrowheads="1"/>
              </p:cNvSpPr>
              <p:nvPr/>
            </p:nvSpPr>
            <p:spPr bwMode="auto">
              <a:xfrm>
                <a:off x="-148" y="2037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9" name="AutoShape 18"/>
              <p:cNvSpPr>
                <a:spLocks noChangeArrowheads="1"/>
              </p:cNvSpPr>
              <p:nvPr/>
            </p:nvSpPr>
            <p:spPr bwMode="auto">
              <a:xfrm>
                <a:off x="167" y="234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0" name="AutoShape 19"/>
              <p:cNvSpPr>
                <a:spLocks noChangeArrowheads="1"/>
              </p:cNvSpPr>
              <p:nvPr/>
            </p:nvSpPr>
            <p:spPr bwMode="auto">
              <a:xfrm>
                <a:off x="167" y="2041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6369071" y="2068768"/>
            <a:ext cx="1197260" cy="1101729"/>
            <a:chOff x="6133027" y="835368"/>
            <a:chExt cx="1197260" cy="1101729"/>
          </a:xfrm>
        </p:grpSpPr>
        <p:sp>
          <p:nvSpPr>
            <p:cNvPr id="91" name="AutoShape 14"/>
            <p:cNvSpPr>
              <a:spLocks noChangeArrowheads="1"/>
            </p:cNvSpPr>
            <p:nvPr/>
          </p:nvSpPr>
          <p:spPr bwMode="auto">
            <a:xfrm>
              <a:off x="6263955" y="1236233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" name="AutoShape 18"/>
            <p:cNvSpPr>
              <a:spLocks noChangeArrowheads="1"/>
            </p:cNvSpPr>
            <p:nvPr/>
          </p:nvSpPr>
          <p:spPr bwMode="auto">
            <a:xfrm>
              <a:off x="6133027" y="1374776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3" name="AutoShape 14"/>
            <p:cNvSpPr>
              <a:spLocks noChangeArrowheads="1"/>
            </p:cNvSpPr>
            <p:nvPr/>
          </p:nvSpPr>
          <p:spPr bwMode="auto">
            <a:xfrm>
              <a:off x="6258864" y="835368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4" name="AutoShape 19"/>
            <p:cNvSpPr>
              <a:spLocks noChangeArrowheads="1"/>
            </p:cNvSpPr>
            <p:nvPr/>
          </p:nvSpPr>
          <p:spPr bwMode="auto">
            <a:xfrm>
              <a:off x="6134483" y="954764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5" name="AutoShape 15"/>
            <p:cNvSpPr>
              <a:spLocks noChangeArrowheads="1"/>
            </p:cNvSpPr>
            <p:nvPr/>
          </p:nvSpPr>
          <p:spPr bwMode="auto">
            <a:xfrm>
              <a:off x="6726566" y="1236233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7" name="AutoShape 19"/>
            <p:cNvSpPr>
              <a:spLocks noChangeArrowheads="1"/>
            </p:cNvSpPr>
            <p:nvPr/>
          </p:nvSpPr>
          <p:spPr bwMode="auto">
            <a:xfrm>
              <a:off x="6591274" y="1374776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9" name="AutoShape 19"/>
            <p:cNvSpPr>
              <a:spLocks noChangeArrowheads="1"/>
            </p:cNvSpPr>
            <p:nvPr/>
          </p:nvSpPr>
          <p:spPr bwMode="auto">
            <a:xfrm>
              <a:off x="6717111" y="835368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1" name="AutoShape 19"/>
            <p:cNvSpPr>
              <a:spLocks noChangeArrowheads="1"/>
            </p:cNvSpPr>
            <p:nvPr/>
          </p:nvSpPr>
          <p:spPr bwMode="auto">
            <a:xfrm>
              <a:off x="6591274" y="95102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26816" y="575971"/>
            <a:ext cx="405578" cy="523220"/>
            <a:chOff x="152631" y="737481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TextBox 9"/>
          <p:cNvSpPr txBox="1"/>
          <p:nvPr/>
        </p:nvSpPr>
        <p:spPr>
          <a:xfrm>
            <a:off x="952280" y="580101"/>
            <a:ext cx="754037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我说你做。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5" descr="9.png"/>
          <p:cNvPicPr>
            <a:picLocks noChangeAspect="1"/>
          </p:cNvPicPr>
          <p:nvPr/>
        </p:nvPicPr>
        <p:blipFill rotWithShape="1">
          <a:blip r:embed="rId3"/>
          <a:srcRect r="496" b="2161"/>
          <a:stretch/>
        </p:blipFill>
        <p:spPr>
          <a:xfrm>
            <a:off x="2791005" y="1367486"/>
            <a:ext cx="5466184" cy="2442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6" descr="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08" y="1903810"/>
            <a:ext cx="1742120" cy="126275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27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54676" y="591317"/>
            <a:ext cx="405578" cy="523220"/>
            <a:chOff x="152631" y="737481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TextBox 9"/>
          <p:cNvSpPr txBox="1"/>
          <p:nvPr/>
        </p:nvSpPr>
        <p:spPr>
          <a:xfrm>
            <a:off x="880140" y="586235"/>
            <a:ext cx="779769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用体积是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1cm³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小正方体摆成如下的图形，它们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的体积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各是多少？</a:t>
            </a:r>
          </a:p>
        </p:txBody>
      </p:sp>
      <p:pic>
        <p:nvPicPr>
          <p:cNvPr id="20" name="图片 7" descr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4" y="1854438"/>
            <a:ext cx="1273483" cy="9615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8" descr="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88" y="1614726"/>
            <a:ext cx="2140596" cy="14494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9" descr="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365" y="1889999"/>
            <a:ext cx="974430" cy="9529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10" descr="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775" y="1670288"/>
            <a:ext cx="1622618" cy="1276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TextBox 11"/>
          <p:cNvSpPr txBox="1"/>
          <p:nvPr/>
        </p:nvSpPr>
        <p:spPr>
          <a:xfrm>
            <a:off x="313435" y="3060076"/>
            <a:ext cx="19919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3×2×2</a:t>
            </a:r>
          </a:p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12"/>
          <p:cNvSpPr txBox="1"/>
          <p:nvPr/>
        </p:nvSpPr>
        <p:spPr>
          <a:xfrm>
            <a:off x="2507678" y="3059759"/>
            <a:ext cx="191103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5×3×3</a:t>
            </a:r>
          </a:p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4991480" y="3059759"/>
            <a:ext cx="184658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2×2×2</a:t>
            </a:r>
          </a:p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TextBox 14"/>
          <p:cNvSpPr txBox="1"/>
          <p:nvPr/>
        </p:nvSpPr>
        <p:spPr>
          <a:xfrm>
            <a:off x="6979030" y="3059759"/>
            <a:ext cx="1757363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3×2×3</a:t>
            </a:r>
          </a:p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225444" y="2328709"/>
            <a:ext cx="573742" cy="5077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7700682" y="2046174"/>
            <a:ext cx="493059" cy="5446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0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12923" y="501984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938387" y="501984"/>
            <a:ext cx="7658765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</a:rPr>
              <a:t>冷藏车厢的内部长</a:t>
            </a:r>
            <a:r>
              <a:rPr lang="en-US" altLang="zh-CN" sz="2800" b="1" dirty="0" smtClean="0">
                <a:latin typeface="Times New Roman" pitchFamily="18" charset="0"/>
              </a:rPr>
              <a:t>3 m</a:t>
            </a:r>
            <a:r>
              <a:rPr lang="zh-CN" altLang="en-US" sz="2800" b="1" dirty="0" smtClean="0">
                <a:latin typeface="Times New Roman" pitchFamily="18" charset="0"/>
              </a:rPr>
              <a:t>、宽</a:t>
            </a:r>
            <a:r>
              <a:rPr lang="en-US" altLang="zh-CN" sz="2800" b="1" dirty="0" smtClean="0">
                <a:latin typeface="Times New Roman" pitchFamily="18" charset="0"/>
              </a:rPr>
              <a:t>2.2 m</a:t>
            </a:r>
            <a:r>
              <a:rPr lang="zh-CN" altLang="en-US" sz="2800" b="1" dirty="0" smtClean="0">
                <a:latin typeface="Times New Roman" pitchFamily="18" charset="0"/>
              </a:rPr>
              <a:t>、高</a:t>
            </a:r>
            <a:r>
              <a:rPr lang="en-US" altLang="zh-CN" sz="2800" b="1" dirty="0" smtClean="0">
                <a:latin typeface="Times New Roman" pitchFamily="18" charset="0"/>
              </a:rPr>
              <a:t>2 m</a:t>
            </a:r>
            <a:r>
              <a:rPr lang="zh-CN" altLang="en-US" sz="2800" b="1" dirty="0" smtClean="0">
                <a:latin typeface="Times New Roman" pitchFamily="18" charset="0"/>
              </a:rPr>
              <a:t>，车厢内部的体积是多少？</a:t>
            </a:r>
            <a:endParaRPr lang="zh-CN" altLang="en-US" sz="2800" b="1" dirty="0">
              <a:latin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378" y1="11828" x2="91351" y2="2151"/>
                        <a14:foregroundMark x1="53514" y1="2151" x2="99459" y2="4301"/>
                        <a14:foregroundMark x1="33514" y1="11828" x2="56757" y2="2151"/>
                        <a14:foregroundMark x1="9730" y1="30108" x2="34595" y2="8602"/>
                        <a14:foregroundMark x1="10270" y1="88172" x2="60000" y2="84946"/>
                        <a14:foregroundMark x1="65946" y1="94624" x2="96757" y2="63441"/>
                        <a14:foregroundMark x1="72973" y1="21505" x2="72973" y2="591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4426" y="1305532"/>
            <a:ext cx="2535991" cy="1274849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947221" y="2227920"/>
            <a:ext cx="3012837" cy="164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2.2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6.6×2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13.2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465398" y="3849101"/>
            <a:ext cx="5214306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车厢内部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</a:t>
            </a:r>
            <a:r>
              <a:rPr lang="zh-CN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13.2 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042" y="1751299"/>
            <a:ext cx="21971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/>
          <p:cNvSpPr txBox="1"/>
          <p:nvPr/>
        </p:nvSpPr>
        <p:spPr>
          <a:xfrm>
            <a:off x="518574" y="610860"/>
            <a:ext cx="6151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计算下列图形的体积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单位：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cm)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27918" r="65189"/>
          <a:stretch/>
        </p:blipFill>
        <p:spPr>
          <a:xfrm>
            <a:off x="1360955" y="1595715"/>
            <a:ext cx="1561539" cy="12837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3743" t="5624" r="3982" b="4921"/>
          <a:stretch/>
        </p:blipFill>
        <p:spPr>
          <a:xfrm>
            <a:off x="6571129" y="1620813"/>
            <a:ext cx="1057836" cy="12012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l="76018" t="11107" r="3598"/>
          <a:stretch/>
        </p:blipFill>
        <p:spPr>
          <a:xfrm>
            <a:off x="4289611" y="1446018"/>
            <a:ext cx="914401" cy="1583140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1145726" y="3029158"/>
            <a:ext cx="19919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10×4×8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</a:p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320 (cm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664809" y="3031346"/>
            <a:ext cx="19919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5×5×12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 (cm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6104049" y="3029158"/>
            <a:ext cx="19919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6×6×6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216 (cm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4" y="627447"/>
            <a:ext cx="479658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填表。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0174672"/>
              </p:ext>
            </p:extLst>
          </p:nvPr>
        </p:nvGraphicFramePr>
        <p:xfrm>
          <a:off x="1231596" y="1398254"/>
          <a:ext cx="6755955" cy="2442532"/>
        </p:xfrm>
        <a:graphic>
          <a:graphicData uri="http://schemas.openxmlformats.org/drawingml/2006/table">
            <a:tbl>
              <a:tblPr/>
              <a:tblGrid>
                <a:gridCol w="534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04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7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78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78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7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0633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长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2400" b="1" dirty="0" smtClean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0633">
                <a:tc rowSpan="3"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长</a:t>
                      </a:r>
                      <a:endParaRPr lang="en-US" altLang="zh-CN" sz="2400" b="1" dirty="0" smtClean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方</a:t>
                      </a:r>
                      <a:endParaRPr lang="en-US" altLang="zh-CN" sz="2400" b="1" dirty="0" smtClean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体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宽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zh-CN" altLang="en-US" sz="2400" b="1" dirty="0" smtClean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0633">
                <a:tc vMerge="1"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0633">
                <a:tc vMerge="1"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/cm³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96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1600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741353" y="3313592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87647" y="149375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27553" y="208542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76423" y="270399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43">
            <a:extLst>
              <a:ext uri="{FF2B5EF4-FFF2-40B4-BE49-F238E27FC236}">
                <a16:creationId xmlns="" xmlns:a16="http://schemas.microsoft.com/office/drawing/2014/main" id="{1B4CEA96-AC79-4811-B888-5E94C6EE2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202" y="3939436"/>
            <a:ext cx="5670550" cy="587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长方体的体</a:t>
            </a:r>
            <a:r>
              <a:rPr lang="zh-CN" altLang="en-US" sz="32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积</a:t>
            </a:r>
            <a:r>
              <a:rPr lang="en-US" altLang="zh-CN" sz="32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 </a:t>
            </a:r>
          </a:p>
        </p:txBody>
      </p: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524143" y="643141"/>
            <a:ext cx="805507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3.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一个正方体纸盒的棱长是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7 cm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，这个纸盒的体积</a:t>
            </a: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  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是多少立方厘米？</a:t>
            </a: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119755" y="2248535"/>
            <a:ext cx="5138420" cy="164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49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343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842770" y="3957862"/>
            <a:ext cx="5587365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这个纸盒的体积</a:t>
            </a:r>
            <a:r>
              <a:rPr lang="zh-CN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343 c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243" y="1806328"/>
            <a:ext cx="21971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³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3" y="627447"/>
            <a:ext cx="820618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4.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一个长方体，长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10 cm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，宽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10 cm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，高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6 cm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。它的</a:t>
            </a: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  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体积是多少立方厘米？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947221" y="2227920"/>
            <a:ext cx="3012837" cy="164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100×6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465398" y="3849101"/>
            <a:ext cx="5214306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答：它的体积</a:t>
            </a:r>
            <a:r>
              <a:rPr lang="zh-CN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 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042" y="1751299"/>
            <a:ext cx="21971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4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500599" y="597628"/>
            <a:ext cx="820618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5.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一个正方体的表面积是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96 cm²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，它的体积是多少</a:t>
            </a: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  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立方厘米？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88684" y="2339115"/>
            <a:ext cx="2703615" cy="1397547"/>
            <a:chOff x="2368" y="1342"/>
            <a:chExt cx="7132" cy="3634"/>
          </a:xfrm>
        </p:grpSpPr>
        <p:sp>
          <p:nvSpPr>
            <p:cNvPr id="9" name="云形标注 8"/>
            <p:cNvSpPr/>
            <p:nvPr/>
          </p:nvSpPr>
          <p:spPr>
            <a:xfrm>
              <a:off x="2368" y="1342"/>
              <a:ext cx="7132" cy="3634"/>
            </a:xfrm>
            <a:prstGeom prst="cloudCallout">
              <a:avLst>
                <a:gd name="adj1" fmla="val -56764"/>
                <a:gd name="adj2" fmla="val 47112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882" y="1838"/>
              <a:ext cx="6618" cy="2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000" b="1" dirty="0" smtClean="0">
                  <a:ln/>
                  <a:latin typeface="楷体" panose="02010609060101010101" pitchFamily="49" charset="-122"/>
                  <a:ea typeface="楷体" panose="02010609060101010101" pitchFamily="49" charset="-122"/>
                </a:rPr>
                <a:t>已知表面积，可以先求出一个面的面积，然后得出棱长。</a:t>
              </a:r>
              <a:endParaRPr lang="zh-CN" altLang="en-US" sz="2000" b="1" dirty="0">
                <a:ln/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2" b="97964" l="1153" r="95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47" y="2678968"/>
            <a:ext cx="829745" cy="1879479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874633" y="1560539"/>
            <a:ext cx="3012837" cy="56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96÷6=16(cm²)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74633" y="2183411"/>
            <a:ext cx="3012837" cy="6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4×4=16(cm²)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74633" y="2852677"/>
            <a:ext cx="3500054" cy="5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4×4×4=64(cm³)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792299" y="3617215"/>
            <a:ext cx="4043568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答：它的体积</a:t>
            </a:r>
            <a:r>
              <a:rPr lang="zh-CN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 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816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4832920" y="2140866"/>
            <a:ext cx="2641259" cy="1212808"/>
          </a:xfrm>
          <a:prstGeom prst="cloudCallout">
            <a:avLst>
              <a:gd name="adj1" fmla="val 22085"/>
              <a:gd name="adj2" fmla="val 660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76092" y="2375005"/>
            <a:ext cx="2362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我长得高，我的体积比你大！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046587" y="1789489"/>
            <a:ext cx="2589132" cy="1171032"/>
            <a:chOff x="2655" y="1686"/>
            <a:chExt cx="6830" cy="3045"/>
          </a:xfrm>
        </p:grpSpPr>
        <p:sp>
          <p:nvSpPr>
            <p:cNvPr id="17" name="云形标注 16"/>
            <p:cNvSpPr/>
            <p:nvPr/>
          </p:nvSpPr>
          <p:spPr>
            <a:xfrm>
              <a:off x="2655" y="1686"/>
              <a:ext cx="6830" cy="3045"/>
            </a:xfrm>
            <a:prstGeom prst="cloudCallout">
              <a:avLst>
                <a:gd name="adj1" fmla="val -33415"/>
                <a:gd name="adj2" fmla="val 70518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05" y="2128"/>
              <a:ext cx="6206" cy="2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长得胖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，我的体积比你大！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9778" y="3050152"/>
            <a:ext cx="1929658" cy="1359231"/>
            <a:chOff x="3153" y="3565"/>
            <a:chExt cx="3978" cy="2658"/>
          </a:xfrm>
        </p:grpSpPr>
        <p:grpSp>
          <p:nvGrpSpPr>
            <p:cNvPr id="12" name="组合 11"/>
            <p:cNvGrpSpPr/>
            <p:nvPr/>
          </p:nvGrpSpPr>
          <p:grpSpPr>
            <a:xfrm>
              <a:off x="3153" y="3565"/>
              <a:ext cx="3979" cy="2658"/>
              <a:chOff x="2854" y="4018"/>
              <a:chExt cx="3979" cy="265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2854" y="4018"/>
                <a:ext cx="3322" cy="2658"/>
                <a:chOff x="2854" y="4018"/>
                <a:chExt cx="3322" cy="2658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4008" y="4018"/>
                  <a:ext cx="2168" cy="2132"/>
                  <a:chOff x="4578" y="2848"/>
                  <a:chExt cx="2168" cy="2132"/>
                </a:xfrm>
              </p:grpSpPr>
              <p:sp>
                <p:nvSpPr>
                  <p:cNvPr id="29" name="立方体 28"/>
                  <p:cNvSpPr/>
                  <p:nvPr/>
                </p:nvSpPr>
                <p:spPr>
                  <a:xfrm>
                    <a:off x="4578" y="2848"/>
                    <a:ext cx="2169" cy="2132"/>
                  </a:xfrm>
                  <a:prstGeom prst="cube">
                    <a:avLst/>
                  </a:prstGeom>
                  <a:solidFill>
                    <a:srgbClr val="FFEF35"/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pic>
                <p:nvPicPr>
                  <p:cNvPr id="30" name="图片 29" descr="tim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578" y="3323"/>
                    <a:ext cx="1657" cy="16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rcRect l="28481" t="82166" r="30095" b="-1639"/>
                <a:stretch>
                  <a:fillRect/>
                </a:stretch>
              </p:blipFill>
              <p:spPr>
                <a:xfrm>
                  <a:off x="3961" y="6150"/>
                  <a:ext cx="1754" cy="526"/>
                </a:xfrm>
                <a:prstGeom prst="rect">
                  <a:avLst/>
                </a:prstGeom>
              </p:spPr>
            </p:pic>
            <p:sp>
              <p:nvSpPr>
                <p:cNvPr id="25" name="任意多边形 24"/>
                <p:cNvSpPr/>
                <p:nvPr/>
              </p:nvSpPr>
              <p:spPr>
                <a:xfrm>
                  <a:off x="4347" y="6243"/>
                  <a:ext cx="412" cy="262"/>
                </a:xfrm>
                <a:custGeom>
                  <a:avLst/>
                  <a:gdLst>
                    <a:gd name="connisteX0" fmla="*/ 35560 w 261620"/>
                    <a:gd name="connsiteY0" fmla="*/ 95250 h 166370"/>
                    <a:gd name="connisteX1" fmla="*/ 118745 w 261620"/>
                    <a:gd name="connsiteY1" fmla="*/ 47625 h 166370"/>
                    <a:gd name="connisteX2" fmla="*/ 71755 w 261620"/>
                    <a:gd name="connsiteY2" fmla="*/ 0 h 166370"/>
                    <a:gd name="connisteX3" fmla="*/ 107315 w 261620"/>
                    <a:gd name="connsiteY3" fmla="*/ 12065 h 166370"/>
                    <a:gd name="connisteX4" fmla="*/ 213995 w 261620"/>
                    <a:gd name="connsiteY4" fmla="*/ 35560 h 166370"/>
                    <a:gd name="connisteX5" fmla="*/ 261620 w 261620"/>
                    <a:gd name="connsiteY5" fmla="*/ 83185 h 166370"/>
                    <a:gd name="connisteX6" fmla="*/ 142875 w 261620"/>
                    <a:gd name="connsiteY6" fmla="*/ 118745 h 166370"/>
                    <a:gd name="connisteX7" fmla="*/ 59690 w 261620"/>
                    <a:gd name="connsiteY7" fmla="*/ 166370 h 166370"/>
                    <a:gd name="connisteX8" fmla="*/ 0 w 261620"/>
                    <a:gd name="connsiteY8" fmla="*/ 95250 h 16637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</a:cxnLst>
                  <a:rect l="l" t="t" r="r" b="b"/>
                  <a:pathLst>
                    <a:path w="261620" h="166370">
                      <a:moveTo>
                        <a:pt x="35560" y="95250"/>
                      </a:moveTo>
                      <a:lnTo>
                        <a:pt x="118745" y="47625"/>
                      </a:lnTo>
                      <a:lnTo>
                        <a:pt x="71755" y="0"/>
                      </a:lnTo>
                      <a:lnTo>
                        <a:pt x="107315" y="12065"/>
                      </a:lnTo>
                      <a:lnTo>
                        <a:pt x="213995" y="35560"/>
                      </a:lnTo>
                      <a:lnTo>
                        <a:pt x="261620" y="83185"/>
                      </a:lnTo>
                      <a:lnTo>
                        <a:pt x="142875" y="118745"/>
                      </a:lnTo>
                      <a:lnTo>
                        <a:pt x="59690" y="166370"/>
                      </a:lnTo>
                      <a:lnTo>
                        <a:pt x="0" y="95250"/>
                      </a:lnTo>
                    </a:path>
                  </a:pathLst>
                </a:custGeom>
                <a:solidFill>
                  <a:srgbClr val="FFEF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4890" y="6243"/>
                  <a:ext cx="392" cy="224"/>
                </a:xfrm>
                <a:custGeom>
                  <a:avLst/>
                  <a:gdLst>
                    <a:gd name="connisteX0" fmla="*/ 177800 w 248920"/>
                    <a:gd name="connsiteY0" fmla="*/ 0 h 142240"/>
                    <a:gd name="connisteX1" fmla="*/ 71120 w 248920"/>
                    <a:gd name="connsiteY1" fmla="*/ 23495 h 142240"/>
                    <a:gd name="connisteX2" fmla="*/ 11430 w 248920"/>
                    <a:gd name="connsiteY2" fmla="*/ 59690 h 142240"/>
                    <a:gd name="connisteX3" fmla="*/ 0 w 248920"/>
                    <a:gd name="connsiteY3" fmla="*/ 59690 h 142240"/>
                    <a:gd name="connisteX4" fmla="*/ 166370 w 248920"/>
                    <a:gd name="connsiteY4" fmla="*/ 142240 h 142240"/>
                    <a:gd name="connisteX5" fmla="*/ 189865 w 248920"/>
                    <a:gd name="connsiteY5" fmla="*/ 142240 h 142240"/>
                    <a:gd name="connisteX6" fmla="*/ 248920 w 248920"/>
                    <a:gd name="connsiteY6" fmla="*/ 83185 h 142240"/>
                    <a:gd name="connisteX7" fmla="*/ 154305 w 248920"/>
                    <a:gd name="connsiteY7" fmla="*/ 35560 h 142240"/>
                    <a:gd name="connisteX8" fmla="*/ 177800 w 248920"/>
                    <a:gd name="connsiteY8" fmla="*/ 0 h 14224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</a:cxnLst>
                  <a:rect l="l" t="t" r="r" b="b"/>
                  <a:pathLst>
                    <a:path w="248920" h="142240">
                      <a:moveTo>
                        <a:pt x="177800" y="0"/>
                      </a:moveTo>
                      <a:lnTo>
                        <a:pt x="71120" y="23495"/>
                      </a:lnTo>
                      <a:lnTo>
                        <a:pt x="11430" y="59690"/>
                      </a:lnTo>
                      <a:lnTo>
                        <a:pt x="0" y="59690"/>
                      </a:lnTo>
                      <a:lnTo>
                        <a:pt x="166370" y="142240"/>
                      </a:lnTo>
                      <a:lnTo>
                        <a:pt x="189865" y="142240"/>
                      </a:lnTo>
                      <a:lnTo>
                        <a:pt x="248920" y="83185"/>
                      </a:lnTo>
                      <a:lnTo>
                        <a:pt x="154305" y="35560"/>
                      </a:lnTo>
                      <a:lnTo>
                        <a:pt x="177800" y="0"/>
                      </a:lnTo>
                      <a:close/>
                    </a:path>
                  </a:pathLst>
                </a:custGeom>
                <a:solidFill>
                  <a:srgbClr val="FFEF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rcRect t="13910" r="73070" b="49727"/>
                <a:stretch>
                  <a:fillRect/>
                </a:stretch>
              </p:blipFill>
              <p:spPr>
                <a:xfrm>
                  <a:off x="2854" y="4706"/>
                  <a:ext cx="1154" cy="993"/>
                </a:xfrm>
                <a:prstGeom prst="rect">
                  <a:avLst/>
                </a:prstGeom>
              </p:spPr>
            </p:pic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70886" t="13363" r="-1076" b="50373"/>
              <a:stretch>
                <a:fillRect/>
              </a:stretch>
            </p:blipFill>
            <p:spPr>
              <a:xfrm>
                <a:off x="5827" y="4493"/>
                <a:ext cx="1007" cy="1195"/>
              </a:xfrm>
              <a:prstGeom prst="rect">
                <a:avLst/>
              </a:prstGeom>
            </p:spPr>
          </p:pic>
        </p:grpSp>
        <p:sp>
          <p:nvSpPr>
            <p:cNvPr id="13" name="任意多边形 12"/>
            <p:cNvSpPr/>
            <p:nvPr/>
          </p:nvSpPr>
          <p:spPr>
            <a:xfrm>
              <a:off x="6126" y="4641"/>
              <a:ext cx="349" cy="298"/>
            </a:xfrm>
            <a:custGeom>
              <a:avLst/>
              <a:gdLst>
                <a:gd name="connisteX0" fmla="*/ 0 w 260985"/>
                <a:gd name="connsiteY0" fmla="*/ 23495 h 166370"/>
                <a:gd name="connisteX1" fmla="*/ 0 w 260985"/>
                <a:gd name="connsiteY1" fmla="*/ 94615 h 166370"/>
                <a:gd name="connisteX2" fmla="*/ 12065 w 260985"/>
                <a:gd name="connsiteY2" fmla="*/ 166370 h 166370"/>
                <a:gd name="connisteX3" fmla="*/ 106680 w 260985"/>
                <a:gd name="connsiteY3" fmla="*/ 142240 h 166370"/>
                <a:gd name="connisteX4" fmla="*/ 201930 w 260985"/>
                <a:gd name="connsiteY4" fmla="*/ 106680 h 166370"/>
                <a:gd name="connisteX5" fmla="*/ 260985 w 260985"/>
                <a:gd name="connsiteY5" fmla="*/ 71120 h 166370"/>
                <a:gd name="connisteX6" fmla="*/ 142240 w 260985"/>
                <a:gd name="connsiteY6" fmla="*/ 0 h 166370"/>
                <a:gd name="connisteX7" fmla="*/ 35560 w 260985"/>
                <a:gd name="connsiteY7" fmla="*/ 0 h 166370"/>
                <a:gd name="connisteX8" fmla="*/ 0 w 260985"/>
                <a:gd name="connsiteY8" fmla="*/ 23495 h 166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260985" h="166370">
                  <a:moveTo>
                    <a:pt x="0" y="23495"/>
                  </a:moveTo>
                  <a:lnTo>
                    <a:pt x="0" y="94615"/>
                  </a:lnTo>
                  <a:lnTo>
                    <a:pt x="12065" y="166370"/>
                  </a:lnTo>
                  <a:lnTo>
                    <a:pt x="106680" y="142240"/>
                  </a:lnTo>
                  <a:lnTo>
                    <a:pt x="201930" y="106680"/>
                  </a:lnTo>
                  <a:lnTo>
                    <a:pt x="260985" y="71120"/>
                  </a:lnTo>
                  <a:lnTo>
                    <a:pt x="142240" y="0"/>
                  </a:lnTo>
                  <a:lnTo>
                    <a:pt x="35560" y="0"/>
                  </a:lnTo>
                  <a:lnTo>
                    <a:pt x="0" y="23495"/>
                  </a:lnTo>
                  <a:close/>
                </a:path>
              </a:pathLst>
            </a:custGeom>
            <a:solidFill>
              <a:srgbClr val="CCB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151" y="4961"/>
              <a:ext cx="243" cy="112"/>
            </a:xfrm>
            <a:custGeom>
              <a:avLst/>
              <a:gdLst>
                <a:gd name="connisteX0" fmla="*/ 0 w 154305"/>
                <a:gd name="connsiteY0" fmla="*/ 0 h 71120"/>
                <a:gd name="connisteX1" fmla="*/ 106680 w 154305"/>
                <a:gd name="connsiteY1" fmla="*/ 0 h 71120"/>
                <a:gd name="connisteX2" fmla="*/ 142240 w 154305"/>
                <a:gd name="connsiteY2" fmla="*/ 0 h 71120"/>
                <a:gd name="connisteX3" fmla="*/ 154305 w 154305"/>
                <a:gd name="connsiteY3" fmla="*/ 71120 h 71120"/>
                <a:gd name="connisteX4" fmla="*/ 106680 w 154305"/>
                <a:gd name="connsiteY4" fmla="*/ 71120 h 71120"/>
                <a:gd name="connisteX5" fmla="*/ 23495 w 154305"/>
                <a:gd name="connsiteY5" fmla="*/ 71120 h 71120"/>
                <a:gd name="connisteX6" fmla="*/ 0 w 154305"/>
                <a:gd name="connsiteY6" fmla="*/ 0 h 711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54305" h="71120">
                  <a:moveTo>
                    <a:pt x="0" y="0"/>
                  </a:moveTo>
                  <a:lnTo>
                    <a:pt x="106680" y="0"/>
                  </a:lnTo>
                  <a:lnTo>
                    <a:pt x="142240" y="0"/>
                  </a:lnTo>
                  <a:lnTo>
                    <a:pt x="154305" y="71120"/>
                  </a:lnTo>
                  <a:lnTo>
                    <a:pt x="106680" y="71120"/>
                  </a:lnTo>
                  <a:lnTo>
                    <a:pt x="23495" y="71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B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94539" y="3267646"/>
            <a:ext cx="1590390" cy="1448790"/>
            <a:chOff x="7119" y="2980"/>
            <a:chExt cx="3484" cy="2958"/>
          </a:xfrm>
        </p:grpSpPr>
        <p:grpSp>
          <p:nvGrpSpPr>
            <p:cNvPr id="32" name="组合 31"/>
            <p:cNvGrpSpPr/>
            <p:nvPr/>
          </p:nvGrpSpPr>
          <p:grpSpPr>
            <a:xfrm>
              <a:off x="7119" y="2980"/>
              <a:ext cx="3484" cy="2958"/>
              <a:chOff x="7137" y="3635"/>
              <a:chExt cx="3484" cy="2958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t="13910" r="73070" b="49727"/>
              <a:stretch>
                <a:fillRect/>
              </a:stretch>
            </p:blipFill>
            <p:spPr>
              <a:xfrm>
                <a:off x="7137" y="4343"/>
                <a:ext cx="920" cy="1211"/>
              </a:xfrm>
              <a:prstGeom prst="rect">
                <a:avLst/>
              </a:prstGeom>
            </p:spPr>
          </p:pic>
          <p:grpSp>
            <p:nvGrpSpPr>
              <p:cNvPr id="36" name="组合 35"/>
              <p:cNvGrpSpPr/>
              <p:nvPr/>
            </p:nvGrpSpPr>
            <p:grpSpPr>
              <a:xfrm>
                <a:off x="7978" y="3635"/>
                <a:ext cx="1682" cy="2467"/>
                <a:chOff x="8502" y="2681"/>
                <a:chExt cx="1682" cy="2467"/>
              </a:xfrm>
            </p:grpSpPr>
            <p:sp>
              <p:nvSpPr>
                <p:cNvPr id="39" name="立方体 38"/>
                <p:cNvSpPr/>
                <p:nvPr/>
              </p:nvSpPr>
              <p:spPr>
                <a:xfrm>
                  <a:off x="8502" y="2681"/>
                  <a:ext cx="1683" cy="2467"/>
                </a:xfrm>
                <a:prstGeom prst="cube">
                  <a:avLst/>
                </a:prstGeom>
                <a:solidFill>
                  <a:srgbClr val="AED57A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0" name="图片 39" descr="u=369766149,2303833543&amp;fm=26&amp;gp=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03" y="3092"/>
                  <a:ext cx="1250" cy="2057"/>
                </a:xfrm>
                <a:prstGeom prst="rect">
                  <a:avLst/>
                </a:prstGeom>
              </p:spPr>
            </p:pic>
          </p:grp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28481" t="82166" r="30095" b="-1639"/>
              <a:stretch>
                <a:fillRect/>
              </a:stretch>
            </p:blipFill>
            <p:spPr>
              <a:xfrm>
                <a:off x="7799" y="6067"/>
                <a:ext cx="1754" cy="526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70886" t="13363" r="-1076" b="50373"/>
              <a:stretch>
                <a:fillRect/>
              </a:stretch>
            </p:blipFill>
            <p:spPr>
              <a:xfrm>
                <a:off x="9229" y="4493"/>
                <a:ext cx="1392" cy="1065"/>
              </a:xfrm>
              <a:prstGeom prst="rect">
                <a:avLst/>
              </a:prstGeom>
            </p:spPr>
          </p:pic>
        </p:grpSp>
        <p:sp>
          <p:nvSpPr>
            <p:cNvPr id="33" name="任意多边形 32"/>
            <p:cNvSpPr/>
            <p:nvPr/>
          </p:nvSpPr>
          <p:spPr>
            <a:xfrm>
              <a:off x="9211" y="4252"/>
              <a:ext cx="432" cy="388"/>
            </a:xfrm>
            <a:custGeom>
              <a:avLst/>
              <a:gdLst>
                <a:gd name="connisteX0" fmla="*/ 0 w 320675"/>
                <a:gd name="connsiteY0" fmla="*/ 0 h 107315"/>
                <a:gd name="connisteX1" fmla="*/ 23495 w 320675"/>
                <a:gd name="connsiteY1" fmla="*/ 107315 h 107315"/>
                <a:gd name="connisteX2" fmla="*/ 201930 w 320675"/>
                <a:gd name="connsiteY2" fmla="*/ 83185 h 107315"/>
                <a:gd name="connisteX3" fmla="*/ 320675 w 320675"/>
                <a:gd name="connsiteY3" fmla="*/ 59690 h 107315"/>
                <a:gd name="connisteX4" fmla="*/ 201930 w 320675"/>
                <a:gd name="connsiteY4" fmla="*/ 12065 h 107315"/>
                <a:gd name="connisteX5" fmla="*/ 0 w 320675"/>
                <a:gd name="connsiteY5" fmla="*/ 0 h 10731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320675" h="107315">
                  <a:moveTo>
                    <a:pt x="0" y="0"/>
                  </a:moveTo>
                  <a:lnTo>
                    <a:pt x="23495" y="107315"/>
                  </a:lnTo>
                  <a:lnTo>
                    <a:pt x="201930" y="83185"/>
                  </a:lnTo>
                  <a:lnTo>
                    <a:pt x="320675" y="59690"/>
                  </a:lnTo>
                  <a:lnTo>
                    <a:pt x="201930" y="12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A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9256" y="4605"/>
              <a:ext cx="411" cy="169"/>
            </a:xfrm>
            <a:custGeom>
              <a:avLst/>
              <a:gdLst>
                <a:gd name="connisteX0" fmla="*/ 0 w 260985"/>
                <a:gd name="connsiteY0" fmla="*/ 36195 h 107315"/>
                <a:gd name="connisteX1" fmla="*/ 260985 w 260985"/>
                <a:gd name="connsiteY1" fmla="*/ 0 h 107315"/>
                <a:gd name="connisteX2" fmla="*/ 260985 w 260985"/>
                <a:gd name="connsiteY2" fmla="*/ 0 h 107315"/>
                <a:gd name="connisteX3" fmla="*/ 225425 w 260985"/>
                <a:gd name="connsiteY3" fmla="*/ 107315 h 107315"/>
                <a:gd name="connisteX4" fmla="*/ 47625 w 260985"/>
                <a:gd name="connsiteY4" fmla="*/ 107315 h 107315"/>
                <a:gd name="connisteX5" fmla="*/ 0 w 260985"/>
                <a:gd name="connsiteY5" fmla="*/ 36195 h 10731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260985" h="107315">
                  <a:moveTo>
                    <a:pt x="0" y="36195"/>
                  </a:moveTo>
                  <a:lnTo>
                    <a:pt x="260985" y="0"/>
                  </a:lnTo>
                  <a:lnTo>
                    <a:pt x="225425" y="107315"/>
                  </a:lnTo>
                  <a:lnTo>
                    <a:pt x="47625" y="107315"/>
                  </a:lnTo>
                  <a:lnTo>
                    <a:pt x="0" y="36195"/>
                  </a:lnTo>
                  <a:close/>
                </a:path>
              </a:pathLst>
            </a:custGeom>
            <a:solidFill>
              <a:srgbClr val="8BA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7"/>
          <p:cNvSpPr txBox="1"/>
          <p:nvPr/>
        </p:nvSpPr>
        <p:spPr>
          <a:xfrm>
            <a:off x="591217" y="980529"/>
            <a:ext cx="8053387" cy="52197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长方体和正方体兄弟俩为谁的体积大争论不休。</a:t>
            </a:r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63053" y="654815"/>
            <a:ext cx="8261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一个无盖的长方体鱼缸，长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8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，宽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6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，高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7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，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制作这个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鱼缸共需玻璃多少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dm²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？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这个鱼缸的体积是多少？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370922" y="3837994"/>
            <a:ext cx="5747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答：制作这个鱼缸共需玻璃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244 dm²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，这个鱼缸的体积是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336 dm³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200" t="27812" r="5012" b="30400"/>
          <a:stretch/>
        </p:blipFill>
        <p:spPr>
          <a:xfrm>
            <a:off x="5752871" y="1773674"/>
            <a:ext cx="2803632" cy="1304834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445197" y="3269503"/>
            <a:ext cx="3767344" cy="6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336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724" y="3312593"/>
            <a:ext cx="21971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32348" y="1927598"/>
            <a:ext cx="5085155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8×6+8×7×2+6×7×2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=48+112+84</a:t>
            </a:r>
            <a:endParaRPr lang="en-US" altLang="zh-CN" sz="2800" spc="3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</a:pP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244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²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88048" y="1473595"/>
            <a:ext cx="7014446" cy="2922921"/>
            <a:chOff x="973592" y="1225588"/>
            <a:chExt cx="8799647" cy="2539274"/>
          </a:xfrm>
        </p:grpSpPr>
        <p:sp>
          <p:nvSpPr>
            <p:cNvPr id="8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667292" cy="2456401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467707" y="3459330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98A0B07-5493-43A9-9694-C2E5A30F5950}"/>
              </a:ext>
            </a:extLst>
          </p:cNvPr>
          <p:cNvSpPr txBox="1"/>
          <p:nvPr/>
        </p:nvSpPr>
        <p:spPr>
          <a:xfrm>
            <a:off x="1188101" y="1627183"/>
            <a:ext cx="456813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长方体的体积计算方法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F5C907C-FBCC-4F0B-A3EC-5DC9D12EB1BA}"/>
              </a:ext>
            </a:extLst>
          </p:cNvPr>
          <p:cNvSpPr txBox="1"/>
          <p:nvPr/>
        </p:nvSpPr>
        <p:spPr>
          <a:xfrm>
            <a:off x="2267550" y="2137485"/>
            <a:ext cx="4214615" cy="4924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/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长方体的体</a:t>
            </a:r>
            <a:r>
              <a:rPr lang="zh-CN" altLang="en-US" sz="2600" b="1" spc="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积</a:t>
            </a:r>
            <a:r>
              <a:rPr lang="en-US" altLang="zh-CN" sz="2600" b="1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宽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3" name="Object 26">
            <a:extLst>
              <a:ext uri="{FF2B5EF4-FFF2-40B4-BE49-F238E27FC236}">
                <a16:creationId xmlns="" xmlns:a16="http://schemas.microsoft.com/office/drawing/2014/main" id="{9E038EC9-103E-4986-89CD-B895BFFFC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745624"/>
              </p:ext>
            </p:extLst>
          </p:nvPr>
        </p:nvGraphicFramePr>
        <p:xfrm>
          <a:off x="3880055" y="2561044"/>
          <a:ext cx="2778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r:id="rId3" imgW="152400" imgH="177800" progId="Equation.KSEE3">
                  <p:embed/>
                </p:oleObj>
              </mc:Choice>
              <mc:Fallback>
                <p:oleObj r:id="rId3" imgW="152400" imgH="1778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0055" y="2561044"/>
                        <a:ext cx="277813" cy="441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7">
            <a:extLst>
              <a:ext uri="{FF2B5EF4-FFF2-40B4-BE49-F238E27FC236}">
                <a16:creationId xmlns="" xmlns:a16="http://schemas.microsoft.com/office/drawing/2014/main" id="{A97FECB8-3B7D-4C22-9D03-B47F8125B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578775"/>
              </p:ext>
            </p:extLst>
          </p:nvPr>
        </p:nvGraphicFramePr>
        <p:xfrm>
          <a:off x="4695146" y="2625173"/>
          <a:ext cx="246380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r:id="rId5" imgW="127000" imgH="139700" progId="Equation.KSEE3">
                  <p:embed/>
                </p:oleObj>
              </mc:Choice>
              <mc:Fallback>
                <p:oleObj r:id="rId5" imgW="127000" imgH="139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5146" y="2625173"/>
                        <a:ext cx="246380" cy="3771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8">
            <a:extLst>
              <a:ext uri="{FF2B5EF4-FFF2-40B4-BE49-F238E27FC236}">
                <a16:creationId xmlns="" xmlns:a16="http://schemas.microsoft.com/office/drawing/2014/main" id="{0018D267-61BD-4500-A52E-B217A9EEE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764722"/>
              </p:ext>
            </p:extLst>
          </p:nvPr>
        </p:nvGraphicFramePr>
        <p:xfrm>
          <a:off x="5376501" y="2558498"/>
          <a:ext cx="246380" cy="4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r:id="rId7" imgW="127000" imgH="177165" progId="Equation.KSEE3">
                  <p:embed/>
                </p:oleObj>
              </mc:Choice>
              <mc:Fallback>
                <p:oleObj r:id="rId7" imgW="127000" imgH="177165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6501" y="2558498"/>
                        <a:ext cx="246380" cy="480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9">
            <a:extLst>
              <a:ext uri="{FF2B5EF4-FFF2-40B4-BE49-F238E27FC236}">
                <a16:creationId xmlns="" xmlns:a16="http://schemas.microsoft.com/office/drawing/2014/main" id="{28546D4F-2230-4585-8197-08B6E67D6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888585"/>
              </p:ext>
            </p:extLst>
          </p:nvPr>
        </p:nvGraphicFramePr>
        <p:xfrm>
          <a:off x="6012771" y="2547068"/>
          <a:ext cx="245745" cy="4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r:id="rId9" imgW="127000" imgH="177165" progId="Equation.KSEE3">
                  <p:embed/>
                </p:oleObj>
              </mc:Choice>
              <mc:Fallback>
                <p:oleObj r:id="rId9" imgW="127000" imgH="177165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2771" y="2547068"/>
                        <a:ext cx="245745" cy="480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6">
            <a:extLst>
              <a:ext uri="{FF2B5EF4-FFF2-40B4-BE49-F238E27FC236}">
                <a16:creationId xmlns="" xmlns:a16="http://schemas.microsoft.com/office/drawing/2014/main" id="{87E1D2DD-F5AF-46DF-B064-98416041BFE1}"/>
              </a:ext>
            </a:extLst>
          </p:cNvPr>
          <p:cNvSpPr txBox="1"/>
          <p:nvPr/>
        </p:nvSpPr>
        <p:spPr>
          <a:xfrm>
            <a:off x="4324941" y="2528653"/>
            <a:ext cx="3111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="" xmlns:a16="http://schemas.microsoft.com/office/drawing/2014/main" id="{CE9120B6-63AA-436C-94E9-74D42EF0F1FB}"/>
              </a:ext>
            </a:extLst>
          </p:cNvPr>
          <p:cNvSpPr txBox="1"/>
          <p:nvPr/>
        </p:nvSpPr>
        <p:spPr>
          <a:xfrm>
            <a:off x="4943431" y="2559133"/>
            <a:ext cx="32512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="" xmlns:a16="http://schemas.microsoft.com/office/drawing/2014/main" id="{2CD9BE35-DC55-49C3-B258-DFC1692726E0}"/>
              </a:ext>
            </a:extLst>
          </p:cNvPr>
          <p:cNvSpPr txBox="1"/>
          <p:nvPr/>
        </p:nvSpPr>
        <p:spPr>
          <a:xfrm>
            <a:off x="5569541" y="2558498"/>
            <a:ext cx="32385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="" xmlns:a16="http://schemas.microsoft.com/office/drawing/2014/main" id="{ABF26864-D7D7-4A38-B99B-87311074FB29}"/>
              </a:ext>
            </a:extLst>
          </p:cNvPr>
          <p:cNvSpPr txBox="1"/>
          <p:nvPr/>
        </p:nvSpPr>
        <p:spPr>
          <a:xfrm>
            <a:off x="6272139" y="2547371"/>
            <a:ext cx="5762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30">
            <a:extLst>
              <a:ext uri="{FF2B5EF4-FFF2-40B4-BE49-F238E27FC236}">
                <a16:creationId xmlns="" xmlns:a16="http://schemas.microsoft.com/office/drawing/2014/main" id="{C93679DE-E50F-4DCC-ADE0-37829ECB7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770483"/>
              </p:ext>
            </p:extLst>
          </p:nvPr>
        </p:nvGraphicFramePr>
        <p:xfrm>
          <a:off x="6609006" y="2528956"/>
          <a:ext cx="754380" cy="49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r:id="rId11" imgW="278765" imgH="177800" progId="Equation.KSEE3">
                  <p:embed/>
                </p:oleObj>
              </mc:Choice>
              <mc:Fallback>
                <p:oleObj r:id="rId11" imgW="278765" imgH="1778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09006" y="2528956"/>
                        <a:ext cx="754380" cy="4927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C6F961BA-C069-4080-9791-68E9A4B259CB}"/>
              </a:ext>
            </a:extLst>
          </p:cNvPr>
          <p:cNvSpPr txBox="1"/>
          <p:nvPr/>
        </p:nvSpPr>
        <p:spPr>
          <a:xfrm>
            <a:off x="1188101" y="2971117"/>
            <a:ext cx="451117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正方体的体积计算方法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</a:p>
        </p:txBody>
      </p:sp>
      <p:graphicFrame>
        <p:nvGraphicFramePr>
          <p:cNvPr id="29" name="Object 2">
            <a:extLst>
              <a:ext uri="{FF2B5EF4-FFF2-40B4-BE49-F238E27FC236}">
                <a16:creationId xmlns="" xmlns:a16="http://schemas.microsoft.com/office/drawing/2014/main" id="{9F901120-101A-4E6C-9D6C-D61E1720D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64340"/>
              </p:ext>
            </p:extLst>
          </p:nvPr>
        </p:nvGraphicFramePr>
        <p:xfrm>
          <a:off x="3376393" y="3829558"/>
          <a:ext cx="499745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r:id="rId13" imgW="152400" imgH="177800" progId="Equation.KSEE3">
                  <p:embed/>
                </p:oleObj>
              </mc:Choice>
              <mc:Fallback>
                <p:oleObj r:id="rId13" imgW="152400" imgH="1778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6393" y="3829558"/>
                        <a:ext cx="499745" cy="4121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>
            <a:extLst>
              <a:ext uri="{FF2B5EF4-FFF2-40B4-BE49-F238E27FC236}">
                <a16:creationId xmlns="" xmlns:a16="http://schemas.microsoft.com/office/drawing/2014/main" id="{5527CFE5-82DC-4635-B3E1-7756B52EC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867107"/>
              </p:ext>
            </p:extLst>
          </p:nvPr>
        </p:nvGraphicFramePr>
        <p:xfrm>
          <a:off x="4408268" y="3859403"/>
          <a:ext cx="36322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r:id="rId14" imgW="127000" imgH="139700" progId="Equation.KSEE3">
                  <p:embed/>
                </p:oleObj>
              </mc:Choice>
              <mc:Fallback>
                <p:oleObj r:id="rId14" imgW="127000" imgH="139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8268" y="3859403"/>
                        <a:ext cx="36322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1">
            <a:extLst>
              <a:ext uri="{FF2B5EF4-FFF2-40B4-BE49-F238E27FC236}">
                <a16:creationId xmlns="" xmlns:a16="http://schemas.microsoft.com/office/drawing/2014/main" id="{07250B0F-5FD8-454F-90B1-A66CB19F0BB4}"/>
              </a:ext>
            </a:extLst>
          </p:cNvPr>
          <p:cNvSpPr txBox="1"/>
          <p:nvPr/>
        </p:nvSpPr>
        <p:spPr>
          <a:xfrm>
            <a:off x="3811367" y="3799078"/>
            <a:ext cx="44594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sz="2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="" xmlns:a16="http://schemas.microsoft.com/office/drawing/2014/main" id="{CE5A0A57-A74F-4268-A7B5-99C663BACC77}"/>
              </a:ext>
            </a:extLst>
          </p:cNvPr>
          <p:cNvSpPr txBox="1"/>
          <p:nvPr/>
        </p:nvSpPr>
        <p:spPr>
          <a:xfrm>
            <a:off x="4822288" y="3781298"/>
            <a:ext cx="446262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="" xmlns:a16="http://schemas.microsoft.com/office/drawing/2014/main" id="{CCA44FB9-528B-42C6-AFB1-4DBA630C4A83}"/>
              </a:ext>
            </a:extLst>
          </p:cNvPr>
          <p:cNvSpPr txBox="1"/>
          <p:nvPr/>
        </p:nvSpPr>
        <p:spPr>
          <a:xfrm>
            <a:off x="5823523" y="3786061"/>
            <a:ext cx="412607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="" xmlns:a16="http://schemas.microsoft.com/office/drawing/2014/main" id="{9964FB33-2D6E-4A05-9EA0-757718BDF870}"/>
              </a:ext>
            </a:extLst>
          </p:cNvPr>
          <p:cNvSpPr txBox="1"/>
          <p:nvPr/>
        </p:nvSpPr>
        <p:spPr>
          <a:xfrm>
            <a:off x="6735543" y="3792093"/>
            <a:ext cx="431776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sz="2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6">
            <a:extLst>
              <a:ext uri="{FF2B5EF4-FFF2-40B4-BE49-F238E27FC236}">
                <a16:creationId xmlns="" xmlns:a16="http://schemas.microsoft.com/office/drawing/2014/main" id="{C274FC0E-7C3A-455C-99CB-48D9BA737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333336"/>
              </p:ext>
            </p:extLst>
          </p:nvPr>
        </p:nvGraphicFramePr>
        <p:xfrm>
          <a:off x="7098128" y="3663823"/>
          <a:ext cx="569595" cy="57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r:id="rId15" imgW="177800" imgH="202565" progId="Equation.KSEE3">
                  <p:embed/>
                </p:oleObj>
              </mc:Choice>
              <mc:Fallback>
                <p:oleObj r:id="rId15" imgW="177800" imgH="202565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98128" y="3663823"/>
                        <a:ext cx="569595" cy="5784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extLst>
              <a:ext uri="{FF2B5EF4-FFF2-40B4-BE49-F238E27FC236}">
                <a16:creationId xmlns="" xmlns:a16="http://schemas.microsoft.com/office/drawing/2014/main" id="{704A9A90-6664-4ECC-99E6-0DC5C8FCF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487239"/>
              </p:ext>
            </p:extLst>
          </p:nvPr>
        </p:nvGraphicFramePr>
        <p:xfrm>
          <a:off x="5444112" y="3856228"/>
          <a:ext cx="24955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r:id="rId17" imgW="127000" imgH="139700" progId="Equation.KSEE3">
                  <p:embed/>
                </p:oleObj>
              </mc:Choice>
              <mc:Fallback>
                <p:oleObj r:id="rId17" imgW="127000" imgH="139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4112" y="3856228"/>
                        <a:ext cx="249555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>
            <a:extLst>
              <a:ext uri="{FF2B5EF4-FFF2-40B4-BE49-F238E27FC236}">
                <a16:creationId xmlns="" xmlns:a16="http://schemas.microsoft.com/office/drawing/2014/main" id="{AC1239AE-68D9-4E43-AB3F-D084F1C96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0884"/>
              </p:ext>
            </p:extLst>
          </p:nvPr>
        </p:nvGraphicFramePr>
        <p:xfrm>
          <a:off x="6402962" y="3859085"/>
          <a:ext cx="40894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r:id="rId18" imgW="127000" imgH="139700" progId="Equation.KSEE3">
                  <p:embed/>
                </p:oleObj>
              </mc:Choice>
              <mc:Fallback>
                <p:oleObj r:id="rId18" imgW="127000" imgH="139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2962" y="3859085"/>
                        <a:ext cx="40894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15A1D402-D0CF-4814-8294-404B5199A7E3}"/>
              </a:ext>
            </a:extLst>
          </p:cNvPr>
          <p:cNvSpPr txBox="1"/>
          <p:nvPr/>
        </p:nvSpPr>
        <p:spPr>
          <a:xfrm>
            <a:off x="1798419" y="3428873"/>
            <a:ext cx="5219699" cy="4924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/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正方体的体</a:t>
            </a:r>
            <a:r>
              <a:rPr lang="zh-CN" altLang="en-US" sz="2600" b="1" spc="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积</a:t>
            </a:r>
            <a:r>
              <a:rPr lang="en-US" altLang="zh-CN" sz="2600" b="1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棱长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棱长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棱长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3" grpId="0"/>
      <p:bldP spid="25" grpId="0"/>
      <p:bldP spid="26" grpId="0"/>
      <p:bldP spid="28" grpId="0"/>
      <p:bldP spid="31" grpId="0"/>
      <p:bldP spid="32" grpId="0"/>
      <p:bldP spid="33" grpId="0"/>
      <p:bldP spid="34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48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页练习四第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665" y="1202266"/>
            <a:ext cx="395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长方体的体积</a:t>
            </a:r>
            <a:r>
              <a:rPr lang="en-US" altLang="zh-CN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(1)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101" y="3204215"/>
            <a:ext cx="219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abh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301" y="3204215"/>
            <a:ext cx="219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³ 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立方体 1"/>
          <p:cNvSpPr/>
          <p:nvPr/>
        </p:nvSpPr>
        <p:spPr>
          <a:xfrm>
            <a:off x="1940713" y="2187388"/>
            <a:ext cx="1806534" cy="887506"/>
          </a:xfrm>
          <a:prstGeom prst="cub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立方体 8"/>
          <p:cNvSpPr/>
          <p:nvPr/>
        </p:nvSpPr>
        <p:spPr>
          <a:xfrm>
            <a:off x="5641197" y="2187388"/>
            <a:ext cx="956828" cy="887506"/>
          </a:xfrm>
          <a:prstGeom prst="cub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7801" y="94922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45726" y="839000"/>
            <a:ext cx="8026946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长方形的面积与长和宽有关，长方体的体积可能与什么有关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？观察下面各图，想一想。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立方体 15"/>
          <p:cNvSpPr/>
          <p:nvPr/>
        </p:nvSpPr>
        <p:spPr>
          <a:xfrm>
            <a:off x="2149541" y="2469762"/>
            <a:ext cx="1489710" cy="895350"/>
          </a:xfrm>
          <a:prstGeom prst="cube">
            <a:avLst>
              <a:gd name="adj" fmla="val 28841"/>
            </a:avLst>
          </a:prstGeom>
          <a:solidFill>
            <a:srgbClr val="F6C79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818687" y="2393074"/>
            <a:ext cx="1503680" cy="895350"/>
            <a:chOff x="4999" y="2738"/>
            <a:chExt cx="2368" cy="1410"/>
          </a:xfrm>
        </p:grpSpPr>
        <p:sp>
          <p:nvSpPr>
            <p:cNvPr id="18" name="立方体 17"/>
            <p:cNvSpPr/>
            <p:nvPr/>
          </p:nvSpPr>
          <p:spPr>
            <a:xfrm>
              <a:off x="4999" y="2738"/>
              <a:ext cx="825" cy="1410"/>
            </a:xfrm>
            <a:prstGeom prst="cube">
              <a:avLst>
                <a:gd name="adj" fmla="val 51509"/>
              </a:avLst>
            </a:prstGeom>
            <a:solidFill>
              <a:srgbClr val="F6C79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立方体 18"/>
            <p:cNvSpPr/>
            <p:nvPr/>
          </p:nvSpPr>
          <p:spPr>
            <a:xfrm>
              <a:off x="5411" y="2738"/>
              <a:ext cx="1957" cy="1410"/>
            </a:xfrm>
            <a:prstGeom prst="cube">
              <a:avLst>
                <a:gd name="adj" fmla="val 28841"/>
              </a:avLst>
            </a:prstGeom>
            <a:solidFill>
              <a:srgbClr val="F6C791">
                <a:alpha val="49000"/>
              </a:srgb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立方体 19"/>
          <p:cNvSpPr/>
          <p:nvPr/>
        </p:nvSpPr>
        <p:spPr>
          <a:xfrm>
            <a:off x="5080307" y="2393074"/>
            <a:ext cx="1242695" cy="895350"/>
          </a:xfrm>
          <a:prstGeom prst="cube">
            <a:avLst>
              <a:gd name="adj" fmla="val 28841"/>
            </a:avLst>
          </a:prstGeom>
          <a:solidFill>
            <a:srgbClr val="F6C791"/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立方体 31"/>
          <p:cNvSpPr/>
          <p:nvPr/>
        </p:nvSpPr>
        <p:spPr>
          <a:xfrm>
            <a:off x="4833292" y="2393074"/>
            <a:ext cx="1489710" cy="895350"/>
          </a:xfrm>
          <a:prstGeom prst="cube">
            <a:avLst>
              <a:gd name="adj" fmla="val 28841"/>
            </a:avLst>
          </a:prstGeom>
          <a:solidFill>
            <a:srgbClr val="F6C79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9527FD8E-96C6-4C8B-B698-FB5800012E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7" t="5333" r="5742" b="86370"/>
          <a:stretch/>
        </p:blipFill>
        <p:spPr>
          <a:xfrm>
            <a:off x="3957308" y="2714296"/>
            <a:ext cx="579121" cy="42672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42DF0037-4CFB-4F70-90B8-2F4C4AFF8468}"/>
              </a:ext>
            </a:extLst>
          </p:cNvPr>
          <p:cNvSpPr txBox="1"/>
          <p:nvPr/>
        </p:nvSpPr>
        <p:spPr>
          <a:xfrm>
            <a:off x="1017676" y="3734246"/>
            <a:ext cx="7300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这个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长方体的宽和高不变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，长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短了，体积变小了。</a:t>
            </a:r>
            <a:endParaRPr lang="zh-CN" altLang="en-US" sz="2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 animBg="1"/>
      <p:bldP spid="20" grpId="0" bldLvl="0" animBg="1"/>
      <p:bldP spid="20" grpId="1" bldLvl="0" animBg="1"/>
      <p:bldP spid="32" grpId="0" bldLvl="0" animBg="1"/>
      <p:bldP spid="32" grpId="1" bldLvl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47801" y="94922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45726" y="839000"/>
            <a:ext cx="8026946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长方形的面积与长和宽有关，长方体的体积可能与什么有关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？观察下面各图，想一想。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527FD8E-96C6-4C8B-B698-FB5800012E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7" t="5333" r="5742" b="86370"/>
          <a:stretch/>
        </p:blipFill>
        <p:spPr>
          <a:xfrm>
            <a:off x="4113923" y="2565849"/>
            <a:ext cx="579121" cy="42672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57F8148-5200-4566-9DC6-2DE31745FC32}"/>
              </a:ext>
            </a:extLst>
          </p:cNvPr>
          <p:cNvGrpSpPr/>
          <p:nvPr/>
        </p:nvGrpSpPr>
        <p:grpSpPr>
          <a:xfrm>
            <a:off x="5061979" y="2386462"/>
            <a:ext cx="1490345" cy="901700"/>
            <a:chOff x="4578" y="4579"/>
            <a:chExt cx="2347" cy="1420"/>
          </a:xfrm>
        </p:grpSpPr>
        <p:sp>
          <p:nvSpPr>
            <p:cNvPr id="12" name="立方体 11">
              <a:extLst>
                <a:ext uri="{FF2B5EF4-FFF2-40B4-BE49-F238E27FC236}">
                  <a16:creationId xmlns="" xmlns:a16="http://schemas.microsoft.com/office/drawing/2014/main" id="{F146F29B-DD2E-4B76-8EDC-3D0AEAF3D4EC}"/>
                </a:ext>
              </a:extLst>
            </p:cNvPr>
            <p:cNvSpPr/>
            <p:nvPr/>
          </p:nvSpPr>
          <p:spPr>
            <a:xfrm>
              <a:off x="4765" y="4579"/>
              <a:ext cx="2160" cy="1252"/>
            </a:xfrm>
            <a:prstGeom prst="cube">
              <a:avLst>
                <a:gd name="adj" fmla="val 18644"/>
              </a:avLst>
            </a:prstGeom>
            <a:solidFill>
              <a:srgbClr val="F6C79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立方体 12">
              <a:extLst>
                <a:ext uri="{FF2B5EF4-FFF2-40B4-BE49-F238E27FC236}">
                  <a16:creationId xmlns="" xmlns:a16="http://schemas.microsoft.com/office/drawing/2014/main" id="{18E592BF-503D-4496-B475-45FD8F6BB1A4}"/>
                </a:ext>
              </a:extLst>
            </p:cNvPr>
            <p:cNvSpPr/>
            <p:nvPr/>
          </p:nvSpPr>
          <p:spPr>
            <a:xfrm>
              <a:off x="4578" y="4815"/>
              <a:ext cx="2097" cy="1184"/>
            </a:xfrm>
            <a:prstGeom prst="cube">
              <a:avLst>
                <a:gd name="adj" fmla="val 15696"/>
              </a:avLst>
            </a:prstGeom>
            <a:solidFill>
              <a:srgbClr val="F6C791">
                <a:alpha val="54000"/>
              </a:srgb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立方体 13">
            <a:extLst>
              <a:ext uri="{FF2B5EF4-FFF2-40B4-BE49-F238E27FC236}">
                <a16:creationId xmlns="" xmlns:a16="http://schemas.microsoft.com/office/drawing/2014/main" id="{DBEE0677-B856-463C-84DF-2C97A336AF2F}"/>
              </a:ext>
            </a:extLst>
          </p:cNvPr>
          <p:cNvSpPr/>
          <p:nvPr/>
        </p:nvSpPr>
        <p:spPr>
          <a:xfrm>
            <a:off x="5074044" y="2536322"/>
            <a:ext cx="1331595" cy="751840"/>
          </a:xfrm>
          <a:prstGeom prst="cube">
            <a:avLst>
              <a:gd name="adj" fmla="val 15696"/>
            </a:avLst>
          </a:prstGeom>
          <a:solidFill>
            <a:srgbClr val="F6C791"/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立方体 14">
            <a:extLst>
              <a:ext uri="{FF2B5EF4-FFF2-40B4-BE49-F238E27FC236}">
                <a16:creationId xmlns="" xmlns:a16="http://schemas.microsoft.com/office/drawing/2014/main" id="{7E52B982-F116-493B-ADA0-641A1D1959C3}"/>
              </a:ext>
            </a:extLst>
          </p:cNvPr>
          <p:cNvSpPr/>
          <p:nvPr/>
        </p:nvSpPr>
        <p:spPr>
          <a:xfrm>
            <a:off x="5074044" y="2392812"/>
            <a:ext cx="1489710" cy="895350"/>
          </a:xfrm>
          <a:prstGeom prst="cube">
            <a:avLst>
              <a:gd name="adj" fmla="val 28841"/>
            </a:avLst>
          </a:prstGeom>
          <a:solidFill>
            <a:srgbClr val="F6C79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立方体 15"/>
          <p:cNvSpPr/>
          <p:nvPr/>
        </p:nvSpPr>
        <p:spPr>
          <a:xfrm>
            <a:off x="2149541" y="2469762"/>
            <a:ext cx="1489710" cy="895350"/>
          </a:xfrm>
          <a:prstGeom prst="cube">
            <a:avLst>
              <a:gd name="adj" fmla="val 28841"/>
            </a:avLst>
          </a:prstGeom>
          <a:solidFill>
            <a:srgbClr val="F6C79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42DF0037-4CFB-4F70-90B8-2F4C4AFF8468}"/>
              </a:ext>
            </a:extLst>
          </p:cNvPr>
          <p:cNvSpPr txBox="1"/>
          <p:nvPr/>
        </p:nvSpPr>
        <p:spPr>
          <a:xfrm>
            <a:off x="1017676" y="3734246"/>
            <a:ext cx="7300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这个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长方体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的长和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高不变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，宽变短了，体积变小了。</a:t>
            </a:r>
            <a:endParaRPr lang="zh-CN" altLang="en-US" sz="2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ldLvl="0" animBg="1"/>
      <p:bldP spid="15" grpId="0" bldLvl="0" animBg="1"/>
      <p:bldP spid="15" grpId="1" bldLvl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47801" y="94922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45726" y="839000"/>
            <a:ext cx="8026946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长方形的面积与长和宽有关，长方体的体积可能与什么有关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？观察下面各图，想一想。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立方体 15"/>
          <p:cNvSpPr/>
          <p:nvPr/>
        </p:nvSpPr>
        <p:spPr>
          <a:xfrm>
            <a:off x="2149541" y="2469762"/>
            <a:ext cx="1489710" cy="895350"/>
          </a:xfrm>
          <a:prstGeom prst="cube">
            <a:avLst>
              <a:gd name="adj" fmla="val 28841"/>
            </a:avLst>
          </a:prstGeom>
          <a:solidFill>
            <a:srgbClr val="F6C79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42DF0037-4CFB-4F70-90B8-2F4C4AFF8468}"/>
              </a:ext>
            </a:extLst>
          </p:cNvPr>
          <p:cNvSpPr txBox="1"/>
          <p:nvPr/>
        </p:nvSpPr>
        <p:spPr>
          <a:xfrm>
            <a:off x="1017676" y="3734246"/>
            <a:ext cx="7300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这个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长方体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的长和宽不变，高变矮了，体积变小了。</a:t>
            </a:r>
            <a:endParaRPr lang="zh-CN" altLang="en-US" sz="2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527FD8E-96C6-4C8B-B698-FB5800012E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7" t="5333" r="5742" b="86370"/>
          <a:stretch/>
        </p:blipFill>
        <p:spPr>
          <a:xfrm>
            <a:off x="3968265" y="2642799"/>
            <a:ext cx="579121" cy="42672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0B8DF0AE-DED4-4F45-AEB8-D7B3E7D5E543}"/>
              </a:ext>
            </a:extLst>
          </p:cNvPr>
          <p:cNvGrpSpPr/>
          <p:nvPr/>
        </p:nvGrpSpPr>
        <p:grpSpPr>
          <a:xfrm>
            <a:off x="4929021" y="2451982"/>
            <a:ext cx="1540510" cy="913130"/>
            <a:chOff x="4479" y="6161"/>
            <a:chExt cx="2426" cy="1438"/>
          </a:xfrm>
        </p:grpSpPr>
        <p:sp>
          <p:nvSpPr>
            <p:cNvPr id="20" name="立方体 19">
              <a:extLst>
                <a:ext uri="{FF2B5EF4-FFF2-40B4-BE49-F238E27FC236}">
                  <a16:creationId xmlns="" xmlns:a16="http://schemas.microsoft.com/office/drawing/2014/main" id="{BE59F213-A236-4C07-A672-A0E073C5635D}"/>
                </a:ext>
              </a:extLst>
            </p:cNvPr>
            <p:cNvSpPr/>
            <p:nvPr/>
          </p:nvSpPr>
          <p:spPr>
            <a:xfrm>
              <a:off x="4479" y="6553"/>
              <a:ext cx="2427" cy="1047"/>
            </a:xfrm>
            <a:prstGeom prst="cube">
              <a:avLst>
                <a:gd name="adj" fmla="val 42208"/>
              </a:avLst>
            </a:prstGeom>
            <a:solidFill>
              <a:srgbClr val="F6C79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立方体 20">
              <a:extLst>
                <a:ext uri="{FF2B5EF4-FFF2-40B4-BE49-F238E27FC236}">
                  <a16:creationId xmlns="" xmlns:a16="http://schemas.microsoft.com/office/drawing/2014/main" id="{190CB0A6-19F2-4040-AA5F-C44207076A35}"/>
                </a:ext>
              </a:extLst>
            </p:cNvPr>
            <p:cNvSpPr/>
            <p:nvPr/>
          </p:nvSpPr>
          <p:spPr>
            <a:xfrm>
              <a:off x="4487" y="6161"/>
              <a:ext cx="2402" cy="823"/>
            </a:xfrm>
            <a:prstGeom prst="cube">
              <a:avLst>
                <a:gd name="adj" fmla="val 49566"/>
              </a:avLst>
            </a:prstGeom>
            <a:solidFill>
              <a:srgbClr val="F6C791">
                <a:alpha val="49000"/>
              </a:srgb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立方体 21">
            <a:extLst>
              <a:ext uri="{FF2B5EF4-FFF2-40B4-BE49-F238E27FC236}">
                <a16:creationId xmlns="" xmlns:a16="http://schemas.microsoft.com/office/drawing/2014/main" id="{F1433DA7-EEA4-4714-B74F-DD1C107EBF2D}"/>
              </a:ext>
            </a:extLst>
          </p:cNvPr>
          <p:cNvSpPr/>
          <p:nvPr/>
        </p:nvSpPr>
        <p:spPr>
          <a:xfrm>
            <a:off x="4928386" y="2451982"/>
            <a:ext cx="1525270" cy="522605"/>
          </a:xfrm>
          <a:prstGeom prst="cube">
            <a:avLst>
              <a:gd name="adj" fmla="val 49566"/>
            </a:avLst>
          </a:prstGeom>
          <a:solidFill>
            <a:srgbClr val="F6C791"/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立方体 22">
            <a:extLst>
              <a:ext uri="{FF2B5EF4-FFF2-40B4-BE49-F238E27FC236}">
                <a16:creationId xmlns="" xmlns:a16="http://schemas.microsoft.com/office/drawing/2014/main" id="{6CC72238-62B0-4EB1-8AC8-A0267EE0A734}"/>
              </a:ext>
            </a:extLst>
          </p:cNvPr>
          <p:cNvSpPr/>
          <p:nvPr/>
        </p:nvSpPr>
        <p:spPr>
          <a:xfrm>
            <a:off x="4934101" y="2451982"/>
            <a:ext cx="1536065" cy="913130"/>
          </a:xfrm>
          <a:prstGeom prst="cube">
            <a:avLst>
              <a:gd name="adj" fmla="val 28841"/>
            </a:avLst>
          </a:prstGeom>
          <a:solidFill>
            <a:srgbClr val="F6C79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67" y="802360"/>
            <a:ext cx="1481246" cy="896400"/>
          </a:xfrm>
          <a:prstGeom prst="rect">
            <a:avLst/>
          </a:prstGeom>
        </p:spPr>
      </p:pic>
      <p:sp>
        <p:nvSpPr>
          <p:cNvPr id="9" name="立方体 8"/>
          <p:cNvSpPr/>
          <p:nvPr/>
        </p:nvSpPr>
        <p:spPr>
          <a:xfrm>
            <a:off x="902672" y="2177834"/>
            <a:ext cx="1489710" cy="895350"/>
          </a:xfrm>
          <a:prstGeom prst="cube">
            <a:avLst>
              <a:gd name="adj" fmla="val 28841"/>
            </a:avLst>
          </a:prstGeom>
          <a:solidFill>
            <a:srgbClr val="F6C79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49" y="2129926"/>
            <a:ext cx="1459383" cy="89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656" y="3457492"/>
            <a:ext cx="1481476" cy="89640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2474258" y="1443318"/>
            <a:ext cx="982398" cy="102197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392382" y="3026326"/>
            <a:ext cx="982398" cy="102197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474258" y="2741276"/>
            <a:ext cx="900522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5431477" y="1655197"/>
            <a:ext cx="3088624" cy="1433499"/>
          </a:xfrm>
          <a:prstGeom prst="cloudCallout">
            <a:avLst>
              <a:gd name="adj1" fmla="val 22085"/>
              <a:gd name="adj2" fmla="val 660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541" y="2867997"/>
            <a:ext cx="1296312" cy="158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5760970" y="1910279"/>
            <a:ext cx="268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长方体的体积与长、宽、高都有关系。</a:t>
            </a:r>
            <a:endParaRPr lang="zh-CN" altLang="en-US" sz="24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62272" y="69172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4951" y="574117"/>
            <a:ext cx="802694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猜一猜，长方体的体积与长、宽、高有什么关系？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0272" y="1169976"/>
            <a:ext cx="8053387" cy="83099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2400" dirty="0"/>
              <a:t>用一些相同的小正方体（棱长为</a:t>
            </a:r>
            <a:r>
              <a:rPr lang="en-US" altLang="zh-CN" sz="2400" dirty="0"/>
              <a:t>1cm</a:t>
            </a:r>
            <a:r>
              <a:rPr lang="zh-CN" altLang="en-US" sz="2400" dirty="0"/>
              <a:t>）摆出</a:t>
            </a:r>
            <a:r>
              <a:rPr lang="en-US" altLang="zh-CN" sz="2400" dirty="0"/>
              <a:t>3</a:t>
            </a:r>
            <a:r>
              <a:rPr lang="zh-CN" altLang="en-US" sz="2400" dirty="0"/>
              <a:t>个不同的长方体，记录它们的长、宽、高，完成下表，验证你的猜想。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2540045"/>
              </p:ext>
            </p:extLst>
          </p:nvPr>
        </p:nvGraphicFramePr>
        <p:xfrm>
          <a:off x="935760" y="2268013"/>
          <a:ext cx="7441326" cy="2351630"/>
        </p:xfrm>
        <a:graphic>
          <a:graphicData uri="http://schemas.openxmlformats.org/drawingml/2006/table">
            <a:tbl>
              <a:tblPr/>
              <a:tblGrid>
                <a:gridCol w="18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8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8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83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64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76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2437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长</a:t>
                      </a:r>
                      <a:r>
                        <a:rPr lang="en-US" altLang="zh-CN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宽</a:t>
                      </a:r>
                      <a:r>
                        <a:rPr lang="en-US" altLang="zh-CN" sz="23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23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小正方体数量</a:t>
                      </a:r>
                      <a:r>
                        <a:rPr lang="en-US" altLang="zh-CN" sz="23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</a:t>
                      </a: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US" altLang="zh-CN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300" b="1" baseline="300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300" b="1" baseline="30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731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23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个长方体</a:t>
                      </a: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9731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个长方体</a:t>
                      </a: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731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个长方体</a:t>
                      </a: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8379464"/>
              </p:ext>
            </p:extLst>
          </p:nvPr>
        </p:nvGraphicFramePr>
        <p:xfrm>
          <a:off x="935760" y="2268013"/>
          <a:ext cx="7441326" cy="2351630"/>
        </p:xfrm>
        <a:graphic>
          <a:graphicData uri="http://schemas.openxmlformats.org/drawingml/2006/table">
            <a:tbl>
              <a:tblPr/>
              <a:tblGrid>
                <a:gridCol w="180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8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8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83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64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76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2437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长</a:t>
                      </a:r>
                      <a:r>
                        <a:rPr lang="en-US" altLang="zh-CN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宽</a:t>
                      </a:r>
                      <a:r>
                        <a:rPr lang="en-US" altLang="zh-CN" sz="23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23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小正方体数量</a:t>
                      </a:r>
                      <a:r>
                        <a:rPr lang="en-US" altLang="zh-CN" sz="23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</a:t>
                      </a: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US" altLang="zh-CN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300" b="1" baseline="300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300" b="1" baseline="30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731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23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个长方体</a:t>
                      </a: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9731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个长方体</a:t>
                      </a: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731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个长方体</a:t>
                      </a: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3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049" marR="88049" marT="44024" marB="44024"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195801" y="685959"/>
            <a:ext cx="2262889" cy="1251138"/>
            <a:chOff x="1932549" y="2285310"/>
            <a:chExt cx="2262889" cy="1251138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2667693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3124015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2205082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2074154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2532401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2989192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2199991" y="2292102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2658237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2075610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3123030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2527310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" name="AutoShape 19"/>
            <p:cNvSpPr>
              <a:spLocks noChangeArrowheads="1"/>
            </p:cNvSpPr>
            <p:nvPr/>
          </p:nvSpPr>
          <p:spPr bwMode="auto">
            <a:xfrm>
              <a:off x="2990648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3591717" y="2692967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AutoShape 19"/>
            <p:cNvSpPr>
              <a:spLocks noChangeArrowheads="1"/>
            </p:cNvSpPr>
            <p:nvPr/>
          </p:nvSpPr>
          <p:spPr bwMode="auto">
            <a:xfrm>
              <a:off x="3456894" y="2831510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>
              <a:off x="3590732" y="228531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auto">
            <a:xfrm>
              <a:off x="3458350" y="2411805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1932549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400019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1934005" y="2554422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>
              <a:off x="2403105" y="2552588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" name="AutoShape 18"/>
            <p:cNvSpPr>
              <a:spLocks noChangeArrowheads="1"/>
            </p:cNvSpPr>
            <p:nvPr/>
          </p:nvSpPr>
          <p:spPr bwMode="auto">
            <a:xfrm>
              <a:off x="2865280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" name="AutoShape 19"/>
            <p:cNvSpPr>
              <a:spLocks noChangeArrowheads="1"/>
            </p:cNvSpPr>
            <p:nvPr/>
          </p:nvSpPr>
          <p:spPr bwMode="auto">
            <a:xfrm>
              <a:off x="3323527" y="2974127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" name="AutoShape 19"/>
            <p:cNvSpPr>
              <a:spLocks noChangeArrowheads="1"/>
            </p:cNvSpPr>
            <p:nvPr/>
          </p:nvSpPr>
          <p:spPr bwMode="auto">
            <a:xfrm>
              <a:off x="2866267" y="255035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auto">
            <a:xfrm>
              <a:off x="3317967" y="255035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20883" y="480861"/>
            <a:ext cx="1197260" cy="1534839"/>
            <a:chOff x="4417290" y="1762378"/>
            <a:chExt cx="1197260" cy="1534839"/>
          </a:xfrm>
        </p:grpSpPr>
        <p:grpSp>
          <p:nvGrpSpPr>
            <p:cNvPr id="44" name="Group 12"/>
            <p:cNvGrpSpPr/>
            <p:nvPr/>
          </p:nvGrpSpPr>
          <p:grpSpPr bwMode="auto">
            <a:xfrm>
              <a:off x="4417290" y="2596353"/>
              <a:ext cx="1197260" cy="700864"/>
              <a:chOff x="869" y="1824"/>
              <a:chExt cx="823" cy="516"/>
            </a:xfrm>
            <a:solidFill>
              <a:srgbClr val="FFFF99"/>
            </a:solidFill>
          </p:grpSpPr>
          <p:grpSp>
            <p:nvGrpSpPr>
              <p:cNvPr id="51" name="Group 13"/>
              <p:cNvGrpSpPr/>
              <p:nvPr/>
            </p:nvGrpSpPr>
            <p:grpSpPr bwMode="auto">
              <a:xfrm>
                <a:off x="954" y="1824"/>
                <a:ext cx="738" cy="414"/>
                <a:chOff x="906" y="2880"/>
                <a:chExt cx="738" cy="414"/>
              </a:xfrm>
              <a:grpFill/>
            </p:grpSpPr>
            <p:sp>
              <p:nvSpPr>
                <p:cNvPr id="54" name="AutoShape 14"/>
                <p:cNvSpPr>
                  <a:spLocks noChangeArrowheads="1"/>
                </p:cNvSpPr>
                <p:nvPr/>
              </p:nvSpPr>
              <p:spPr bwMode="auto">
                <a:xfrm>
                  <a:off x="906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" name="AutoShape 15"/>
                <p:cNvSpPr>
                  <a:spLocks noChangeArrowheads="1"/>
                </p:cNvSpPr>
                <p:nvPr/>
              </p:nvSpPr>
              <p:spPr bwMode="auto">
                <a:xfrm>
                  <a:off x="1229" y="2880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52" name="AutoShape 18"/>
              <p:cNvSpPr>
                <a:spLocks noChangeArrowheads="1"/>
              </p:cNvSpPr>
              <p:nvPr/>
            </p:nvSpPr>
            <p:spPr bwMode="auto">
              <a:xfrm>
                <a:off x="869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" name="AutoShape 19"/>
              <p:cNvSpPr>
                <a:spLocks noChangeArrowheads="1"/>
              </p:cNvSpPr>
              <p:nvPr/>
            </p:nvSpPr>
            <p:spPr bwMode="auto">
              <a:xfrm>
                <a:off x="1184" y="192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45" name="Group 12"/>
            <p:cNvGrpSpPr/>
            <p:nvPr/>
          </p:nvGrpSpPr>
          <p:grpSpPr bwMode="auto">
            <a:xfrm>
              <a:off x="4417291" y="1762378"/>
              <a:ext cx="1192895" cy="1115135"/>
              <a:chOff x="-148" y="1939"/>
              <a:chExt cx="820" cy="821"/>
            </a:xfrm>
            <a:solidFill>
              <a:srgbClr val="FFFF99"/>
            </a:solidFill>
          </p:grpSpPr>
          <p:grpSp>
            <p:nvGrpSpPr>
              <p:cNvPr id="46" name="Group 13"/>
              <p:cNvGrpSpPr/>
              <p:nvPr/>
            </p:nvGrpSpPr>
            <p:grpSpPr bwMode="auto">
              <a:xfrm>
                <a:off x="-63" y="1939"/>
                <a:ext cx="735" cy="727"/>
                <a:chOff x="-111" y="2995"/>
                <a:chExt cx="735" cy="727"/>
              </a:xfrm>
              <a:grpFill/>
            </p:grpSpPr>
            <p:sp>
              <p:nvSpPr>
                <p:cNvPr id="49" name="AutoShape 14"/>
                <p:cNvSpPr>
                  <a:spLocks noChangeArrowheads="1"/>
                </p:cNvSpPr>
                <p:nvPr/>
              </p:nvSpPr>
              <p:spPr bwMode="auto">
                <a:xfrm>
                  <a:off x="-111" y="3308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0" name="AutoShape 15"/>
                <p:cNvSpPr>
                  <a:spLocks noChangeArrowheads="1"/>
                </p:cNvSpPr>
                <p:nvPr/>
              </p:nvSpPr>
              <p:spPr bwMode="auto">
                <a:xfrm>
                  <a:off x="-111" y="2995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" name="AutoShape 14"/>
                <p:cNvSpPr>
                  <a:spLocks noChangeArrowheads="1"/>
                </p:cNvSpPr>
                <p:nvPr/>
              </p:nvSpPr>
              <p:spPr bwMode="auto">
                <a:xfrm>
                  <a:off x="209" y="3304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" name="AutoShape 15"/>
                <p:cNvSpPr>
                  <a:spLocks noChangeArrowheads="1"/>
                </p:cNvSpPr>
                <p:nvPr/>
              </p:nvSpPr>
              <p:spPr bwMode="auto">
                <a:xfrm>
                  <a:off x="209" y="2999"/>
                  <a:ext cx="415" cy="414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47" name="AutoShape 18"/>
              <p:cNvSpPr>
                <a:spLocks noChangeArrowheads="1"/>
              </p:cNvSpPr>
              <p:nvPr/>
            </p:nvSpPr>
            <p:spPr bwMode="auto">
              <a:xfrm>
                <a:off x="-148" y="2342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8" name="AutoShape 19"/>
              <p:cNvSpPr>
                <a:spLocks noChangeArrowheads="1"/>
              </p:cNvSpPr>
              <p:nvPr/>
            </p:nvSpPr>
            <p:spPr bwMode="auto">
              <a:xfrm>
                <a:off x="-148" y="2037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8" name="AutoShape 18"/>
              <p:cNvSpPr>
                <a:spLocks noChangeArrowheads="1"/>
              </p:cNvSpPr>
              <p:nvPr/>
            </p:nvSpPr>
            <p:spPr bwMode="auto">
              <a:xfrm>
                <a:off x="167" y="2346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9" name="AutoShape 19"/>
              <p:cNvSpPr>
                <a:spLocks noChangeArrowheads="1"/>
              </p:cNvSpPr>
              <p:nvPr/>
            </p:nvSpPr>
            <p:spPr bwMode="auto">
              <a:xfrm>
                <a:off x="167" y="2041"/>
                <a:ext cx="415" cy="41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133027" y="835368"/>
            <a:ext cx="1653582" cy="1101729"/>
            <a:chOff x="6133027" y="835368"/>
            <a:chExt cx="1653582" cy="1101729"/>
          </a:xfrm>
        </p:grpSpPr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6263955" y="1236233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" name="AutoShape 18"/>
            <p:cNvSpPr>
              <a:spLocks noChangeArrowheads="1"/>
            </p:cNvSpPr>
            <p:nvPr/>
          </p:nvSpPr>
          <p:spPr bwMode="auto">
            <a:xfrm>
              <a:off x="6133027" y="1374776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7" name="AutoShape 14"/>
            <p:cNvSpPr>
              <a:spLocks noChangeArrowheads="1"/>
            </p:cNvSpPr>
            <p:nvPr/>
          </p:nvSpPr>
          <p:spPr bwMode="auto">
            <a:xfrm>
              <a:off x="6258864" y="835368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8" name="AutoShape 19"/>
            <p:cNvSpPr>
              <a:spLocks noChangeArrowheads="1"/>
            </p:cNvSpPr>
            <p:nvPr/>
          </p:nvSpPr>
          <p:spPr bwMode="auto">
            <a:xfrm>
              <a:off x="6134483" y="954764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" name="AutoShape 15"/>
            <p:cNvSpPr>
              <a:spLocks noChangeArrowheads="1"/>
            </p:cNvSpPr>
            <p:nvPr/>
          </p:nvSpPr>
          <p:spPr bwMode="auto">
            <a:xfrm>
              <a:off x="6726566" y="1236233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" name="AutoShape 15"/>
            <p:cNvSpPr>
              <a:spLocks noChangeArrowheads="1"/>
            </p:cNvSpPr>
            <p:nvPr/>
          </p:nvSpPr>
          <p:spPr bwMode="auto">
            <a:xfrm>
              <a:off x="7182888" y="1236233"/>
              <a:ext cx="603721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5" name="AutoShape 19"/>
            <p:cNvSpPr>
              <a:spLocks noChangeArrowheads="1"/>
            </p:cNvSpPr>
            <p:nvPr/>
          </p:nvSpPr>
          <p:spPr bwMode="auto">
            <a:xfrm>
              <a:off x="6591274" y="1374776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6" name="AutoShape 19"/>
            <p:cNvSpPr>
              <a:spLocks noChangeArrowheads="1"/>
            </p:cNvSpPr>
            <p:nvPr/>
          </p:nvSpPr>
          <p:spPr bwMode="auto">
            <a:xfrm>
              <a:off x="7048065" y="1374776"/>
              <a:ext cx="603722" cy="56232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" name="AutoShape 19"/>
            <p:cNvSpPr>
              <a:spLocks noChangeArrowheads="1"/>
            </p:cNvSpPr>
            <p:nvPr/>
          </p:nvSpPr>
          <p:spPr bwMode="auto">
            <a:xfrm>
              <a:off x="6717111" y="835368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0" name="AutoShape 19"/>
            <p:cNvSpPr>
              <a:spLocks noChangeArrowheads="1"/>
            </p:cNvSpPr>
            <p:nvPr/>
          </p:nvSpPr>
          <p:spPr bwMode="auto">
            <a:xfrm>
              <a:off x="7182887" y="835368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9" name="AutoShape 19"/>
            <p:cNvSpPr>
              <a:spLocks noChangeArrowheads="1"/>
            </p:cNvSpPr>
            <p:nvPr/>
          </p:nvSpPr>
          <p:spPr bwMode="auto">
            <a:xfrm>
              <a:off x="6591274" y="951020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" name="AutoShape 19"/>
            <p:cNvSpPr>
              <a:spLocks noChangeArrowheads="1"/>
            </p:cNvSpPr>
            <p:nvPr/>
          </p:nvSpPr>
          <p:spPr bwMode="auto">
            <a:xfrm>
              <a:off x="7048065" y="950146"/>
              <a:ext cx="603721" cy="56232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79" name="矩形 78"/>
          <p:cNvSpPr/>
          <p:nvPr/>
        </p:nvSpPr>
        <p:spPr>
          <a:xfrm>
            <a:off x="2990003" y="307226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517193" y="3072266"/>
            <a:ext cx="543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056302" y="307226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043127" y="307226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115996" y="3072266"/>
            <a:ext cx="543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958375" y="35954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485565" y="3595486"/>
            <a:ext cx="543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024674" y="35954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011499" y="359548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084368" y="3595486"/>
            <a:ext cx="543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958375" y="41046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485565" y="4104683"/>
            <a:ext cx="543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024674" y="41046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011499" y="41046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084368" y="4104683"/>
            <a:ext cx="543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9218" y="654366"/>
            <a:ext cx="7441326" cy="2359890"/>
            <a:chOff x="935760" y="2268013"/>
            <a:chExt cx="7441326" cy="2359890"/>
          </a:xfrm>
        </p:grpSpPr>
        <p:graphicFrame>
          <p:nvGraphicFramePr>
            <p:cNvPr id="12" name="表格 11"/>
            <p:cNvGraphicFramePr/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2980993031"/>
                </p:ext>
              </p:extLst>
            </p:nvPr>
          </p:nvGraphicFramePr>
          <p:xfrm>
            <a:off x="935760" y="2268013"/>
            <a:ext cx="7441326" cy="2351630"/>
          </p:xfrm>
          <a:graphic>
            <a:graphicData uri="http://schemas.openxmlformats.org/drawingml/2006/table">
              <a:tbl>
                <a:tblPr/>
                <a:tblGrid>
                  <a:gridCol w="1802245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  <a:gridCol w="978317">
                    <a:extLst>
                      <a:ext uri="{9D8B030D-6E8A-4147-A177-3AD203B41FA5}">
                        <a16:colId xmlns="" xmlns:a16="http://schemas.microsoft.com/office/drawing/2014/main" val="20001"/>
                      </a:ext>
                    </a:extLst>
                  </a:gridCol>
                  <a:gridCol w="978317">
                    <a:extLst>
                      <a:ext uri="{9D8B030D-6E8A-4147-A177-3AD203B41FA5}">
                        <a16:colId xmlns="" xmlns:a16="http://schemas.microsoft.com/office/drawing/2014/main" val="20002"/>
                      </a:ext>
                    </a:extLst>
                  </a:gridCol>
                  <a:gridCol w="978317">
                    <a:extLst>
                      <a:ext uri="{9D8B030D-6E8A-4147-A177-3AD203B41FA5}">
                        <a16:colId xmlns="" xmlns:a16="http://schemas.microsoft.com/office/drawing/2014/main" val="20003"/>
                      </a:ext>
                    </a:extLst>
                  </a:gridCol>
                  <a:gridCol w="1386459">
                    <a:extLst>
                      <a:ext uri="{9D8B030D-6E8A-4147-A177-3AD203B41FA5}">
                        <a16:colId xmlns="" xmlns:a16="http://schemas.microsoft.com/office/drawing/2014/main" val="20004"/>
                      </a:ext>
                    </a:extLst>
                  </a:gridCol>
                  <a:gridCol w="1317671">
                    <a:extLst>
                      <a:ext uri="{9D8B030D-6E8A-4147-A177-3AD203B41FA5}">
                        <a16:colId xmlns="" xmlns:a16="http://schemas.microsoft.com/office/drawing/2014/main" val="20005"/>
                      </a:ext>
                    </a:extLst>
                  </a:gridCol>
                </a:tblGrid>
                <a:tr h="792437"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长</a:t>
                        </a:r>
                        <a:r>
                          <a:rPr lang="en-US" altLang="zh-CN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/cm</a:t>
                        </a: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宽</a:t>
                        </a:r>
                        <a:r>
                          <a:rPr lang="en-US" altLang="zh-CN" sz="23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/cm</a:t>
                        </a: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高</a:t>
                        </a:r>
                        <a:r>
                          <a:rPr lang="en-US" altLang="zh-CN" sz="23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/cm</a:t>
                        </a: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小正方体数量</a:t>
                        </a:r>
                        <a:r>
                          <a:rPr lang="en-US" altLang="zh-CN" sz="23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/</a:t>
                        </a: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个</a:t>
                        </a: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体积</a:t>
                        </a:r>
                        <a:r>
                          <a:rPr lang="en-US" altLang="zh-CN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/cm</a:t>
                        </a:r>
                        <a:r>
                          <a:rPr lang="en-US" altLang="zh-CN" sz="2300" b="1" baseline="30000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3</a:t>
                        </a:r>
                        <a:endParaRPr lang="zh-CN" altLang="en-US" sz="2300" b="1" baseline="300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519731"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第</a:t>
                        </a:r>
                        <a:r>
                          <a:rPr lang="en-US" altLang="zh-CN" sz="2300" b="1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1</a:t>
                        </a: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个长方体</a:t>
                        </a: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519731"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第</a:t>
                        </a:r>
                        <a:r>
                          <a:rPr lang="en-US" altLang="zh-CN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2</a:t>
                        </a: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个长方体</a:t>
                        </a: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  <a:tr h="519731"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第</a:t>
                        </a:r>
                        <a:r>
                          <a:rPr lang="en-US" altLang="zh-CN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3</a:t>
                        </a:r>
                        <a:r>
                          <a:rPr lang="zh-CN" altLang="en-US" sz="2300" b="1" dirty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a:t>个长方体</a:t>
                        </a: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eaLnBrk="1" hangingPunct="1">
                          <a:spcBef>
                            <a:spcPct val="0"/>
                          </a:spcBef>
                          <a:buNone/>
                        </a:pPr>
                        <a:endParaRPr lang="zh-CN" altLang="en-US" sz="23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a:txBody>
                    <a:tcPr marL="88049" marR="88049" marT="44024" marB="44024" anchor="ctr">
                      <a:lnL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9050" cap="flat" cmpd="sng">
                        <a:solidFill>
                          <a:srgbClr val="00B0F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2990003" y="307226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517193" y="3072266"/>
              <a:ext cx="543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056302" y="307226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043127" y="307226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115996" y="3072266"/>
              <a:ext cx="543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958375" y="359548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485565" y="3595486"/>
              <a:ext cx="543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024674" y="359548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11499" y="359548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084368" y="3595486"/>
              <a:ext cx="543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958375" y="4104683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485565" y="4104683"/>
              <a:ext cx="543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024674" y="4104683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11499" y="4104683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084368" y="4104683"/>
              <a:ext cx="543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43">
            <a:extLst>
              <a:ext uri="{FF2B5EF4-FFF2-40B4-BE49-F238E27FC236}">
                <a16:creationId xmlns="" xmlns:a16="http://schemas.microsoft.com/office/drawing/2014/main" id="{1B4CEA96-AC79-4811-B888-5E94C6EE2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473" y="3114683"/>
            <a:ext cx="5670550" cy="587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长方体的体</a:t>
            </a:r>
            <a:r>
              <a:rPr lang="zh-CN" altLang="en-US" sz="32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积</a:t>
            </a:r>
            <a:r>
              <a:rPr lang="en-US" altLang="zh-CN" sz="32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 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407" y="3867603"/>
            <a:ext cx="219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矩形 9">
            <a:extLst>
              <a:ext uri="{FF2B5EF4-FFF2-40B4-BE49-F238E27FC236}">
                <a16:creationId xmlns="" xmlns:a16="http://schemas.microsoft.com/office/drawing/2014/main" id="{3C3D918F-1E74-434A-BD25-E1E8BD72E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714" y="1336220"/>
            <a:ext cx="500843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400" b="1" spc="45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 9">
            <a:extLst>
              <a:ext uri="{FF2B5EF4-FFF2-40B4-BE49-F238E27FC236}">
                <a16:creationId xmlns="" xmlns:a16="http://schemas.microsoft.com/office/drawing/2014/main" id="{59A1FD68-6D55-40DB-BCED-A96D35E6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934" y="1336220"/>
            <a:ext cx="500843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400" b="1" spc="45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BB6C4BE6-79E3-4F6A-BBB4-C55044983839}"/>
              </a:ext>
            </a:extLst>
          </p:cNvPr>
          <p:cNvSpPr txBox="1"/>
          <p:nvPr/>
        </p:nvSpPr>
        <p:spPr>
          <a:xfrm>
            <a:off x="5227513" y="132128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zh-CN" alt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9">
            <a:extLst>
              <a:ext uri="{FF2B5EF4-FFF2-40B4-BE49-F238E27FC236}">
                <a16:creationId xmlns="" xmlns:a16="http://schemas.microsoft.com/office/drawing/2014/main" id="{4C41E47E-24F1-4643-A65D-1D4455DAD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714" y="1883151"/>
            <a:ext cx="500843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400" b="1" spc="45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矩形 9">
            <a:extLst>
              <a:ext uri="{FF2B5EF4-FFF2-40B4-BE49-F238E27FC236}">
                <a16:creationId xmlns="" xmlns:a16="http://schemas.microsoft.com/office/drawing/2014/main" id="{271AB66C-3D5C-4487-BF93-213ADB0C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934" y="1883151"/>
            <a:ext cx="500843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400" b="1" spc="45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693710E1-2B88-44E6-9A56-A1F2AF9D4E3A}"/>
              </a:ext>
            </a:extLst>
          </p:cNvPr>
          <p:cNvSpPr txBox="1"/>
          <p:nvPr/>
        </p:nvSpPr>
        <p:spPr>
          <a:xfrm>
            <a:off x="5227513" y="1868214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9">
            <a:extLst>
              <a:ext uri="{FF2B5EF4-FFF2-40B4-BE49-F238E27FC236}">
                <a16:creationId xmlns="" xmlns:a16="http://schemas.microsoft.com/office/drawing/2014/main" id="{EB5041C8-9878-4B37-8BFC-4F044E3F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714" y="2412990"/>
            <a:ext cx="500843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400" b="1" spc="45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矩形 9">
            <a:extLst>
              <a:ext uri="{FF2B5EF4-FFF2-40B4-BE49-F238E27FC236}">
                <a16:creationId xmlns="" xmlns:a16="http://schemas.microsoft.com/office/drawing/2014/main" id="{632E85A6-2BF0-46C4-B17D-AE65DE98D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934" y="2412990"/>
            <a:ext cx="500843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400" b="1" spc="45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A65BBCFE-6626-4873-8668-084E79B477A1}"/>
              </a:ext>
            </a:extLst>
          </p:cNvPr>
          <p:cNvSpPr txBox="1"/>
          <p:nvPr/>
        </p:nvSpPr>
        <p:spPr>
          <a:xfrm>
            <a:off x="5227513" y="239805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 rot="5400000">
            <a:off x="2672555" y="35871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083" y="3935157"/>
            <a:ext cx="60758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 rot="5400000">
            <a:off x="4551459" y="357931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46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486" y="3867603"/>
            <a:ext cx="60758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 rot="5400000">
            <a:off x="5410618" y="357931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48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645" y="3867603"/>
            <a:ext cx="60758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 rot="5400000">
            <a:off x="6201610" y="357931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50" name="Rectangle 8">
            <a:extLst>
              <a:ext uri="{FF2B5EF4-FFF2-40B4-BE49-F238E27FC236}">
                <a16:creationId xmlns="" xmlns:a16="http://schemas.microsoft.com/office/drawing/2014/main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637" y="3867603"/>
            <a:ext cx="60758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7" grpId="1"/>
      <p:bldP spid="38" grpId="0"/>
      <p:bldP spid="39" grpId="0"/>
      <p:bldP spid="40" grpId="0"/>
      <p:bldP spid="40" grpId="1"/>
      <p:bldP spid="41" grpId="0"/>
      <p:bldP spid="42" grpId="0"/>
      <p:bldP spid="43" grpId="0"/>
      <p:bldP spid="43" grpId="1"/>
      <p:bldP spid="7" grpId="0"/>
      <p:bldP spid="7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f78ee7a-9f01-4146-a298-2e697d6c930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f78ee7a-9f01-4146-a298-2e697d6c930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f78ee7a-9f01-4146-a298-2e697d6c930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f78ee7a-9f01-4146-a298-2e697d6c9308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4553</TotalTime>
  <Words>1029</Words>
  <Application>Microsoft Office PowerPoint</Application>
  <PresentationFormat>全屏显示(16:9)</PresentationFormat>
  <Paragraphs>218</Paragraphs>
  <Slides>24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</vt:lpstr>
      <vt:lpstr>WPS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dxq</cp:lastModifiedBy>
  <cp:revision>1050</cp:revision>
  <dcterms:created xsi:type="dcterms:W3CDTF">2019-09-02T08:53:00Z</dcterms:created>
  <dcterms:modified xsi:type="dcterms:W3CDTF">2024-02-20T02:33:25Z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