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5"/>
  </p:notesMasterIdLst>
  <p:sldIdLst>
    <p:sldId id="256" r:id="rId2"/>
    <p:sldId id="313" r:id="rId3"/>
    <p:sldId id="260" r:id="rId4"/>
    <p:sldId id="297" r:id="rId5"/>
    <p:sldId id="331" r:id="rId6"/>
    <p:sldId id="317" r:id="rId7"/>
    <p:sldId id="350" r:id="rId8"/>
    <p:sldId id="353" r:id="rId9"/>
    <p:sldId id="325" r:id="rId10"/>
    <p:sldId id="351" r:id="rId11"/>
    <p:sldId id="352" r:id="rId12"/>
    <p:sldId id="258" r:id="rId13"/>
    <p:sldId id="292" r:id="rId14"/>
    <p:sldId id="339" r:id="rId15"/>
    <p:sldId id="356" r:id="rId16"/>
    <p:sldId id="340" r:id="rId17"/>
    <p:sldId id="354" r:id="rId18"/>
    <p:sldId id="355" r:id="rId19"/>
    <p:sldId id="320" r:id="rId20"/>
    <p:sldId id="259" r:id="rId21"/>
    <p:sldId id="322" r:id="rId22"/>
    <p:sldId id="308" r:id="rId23"/>
    <p:sldId id="262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EA"/>
    <a:srgbClr val="0066FF"/>
    <a:srgbClr val="FF00FF"/>
    <a:srgbClr val="A51B77"/>
    <a:srgbClr val="FBEBD8"/>
    <a:srgbClr val="F95647"/>
    <a:srgbClr val="FF99FF"/>
    <a:srgbClr val="FFFF00"/>
    <a:srgbClr val="528330"/>
    <a:srgbClr val="FAC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9830" autoAdjust="0"/>
  </p:normalViewPr>
  <p:slideViewPr>
    <p:cSldViewPr snapToGrid="0">
      <p:cViewPr varScale="1">
        <p:scale>
          <a:sx n="108" d="100"/>
          <a:sy n="108" d="100"/>
        </p:scale>
        <p:origin x="-78" y="-186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xmlns="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xmlns="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xmlns="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40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6218" y="1652406"/>
            <a:ext cx="675249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第四单元 长方体</a:t>
            </a:r>
            <a:r>
              <a:rPr lang="en-US" altLang="zh-CN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二</a:t>
            </a:r>
            <a:r>
              <a:rPr lang="en-US" altLang="zh-CN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endParaRPr lang="zh-CN" altLang="en-US" sz="5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34969" y="2965672"/>
            <a:ext cx="6114987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 体积单位</a:t>
            </a:r>
            <a:r>
              <a:rPr lang="en-US" altLang="zh-CN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(2)</a:t>
            </a:r>
            <a:endParaRPr lang="zh-CN" altLang="zh-CN" sz="40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26816" y="575971"/>
            <a:ext cx="405578" cy="523220"/>
            <a:chOff x="152631" y="737481"/>
            <a:chExt cx="405578" cy="523220"/>
          </a:xfrm>
        </p:grpSpPr>
        <p:sp>
          <p:nvSpPr>
            <p:cNvPr id="14" name="椭圆 1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6" name="TextBox 9"/>
          <p:cNvSpPr txBox="1"/>
          <p:nvPr/>
        </p:nvSpPr>
        <p:spPr>
          <a:xfrm>
            <a:off x="952280" y="580101"/>
            <a:ext cx="7540379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估一估杯中大约有多少毫升饮料，填一填。</a:t>
            </a: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29" y="1444434"/>
            <a:ext cx="723900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154" y="1492059"/>
            <a:ext cx="7239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104" y="1444434"/>
            <a:ext cx="736600" cy="187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27"/>
          <p:cNvSpPr txBox="1"/>
          <p:nvPr/>
        </p:nvSpPr>
        <p:spPr>
          <a:xfrm>
            <a:off x="671066" y="3558984"/>
            <a:ext cx="1800225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容积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600mL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03091" y="3558984"/>
            <a:ext cx="2879725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大约有（       ）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mL</a:t>
            </a:r>
          </a:p>
          <a:p>
            <a:pPr algn="ctr" eaLnBrk="0" hangingPunct="0"/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饮料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55841" y="3558984"/>
            <a:ext cx="2879725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大约有（       ）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mL</a:t>
            </a:r>
          </a:p>
          <a:p>
            <a:pPr algn="ctr" eaLnBrk="0" hangingPunct="0"/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饮料</a:t>
            </a:r>
          </a:p>
        </p:txBody>
      </p:sp>
      <p:sp>
        <p:nvSpPr>
          <p:cNvPr id="31" name="弧形 30"/>
          <p:cNvSpPr/>
          <p:nvPr/>
        </p:nvSpPr>
        <p:spPr>
          <a:xfrm flipV="1">
            <a:off x="3938141" y="1938147"/>
            <a:ext cx="649288" cy="180975"/>
          </a:xfrm>
          <a:prstGeom prst="arc">
            <a:avLst>
              <a:gd name="adj1" fmla="val 1109837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弧形 31"/>
          <p:cNvSpPr/>
          <p:nvPr/>
        </p:nvSpPr>
        <p:spPr>
          <a:xfrm flipV="1">
            <a:off x="3938141" y="2512822"/>
            <a:ext cx="649288" cy="179388"/>
          </a:xfrm>
          <a:prstGeom prst="arc">
            <a:avLst>
              <a:gd name="adj1" fmla="val 1109837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弧形 32"/>
          <p:cNvSpPr/>
          <p:nvPr/>
        </p:nvSpPr>
        <p:spPr>
          <a:xfrm flipV="1">
            <a:off x="6471791" y="1938147"/>
            <a:ext cx="649288" cy="180975"/>
          </a:xfrm>
          <a:prstGeom prst="arc">
            <a:avLst>
              <a:gd name="adj1" fmla="val 1109837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弧形 33"/>
          <p:cNvSpPr/>
          <p:nvPr/>
        </p:nvSpPr>
        <p:spPr>
          <a:xfrm flipV="1">
            <a:off x="6471791" y="2512822"/>
            <a:ext cx="649288" cy="179388"/>
          </a:xfrm>
          <a:prstGeom prst="arc">
            <a:avLst>
              <a:gd name="adj1" fmla="val 1109837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Box 36"/>
          <p:cNvSpPr txBox="1"/>
          <p:nvPr/>
        </p:nvSpPr>
        <p:spPr>
          <a:xfrm>
            <a:off x="4218811" y="3508502"/>
            <a:ext cx="95885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36" name="TextBox 37"/>
          <p:cNvSpPr txBox="1"/>
          <p:nvPr/>
        </p:nvSpPr>
        <p:spPr>
          <a:xfrm>
            <a:off x="7197596" y="3508502"/>
            <a:ext cx="96043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42278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54676" y="591317"/>
            <a:ext cx="405578" cy="523220"/>
            <a:chOff x="152631" y="737481"/>
            <a:chExt cx="405578" cy="523220"/>
          </a:xfrm>
        </p:grpSpPr>
        <p:sp>
          <p:nvSpPr>
            <p:cNvPr id="14" name="椭圆 1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6" name="TextBox 9"/>
          <p:cNvSpPr txBox="1"/>
          <p:nvPr/>
        </p:nvSpPr>
        <p:spPr>
          <a:xfrm>
            <a:off x="880140" y="595447"/>
            <a:ext cx="7540379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填上适当的单位。</a:t>
            </a:r>
          </a:p>
        </p:txBody>
      </p:sp>
      <p:sp>
        <p:nvSpPr>
          <p:cNvPr id="17" name="TextBox 9"/>
          <p:cNvSpPr txBox="1"/>
          <p:nvPr/>
        </p:nvSpPr>
        <p:spPr>
          <a:xfrm>
            <a:off x="840368" y="1228806"/>
            <a:ext cx="5808071" cy="29731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一个苹果的体积约是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120</a:t>
            </a:r>
            <a:r>
              <a:rPr lang="en-US" altLang="zh-CN" sz="2400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个西瓜的体积约是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一台冰箱的容积约是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150</a:t>
            </a:r>
            <a:r>
              <a:rPr lang="en-US" altLang="zh-CN" sz="2400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一块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橡皮的体积约是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一个小墨水瓶的容积约是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en-US" altLang="zh-CN" sz="2400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一个热水瓶的容积约是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4781088" y="3116185"/>
            <a:ext cx="72072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mL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4289965" y="2176189"/>
            <a:ext cx="72072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4289964" y="3595708"/>
            <a:ext cx="72072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4139995" y="1192625"/>
            <a:ext cx="11415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cm³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3866584" y="1671351"/>
            <a:ext cx="11415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m³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extBox 14"/>
          <p:cNvSpPr txBox="1"/>
          <p:nvPr/>
        </p:nvSpPr>
        <p:spPr>
          <a:xfrm>
            <a:off x="3866583" y="2633529"/>
            <a:ext cx="11415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cm³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AutoShape 2"/>
          <p:cNvSpPr>
            <a:spLocks noChangeArrowheads="1"/>
          </p:cNvSpPr>
          <p:nvPr/>
        </p:nvSpPr>
        <p:spPr bwMode="auto">
          <a:xfrm>
            <a:off x="5431477" y="1655197"/>
            <a:ext cx="3088624" cy="1433499"/>
          </a:xfrm>
          <a:prstGeom prst="cloudCallout">
            <a:avLst>
              <a:gd name="adj1" fmla="val 22085"/>
              <a:gd name="adj2" fmla="val 6604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9" b="89954" l="1894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608" y="2867997"/>
            <a:ext cx="1296312" cy="158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/>
          <p:nvPr/>
        </p:nvSpPr>
        <p:spPr>
          <a:xfrm>
            <a:off x="5635464" y="1770394"/>
            <a:ext cx="2680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体积单位有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cm³</a:t>
            </a:r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dm³ </a:t>
            </a:r>
            <a:r>
              <a:rPr lang="zh-CN" altLang="en-US" sz="2400" b="1" dirty="0" err="1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m³ </a:t>
            </a:r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，容积单位为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mL</a:t>
            </a:r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L</a:t>
            </a:r>
            <a:r>
              <a:rPr lang="zh-CN" altLang="en-US" sz="24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400" b="1" dirty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009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5" grpId="0"/>
      <p:bldP spid="26" grpId="0"/>
      <p:bldP spid="27" grpId="0"/>
      <p:bldP spid="31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12923" y="501984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938388" y="501984"/>
            <a:ext cx="207185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itchFamily="18" charset="0"/>
              </a:rPr>
              <a:t>实践活动。</a:t>
            </a:r>
            <a:endParaRPr lang="zh-CN" altLang="en-US" sz="2800" b="1" dirty="0">
              <a:latin typeface="Times New Roman" pitchFamily="18" charset="0"/>
            </a:endParaRPr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715712" y="1099588"/>
            <a:ext cx="805995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调查一些物体</a:t>
            </a:r>
            <a:r>
              <a:rPr lang="zh-CN" altLang="en-US" sz="2400" b="1" dirty="0" smtClean="0">
                <a:latin typeface="Times New Roman" pitchFamily="18" charset="0"/>
              </a:rPr>
              <a:t>的</a:t>
            </a:r>
            <a:r>
              <a:rPr lang="zh-CN" altLang="en-US" sz="2400" b="1" dirty="0" smtClean="0">
                <a:latin typeface="Times New Roman" pitchFamily="18" charset="0"/>
              </a:rPr>
              <a:t>体积或</a:t>
            </a:r>
            <a:r>
              <a:rPr lang="zh-CN" altLang="en-US" sz="2400" b="1" dirty="0">
                <a:latin typeface="Times New Roman" pitchFamily="18" charset="0"/>
              </a:rPr>
              <a:t>容积</a:t>
            </a:r>
            <a:r>
              <a:rPr lang="zh-CN" altLang="en-US" sz="2400" b="1" dirty="0" smtClean="0">
                <a:latin typeface="Times New Roman" pitchFamily="18" charset="0"/>
              </a:rPr>
              <a:t>，</a:t>
            </a:r>
            <a:r>
              <a:rPr lang="zh-CN" altLang="en-US" sz="2400" b="1" dirty="0" smtClean="0">
                <a:latin typeface="Times New Roman" pitchFamily="18" charset="0"/>
              </a:rPr>
              <a:t>记录下来，并与同伴交流。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31" name="AutoShape 2"/>
          <p:cNvSpPr>
            <a:spLocks noChangeArrowheads="1"/>
          </p:cNvSpPr>
          <p:nvPr/>
        </p:nvSpPr>
        <p:spPr bwMode="auto">
          <a:xfrm>
            <a:off x="1605580" y="1942957"/>
            <a:ext cx="3519908" cy="1486931"/>
          </a:xfrm>
          <a:prstGeom prst="cloudCallout">
            <a:avLst>
              <a:gd name="adj1" fmla="val -21137"/>
              <a:gd name="adj2" fmla="val 85129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9" b="89954" l="1894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29835" y="3112569"/>
            <a:ext cx="1498902" cy="183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矩形 53"/>
          <p:cNvSpPr/>
          <p:nvPr/>
        </p:nvSpPr>
        <p:spPr>
          <a:xfrm>
            <a:off x="1974313" y="2143741"/>
            <a:ext cx="3174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我喝水的杯子容积大约是</a:t>
            </a:r>
            <a:r>
              <a:rPr lang="zh-CN" altLang="en-US" sz="2000" b="1" u="sng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，喝</a:t>
            </a:r>
            <a:r>
              <a:rPr lang="zh-CN" altLang="en-US" sz="2000" b="1" u="sng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杯大约相当于喝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L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水。</a:t>
            </a:r>
            <a:endParaRPr lang="zh-CN" altLang="en-US" sz="2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TextBox 36"/>
          <p:cNvSpPr txBox="1"/>
          <p:nvPr/>
        </p:nvSpPr>
        <p:spPr>
          <a:xfrm>
            <a:off x="2282516" y="2458148"/>
            <a:ext cx="108301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500 mL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974" y1="5394" x2="57692" y2="415"/>
                        <a14:foregroundMark x1="58333" y1="1245" x2="73077" y2="7054"/>
                        <a14:foregroundMark x1="72436" y1="8299" x2="73718" y2="21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6140" y="2526183"/>
            <a:ext cx="1070139" cy="1653228"/>
          </a:xfrm>
          <a:prstGeom prst="rect">
            <a:avLst/>
          </a:prstGeom>
        </p:spPr>
      </p:pic>
      <p:sp>
        <p:nvSpPr>
          <p:cNvPr id="56" name="TextBox 36"/>
          <p:cNvSpPr txBox="1"/>
          <p:nvPr/>
        </p:nvSpPr>
        <p:spPr>
          <a:xfrm>
            <a:off x="3850683" y="2451517"/>
            <a:ext cx="59041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/>
          <p:cNvSpPr txBox="1"/>
          <p:nvPr/>
        </p:nvSpPr>
        <p:spPr>
          <a:xfrm>
            <a:off x="518573" y="592931"/>
            <a:ext cx="8206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在下面的括号里填上适当的容积单位。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   一小瓶可乐约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300(           )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     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一大瓶可乐约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2000(           )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   一台冰箱的容积约是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220(           )  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一盒牛奶约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250(           )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   一瓶纯净水约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500(        )                 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一桶食用油约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5(         )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61364" y="1223873"/>
            <a:ext cx="10318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mL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62874" y="1223873"/>
            <a:ext cx="10318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mL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81621" y="1807277"/>
            <a:ext cx="5214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L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62873" y="1747093"/>
            <a:ext cx="10318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mL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32698" y="2330497"/>
            <a:ext cx="10318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mL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21013" y="2335980"/>
            <a:ext cx="5214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L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10695" y="3022994"/>
            <a:ext cx="6656297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计量较小容器的容积时通常用毫升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(mL)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作单位。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10694" y="3484659"/>
            <a:ext cx="6656297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计量较大容器的容积时通常用升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(L)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作单位。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649650" y="654517"/>
            <a:ext cx="70518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判断：一个纸箱的体积是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130 L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    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   )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6209084" y="654517"/>
            <a:ext cx="696213" cy="559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1812396" y="1683511"/>
            <a:ext cx="4224369" cy="2013502"/>
          </a:xfrm>
          <a:prstGeom prst="cloudCallout">
            <a:avLst>
              <a:gd name="adj1" fmla="val 47276"/>
              <a:gd name="adj2" fmla="val 5390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9" b="89954" l="1894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9034" y="3148910"/>
            <a:ext cx="1296312" cy="158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矩形 46"/>
          <p:cNvSpPr/>
          <p:nvPr/>
        </p:nvSpPr>
        <p:spPr>
          <a:xfrm>
            <a:off x="2008675" y="1968680"/>
            <a:ext cx="3628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虽然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 L=1 dm³</a:t>
            </a:r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，但是纸箱的体积是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130 dm³</a:t>
            </a:r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，不能说成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130 L</a:t>
            </a:r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，这里应该用体积单位。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94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95853" y="627447"/>
            <a:ext cx="820618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3.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选择题。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0657" y="1099916"/>
            <a:ext cx="8495665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）计量比较少的液体，用（    ）作单位，计量比较多</a:t>
            </a:r>
            <a:endParaRPr lang="en-US" altLang="zh-CN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液体，用（    ）作单位。   </a:t>
            </a:r>
            <a:endParaRPr lang="en-US" altLang="zh-CN" sz="24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升      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②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毫升 </a:t>
            </a:r>
            <a:endParaRPr lang="en-US" altLang="zh-CN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）一个纸杯可盛水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毫升，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个纸杯可盛水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   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①升       ②毫升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）甲容器可盛水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3000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毫升。乙容器可盛水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升。甲容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的容量比乙容器的容量（    ）。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①大       ②小</a:t>
            </a:r>
          </a:p>
        </p:txBody>
      </p:sp>
      <p:sp>
        <p:nvSpPr>
          <p:cNvPr id="7" name="矩形 6"/>
          <p:cNvSpPr/>
          <p:nvPr/>
        </p:nvSpPr>
        <p:spPr>
          <a:xfrm>
            <a:off x="4638489" y="1099916"/>
            <a:ext cx="538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32121" y="1506750"/>
            <a:ext cx="538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</a:p>
        </p:txBody>
      </p:sp>
      <p:sp>
        <p:nvSpPr>
          <p:cNvPr id="9" name="矩形 8"/>
          <p:cNvSpPr/>
          <p:nvPr/>
        </p:nvSpPr>
        <p:spPr>
          <a:xfrm>
            <a:off x="7318135" y="2396905"/>
            <a:ext cx="538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</a:p>
        </p:txBody>
      </p:sp>
      <p:sp>
        <p:nvSpPr>
          <p:cNvPr id="10" name="矩形 9"/>
          <p:cNvSpPr/>
          <p:nvPr/>
        </p:nvSpPr>
        <p:spPr>
          <a:xfrm>
            <a:off x="4978767" y="3727018"/>
            <a:ext cx="53029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31594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95854" y="627447"/>
            <a:ext cx="479658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4.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下面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的说法对吗？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为什么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?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3" name="矩形 4"/>
          <p:cNvSpPr>
            <a:spLocks noChangeArrowheads="1"/>
          </p:cNvSpPr>
          <p:nvPr/>
        </p:nvSpPr>
        <p:spPr bwMode="auto">
          <a:xfrm>
            <a:off x="754872" y="1162978"/>
            <a:ext cx="514143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一个长方体木箱能装货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立方米，这个长方体木箱的体积就是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立方米。</a:t>
            </a:r>
          </a:p>
        </p:txBody>
      </p:sp>
      <p:pic>
        <p:nvPicPr>
          <p:cNvPr id="45" name="Picture 2" descr="http://img002.hc360.cn/g6/M01/9E/A8/wKhQsFP6_PGEd9-vAAAAAKqf9kQ72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5359" y="781177"/>
            <a:ext cx="2750552" cy="2247558"/>
          </a:xfrm>
          <a:prstGeom prst="rect">
            <a:avLst/>
          </a:prstGeom>
          <a:noFill/>
        </p:spPr>
      </p:pic>
      <p:sp>
        <p:nvSpPr>
          <p:cNvPr id="48" name="矩形 4"/>
          <p:cNvSpPr>
            <a:spLocks noChangeArrowheads="1"/>
          </p:cNvSpPr>
          <p:nvPr/>
        </p:nvSpPr>
        <p:spPr bwMode="auto">
          <a:xfrm>
            <a:off x="1115560" y="2444680"/>
            <a:ext cx="49699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答：上面的说法不对，因为木箱的木板有一定的厚度，所以它的体积要大于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立方米。</a:t>
            </a:r>
          </a:p>
        </p:txBody>
      </p:sp>
    </p:spTree>
    <p:extLst>
      <p:ext uri="{BB962C8B-B14F-4D97-AF65-F5344CB8AC3E}">
        <p14:creationId xmlns:p14="http://schemas.microsoft.com/office/powerpoint/2010/main" val="28437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95853" y="627447"/>
            <a:ext cx="820618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5.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同一种饮料，购买哪种包装的比较合算？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2949" t="18922" r="2109" b="13010"/>
          <a:stretch/>
        </p:blipFill>
        <p:spPr>
          <a:xfrm>
            <a:off x="5651938" y="1564954"/>
            <a:ext cx="2041634" cy="1679028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5895545" y="3243983"/>
            <a:ext cx="8678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5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元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069315" y="3243982"/>
            <a:ext cx="867864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元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34727" y="1209562"/>
            <a:ext cx="2594818" cy="1397547"/>
            <a:chOff x="2655" y="1342"/>
            <a:chExt cx="6845" cy="3634"/>
          </a:xfrm>
        </p:grpSpPr>
        <p:sp>
          <p:nvSpPr>
            <p:cNvPr id="9" name="云形标注 8"/>
            <p:cNvSpPr/>
            <p:nvPr/>
          </p:nvSpPr>
          <p:spPr>
            <a:xfrm>
              <a:off x="2655" y="1342"/>
              <a:ext cx="6845" cy="3634"/>
            </a:xfrm>
            <a:prstGeom prst="cloudCallout">
              <a:avLst>
                <a:gd name="adj1" fmla="val -63064"/>
                <a:gd name="adj2" fmla="val 41980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270" y="1743"/>
              <a:ext cx="5898" cy="2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000" b="1" dirty="0" smtClean="0">
                  <a:ln/>
                  <a:latin typeface="楷体" panose="02010609060101010101" pitchFamily="49" charset="-122"/>
                  <a:ea typeface="楷体" panose="02010609060101010101" pitchFamily="49" charset="-122"/>
                </a:rPr>
                <a:t>先分别求出</a:t>
              </a:r>
              <a:r>
                <a:rPr lang="en-US" altLang="zh-CN" sz="2000" b="1" dirty="0" smtClean="0">
                  <a:ln/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 smtClean="0">
                  <a:ln/>
                  <a:latin typeface="楷体" panose="02010609060101010101" pitchFamily="49" charset="-122"/>
                  <a:ea typeface="楷体" panose="02010609060101010101" pitchFamily="49" charset="-122"/>
                </a:rPr>
                <a:t>元可以买两种饮料各多少升，再比较。</a:t>
              </a:r>
              <a:endParaRPr lang="zh-CN" altLang="en-US" sz="2000" b="1" dirty="0">
                <a:ln/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2" b="97964" l="1153" r="95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94" y="1549415"/>
            <a:ext cx="829745" cy="187947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383878" y="2833656"/>
            <a:ext cx="2730685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2.5÷5=0.5(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升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83877" y="3317849"/>
            <a:ext cx="2730685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0.5÷2=0.25(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升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4781" y="3779514"/>
            <a:ext cx="1715156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0.25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94283" y="4262301"/>
            <a:ext cx="4499289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答：购买大包装的比较合算。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95853" y="627447"/>
            <a:ext cx="820618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6.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一大盒饮料有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2500 mL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，一个杯子的容积是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125 mL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，一大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 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盒饮料能倒满这样的几杯？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72462" y="1554437"/>
            <a:ext cx="4260550" cy="1749004"/>
            <a:chOff x="2471642" y="3109794"/>
            <a:chExt cx="4260550" cy="1749004"/>
          </a:xfrm>
        </p:grpSpPr>
        <p:grpSp>
          <p:nvGrpSpPr>
            <p:cNvPr id="6" name="组合 5"/>
            <p:cNvGrpSpPr/>
            <p:nvPr/>
          </p:nvGrpSpPr>
          <p:grpSpPr>
            <a:xfrm>
              <a:off x="3950508" y="3109794"/>
              <a:ext cx="2781684" cy="1749004"/>
              <a:chOff x="1253803" y="1801076"/>
              <a:chExt cx="2781684" cy="1749004"/>
            </a:xfrm>
          </p:grpSpPr>
          <p:pic>
            <p:nvPicPr>
              <p:cNvPr id="8" name="图片 7" descr="11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88" t="-139" r="722" b="139"/>
              <a:stretch>
                <a:fillRect/>
              </a:stretch>
            </p:blipFill>
            <p:spPr bwMode="auto">
              <a:xfrm>
                <a:off x="1253803" y="1801076"/>
                <a:ext cx="2781684" cy="1749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圆角矩形 8"/>
              <p:cNvSpPr/>
              <p:nvPr/>
            </p:nvSpPr>
            <p:spPr>
              <a:xfrm>
                <a:off x="1680851" y="2249813"/>
                <a:ext cx="2049516" cy="1040543"/>
              </a:xfrm>
              <a:prstGeom prst="roundRect">
                <a:avLst>
                  <a:gd name="adj" fmla="val 19744"/>
                </a:avLst>
              </a:prstGeom>
              <a:solidFill>
                <a:srgbClr val="FBE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1680851" y="2249813"/>
                <a:ext cx="2139491" cy="120032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就是求</a:t>
                </a:r>
                <a:r>
                  <a:rPr lang="en-US" altLang="zh-CN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2500 mL</a:t>
                </a:r>
                <a:r>
                  <a:rPr lang="zh-CN" altLang="en-US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里有几个</a:t>
                </a:r>
                <a:r>
                  <a:rPr lang="en-US" altLang="zh-CN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125 mL</a:t>
                </a:r>
                <a:r>
                  <a:rPr lang="zh-CN" altLang="en-US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b="1" dirty="0"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642" y="3478096"/>
              <a:ext cx="1351943" cy="1296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2407219" y="3394651"/>
            <a:ext cx="3575488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2500÷125=20(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767842" y="4009081"/>
            <a:ext cx="590909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答：一大盒饮料能倒满这样的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杯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295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42" y="1184874"/>
            <a:ext cx="8010525" cy="1362075"/>
          </a:xfrm>
          <a:prstGeom prst="rect">
            <a:avLst/>
          </a:prstGeom>
        </p:spPr>
      </p:pic>
      <p:sp>
        <p:nvSpPr>
          <p:cNvPr id="47" name="TextBox 1"/>
          <p:cNvSpPr txBox="1"/>
          <p:nvPr/>
        </p:nvSpPr>
        <p:spPr>
          <a:xfrm>
            <a:off x="516842" y="606048"/>
            <a:ext cx="826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分别求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下图中大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圆球和小圆球的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体积。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888027" y="4145387"/>
            <a:ext cx="7516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答：大圆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球体积是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，小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圆球体积是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870266" y="3516978"/>
            <a:ext cx="318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7)÷4=2(cm³)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650270" y="2546949"/>
            <a:ext cx="2796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个大圆球和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个小圆球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588818" y="2546949"/>
            <a:ext cx="2796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个大圆球和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个小圆球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747807" y="2997038"/>
            <a:ext cx="139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个小圆球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284944" y="2997038"/>
            <a:ext cx="1619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7=8(cm³)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5368159" y="2686387"/>
            <a:ext cx="220659" cy="1212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6066671" y="3131490"/>
            <a:ext cx="220659" cy="1212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"/>
          <p:cNvSpPr txBox="1"/>
          <p:nvPr/>
        </p:nvSpPr>
        <p:spPr>
          <a:xfrm>
            <a:off x="4417892" y="3511055"/>
            <a:ext cx="318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2=5(cm³)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8" grpId="0"/>
      <p:bldP spid="12" grpId="0"/>
      <p:bldP spid="13" grpId="0"/>
      <p:bldP spid="14" grpId="0"/>
      <p:bldP spid="15" grpId="0"/>
      <p:bldP spid="2" grpId="0" animBg="1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4832920" y="2140865"/>
            <a:ext cx="3088624" cy="1433499"/>
          </a:xfrm>
          <a:prstGeom prst="cloudCallout">
            <a:avLst>
              <a:gd name="adj1" fmla="val 22085"/>
              <a:gd name="adj2" fmla="val 6604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9" b="89954" l="1894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8334" y="3314603"/>
            <a:ext cx="1296312" cy="158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031498" y="2315676"/>
            <a:ext cx="2680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容器所能容纳物体的体积叫作</a:t>
            </a:r>
            <a:r>
              <a:rPr lang="zh-CN" altLang="en-US" sz="24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容器</a:t>
            </a:r>
            <a:endParaRPr lang="en-US" altLang="zh-CN" sz="2400" b="1" dirty="0" smtClean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ctr"/>
            <a:r>
              <a:rPr lang="zh-CN" altLang="en-US" sz="24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容积</a:t>
            </a:r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DFEF9">
                  <a:alpha val="100000"/>
                </a:srgbClr>
              </a:clrFrom>
              <a:clrTo>
                <a:srgbClr val="FDFE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368" y="3387108"/>
            <a:ext cx="1193003" cy="816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34462" b="8067"/>
          <a:stretch/>
        </p:blipFill>
        <p:spPr>
          <a:xfrm>
            <a:off x="1643032" y="2760385"/>
            <a:ext cx="1645667" cy="144344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150492" y="1123470"/>
            <a:ext cx="2178965" cy="1228719"/>
            <a:chOff x="2655" y="1490"/>
            <a:chExt cx="5748" cy="3195"/>
          </a:xfrm>
        </p:grpSpPr>
        <p:sp>
          <p:nvSpPr>
            <p:cNvPr id="17" name="云形标注 16"/>
            <p:cNvSpPr/>
            <p:nvPr/>
          </p:nvSpPr>
          <p:spPr>
            <a:xfrm>
              <a:off x="2655" y="1490"/>
              <a:ext cx="5748" cy="3195"/>
            </a:xfrm>
            <a:prstGeom prst="cloudCallout">
              <a:avLst>
                <a:gd name="adj1" fmla="val -57292"/>
                <a:gd name="adj2" fmla="val 39724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270" y="1743"/>
              <a:ext cx="4776" cy="2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000" b="1" dirty="0">
                  <a:ln/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用这两个杯子装水，哪个装得多？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72" b="97964" l="1153" r="95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51" y="1296692"/>
            <a:ext cx="829745" cy="187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406853" y="1885043"/>
            <a:ext cx="639976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常用的容积单位有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升和毫升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，分别用字母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mL和L表示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84185" y="2907936"/>
            <a:ext cx="510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zh-CN" altLang="en-US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dm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   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m</a:t>
            </a:r>
            <a:r>
              <a:rPr lang="zh-CN" altLang="en-US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zh-CN" altLang="en-US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63305" y="1762414"/>
            <a:ext cx="6840444" cy="1807150"/>
            <a:chOff x="973592" y="1225588"/>
            <a:chExt cx="8581361" cy="1569953"/>
          </a:xfrm>
        </p:grpSpPr>
        <p:sp>
          <p:nvSpPr>
            <p:cNvPr id="8" name="圆角矩形 26">
              <a:extLst>
                <a:ext uri="{FF2B5EF4-FFF2-40B4-BE49-F238E27FC236}">
                  <a16:creationId xmlns="" xmlns:a16="http://schemas.microsoft.com/office/drawing/2014/main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8444108" cy="1480386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93">
              <a:extLst>
                <a:ext uri="{FF2B5EF4-FFF2-40B4-BE49-F238E27FC236}">
                  <a16:creationId xmlns="" xmlns:a16="http://schemas.microsoft.com/office/drawing/2014/main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3">
              <a:extLst>
                <a:ext uri="{FF2B5EF4-FFF2-40B4-BE49-F238E27FC236}">
                  <a16:creationId xmlns="" xmlns:a16="http://schemas.microsoft.com/office/drawing/2014/main" id="{BF2493C3-03FD-450E-A496-1BAB1E44E448}"/>
                </a:ext>
              </a:extLst>
            </p:cNvPr>
            <p:cNvSpPr/>
            <p:nvPr/>
          </p:nvSpPr>
          <p:spPr>
            <a:xfrm rot="10800000">
              <a:off x="9249421" y="2490009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187136" y="1502941"/>
            <a:ext cx="660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40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5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题、第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48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页练习四第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8864" y="909749"/>
            <a:ext cx="293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体积单位</a:t>
            </a:r>
            <a:r>
              <a:rPr lang="en-US" altLang="zh-CN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(2)</a:t>
            </a:r>
            <a:endParaRPr lang="zh-CN" altLang="en-US" sz="36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35355" y="1818385"/>
            <a:ext cx="468974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升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L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 毫升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L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92068" y="2690088"/>
            <a:ext cx="510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2800" b="1" spc="6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zh-CN" altLang="en-US" sz="2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dm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            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m</a:t>
            </a:r>
            <a:r>
              <a:rPr lang="zh-CN" altLang="en-US" sz="2800" b="1" spc="6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zh-CN" altLang="en-US" sz="2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cm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62665" y="894679"/>
            <a:ext cx="8026946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容器内盛放液体的量一般用升（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）、毫升（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mL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）作单位。看一看，认一认。</a:t>
            </a:r>
          </a:p>
        </p:txBody>
      </p:sp>
      <p:sp>
        <p:nvSpPr>
          <p:cNvPr id="4" name="矩形 3"/>
          <p:cNvSpPr/>
          <p:nvPr/>
        </p:nvSpPr>
        <p:spPr>
          <a:xfrm>
            <a:off x="4440466" y="2484048"/>
            <a:ext cx="4129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L</a:t>
            </a:r>
            <a:r>
              <a:rPr lang="zh-CN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液体的体积是</a:t>
            </a:r>
            <a:r>
              <a:rPr lang="en-US" altLang="zh-CN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dm³</a:t>
            </a:r>
            <a:r>
              <a:rPr lang="zh-CN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665" y="2081235"/>
            <a:ext cx="1076325" cy="20167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" name="组合 10"/>
          <p:cNvGrpSpPr/>
          <p:nvPr/>
        </p:nvGrpSpPr>
        <p:grpSpPr>
          <a:xfrm>
            <a:off x="848390" y="3181690"/>
            <a:ext cx="1529080" cy="1025525"/>
            <a:chOff x="4211962" y="3575737"/>
            <a:chExt cx="2354450" cy="1620000"/>
          </a:xfrm>
        </p:grpSpPr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3865" y="3555831"/>
              <a:ext cx="2389632" cy="1658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椭圆 23"/>
            <p:cNvSpPr/>
            <p:nvPr/>
          </p:nvSpPr>
          <p:spPr>
            <a:xfrm>
              <a:off x="4316414" y="3660990"/>
              <a:ext cx="2160000" cy="1440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409220" y="2100285"/>
            <a:ext cx="1824355" cy="2132330"/>
            <a:chOff x="6958" y="2874"/>
            <a:chExt cx="4424" cy="5310"/>
          </a:xfrm>
        </p:grpSpPr>
        <p:sp>
          <p:nvSpPr>
            <p:cNvPr id="26" name="任意多边形 25"/>
            <p:cNvSpPr/>
            <p:nvPr/>
          </p:nvSpPr>
          <p:spPr>
            <a:xfrm>
              <a:off x="7274" y="3084"/>
              <a:ext cx="3777" cy="4862"/>
            </a:xfrm>
            <a:custGeom>
              <a:avLst/>
              <a:gdLst>
                <a:gd name="connisteX0" fmla="*/ 0 w 2398395"/>
                <a:gd name="connsiteY0" fmla="*/ 2422525 h 3087370"/>
                <a:gd name="connisteX1" fmla="*/ 225425 w 2398395"/>
                <a:gd name="connsiteY1" fmla="*/ 2197100 h 3087370"/>
                <a:gd name="connisteX2" fmla="*/ 783590 w 2398395"/>
                <a:gd name="connsiteY2" fmla="*/ 260985 h 3087370"/>
                <a:gd name="connisteX3" fmla="*/ 760095 w 2398395"/>
                <a:gd name="connsiteY3" fmla="*/ 59690 h 3087370"/>
                <a:gd name="connisteX4" fmla="*/ 760095 w 2398395"/>
                <a:gd name="connsiteY4" fmla="*/ 0 h 3087370"/>
                <a:gd name="connisteX5" fmla="*/ 2398395 w 2398395"/>
                <a:gd name="connsiteY5" fmla="*/ 593725 h 3087370"/>
                <a:gd name="connisteX6" fmla="*/ 2327275 w 2398395"/>
                <a:gd name="connsiteY6" fmla="*/ 712470 h 3087370"/>
                <a:gd name="connisteX7" fmla="*/ 2054225 w 2398395"/>
                <a:gd name="connsiteY7" fmla="*/ 1330325 h 3087370"/>
                <a:gd name="connisteX8" fmla="*/ 1602740 w 2398395"/>
                <a:gd name="connsiteY8" fmla="*/ 2647950 h 3087370"/>
                <a:gd name="connisteX9" fmla="*/ 1614805 w 2398395"/>
                <a:gd name="connsiteY9" fmla="*/ 3087370 h 3087370"/>
                <a:gd name="connisteX10" fmla="*/ 47625 w 2398395"/>
                <a:gd name="connsiteY10" fmla="*/ 2505710 h 3087370"/>
                <a:gd name="connisteX11" fmla="*/ 0 w 2398395"/>
                <a:gd name="connsiteY11" fmla="*/ 2422525 h 3087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2398395" h="3087370">
                  <a:moveTo>
                    <a:pt x="0" y="2422525"/>
                  </a:moveTo>
                  <a:lnTo>
                    <a:pt x="225425" y="2197100"/>
                  </a:lnTo>
                  <a:lnTo>
                    <a:pt x="783590" y="260985"/>
                  </a:lnTo>
                  <a:lnTo>
                    <a:pt x="760095" y="59690"/>
                  </a:lnTo>
                  <a:lnTo>
                    <a:pt x="760095" y="0"/>
                  </a:lnTo>
                  <a:lnTo>
                    <a:pt x="2398395" y="593725"/>
                  </a:lnTo>
                  <a:lnTo>
                    <a:pt x="2327275" y="712470"/>
                  </a:lnTo>
                  <a:lnTo>
                    <a:pt x="2054225" y="1330325"/>
                  </a:lnTo>
                  <a:lnTo>
                    <a:pt x="1602740" y="2647950"/>
                  </a:lnTo>
                  <a:lnTo>
                    <a:pt x="1614805" y="3087370"/>
                  </a:lnTo>
                  <a:lnTo>
                    <a:pt x="47625" y="2505710"/>
                  </a:lnTo>
                  <a:lnTo>
                    <a:pt x="0" y="242252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58" y="2874"/>
              <a:ext cx="4425" cy="53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8" name="组合 15"/>
          <p:cNvGrpSpPr/>
          <p:nvPr/>
        </p:nvGrpSpPr>
        <p:grpSpPr>
          <a:xfrm>
            <a:off x="2621310" y="3195025"/>
            <a:ext cx="1473835" cy="1021715"/>
            <a:chOff x="6838253" y="4158446"/>
            <a:chExt cx="2268000" cy="1614619"/>
          </a:xfrm>
        </p:grpSpPr>
        <p:pic>
          <p:nvPicPr>
            <p:cNvPr id="29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9618" y="4154754"/>
              <a:ext cx="2279904" cy="16215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椭圆 29"/>
            <p:cNvSpPr/>
            <p:nvPr/>
          </p:nvSpPr>
          <p:spPr>
            <a:xfrm>
              <a:off x="6898470" y="4270741"/>
              <a:ext cx="2160000" cy="1440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4440466" y="3266084"/>
            <a:ext cx="4332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mL</a:t>
            </a:r>
            <a:r>
              <a:rPr lang="zh-CN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液体的体积是</a:t>
            </a:r>
            <a:r>
              <a:rPr lang="en-US" altLang="zh-CN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cm³</a:t>
            </a:r>
            <a:r>
              <a:rPr lang="zh-CN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460931" y="71816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09962" y="584794"/>
            <a:ext cx="3375783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看一看，做一做。</a:t>
            </a:r>
          </a:p>
        </p:txBody>
      </p:sp>
      <p:pic>
        <p:nvPicPr>
          <p:cNvPr id="10" name="图片 9" descr="202009282246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83" y="1413751"/>
            <a:ext cx="7922895" cy="274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462272" y="69172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34951" y="574117"/>
            <a:ext cx="8026946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计量较大容器的容积时通常用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升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作单位。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41" b="93009" l="10486" r="917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849" y="898100"/>
            <a:ext cx="2551048" cy="38265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800" l="10000" r="934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2683" y="1660643"/>
            <a:ext cx="2837514" cy="28375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286" r="96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0197" y="2522482"/>
            <a:ext cx="1755588" cy="17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462272" y="69172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34951" y="574117"/>
            <a:ext cx="8026946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计量较小容器的容积时通常用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毫升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作单位。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7040" r="40632" b="7488"/>
          <a:stretch>
            <a:fillRect/>
          </a:stretch>
        </p:blipFill>
        <p:spPr>
          <a:xfrm>
            <a:off x="6463862" y="2055817"/>
            <a:ext cx="1012279" cy="1348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r="35057"/>
          <a:stretch>
            <a:fillRect/>
          </a:stretch>
        </p:blipFill>
        <p:spPr>
          <a:xfrm>
            <a:off x="1649292" y="1792991"/>
            <a:ext cx="648162" cy="18422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0054" r="33166"/>
          <a:stretch>
            <a:fillRect/>
          </a:stretch>
        </p:blipFill>
        <p:spPr>
          <a:xfrm>
            <a:off x="4048191" y="1837143"/>
            <a:ext cx="664934" cy="18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667110" y="775063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988535" y="657453"/>
            <a:ext cx="5688162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宋体" panose="02010600030101010101" pitchFamily="2" charset="-122"/>
              </a:rPr>
              <a:t>容积单位与体积单位之间的联系。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7178" t="4482" r="4712" b="4327"/>
          <a:stretch/>
        </p:blipFill>
        <p:spPr>
          <a:xfrm>
            <a:off x="5157095" y="1628871"/>
            <a:ext cx="1277007" cy="196280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67110" y="1789386"/>
            <a:ext cx="3630764" cy="1641778"/>
            <a:chOff x="893938" y="1877287"/>
            <a:chExt cx="3630764" cy="1641778"/>
          </a:xfrm>
        </p:grpSpPr>
        <p:sp>
          <p:nvSpPr>
            <p:cNvPr id="3" name="圆角矩形 2"/>
            <p:cNvSpPr/>
            <p:nvPr/>
          </p:nvSpPr>
          <p:spPr>
            <a:xfrm>
              <a:off x="893938" y="1877287"/>
              <a:ext cx="3630763" cy="1641778"/>
            </a:xfrm>
            <a:prstGeom prst="roundRect">
              <a:avLst/>
            </a:prstGeom>
            <a:solidFill>
              <a:srgbClr val="FFFDEA"/>
            </a:solidFill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ectangle 42"/>
            <p:cNvSpPr>
              <a:spLocks noChangeArrowheads="1"/>
            </p:cNvSpPr>
            <p:nvPr/>
          </p:nvSpPr>
          <p:spPr bwMode="auto">
            <a:xfrm>
              <a:off x="893939" y="1913346"/>
              <a:ext cx="3630763" cy="1569660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实验①：把容积为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 L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的杯子装满水，再把这些水倒入从里面量棱长为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 </a:t>
              </a:r>
              <a:r>
                <a:rPr lang="en-US" altLang="zh-CN" sz="2400" b="1" dirty="0" err="1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dm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的正方体容器中，如图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右箭头 4"/>
          <p:cNvSpPr/>
          <p:nvPr/>
        </p:nvSpPr>
        <p:spPr>
          <a:xfrm>
            <a:off x="4494943" y="2610275"/>
            <a:ext cx="402021" cy="19598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6694233" y="2610275"/>
            <a:ext cx="402021" cy="19598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7096254" y="2477436"/>
            <a:ext cx="1602267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正好注满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26522" y="3814326"/>
            <a:ext cx="1991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L=1 dm³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9" grpId="0"/>
      <p:bldP spid="5" grpId="0" animBg="1"/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667110" y="775063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988535" y="657453"/>
            <a:ext cx="5688162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宋体" panose="02010600030101010101" pitchFamily="2" charset="-122"/>
              </a:rPr>
              <a:t>容积单位与体积单位之间的联系。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2690" y="1789385"/>
            <a:ext cx="3952187" cy="1641778"/>
            <a:chOff x="893938" y="1877287"/>
            <a:chExt cx="3952187" cy="1641778"/>
          </a:xfrm>
        </p:grpSpPr>
        <p:sp>
          <p:nvSpPr>
            <p:cNvPr id="3" name="圆角矩形 2"/>
            <p:cNvSpPr/>
            <p:nvPr/>
          </p:nvSpPr>
          <p:spPr>
            <a:xfrm>
              <a:off x="893938" y="1877287"/>
              <a:ext cx="3952187" cy="1641778"/>
            </a:xfrm>
            <a:prstGeom prst="roundRect">
              <a:avLst/>
            </a:prstGeom>
            <a:solidFill>
              <a:srgbClr val="FFFDEA"/>
            </a:solidFill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ectangle 42"/>
            <p:cNvSpPr>
              <a:spLocks noChangeArrowheads="1"/>
            </p:cNvSpPr>
            <p:nvPr/>
          </p:nvSpPr>
          <p:spPr bwMode="auto">
            <a:xfrm>
              <a:off x="893939" y="1913346"/>
              <a:ext cx="3952186" cy="1569660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实验②：在带刻度的试管中装入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 mL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的水，再把这些水倒入从里面量棱长为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 cm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的正方体容器中，如图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右箭头 4"/>
          <p:cNvSpPr/>
          <p:nvPr/>
        </p:nvSpPr>
        <p:spPr>
          <a:xfrm>
            <a:off x="4494943" y="2610275"/>
            <a:ext cx="402021" cy="19598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6694233" y="2610275"/>
            <a:ext cx="402021" cy="19598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7096254" y="2477436"/>
            <a:ext cx="1602267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正好注满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50704" y="3778265"/>
            <a:ext cx="2488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mL=1 cm³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r="3521"/>
          <a:stretch/>
        </p:blipFill>
        <p:spPr>
          <a:xfrm>
            <a:off x="4992937" y="1872179"/>
            <a:ext cx="1571230" cy="1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94448" y="862890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9912" y="867020"/>
            <a:ext cx="7540379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填上适当的容积单位。</a:t>
            </a: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FF6">
                  <a:alpha val="100000"/>
                </a:srgbClr>
              </a:clrFrom>
              <a:clrTo>
                <a:srgbClr val="FCFF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172" y="1665179"/>
            <a:ext cx="734456" cy="20023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592" y="1479442"/>
            <a:ext cx="1182861" cy="221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3417" y="1736617"/>
            <a:ext cx="1074626" cy="190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6555" y="2152542"/>
            <a:ext cx="2187907" cy="17395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extBox 8"/>
          <p:cNvSpPr txBox="1"/>
          <p:nvPr/>
        </p:nvSpPr>
        <p:spPr>
          <a:xfrm>
            <a:off x="1188821" y="2282717"/>
            <a:ext cx="554037" cy="11525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 eaLnBrk="0" hangingPunct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矿泉水</a:t>
            </a:r>
          </a:p>
        </p:txBody>
      </p:sp>
      <p:sp>
        <p:nvSpPr>
          <p:cNvPr id="30" name="TextBox 9"/>
          <p:cNvSpPr txBox="1"/>
          <p:nvPr/>
        </p:nvSpPr>
        <p:spPr>
          <a:xfrm>
            <a:off x="3176371" y="2311292"/>
            <a:ext cx="554037" cy="11525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 eaLnBrk="0" hangingPunct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食用油</a:t>
            </a:r>
          </a:p>
        </p:txBody>
      </p:sp>
      <p:sp>
        <p:nvSpPr>
          <p:cNvPr id="31" name="TextBox 10"/>
          <p:cNvSpPr txBox="1"/>
          <p:nvPr/>
        </p:nvSpPr>
        <p:spPr>
          <a:xfrm>
            <a:off x="5128855" y="1919529"/>
            <a:ext cx="554038" cy="2001838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 eaLnBrk="0" hangingPunct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桶装矿泉水</a:t>
            </a:r>
          </a:p>
        </p:txBody>
      </p:sp>
      <p:sp>
        <p:nvSpPr>
          <p:cNvPr id="32" name="TextBox 11"/>
          <p:cNvSpPr txBox="1"/>
          <p:nvPr/>
        </p:nvSpPr>
        <p:spPr>
          <a:xfrm>
            <a:off x="7789677" y="2446030"/>
            <a:ext cx="554037" cy="11525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 eaLnBrk="0" hangingPunct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微波炉</a:t>
            </a:r>
          </a:p>
        </p:txBody>
      </p:sp>
      <p:sp>
        <p:nvSpPr>
          <p:cNvPr id="33" name="TextBox 12"/>
          <p:cNvSpPr txBox="1"/>
          <p:nvPr/>
        </p:nvSpPr>
        <p:spPr>
          <a:xfrm>
            <a:off x="471647" y="3861008"/>
            <a:ext cx="719138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500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1011397" y="4292808"/>
            <a:ext cx="900113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4"/>
          <p:cNvSpPr txBox="1"/>
          <p:nvPr/>
        </p:nvSpPr>
        <p:spPr>
          <a:xfrm>
            <a:off x="1136492" y="3771791"/>
            <a:ext cx="72072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mL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2055020" y="3863866"/>
            <a:ext cx="719137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594770" y="4295666"/>
            <a:ext cx="900113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7"/>
          <p:cNvSpPr txBox="1"/>
          <p:nvPr/>
        </p:nvSpPr>
        <p:spPr>
          <a:xfrm>
            <a:off x="2685575" y="3801954"/>
            <a:ext cx="719137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18"/>
          <p:cNvSpPr txBox="1"/>
          <p:nvPr/>
        </p:nvSpPr>
        <p:spPr>
          <a:xfrm>
            <a:off x="3991711" y="3897204"/>
            <a:ext cx="828675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18.9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4640998" y="4329004"/>
            <a:ext cx="89852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20"/>
          <p:cNvSpPr txBox="1"/>
          <p:nvPr/>
        </p:nvSpPr>
        <p:spPr>
          <a:xfrm>
            <a:off x="4748948" y="3835292"/>
            <a:ext cx="719138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TextBox 21"/>
          <p:cNvSpPr txBox="1"/>
          <p:nvPr/>
        </p:nvSpPr>
        <p:spPr>
          <a:xfrm>
            <a:off x="6241058" y="3863866"/>
            <a:ext cx="719137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780808" y="4295666"/>
            <a:ext cx="900113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3"/>
          <p:cNvSpPr txBox="1"/>
          <p:nvPr/>
        </p:nvSpPr>
        <p:spPr>
          <a:xfrm>
            <a:off x="6888758" y="3801954"/>
            <a:ext cx="72072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1" grpId="0"/>
      <p:bldP spid="44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4366</TotalTime>
  <Words>901</Words>
  <Application>Microsoft Office PowerPoint</Application>
  <PresentationFormat>全屏显示(16:9)</PresentationFormat>
  <Paragraphs>132</Paragraphs>
  <Slides>23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dxq</cp:lastModifiedBy>
  <cp:revision>954</cp:revision>
  <dcterms:created xsi:type="dcterms:W3CDTF">2019-09-02T08:53:00Z</dcterms:created>
  <dcterms:modified xsi:type="dcterms:W3CDTF">2024-02-20T02:21:13Z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