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4"/>
  </p:notesMasterIdLst>
  <p:sldIdLst>
    <p:sldId id="256" r:id="rId2"/>
    <p:sldId id="313" r:id="rId3"/>
    <p:sldId id="260" r:id="rId4"/>
    <p:sldId id="297" r:id="rId5"/>
    <p:sldId id="349" r:id="rId6"/>
    <p:sldId id="331" r:id="rId7"/>
    <p:sldId id="317" r:id="rId8"/>
    <p:sldId id="350" r:id="rId9"/>
    <p:sldId id="342" r:id="rId10"/>
    <p:sldId id="325" r:id="rId11"/>
    <p:sldId id="351" r:id="rId12"/>
    <p:sldId id="352" r:id="rId13"/>
    <p:sldId id="258" r:id="rId14"/>
    <p:sldId id="332" r:id="rId15"/>
    <p:sldId id="292" r:id="rId16"/>
    <p:sldId id="339" r:id="rId17"/>
    <p:sldId id="340" r:id="rId18"/>
    <p:sldId id="320" r:id="rId19"/>
    <p:sldId id="259" r:id="rId20"/>
    <p:sldId id="322" r:id="rId21"/>
    <p:sldId id="308" r:id="rId22"/>
    <p:sldId id="26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FF"/>
    <a:srgbClr val="A51B77"/>
    <a:srgbClr val="FBEBD8"/>
    <a:srgbClr val="F95647"/>
    <a:srgbClr val="FF99FF"/>
    <a:srgbClr val="FFFF00"/>
    <a:srgbClr val="528330"/>
    <a:srgbClr val="FAC14D"/>
    <a:srgbClr val="7CB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2" autoAdjust="0"/>
    <p:restoredTop sz="99830" autoAdjust="0"/>
  </p:normalViewPr>
  <p:slideViewPr>
    <p:cSldViewPr snapToGrid="0">
      <p:cViewPr varScale="1">
        <p:scale>
          <a:sx n="69" d="100"/>
          <a:sy n="69" d="100"/>
        </p:scale>
        <p:origin x="-188" y="-6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6218" y="165240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第四单元 长方体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二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34969" y="2965672"/>
            <a:ext cx="611498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 体积单位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(1)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94448" y="862890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9912" y="867020"/>
            <a:ext cx="754037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我们学习了哪些体积单位？举例说一说这些单位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的实际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大小。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8DD0AB0-4CCB-431E-A684-07A53746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292" y="2166083"/>
            <a:ext cx="845266" cy="74751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857E608E-E3C1-46E8-B5AF-2F4657AFB420}"/>
              </a:ext>
            </a:extLst>
          </p:cNvPr>
          <p:cNvSpPr/>
          <p:nvPr/>
        </p:nvSpPr>
        <p:spPr>
          <a:xfrm>
            <a:off x="802106" y="2967915"/>
            <a:ext cx="169920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一粒黄豆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AB36BE0-0D1F-48D1-B593-CFA2B69B9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48" y="2329149"/>
            <a:ext cx="567492" cy="49377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C4E39E4-5990-476D-B6AF-F02893756C37}"/>
              </a:ext>
            </a:extLst>
          </p:cNvPr>
          <p:cNvSpPr/>
          <p:nvPr/>
        </p:nvSpPr>
        <p:spPr>
          <a:xfrm>
            <a:off x="2873793" y="2967915"/>
            <a:ext cx="169920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一个骰子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E7EFD0C5-799D-458A-873F-15A0D035BAD6}"/>
              </a:ext>
            </a:extLst>
          </p:cNvPr>
          <p:cNvGrpSpPr/>
          <p:nvPr/>
        </p:nvGrpSpPr>
        <p:grpSpPr>
          <a:xfrm>
            <a:off x="5806313" y="2237585"/>
            <a:ext cx="691578" cy="648355"/>
            <a:chOff x="5695781" y="3562588"/>
            <a:chExt cx="691578" cy="648355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3CE67DAE-15EC-450D-95C0-4604381BD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5781" y="3562588"/>
              <a:ext cx="691578" cy="648355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7" name="矩形: 圆角 9">
              <a:extLst>
                <a:ext uri="{FF2B5EF4-FFF2-40B4-BE49-F238E27FC236}">
                  <a16:creationId xmlns="" xmlns:a16="http://schemas.microsoft.com/office/drawing/2014/main" id="{577081F2-427D-4F04-B325-13B86EDA27A1}"/>
                </a:ext>
              </a:extLst>
            </p:cNvPr>
            <p:cNvSpPr/>
            <p:nvPr/>
          </p:nvSpPr>
          <p:spPr>
            <a:xfrm>
              <a:off x="5819775" y="3743325"/>
              <a:ext cx="352425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993178F2-E8D7-4EFD-A1B4-6B50751BB047}"/>
              </a:ext>
            </a:extLst>
          </p:cNvPr>
          <p:cNvSpPr/>
          <p:nvPr/>
        </p:nvSpPr>
        <p:spPr>
          <a:xfrm>
            <a:off x="4945480" y="2966665"/>
            <a:ext cx="2785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键盘上的按钮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35659F8A-110F-4D1E-BBC2-82E86B79BC64}"/>
              </a:ext>
            </a:extLst>
          </p:cNvPr>
          <p:cNvSpPr txBox="1"/>
          <p:nvPr/>
        </p:nvSpPr>
        <p:spPr>
          <a:xfrm>
            <a:off x="7511457" y="2275447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827303" y="3699865"/>
            <a:ext cx="6076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这些物体的体积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2800" b="1" spc="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近</a:t>
            </a:r>
            <a:r>
              <a:rPr lang="en-US" altLang="zh-CN" sz="2800" b="1" spc="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3" grpId="0"/>
      <p:bldP spid="24" grpId="0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94448" y="862890"/>
            <a:ext cx="405578" cy="523220"/>
            <a:chOff x="152631" y="737481"/>
            <a:chExt cx="405578" cy="523220"/>
          </a:xfrm>
        </p:grpSpPr>
        <p:sp>
          <p:nvSpPr>
            <p:cNvPr id="14" name="椭圆 1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TextBox 9"/>
          <p:cNvSpPr txBox="1"/>
          <p:nvPr/>
        </p:nvSpPr>
        <p:spPr>
          <a:xfrm>
            <a:off x="919912" y="867020"/>
            <a:ext cx="754037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我们学习了哪些体积单位？举例说一说这些单位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的实际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大小。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7F5B33B-3AA9-4EE4-92D5-DF7B59B6D0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5" t="11162" r="9050" b="8065"/>
          <a:stretch/>
        </p:blipFill>
        <p:spPr>
          <a:xfrm>
            <a:off x="1451490" y="2201296"/>
            <a:ext cx="854869" cy="74771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F3BFC2C8-848E-4708-BB32-915A2619E117}"/>
              </a:ext>
            </a:extLst>
          </p:cNvPr>
          <p:cNvSpPr/>
          <p:nvPr/>
        </p:nvSpPr>
        <p:spPr>
          <a:xfrm>
            <a:off x="1097695" y="3024733"/>
            <a:ext cx="169920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一盒粉笔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BC218147-E23D-472C-B798-FCBBAC79C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9977" y="2214727"/>
            <a:ext cx="932306" cy="79799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816FFBE1-40ED-4143-A321-ABDC8F69CC29}"/>
              </a:ext>
            </a:extLst>
          </p:cNvPr>
          <p:cNvSpPr/>
          <p:nvPr/>
        </p:nvSpPr>
        <p:spPr>
          <a:xfrm>
            <a:off x="3169382" y="3024733"/>
            <a:ext cx="169920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一个魔方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B45DD017-8E00-4F92-B313-A1D25F0647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5901" y="2139045"/>
            <a:ext cx="968643" cy="9067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8F0AEAAB-C973-4ECC-A1DD-5C2DC720B052}"/>
              </a:ext>
            </a:extLst>
          </p:cNvPr>
          <p:cNvSpPr/>
          <p:nvPr/>
        </p:nvSpPr>
        <p:spPr>
          <a:xfrm>
            <a:off x="5365130" y="3035284"/>
            <a:ext cx="1725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一个苹果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2A8360FF-D33D-4282-B66E-16F5BAE83127}"/>
              </a:ext>
            </a:extLst>
          </p:cNvPr>
          <p:cNvSpPr txBox="1"/>
          <p:nvPr/>
        </p:nvSpPr>
        <p:spPr>
          <a:xfrm>
            <a:off x="7441287" y="232221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827303" y="3719115"/>
            <a:ext cx="6076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这些物体的体积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2800" b="1" spc="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近</a:t>
            </a:r>
            <a:r>
              <a:rPr lang="en-US" altLang="zh-CN" sz="2800" b="1" spc="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分米</a:t>
            </a: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/>
      <p:bldP spid="27" grpId="0"/>
      <p:bldP spid="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94448" y="862890"/>
            <a:ext cx="405578" cy="523220"/>
            <a:chOff x="152631" y="737481"/>
            <a:chExt cx="405578" cy="523220"/>
          </a:xfrm>
        </p:grpSpPr>
        <p:sp>
          <p:nvSpPr>
            <p:cNvPr id="14" name="椭圆 1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TextBox 9"/>
          <p:cNvSpPr txBox="1"/>
          <p:nvPr/>
        </p:nvSpPr>
        <p:spPr>
          <a:xfrm>
            <a:off x="919912" y="867020"/>
            <a:ext cx="754037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我们学习了哪些体积单位？举例说一说这些单位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的实际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大小。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235664" y="4364828"/>
            <a:ext cx="46412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这些物体的体积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2800" b="1" spc="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近</a:t>
            </a:r>
            <a:r>
              <a:rPr lang="en-US" altLang="zh-CN" sz="2800" b="1" spc="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F3BFC2C8-848E-4708-BB32-915A2619E117}"/>
              </a:ext>
            </a:extLst>
          </p:cNvPr>
          <p:cNvSpPr/>
          <p:nvPr/>
        </p:nvSpPr>
        <p:spPr>
          <a:xfrm>
            <a:off x="880140" y="3772900"/>
            <a:ext cx="2082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环保垃圾桶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816FFBE1-40ED-4143-A321-ABDC8F69CC29}"/>
              </a:ext>
            </a:extLst>
          </p:cNvPr>
          <p:cNvSpPr/>
          <p:nvPr/>
        </p:nvSpPr>
        <p:spPr>
          <a:xfrm>
            <a:off x="3226147" y="3772900"/>
            <a:ext cx="169920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一张课桌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8F0AEAAB-C973-4ECC-A1DD-5C2DC720B052}"/>
              </a:ext>
            </a:extLst>
          </p:cNvPr>
          <p:cNvSpPr/>
          <p:nvPr/>
        </p:nvSpPr>
        <p:spPr>
          <a:xfrm>
            <a:off x="5031134" y="3786890"/>
            <a:ext cx="2998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一台滚筒洗衣机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2A8360FF-D33D-4282-B66E-16F5BAE83127}"/>
              </a:ext>
            </a:extLst>
          </p:cNvPr>
          <p:cNvSpPr txBox="1"/>
          <p:nvPr/>
        </p:nvSpPr>
        <p:spPr>
          <a:xfrm>
            <a:off x="7589491" y="232605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79BEDCC6-0D80-4B2F-AC74-91A83A7D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0" l="0" r="98485">
                        <a14:foregroundMark x1="39015" y1="38621" x2="54545" y2="69425"/>
                        <a14:foregroundMark x1="70076" y1="47126" x2="60227" y2="64598"/>
                        <a14:foregroundMark x1="35985" y1="55632" x2="44697" y2="64598"/>
                        <a14:foregroundMark x1="48485" y1="54253" x2="56818" y2="593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7180" y="1977432"/>
            <a:ext cx="1038636" cy="17113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EBFA7150-FB37-4CD3-818F-E4F7CE565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30" r="99757">
                        <a14:foregroundMark x1="27981" y1="24882" x2="54745" y2="37441"/>
                        <a14:foregroundMark x1="37226" y1="22749" x2="53285" y2="29858"/>
                        <a14:foregroundMark x1="47932" y1="11848" x2="51095" y2="24408"/>
                        <a14:foregroundMark x1="60341" y1="9242" x2="66667" y2="31754"/>
                        <a14:foregroundMark x1="52311" y1="3791" x2="59367" y2="142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6085" y="2017548"/>
            <a:ext cx="1757557" cy="180459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497" y="1922347"/>
            <a:ext cx="1326222" cy="1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0" grpId="0"/>
      <p:bldP spid="21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2" y="534352"/>
            <a:ext cx="7897863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填上适当的体积单位。</a:t>
            </a:r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35" y1="59712" x2="15259" y2="25899"/>
                        <a14:foregroundMark x1="27772" y1="31655" x2="28891" y2="67626"/>
                        <a14:foregroundMark x1="39369" y1="38849" x2="56460" y2="46763"/>
                        <a14:foregroundMark x1="42014" y1="52518" x2="56562" y2="56835"/>
                        <a14:foregroundMark x1="64598" y1="17986" x2="72533" y2="69784"/>
                        <a14:foregroundMark x1="39369" y1="59712" x2="48627" y2="57554"/>
                        <a14:foregroundMark x1="47202" y1="61151" x2="56867" y2="60432"/>
                        <a14:foregroundMark x1="56562" y1="28058" x2="56765" y2="56115"/>
                        <a14:foregroundMark x1="40285" y1="23741" x2="57172" y2="23741"/>
                        <a14:foregroundMark x1="64293" y1="12230" x2="61953" y2="30216"/>
                        <a14:foregroundMark x1="64496" y1="10072" x2="75788" y2="12230"/>
                        <a14:foregroundMark x1="62055" y1="74820" x2="73449" y2="73381"/>
                        <a14:foregroundMark x1="85249" y1="6475" x2="99186" y2="19424"/>
                        <a14:foregroundMark x1="81180" y1="18705" x2="84944" y2="2878"/>
                        <a14:foregroundMark x1="2340" y1="55396" x2="6409" y2="76259"/>
                        <a14:foregroundMark x1="5900" y1="81295" x2="16785" y2="29496"/>
                        <a14:foregroundMark x1="1221" y1="49640" x2="12513" y2="5755"/>
                        <a14:foregroundMark x1="12411" y1="7194" x2="16887" y2="19424"/>
                        <a14:foregroundMark x1="916" y1="62590" x2="5697" y2="83453"/>
                        <a14:foregroundMark x1="26857" y1="28058" x2="31129" y2="33094"/>
                        <a14:foregroundMark x1="27263" y1="30216" x2="24619" y2="54676"/>
                        <a14:foregroundMark x1="24517" y1="69065" x2="28077" y2="71223"/>
                        <a14:foregroundMark x1="28789" y1="70504" x2="31740" y2="43885"/>
                        <a14:foregroundMark x1="38454" y1="28777" x2="38759" y2="58993"/>
                        <a14:foregroundMark x1="38861" y1="23022" x2="43845" y2="23022"/>
                        <a14:backgroundMark x1="64802" y1="4317" x2="74975" y2="5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128" y="1376842"/>
            <a:ext cx="7858404" cy="11177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Box 5"/>
          <p:cNvSpPr txBox="1"/>
          <p:nvPr/>
        </p:nvSpPr>
        <p:spPr>
          <a:xfrm>
            <a:off x="1837355" y="2647001"/>
            <a:ext cx="144145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橡皮</a:t>
            </a:r>
          </a:p>
        </p:txBody>
      </p:sp>
      <p:sp>
        <p:nvSpPr>
          <p:cNvPr id="34" name="TextBox 6"/>
          <p:cNvSpPr txBox="1"/>
          <p:nvPr/>
        </p:nvSpPr>
        <p:spPr>
          <a:xfrm>
            <a:off x="3566143" y="2647001"/>
            <a:ext cx="1439862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牙膏盒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5316100" y="2647001"/>
            <a:ext cx="1439863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水果箱</a:t>
            </a:r>
          </a:p>
        </p:txBody>
      </p:sp>
      <p:sp>
        <p:nvSpPr>
          <p:cNvPr id="36" name="TextBox 8"/>
          <p:cNvSpPr txBox="1"/>
          <p:nvPr/>
        </p:nvSpPr>
        <p:spPr>
          <a:xfrm>
            <a:off x="7167387" y="2645456"/>
            <a:ext cx="1439862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集装箱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822339" y="3666219"/>
            <a:ext cx="900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2"/>
          <p:cNvSpPr txBox="1"/>
          <p:nvPr/>
        </p:nvSpPr>
        <p:spPr>
          <a:xfrm>
            <a:off x="1837355" y="3248664"/>
            <a:ext cx="7207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378693" y="3680464"/>
            <a:ext cx="900113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4"/>
          <p:cNvSpPr txBox="1"/>
          <p:nvPr/>
        </p:nvSpPr>
        <p:spPr>
          <a:xfrm>
            <a:off x="3566143" y="3248664"/>
            <a:ext cx="7207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350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105893" y="3680464"/>
            <a:ext cx="900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6"/>
          <p:cNvSpPr txBox="1"/>
          <p:nvPr/>
        </p:nvSpPr>
        <p:spPr>
          <a:xfrm>
            <a:off x="5243075" y="3248664"/>
            <a:ext cx="7207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48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784413" y="3680464"/>
            <a:ext cx="8985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8"/>
          <p:cNvSpPr txBox="1"/>
          <p:nvPr/>
        </p:nvSpPr>
        <p:spPr>
          <a:xfrm>
            <a:off x="7095949" y="3247119"/>
            <a:ext cx="719138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635699" y="3678919"/>
            <a:ext cx="900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0"/>
          <p:cNvSpPr txBox="1"/>
          <p:nvPr/>
        </p:nvSpPr>
        <p:spPr>
          <a:xfrm>
            <a:off x="893024" y="3185861"/>
            <a:ext cx="89783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TextBox 21"/>
          <p:cNvSpPr txBox="1"/>
          <p:nvPr/>
        </p:nvSpPr>
        <p:spPr>
          <a:xfrm>
            <a:off x="2308149" y="3173734"/>
            <a:ext cx="87188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TextBox 22"/>
          <p:cNvSpPr txBox="1"/>
          <p:nvPr/>
        </p:nvSpPr>
        <p:spPr>
          <a:xfrm>
            <a:off x="4105696" y="3185861"/>
            <a:ext cx="86564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5748622" y="3185861"/>
            <a:ext cx="86374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7656925" y="3156703"/>
            <a:ext cx="71913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Box 9"/>
          <p:cNvSpPr txBox="1"/>
          <p:nvPr/>
        </p:nvSpPr>
        <p:spPr>
          <a:xfrm>
            <a:off x="355614" y="3247119"/>
            <a:ext cx="719138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560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TextBox 5">
            <a:extLst>
              <a:ext uri="{FF2B5EF4-FFF2-40B4-BE49-F238E27FC236}">
                <a16:creationId xmlns="" xmlns:a16="http://schemas.microsoft.com/office/drawing/2014/main" id="{80139FF9-7E9F-4BEF-BF3A-9B62A30374D0}"/>
              </a:ext>
            </a:extLst>
          </p:cNvPr>
          <p:cNvSpPr txBox="1"/>
          <p:nvPr/>
        </p:nvSpPr>
        <p:spPr>
          <a:xfrm>
            <a:off x="291825" y="2632756"/>
            <a:ext cx="144145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文具盒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20590" y="534352"/>
            <a:ext cx="8023715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下列图形都是用</a:t>
            </a:r>
            <a:r>
              <a:rPr lang="en-US" altLang="zh-CN" sz="2800" b="1" dirty="0" smtClean="0">
                <a:latin typeface="Times New Roman" pitchFamily="18" charset="0"/>
              </a:rPr>
              <a:t>1cm³</a:t>
            </a:r>
            <a:r>
              <a:rPr lang="zh-CN" altLang="en-US" sz="2800" b="1" dirty="0" smtClean="0">
                <a:latin typeface="Times New Roman" pitchFamily="18" charset="0"/>
              </a:rPr>
              <a:t>的</a:t>
            </a:r>
            <a:r>
              <a:rPr lang="zh-CN" altLang="en-US" sz="2800" b="1" dirty="0">
                <a:latin typeface="Times New Roman" pitchFamily="18" charset="0"/>
              </a:rPr>
              <a:t>正方体搭成的，分别求出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</a:rPr>
              <a:t> </a:t>
            </a:r>
            <a:r>
              <a:rPr lang="zh-CN" altLang="en-US" sz="2800" b="1" dirty="0" smtClean="0">
                <a:latin typeface="Times New Roman" pitchFamily="18" charset="0"/>
              </a:rPr>
              <a:t>它们</a:t>
            </a:r>
            <a:r>
              <a:rPr lang="zh-CN" altLang="en-US" sz="2800" b="1" dirty="0">
                <a:latin typeface="Times New Roman" pitchFamily="18" charset="0"/>
              </a:rPr>
              <a:t>的体积。</a:t>
            </a:r>
          </a:p>
        </p:txBody>
      </p:sp>
      <p:pic>
        <p:nvPicPr>
          <p:cNvPr id="10" name="图片 15" descr="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96" y="1876781"/>
            <a:ext cx="1884362" cy="1420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6" descr="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796" y="1561467"/>
            <a:ext cx="1957387" cy="196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7" descr="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158" y="2100619"/>
            <a:ext cx="1309688" cy="112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806939" y="3410236"/>
            <a:ext cx="10318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7cm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19632" y="3469466"/>
            <a:ext cx="157638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14cm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23806" y="3469466"/>
            <a:ext cx="10318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6cm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27036" y="1773456"/>
            <a:ext cx="82215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个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98291" y="2334307"/>
            <a:ext cx="82215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9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个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64259" y="1876781"/>
            <a:ext cx="82215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个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11219" y="1482403"/>
            <a:ext cx="82215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个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63086" y="2700885"/>
            <a:ext cx="82215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个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29054" y="2243359"/>
            <a:ext cx="82215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个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/>
          <p:cNvSpPr txBox="1"/>
          <p:nvPr/>
        </p:nvSpPr>
        <p:spPr>
          <a:xfrm>
            <a:off x="518573" y="592931"/>
            <a:ext cx="8206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在下面的括号里填上适当的体积单位。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一个铅笔盒的体积大约是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2(    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一块橡皮的体积大约是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10(   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一个口香糖盒子的体积大约是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37(    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一间教室所占的空间大约是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200(    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1587" y="1241571"/>
            <a:ext cx="10318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3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01887" y="1764791"/>
            <a:ext cx="10318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3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8656" y="2313370"/>
            <a:ext cx="10318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3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4304" y="2887309"/>
            <a:ext cx="10318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3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633884" y="646634"/>
            <a:ext cx="82061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下图是由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 cm³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的小正方体搭成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的，求出它的体积。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59528" y="1741399"/>
            <a:ext cx="2262889" cy="1251138"/>
            <a:chOff x="1932549" y="2285310"/>
            <a:chExt cx="2262889" cy="1251138"/>
          </a:xfrm>
        </p:grpSpPr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2667693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>
              <a:off x="3124015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2205082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2074154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2532401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2989192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2199991" y="2292102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>
              <a:off x="2658237" y="228531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2075610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3123030" y="228531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" name="AutoShape 19"/>
            <p:cNvSpPr>
              <a:spLocks noChangeArrowheads="1"/>
            </p:cNvSpPr>
            <p:nvPr/>
          </p:nvSpPr>
          <p:spPr bwMode="auto">
            <a:xfrm>
              <a:off x="2527310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AutoShape 19"/>
            <p:cNvSpPr>
              <a:spLocks noChangeArrowheads="1"/>
            </p:cNvSpPr>
            <p:nvPr/>
          </p:nvSpPr>
          <p:spPr bwMode="auto">
            <a:xfrm>
              <a:off x="2990648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" name="AutoShape 15"/>
            <p:cNvSpPr>
              <a:spLocks noChangeArrowheads="1"/>
            </p:cNvSpPr>
            <p:nvPr/>
          </p:nvSpPr>
          <p:spPr bwMode="auto">
            <a:xfrm>
              <a:off x="3591717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>
              <a:off x="3456894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" name="AutoShape 19"/>
            <p:cNvSpPr>
              <a:spLocks noChangeArrowheads="1"/>
            </p:cNvSpPr>
            <p:nvPr/>
          </p:nvSpPr>
          <p:spPr bwMode="auto">
            <a:xfrm>
              <a:off x="3590732" y="228531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auto">
            <a:xfrm>
              <a:off x="3458350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1932549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390796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1934005" y="2554422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>
              <a:off x="2385705" y="2554422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" name="AutoShape 18"/>
            <p:cNvSpPr>
              <a:spLocks noChangeArrowheads="1"/>
            </p:cNvSpPr>
            <p:nvPr/>
          </p:nvSpPr>
          <p:spPr bwMode="auto">
            <a:xfrm>
              <a:off x="2865280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" name="AutoShape 19"/>
            <p:cNvSpPr>
              <a:spLocks noChangeArrowheads="1"/>
            </p:cNvSpPr>
            <p:nvPr/>
          </p:nvSpPr>
          <p:spPr bwMode="auto">
            <a:xfrm>
              <a:off x="3323527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41" name="AutoShape 2"/>
          <p:cNvSpPr>
            <a:spLocks noChangeArrowheads="1"/>
          </p:cNvSpPr>
          <p:nvPr/>
        </p:nvSpPr>
        <p:spPr bwMode="auto">
          <a:xfrm>
            <a:off x="1003961" y="1628716"/>
            <a:ext cx="3519908" cy="1486931"/>
          </a:xfrm>
          <a:prstGeom prst="cloudCallout">
            <a:avLst>
              <a:gd name="adj1" fmla="val -21137"/>
              <a:gd name="adj2" fmla="val 85129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13544" y="2992537"/>
            <a:ext cx="1498902" cy="183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矩形 42"/>
          <p:cNvSpPr/>
          <p:nvPr/>
        </p:nvSpPr>
        <p:spPr>
          <a:xfrm>
            <a:off x="1351372" y="1792208"/>
            <a:ext cx="3174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这个立体图形有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层，上层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个小正方体，下层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个，一共由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个小正方体</a:t>
            </a:r>
            <a:endParaRPr lang="en-US" altLang="zh-CN" sz="20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spcBef>
                <a:spcPct val="0"/>
              </a:spcBef>
            </a:pP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构成。</a:t>
            </a:r>
            <a:endParaRPr lang="zh-CN" altLang="en-US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4340870" y="3347581"/>
            <a:ext cx="3706500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答：它的体积是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 cm³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3" y="627447"/>
            <a:ext cx="820618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下面的图形都是由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 cm³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的小正方体搭成的，它们的体积分别是多少立方厘米？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31421" y="1858814"/>
            <a:ext cx="1197260" cy="1523973"/>
            <a:chOff x="4410017" y="1773244"/>
            <a:chExt cx="1197260" cy="1523973"/>
          </a:xfrm>
        </p:grpSpPr>
        <p:grpSp>
          <p:nvGrpSpPr>
            <p:cNvPr id="18" name="Group 12"/>
            <p:cNvGrpSpPr/>
            <p:nvPr/>
          </p:nvGrpSpPr>
          <p:grpSpPr bwMode="auto">
            <a:xfrm>
              <a:off x="4410017" y="2596353"/>
              <a:ext cx="1197260" cy="700864"/>
              <a:chOff x="864" y="1824"/>
              <a:chExt cx="823" cy="516"/>
            </a:xfrm>
            <a:solidFill>
              <a:srgbClr val="FFFF99"/>
            </a:solidFill>
          </p:grpSpPr>
          <p:grpSp>
            <p:nvGrpSpPr>
              <p:cNvPr id="19" name="Group 13"/>
              <p:cNvGrpSpPr/>
              <p:nvPr/>
            </p:nvGrpSpPr>
            <p:grpSpPr bwMode="auto">
              <a:xfrm>
                <a:off x="954" y="1824"/>
                <a:ext cx="733" cy="414"/>
                <a:chOff x="906" y="2880"/>
                <a:chExt cx="733" cy="414"/>
              </a:xfrm>
              <a:grpFill/>
            </p:grpSpPr>
            <p:sp>
              <p:nvSpPr>
                <p:cNvPr id="22" name="AutoShape 14"/>
                <p:cNvSpPr>
                  <a:spLocks noChangeArrowheads="1"/>
                </p:cNvSpPr>
                <p:nvPr/>
              </p:nvSpPr>
              <p:spPr bwMode="auto">
                <a:xfrm>
                  <a:off x="906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3" name="AutoShape 15"/>
                <p:cNvSpPr>
                  <a:spLocks noChangeArrowheads="1"/>
                </p:cNvSpPr>
                <p:nvPr/>
              </p:nvSpPr>
              <p:spPr bwMode="auto">
                <a:xfrm>
                  <a:off x="1224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864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>
                <a:off x="1179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4" name="Group 12"/>
            <p:cNvGrpSpPr/>
            <p:nvPr/>
          </p:nvGrpSpPr>
          <p:grpSpPr bwMode="auto">
            <a:xfrm>
              <a:off x="4410017" y="1773244"/>
              <a:ext cx="734649" cy="1109702"/>
              <a:chOff x="-153" y="1947"/>
              <a:chExt cx="505" cy="817"/>
            </a:xfrm>
            <a:solidFill>
              <a:srgbClr val="FFFF99"/>
            </a:solidFill>
          </p:grpSpPr>
          <p:grpSp>
            <p:nvGrpSpPr>
              <p:cNvPr id="25" name="Group 13"/>
              <p:cNvGrpSpPr/>
              <p:nvPr/>
            </p:nvGrpSpPr>
            <p:grpSpPr bwMode="auto">
              <a:xfrm>
                <a:off x="-63" y="1947"/>
                <a:ext cx="415" cy="719"/>
                <a:chOff x="-111" y="3003"/>
                <a:chExt cx="415" cy="719"/>
              </a:xfrm>
              <a:grpFill/>
            </p:grpSpPr>
            <p:sp>
              <p:nvSpPr>
                <p:cNvPr id="28" name="AutoShape 14"/>
                <p:cNvSpPr>
                  <a:spLocks noChangeArrowheads="1"/>
                </p:cNvSpPr>
                <p:nvPr/>
              </p:nvSpPr>
              <p:spPr bwMode="auto">
                <a:xfrm>
                  <a:off x="-111" y="3308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9" name="AutoShape 15"/>
                <p:cNvSpPr>
                  <a:spLocks noChangeArrowheads="1"/>
                </p:cNvSpPr>
                <p:nvPr/>
              </p:nvSpPr>
              <p:spPr bwMode="auto">
                <a:xfrm>
                  <a:off x="-111" y="3003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26" name="AutoShape 18"/>
              <p:cNvSpPr>
                <a:spLocks noChangeArrowheads="1"/>
              </p:cNvSpPr>
              <p:nvPr/>
            </p:nvSpPr>
            <p:spPr bwMode="auto">
              <a:xfrm>
                <a:off x="-153" y="2350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" name="AutoShape 19"/>
              <p:cNvSpPr>
                <a:spLocks noChangeArrowheads="1"/>
              </p:cNvSpPr>
              <p:nvPr/>
            </p:nvSpPr>
            <p:spPr bwMode="auto">
              <a:xfrm>
                <a:off x="-153" y="2045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46" name="TextBox 1"/>
          <p:cNvSpPr txBox="1"/>
          <p:nvPr/>
        </p:nvSpPr>
        <p:spPr>
          <a:xfrm>
            <a:off x="3710526" y="2692967"/>
            <a:ext cx="85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6763973" y="2728962"/>
            <a:ext cx="85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74154" y="1858815"/>
            <a:ext cx="1653582" cy="1535016"/>
            <a:chOff x="2074154" y="1858815"/>
            <a:chExt cx="1653582" cy="1535016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auto">
            <a:xfrm>
              <a:off x="2667693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3124015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2205082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" name="AutoShape 18"/>
            <p:cNvSpPr>
              <a:spLocks noChangeArrowheads="1"/>
            </p:cNvSpPr>
            <p:nvPr/>
          </p:nvSpPr>
          <p:spPr bwMode="auto">
            <a:xfrm>
              <a:off x="2074154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" name="AutoShape 19"/>
            <p:cNvSpPr>
              <a:spLocks noChangeArrowheads="1"/>
            </p:cNvSpPr>
            <p:nvPr/>
          </p:nvSpPr>
          <p:spPr bwMode="auto">
            <a:xfrm>
              <a:off x="2532401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2989192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" name="AutoShape 14"/>
            <p:cNvSpPr>
              <a:spLocks noChangeArrowheads="1"/>
            </p:cNvSpPr>
            <p:nvPr/>
          </p:nvSpPr>
          <p:spPr bwMode="auto">
            <a:xfrm>
              <a:off x="2199991" y="2292102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" name="AutoShape 19"/>
            <p:cNvSpPr>
              <a:spLocks noChangeArrowheads="1"/>
            </p:cNvSpPr>
            <p:nvPr/>
          </p:nvSpPr>
          <p:spPr bwMode="auto">
            <a:xfrm>
              <a:off x="2658237" y="228531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" name="AutoShape 19"/>
            <p:cNvSpPr>
              <a:spLocks noChangeArrowheads="1"/>
            </p:cNvSpPr>
            <p:nvPr/>
          </p:nvSpPr>
          <p:spPr bwMode="auto">
            <a:xfrm>
              <a:off x="2658237" y="185881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" name="AutoShape 19"/>
            <p:cNvSpPr>
              <a:spLocks noChangeArrowheads="1"/>
            </p:cNvSpPr>
            <p:nvPr/>
          </p:nvSpPr>
          <p:spPr bwMode="auto">
            <a:xfrm>
              <a:off x="3111392" y="228531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177034" y="3471748"/>
            <a:ext cx="14158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10 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3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719285" y="2247325"/>
            <a:ext cx="85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3727736" y="1796641"/>
            <a:ext cx="85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6292719" y="1991924"/>
            <a:ext cx="85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458130" y="3472578"/>
            <a:ext cx="14158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8 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3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/>
      <p:bldP spid="31" grpId="0"/>
      <p:bldP spid="36" grpId="0"/>
      <p:bldP spid="38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477428" y="600168"/>
            <a:ext cx="8261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砌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 m³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的墙大约要用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126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块砖，照这样计算，砌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50 m³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的墙大约要用多少块砖？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681475" y="2243997"/>
            <a:ext cx="5853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：砌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50m³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的墙大约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要用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6300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块砖。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876724" y="2744345"/>
            <a:ext cx="4260550" cy="1749004"/>
            <a:chOff x="2471642" y="3109794"/>
            <a:chExt cx="4260550" cy="1749004"/>
          </a:xfrm>
        </p:grpSpPr>
        <p:grpSp>
          <p:nvGrpSpPr>
            <p:cNvPr id="23" name="组合 22"/>
            <p:cNvGrpSpPr/>
            <p:nvPr/>
          </p:nvGrpSpPr>
          <p:grpSpPr>
            <a:xfrm>
              <a:off x="3950508" y="3109794"/>
              <a:ext cx="2781684" cy="1749004"/>
              <a:chOff x="1253803" y="1801076"/>
              <a:chExt cx="2781684" cy="1749004"/>
            </a:xfrm>
          </p:grpSpPr>
          <p:pic>
            <p:nvPicPr>
              <p:cNvPr id="26" name="图片 25" descr="11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253803" y="1801076"/>
                <a:ext cx="2781684" cy="1749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圆角矩形 26"/>
              <p:cNvSpPr/>
              <p:nvPr/>
            </p:nvSpPr>
            <p:spPr>
              <a:xfrm>
                <a:off x="1680851" y="2249813"/>
                <a:ext cx="2049516" cy="1040543"/>
              </a:xfrm>
              <a:prstGeom prst="roundRect">
                <a:avLst>
                  <a:gd name="adj" fmla="val 19744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 Box 3"/>
              <p:cNvSpPr txBox="1">
                <a:spLocks noChangeArrowheads="1"/>
              </p:cNvSpPr>
              <p:nvPr/>
            </p:nvSpPr>
            <p:spPr bwMode="auto">
              <a:xfrm>
                <a:off x="1635864" y="2380007"/>
                <a:ext cx="2139491" cy="83099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50 m³ </a:t>
                </a:r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里面有</a:t>
                </a:r>
                <a:r>
                  <a:rPr lang="en-US" altLang="zh-CN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50</a:t>
                </a:r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个</a:t>
                </a:r>
                <a:r>
                  <a:rPr lang="en-US" altLang="zh-CN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1 </a:t>
                </a:r>
                <a:r>
                  <a:rPr lang="en-US" altLang="zh-CN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m³ </a:t>
                </a:r>
                <a:r>
                  <a:rPr lang="zh-CN" altLang="en-US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b="1" dirty="0"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2" y="3478096"/>
              <a:ext cx="1351943" cy="1296000"/>
            </a:xfrm>
            <a:prstGeom prst="rect">
              <a:avLst/>
            </a:prstGeom>
          </p:spPr>
        </p:pic>
      </p:grpSp>
      <p:sp>
        <p:nvSpPr>
          <p:cNvPr id="58" name="TextBox 1"/>
          <p:cNvSpPr txBox="1"/>
          <p:nvPr/>
        </p:nvSpPr>
        <p:spPr>
          <a:xfrm>
            <a:off x="2644012" y="1588011"/>
            <a:ext cx="313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126×50=6300(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360437" y="1885043"/>
            <a:ext cx="675092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常见的体积单位有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立方厘米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立方分米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立方米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0437" y="2383758"/>
            <a:ext cx="633313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分别记作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分米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，用字母表示分别为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dm³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m³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63305" y="1762414"/>
            <a:ext cx="6840444" cy="1807150"/>
            <a:chOff x="973592" y="1225588"/>
            <a:chExt cx="8581361" cy="1569953"/>
          </a:xfrm>
        </p:grpSpPr>
        <p:sp>
          <p:nvSpPr>
            <p:cNvPr id="8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444108" cy="148038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249421" y="2490009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4857197" y="2388475"/>
            <a:ext cx="3088624" cy="1245476"/>
          </a:xfrm>
          <a:prstGeom prst="cloudCallout">
            <a:avLst>
              <a:gd name="adj1" fmla="val 22085"/>
              <a:gd name="adj2" fmla="val 66044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334" y="3314603"/>
            <a:ext cx="1296312" cy="158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154812" y="2634535"/>
            <a:ext cx="268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你还记得我们学过哪些单位吗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592" y1="36090" x2="96939" y2="63910"/>
                        <a14:foregroundMark x1="92687" y1="31579" x2="97279" y2="60150"/>
                        <a14:foregroundMark x1="80102" y1="30827" x2="96599" y2="30827"/>
                        <a14:foregroundMark x1="97109" y1="32331" x2="98810" y2="60902"/>
                        <a14:foregroundMark x1="79422" y1="33083" x2="78061" y2="59398"/>
                        <a14:foregroundMark x1="78061" y1="60902" x2="79252" y2="68421"/>
                        <a14:foregroundMark x1="79932" y1="69173" x2="96939" y2="69173"/>
                        <a14:foregroundMark x1="97109" y1="69925" x2="98810" y2="59398"/>
                      </a14:backgroundRemoval>
                    </a14:imgEffect>
                  </a14:imgLayer>
                </a14:imgProps>
              </a:ext>
            </a:extLst>
          </a:blip>
          <a:srcRect l="76140"/>
          <a:stretch/>
        </p:blipFill>
        <p:spPr>
          <a:xfrm>
            <a:off x="1086193" y="778115"/>
            <a:ext cx="1698560" cy="16103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2676" y="2132962"/>
            <a:ext cx="230502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长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20(    )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宽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10(    )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 (    )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89620" y="1278596"/>
            <a:ext cx="308832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底面积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200(    )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35881" y="2069186"/>
            <a:ext cx="720229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35881" y="2596282"/>
            <a:ext cx="720229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35881" y="3130607"/>
            <a:ext cx="720229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57453" y="1278596"/>
            <a:ext cx="862499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35029" y="2650360"/>
            <a:ext cx="17221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长度单位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85422" y="1320485"/>
            <a:ext cx="17221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面积单位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48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页练习四第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8864" y="909749"/>
            <a:ext cx="293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体积单位</a:t>
            </a:r>
            <a:r>
              <a:rPr lang="en-US" altLang="zh-CN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(1)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6231" y="1849916"/>
            <a:ext cx="5967257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立方厘米   立方分米   立方米</a:t>
            </a:r>
            <a:endParaRPr lang="en-US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19200" y="2524551"/>
            <a:ext cx="567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分米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米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³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19199" y="3181681"/>
            <a:ext cx="567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dm³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m³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86313" y="910444"/>
            <a:ext cx="802694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说一说，常见的体积单位有哪些？认一认。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1522960" y="2296917"/>
            <a:ext cx="688340" cy="153035"/>
          </a:xfrm>
          <a:custGeom>
            <a:avLst/>
            <a:gdLst>
              <a:gd name="connisteX0" fmla="*/ 11430 w 771525"/>
              <a:gd name="connsiteY0" fmla="*/ 23495 h 142240"/>
              <a:gd name="connisteX1" fmla="*/ 0 w 771525"/>
              <a:gd name="connsiteY1" fmla="*/ 142240 h 142240"/>
              <a:gd name="connisteX2" fmla="*/ 771525 w 771525"/>
              <a:gd name="connsiteY2" fmla="*/ 130810 h 142240"/>
              <a:gd name="connisteX3" fmla="*/ 760095 w 771525"/>
              <a:gd name="connsiteY3" fmla="*/ 0 h 1422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71525" h="142240">
                <a:moveTo>
                  <a:pt x="11430" y="23495"/>
                </a:moveTo>
                <a:lnTo>
                  <a:pt x="0" y="142240"/>
                </a:lnTo>
                <a:lnTo>
                  <a:pt x="771525" y="130810"/>
                </a:lnTo>
                <a:lnTo>
                  <a:pt x="760095" y="0"/>
                </a:ln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71123" y="1846067"/>
            <a:ext cx="688340" cy="654050"/>
          </a:xfrm>
          <a:prstGeom prst="rect">
            <a:avLst/>
          </a:prstGeom>
          <a:solidFill>
            <a:srgbClr val="F4F9F5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立方体 13"/>
          <p:cNvSpPr/>
          <p:nvPr/>
        </p:nvSpPr>
        <p:spPr>
          <a:xfrm>
            <a:off x="6492807" y="1693667"/>
            <a:ext cx="842645" cy="806450"/>
          </a:xfrm>
          <a:prstGeom prst="cube">
            <a:avLst/>
          </a:prstGeom>
          <a:solidFill>
            <a:srgbClr val="F4F9F5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378180" y="2687442"/>
            <a:ext cx="120967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6375" y="3178932"/>
            <a:ext cx="19805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6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（长度单位）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73692" y="2687442"/>
            <a:ext cx="18027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277147" y="3178932"/>
            <a:ext cx="19805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6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（面积单位）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11115" y="3178932"/>
            <a:ext cx="19805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6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（体积单位）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65749" y="2687442"/>
            <a:ext cx="196913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立方厘米</a:t>
            </a:r>
          </a:p>
        </p:txBody>
      </p:sp>
      <p:sp>
        <p:nvSpPr>
          <p:cNvPr id="4" name="矩形 3"/>
          <p:cNvSpPr/>
          <p:nvPr/>
        </p:nvSpPr>
        <p:spPr>
          <a:xfrm>
            <a:off x="1159691" y="3682154"/>
            <a:ext cx="745246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棱长</a:t>
            </a:r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spc="3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厘米的正方体，体积</a:t>
            </a:r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立方厘米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，记</a:t>
            </a:r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800" b="1" spc="3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厘米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1068548" y="1356299"/>
            <a:ext cx="2305050" cy="2305050"/>
          </a:xfrm>
          <a:prstGeom prst="cube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23" name="矩形 22"/>
          <p:cNvSpPr/>
          <p:nvPr/>
        </p:nvSpPr>
        <p:spPr>
          <a:xfrm>
            <a:off x="1413641" y="1985604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分米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10520" y="1608406"/>
            <a:ext cx="38397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棱长</a:t>
            </a:r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spc="3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分米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的正方体，体积</a:t>
            </a:r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立方分米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，记</a:t>
            </a:r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800" b="1" spc="3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分米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）。</a:t>
            </a:r>
          </a:p>
        </p:txBody>
      </p:sp>
      <p:sp>
        <p:nvSpPr>
          <p:cNvPr id="27" name="圆角矩形标注 26"/>
          <p:cNvSpPr/>
          <p:nvPr/>
        </p:nvSpPr>
        <p:spPr>
          <a:xfrm>
            <a:off x="3941973" y="1436204"/>
            <a:ext cx="3791516" cy="1900383"/>
          </a:xfrm>
          <a:prstGeom prst="wedgeRoundRectCallout">
            <a:avLst>
              <a:gd name="adj1" fmla="val 36944"/>
              <a:gd name="adj2" fmla="val 7341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8161" y="3336587"/>
            <a:ext cx="1430655" cy="140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292622" y="1336031"/>
            <a:ext cx="353814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棱长</a:t>
            </a:r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spc="3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米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的正方体，体积</a:t>
            </a:r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立方米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，记</a:t>
            </a:r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800" b="1" spc="3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米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）。</a:t>
            </a:r>
          </a:p>
        </p:txBody>
      </p:sp>
      <p:sp>
        <p:nvSpPr>
          <p:cNvPr id="27" name="圆角矩形标注 26"/>
          <p:cNvSpPr/>
          <p:nvPr/>
        </p:nvSpPr>
        <p:spPr>
          <a:xfrm>
            <a:off x="4224075" y="1163829"/>
            <a:ext cx="3606691" cy="1900383"/>
          </a:xfrm>
          <a:prstGeom prst="wedgeRoundRectCallout">
            <a:avLst>
              <a:gd name="adj1" fmla="val 36944"/>
              <a:gd name="adj2" fmla="val 7341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17764" y="936841"/>
            <a:ext cx="3289935" cy="3171825"/>
          </a:xfrm>
          <a:prstGeom prst="cube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8" name="矩形 7"/>
          <p:cNvSpPr/>
          <p:nvPr/>
        </p:nvSpPr>
        <p:spPr>
          <a:xfrm>
            <a:off x="1504112" y="1761310"/>
            <a:ext cx="726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b="4095"/>
          <a:stretch>
            <a:fillRect/>
          </a:stretch>
        </p:blipFill>
        <p:spPr>
          <a:xfrm rot="381070">
            <a:off x="7328766" y="2925203"/>
            <a:ext cx="114109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62272" y="69172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34951" y="574117"/>
            <a:ext cx="802694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说一说，常见的体积单位有哪些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180036" y="1247961"/>
            <a:ext cx="3289935" cy="3171825"/>
          </a:xfrm>
          <a:prstGeom prst="cube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16" name="矩形 15"/>
          <p:cNvSpPr/>
          <p:nvPr/>
        </p:nvSpPr>
        <p:spPr>
          <a:xfrm>
            <a:off x="5667550" y="2519902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立方米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53686" y="3193746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363980" y="1813498"/>
            <a:ext cx="2305050" cy="2305050"/>
          </a:xfrm>
          <a:prstGeom prst="cube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21" name="矩形 20"/>
          <p:cNvSpPr/>
          <p:nvPr/>
        </p:nvSpPr>
        <p:spPr>
          <a:xfrm>
            <a:off x="2354035" y="2639707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立方分米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91864" y="3193745"/>
            <a:ext cx="1074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立方体 22"/>
          <p:cNvSpPr/>
          <p:nvPr/>
        </p:nvSpPr>
        <p:spPr>
          <a:xfrm>
            <a:off x="815059" y="2231701"/>
            <a:ext cx="842645" cy="806450"/>
          </a:xfrm>
          <a:prstGeom prst="cube">
            <a:avLst/>
          </a:prstGeom>
          <a:solidFill>
            <a:srgbClr val="F4F9F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75056" y="3117518"/>
            <a:ext cx="196913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立方厘米</a:t>
            </a:r>
          </a:p>
        </p:txBody>
      </p:sp>
      <p:sp>
        <p:nvSpPr>
          <p:cNvPr id="25" name="矩形 24"/>
          <p:cNvSpPr/>
          <p:nvPr/>
        </p:nvSpPr>
        <p:spPr>
          <a:xfrm>
            <a:off x="727657" y="3595328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3" grpId="0"/>
      <p:bldP spid="20" grpId="0" animBg="1"/>
      <p:bldP spid="21" grpId="0"/>
      <p:bldP spid="22" grpId="0"/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667110" y="775063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988535" y="657453"/>
            <a:ext cx="3816929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做一做，看一看。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7817248E-1BF9-4BF5-9D2D-801DDA24BAF6}"/>
              </a:ext>
            </a:extLst>
          </p:cNvPr>
          <p:cNvGrpSpPr/>
          <p:nvPr/>
        </p:nvGrpSpPr>
        <p:grpSpPr>
          <a:xfrm>
            <a:off x="1284242" y="1392262"/>
            <a:ext cx="6603999" cy="3000780"/>
            <a:chOff x="836770" y="1131570"/>
            <a:chExt cx="6603999" cy="300078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1027" t="3045" r="59218" b="65634"/>
            <a:stretch/>
          </p:blipFill>
          <p:spPr>
            <a:xfrm>
              <a:off x="836770" y="1186743"/>
              <a:ext cx="3215432" cy="19668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3">
              <a:extLst>
                <a:ext uri="{FF2B5EF4-FFF2-40B4-BE49-F238E27FC236}">
                  <a16:creationId xmlns="" xmlns:a16="http://schemas.microsoft.com/office/drawing/2014/main" id="{DB97371E-AD1C-4760-8947-663DE21B0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59467" t="2818" r="12066" b="65628"/>
            <a:stretch/>
          </p:blipFill>
          <p:spPr>
            <a:xfrm>
              <a:off x="4301491" y="1131570"/>
              <a:ext cx="3139278" cy="20220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E04405ED-1928-4952-BEBF-770E2461AF3E}"/>
                </a:ext>
              </a:extLst>
            </p:cNvPr>
            <p:cNvSpPr txBox="1"/>
            <p:nvPr/>
          </p:nvSpPr>
          <p:spPr>
            <a:xfrm>
              <a:off x="1015392" y="3123687"/>
              <a:ext cx="256438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400" b="1" dirty="0" smtClean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用</a:t>
              </a: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橡皮泥</a:t>
              </a:r>
              <a:r>
                <a:rPr lang="zh-CN" altLang="en-US" sz="2400" b="1" dirty="0" smtClean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切出一</a:t>
              </a: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1cm³</a:t>
              </a: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的正方体。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AF8732AC-B1B2-404F-9B74-A906061B574D}"/>
                </a:ext>
              </a:extLst>
            </p:cNvPr>
            <p:cNvSpPr txBox="1"/>
            <p:nvPr/>
          </p:nvSpPr>
          <p:spPr>
            <a:xfrm>
              <a:off x="4419676" y="3153621"/>
              <a:ext cx="302109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用</a:t>
              </a: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硬纸板做一个</a:t>
              </a:r>
              <a:r>
                <a:rPr lang="en-US" altLang="zh-CN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1dm³</a:t>
              </a: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的正方体盒子。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667110" y="775063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988535" y="657453"/>
            <a:ext cx="3816929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做一做，看一看。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7817248E-1BF9-4BF5-9D2D-801DDA24BAF6}"/>
              </a:ext>
            </a:extLst>
          </p:cNvPr>
          <p:cNvGrpSpPr/>
          <p:nvPr/>
        </p:nvGrpSpPr>
        <p:grpSpPr>
          <a:xfrm>
            <a:off x="844535" y="1331047"/>
            <a:ext cx="7164504" cy="3203002"/>
            <a:chOff x="792250" y="2714330"/>
            <a:chExt cx="7164504" cy="3203002"/>
          </a:xfrm>
        </p:grpSpPr>
        <p:pic>
          <p:nvPicPr>
            <p:cNvPr id="17" name="Picture 3">
              <a:extLst>
                <a:ext uri="{FF2B5EF4-FFF2-40B4-BE49-F238E27FC236}">
                  <a16:creationId xmlns="" xmlns:a16="http://schemas.microsoft.com/office/drawing/2014/main" id="{01131B6E-73CB-44B7-86C1-EB2E7E7BAA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8715" t="52519" r="61383" b="14667"/>
            <a:stretch/>
          </p:blipFill>
          <p:spPr>
            <a:xfrm>
              <a:off x="792250" y="2804310"/>
              <a:ext cx="3205858" cy="2044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8443D683-D3D8-4EDF-929E-8143E5151E84}"/>
                </a:ext>
              </a:extLst>
            </p:cNvPr>
            <p:cNvSpPr txBox="1"/>
            <p:nvPr/>
          </p:nvSpPr>
          <p:spPr>
            <a:xfrm>
              <a:off x="1216083" y="4848625"/>
              <a:ext cx="235819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用米尺搭出一个</a:t>
              </a:r>
              <a:r>
                <a:rPr lang="en-US" altLang="zh-CN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1m³</a:t>
              </a: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的空间。</a:t>
              </a:r>
            </a:p>
          </p:txBody>
        </p:sp>
        <p:pic>
          <p:nvPicPr>
            <p:cNvPr id="20" name="Picture 3">
              <a:extLst>
                <a:ext uri="{FF2B5EF4-FFF2-40B4-BE49-F238E27FC236}">
                  <a16:creationId xmlns="" xmlns:a16="http://schemas.microsoft.com/office/drawing/2014/main" id="{0531B823-C7E4-4C6F-8675-26667EA2CE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62596" t="52268" r="17758" b="15786"/>
            <a:stretch/>
          </p:blipFill>
          <p:spPr>
            <a:xfrm>
              <a:off x="5105290" y="2714330"/>
              <a:ext cx="2354094" cy="22242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3890B752-96D6-4EF6-B945-E61B7B5F1E54}"/>
                </a:ext>
              </a:extLst>
            </p:cNvPr>
            <p:cNvSpPr txBox="1"/>
            <p:nvPr/>
          </p:nvSpPr>
          <p:spPr>
            <a:xfrm>
              <a:off x="4753179" y="4938603"/>
              <a:ext cx="320357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1m³</a:t>
              </a: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的空间大约</a:t>
              </a:r>
              <a:r>
                <a:rPr lang="zh-CN" altLang="en-US" sz="2400" b="1" dirty="0" smtClean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能站</a:t>
              </a:r>
              <a:r>
                <a:rPr lang="en-US" altLang="zh-CN" sz="2400" b="1" dirty="0" smtClean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13</a:t>
              </a:r>
              <a:r>
                <a: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名幼儿园的小朋友。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4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椭圆 53"/>
          <p:cNvSpPr/>
          <p:nvPr/>
        </p:nvSpPr>
        <p:spPr>
          <a:xfrm>
            <a:off x="546664" y="765335"/>
            <a:ext cx="264446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811110" y="676908"/>
            <a:ext cx="7824725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生活中还有哪些物体的体积大约是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cm³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dm³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m³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？与同伴交流。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735" y="1664526"/>
            <a:ext cx="1262247" cy="16870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" name="TextBox 9"/>
          <p:cNvSpPr txBox="1"/>
          <p:nvPr/>
        </p:nvSpPr>
        <p:spPr>
          <a:xfrm>
            <a:off x="3145342" y="3374397"/>
            <a:ext cx="2376488" cy="93634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个粉笔盒的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体积约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1dm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400" b="1" baseline="30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TextBox 10"/>
          <p:cNvSpPr txBox="1"/>
          <p:nvPr/>
        </p:nvSpPr>
        <p:spPr>
          <a:xfrm>
            <a:off x="5526819" y="3380786"/>
            <a:ext cx="3059112" cy="978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台双开门冰箱的体积约为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1m³</a:t>
            </a:r>
            <a:endParaRPr lang="zh-CN" altLang="en-US" sz="2400" b="1" baseline="30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982" b="5149"/>
          <a:stretch/>
        </p:blipFill>
        <p:spPr>
          <a:xfrm>
            <a:off x="1240819" y="1752285"/>
            <a:ext cx="1362982" cy="1628501"/>
          </a:xfrm>
          <a:prstGeom prst="rect">
            <a:avLst/>
          </a:prstGeom>
        </p:spPr>
      </p:pic>
      <p:sp>
        <p:nvSpPr>
          <p:cNvPr id="60" name="TextBox 8"/>
          <p:cNvSpPr txBox="1"/>
          <p:nvPr/>
        </p:nvSpPr>
        <p:spPr>
          <a:xfrm>
            <a:off x="678887" y="3395800"/>
            <a:ext cx="2376488" cy="93634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粒花生米的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体积约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1cm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400" b="1" baseline="30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36" y="1471202"/>
            <a:ext cx="990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4121</TotalTime>
  <Words>782</Words>
  <Application>Microsoft Office PowerPoint</Application>
  <PresentationFormat>全屏显示(16:9)</PresentationFormat>
  <Paragraphs>138</Paragraphs>
  <Slides>22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870</cp:revision>
  <dcterms:created xsi:type="dcterms:W3CDTF">2019-09-02T08:53:00Z</dcterms:created>
  <dcterms:modified xsi:type="dcterms:W3CDTF">2024-02-03T09:45:21Z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