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6"/>
  </p:notesMasterIdLst>
  <p:sldIdLst>
    <p:sldId id="256" r:id="rId2"/>
    <p:sldId id="313" r:id="rId3"/>
    <p:sldId id="260" r:id="rId4"/>
    <p:sldId id="297" r:id="rId5"/>
    <p:sldId id="317" r:id="rId6"/>
    <p:sldId id="366" r:id="rId7"/>
    <p:sldId id="325" r:id="rId8"/>
    <p:sldId id="258" r:id="rId9"/>
    <p:sldId id="367" r:id="rId10"/>
    <p:sldId id="365" r:id="rId11"/>
    <p:sldId id="364" r:id="rId12"/>
    <p:sldId id="332" r:id="rId13"/>
    <p:sldId id="292" r:id="rId14"/>
    <p:sldId id="340" r:id="rId15"/>
    <p:sldId id="368" r:id="rId16"/>
    <p:sldId id="369" r:id="rId17"/>
    <p:sldId id="370" r:id="rId18"/>
    <p:sldId id="371" r:id="rId19"/>
    <p:sldId id="320" r:id="rId20"/>
    <p:sldId id="372" r:id="rId21"/>
    <p:sldId id="259" r:id="rId22"/>
    <p:sldId id="322" r:id="rId23"/>
    <p:sldId id="308" r:id="rId24"/>
    <p:sldId id="26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1"/>
    <a:srgbClr val="B4A1F8"/>
    <a:srgbClr val="F3AF71"/>
    <a:srgbClr val="00B050"/>
    <a:srgbClr val="FFC000"/>
    <a:srgbClr val="4472C4"/>
    <a:srgbClr val="D533BE"/>
    <a:srgbClr val="FBEBD8"/>
    <a:srgbClr val="F9564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>
      <p:cViewPr>
        <p:scale>
          <a:sx n="120" d="100"/>
          <a:sy n="120" d="100"/>
        </p:scale>
        <p:origin x="-1374" y="-618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09:17:05.7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09:17:22.5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09:17:38.5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09:17:56.0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7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96376" y="1727705"/>
            <a:ext cx="605358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第六单元 确定位置</a:t>
            </a:r>
          </a:p>
        </p:txBody>
      </p:sp>
      <p:sp>
        <p:nvSpPr>
          <p:cNvPr id="14" name="矩形 13"/>
          <p:cNvSpPr/>
          <p:nvPr/>
        </p:nvSpPr>
        <p:spPr>
          <a:xfrm>
            <a:off x="1596376" y="2785672"/>
            <a:ext cx="6114987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 确定位置</a:t>
            </a:r>
            <a:r>
              <a:rPr lang="en-US" altLang="zh-CN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二</a:t>
            </a:r>
            <a:r>
              <a:rPr lang="en-US" altLang="zh-CN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endParaRPr lang="zh-CN" altLang="zh-CN" sz="4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9">
            <a:extLst>
              <a:ext uri="{FF2B5EF4-FFF2-40B4-BE49-F238E27FC236}">
                <a16:creationId xmlns:a16="http://schemas.microsoft.com/office/drawing/2014/main" xmlns="" id="{844CFC50-CBB7-807B-DCA2-C4B9CF356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06" y="867694"/>
            <a:ext cx="4963316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itchFamily="18" charset="0"/>
              </a:rPr>
              <a:t>从奇思家到学校怎么走</a:t>
            </a:r>
            <a:r>
              <a:rPr lang="zh-CN" altLang="en-US" sz="2400" b="1" dirty="0">
                <a:latin typeface="Times New Roman" pitchFamily="18" charset="0"/>
                <a:cs typeface="Times New Roman" panose="02020603050405020304" pitchFamily="18" charset="0"/>
              </a:rPr>
              <a:t>？</a:t>
            </a:r>
            <a:endParaRPr lang="en-US" altLang="zh-CN" sz="24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latin typeface="Times New Roman" pitchFamily="18" charset="0"/>
              </a:rPr>
              <a:t>2)</a:t>
            </a:r>
            <a:r>
              <a:rPr lang="zh-CN" altLang="en-US" sz="2400" b="1" dirty="0">
                <a:latin typeface="Times New Roman" pitchFamily="18" charset="0"/>
              </a:rPr>
              <a:t>用两种方法表示出学校的位置。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6876873-C641-7A83-FA32-34AA1B9A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13" y="2076217"/>
            <a:ext cx="2667000" cy="197167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E3EE895-9F51-7227-89E0-B7F11C50A517}"/>
              </a:ext>
            </a:extLst>
          </p:cNvPr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23" name="文本框 5">
              <a:extLst>
                <a:ext uri="{FF2B5EF4-FFF2-40B4-BE49-F238E27FC236}">
                  <a16:creationId xmlns:a16="http://schemas.microsoft.com/office/drawing/2014/main" xmlns="" id="{D118DFF5-7482-6A8D-0F2F-158764750828}"/>
                </a:ext>
              </a:extLst>
            </p:cNvPr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68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5" name="图片 24" descr="/Users/timebook007/Desktop/预览图_千图网_编号34849461.png预览图_千图网_编号34849461">
              <a:extLst>
                <a:ext uri="{FF2B5EF4-FFF2-40B4-BE49-F238E27FC236}">
                  <a16:creationId xmlns:a16="http://schemas.microsoft.com/office/drawing/2014/main" xmlns="" id="{4AD7D3D6-57DD-C8C5-9DEA-C9BA27F6B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2" name="左大括号 11">
            <a:extLst>
              <a:ext uri="{FF2B5EF4-FFF2-40B4-BE49-F238E27FC236}">
                <a16:creationId xmlns:a16="http://schemas.microsoft.com/office/drawing/2014/main" xmlns="" id="{A86DA178-389A-8100-8824-CFD1262B38D1}"/>
              </a:ext>
            </a:extLst>
          </p:cNvPr>
          <p:cNvSpPr/>
          <p:nvPr/>
        </p:nvSpPr>
        <p:spPr>
          <a:xfrm rot="2700000">
            <a:off x="2877736" y="1868211"/>
            <a:ext cx="212390" cy="1971953"/>
          </a:xfrm>
          <a:prstGeom prst="leftBrace">
            <a:avLst>
              <a:gd name="adj1" fmla="val 44015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AC8AEF9-8FBC-5755-A854-9E84BA960532}"/>
              </a:ext>
            </a:extLst>
          </p:cNvPr>
          <p:cNvSpPr/>
          <p:nvPr/>
        </p:nvSpPr>
        <p:spPr>
          <a:xfrm rot="-2700000">
            <a:off x="2374924" y="2373122"/>
            <a:ext cx="8980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4.4cm</a:t>
            </a:r>
            <a:endParaRPr lang="en-US" altLang="zh-CN" sz="22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6771" y="867694"/>
            <a:ext cx="405578" cy="523220"/>
            <a:chOff x="152631" y="737481"/>
            <a:chExt cx="405578" cy="523220"/>
          </a:xfrm>
        </p:grpSpPr>
        <p:sp>
          <p:nvSpPr>
            <p:cNvPr id="17" name="椭圆 1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DE40D023-AE1C-5E1A-57B6-59F5BA6C6B4B}"/>
              </a:ext>
            </a:extLst>
          </p:cNvPr>
          <p:cNvCxnSpPr>
            <a:cxnSpLocks/>
          </p:cNvCxnSpPr>
          <p:nvPr/>
        </p:nvCxnSpPr>
        <p:spPr>
          <a:xfrm>
            <a:off x="2354092" y="3652925"/>
            <a:ext cx="1629606" cy="0"/>
          </a:xfrm>
          <a:prstGeom prst="straightConnector1">
            <a:avLst/>
          </a:prstGeom>
          <a:noFill/>
          <a:ln w="31750" cap="flat" cmpd="sng" algn="ctr">
            <a:solidFill>
              <a:srgbClr val="7030A0"/>
            </a:solidFill>
            <a:prstDash val="solid"/>
            <a:tailEnd type="stealth"/>
          </a:ln>
          <a:effectLst/>
        </p:spPr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xmlns="" id="{7F34743F-EAB3-33F8-B217-082E2E761938}"/>
              </a:ext>
            </a:extLst>
          </p:cNvPr>
          <p:cNvCxnSpPr>
            <a:cxnSpLocks/>
          </p:cNvCxnSpPr>
          <p:nvPr/>
        </p:nvCxnSpPr>
        <p:spPr>
          <a:xfrm flipV="1">
            <a:off x="2358545" y="2232089"/>
            <a:ext cx="0" cy="1420836"/>
          </a:xfrm>
          <a:prstGeom prst="straightConnector1">
            <a:avLst/>
          </a:prstGeom>
          <a:noFill/>
          <a:ln w="31750" cap="flat" cmpd="sng" algn="ctr">
            <a:solidFill>
              <a:srgbClr val="7030A0"/>
            </a:solidFill>
            <a:prstDash val="solid"/>
            <a:tailEnd type="stealth"/>
          </a:ln>
          <a:effectLst/>
        </p:spPr>
      </p:cxnSp>
      <p:sp>
        <p:nvSpPr>
          <p:cNvPr id="24" name="文本框 2">
            <a:extLst>
              <a:ext uri="{FF2B5EF4-FFF2-40B4-BE49-F238E27FC236}">
                <a16:creationId xmlns:a16="http://schemas.microsoft.com/office/drawing/2014/main" xmlns="" id="{D5795939-BF48-1041-4E7C-010B217E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649" y="1972508"/>
            <a:ext cx="3170406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90°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45°=45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xmlns="" id="{88F976C2-1600-A355-33BB-030B30FE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13" y="2577752"/>
            <a:ext cx="3467896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在奇思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家北偏东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的方向上，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距离奇思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家约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440m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弧形 1"/>
          <p:cNvSpPr/>
          <p:nvPr/>
        </p:nvSpPr>
        <p:spPr>
          <a:xfrm>
            <a:off x="2211649" y="3345421"/>
            <a:ext cx="335321" cy="17033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8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68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40476" y="1151533"/>
            <a:ext cx="4574556" cy="226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456</a:t>
            </a:r>
            <a:r>
              <a:rPr lang="zh-CN" altLang="en-US" sz="2400" b="1" dirty="0">
                <a:latin typeface="Times New Roman" pitchFamily="18" charset="0"/>
              </a:rPr>
              <a:t>路公共汽车从火车站到商场的行驶路线是：向</a:t>
            </a:r>
            <a:r>
              <a:rPr lang="en-US" altLang="zh-CN" sz="2400" b="1" dirty="0">
                <a:latin typeface="Times New Roman" pitchFamily="18" charset="0"/>
              </a:rPr>
              <a:t>____</a:t>
            </a:r>
            <a:r>
              <a:rPr lang="zh-CN" altLang="en-US" sz="2400" b="1" dirty="0">
                <a:latin typeface="Times New Roman" pitchFamily="18" charset="0"/>
              </a:rPr>
              <a:t> 行驶</a:t>
            </a:r>
            <a:r>
              <a:rPr lang="en-US" altLang="zh-CN" sz="2400" b="1" dirty="0">
                <a:latin typeface="Times New Roman" pitchFamily="18" charset="0"/>
              </a:rPr>
              <a:t>____</a:t>
            </a:r>
            <a:r>
              <a:rPr lang="zh-CN" altLang="en-US" sz="2400" b="1" dirty="0">
                <a:latin typeface="Times New Roman" pitchFamily="18" charset="0"/>
              </a:rPr>
              <a:t>站到汽车站，再向</a:t>
            </a:r>
            <a:r>
              <a:rPr lang="en-US" altLang="zh-CN" sz="2400" b="1" dirty="0">
                <a:latin typeface="Times New Roman" pitchFamily="18" charset="0"/>
              </a:rPr>
              <a:t>____</a:t>
            </a:r>
            <a:r>
              <a:rPr lang="zh-CN" altLang="en-US" sz="2400" b="1" dirty="0">
                <a:latin typeface="Times New Roman" pitchFamily="18" charset="0"/>
              </a:rPr>
              <a:t>偏</a:t>
            </a:r>
            <a:r>
              <a:rPr lang="en-US" altLang="zh-CN" sz="2400" b="1" dirty="0">
                <a:latin typeface="Times New Roman" pitchFamily="18" charset="0"/>
              </a:rPr>
              <a:t>_____</a:t>
            </a:r>
            <a:r>
              <a:rPr lang="zh-CN" altLang="en-US" sz="2400" b="1" dirty="0">
                <a:latin typeface="Times New Roman" pitchFamily="18" charset="0"/>
              </a:rPr>
              <a:t>行驶</a:t>
            </a:r>
            <a:r>
              <a:rPr lang="en-US" altLang="zh-CN" sz="2400" b="1" dirty="0">
                <a:latin typeface="Times New Roman" pitchFamily="18" charset="0"/>
              </a:rPr>
              <a:t>____</a:t>
            </a:r>
            <a:r>
              <a:rPr lang="zh-CN" altLang="en-US" sz="2400" b="1" dirty="0">
                <a:latin typeface="Times New Roman" pitchFamily="18" charset="0"/>
              </a:rPr>
              <a:t>站到体育馆，再向</a:t>
            </a:r>
            <a:r>
              <a:rPr lang="en-US" altLang="zh-CN" sz="2400" b="1" dirty="0">
                <a:latin typeface="Times New Roman" pitchFamily="18" charset="0"/>
              </a:rPr>
              <a:t>____</a:t>
            </a:r>
            <a:r>
              <a:rPr lang="zh-CN" altLang="en-US" sz="2400" b="1" dirty="0">
                <a:latin typeface="Times New Roman" pitchFamily="18" charset="0"/>
              </a:rPr>
              <a:t>行驶</a:t>
            </a:r>
            <a:r>
              <a:rPr lang="en-US" altLang="zh-CN" sz="2400" b="1" dirty="0">
                <a:latin typeface="Times New Roman" pitchFamily="18" charset="0"/>
              </a:rPr>
              <a:t>____</a:t>
            </a:r>
            <a:r>
              <a:rPr lang="zh-CN" altLang="en-US" sz="2400" b="1" dirty="0">
                <a:latin typeface="Times New Roman" pitchFamily="18" charset="0"/>
              </a:rPr>
              <a:t>站到商场。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xmlns="" id="{87F2C180-747A-2CEA-E61C-41074BD90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971" y="1600792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xmlns="" id="{986692D4-F63B-C533-B08A-0FA4062F2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054" y="2012630"/>
            <a:ext cx="137478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877CA871-45B5-057E-6439-67335A363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04" y="584001"/>
            <a:ext cx="187611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看图填空。</a:t>
            </a:r>
          </a:p>
        </p:txBody>
      </p:sp>
      <p:pic>
        <p:nvPicPr>
          <p:cNvPr id="12" name="图片 7" descr="8.png">
            <a:extLst>
              <a:ext uri="{FF2B5EF4-FFF2-40B4-BE49-F238E27FC236}">
                <a16:creationId xmlns:a16="http://schemas.microsoft.com/office/drawing/2014/main" xmlns="" id="{391CC6D5-438E-91BA-8726-823BAAC6863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1" contrast="40000"/>
          </a:blip>
          <a:stretch>
            <a:fillRect/>
          </a:stretch>
        </p:blipFill>
        <p:spPr>
          <a:xfrm>
            <a:off x="5179792" y="1292379"/>
            <a:ext cx="3007196" cy="23507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">
            <a:extLst>
              <a:ext uri="{FF2B5EF4-FFF2-40B4-BE49-F238E27FC236}">
                <a16:creationId xmlns:a16="http://schemas.microsoft.com/office/drawing/2014/main" xmlns="" id="{2B4420B3-D550-44B5-79CA-A398D006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931" y="1594083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xmlns="" id="{2BA45408-DFF6-6BE2-E40C-87B232B4C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39" y="2016696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</a:t>
            </a: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xmlns="" id="{C40F0CA0-60E8-4FC6-1B19-FCF551897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76" y="2449507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xmlns="" id="{39960AE2-519E-FD0C-E679-EEAE235B8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823" y="2467774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</a:t>
            </a: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xmlns="" id="{296E38AC-2860-042A-1832-ABB5437AC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11" y="2915162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68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B26DD665-B62C-CAF4-2073-B60F79F6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60" y="534352"/>
            <a:ext cx="7599280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某城市中心广场的四周道路如图。以中心广场为观测点，量一量，填一填。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51BCF388-D52B-1849-804B-32A4A451A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76" y="1554821"/>
            <a:ext cx="3878375" cy="27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商店的位置是</a:t>
            </a:r>
            <a:r>
              <a:rPr lang="en-US" altLang="zh-CN" sz="2400" b="1" dirty="0">
                <a:latin typeface="Times New Roman" pitchFamily="18" charset="0"/>
              </a:rPr>
              <a:t>___</a:t>
            </a:r>
            <a:r>
              <a:rPr lang="zh-CN" altLang="en-US" sz="2400" b="1" dirty="0">
                <a:latin typeface="Times New Roman" pitchFamily="18" charset="0"/>
              </a:rPr>
              <a:t>偏</a:t>
            </a:r>
            <a:r>
              <a:rPr lang="en-US" altLang="zh-CN" sz="2400" b="1" dirty="0">
                <a:latin typeface="Times New Roman" pitchFamily="18" charset="0"/>
              </a:rPr>
              <a:t>_____,</a:t>
            </a:r>
            <a:r>
              <a:rPr lang="zh-CN" altLang="en-US" sz="2400" b="1" dirty="0">
                <a:latin typeface="Times New Roman" pitchFamily="18" charset="0"/>
              </a:rPr>
              <a:t>距离中心广场</a:t>
            </a:r>
            <a:r>
              <a:rPr lang="en-US" altLang="zh-CN" sz="2400" b="1" dirty="0">
                <a:latin typeface="Times New Roman" pitchFamily="18" charset="0"/>
              </a:rPr>
              <a:t>____km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  <a:endParaRPr lang="en-US" altLang="zh-CN" sz="2400" b="1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学校的位置是</a:t>
            </a:r>
            <a:r>
              <a:rPr lang="en-US" altLang="zh-CN" sz="2400" b="1" dirty="0">
                <a:latin typeface="Times New Roman" pitchFamily="18" charset="0"/>
              </a:rPr>
              <a:t>___</a:t>
            </a:r>
            <a:r>
              <a:rPr lang="zh-CN" altLang="en-US" sz="2400" b="1" dirty="0">
                <a:latin typeface="Times New Roman" pitchFamily="18" charset="0"/>
              </a:rPr>
              <a:t>偏</a:t>
            </a:r>
            <a:r>
              <a:rPr lang="en-US" altLang="zh-CN" sz="2400" b="1" dirty="0">
                <a:latin typeface="Times New Roman" pitchFamily="18" charset="0"/>
              </a:rPr>
              <a:t>_____,</a:t>
            </a:r>
            <a:r>
              <a:rPr lang="zh-CN" altLang="en-US" sz="2400" b="1" dirty="0">
                <a:latin typeface="Times New Roman" pitchFamily="18" charset="0"/>
              </a:rPr>
              <a:t>距离中心广场</a:t>
            </a:r>
            <a:r>
              <a:rPr lang="en-US" altLang="zh-CN" sz="2400" b="1" dirty="0">
                <a:latin typeface="Times New Roman" pitchFamily="18" charset="0"/>
              </a:rPr>
              <a:t>____</a:t>
            </a:r>
            <a:r>
              <a:rPr lang="zh-CN" altLang="en-US" sz="2400" b="1" dirty="0">
                <a:latin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</a:rPr>
              <a:t>km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  <a:endParaRPr lang="en-US" altLang="zh-CN" sz="2400" b="1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音乐厅的位置是</a:t>
            </a:r>
            <a:r>
              <a:rPr lang="en-US" altLang="zh-CN" sz="2400" b="1" dirty="0">
                <a:latin typeface="Times New Roman" pitchFamily="18" charset="0"/>
              </a:rPr>
              <a:t>___</a:t>
            </a:r>
            <a:r>
              <a:rPr lang="zh-CN" altLang="en-US" sz="2400" b="1" dirty="0">
                <a:latin typeface="Times New Roman" pitchFamily="18" charset="0"/>
              </a:rPr>
              <a:t>偏</a:t>
            </a:r>
            <a:r>
              <a:rPr lang="en-US" altLang="zh-CN" sz="2400" b="1" dirty="0">
                <a:latin typeface="Times New Roman" pitchFamily="18" charset="0"/>
              </a:rPr>
              <a:t>_____,</a:t>
            </a:r>
            <a:r>
              <a:rPr lang="zh-CN" altLang="en-US" sz="2400" b="1" dirty="0">
                <a:latin typeface="Times New Roman" pitchFamily="18" charset="0"/>
              </a:rPr>
              <a:t>距离中心广场</a:t>
            </a:r>
            <a:r>
              <a:rPr lang="en-US" altLang="zh-CN" sz="2400" b="1" dirty="0">
                <a:latin typeface="Times New Roman" pitchFamily="18" charset="0"/>
              </a:rPr>
              <a:t>____km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242E44F-53AA-1289-3164-CFD3D37FC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50" y="1470699"/>
            <a:ext cx="3825194" cy="2881104"/>
          </a:xfrm>
          <a:prstGeom prst="rect">
            <a:avLst/>
          </a:prstGeom>
        </p:spPr>
      </p:pic>
      <p:sp>
        <p:nvSpPr>
          <p:cNvPr id="10" name="文本框 1">
            <a:extLst>
              <a:ext uri="{FF2B5EF4-FFF2-40B4-BE49-F238E27FC236}">
                <a16:creationId xmlns:a16="http://schemas.microsoft.com/office/drawing/2014/main" xmlns="" id="{DE3C9AD5-C2DD-8082-80BA-7B15CFF7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771" y="1554821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</a:t>
            </a:r>
          </a:p>
        </p:txBody>
      </p:sp>
      <p:sp>
        <p:nvSpPr>
          <p:cNvPr id="11" name="文本框 1">
            <a:extLst>
              <a:ext uri="{FF2B5EF4-FFF2-40B4-BE49-F238E27FC236}">
                <a16:creationId xmlns:a16="http://schemas.microsoft.com/office/drawing/2014/main" xmlns="" id="{546CE674-056D-5B46-C9DE-AF4591351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655" y="1554821"/>
            <a:ext cx="137478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xmlns="" id="{3618CB4D-4A03-D20A-EA0B-CF22B7F51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475" y="2007371"/>
            <a:ext cx="137478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xmlns="" id="{7D269C95-9F09-DF15-A9A5-42C17F781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447" y="3289856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xmlns="" id="{A0E1D286-A2B2-7310-08BF-579C1B2EA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362" y="2440323"/>
            <a:ext cx="137478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xmlns="" id="{934683B5-2769-7D9C-CDCE-27F3F26A6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054" y="2860853"/>
            <a:ext cx="137478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xmlns="" id="{47F90D4D-D5F8-BAD8-4C78-789F878E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631" y="3285327"/>
            <a:ext cx="137478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23°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xmlns="" id="{9C16E748-F0A1-BC05-50D6-84E17962A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93" y="2440323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xmlns="" id="{B3BD2928-7149-10BC-2F1D-0F39A5AB4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600" y="3724135"/>
            <a:ext cx="137478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xmlns="" id="{375B0AF0-6D9B-484C-BBB8-3CD526889E9A}"/>
              </a:ext>
            </a:extLst>
          </p:cNvPr>
          <p:cNvSpPr/>
          <p:nvPr/>
        </p:nvSpPr>
        <p:spPr>
          <a:xfrm rot="4016632" flipH="1">
            <a:off x="5975101" y="2761398"/>
            <a:ext cx="723617" cy="470968"/>
          </a:xfrm>
          <a:prstGeom prst="arc">
            <a:avLst>
              <a:gd name="adj1" fmla="val 20527332"/>
              <a:gd name="adj2" fmla="val 20936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3" name="弧形 22">
            <a:extLst>
              <a:ext uri="{FF2B5EF4-FFF2-40B4-BE49-F238E27FC236}">
                <a16:creationId xmlns:a16="http://schemas.microsoft.com/office/drawing/2014/main" xmlns="" id="{06D67196-DBE8-516C-FDF3-F85E9CA92213}"/>
              </a:ext>
            </a:extLst>
          </p:cNvPr>
          <p:cNvSpPr/>
          <p:nvPr/>
        </p:nvSpPr>
        <p:spPr>
          <a:xfrm flipH="1">
            <a:off x="6090356" y="2847696"/>
            <a:ext cx="723617" cy="470968"/>
          </a:xfrm>
          <a:prstGeom prst="arc">
            <a:avLst>
              <a:gd name="adj1" fmla="val 1318977"/>
              <a:gd name="adj2" fmla="val 332216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弧形 23">
            <a:extLst>
              <a:ext uri="{FF2B5EF4-FFF2-40B4-BE49-F238E27FC236}">
                <a16:creationId xmlns:a16="http://schemas.microsoft.com/office/drawing/2014/main" xmlns="" id="{40A41FC5-F50D-78D8-F78E-D993ABEE661A}"/>
              </a:ext>
            </a:extLst>
          </p:cNvPr>
          <p:cNvSpPr/>
          <p:nvPr/>
        </p:nvSpPr>
        <p:spPr>
          <a:xfrm rot="15314137" flipH="1">
            <a:off x="6054686" y="2490682"/>
            <a:ext cx="723617" cy="470968"/>
          </a:xfrm>
          <a:prstGeom prst="arc">
            <a:avLst>
              <a:gd name="adj1" fmla="val 762719"/>
              <a:gd name="adj2" fmla="val 26247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2A5AD39A-C6DD-0103-F325-01EEA88E25FB}"/>
              </a:ext>
            </a:extLst>
          </p:cNvPr>
          <p:cNvSpPr txBox="1"/>
          <p:nvPr/>
        </p:nvSpPr>
        <p:spPr>
          <a:xfrm>
            <a:off x="5996050" y="2293225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5BE9572A-3406-B235-19EE-1959745CA536}"/>
              </a:ext>
            </a:extLst>
          </p:cNvPr>
          <p:cNvSpPr txBox="1"/>
          <p:nvPr/>
        </p:nvSpPr>
        <p:spPr>
          <a:xfrm>
            <a:off x="6622747" y="279476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3FA13B18-5CC0-2176-E3F2-79A8AC68B5F0}"/>
              </a:ext>
            </a:extLst>
          </p:cNvPr>
          <p:cNvSpPr txBox="1"/>
          <p:nvPr/>
        </p:nvSpPr>
        <p:spPr>
          <a:xfrm>
            <a:off x="5966989" y="3222306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23°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25FF476-8C53-4D92-F335-4BB6C831F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887" y="2059269"/>
            <a:ext cx="2483168" cy="2399014"/>
          </a:xfrm>
          <a:prstGeom prst="rect">
            <a:avLst/>
          </a:prstGeom>
        </p:spPr>
      </p:pic>
      <p:sp>
        <p:nvSpPr>
          <p:cNvPr id="15" name="文本框 1">
            <a:extLst>
              <a:ext uri="{FF2B5EF4-FFF2-40B4-BE49-F238E27FC236}">
                <a16:creationId xmlns:a16="http://schemas.microsoft.com/office/drawing/2014/main" xmlns="" id="{382AE7CA-EEF6-2426-264D-DF4B9FE78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072" y="3454231"/>
            <a:ext cx="51639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xmlns="" id="{23A71F3F-2F64-3BA1-89CA-CF13DAAD0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806" y="2663109"/>
            <a:ext cx="51639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2B7B5CD0-7A5A-B0B6-9E02-A5354939A83B}"/>
              </a:ext>
            </a:extLst>
          </p:cNvPr>
          <p:cNvSpPr txBox="1"/>
          <p:nvPr/>
        </p:nvSpPr>
        <p:spPr>
          <a:xfrm>
            <a:off x="582833" y="580104"/>
            <a:ext cx="809803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如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图是一个飞机场的雷达屏幕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,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每两个相邻圆之间的距离是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10 km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，以机场为观测点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,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飞机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A 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在北偏东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30°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方向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30 km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处。 飞机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B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、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C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、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D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、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E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的位置分别为：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684C65-51B9-57E1-1FFC-980A9F7F0F36}"/>
              </a:ext>
            </a:extLst>
          </p:cNvPr>
          <p:cNvSpPr txBox="1"/>
          <p:nvPr/>
        </p:nvSpPr>
        <p:spPr>
          <a:xfrm>
            <a:off x="708339" y="1956469"/>
            <a:ext cx="5136797" cy="226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(1)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飞机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B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在北偏东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60°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方向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50 km 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处。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(2)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飞机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C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在北偏西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60°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方向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40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km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处。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(3)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飞机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D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在南偏西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30°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方向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30 km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处。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(4)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飞机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E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在南偏东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60°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方向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60 km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处。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在图中表示出这四架飞机的位置。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xmlns="" id="{254F7C59-DA55-E40E-842D-46AF701CEBEF}"/>
                  </a:ext>
                </a:extLst>
              </p14:cNvPr>
              <p14:cNvContentPartPr/>
              <p14:nvPr/>
            </p14:nvContentPartPr>
            <p14:xfrm>
              <a:off x="7948218" y="2883683"/>
              <a:ext cx="360" cy="36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254F7C59-DA55-E40E-842D-46AF701CEB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2218" y="284804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xmlns="" id="{83CA6AB4-9A58-DACF-4B0D-ACB39B5C6BB6}"/>
                  </a:ext>
                </a:extLst>
              </p14:cNvPr>
              <p14:cNvContentPartPr/>
              <p14:nvPr/>
            </p14:nvContentPartPr>
            <p14:xfrm>
              <a:off x="6794418" y="2961083"/>
              <a:ext cx="360" cy="36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83CA6AB4-9A58-DACF-4B0D-ACB39B5C6B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8418" y="292544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xmlns="" id="{9F02F700-4F08-4426-18DF-B00E40A6E775}"/>
                  </a:ext>
                </a:extLst>
              </p14:cNvPr>
              <p14:cNvContentPartPr/>
              <p14:nvPr/>
            </p14:nvContentPartPr>
            <p14:xfrm>
              <a:off x="7097178" y="3608363"/>
              <a:ext cx="360" cy="360"/>
            </p14:xfrm>
          </p:contentPart>
        </mc:Choice>
        <mc:Fallback xmlns=""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9F02F700-4F08-4426-18DF-B00E40A6E7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1178" y="357236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xmlns="" id="{526E1961-D089-331D-DDFF-DA66F0E36176}"/>
                  </a:ext>
                </a:extLst>
              </p14:cNvPr>
              <p14:cNvContentPartPr/>
              <p14:nvPr/>
            </p14:nvContentPartPr>
            <p14:xfrm>
              <a:off x="8095818" y="3671723"/>
              <a:ext cx="360" cy="36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526E1961-D089-331D-DDFF-DA66F0E361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59818" y="3635723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文本框 1">
            <a:extLst>
              <a:ext uri="{FF2B5EF4-FFF2-40B4-BE49-F238E27FC236}">
                <a16:creationId xmlns:a16="http://schemas.microsoft.com/office/drawing/2014/main" xmlns="" id="{AD878C25-9391-842E-62F2-AAA839AF7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218" y="2564716"/>
            <a:ext cx="51639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xmlns="" id="{6528AD28-516F-F5B7-8764-2BF0C830A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5818" y="3483758"/>
            <a:ext cx="51639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24753" y="601870"/>
            <a:ext cx="83158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海面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上有一座灯塔，灯塔北偏东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40°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方向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15km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处是葫芦岛。请你在下图中标出葫芦岛的位置。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651231C-2B17-1299-A712-EEF0B3CA9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0" y="1713007"/>
            <a:ext cx="3559125" cy="2855578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339" y="2425842"/>
            <a:ext cx="3131036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5000 m = 5 km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15÷5=3 (cm)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93A1B977-52CF-312B-D230-83B7A3310C90}"/>
              </a:ext>
            </a:extLst>
          </p:cNvPr>
          <p:cNvCxnSpPr>
            <a:cxnSpLocks/>
          </p:cNvCxnSpPr>
          <p:nvPr/>
        </p:nvCxnSpPr>
        <p:spPr>
          <a:xfrm flipV="1">
            <a:off x="2194560" y="2416099"/>
            <a:ext cx="709312" cy="83353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">
            <a:extLst>
              <a:ext uri="{FF2B5EF4-FFF2-40B4-BE49-F238E27FC236}">
                <a16:creationId xmlns:a16="http://schemas.microsoft.com/office/drawing/2014/main" xmlns="" id="{246CB00B-4D42-656A-DEF6-BA1B16A90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216" y="1919232"/>
            <a:ext cx="1421226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葫芦岛</a:t>
            </a:r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xmlns="" id="{94F278BC-3351-5677-84D7-DF54B79742D1}"/>
              </a:ext>
            </a:extLst>
          </p:cNvPr>
          <p:cNvSpPr/>
          <p:nvPr/>
        </p:nvSpPr>
        <p:spPr>
          <a:xfrm rot="10112497" flipH="1">
            <a:off x="1711166" y="3014153"/>
            <a:ext cx="723617" cy="470968"/>
          </a:xfrm>
          <a:prstGeom prst="arc">
            <a:avLst>
              <a:gd name="adj1" fmla="val 1318977"/>
              <a:gd name="adj2" fmla="val 332216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9C50A9F5-AD4C-A8E3-8A06-9A11B98F4979}"/>
              </a:ext>
            </a:extLst>
          </p:cNvPr>
          <p:cNvSpPr txBox="1"/>
          <p:nvPr/>
        </p:nvSpPr>
        <p:spPr>
          <a:xfrm>
            <a:off x="2072974" y="269073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40°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右大括号 20">
            <a:extLst>
              <a:ext uri="{FF2B5EF4-FFF2-40B4-BE49-F238E27FC236}">
                <a16:creationId xmlns:a16="http://schemas.microsoft.com/office/drawing/2014/main" xmlns="" id="{0688997B-A463-0B98-D6FA-01D5B2187487}"/>
              </a:ext>
            </a:extLst>
          </p:cNvPr>
          <p:cNvSpPr/>
          <p:nvPr/>
        </p:nvSpPr>
        <p:spPr>
          <a:xfrm rot="2400000" flipV="1">
            <a:off x="2539230" y="2346771"/>
            <a:ext cx="188740" cy="1111216"/>
          </a:xfrm>
          <a:prstGeom prst="rightBrace">
            <a:avLst>
              <a:gd name="adj1" fmla="val 55756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1">
            <a:extLst>
              <a:ext uri="{FF2B5EF4-FFF2-40B4-BE49-F238E27FC236}">
                <a16:creationId xmlns:a16="http://schemas.microsoft.com/office/drawing/2014/main" xmlns="" id="{6609CA09-ACDA-F976-A2B9-C838A95E99B7}"/>
              </a:ext>
            </a:extLst>
          </p:cNvPr>
          <p:cNvSpPr txBox="1">
            <a:spLocks noChangeArrowheads="1"/>
          </p:cNvSpPr>
          <p:nvPr/>
        </p:nvSpPr>
        <p:spPr bwMode="auto">
          <a:xfrm rot="18477398">
            <a:off x="2445713" y="2724549"/>
            <a:ext cx="825888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3cm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474353" y="4213412"/>
            <a:ext cx="1699771" cy="35517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849872" y="237125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587097" y="592844"/>
            <a:ext cx="787324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下面是以地震灾区映秀镇为观测点画出的平面图。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 marL="457200" indent="-457200">
              <a:lnSpc>
                <a:spcPct val="120000"/>
              </a:lnSpc>
              <a:buAutoNum type="arabicParenBoth"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专机①在映秀镇</a:t>
            </a:r>
            <a:r>
              <a:rPr lang="zh-CN" altLang="en-US" sz="2400" b="1" u="sng" dirty="0" smtClean="0">
                <a:latin typeface="Times New Roman" pitchFamily="18" charset="0"/>
                <a:ea typeface="宋体" pitchFamily="2" charset="-122"/>
              </a:rPr>
              <a:t>   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偏</a:t>
            </a:r>
            <a:r>
              <a:rPr lang="zh-CN" altLang="en-US" sz="2400" b="1" u="sng" dirty="0" smtClean="0">
                <a:latin typeface="Times New Roman" pitchFamily="18" charset="0"/>
                <a:ea typeface="宋体" pitchFamily="2" charset="-122"/>
              </a:rPr>
              <a:t>        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方向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250m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处。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 marL="457200" indent="-457200">
              <a:lnSpc>
                <a:spcPct val="120000"/>
              </a:lnSpc>
              <a:buAutoNum type="arabicParenBoth"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专机②在映秀镇北偏西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65°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方向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750 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处，请在图中标出专机②的位置。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00" y="2663125"/>
            <a:ext cx="3131036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750÷250=3(cm)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705" y="2180289"/>
            <a:ext cx="2799363" cy="2585756"/>
          </a:xfrm>
          <a:prstGeom prst="rect">
            <a:avLst/>
          </a:prstGeom>
        </p:spPr>
      </p:pic>
      <p:sp>
        <p:nvSpPr>
          <p:cNvPr id="14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407" y="986975"/>
            <a:ext cx="58851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691" y="1003150"/>
            <a:ext cx="12979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93A1B977-52CF-312B-D230-83B7A3310C90}"/>
              </a:ext>
            </a:extLst>
          </p:cNvPr>
          <p:cNvCxnSpPr>
            <a:cxnSpLocks/>
          </p:cNvCxnSpPr>
          <p:nvPr/>
        </p:nvCxnSpPr>
        <p:spPr>
          <a:xfrm flipH="1" flipV="1">
            <a:off x="5123362" y="2573137"/>
            <a:ext cx="1031647" cy="87388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弧形 22">
            <a:extLst>
              <a:ext uri="{FF2B5EF4-FFF2-40B4-BE49-F238E27FC236}">
                <a16:creationId xmlns:a16="http://schemas.microsoft.com/office/drawing/2014/main" xmlns="" id="{94F278BC-3351-5677-84D7-DF54B79742D1}"/>
              </a:ext>
            </a:extLst>
          </p:cNvPr>
          <p:cNvSpPr/>
          <p:nvPr/>
        </p:nvSpPr>
        <p:spPr>
          <a:xfrm rot="7225620" flipH="1">
            <a:off x="5742844" y="3285663"/>
            <a:ext cx="723617" cy="470968"/>
          </a:xfrm>
          <a:prstGeom prst="arc">
            <a:avLst>
              <a:gd name="adj1" fmla="val 1318977"/>
              <a:gd name="adj2" fmla="val 332216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9C50A9F5-AD4C-A8E3-8A06-9A11B98F4979}"/>
              </a:ext>
            </a:extLst>
          </p:cNvPr>
          <p:cNvSpPr txBox="1"/>
          <p:nvPr/>
        </p:nvSpPr>
        <p:spPr>
          <a:xfrm>
            <a:off x="5755037" y="28410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65°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右大括号 24">
            <a:extLst>
              <a:ext uri="{FF2B5EF4-FFF2-40B4-BE49-F238E27FC236}">
                <a16:creationId xmlns:a16="http://schemas.microsoft.com/office/drawing/2014/main" xmlns="" id="{0688997B-A463-0B98-D6FA-01D5B2187487}"/>
              </a:ext>
            </a:extLst>
          </p:cNvPr>
          <p:cNvSpPr/>
          <p:nvPr/>
        </p:nvSpPr>
        <p:spPr>
          <a:xfrm rot="7800000" flipV="1">
            <a:off x="5529168" y="2437946"/>
            <a:ext cx="128353" cy="1283257"/>
          </a:xfrm>
          <a:prstGeom prst="rightBrace">
            <a:avLst>
              <a:gd name="adj1" fmla="val 55756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">
            <a:extLst>
              <a:ext uri="{FF2B5EF4-FFF2-40B4-BE49-F238E27FC236}">
                <a16:creationId xmlns:a16="http://schemas.microsoft.com/office/drawing/2014/main" xmlns="" id="{6609CA09-ACDA-F976-A2B9-C838A95E99B7}"/>
              </a:ext>
            </a:extLst>
          </p:cNvPr>
          <p:cNvSpPr txBox="1">
            <a:spLocks noChangeArrowheads="1"/>
          </p:cNvSpPr>
          <p:nvPr/>
        </p:nvSpPr>
        <p:spPr bwMode="auto">
          <a:xfrm rot="2811315">
            <a:off x="5060927" y="3005287"/>
            <a:ext cx="825888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3cm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079517" y="253328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1">
            <a:extLst>
              <a:ext uri="{FF2B5EF4-FFF2-40B4-BE49-F238E27FC236}">
                <a16:creationId xmlns:a16="http://schemas.microsoft.com/office/drawing/2014/main" xmlns="" id="{246CB00B-4D42-656A-DEF6-BA1B16A90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421" y="2098692"/>
            <a:ext cx="1421226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专机②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587097" y="592844"/>
            <a:ext cx="787324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4.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看图填空。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646" y="1535901"/>
            <a:ext cx="588518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36" y="1535901"/>
            <a:ext cx="588518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339" y="1986763"/>
            <a:ext cx="559967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912" y="726849"/>
            <a:ext cx="2857143" cy="2380952"/>
          </a:xfrm>
          <a:prstGeom prst="rect">
            <a:avLst/>
          </a:prstGeom>
        </p:spPr>
      </p:pic>
      <p:sp>
        <p:nvSpPr>
          <p:cNvPr id="17" name="TextBox 1"/>
          <p:cNvSpPr txBox="1"/>
          <p:nvPr/>
        </p:nvSpPr>
        <p:spPr>
          <a:xfrm>
            <a:off x="726452" y="1128375"/>
            <a:ext cx="457657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arenBoth"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博物馆的位置用数对表示是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，文化广场的位置用数对表示是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 marL="457200" indent="-457200">
              <a:lnSpc>
                <a:spcPct val="120000"/>
              </a:lnSpc>
              <a:buAutoNum type="arabicParenBoth"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如果一个小正方形的对角线表示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 km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，那么文化广场在博物馆的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  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方向上，距离博物馆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)km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369" y="1986763"/>
            <a:ext cx="559967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440" y="3337498"/>
            <a:ext cx="1967278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东偏南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739" y="3736269"/>
            <a:ext cx="538707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5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587097" y="592844"/>
            <a:ext cx="787324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描述从阅览室到办公室的路线图。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74" y="1280010"/>
            <a:ext cx="4556362" cy="1759025"/>
          </a:xfrm>
          <a:prstGeom prst="rect">
            <a:avLst/>
          </a:prstGeom>
        </p:spPr>
      </p:pic>
      <p:sp>
        <p:nvSpPr>
          <p:cNvPr id="13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 rot="2308884">
            <a:off x="2414483" y="2250698"/>
            <a:ext cx="1227810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cm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450" y="2585136"/>
            <a:ext cx="1227810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cm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 rot="14903164">
            <a:off x="4328504" y="1689609"/>
            <a:ext cx="122781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1.5 cm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50" y="2585136"/>
            <a:ext cx="245337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600×2=1200(m)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737" y="1979072"/>
            <a:ext cx="2453374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600×1.5=900(m)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xmlns="" id="{D5795939-BF48-1041-4E7C-010B217E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50" y="3215350"/>
            <a:ext cx="766549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答：从阅览室出发，先向东偏南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的方向走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1200 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到操场，再向东走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1200 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到实验室，最后向西偏北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的方向走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900 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到办公室。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521698" y="624763"/>
            <a:ext cx="67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6.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按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要求找到每个人的家，并在格子里标出来。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26420" y="1091216"/>
            <a:ext cx="4442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(1)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小明家向东走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格就是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小红家。</a:t>
            </a:r>
          </a:p>
          <a:p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(2)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淘气家在小红家往南走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格的位置。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(3)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笑笑家在淘气家向西走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格的位置。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(4)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芳芳家和小明家是邻居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，她家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在小明家的西面。</a:t>
            </a:r>
          </a:p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(5)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东东家在小明家向北走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格的位置。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7B76D9F-CB52-21DD-2760-AD8A1873C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398" y="1801149"/>
            <a:ext cx="3360420" cy="220408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4CBDD96-DE05-8109-E275-C2B473067AF2}"/>
              </a:ext>
            </a:extLst>
          </p:cNvPr>
          <p:cNvSpPr/>
          <p:nvPr/>
        </p:nvSpPr>
        <p:spPr>
          <a:xfrm>
            <a:off x="7744409" y="254508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小红家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9CA1B7DB-83B0-F873-077F-117FC1C4AB55}"/>
              </a:ext>
            </a:extLst>
          </p:cNvPr>
          <p:cNvSpPr/>
          <p:nvPr/>
        </p:nvSpPr>
        <p:spPr>
          <a:xfrm>
            <a:off x="7767647" y="3609743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淘气家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A3B957E8-ACE3-AD2F-0B56-D9881AFFC18A}"/>
              </a:ext>
            </a:extLst>
          </p:cNvPr>
          <p:cNvSpPr/>
          <p:nvPr/>
        </p:nvSpPr>
        <p:spPr>
          <a:xfrm>
            <a:off x="6699751" y="3609743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笑笑家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ED549EB2-FB40-1DA6-5B63-E0F501180BFA}"/>
              </a:ext>
            </a:extLst>
          </p:cNvPr>
          <p:cNvSpPr/>
          <p:nvPr/>
        </p:nvSpPr>
        <p:spPr>
          <a:xfrm>
            <a:off x="6135425" y="185809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东东家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3517F68-08AB-4AC9-87EE-69F10F670E80}"/>
              </a:ext>
            </a:extLst>
          </p:cNvPr>
          <p:cNvSpPr/>
          <p:nvPr/>
        </p:nvSpPr>
        <p:spPr>
          <a:xfrm>
            <a:off x="5623001" y="253059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芳芳家</a:t>
            </a:r>
          </a:p>
        </p:txBody>
      </p:sp>
      <p:pic>
        <p:nvPicPr>
          <p:cNvPr id="20" name="图片 7" descr="8.png">
            <a:extLst>
              <a:ext uri="{FF2B5EF4-FFF2-40B4-BE49-F238E27FC236}">
                <a16:creationId xmlns:a16="http://schemas.microsoft.com/office/drawing/2014/main" xmlns="" id="{A5249070-4A7D-99B8-2456-90C91F3FE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1" contrast="40000"/>
          </a:blip>
          <a:srcRect l="79254" b="73300"/>
          <a:stretch/>
        </p:blipFill>
        <p:spPr>
          <a:xfrm>
            <a:off x="7843816" y="1225821"/>
            <a:ext cx="623868" cy="62766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6500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521698" y="624763"/>
            <a:ext cx="67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观察路线图。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090" y="792669"/>
            <a:ext cx="4304762" cy="2123810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521698" y="2763530"/>
            <a:ext cx="527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(1)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说说小青从家到公园的骑行路线。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 rot="18391782">
            <a:off x="2540838" y="993145"/>
            <a:ext cx="1291572" cy="4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1200 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828" y="657015"/>
            <a:ext cx="1291572" cy="4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2100 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 rot="2781112">
            <a:off x="4833653" y="1213180"/>
            <a:ext cx="1291572" cy="4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1300 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 rot="1593540">
            <a:off x="5540857" y="1803098"/>
            <a:ext cx="1291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2200 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 rot="19609415">
            <a:off x="5563699" y="2451479"/>
            <a:ext cx="1291572" cy="4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1300 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xmlns="" id="{D5795939-BF48-1041-4E7C-010B217E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33" y="3111891"/>
            <a:ext cx="84384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答：小青从家出发，先向东偏北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的方向骑行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1200 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到火车站，再向东骑行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2100 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到商场，接着向东偏南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的方向骑行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1300 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到汽车站，然后向东偏南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的方向骑行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2200 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到地铁站，最后向西偏南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的方向骑行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1300 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到公园。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2550146" y="1098513"/>
            <a:ext cx="3088530" cy="58477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确定位置三要素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78499" y="2238689"/>
            <a:ext cx="1690899" cy="1403968"/>
            <a:chOff x="1771558" y="2238689"/>
            <a:chExt cx="1690899" cy="140396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298B59F5-35DA-4D8E-BDB2-77B27CD2B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558" y="2238689"/>
              <a:ext cx="1557176" cy="140396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C9393"/>
            </a:solidFill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42"/>
            <p:cNvSpPr>
              <a:spLocks noChangeArrowheads="1"/>
            </p:cNvSpPr>
            <p:nvPr/>
          </p:nvSpPr>
          <p:spPr bwMode="auto">
            <a:xfrm>
              <a:off x="1883922" y="2648285"/>
              <a:ext cx="15785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观测点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62458" y="2238689"/>
            <a:ext cx="1812296" cy="1403968"/>
            <a:chOff x="3462458" y="2238689"/>
            <a:chExt cx="1812296" cy="140396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25FEA331-05C1-4EEF-891E-99F357AF3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458" y="2238689"/>
              <a:ext cx="1557176" cy="140396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78AF51"/>
            </a:solidFill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Rectangle 42"/>
            <p:cNvSpPr>
              <a:spLocks noChangeArrowheads="1"/>
            </p:cNvSpPr>
            <p:nvPr/>
          </p:nvSpPr>
          <p:spPr bwMode="auto">
            <a:xfrm>
              <a:off x="3696219" y="2648285"/>
              <a:ext cx="15785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方向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97428" y="2238689"/>
            <a:ext cx="1929661" cy="1403968"/>
            <a:chOff x="5153357" y="2238689"/>
            <a:chExt cx="1929661" cy="140396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EFF5DE0F-E472-4C87-8843-846A67C80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57" y="2238689"/>
              <a:ext cx="1557176" cy="140396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95647"/>
            </a:solidFill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5504483" y="2648284"/>
              <a:ext cx="1578535" cy="584775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距离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521698" y="624763"/>
            <a:ext cx="67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观察路线图。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090" y="792669"/>
            <a:ext cx="4304762" cy="2123810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521698" y="2916479"/>
            <a:ext cx="8156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(2)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小青和小丽同时从各自的家出发，骑自行车前往商场。如果小青以每分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120 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的速度骑行，那么小丽需要以怎样的速度骑行，才能在火车站追上小青？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 rot="18391782">
            <a:off x="2540838" y="993145"/>
            <a:ext cx="1291572" cy="4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1200 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763" y="1815482"/>
            <a:ext cx="1291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1400 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95" y="1741616"/>
            <a:ext cx="290636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1400+1200=2600(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95" y="1084346"/>
            <a:ext cx="2906368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1200÷120=10(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">
            <a:extLst>
              <a:ext uri="{FF2B5EF4-FFF2-40B4-BE49-F238E27FC236}">
                <a16:creationId xmlns:a16="http://schemas.microsoft.com/office/drawing/2014/main" xmlns="" id="{C6AFC9A8-66E5-A308-FDFF-B897B854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95" y="2404983"/>
            <a:ext cx="310033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2600÷10=260(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950320" y="4115930"/>
            <a:ext cx="6180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答：小丽需要以每分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260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米的速度骑行，才能在火车站追上小青。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555676" y="3021917"/>
            <a:ext cx="7870869" cy="1133120"/>
            <a:chOff x="4139952" y="1170041"/>
            <a:chExt cx="3672408" cy="536519"/>
          </a:xfrm>
        </p:grpSpPr>
        <p:sp>
          <p:nvSpPr>
            <p:cNvPr id="29" name="圆角矩形 28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圆角矩形 113"/>
            <p:cNvSpPr/>
            <p:nvPr/>
          </p:nvSpPr>
          <p:spPr>
            <a:xfrm>
              <a:off x="4511865" y="1210582"/>
              <a:ext cx="3245948" cy="455437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F95647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48"/>
            <p:cNvSpPr txBox="1"/>
            <p:nvPr/>
          </p:nvSpPr>
          <p:spPr>
            <a:xfrm>
              <a:off x="4223210" y="1332727"/>
              <a:ext cx="288655" cy="250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95647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rgbClr val="F9564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5675" y="1465890"/>
            <a:ext cx="7870870" cy="1133120"/>
            <a:chOff x="4139952" y="1170041"/>
            <a:chExt cx="3672408" cy="536519"/>
          </a:xfrm>
        </p:grpSpPr>
        <p:sp>
          <p:nvSpPr>
            <p:cNvPr id="11" name="圆角矩形 10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3"/>
            <p:cNvSpPr/>
            <p:nvPr/>
          </p:nvSpPr>
          <p:spPr>
            <a:xfrm>
              <a:off x="4467461" y="1210582"/>
              <a:ext cx="3290352" cy="455437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1C9494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48"/>
            <p:cNvSpPr txBox="1"/>
            <p:nvPr/>
          </p:nvSpPr>
          <p:spPr>
            <a:xfrm>
              <a:off x="4191175" y="1330963"/>
              <a:ext cx="288655" cy="250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C949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rgbClr val="1C949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205690" y="1645997"/>
            <a:ext cx="69992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根据平面图确定图中任意两地的相对位置时，要先确定以谁为观测点，再结合方向和距离确定位置。</a:t>
            </a:r>
            <a:endParaRPr lang="en-US" altLang="zh-CN" sz="22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52776" y="3202753"/>
            <a:ext cx="6670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用数对表示物体的具体位置：数对中第一个数表示物体在第几列</a:t>
            </a:r>
            <a:r>
              <a:rPr lang="en-US" altLang="zh-CN" sz="2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第二个数表示物体在第几行。</a:t>
            </a:r>
            <a:endParaRPr lang="en-US" altLang="zh-CN" sz="22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68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页练一练第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4591" y="940197"/>
            <a:ext cx="368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确定位置</a:t>
            </a:r>
            <a:r>
              <a:rPr lang="en-US" altLang="zh-CN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二</a:t>
            </a:r>
            <a:r>
              <a:rPr lang="en-US" altLang="zh-CN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2257945" y="1953208"/>
            <a:ext cx="176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观测点</a:t>
            </a:r>
            <a:endParaRPr lang="zh-CN" altLang="en-US" sz="32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4170931" y="1953207"/>
            <a:ext cx="3709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方向    距离</a:t>
            </a:r>
            <a:endParaRPr lang="zh-CN" altLang="en-US" sz="32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1296021" y="2904663"/>
            <a:ext cx="685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用数对表示位置：</a:t>
            </a:r>
            <a:r>
              <a:rPr lang="en-US" altLang="zh-CN" sz="32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2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第几列，第几行</a:t>
            </a:r>
            <a:r>
              <a:rPr lang="en-US" altLang="zh-CN" sz="32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32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622858" y="838537"/>
            <a:ext cx="8124475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乐乐去大鸣山游玩时迷失了方向，她想找到大本营的</a:t>
            </a:r>
            <a:r>
              <a:rPr lang="zh-CN" altLang="en-US" sz="28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位置。观察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下图，你能帮帮她吗？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34858" y="95967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A45E2B3-6A16-7BCD-E853-A8BD675C9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" t="1" r="1433" b="1290"/>
          <a:stretch/>
        </p:blipFill>
        <p:spPr>
          <a:xfrm>
            <a:off x="1662887" y="1926175"/>
            <a:ext cx="2904565" cy="286837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AA871A03-8585-1305-8393-66771D4FD144}"/>
              </a:ext>
            </a:extLst>
          </p:cNvPr>
          <p:cNvGrpSpPr/>
          <p:nvPr/>
        </p:nvGrpSpPr>
        <p:grpSpPr>
          <a:xfrm>
            <a:off x="4779034" y="2455811"/>
            <a:ext cx="4140200" cy="2150745"/>
            <a:chOff x="3054" y="4814"/>
            <a:chExt cx="6520" cy="3387"/>
          </a:xfrm>
        </p:grpSpPr>
        <p:sp>
          <p:nvSpPr>
            <p:cNvPr id="36" name="云形标注 17">
              <a:extLst>
                <a:ext uri="{FF2B5EF4-FFF2-40B4-BE49-F238E27FC236}">
                  <a16:creationId xmlns:a16="http://schemas.microsoft.com/office/drawing/2014/main" xmlns="" id="{D3C319B8-4ACC-25BC-E642-BDAB141E36D6}"/>
                </a:ext>
              </a:extLst>
            </p:cNvPr>
            <p:cNvSpPr/>
            <p:nvPr/>
          </p:nvSpPr>
          <p:spPr>
            <a:xfrm rot="300000">
              <a:off x="3054" y="4814"/>
              <a:ext cx="4025" cy="2381"/>
            </a:xfrm>
            <a:prstGeom prst="cloudCallout">
              <a:avLst>
                <a:gd name="adj1" fmla="val 68400"/>
                <a:gd name="adj2" fmla="val 29993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矩形 22">
              <a:extLst>
                <a:ext uri="{FF2B5EF4-FFF2-40B4-BE49-F238E27FC236}">
                  <a16:creationId xmlns:a16="http://schemas.microsoft.com/office/drawing/2014/main" xmlns="" id="{8BB8F41E-91C1-B557-DDB4-F72D76C56C0F}"/>
                </a:ext>
              </a:extLst>
            </p:cNvPr>
            <p:cNvSpPr/>
            <p:nvPr/>
          </p:nvSpPr>
          <p:spPr>
            <a:xfrm>
              <a:off x="3480" y="4930"/>
              <a:ext cx="3468" cy="22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  <a:buClr>
                  <a:srgbClr val="FF0000"/>
                </a:buClr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嘿嘿，小伙伴们外出要注意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安全哟！</a:t>
              </a:r>
              <a:endPara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661988E1-C1EB-210C-B16E-495341862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" y="6049"/>
              <a:ext cx="1757" cy="21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8A45E2B3-6A16-7BCD-E853-A8BD675C9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" t="1" r="1433" b="1290"/>
          <a:stretch/>
        </p:blipFill>
        <p:spPr>
          <a:xfrm>
            <a:off x="1662887" y="1909281"/>
            <a:ext cx="2904565" cy="2868378"/>
          </a:xfrm>
          <a:prstGeom prst="rect">
            <a:avLst/>
          </a:prstGeom>
        </p:spPr>
      </p:pic>
      <p:sp>
        <p:nvSpPr>
          <p:cNvPr id="4" name="Rectangle 42">
            <a:extLst>
              <a:ext uri="{FF2B5EF4-FFF2-40B4-BE49-F238E27FC236}">
                <a16:creationId xmlns:a16="http://schemas.microsoft.com/office/drawing/2014/main" xmlns="" id="{DC033012-7E14-5AD1-D36A-F7894509F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22" y="674194"/>
            <a:ext cx="8110407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想一想，画一画，大本营在大鸣山的什么位置？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4C0BA1D2-EA78-8F45-1D9B-FFF9A1181077}"/>
              </a:ext>
            </a:extLst>
          </p:cNvPr>
          <p:cNvSpPr/>
          <p:nvPr/>
        </p:nvSpPr>
        <p:spPr>
          <a:xfrm>
            <a:off x="587522" y="79180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5" name="图片 74" descr="17.png">
            <a:extLst>
              <a:ext uri="{FF2B5EF4-FFF2-40B4-BE49-F238E27FC236}">
                <a16:creationId xmlns:a16="http://schemas.microsoft.com/office/drawing/2014/main" xmlns="" id="{6DCCB789-C552-A8BF-7359-9D3F913CD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"/>
          <a:stretch>
            <a:fillRect/>
          </a:stretch>
        </p:blipFill>
        <p:spPr bwMode="auto">
          <a:xfrm>
            <a:off x="572090" y="2458929"/>
            <a:ext cx="3037205" cy="191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xmlns="" id="{CF4D91EF-117A-99A0-EC5D-806B1F6C715D}"/>
              </a:ext>
            </a:extLst>
          </p:cNvPr>
          <p:cNvCxnSpPr/>
          <p:nvPr/>
        </p:nvCxnSpPr>
        <p:spPr>
          <a:xfrm flipV="1">
            <a:off x="2063791" y="4192382"/>
            <a:ext cx="2468880" cy="4445"/>
          </a:xfrm>
          <a:prstGeom prst="straightConnector1">
            <a:avLst/>
          </a:prstGeom>
          <a:noFill/>
          <a:ln w="31750" cap="flat" cmpd="sng" algn="ctr">
            <a:solidFill>
              <a:srgbClr val="7030A0"/>
            </a:solidFill>
            <a:prstDash val="solid"/>
            <a:tailEnd type="stealth"/>
          </a:ln>
          <a:effectLst/>
        </p:spPr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xmlns="" id="{37DE0EA7-AE61-FB69-5131-04384826E9DF}"/>
              </a:ext>
            </a:extLst>
          </p:cNvPr>
          <p:cNvCxnSpPr/>
          <p:nvPr/>
        </p:nvCxnSpPr>
        <p:spPr>
          <a:xfrm flipV="1">
            <a:off x="2070727" y="2149587"/>
            <a:ext cx="0" cy="2042795"/>
          </a:xfrm>
          <a:prstGeom prst="straightConnector1">
            <a:avLst/>
          </a:prstGeom>
          <a:noFill/>
          <a:ln w="31750" cap="flat" cmpd="sng" algn="ctr">
            <a:solidFill>
              <a:srgbClr val="7030A0"/>
            </a:solidFill>
            <a:prstDash val="solid"/>
            <a:tailEnd type="stealth"/>
          </a:ln>
          <a:effectLst/>
        </p:spPr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xmlns="" id="{6425141E-33AE-1C7B-680C-C58C541BA4DE}"/>
              </a:ext>
            </a:extLst>
          </p:cNvPr>
          <p:cNvCxnSpPr/>
          <p:nvPr/>
        </p:nvCxnSpPr>
        <p:spPr>
          <a:xfrm flipV="1">
            <a:off x="2090693" y="1713122"/>
            <a:ext cx="2441978" cy="2463357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dash"/>
          </a:ln>
          <a:effectLst/>
        </p:spPr>
      </p:cxnSp>
      <p:sp>
        <p:nvSpPr>
          <p:cNvPr id="85" name="弧形 84">
            <a:extLst>
              <a:ext uri="{FF2B5EF4-FFF2-40B4-BE49-F238E27FC236}">
                <a16:creationId xmlns:a16="http://schemas.microsoft.com/office/drawing/2014/main" xmlns="" id="{3114D829-57BA-B293-C01F-CA01185EE3BB}"/>
              </a:ext>
            </a:extLst>
          </p:cNvPr>
          <p:cNvSpPr/>
          <p:nvPr/>
        </p:nvSpPr>
        <p:spPr>
          <a:xfrm rot="3691152">
            <a:off x="1779999" y="3877922"/>
            <a:ext cx="507365" cy="207010"/>
          </a:xfrm>
          <a:prstGeom prst="arc">
            <a:avLst>
              <a:gd name="adj1" fmla="val 14220246"/>
              <a:gd name="adj2" fmla="val 19937896"/>
            </a:avLst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33">
            <a:extLst>
              <a:ext uri="{FF2B5EF4-FFF2-40B4-BE49-F238E27FC236}">
                <a16:creationId xmlns:a16="http://schemas.microsoft.com/office/drawing/2014/main" xmlns="" id="{A723C1B9-0CC2-0681-7BAC-0E430B00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710" y="3393749"/>
            <a:ext cx="97028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45°</a:t>
            </a:r>
          </a:p>
        </p:txBody>
      </p:sp>
      <p:sp>
        <p:nvSpPr>
          <p:cNvPr id="87" name="左大括号 86">
            <a:extLst>
              <a:ext uri="{FF2B5EF4-FFF2-40B4-BE49-F238E27FC236}">
                <a16:creationId xmlns:a16="http://schemas.microsoft.com/office/drawing/2014/main" xmlns="" id="{23129F21-77DC-C6EC-780B-CCCC4B748755}"/>
              </a:ext>
            </a:extLst>
          </p:cNvPr>
          <p:cNvSpPr/>
          <p:nvPr/>
        </p:nvSpPr>
        <p:spPr>
          <a:xfrm rot="13525645">
            <a:off x="3047684" y="1842533"/>
            <a:ext cx="295188" cy="2858324"/>
          </a:xfrm>
          <a:prstGeom prst="leftBrace">
            <a:avLst>
              <a:gd name="adj1" fmla="val 39726"/>
              <a:gd name="adj2" fmla="val 50000"/>
            </a:avLst>
          </a:prstGeom>
          <a:noFill/>
          <a:ln w="1905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30F9DA41-E73E-86EC-F140-6B7BF5C0D59E}"/>
              </a:ext>
            </a:extLst>
          </p:cNvPr>
          <p:cNvSpPr/>
          <p:nvPr/>
        </p:nvSpPr>
        <p:spPr>
          <a:xfrm rot="19021990">
            <a:off x="3025012" y="3135655"/>
            <a:ext cx="8980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5.6cm</a:t>
            </a: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="" id="{82EEB945-CEBD-C120-FFF7-E16A83B1CF66}"/>
              </a:ext>
            </a:extLst>
          </p:cNvPr>
          <p:cNvSpPr/>
          <p:nvPr/>
        </p:nvSpPr>
        <p:spPr>
          <a:xfrm rot="19021990">
            <a:off x="3071001" y="3130096"/>
            <a:ext cx="8435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560m</a:t>
            </a:r>
          </a:p>
        </p:txBody>
      </p:sp>
      <p:sp>
        <p:nvSpPr>
          <p:cNvPr id="90" name="圆角矩形 81">
            <a:extLst>
              <a:ext uri="{FF2B5EF4-FFF2-40B4-BE49-F238E27FC236}">
                <a16:creationId xmlns:a16="http://schemas.microsoft.com/office/drawing/2014/main" xmlns="" id="{14DCC75B-66B1-85D0-E1FE-A287E19597D2}"/>
              </a:ext>
            </a:extLst>
          </p:cNvPr>
          <p:cNvSpPr/>
          <p:nvPr/>
        </p:nvSpPr>
        <p:spPr>
          <a:xfrm>
            <a:off x="2350414" y="4495084"/>
            <a:ext cx="1666240" cy="28257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xmlns="" id="{DD87FC6B-5BC6-7968-07AD-F8D930C25A5F}"/>
              </a:ext>
            </a:extLst>
          </p:cNvPr>
          <p:cNvSpPr txBox="1"/>
          <p:nvPr/>
        </p:nvSpPr>
        <p:spPr>
          <a:xfrm>
            <a:off x="4857334" y="2324092"/>
            <a:ext cx="3555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大本营在大鸣山的北偏东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r>
              <a:rPr lang="en-US" altLang="zh-CN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的方向上，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距离大鸣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山大约</a:t>
            </a:r>
            <a:r>
              <a:rPr lang="en-US" altLang="zh-CN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560m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86" grpId="0"/>
      <p:bldP spid="87" grpId="0" bldLvl="0" animBg="1"/>
      <p:bldP spid="88" grpId="0"/>
      <p:bldP spid="88" grpId="1"/>
      <p:bldP spid="89" grpId="0"/>
      <p:bldP spid="90" grpId="0" bldLvl="0" animBg="1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4" descr="7.png">
            <a:extLst>
              <a:ext uri="{FF2B5EF4-FFF2-40B4-BE49-F238E27FC236}">
                <a16:creationId xmlns:a16="http://schemas.microsoft.com/office/drawing/2014/main" xmlns="" id="{EDDAF182-DC3E-7131-9BBA-0DB1027E5A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3" y="1615168"/>
            <a:ext cx="4762267" cy="286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2">
            <a:extLst>
              <a:ext uri="{FF2B5EF4-FFF2-40B4-BE49-F238E27FC236}">
                <a16:creationId xmlns:a16="http://schemas.microsoft.com/office/drawing/2014/main" xmlns="" id="{C02F8C96-4A07-4C6A-46E9-83891A3D3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88" y="514291"/>
            <a:ext cx="8110407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下图是数学迷画的，你能看懂吗？说一说大本营的位置。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DE6E402-699D-8729-C5D5-003587456390}"/>
              </a:ext>
            </a:extLst>
          </p:cNvPr>
          <p:cNvSpPr txBox="1"/>
          <p:nvPr/>
        </p:nvSpPr>
        <p:spPr>
          <a:xfrm>
            <a:off x="4506273" y="2524211"/>
            <a:ext cx="40330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大本营位于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(4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4)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位置上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宝塔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位于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2)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位置上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位于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(4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1)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位置上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鸣山位于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(0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位置上。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343B37A4-E897-E3D9-6E3F-AB043B4FC899}"/>
              </a:ext>
            </a:extLst>
          </p:cNvPr>
          <p:cNvSpPr/>
          <p:nvPr/>
        </p:nvSpPr>
        <p:spPr>
          <a:xfrm>
            <a:off x="436488" y="68183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389935" y="1182249"/>
            <a:ext cx="1953017" cy="1114368"/>
            <a:chOff x="5640947" y="1245002"/>
            <a:chExt cx="1953017" cy="1114368"/>
          </a:xfrm>
        </p:grpSpPr>
        <p:sp>
          <p:nvSpPr>
            <p:cNvPr id="33" name="云形标注 19">
              <a:extLst>
                <a:ext uri="{FF2B5EF4-FFF2-40B4-BE49-F238E27FC236}">
                  <a16:creationId xmlns:a16="http://schemas.microsoft.com/office/drawing/2014/main" xmlns="" id="{C5CEBF50-6240-ECFA-D378-B6F32FC11B66}"/>
                </a:ext>
              </a:extLst>
            </p:cNvPr>
            <p:cNvSpPr/>
            <p:nvPr/>
          </p:nvSpPr>
          <p:spPr>
            <a:xfrm>
              <a:off x="5640947" y="1245002"/>
              <a:ext cx="1855471" cy="1114368"/>
            </a:xfrm>
            <a:prstGeom prst="cloudCallout">
              <a:avLst>
                <a:gd name="adj1" fmla="val 72968"/>
                <a:gd name="adj2" fmla="val 58042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22">
              <a:extLst>
                <a:ext uri="{FF2B5EF4-FFF2-40B4-BE49-F238E27FC236}">
                  <a16:creationId xmlns:a16="http://schemas.microsoft.com/office/drawing/2014/main" xmlns="" id="{1EE608FC-53C5-54F9-4B5B-A7271B74CB07}"/>
                </a:ext>
              </a:extLst>
            </p:cNvPr>
            <p:cNvSpPr/>
            <p:nvPr/>
          </p:nvSpPr>
          <p:spPr>
            <a:xfrm>
              <a:off x="5738494" y="1386688"/>
              <a:ext cx="1855470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你还能</a:t>
              </a:r>
              <a:r>
                <a:rPr lang="zh-CN" altLang="en-US" sz="24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知道哪些</a:t>
              </a:r>
              <a:r>
                <a:rPr lang="zh-CN" alt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信息？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>
            <a:extLst>
              <a:ext uri="{FF2B5EF4-FFF2-40B4-BE49-F238E27FC236}">
                <a16:creationId xmlns:a16="http://schemas.microsoft.com/office/drawing/2014/main" xmlns="" id="{C02F8C96-4A07-4C6A-46E9-83891A3D3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88" y="514291"/>
            <a:ext cx="8110407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下图是数学迷画的，你能看懂吗？说一说大本营的位置。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343B37A4-E897-E3D9-6E3F-AB043B4FC899}"/>
              </a:ext>
            </a:extLst>
          </p:cNvPr>
          <p:cNvSpPr/>
          <p:nvPr/>
        </p:nvSpPr>
        <p:spPr>
          <a:xfrm>
            <a:off x="436488" y="68183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4" descr="7.png">
            <a:extLst>
              <a:ext uri="{FF2B5EF4-FFF2-40B4-BE49-F238E27FC236}">
                <a16:creationId xmlns:a16="http://schemas.microsoft.com/office/drawing/2014/main" xmlns="" id="{EDDAF182-DC3E-7131-9BBA-0DB1027E5A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3" y="1615168"/>
            <a:ext cx="4762267" cy="286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FC9DFAC8-FB1F-D7F4-8C28-2767A2D3C300}"/>
              </a:ext>
            </a:extLst>
          </p:cNvPr>
          <p:cNvGrpSpPr/>
          <p:nvPr/>
        </p:nvGrpSpPr>
        <p:grpSpPr>
          <a:xfrm>
            <a:off x="4725152" y="2824123"/>
            <a:ext cx="3526910" cy="1718647"/>
            <a:chOff x="8316748" y="4943082"/>
            <a:chExt cx="3526910" cy="171864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A3C5DB3A-BD2D-985B-8218-9E375FCE8742}"/>
                </a:ext>
              </a:extLst>
            </p:cNvPr>
            <p:cNvGrpSpPr/>
            <p:nvPr/>
          </p:nvGrpSpPr>
          <p:grpSpPr>
            <a:xfrm>
              <a:off x="8316748" y="5316360"/>
              <a:ext cx="3526910" cy="1345369"/>
              <a:chOff x="720162" y="2380882"/>
              <a:chExt cx="3526910" cy="1345369"/>
            </a:xfrm>
          </p:grpSpPr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xmlns="" id="{6738B25B-1B6F-DE55-CD9F-04DAA82F30D4}"/>
                  </a:ext>
                </a:extLst>
              </p:cNvPr>
              <p:cNvSpPr/>
              <p:nvPr/>
            </p:nvSpPr>
            <p:spPr>
              <a:xfrm>
                <a:off x="720162" y="2380882"/>
                <a:ext cx="3526910" cy="1345369"/>
              </a:xfrm>
              <a:prstGeom prst="roundRect">
                <a:avLst/>
              </a:prstGeom>
              <a:solidFill>
                <a:srgbClr val="F1F7E8"/>
              </a:solidFill>
              <a:ln w="28575">
                <a:solidFill>
                  <a:srgbClr val="C3DF9E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B6F54B06-3B4D-99AE-89EF-6CEF3F49AE6F}"/>
                  </a:ext>
                </a:extLst>
              </p:cNvPr>
              <p:cNvSpPr txBox="1"/>
              <p:nvPr/>
            </p:nvSpPr>
            <p:spPr>
              <a:xfrm>
                <a:off x="817730" y="2466212"/>
                <a:ext cx="33317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    数对可以表示物体的位置，根据数对可以确定物体的位置。</a:t>
                </a:r>
                <a:endPara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A526F316-7F66-6136-0F69-E366DEA8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8169" y1="25417" x2="17024" y2="75417"/>
                          <a14:foregroundMark x1="21745" y1="30417" x2="26466" y2="63333"/>
                          <a14:foregroundMark x1="12160" y1="28750" x2="8727" y2="68333"/>
                          <a14:foregroundMark x1="41345" y1="20000" x2="42489" y2="73750"/>
                          <a14:foregroundMark x1="48498" y1="21667" x2="52647" y2="73750"/>
                          <a14:foregroundMark x1="49070" y1="18333" x2="59800" y2="44167"/>
                          <a14:foregroundMark x1="45494" y1="65000" x2="54363" y2="78750"/>
                          <a14:foregroundMark x1="71674" y1="30417" x2="87697" y2="30417"/>
                          <a14:foregroundMark x1="81116" y1="30417" x2="83548" y2="75417"/>
                          <a14:foregroundMark x1="84692" y1="52917" x2="91273" y2="72083"/>
                          <a14:foregroundMark x1="77539" y1="49583" x2="76395" y2="73750"/>
                          <a14:foregroundMark x1="72246" y1="42500" x2="91845" y2="42500"/>
                          <a14:foregroundMark x1="74535" y1="25417" x2="91273" y2="25417"/>
                          <a14:foregroundMark x1="76395" y1="57917" x2="73391" y2="77083"/>
                          <a14:foregroundMark x1="53791" y1="54583" x2="64521" y2="5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80348" y="4943082"/>
              <a:ext cx="1509602" cy="518318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2675726" y="2114788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(4</a:t>
            </a:r>
            <a:r>
              <a:rPr lang="zh-CN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4)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2675726" y="3221782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(4</a:t>
            </a:r>
            <a:r>
              <a:rPr lang="zh-CN" altLang="en-US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1)</a:t>
            </a:r>
            <a:endParaRPr lang="zh-CN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1259302" y="2718898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</a:t>
            </a:r>
            <a:r>
              <a:rPr lang="zh-CN" altLang="en-US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2)</a:t>
            </a:r>
            <a:endParaRPr lang="zh-CN" altLang="en-US" sz="1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1DE6E402-699D-8729-C5D5-003587456390}"/>
              </a:ext>
            </a:extLst>
          </p:cNvPr>
          <p:cNvSpPr txBox="1"/>
          <p:nvPr/>
        </p:nvSpPr>
        <p:spPr>
          <a:xfrm>
            <a:off x="4979150" y="1498875"/>
            <a:ext cx="403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第一个数表示第几列，第二个数表示第几行。</a:t>
            </a:r>
            <a:endParaRPr lang="zh-CN" altLang="en-US" sz="28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68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06771" y="867694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844CFC50-CBB7-807B-DCA2-C4B9CF356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06" y="867694"/>
            <a:ext cx="4963316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itchFamily="18" charset="0"/>
              </a:rPr>
              <a:t>从奇思家到学校怎么走</a:t>
            </a:r>
            <a:r>
              <a:rPr lang="zh-CN" altLang="en-US" sz="2400" b="1" dirty="0">
                <a:latin typeface="Times New Roman" pitchFamily="18" charset="0"/>
                <a:cs typeface="Times New Roman" panose="02020603050405020304" pitchFamily="18" charset="0"/>
              </a:rPr>
              <a:t>？</a:t>
            </a:r>
            <a:endParaRPr lang="en-US" altLang="zh-CN" sz="24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latin typeface="Times New Roman" pitchFamily="18" charset="0"/>
              </a:rPr>
              <a:t>2)</a:t>
            </a:r>
            <a:r>
              <a:rPr lang="zh-CN" altLang="en-US" sz="2400" b="1" dirty="0">
                <a:latin typeface="Times New Roman" pitchFamily="18" charset="0"/>
              </a:rPr>
              <a:t>用两种方法表示出学校的位置。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6876873-C641-7A83-FA32-34AA1B9AB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113" y="2076217"/>
            <a:ext cx="2667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6876873-C641-7A83-FA32-34AA1B9A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13" y="2076217"/>
            <a:ext cx="2667000" cy="197167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E3EE895-9F51-7227-89E0-B7F11C50A517}"/>
              </a:ext>
            </a:extLst>
          </p:cNvPr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23" name="文本框 5">
              <a:extLst>
                <a:ext uri="{FF2B5EF4-FFF2-40B4-BE49-F238E27FC236}">
                  <a16:creationId xmlns:a16="http://schemas.microsoft.com/office/drawing/2014/main" xmlns="" id="{D118DFF5-7482-6A8D-0F2F-158764750828}"/>
                </a:ext>
              </a:extLst>
            </p:cNvPr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68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5" name="图片 24" descr="/Users/timebook007/Desktop/预览图_千图网_编号34849461.png预览图_千图网_编号34849461">
              <a:extLst>
                <a:ext uri="{FF2B5EF4-FFF2-40B4-BE49-F238E27FC236}">
                  <a16:creationId xmlns:a16="http://schemas.microsoft.com/office/drawing/2014/main" xmlns="" id="{4AD7D3D6-57DD-C8C5-9DEA-C9BA27F6B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34" name="文本框 2">
            <a:extLst>
              <a:ext uri="{FF2B5EF4-FFF2-40B4-BE49-F238E27FC236}">
                <a16:creationId xmlns:a16="http://schemas.microsoft.com/office/drawing/2014/main" xmlns="" id="{D5795939-BF48-1041-4E7C-010B217E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300" y="3043320"/>
            <a:ext cx="4147559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答：从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奇思家向东偏北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的方向约走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440m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到达学校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左大括号 34">
            <a:extLst>
              <a:ext uri="{FF2B5EF4-FFF2-40B4-BE49-F238E27FC236}">
                <a16:creationId xmlns:a16="http://schemas.microsoft.com/office/drawing/2014/main" xmlns="" id="{188771A0-78D1-2C4A-50FE-65C99F7925DE}"/>
              </a:ext>
            </a:extLst>
          </p:cNvPr>
          <p:cNvSpPr/>
          <p:nvPr/>
        </p:nvSpPr>
        <p:spPr>
          <a:xfrm rot="2700000">
            <a:off x="2872004" y="1879661"/>
            <a:ext cx="230949" cy="1966227"/>
          </a:xfrm>
          <a:prstGeom prst="leftBrace">
            <a:avLst>
              <a:gd name="adj1" fmla="val 7420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366D0EBC-B644-7E91-64F5-F24601EC9EAC}"/>
              </a:ext>
            </a:extLst>
          </p:cNvPr>
          <p:cNvSpPr/>
          <p:nvPr/>
        </p:nvSpPr>
        <p:spPr>
          <a:xfrm rot="-2700000">
            <a:off x="2231491" y="2376776"/>
            <a:ext cx="8980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4.4cm</a:t>
            </a:r>
            <a:endParaRPr lang="en-US" altLang="zh-CN" sz="22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6771" y="867694"/>
            <a:ext cx="405578" cy="523220"/>
            <a:chOff x="152631" y="737481"/>
            <a:chExt cx="405578" cy="523220"/>
          </a:xfrm>
        </p:grpSpPr>
        <p:sp>
          <p:nvSpPr>
            <p:cNvPr id="12" name="椭圆 11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844CFC50-CBB7-807B-DCA2-C4B9CF356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06" y="867694"/>
            <a:ext cx="4963316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itchFamily="18" charset="0"/>
              </a:rPr>
              <a:t>从奇思家到学校怎么走</a:t>
            </a:r>
            <a:r>
              <a:rPr lang="zh-CN" altLang="en-US" sz="2400" b="1" dirty="0">
                <a:latin typeface="Times New Roman" pitchFamily="18" charset="0"/>
                <a:cs typeface="Times New Roman" panose="02020603050405020304" pitchFamily="18" charset="0"/>
              </a:rPr>
              <a:t>？</a:t>
            </a:r>
            <a:endParaRPr lang="en-US" altLang="zh-CN" sz="24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latin typeface="Times New Roman" pitchFamily="18" charset="0"/>
              </a:rPr>
              <a:t>2)</a:t>
            </a:r>
            <a:r>
              <a:rPr lang="zh-CN" altLang="en-US" sz="2400" b="1" dirty="0">
                <a:latin typeface="Times New Roman" pitchFamily="18" charset="0"/>
              </a:rPr>
              <a:t>用两种方法表示出学校的位置。</a:t>
            </a: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xmlns="" id="{D5795939-BF48-1041-4E7C-010B217E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66" y="2282858"/>
            <a:ext cx="3170406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4.4×100=440(m)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6876873-C641-7A83-FA32-34AA1B9A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13" y="2076217"/>
            <a:ext cx="2667000" cy="197167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E3EE895-9F51-7227-89E0-B7F11C50A517}"/>
              </a:ext>
            </a:extLst>
          </p:cNvPr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23" name="文本框 5">
              <a:extLst>
                <a:ext uri="{FF2B5EF4-FFF2-40B4-BE49-F238E27FC236}">
                  <a16:creationId xmlns:a16="http://schemas.microsoft.com/office/drawing/2014/main" xmlns="" id="{D118DFF5-7482-6A8D-0F2F-158764750828}"/>
                </a:ext>
              </a:extLst>
            </p:cNvPr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68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5" name="图片 24" descr="/Users/timebook007/Desktop/预览图_千图网_编号34849461.png预览图_千图网_编号34849461">
              <a:extLst>
                <a:ext uri="{FF2B5EF4-FFF2-40B4-BE49-F238E27FC236}">
                  <a16:creationId xmlns:a16="http://schemas.microsoft.com/office/drawing/2014/main" xmlns="" id="{4AD7D3D6-57DD-C8C5-9DEA-C9BA27F6B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35" name="左大括号 34">
            <a:extLst>
              <a:ext uri="{FF2B5EF4-FFF2-40B4-BE49-F238E27FC236}">
                <a16:creationId xmlns:a16="http://schemas.microsoft.com/office/drawing/2014/main" xmlns="" id="{188771A0-78D1-2C4A-50FE-65C99F7925DE}"/>
              </a:ext>
            </a:extLst>
          </p:cNvPr>
          <p:cNvSpPr/>
          <p:nvPr/>
        </p:nvSpPr>
        <p:spPr>
          <a:xfrm rot="2700000">
            <a:off x="2872004" y="1879661"/>
            <a:ext cx="230949" cy="1966227"/>
          </a:xfrm>
          <a:prstGeom prst="leftBrace">
            <a:avLst>
              <a:gd name="adj1" fmla="val 7420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366D0EBC-B644-7E91-64F5-F24601EC9EAC}"/>
              </a:ext>
            </a:extLst>
          </p:cNvPr>
          <p:cNvSpPr/>
          <p:nvPr/>
        </p:nvSpPr>
        <p:spPr>
          <a:xfrm rot="-2700000">
            <a:off x="2231491" y="2376776"/>
            <a:ext cx="8980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4.4cm</a:t>
            </a:r>
            <a:endParaRPr lang="en-US" altLang="zh-CN" sz="22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6771" y="867694"/>
            <a:ext cx="405578" cy="523220"/>
            <a:chOff x="152631" y="737481"/>
            <a:chExt cx="405578" cy="523220"/>
          </a:xfrm>
        </p:grpSpPr>
        <p:sp>
          <p:nvSpPr>
            <p:cNvPr id="12" name="椭圆 11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844CFC50-CBB7-807B-DCA2-C4B9CF356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06" y="867694"/>
            <a:ext cx="4963316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itchFamily="18" charset="0"/>
              </a:rPr>
              <a:t>从奇思家到学校怎么走</a:t>
            </a:r>
            <a:r>
              <a:rPr lang="zh-CN" altLang="en-US" sz="2400" b="1" dirty="0">
                <a:latin typeface="Times New Roman" pitchFamily="18" charset="0"/>
                <a:cs typeface="Times New Roman" panose="02020603050405020304" pitchFamily="18" charset="0"/>
              </a:rPr>
              <a:t>？</a:t>
            </a:r>
            <a:endParaRPr lang="en-US" altLang="zh-CN" sz="24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latin typeface="Times New Roman" pitchFamily="18" charset="0"/>
              </a:rPr>
              <a:t>2)</a:t>
            </a:r>
            <a:r>
              <a:rPr lang="zh-CN" altLang="en-US" sz="2400" b="1" dirty="0">
                <a:latin typeface="Times New Roman" pitchFamily="18" charset="0"/>
              </a:rPr>
              <a:t>用两种方法表示出学校的位置。</a:t>
            </a: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xmlns="" id="{D5795939-BF48-1041-4E7C-010B217E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66" y="2282858"/>
            <a:ext cx="3170406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4.4×100=440(m)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DE40D023-AE1C-5E1A-57B6-59F5BA6C6B4B}"/>
              </a:ext>
            </a:extLst>
          </p:cNvPr>
          <p:cNvCxnSpPr>
            <a:cxnSpLocks/>
          </p:cNvCxnSpPr>
          <p:nvPr/>
        </p:nvCxnSpPr>
        <p:spPr>
          <a:xfrm>
            <a:off x="2354092" y="3652925"/>
            <a:ext cx="1629606" cy="0"/>
          </a:xfrm>
          <a:prstGeom prst="straightConnector1">
            <a:avLst/>
          </a:prstGeom>
          <a:noFill/>
          <a:ln w="31750" cap="flat" cmpd="sng" algn="ctr">
            <a:solidFill>
              <a:srgbClr val="7030A0"/>
            </a:solidFill>
            <a:prstDash val="solid"/>
            <a:tailEnd type="stealth"/>
          </a:ln>
          <a:effectLst/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7F34743F-EAB3-33F8-B217-082E2E761938}"/>
              </a:ext>
            </a:extLst>
          </p:cNvPr>
          <p:cNvCxnSpPr>
            <a:cxnSpLocks/>
          </p:cNvCxnSpPr>
          <p:nvPr/>
        </p:nvCxnSpPr>
        <p:spPr>
          <a:xfrm flipV="1">
            <a:off x="2358545" y="2232089"/>
            <a:ext cx="0" cy="1420836"/>
          </a:xfrm>
          <a:prstGeom prst="straightConnector1">
            <a:avLst/>
          </a:prstGeom>
          <a:noFill/>
          <a:ln w="31750" cap="flat" cmpd="sng" algn="ctr">
            <a:solidFill>
              <a:srgbClr val="7030A0"/>
            </a:solidFill>
            <a:prstDash val="solid"/>
            <a:tailEnd type="stealth"/>
          </a:ln>
          <a:effectLst/>
        </p:spPr>
      </p:cxnSp>
      <p:sp>
        <p:nvSpPr>
          <p:cNvPr id="18" name="文本框 2">
            <a:extLst>
              <a:ext uri="{FF2B5EF4-FFF2-40B4-BE49-F238E27FC236}">
                <a16:creationId xmlns:a16="http://schemas.microsoft.com/office/drawing/2014/main" xmlns="" id="{88F976C2-1600-A355-33BB-030B30FE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430" y="2888101"/>
            <a:ext cx="3434588" cy="163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学校在奇思家东偏北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的方向上，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距离奇思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家约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440m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4952</TotalTime>
  <Words>1407</Words>
  <Application>Microsoft Office PowerPoint</Application>
  <PresentationFormat>全屏显示(16:9)</PresentationFormat>
  <Paragraphs>162</Paragraphs>
  <Slides>24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1293</cp:revision>
  <dcterms:created xsi:type="dcterms:W3CDTF">2019-09-02T08:53:00Z</dcterms:created>
  <dcterms:modified xsi:type="dcterms:W3CDTF">2024-12-20T07:07:41Z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