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6"/>
  </p:notesMasterIdLst>
  <p:sldIdLst>
    <p:sldId id="256" r:id="rId2"/>
    <p:sldId id="313" r:id="rId3"/>
    <p:sldId id="260" r:id="rId4"/>
    <p:sldId id="363" r:id="rId5"/>
    <p:sldId id="364" r:id="rId6"/>
    <p:sldId id="365" r:id="rId7"/>
    <p:sldId id="366" r:id="rId8"/>
    <p:sldId id="346" r:id="rId9"/>
    <p:sldId id="367" r:id="rId10"/>
    <p:sldId id="355" r:id="rId11"/>
    <p:sldId id="325" r:id="rId12"/>
    <p:sldId id="258" r:id="rId13"/>
    <p:sldId id="332" r:id="rId14"/>
    <p:sldId id="368" r:id="rId15"/>
    <p:sldId id="369" r:id="rId16"/>
    <p:sldId id="350" r:id="rId17"/>
    <p:sldId id="361" r:id="rId18"/>
    <p:sldId id="362" r:id="rId19"/>
    <p:sldId id="340" r:id="rId20"/>
    <p:sldId id="320" r:id="rId21"/>
    <p:sldId id="259" r:id="rId22"/>
    <p:sldId id="322" r:id="rId23"/>
    <p:sldId id="308" r:id="rId24"/>
    <p:sldId id="26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1"/>
    <a:srgbClr val="B4A1F8"/>
    <a:srgbClr val="F3AF71"/>
    <a:srgbClr val="00B050"/>
    <a:srgbClr val="FFC000"/>
    <a:srgbClr val="4472C4"/>
    <a:srgbClr val="D533BE"/>
    <a:srgbClr val="FBEBD8"/>
    <a:srgbClr val="F95647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2" autoAdjust="0"/>
    <p:restoredTop sz="99830" autoAdjust="0"/>
  </p:normalViewPr>
  <p:slideViewPr>
    <p:cSldViewPr snapToGrid="0">
      <p:cViewPr varScale="1">
        <p:scale>
          <a:sx n="69" d="100"/>
          <a:sy n="69" d="100"/>
        </p:scale>
        <p:origin x="-188" y="-68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4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5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5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4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96376" y="1727705"/>
            <a:ext cx="605358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第六单元 确定位置</a:t>
            </a:r>
          </a:p>
        </p:txBody>
      </p:sp>
      <p:sp>
        <p:nvSpPr>
          <p:cNvPr id="14" name="矩形 13"/>
          <p:cNvSpPr/>
          <p:nvPr/>
        </p:nvSpPr>
        <p:spPr>
          <a:xfrm>
            <a:off x="1596376" y="2785672"/>
            <a:ext cx="6114987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 确定位置</a:t>
            </a:r>
            <a:r>
              <a:rPr lang="en-US" altLang="zh-CN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一</a:t>
            </a:r>
            <a:r>
              <a:rPr lang="en-US" altLang="zh-CN" sz="40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endParaRPr lang="zh-CN" altLang="zh-CN" sz="40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8528" y="516209"/>
            <a:ext cx="8123809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参观斑马场后，同学们想去猴山，说一说他们的行走路线。</a:t>
            </a:r>
          </a:p>
        </p:txBody>
      </p:sp>
      <p:sp>
        <p:nvSpPr>
          <p:cNvPr id="53" name="椭圆 52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0CE4A645-6426-51CD-09CA-585FB8E96BE1}"/>
              </a:ext>
            </a:extLst>
          </p:cNvPr>
          <p:cNvSpPr txBox="1"/>
          <p:nvPr/>
        </p:nvSpPr>
        <p:spPr>
          <a:xfrm>
            <a:off x="5195342" y="1440008"/>
            <a:ext cx="37269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斑马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场出发，先向北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偏东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60°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方向走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800m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到达喷泉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广场，</a:t>
            </a:r>
          </a:p>
          <a:p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再从喷泉广场向南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偏东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45°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方向走</a:t>
            </a:r>
            <a:r>
              <a:rPr lang="en-US" altLang="zh-CN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1500m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到达猴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山。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xmlns="" id="{9579D1B9-D0C4-E3AD-B7E0-941B5AC48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27634" y="3168010"/>
            <a:ext cx="3146633" cy="19526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xmlns="" id="{494E078B-6B49-FFA8-5946-98CB8D7D69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8669" y="1839678"/>
            <a:ext cx="22654" cy="258637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xmlns="" id="{A796F3F7-FABB-413C-FAD0-B26E69EF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755" y="1334443"/>
            <a:ext cx="448831" cy="35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北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xmlns="" id="{B8A2A9F0-FECA-A97F-3679-3072EA42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65" y="2997229"/>
            <a:ext cx="448831" cy="35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西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:a16="http://schemas.microsoft.com/office/drawing/2014/main" xmlns="" id="{D68B3459-3990-F512-2664-A244D3C3E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193" y="2933630"/>
            <a:ext cx="448832" cy="35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东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xmlns="" id="{D6C75056-152C-33E5-F5C7-87D1D7815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12" y="3677549"/>
            <a:ext cx="1388713" cy="35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斑马场</a:t>
            </a:r>
          </a:p>
        </p:txBody>
      </p:sp>
      <p:sp>
        <p:nvSpPr>
          <p:cNvPr id="12" name="Text Box 30">
            <a:extLst>
              <a:ext uri="{FF2B5EF4-FFF2-40B4-BE49-F238E27FC236}">
                <a16:creationId xmlns:a16="http://schemas.microsoft.com/office/drawing/2014/main" xmlns="" id="{267600CC-4C7E-040F-2D4C-B68D1E65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28" y="2477557"/>
            <a:ext cx="1325255" cy="35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大象馆</a:t>
            </a:r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xmlns="" id="{94707F10-2492-83CD-EC9D-5764D29DA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20" y="1238363"/>
            <a:ext cx="1121370" cy="35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熊猫馆</a:t>
            </a: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xmlns="" id="{F2F39839-577E-D011-4963-3B80E1B1D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966" y="1699090"/>
            <a:ext cx="1251630" cy="39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长颈鹿馆 </a:t>
            </a:r>
          </a:p>
        </p:txBody>
      </p:sp>
      <p:sp>
        <p:nvSpPr>
          <p:cNvPr id="15" name="Text Box 33">
            <a:extLst>
              <a:ext uri="{FF2B5EF4-FFF2-40B4-BE49-F238E27FC236}">
                <a16:creationId xmlns:a16="http://schemas.microsoft.com/office/drawing/2014/main" xmlns="" id="{0767EBAF-A446-D7EC-7B42-31E49A1B0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306" y="3167944"/>
            <a:ext cx="1990713" cy="35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喷泉广场</a:t>
            </a:r>
          </a:p>
        </p:txBody>
      </p:sp>
      <p:sp>
        <p:nvSpPr>
          <p:cNvPr id="16" name="Line 36">
            <a:extLst>
              <a:ext uri="{FF2B5EF4-FFF2-40B4-BE49-F238E27FC236}">
                <a16:creationId xmlns:a16="http://schemas.microsoft.com/office/drawing/2014/main" xmlns="" id="{5CF52C5C-D070-7826-EF49-D75BDC047A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1323" y="1967434"/>
            <a:ext cx="490458" cy="1218428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37">
            <a:extLst>
              <a:ext uri="{FF2B5EF4-FFF2-40B4-BE49-F238E27FC236}">
                <a16:creationId xmlns:a16="http://schemas.microsoft.com/office/drawing/2014/main" xmlns="" id="{866341FD-2694-7B8C-CBE3-3B3E1F1BD4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7536" y="2125875"/>
            <a:ext cx="1251630" cy="1062777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38">
            <a:extLst>
              <a:ext uri="{FF2B5EF4-FFF2-40B4-BE49-F238E27FC236}">
                <a16:creationId xmlns:a16="http://schemas.microsoft.com/office/drawing/2014/main" xmlns="" id="{01AF9895-DEF2-0108-9B48-24823C8EC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8669" y="3187536"/>
            <a:ext cx="1456649" cy="120615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39">
            <a:extLst>
              <a:ext uri="{FF2B5EF4-FFF2-40B4-BE49-F238E27FC236}">
                <a16:creationId xmlns:a16="http://schemas.microsoft.com/office/drawing/2014/main" xmlns="" id="{A819D1B3-7D73-334C-A763-2C0A23BED2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48754" y="3187536"/>
            <a:ext cx="1219915" cy="815633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41">
            <a:extLst>
              <a:ext uri="{FF2B5EF4-FFF2-40B4-BE49-F238E27FC236}">
                <a16:creationId xmlns:a16="http://schemas.microsoft.com/office/drawing/2014/main" xmlns="" id="{399079A1-3BE1-AB1C-151A-8F2475641B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31276" y="2560470"/>
            <a:ext cx="1372263" cy="56402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2">
            <a:extLst>
              <a:ext uri="{FF2B5EF4-FFF2-40B4-BE49-F238E27FC236}">
                <a16:creationId xmlns:a16="http://schemas.microsoft.com/office/drawing/2014/main" xmlns="" id="{AD1601EC-AF9D-56ED-F5E7-EEE917986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084" y="2491783"/>
            <a:ext cx="128844" cy="126919"/>
          </a:xfrm>
          <a:prstGeom prst="ellipse">
            <a:avLst/>
          </a:prstGeom>
          <a:solidFill>
            <a:srgbClr val="1F497D"/>
          </a:solidFill>
          <a:ln w="9525">
            <a:solidFill>
              <a:sysClr val="windowText" lastClr="00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Oval 43">
            <a:extLst>
              <a:ext uri="{FF2B5EF4-FFF2-40B4-BE49-F238E27FC236}">
                <a16:creationId xmlns:a16="http://schemas.microsoft.com/office/drawing/2014/main" xmlns="" id="{58A9706E-B84F-8D69-2A7B-A4FF9E7B7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858" y="1794144"/>
            <a:ext cx="128844" cy="126920"/>
          </a:xfrm>
          <a:prstGeom prst="ellipse">
            <a:avLst/>
          </a:prstGeom>
          <a:solidFill>
            <a:srgbClr val="1F497D"/>
          </a:solidFill>
          <a:ln w="9525">
            <a:solidFill>
              <a:sysClr val="windowText" lastClr="00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Oval 44">
            <a:extLst>
              <a:ext uri="{FF2B5EF4-FFF2-40B4-BE49-F238E27FC236}">
                <a16:creationId xmlns:a16="http://schemas.microsoft.com/office/drawing/2014/main" xmlns="" id="{A41F7EFC-6329-81E3-3104-AA1A5F180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423" y="2054398"/>
            <a:ext cx="128845" cy="126919"/>
          </a:xfrm>
          <a:prstGeom prst="ellipse">
            <a:avLst/>
          </a:prstGeom>
          <a:solidFill>
            <a:srgbClr val="1F497D"/>
          </a:solidFill>
          <a:ln w="9525">
            <a:solidFill>
              <a:sysClr val="windowText" lastClr="00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Oval 45">
            <a:extLst>
              <a:ext uri="{FF2B5EF4-FFF2-40B4-BE49-F238E27FC236}">
                <a16:creationId xmlns:a16="http://schemas.microsoft.com/office/drawing/2014/main" xmlns="" id="{73090D1F-5427-39F9-1D0C-D4B0AC281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834" y="4260568"/>
            <a:ext cx="128844" cy="126920"/>
          </a:xfrm>
          <a:prstGeom prst="ellipse">
            <a:avLst/>
          </a:prstGeom>
          <a:solidFill>
            <a:srgbClr val="1F497D"/>
          </a:solidFill>
          <a:ln w="9525">
            <a:solidFill>
              <a:sysClr val="windowText" lastClr="00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Oval 46">
            <a:extLst>
              <a:ext uri="{FF2B5EF4-FFF2-40B4-BE49-F238E27FC236}">
                <a16:creationId xmlns:a16="http://schemas.microsoft.com/office/drawing/2014/main" xmlns="" id="{2015D7CD-F114-D4E1-9453-409A251C7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704" y="3990271"/>
            <a:ext cx="128844" cy="126919"/>
          </a:xfrm>
          <a:prstGeom prst="ellipse">
            <a:avLst/>
          </a:prstGeom>
          <a:solidFill>
            <a:srgbClr val="1F497D"/>
          </a:solidFill>
          <a:ln w="9525">
            <a:solidFill>
              <a:sysClr val="windowText" lastClr="00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Oval 57">
            <a:extLst>
              <a:ext uri="{FF2B5EF4-FFF2-40B4-BE49-F238E27FC236}">
                <a16:creationId xmlns:a16="http://schemas.microsoft.com/office/drawing/2014/main" xmlns="" id="{B03AB6BF-410D-BA50-D34D-8B75AB38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26" y="2827911"/>
            <a:ext cx="128844" cy="126920"/>
          </a:xfrm>
          <a:prstGeom prst="ellipse">
            <a:avLst/>
          </a:prstGeom>
          <a:solidFill>
            <a:srgbClr val="1F497D"/>
          </a:solidFill>
          <a:ln w="9525">
            <a:solidFill>
              <a:sysClr val="windowText" lastClr="00000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图片 38" descr="10.png">
            <a:extLst>
              <a:ext uri="{FF2B5EF4-FFF2-40B4-BE49-F238E27FC236}">
                <a16:creationId xmlns:a16="http://schemas.microsoft.com/office/drawing/2014/main" xmlns="" id="{1653EABC-A9AA-CC1D-A8A6-7E0DACBD3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1" y="2049444"/>
            <a:ext cx="654699" cy="51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39" descr="11.png">
            <a:extLst>
              <a:ext uri="{FF2B5EF4-FFF2-40B4-BE49-F238E27FC236}">
                <a16:creationId xmlns:a16="http://schemas.microsoft.com/office/drawing/2014/main" xmlns="" id="{2534CAF4-F789-C19A-1218-7877D07E9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87" y="1988634"/>
            <a:ext cx="327349" cy="7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1" descr="13.png">
            <a:extLst>
              <a:ext uri="{FF2B5EF4-FFF2-40B4-BE49-F238E27FC236}">
                <a16:creationId xmlns:a16="http://schemas.microsoft.com/office/drawing/2014/main" xmlns="" id="{C1E66214-D722-1479-854A-1E91E9784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23" y="1531166"/>
            <a:ext cx="491024" cy="6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2" descr="14.png">
            <a:extLst>
              <a:ext uri="{FF2B5EF4-FFF2-40B4-BE49-F238E27FC236}">
                <a16:creationId xmlns:a16="http://schemas.microsoft.com/office/drawing/2014/main" xmlns="" id="{4D4B08AB-B19B-EE89-BAF5-8CE420E66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39" y="4003169"/>
            <a:ext cx="566349" cy="4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3" descr="15.png">
            <a:extLst>
              <a:ext uri="{FF2B5EF4-FFF2-40B4-BE49-F238E27FC236}">
                <a16:creationId xmlns:a16="http://schemas.microsoft.com/office/drawing/2014/main" xmlns="" id="{E2703480-207E-0B00-9BED-0E07C8068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56" y="4082947"/>
            <a:ext cx="462140" cy="56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0" descr="12.png">
            <a:extLst>
              <a:ext uri="{FF2B5EF4-FFF2-40B4-BE49-F238E27FC236}">
                <a16:creationId xmlns:a16="http://schemas.microsoft.com/office/drawing/2014/main" xmlns="" id="{9B558AD2-DD47-1642-1DA7-83BA0265F7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41" y="1560176"/>
            <a:ext cx="608825" cy="48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2">
            <a:extLst>
              <a:ext uri="{FF2B5EF4-FFF2-40B4-BE49-F238E27FC236}">
                <a16:creationId xmlns:a16="http://schemas.microsoft.com/office/drawing/2014/main" xmlns="" id="{3D6C9F52-B9F5-5503-6B01-EDFCEE700339}"/>
              </a:ext>
            </a:extLst>
          </p:cNvPr>
          <p:cNvGrpSpPr/>
          <p:nvPr/>
        </p:nvGrpSpPr>
        <p:grpSpPr bwMode="auto">
          <a:xfrm>
            <a:off x="2438697" y="2524035"/>
            <a:ext cx="1199244" cy="507678"/>
            <a:chOff x="3606" y="3226"/>
            <a:chExt cx="847" cy="364"/>
          </a:xfrm>
        </p:grpSpPr>
        <p:sp>
          <p:nvSpPr>
            <p:cNvPr id="50" name="Text Box 3">
              <a:extLst>
                <a:ext uri="{FF2B5EF4-FFF2-40B4-BE49-F238E27FC236}">
                  <a16:creationId xmlns:a16="http://schemas.microsoft.com/office/drawing/2014/main" xmlns="" id="{166294EC-7CE3-FD7E-724C-3157F9779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339"/>
              <a:ext cx="68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51" name="Text Box 4">
              <a:extLst>
                <a:ext uri="{FF2B5EF4-FFF2-40B4-BE49-F238E27FC236}">
                  <a16:creationId xmlns:a16="http://schemas.microsoft.com/office/drawing/2014/main" xmlns="" id="{C4459FC7-7991-AF57-7AE9-D474DED4E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" y="3226"/>
              <a:ext cx="68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。</a:t>
              </a:r>
            </a:p>
          </p:txBody>
        </p:sp>
      </p:grpSp>
      <p:sp>
        <p:nvSpPr>
          <p:cNvPr id="52" name="Arc 37">
            <a:extLst>
              <a:ext uri="{FF2B5EF4-FFF2-40B4-BE49-F238E27FC236}">
                <a16:creationId xmlns:a16="http://schemas.microsoft.com/office/drawing/2014/main" xmlns="" id="{E805DBD5-969A-204F-E31E-01DB4E979371}"/>
              </a:ext>
            </a:extLst>
          </p:cNvPr>
          <p:cNvSpPr/>
          <p:nvPr/>
        </p:nvSpPr>
        <p:spPr bwMode="auto">
          <a:xfrm flipH="1">
            <a:off x="2715188" y="2933697"/>
            <a:ext cx="175568" cy="1193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25">
            <a:extLst>
              <a:ext uri="{FF2B5EF4-FFF2-40B4-BE49-F238E27FC236}">
                <a16:creationId xmlns:a16="http://schemas.microsoft.com/office/drawing/2014/main" xmlns="" id="{F5355C2C-CD2B-84A7-9F27-487B47995D67}"/>
              </a:ext>
            </a:extLst>
          </p:cNvPr>
          <p:cNvSpPr txBox="1">
            <a:spLocks noChangeArrowheads="1"/>
          </p:cNvSpPr>
          <p:nvPr/>
        </p:nvSpPr>
        <p:spPr bwMode="auto">
          <a:xfrm rot="2570435">
            <a:off x="3350236" y="3749123"/>
            <a:ext cx="14130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1500m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Text Box 25">
            <a:extLst>
              <a:ext uri="{FF2B5EF4-FFF2-40B4-BE49-F238E27FC236}">
                <a16:creationId xmlns:a16="http://schemas.microsoft.com/office/drawing/2014/main" xmlns="" id="{93325F6E-4300-D34D-9BF6-8DD251EA06BC}"/>
              </a:ext>
            </a:extLst>
          </p:cNvPr>
          <p:cNvSpPr txBox="1">
            <a:spLocks noChangeArrowheads="1"/>
          </p:cNvSpPr>
          <p:nvPr/>
        </p:nvSpPr>
        <p:spPr bwMode="auto">
          <a:xfrm rot="19490434">
            <a:off x="1980239" y="3281613"/>
            <a:ext cx="14130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800m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E1DB9886-72D1-3FEB-5E9F-6257175899F9}"/>
              </a:ext>
            </a:extLst>
          </p:cNvPr>
          <p:cNvGrpSpPr/>
          <p:nvPr/>
        </p:nvGrpSpPr>
        <p:grpSpPr>
          <a:xfrm>
            <a:off x="560798" y="3241651"/>
            <a:ext cx="2089260" cy="1464457"/>
            <a:chOff x="532" y="5558"/>
            <a:chExt cx="3689" cy="2625"/>
          </a:xfrm>
        </p:grpSpPr>
        <p:sp>
          <p:nvSpPr>
            <p:cNvPr id="57" name="Line 5">
              <a:extLst>
                <a:ext uri="{FF2B5EF4-FFF2-40B4-BE49-F238E27FC236}">
                  <a16:creationId xmlns:a16="http://schemas.microsoft.com/office/drawing/2014/main" xmlns="" id="{160E72A8-8E7F-7D1F-5273-37CCF70797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6" y="6974"/>
              <a:ext cx="2441" cy="35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Line 7">
              <a:extLst>
                <a:ext uri="{FF2B5EF4-FFF2-40B4-BE49-F238E27FC236}">
                  <a16:creationId xmlns:a16="http://schemas.microsoft.com/office/drawing/2014/main" xmlns="" id="{726AF053-E393-EED2-7EF0-F89196858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8" y="6020"/>
              <a:ext cx="40" cy="1998"/>
            </a:xfrm>
            <a:prstGeom prst="line">
              <a:avLst/>
            </a:prstGeom>
            <a:noFill/>
            <a:ln w="34925">
              <a:solidFill>
                <a:srgbClr val="002060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xmlns="" id="{4DC4ABEC-30BD-FC8B-2CF9-942DD56C1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8" y="6705"/>
              <a:ext cx="793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CC66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东</a:t>
              </a:r>
            </a:p>
          </p:txBody>
        </p:sp>
        <p:sp>
          <p:nvSpPr>
            <p:cNvPr id="60" name="Text Box 24">
              <a:extLst>
                <a:ext uri="{FF2B5EF4-FFF2-40B4-BE49-F238E27FC236}">
                  <a16:creationId xmlns:a16="http://schemas.microsoft.com/office/drawing/2014/main" xmlns="" id="{2BBF0764-ACF3-14B2-1CD9-D1C0B7EAE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6705"/>
              <a:ext cx="792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CC66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西</a:t>
              </a:r>
            </a:p>
          </p:txBody>
        </p:sp>
        <p:sp>
          <p:nvSpPr>
            <p:cNvPr id="61" name="Text Box 22">
              <a:extLst>
                <a:ext uri="{FF2B5EF4-FFF2-40B4-BE49-F238E27FC236}">
                  <a16:creationId xmlns:a16="http://schemas.microsoft.com/office/drawing/2014/main" xmlns="" id="{93130E36-C38A-E7C1-E004-2B6D17705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0" y="5558"/>
              <a:ext cx="792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CC66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北</a:t>
              </a:r>
            </a:p>
          </p:txBody>
        </p:sp>
        <p:sp>
          <p:nvSpPr>
            <p:cNvPr id="62" name="Text Box 22">
              <a:extLst>
                <a:ext uri="{FF2B5EF4-FFF2-40B4-BE49-F238E27FC236}">
                  <a16:creationId xmlns:a16="http://schemas.microsoft.com/office/drawing/2014/main" xmlns="" id="{97B925CD-1478-D1E1-09A5-9EEB1BA24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3" y="7555"/>
              <a:ext cx="792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CC66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南</a:t>
              </a:r>
            </a:p>
          </p:txBody>
        </p:sp>
      </p:grpSp>
      <p:sp>
        <p:nvSpPr>
          <p:cNvPr id="63" name="Text Box 22">
            <a:extLst>
              <a:ext uri="{FF2B5EF4-FFF2-40B4-BE49-F238E27FC236}">
                <a16:creationId xmlns:a16="http://schemas.microsoft.com/office/drawing/2014/main" xmlns="" id="{9D0B6479-E1EA-6559-9E89-1F59F8C9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612" y="4200873"/>
            <a:ext cx="448831" cy="35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南</a:t>
            </a:r>
          </a:p>
        </p:txBody>
      </p:sp>
      <p:grpSp>
        <p:nvGrpSpPr>
          <p:cNvPr id="64" name="Group 2">
            <a:extLst>
              <a:ext uri="{FF2B5EF4-FFF2-40B4-BE49-F238E27FC236}">
                <a16:creationId xmlns:a16="http://schemas.microsoft.com/office/drawing/2014/main" xmlns="" id="{A1DD82AA-22CE-AAC0-3B04-B13ED6048448}"/>
              </a:ext>
            </a:extLst>
          </p:cNvPr>
          <p:cNvGrpSpPr/>
          <p:nvPr/>
        </p:nvGrpSpPr>
        <p:grpSpPr bwMode="auto">
          <a:xfrm>
            <a:off x="1569918" y="3435904"/>
            <a:ext cx="964209" cy="489547"/>
            <a:chOff x="3606" y="3239"/>
            <a:chExt cx="681" cy="351"/>
          </a:xfrm>
        </p:grpSpPr>
        <p:sp>
          <p:nvSpPr>
            <p:cNvPr id="65" name="Text Box 3">
              <a:extLst>
                <a:ext uri="{FF2B5EF4-FFF2-40B4-BE49-F238E27FC236}">
                  <a16:creationId xmlns:a16="http://schemas.microsoft.com/office/drawing/2014/main" xmlns="" id="{3EF7A506-80D3-F9AC-E399-CF9E754C5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339"/>
              <a:ext cx="68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66" name="Text Box 4">
              <a:extLst>
                <a:ext uri="{FF2B5EF4-FFF2-40B4-BE49-F238E27FC236}">
                  <a16:creationId xmlns:a16="http://schemas.microsoft.com/office/drawing/2014/main" xmlns="" id="{84E9E599-E94C-AAC5-3FDD-3A78FD9D7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3239"/>
              <a:ext cx="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。</a:t>
              </a:r>
            </a:p>
          </p:txBody>
        </p:sp>
      </p:grpSp>
      <p:sp>
        <p:nvSpPr>
          <p:cNvPr id="67" name="Arc 37">
            <a:extLst>
              <a:ext uri="{FF2B5EF4-FFF2-40B4-BE49-F238E27FC236}">
                <a16:creationId xmlns:a16="http://schemas.microsoft.com/office/drawing/2014/main" xmlns="" id="{5F8F6AB7-61B1-C695-F097-107772822BB2}"/>
              </a:ext>
            </a:extLst>
          </p:cNvPr>
          <p:cNvSpPr/>
          <p:nvPr/>
        </p:nvSpPr>
        <p:spPr bwMode="auto">
          <a:xfrm rot="3900000" flipH="1">
            <a:off x="1597914" y="3838904"/>
            <a:ext cx="166809" cy="107606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Arc 37">
            <a:extLst>
              <a:ext uri="{FF2B5EF4-FFF2-40B4-BE49-F238E27FC236}">
                <a16:creationId xmlns:a16="http://schemas.microsoft.com/office/drawing/2014/main" xmlns="" id="{3CD16436-323B-FCB2-9C00-1722F6B6243B}"/>
              </a:ext>
            </a:extLst>
          </p:cNvPr>
          <p:cNvSpPr/>
          <p:nvPr/>
        </p:nvSpPr>
        <p:spPr bwMode="auto">
          <a:xfrm rot="10500000" flipH="1">
            <a:off x="2902083" y="3354903"/>
            <a:ext cx="169338" cy="105999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ysClr val="windowText" lastClr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2">
            <a:extLst>
              <a:ext uri="{FF2B5EF4-FFF2-40B4-BE49-F238E27FC236}">
                <a16:creationId xmlns:a16="http://schemas.microsoft.com/office/drawing/2014/main" xmlns="" id="{F47D65A4-4EC9-1EC5-9097-0AE8172ABBBD}"/>
              </a:ext>
            </a:extLst>
          </p:cNvPr>
          <p:cNvGrpSpPr/>
          <p:nvPr/>
        </p:nvGrpSpPr>
        <p:grpSpPr bwMode="auto">
          <a:xfrm>
            <a:off x="2813619" y="3296432"/>
            <a:ext cx="964209" cy="489547"/>
            <a:chOff x="3606" y="3239"/>
            <a:chExt cx="681" cy="351"/>
          </a:xfrm>
        </p:grpSpPr>
        <p:sp>
          <p:nvSpPr>
            <p:cNvPr id="70" name="Text Box 3">
              <a:extLst>
                <a:ext uri="{FF2B5EF4-FFF2-40B4-BE49-F238E27FC236}">
                  <a16:creationId xmlns:a16="http://schemas.microsoft.com/office/drawing/2014/main" xmlns="" id="{C3B716D8-FD1D-3A39-CD9E-E5A924532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339"/>
              <a:ext cx="68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45</a:t>
              </a:r>
            </a:p>
          </p:txBody>
        </p:sp>
        <p:sp>
          <p:nvSpPr>
            <p:cNvPr id="71" name="Text Box 4">
              <a:extLst>
                <a:ext uri="{FF2B5EF4-FFF2-40B4-BE49-F238E27FC236}">
                  <a16:creationId xmlns:a16="http://schemas.microsoft.com/office/drawing/2014/main" xmlns="" id="{EBA2C05B-BFFF-FB65-9DCB-564519714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3239"/>
              <a:ext cx="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。</a:t>
              </a:r>
            </a:p>
          </p:txBody>
        </p:sp>
      </p:grp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xmlns="" id="{B808A961-7EB0-5716-ACD6-55D7182771E5}"/>
              </a:ext>
            </a:extLst>
          </p:cNvPr>
          <p:cNvCxnSpPr/>
          <p:nvPr/>
        </p:nvCxnSpPr>
        <p:spPr>
          <a:xfrm flipV="1">
            <a:off x="1575695" y="3170799"/>
            <a:ext cx="1317327" cy="87142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xmlns="" id="{ECDF86DE-639B-13CA-725F-3CA4E2B2B7F9}"/>
              </a:ext>
            </a:extLst>
          </p:cNvPr>
          <p:cNvCxnSpPr>
            <a:cxnSpLocks/>
          </p:cNvCxnSpPr>
          <p:nvPr/>
        </p:nvCxnSpPr>
        <p:spPr>
          <a:xfrm>
            <a:off x="2879996" y="3198508"/>
            <a:ext cx="1396049" cy="117063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28">
            <a:extLst>
              <a:ext uri="{FF2B5EF4-FFF2-40B4-BE49-F238E27FC236}">
                <a16:creationId xmlns:a16="http://schemas.microsoft.com/office/drawing/2014/main" xmlns="" id="{C88E00E2-73EC-A9D7-7B28-08EEC0E62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347" y="2125875"/>
            <a:ext cx="945694" cy="30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狮虎山</a:t>
            </a:r>
          </a:p>
        </p:txBody>
      </p:sp>
      <p:sp>
        <p:nvSpPr>
          <p:cNvPr id="81" name="Text Box 27">
            <a:extLst>
              <a:ext uri="{FF2B5EF4-FFF2-40B4-BE49-F238E27FC236}">
                <a16:creationId xmlns:a16="http://schemas.microsoft.com/office/drawing/2014/main" xmlns="" id="{1FF6D6FB-050A-46C7-A048-BFEE5ACD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347" y="4582347"/>
            <a:ext cx="766688" cy="30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猴山</a:t>
            </a:r>
          </a:p>
        </p:txBody>
      </p:sp>
    </p:spTree>
    <p:extLst>
      <p:ext uri="{BB962C8B-B14F-4D97-AF65-F5344CB8AC3E}">
        <p14:creationId xmlns:p14="http://schemas.microsoft.com/office/powerpoint/2010/main" val="54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4" grpId="0"/>
      <p:bldP spid="55" grpId="0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66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6125" y="725078"/>
            <a:ext cx="8134427" cy="12618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在“夺宝”游戏中，需要找到三把钥匙才能打开宝箱。下图是一张藏宝图，以宝箱为观测点。你能找到钥匙的位置，并填在图中吗？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xmlns="" id="{CCEA4FE7-D45D-F407-8D8C-C8E24D192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13" y="1825579"/>
            <a:ext cx="3067050" cy="26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535F32AF-8AAC-0054-5000-2046B1E9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538" y="2382997"/>
            <a:ext cx="511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CD85E5F-77B5-354D-29F8-C3499A85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083" y="2497297"/>
            <a:ext cx="511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xmlns="" id="{5BEDBFC1-91AB-E53E-8AA3-1801A34E8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798" y="3892392"/>
            <a:ext cx="511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844CFC50-CBB7-807B-DCA2-C4B9CF356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25" y="1890292"/>
            <a:ext cx="4963316" cy="270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itchFamily="18" charset="0"/>
              </a:rPr>
              <a:t>①号钥匙的位置是北偏东</a:t>
            </a:r>
            <a:r>
              <a:rPr lang="en-US" altLang="zh-CN" sz="2400" b="1" dirty="0">
                <a:latin typeface="Times New Roman" pitchFamily="18" charset="0"/>
              </a:rPr>
              <a:t>40°</a:t>
            </a:r>
            <a:r>
              <a:rPr lang="zh-CN" altLang="en-US" sz="2400" b="1" dirty="0">
                <a:latin typeface="Times New Roman" pitchFamily="18" charset="0"/>
              </a:rPr>
              <a:t>，距离宝箱</a:t>
            </a:r>
            <a:r>
              <a:rPr lang="en-US" altLang="zh-CN" sz="2400" b="1" dirty="0">
                <a:latin typeface="Times New Roman" pitchFamily="18" charset="0"/>
              </a:rPr>
              <a:t>1cm</a:t>
            </a:r>
            <a:r>
              <a:rPr lang="zh-CN" altLang="en-US" sz="2400" b="1" dirty="0">
                <a:latin typeface="Times New Roman" pitchFamily="18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latin typeface="Times New Roman" pitchFamily="18" charset="0"/>
              </a:rPr>
              <a:t>2)</a:t>
            </a:r>
            <a:r>
              <a:rPr lang="zh-CN" altLang="en-US" sz="2400" b="1" dirty="0">
                <a:latin typeface="Times New Roman" pitchFamily="18" charset="0"/>
              </a:rPr>
              <a:t>②号钥匙的位置是北偏西</a:t>
            </a:r>
            <a:r>
              <a:rPr lang="en-US" altLang="zh-CN" sz="2400" b="1" dirty="0">
                <a:latin typeface="Times New Roman" pitchFamily="18" charset="0"/>
              </a:rPr>
              <a:t>75°</a:t>
            </a:r>
            <a:r>
              <a:rPr lang="zh-CN" altLang="en-US" sz="2400" b="1" dirty="0">
                <a:latin typeface="Times New Roman" pitchFamily="18" charset="0"/>
              </a:rPr>
              <a:t>，距离宝箱</a:t>
            </a:r>
            <a:r>
              <a:rPr lang="en-US" altLang="zh-CN" sz="2400" b="1" dirty="0">
                <a:latin typeface="Times New Roman" pitchFamily="18" charset="0"/>
              </a:rPr>
              <a:t>3cm</a:t>
            </a:r>
            <a:r>
              <a:rPr lang="zh-CN" altLang="en-US" sz="2400" b="1" dirty="0">
                <a:latin typeface="Times New Roman" pitchFamily="18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(3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itchFamily="18" charset="0"/>
              </a:rPr>
              <a:t>③号钥匙的位置是南偏东</a:t>
            </a:r>
            <a:r>
              <a:rPr lang="en-US" altLang="zh-CN" sz="2400" b="1" dirty="0">
                <a:latin typeface="Times New Roman" pitchFamily="18" charset="0"/>
              </a:rPr>
              <a:t>30°</a:t>
            </a:r>
            <a:r>
              <a:rPr lang="zh-CN" altLang="en-US" sz="2400" b="1" dirty="0">
                <a:latin typeface="Times New Roman" pitchFamily="18" charset="0"/>
              </a:rPr>
              <a:t>，距离宝箱</a:t>
            </a:r>
            <a:r>
              <a:rPr lang="en-US" altLang="zh-CN" sz="2400" b="1" dirty="0">
                <a:latin typeface="Times New Roman" pitchFamily="18" charset="0"/>
              </a:rPr>
              <a:t>2cm</a:t>
            </a:r>
            <a:r>
              <a:rPr lang="zh-CN" altLang="en-US" sz="2400" b="1" dirty="0">
                <a:latin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66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60363" y="534352"/>
            <a:ext cx="134275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填一填。</a:t>
            </a: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6118728" y="2115765"/>
            <a:ext cx="1421556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8F58C9-02D7-2BA9-BED2-9AD2CE133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98" y="1178871"/>
            <a:ext cx="4009390" cy="318198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BA7D6710-213C-7D11-6A92-12F0A79A8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841" y="1234912"/>
            <a:ext cx="4037440" cy="315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以雷达站为观测点。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潜水艇的位置是北偏东</a:t>
            </a:r>
            <a:r>
              <a:rPr lang="en-US" altLang="zh-CN" sz="2400" b="1" dirty="0">
                <a:latin typeface="Times New Roman" pitchFamily="18" charset="0"/>
              </a:rPr>
              <a:t>60°</a:t>
            </a:r>
            <a:r>
              <a:rPr lang="zh-CN" altLang="en-US" sz="2400" b="1" dirty="0">
                <a:latin typeface="Times New Roman" pitchFamily="18" charset="0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距离雷达站</a:t>
            </a:r>
            <a:r>
              <a:rPr lang="en-US" altLang="zh-CN" sz="2400" b="1" dirty="0">
                <a:latin typeface="Times New Roman" pitchFamily="18" charset="0"/>
              </a:rPr>
              <a:t>_____km</a:t>
            </a:r>
            <a:r>
              <a:rPr lang="zh-CN" altLang="en-US" sz="2400" b="1" dirty="0">
                <a:latin typeface="Times New Roman" pitchFamily="18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巡洋舰的位置是</a:t>
            </a:r>
            <a:r>
              <a:rPr lang="en-US" altLang="zh-CN" sz="2400" b="1" dirty="0">
                <a:latin typeface="Times New Roman" pitchFamily="18" charset="0"/>
              </a:rPr>
              <a:t>___</a:t>
            </a:r>
            <a:r>
              <a:rPr lang="zh-CN" altLang="en-US" sz="2400" b="1" dirty="0">
                <a:latin typeface="Times New Roman" pitchFamily="18" charset="0"/>
              </a:rPr>
              <a:t>偏</a:t>
            </a:r>
            <a:r>
              <a:rPr lang="en-US" altLang="zh-CN" sz="2400" b="1" dirty="0">
                <a:latin typeface="Times New Roman" pitchFamily="18" charset="0"/>
              </a:rPr>
              <a:t>_____</a:t>
            </a:r>
            <a:r>
              <a:rPr lang="zh-CN" altLang="en-US" sz="2400" b="1" dirty="0">
                <a:latin typeface="Times New Roman" pitchFamily="18" charset="0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距离雷达站</a:t>
            </a:r>
            <a:r>
              <a:rPr lang="en-US" altLang="zh-CN" sz="2400" b="1" dirty="0">
                <a:latin typeface="Times New Roman" pitchFamily="18" charset="0"/>
              </a:rPr>
              <a:t>_____ km</a:t>
            </a:r>
            <a:r>
              <a:rPr lang="zh-CN" altLang="en-US" sz="2400" b="1" dirty="0">
                <a:latin typeface="Times New Roman" pitchFamily="18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护卫舰的位置是</a:t>
            </a:r>
            <a:r>
              <a:rPr lang="en-US" altLang="zh-CN" sz="2400" b="1" dirty="0">
                <a:latin typeface="Times New Roman" pitchFamily="18" charset="0"/>
              </a:rPr>
              <a:t>___</a:t>
            </a:r>
            <a:r>
              <a:rPr lang="zh-CN" altLang="en-US" sz="2400" b="1" dirty="0">
                <a:latin typeface="Times New Roman" pitchFamily="18" charset="0"/>
              </a:rPr>
              <a:t>偏</a:t>
            </a:r>
            <a:r>
              <a:rPr lang="en-US" altLang="zh-CN" sz="2400" b="1" dirty="0">
                <a:latin typeface="Times New Roman" pitchFamily="18" charset="0"/>
              </a:rPr>
              <a:t>_____ </a:t>
            </a:r>
            <a:r>
              <a:rPr lang="zh-CN" altLang="en-US" sz="2400" b="1" dirty="0">
                <a:latin typeface="Times New Roman" pitchFamily="18" charset="0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距离雷达站</a:t>
            </a:r>
            <a:r>
              <a:rPr lang="en-US" altLang="zh-CN" sz="2400" b="1" dirty="0">
                <a:latin typeface="Times New Roman" pitchFamily="18" charset="0"/>
              </a:rPr>
              <a:t>_____ km</a:t>
            </a:r>
            <a:r>
              <a:rPr lang="zh-CN" altLang="en-US" sz="2400" b="1" dirty="0">
                <a:latin typeface="Times New Roman" pitchFamily="18" charset="0"/>
              </a:rPr>
              <a:t>。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xmlns="" id="{87F2C180-747A-2CEA-E61C-41074BD90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973" y="2539532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:a16="http://schemas.microsoft.com/office/drawing/2014/main" xmlns="" id="{986692D4-F63B-C533-B08A-0FA4062F2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063" y="2514050"/>
            <a:ext cx="137478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1">
            <a:extLst>
              <a:ext uri="{FF2B5EF4-FFF2-40B4-BE49-F238E27FC236}">
                <a16:creationId xmlns:a16="http://schemas.microsoft.com/office/drawing/2014/main" xmlns="" id="{B816E56F-2EB9-A115-0CB7-64A031CC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697" y="2974525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">
            <a:extLst>
              <a:ext uri="{FF2B5EF4-FFF2-40B4-BE49-F238E27FC236}">
                <a16:creationId xmlns:a16="http://schemas.microsoft.com/office/drawing/2014/main" xmlns="" id="{99E5EDFE-E91F-ED0A-3DA9-07DD118C2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125" y="3433618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</a:p>
        </p:txBody>
      </p:sp>
      <p:sp>
        <p:nvSpPr>
          <p:cNvPr id="28" name="文本框 1">
            <a:extLst>
              <a:ext uri="{FF2B5EF4-FFF2-40B4-BE49-F238E27FC236}">
                <a16:creationId xmlns:a16="http://schemas.microsoft.com/office/drawing/2014/main" xmlns="" id="{115D5B29-3429-F542-47BB-DF0C847B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638" y="3408191"/>
            <a:ext cx="137478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1">
            <a:extLst>
              <a:ext uri="{FF2B5EF4-FFF2-40B4-BE49-F238E27FC236}">
                <a16:creationId xmlns:a16="http://schemas.microsoft.com/office/drawing/2014/main" xmlns="" id="{D137C886-5587-388E-1B6E-C9056D033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038" y="3846671"/>
            <a:ext cx="675969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630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66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60362" y="549388"/>
            <a:ext cx="403672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观察</a:t>
            </a:r>
            <a:r>
              <a:rPr lang="zh-CN" altLang="en-US" sz="2400" b="1" dirty="0">
                <a:latin typeface="Times New Roman" pitchFamily="18" charset="0"/>
              </a:rPr>
              <a:t>下</a:t>
            </a:r>
            <a:r>
              <a:rPr lang="zh-CN" altLang="en-US" sz="2400" b="1" dirty="0" smtClean="0">
                <a:latin typeface="Times New Roman" pitchFamily="18" charset="0"/>
              </a:rPr>
              <a:t>图</a:t>
            </a:r>
            <a:r>
              <a:rPr lang="zh-CN" altLang="en-US" sz="2400" b="1" dirty="0">
                <a:latin typeface="Times New Roman" pitchFamily="18" charset="0"/>
              </a:rPr>
              <a:t>。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B26DD665-B62C-CAF4-2073-B60F79F6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7" y="1015536"/>
            <a:ext cx="7706443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(1)</a:t>
            </a:r>
            <a:r>
              <a:rPr lang="zh-CN" altLang="en-US" sz="2400" b="1" dirty="0">
                <a:latin typeface="Times New Roman" pitchFamily="18" charset="0"/>
              </a:rPr>
              <a:t>从希望小学出门后，怎么走可以到达养鱼塘？ </a:t>
            </a:r>
            <a:endParaRPr lang="en-US" altLang="zh-CN" sz="2400" b="1" dirty="0">
              <a:latin typeface="Times New Roman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BDB3E2A-15B9-BA64-0CCC-1B9C1416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89" y="1664989"/>
            <a:ext cx="4483100" cy="204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2">
            <a:extLst>
              <a:ext uri="{FF2B5EF4-FFF2-40B4-BE49-F238E27FC236}">
                <a16:creationId xmlns:a16="http://schemas.microsoft.com/office/drawing/2014/main" xmlns="" id="{FD132FE0-32DD-43C7-C2A8-D0BFB61E9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13" y="1842658"/>
            <a:ext cx="37179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答：从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希望小学出门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后，先向西走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250m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到达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广播站，再从广播站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偏西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45°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的方向走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300m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到达养鱼塘。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66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60362" y="549388"/>
            <a:ext cx="403672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观察下图</a:t>
            </a:r>
            <a:r>
              <a:rPr lang="zh-CN" altLang="en-US" sz="2400" b="1" dirty="0">
                <a:latin typeface="Times New Roman" pitchFamily="18" charset="0"/>
              </a:rPr>
              <a:t>。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B26DD665-B62C-CAF4-2073-B60F79F6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7" y="1015536"/>
            <a:ext cx="7706443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(2)</a:t>
            </a:r>
            <a:r>
              <a:rPr lang="zh-CN" altLang="en-US" sz="2400" b="1" dirty="0">
                <a:latin typeface="Times New Roman" pitchFamily="18" charset="0"/>
              </a:rPr>
              <a:t>广播站在养鱼塘的什么方向上？</a:t>
            </a:r>
            <a:endParaRPr lang="en-US" altLang="zh-CN" sz="2400" b="1" dirty="0">
              <a:latin typeface="Times New Roman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BDB3E2A-15B9-BA64-0CCC-1B9C1416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89" y="1664989"/>
            <a:ext cx="4483100" cy="204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2">
            <a:extLst>
              <a:ext uri="{FF2B5EF4-FFF2-40B4-BE49-F238E27FC236}">
                <a16:creationId xmlns:a16="http://schemas.microsoft.com/office/drawing/2014/main" xmlns="" id="{B88A8BAE-8489-B662-5523-DE9034FA7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211" y="1834801"/>
            <a:ext cx="333069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答：广播站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在养鱼塘的东偏北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上。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66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60362" y="549388"/>
            <a:ext cx="4036721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观察下图</a:t>
            </a:r>
            <a:r>
              <a:rPr lang="zh-CN" altLang="en-US" sz="2400" b="1" dirty="0">
                <a:latin typeface="Times New Roman" pitchFamily="18" charset="0"/>
              </a:rPr>
              <a:t>。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B26DD665-B62C-CAF4-2073-B60F79F6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7" y="1015536"/>
            <a:ext cx="7706443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</a:rPr>
              <a:t>(3)</a:t>
            </a:r>
            <a:r>
              <a:rPr lang="zh-CN" altLang="en-US" sz="2400" b="1" dirty="0">
                <a:latin typeface="Times New Roman" pitchFamily="18" charset="0"/>
              </a:rPr>
              <a:t>说一说从乐乐家到希望小学的行走路线。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BDB3E2A-15B9-BA64-0CCC-1B9C1416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89" y="1664989"/>
            <a:ext cx="4483100" cy="204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2">
            <a:extLst>
              <a:ext uri="{FF2B5EF4-FFF2-40B4-BE49-F238E27FC236}">
                <a16:creationId xmlns:a16="http://schemas.microsoft.com/office/drawing/2014/main" xmlns="" id="{3C1159AF-BBA9-80A5-9498-248704B81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7" y="1664989"/>
            <a:ext cx="3709015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答：从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乐乐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家先向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东走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到达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养鱼塘，再从养鱼塘向东偏北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的方向走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300m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到达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广播站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，最后从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广播站向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东走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250m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到达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希望小学。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6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66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40476" y="494341"/>
            <a:ext cx="8089759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奇思看妙想在北偏东</a:t>
            </a:r>
            <a:r>
              <a:rPr lang="en-US" altLang="zh-CN" sz="2400" b="1" dirty="0">
                <a:latin typeface="Times New Roman" pitchFamily="18" charset="0"/>
              </a:rPr>
              <a:t>50°</a:t>
            </a:r>
            <a:r>
              <a:rPr lang="zh-CN" altLang="en-US" sz="2400" b="1" dirty="0">
                <a:latin typeface="Times New Roman" pitchFamily="18" charset="0"/>
              </a:rPr>
              <a:t>的方向上，妙想看奇思在什么方向上？和同伴试着表演一下，再进行交流。</a:t>
            </a: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1596248" y="3719350"/>
            <a:ext cx="589771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西偏南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40°(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或南偏西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50°)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的方向上。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BA7F65C-29E3-0B71-E033-671AF668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1" contrast="40000"/>
          </a:blip>
          <a:stretch>
            <a:fillRect/>
          </a:stretch>
        </p:blipFill>
        <p:spPr>
          <a:xfrm>
            <a:off x="2516024" y="1531227"/>
            <a:ext cx="4538662" cy="19081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2050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表">
            <a:extLst>
              <a:ext uri="{FF2B5EF4-FFF2-40B4-BE49-F238E27FC236}">
                <a16:creationId xmlns:a16="http://schemas.microsoft.com/office/drawing/2014/main" xmlns="" id="{F73A0614-0F49-61A5-5140-40FA49A12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87" y="717942"/>
            <a:ext cx="3763734" cy="1889558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2B7B5CD0-7A5A-B0B6-9E02-A5354939A83B}"/>
              </a:ext>
            </a:extLst>
          </p:cNvPr>
          <p:cNvSpPr txBox="1"/>
          <p:nvPr/>
        </p:nvSpPr>
        <p:spPr>
          <a:xfrm>
            <a:off x="523390" y="2671559"/>
            <a:ext cx="808272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(1)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王芳骑车从家出发，先向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         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的方向骑行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      )m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到书店，再从书店向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     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骑行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       )m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到商场，接着从商场向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            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的方向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骑行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       )m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到医院，最后从医院向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                  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的方向骑行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       )m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到汽车站。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FC5A29-5367-C62D-21A2-CD6EBE6A2E6D}"/>
              </a:ext>
            </a:extLst>
          </p:cNvPr>
          <p:cNvSpPr txBox="1"/>
          <p:nvPr/>
        </p:nvSpPr>
        <p:spPr>
          <a:xfrm>
            <a:off x="4474823" y="2681503"/>
            <a:ext cx="189018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南偏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F66256FE-30D6-CA1B-3668-CE3B3A0D5D56}"/>
              </a:ext>
            </a:extLst>
          </p:cNvPr>
          <p:cNvSpPr txBox="1"/>
          <p:nvPr/>
        </p:nvSpPr>
        <p:spPr>
          <a:xfrm>
            <a:off x="7607368" y="2681503"/>
            <a:ext cx="7835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C94AB765-E419-6F30-506D-08044F282917}"/>
              </a:ext>
            </a:extLst>
          </p:cNvPr>
          <p:cNvSpPr txBox="1"/>
          <p:nvPr/>
        </p:nvSpPr>
        <p:spPr>
          <a:xfrm>
            <a:off x="3418011" y="3123648"/>
            <a:ext cx="871264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ED70A3AC-A1B1-368D-9D9E-C1828FAFEF24}"/>
              </a:ext>
            </a:extLst>
          </p:cNvPr>
          <p:cNvSpPr txBox="1"/>
          <p:nvPr/>
        </p:nvSpPr>
        <p:spPr>
          <a:xfrm>
            <a:off x="4602505" y="3123647"/>
            <a:ext cx="871264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58FD92A9-32E8-D522-04C4-895D13E06F81}"/>
              </a:ext>
            </a:extLst>
          </p:cNvPr>
          <p:cNvSpPr txBox="1"/>
          <p:nvPr/>
        </p:nvSpPr>
        <p:spPr>
          <a:xfrm>
            <a:off x="972606" y="3583571"/>
            <a:ext cx="196663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东偏北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52°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C7B57570-46EA-3C5D-7D8E-5A898C8A8D3D}"/>
              </a:ext>
            </a:extLst>
          </p:cNvPr>
          <p:cNvSpPr txBox="1"/>
          <p:nvPr/>
        </p:nvSpPr>
        <p:spPr>
          <a:xfrm>
            <a:off x="4139402" y="3565790"/>
            <a:ext cx="1040282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48C4EDD1-AB27-68E5-11E4-EC4D69AD1B9D}"/>
              </a:ext>
            </a:extLst>
          </p:cNvPr>
          <p:cNvSpPr txBox="1"/>
          <p:nvPr/>
        </p:nvSpPr>
        <p:spPr>
          <a:xfrm>
            <a:off x="585755" y="3999826"/>
            <a:ext cx="17795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东偏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C2C8E71C-BDF0-52E2-FD4A-6477A8D59316}"/>
              </a:ext>
            </a:extLst>
          </p:cNvPr>
          <p:cNvSpPr txBox="1"/>
          <p:nvPr/>
        </p:nvSpPr>
        <p:spPr>
          <a:xfrm>
            <a:off x="3769134" y="4003220"/>
            <a:ext cx="1040282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14846" y="486506"/>
            <a:ext cx="34542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1. 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王芳的骑车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路线。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728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2B7B5CD0-7A5A-B0B6-9E02-A5354939A83B}"/>
              </a:ext>
            </a:extLst>
          </p:cNvPr>
          <p:cNvSpPr txBox="1"/>
          <p:nvPr/>
        </p:nvSpPr>
        <p:spPr>
          <a:xfrm>
            <a:off x="713361" y="2518888"/>
            <a:ext cx="7162534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(2)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说一说王芳沿原路回家时的骑行路线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F66256FE-30D6-CA1B-3668-CE3B3A0D5D56}"/>
              </a:ext>
            </a:extLst>
          </p:cNvPr>
          <p:cNvSpPr txBox="1"/>
          <p:nvPr/>
        </p:nvSpPr>
        <p:spPr>
          <a:xfrm>
            <a:off x="713361" y="2988921"/>
            <a:ext cx="7912145" cy="18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王芳骑车从汽车站出发，先向北偏西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的方向骑行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到医院，再从医院向西偏南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52°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的方向骑行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到商场，接着从商场向西骑行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到书店，最后从书店向西偏北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50°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的方向骑行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400m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到家。</a:t>
            </a:r>
          </a:p>
        </p:txBody>
      </p:sp>
      <p:pic>
        <p:nvPicPr>
          <p:cNvPr id="5" name="图片 4" descr="图表">
            <a:extLst>
              <a:ext uri="{FF2B5EF4-FFF2-40B4-BE49-F238E27FC236}">
                <a16:creationId xmlns:a16="http://schemas.microsoft.com/office/drawing/2014/main" xmlns="" id="{F73A0614-0F49-61A5-5140-40FA49A12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72" y="656410"/>
            <a:ext cx="3763734" cy="1889558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314847" y="506534"/>
            <a:ext cx="293934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1. 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王芳的骑车路线</a:t>
            </a:r>
          </a:p>
        </p:txBody>
      </p:sp>
    </p:spTree>
    <p:extLst>
      <p:ext uri="{BB962C8B-B14F-4D97-AF65-F5344CB8AC3E}">
        <p14:creationId xmlns:p14="http://schemas.microsoft.com/office/powerpoint/2010/main" val="13769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74223" y="572380"/>
            <a:ext cx="820127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2. 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光明小区花园四周的公共场所如图所示。以花园为观测点填一填。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6519481" y="1383202"/>
            <a:ext cx="68721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</a:p>
        </p:txBody>
      </p:sp>
      <p:pic>
        <p:nvPicPr>
          <p:cNvPr id="15" name="图片 14" descr="雷达图&#10;&#10;中度可信度描述已自动生成">
            <a:extLst>
              <a:ext uri="{FF2B5EF4-FFF2-40B4-BE49-F238E27FC236}">
                <a16:creationId xmlns:a16="http://schemas.microsoft.com/office/drawing/2014/main" xmlns="" id="{CF4BBE39-FA14-5918-42A7-36A31C45B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3" y="1608871"/>
            <a:ext cx="2838044" cy="1649133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xmlns="" id="{DD2B5F17-E850-2F99-890D-01B48D9E3C8E}"/>
              </a:ext>
            </a:extLst>
          </p:cNvPr>
          <p:cNvSpPr txBox="1"/>
          <p:nvPr/>
        </p:nvSpPr>
        <p:spPr>
          <a:xfrm>
            <a:off x="3628298" y="1383202"/>
            <a:ext cx="526632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(1)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超市的位置是北偏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    ) 30°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，距离花园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     )m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。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(2)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小区医院的位置是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    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偏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    ) 40°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，距离花园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      )m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。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(3)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活动中心的位置是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 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偏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)(       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，距离花园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      )m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。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xmlns="" id="{46E7A8D0-D9B0-A028-4AB7-79D16C1E7E8A}"/>
              </a:ext>
            </a:extLst>
          </p:cNvPr>
          <p:cNvSpPr txBox="1"/>
          <p:nvPr/>
        </p:nvSpPr>
        <p:spPr>
          <a:xfrm>
            <a:off x="4375235" y="1835037"/>
            <a:ext cx="68721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xmlns="" id="{96E0A0F9-D8B0-0F92-4F8F-335A9019C0B4}"/>
              </a:ext>
            </a:extLst>
          </p:cNvPr>
          <p:cNvSpPr txBox="1"/>
          <p:nvPr/>
        </p:nvSpPr>
        <p:spPr>
          <a:xfrm>
            <a:off x="7349843" y="2265656"/>
            <a:ext cx="68721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xmlns="" id="{9443793F-05E3-DA76-B172-6896FD470EEA}"/>
              </a:ext>
            </a:extLst>
          </p:cNvPr>
          <p:cNvSpPr txBox="1"/>
          <p:nvPr/>
        </p:nvSpPr>
        <p:spPr>
          <a:xfrm>
            <a:off x="6543873" y="2258849"/>
            <a:ext cx="68721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xmlns="" id="{90C76AE7-1443-EEAD-D02F-169941AC962C}"/>
              </a:ext>
            </a:extLst>
          </p:cNvPr>
          <p:cNvSpPr txBox="1"/>
          <p:nvPr/>
        </p:nvSpPr>
        <p:spPr>
          <a:xfrm>
            <a:off x="5050686" y="2698698"/>
            <a:ext cx="68721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xmlns="" id="{C99DDD2E-4BE2-C594-4B4A-D6BF2D7467B0}"/>
              </a:ext>
            </a:extLst>
          </p:cNvPr>
          <p:cNvSpPr txBox="1"/>
          <p:nvPr/>
        </p:nvSpPr>
        <p:spPr>
          <a:xfrm>
            <a:off x="7349842" y="3177894"/>
            <a:ext cx="687217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xmlns="" id="{D17EC157-2329-22D5-8686-19F9ED15CF0D}"/>
              </a:ext>
            </a:extLst>
          </p:cNvPr>
          <p:cNvSpPr txBox="1"/>
          <p:nvPr/>
        </p:nvSpPr>
        <p:spPr>
          <a:xfrm>
            <a:off x="6543873" y="3170037"/>
            <a:ext cx="68721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xmlns="" id="{345238F5-C62A-4805-E46D-848270A21586}"/>
              </a:ext>
            </a:extLst>
          </p:cNvPr>
          <p:cNvSpPr txBox="1"/>
          <p:nvPr/>
        </p:nvSpPr>
        <p:spPr>
          <a:xfrm>
            <a:off x="7925448" y="3186112"/>
            <a:ext cx="87935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15°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xmlns="" id="{B373A7FE-F3A5-D8CB-99E1-40032D7257E7}"/>
              </a:ext>
            </a:extLst>
          </p:cNvPr>
          <p:cNvSpPr txBox="1"/>
          <p:nvPr/>
        </p:nvSpPr>
        <p:spPr>
          <a:xfrm>
            <a:off x="5025508" y="3586767"/>
            <a:ext cx="687217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istrator\Desktop\t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780" y="1051058"/>
            <a:ext cx="5057776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3" descr="C:\Users\Administrator\Desktop\timg (1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42243" y="1443723"/>
            <a:ext cx="4190149" cy="25088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grpSp>
        <p:nvGrpSpPr>
          <p:cNvPr id="26" name="组合 25"/>
          <p:cNvGrpSpPr/>
          <p:nvPr/>
        </p:nvGrpSpPr>
        <p:grpSpPr>
          <a:xfrm>
            <a:off x="5139362" y="2968608"/>
            <a:ext cx="3930015" cy="1967865"/>
            <a:chOff x="8075" y="4954"/>
            <a:chExt cx="6189" cy="3099"/>
          </a:xfrm>
        </p:grpSpPr>
        <p:sp>
          <p:nvSpPr>
            <p:cNvPr id="27" name="云形标注 26"/>
            <p:cNvSpPr/>
            <p:nvPr/>
          </p:nvSpPr>
          <p:spPr>
            <a:xfrm>
              <a:off x="8075" y="4954"/>
              <a:ext cx="4139" cy="2172"/>
            </a:xfrm>
            <a:prstGeom prst="cloudCallout">
              <a:avLst>
                <a:gd name="adj1" fmla="val 59684"/>
                <a:gd name="adj2" fmla="val 31644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矩形 22"/>
            <p:cNvSpPr/>
            <p:nvPr/>
          </p:nvSpPr>
          <p:spPr>
            <a:xfrm>
              <a:off x="8460" y="5159"/>
              <a:ext cx="3813" cy="18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  <a:buClr>
                  <a:srgbClr val="FF0000"/>
                </a:buClr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狮虎山也在喷泉广场的北边再往东，怎么区分呢？</a:t>
              </a:r>
              <a:endPara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9" name="图片 28" descr="书中男孩子_conew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23" y="5879"/>
              <a:ext cx="2341" cy="2174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566169" y="916543"/>
            <a:ext cx="2813050" cy="2120900"/>
            <a:chOff x="8872" y="3196"/>
            <a:chExt cx="4430" cy="3340"/>
          </a:xfrm>
        </p:grpSpPr>
        <p:sp>
          <p:nvSpPr>
            <p:cNvPr id="31" name="云形标注 30"/>
            <p:cNvSpPr/>
            <p:nvPr/>
          </p:nvSpPr>
          <p:spPr>
            <a:xfrm>
              <a:off x="9759" y="3196"/>
              <a:ext cx="3431" cy="2148"/>
            </a:xfrm>
            <a:prstGeom prst="cloudCallout">
              <a:avLst>
                <a:gd name="adj1" fmla="val -28317"/>
                <a:gd name="adj2" fmla="val 77014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矩形 22"/>
            <p:cNvSpPr/>
            <p:nvPr/>
          </p:nvSpPr>
          <p:spPr>
            <a:xfrm>
              <a:off x="10205" y="3394"/>
              <a:ext cx="3097" cy="18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Clr>
                  <a:srgbClr val="FF0000"/>
                </a:buClr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熊猫馆在喷泉广场的北边再往东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3" name="图片 32" descr="淘气半身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2" y="4614"/>
              <a:ext cx="1619" cy="1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509880" y="699286"/>
            <a:ext cx="569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以学校为观测点，填一填。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111948" y="1160951"/>
            <a:ext cx="5406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(1)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电视台在学校的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   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偏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   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)(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      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)°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方向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  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米处。 </a:t>
            </a:r>
          </a:p>
          <a:p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(2)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翔宇中学在学校的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   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偏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  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)(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     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)°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方向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   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米处。</a:t>
            </a:r>
            <a:endParaRPr lang="en-US" altLang="zh-CN" sz="2400" b="1" dirty="0"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(3)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时代超市在学校的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   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偏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   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)(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     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)°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方向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   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米处。 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107793" y="1528858"/>
            <a:ext cx="106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6CF3C8-8B4E-9B4A-5F36-F4FAAC79D2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408" y="1279400"/>
            <a:ext cx="4100578" cy="2724734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8C4BA846-4B24-15AF-890E-C851A8F5AD28}"/>
              </a:ext>
            </a:extLst>
          </p:cNvPr>
          <p:cNvSpPr txBox="1"/>
          <p:nvPr/>
        </p:nvSpPr>
        <p:spPr>
          <a:xfrm>
            <a:off x="4318771" y="1560275"/>
            <a:ext cx="106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0A15AE1D-B0D8-8A19-3819-FBA3F2A4E3F1}"/>
              </a:ext>
            </a:extLst>
          </p:cNvPr>
          <p:cNvSpPr txBox="1"/>
          <p:nvPr/>
        </p:nvSpPr>
        <p:spPr>
          <a:xfrm>
            <a:off x="6754278" y="1197696"/>
            <a:ext cx="106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B987C44E-9399-6B9B-E69A-0AF287D846E2}"/>
              </a:ext>
            </a:extLst>
          </p:cNvPr>
          <p:cNvSpPr txBox="1"/>
          <p:nvPr/>
        </p:nvSpPr>
        <p:spPr>
          <a:xfrm>
            <a:off x="6685002" y="1546658"/>
            <a:ext cx="106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328AD5B0-E8B7-35F6-AB3D-3916B70CDE5C}"/>
              </a:ext>
            </a:extLst>
          </p:cNvPr>
          <p:cNvSpPr txBox="1"/>
          <p:nvPr/>
        </p:nvSpPr>
        <p:spPr>
          <a:xfrm>
            <a:off x="4221242" y="2269315"/>
            <a:ext cx="106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xmlns="" id="{7B04C2CF-E719-D906-BBAF-A04034C7F0FE}"/>
              </a:ext>
            </a:extLst>
          </p:cNvPr>
          <p:cNvSpPr txBox="1"/>
          <p:nvPr/>
        </p:nvSpPr>
        <p:spPr>
          <a:xfrm>
            <a:off x="7076207" y="1907504"/>
            <a:ext cx="106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xmlns="" id="{427F5046-A364-1D4D-1361-34D32ECF0638}"/>
              </a:ext>
            </a:extLst>
          </p:cNvPr>
          <p:cNvSpPr txBox="1"/>
          <p:nvPr/>
        </p:nvSpPr>
        <p:spPr>
          <a:xfrm>
            <a:off x="4903966" y="2276377"/>
            <a:ext cx="106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xmlns="" id="{58509514-7E0C-5FBB-1DC3-4D8F5A77E788}"/>
              </a:ext>
            </a:extLst>
          </p:cNvPr>
          <p:cNvSpPr txBox="1"/>
          <p:nvPr/>
        </p:nvSpPr>
        <p:spPr>
          <a:xfrm>
            <a:off x="6442217" y="2279015"/>
            <a:ext cx="106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xmlns="" id="{8B61059B-E38A-A7BA-B79E-4AB287789D52}"/>
              </a:ext>
            </a:extLst>
          </p:cNvPr>
          <p:cNvSpPr txBox="1"/>
          <p:nvPr/>
        </p:nvSpPr>
        <p:spPr>
          <a:xfrm>
            <a:off x="7106012" y="2624843"/>
            <a:ext cx="106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xmlns="" id="{6ABBBF32-2365-6D72-47FD-136D6202DF25}"/>
              </a:ext>
            </a:extLst>
          </p:cNvPr>
          <p:cNvSpPr txBox="1"/>
          <p:nvPr/>
        </p:nvSpPr>
        <p:spPr>
          <a:xfrm>
            <a:off x="4275166" y="2995195"/>
            <a:ext cx="106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4FB1C028-EDB8-6163-2A18-8FD88CBB9522}"/>
              </a:ext>
            </a:extLst>
          </p:cNvPr>
          <p:cNvSpPr txBox="1"/>
          <p:nvPr/>
        </p:nvSpPr>
        <p:spPr>
          <a:xfrm>
            <a:off x="4938961" y="3011141"/>
            <a:ext cx="106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xmlns="" id="{63DF26E0-4A3C-906B-7011-D761626D8B59}"/>
              </a:ext>
            </a:extLst>
          </p:cNvPr>
          <p:cNvSpPr txBox="1"/>
          <p:nvPr/>
        </p:nvSpPr>
        <p:spPr>
          <a:xfrm>
            <a:off x="6442216" y="3002342"/>
            <a:ext cx="106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xmlns="" id="{7410002A-BC44-0ADC-C8EA-5FD8759CC4C2}"/>
              </a:ext>
            </a:extLst>
          </p:cNvPr>
          <p:cNvSpPr txBox="1"/>
          <p:nvPr/>
        </p:nvSpPr>
        <p:spPr>
          <a:xfrm>
            <a:off x="4731983" y="3330467"/>
            <a:ext cx="140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建设大厦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xmlns="" id="{83B22276-4BCB-7F44-A966-7D43EF9DE29E}"/>
              </a:ext>
            </a:extLst>
          </p:cNvPr>
          <p:cNvSpPr txBox="1"/>
          <p:nvPr/>
        </p:nvSpPr>
        <p:spPr>
          <a:xfrm>
            <a:off x="4111948" y="3323405"/>
            <a:ext cx="440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(4)(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                  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在学校的南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偏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西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25°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方向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300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米处。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33651" y="4234966"/>
            <a:ext cx="0" cy="86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33651" y="4321743"/>
            <a:ext cx="3946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328286" y="4234966"/>
            <a:ext cx="0" cy="86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1">
            <a:extLst>
              <a:ext uri="{FF2B5EF4-FFF2-40B4-BE49-F238E27FC236}">
                <a16:creationId xmlns:a16="http://schemas.microsoft.com/office/drawing/2014/main" xmlns="" id="{58509514-7E0C-5FBB-1DC3-4D8F5A77E788}"/>
              </a:ext>
            </a:extLst>
          </p:cNvPr>
          <p:cNvSpPr txBox="1"/>
          <p:nvPr/>
        </p:nvSpPr>
        <p:spPr>
          <a:xfrm>
            <a:off x="1267709" y="4004134"/>
            <a:ext cx="174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030922" y="1731450"/>
            <a:ext cx="73062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确定被观测物体的位置，要先确定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观测点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，画出以观测点为中心的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正北、正南、正西、正东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四个方向的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射线；再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看被观测物体与观测点之间的线段往哪个方向偏，量出那个方向的射线与线段之间的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夹角度数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；最后量出被观测物体与观测点之间的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距离</a:t>
            </a: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，方向与距离结合起来就能确定被观测物体的具体位置。</a:t>
            </a:r>
            <a:endParaRPr lang="en-US" altLang="zh-CN" sz="2400" b="1" dirty="0"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94364" y="1576011"/>
            <a:ext cx="7497516" cy="2587081"/>
            <a:chOff x="973592" y="1225588"/>
            <a:chExt cx="9405660" cy="2247514"/>
          </a:xfrm>
        </p:grpSpPr>
        <p:sp>
          <p:nvSpPr>
            <p:cNvPr id="15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9268407" cy="215715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10073720" y="3167570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94867" y="1749125"/>
            <a:ext cx="544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66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页练一练第</a:t>
            </a:r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4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4591" y="940197"/>
            <a:ext cx="368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确定位置</a:t>
            </a:r>
            <a:r>
              <a:rPr lang="en-US" altLang="zh-CN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一</a:t>
            </a:r>
            <a:r>
              <a:rPr lang="en-US" altLang="zh-CN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36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02349" y="1778954"/>
            <a:ext cx="628595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 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确定位置三要素：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 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观测点、方向、距离</a:t>
            </a:r>
          </a:p>
        </p:txBody>
      </p:sp>
      <p:sp>
        <p:nvSpPr>
          <p:cNvPr id="20" name="矩形 19"/>
          <p:cNvSpPr/>
          <p:nvPr/>
        </p:nvSpPr>
        <p:spPr>
          <a:xfrm>
            <a:off x="988599" y="2801470"/>
            <a:ext cx="750097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 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确定物体位置的方法：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首先要找准观测点，然后明确方向和距离。</a:t>
            </a: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525172" y="870864"/>
            <a:ext cx="6217088" cy="1938992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六一儿童节，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老师带领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同学们到动物园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游玩。在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喷泉广场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，同学们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仔细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观察</a:t>
            </a:r>
            <a:endParaRPr lang="en-US" altLang="zh-CN" sz="2400" b="1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了动物园各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馆的路线图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，</a:t>
            </a:r>
            <a:endParaRPr lang="en-US" altLang="zh-CN" sz="2400" b="1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并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找到了他们感兴趣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的</a:t>
            </a:r>
            <a:endParaRPr lang="en-US" altLang="zh-CN" sz="2400" b="1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一些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场馆。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46190" y="950475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3FA0122C-E4D8-E5DA-1192-5B84274CB0EF}"/>
              </a:ext>
            </a:extLst>
          </p:cNvPr>
          <p:cNvGrpSpPr/>
          <p:nvPr/>
        </p:nvGrpSpPr>
        <p:grpSpPr>
          <a:xfrm>
            <a:off x="4070294" y="1032561"/>
            <a:ext cx="4667193" cy="3716430"/>
            <a:chOff x="4069492" y="583374"/>
            <a:chExt cx="5444829" cy="4306401"/>
          </a:xfrm>
        </p:grpSpPr>
        <p:sp>
          <p:nvSpPr>
            <p:cNvPr id="8" name="Text Box 28">
              <a:extLst>
                <a:ext uri="{FF2B5EF4-FFF2-40B4-BE49-F238E27FC236}">
                  <a16:creationId xmlns:a16="http://schemas.microsoft.com/office/drawing/2014/main" xmlns="" id="{8C40B471-E62D-1135-F81A-B39DCE68D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0821" y="1593807"/>
              <a:ext cx="13335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66FF"/>
                  </a:solidFill>
                  <a:latin typeface="宋体" panose="02010600030101010101" pitchFamily="2" charset="-122"/>
                </a:rPr>
                <a:t>狮虎山</a:t>
              </a: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F70E9C9B-F0EA-7D6B-9A5A-0FC3AEA2A7F3}"/>
                </a:ext>
              </a:extLst>
            </p:cNvPr>
            <p:cNvGrpSpPr/>
            <p:nvPr/>
          </p:nvGrpSpPr>
          <p:grpSpPr>
            <a:xfrm>
              <a:off x="4069492" y="916655"/>
              <a:ext cx="5145904" cy="3973120"/>
              <a:chOff x="4069492" y="916655"/>
              <a:chExt cx="5145904" cy="3973120"/>
            </a:xfrm>
          </p:grpSpPr>
          <p:sp>
            <p:nvSpPr>
              <p:cNvPr id="2" name="Line 5">
                <a:extLst>
                  <a:ext uri="{FF2B5EF4-FFF2-40B4-BE49-F238E27FC236}">
                    <a16:creationId xmlns:a16="http://schemas.microsoft.com/office/drawing/2014/main" xmlns="" id="{9919E1C8-B7EB-0EAB-90A7-2034367E9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0487" y="2779745"/>
                <a:ext cx="3528060" cy="22225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" name="Line 7">
                <a:extLst>
                  <a:ext uri="{FF2B5EF4-FFF2-40B4-BE49-F238E27FC236}">
                    <a16:creationId xmlns:a16="http://schemas.microsoft.com/office/drawing/2014/main" xmlns="" id="{59D342FF-87DF-5EAC-644B-F995441A5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8322" y="1267810"/>
                <a:ext cx="25400" cy="294386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" name="Text Box 24">
                <a:extLst>
                  <a:ext uri="{FF2B5EF4-FFF2-40B4-BE49-F238E27FC236}">
                    <a16:creationId xmlns:a16="http://schemas.microsoft.com/office/drawing/2014/main" xmlns="" id="{A145F448-0763-0235-8F12-1DFF151AF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7655" y="2585359"/>
                <a:ext cx="503237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西</a:t>
                </a:r>
              </a:p>
            </p:txBody>
          </p:sp>
          <p:sp>
            <p:nvSpPr>
              <p:cNvPr id="7" name="Text Box 25">
                <a:extLst>
                  <a:ext uri="{FF2B5EF4-FFF2-40B4-BE49-F238E27FC236}">
                    <a16:creationId xmlns:a16="http://schemas.microsoft.com/office/drawing/2014/main" xmlns="" id="{1DE618D9-6B13-ECA1-07C5-E7358A257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9586" y="2512969"/>
                <a:ext cx="50323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东</a:t>
                </a:r>
              </a:p>
            </p:txBody>
          </p:sp>
          <p:sp>
            <p:nvSpPr>
              <p:cNvPr id="9" name="Text Box 32">
                <a:extLst>
                  <a:ext uri="{FF2B5EF4-FFF2-40B4-BE49-F238E27FC236}">
                    <a16:creationId xmlns:a16="http://schemas.microsoft.com/office/drawing/2014/main" xmlns="" id="{A39EFCD6-9743-AC44-6FE2-D7A86757FB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9519" y="927926"/>
                <a:ext cx="1508174" cy="46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  <a:cs typeface="楷体" panose="02010609060101010101" pitchFamily="49" charset="-122"/>
                  </a:rPr>
                  <a:t>长颈鹿馆 </a:t>
                </a:r>
              </a:p>
            </p:txBody>
          </p:sp>
          <p:sp>
            <p:nvSpPr>
              <p:cNvPr id="10" name="Text Box 33">
                <a:extLst>
                  <a:ext uri="{FF2B5EF4-FFF2-40B4-BE49-F238E27FC236}">
                    <a16:creationId xmlns:a16="http://schemas.microsoft.com/office/drawing/2014/main" xmlns="" id="{7958B340-7503-531B-7FFC-6E9FDFCC2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4310" y="2779670"/>
                <a:ext cx="2232023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喷泉广场</a:t>
                </a:r>
              </a:p>
            </p:txBody>
          </p:sp>
          <p:sp>
            <p:nvSpPr>
              <p:cNvPr id="12" name="Line 36">
                <a:extLst>
                  <a:ext uri="{FF2B5EF4-FFF2-40B4-BE49-F238E27FC236}">
                    <a16:creationId xmlns:a16="http://schemas.microsoft.com/office/drawing/2014/main" xmlns="" id="{D1D77E0D-C6BA-B3E4-7937-6E8144925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3722" y="1413225"/>
                <a:ext cx="549910" cy="138684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3" name="Line 37">
                <a:extLst>
                  <a:ext uri="{FF2B5EF4-FFF2-40B4-BE49-F238E27FC236}">
                    <a16:creationId xmlns:a16="http://schemas.microsoft.com/office/drawing/2014/main" xmlns="" id="{A69E2309-82E6-6396-97C8-4CF9DC12A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7052" y="1702785"/>
                <a:ext cx="1405255" cy="110045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4" name="Line 38">
                <a:extLst>
                  <a:ext uri="{FF2B5EF4-FFF2-40B4-BE49-F238E27FC236}">
                    <a16:creationId xmlns:a16="http://schemas.microsoft.com/office/drawing/2014/main" xmlns="" id="{807385CB-0BD2-4546-0F10-87094C937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8322" y="2801970"/>
                <a:ext cx="1633220" cy="137287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5" name="Line 39">
                <a:extLst>
                  <a:ext uri="{FF2B5EF4-FFF2-40B4-BE49-F238E27FC236}">
                    <a16:creationId xmlns:a16="http://schemas.microsoft.com/office/drawing/2014/main" xmlns="" id="{BC9B0277-39EE-331A-635B-7E21DEC04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4007" y="2801970"/>
                <a:ext cx="1504315" cy="101917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6" name="Line 41">
                <a:extLst>
                  <a:ext uri="{FF2B5EF4-FFF2-40B4-BE49-F238E27FC236}">
                    <a16:creationId xmlns:a16="http://schemas.microsoft.com/office/drawing/2014/main" xmlns="" id="{FFAD8C6B-F9CC-DBD7-C7A3-672E852F6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30487" y="2089500"/>
                <a:ext cx="1654810" cy="64071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7" name="Oval 42">
                <a:extLst>
                  <a:ext uri="{FF2B5EF4-FFF2-40B4-BE49-F238E27FC236}">
                    <a16:creationId xmlns:a16="http://schemas.microsoft.com/office/drawing/2014/main" xmlns="" id="{11A97249-EAF9-DF70-DB9D-AE6FDB5A5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779" y="2021555"/>
                <a:ext cx="144462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18" name="Oval 43">
                <a:extLst>
                  <a:ext uri="{FF2B5EF4-FFF2-40B4-BE49-F238E27FC236}">
                    <a16:creationId xmlns:a16="http://schemas.microsoft.com/office/drawing/2014/main" xmlns="" id="{AA4A005C-F4E6-BDFF-8D82-2D05C46B4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6654" y="1202535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xmlns="" id="{49F21298-F2E3-669C-7DC0-6AB25DBAA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2077" y="1593489"/>
                <a:ext cx="144463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20" name="Oval 45">
                <a:extLst>
                  <a:ext uri="{FF2B5EF4-FFF2-40B4-BE49-F238E27FC236}">
                    <a16:creationId xmlns:a16="http://schemas.microsoft.com/office/drawing/2014/main" xmlns="" id="{DA63785B-5B35-429E-B932-BC1FA87CC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7484" y="4023317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21" name="Oval 46">
                <a:extLst>
                  <a:ext uri="{FF2B5EF4-FFF2-40B4-BE49-F238E27FC236}">
                    <a16:creationId xmlns:a16="http://schemas.microsoft.com/office/drawing/2014/main" xmlns="" id="{183AFC74-56C6-E786-18E9-BD0BB7E72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98" y="3731683"/>
                <a:ext cx="144462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22" name="Oval 57">
                <a:extLst>
                  <a:ext uri="{FF2B5EF4-FFF2-40B4-BE49-F238E27FC236}">
                    <a16:creationId xmlns:a16="http://schemas.microsoft.com/office/drawing/2014/main" xmlns="" id="{F6FAF202-C281-E525-B65A-1A69468FB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4349" y="2399360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pic>
            <p:nvPicPr>
              <p:cNvPr id="23" name="图片 38" descr="10.png">
                <a:extLst>
                  <a:ext uri="{FF2B5EF4-FFF2-40B4-BE49-F238E27FC236}">
                    <a16:creationId xmlns:a16="http://schemas.microsoft.com/office/drawing/2014/main" xmlns="" id="{11BC5B49-8B52-38BF-E90E-839F21DFE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1997" y="1506570"/>
                <a:ext cx="734060" cy="582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图片 39" descr="11.png">
                <a:extLst>
                  <a:ext uri="{FF2B5EF4-FFF2-40B4-BE49-F238E27FC236}">
                    <a16:creationId xmlns:a16="http://schemas.microsoft.com/office/drawing/2014/main" xmlns="" id="{6A16DA45-A463-0A23-E19F-96E46849A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4092" y="1413225"/>
                <a:ext cx="443230" cy="1002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图片 41" descr="13.png">
                <a:extLst>
                  <a:ext uri="{FF2B5EF4-FFF2-40B4-BE49-F238E27FC236}">
                    <a16:creationId xmlns:a16="http://schemas.microsoft.com/office/drawing/2014/main" xmlns="" id="{2C3D8ED6-6C58-06DD-63FE-4171FD5C0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0112" y="916655"/>
                <a:ext cx="550545" cy="72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图片 42" descr="14.png">
                <a:extLst>
                  <a:ext uri="{FF2B5EF4-FFF2-40B4-BE49-F238E27FC236}">
                    <a16:creationId xmlns:a16="http://schemas.microsoft.com/office/drawing/2014/main" xmlns="" id="{7DF69DA5-6C53-C8E4-FD19-26217EC11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060" y="3864810"/>
                <a:ext cx="635000" cy="513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图片 43" descr="15.png">
                <a:extLst>
                  <a:ext uri="{FF2B5EF4-FFF2-40B4-BE49-F238E27FC236}">
                    <a16:creationId xmlns:a16="http://schemas.microsoft.com/office/drawing/2014/main" xmlns="" id="{64AC3AD1-0C9A-81B9-8CE2-5C4F0EC28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7397" y="3821145"/>
                <a:ext cx="518160" cy="64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图片 40" descr="12.png">
                <a:extLst>
                  <a:ext uri="{FF2B5EF4-FFF2-40B4-BE49-F238E27FC236}">
                    <a16:creationId xmlns:a16="http://schemas.microsoft.com/office/drawing/2014/main" xmlns="" id="{2DE9EC9C-C9DD-4020-4331-E484F2D1A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7777" y="949675"/>
                <a:ext cx="682625" cy="556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 Box 22">
                <a:extLst>
                  <a:ext uri="{FF2B5EF4-FFF2-40B4-BE49-F238E27FC236}">
                    <a16:creationId xmlns:a16="http://schemas.microsoft.com/office/drawing/2014/main" xmlns="" id="{19D5417E-A780-C5B2-D036-31DE409AB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9650" y="4211911"/>
                <a:ext cx="503237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南</a:t>
                </a:r>
              </a:p>
            </p:txBody>
          </p:sp>
          <p:sp>
            <p:nvSpPr>
              <p:cNvPr id="30" name="Text Box 27">
                <a:extLst>
                  <a:ext uri="{FF2B5EF4-FFF2-40B4-BE49-F238E27FC236}">
                    <a16:creationId xmlns:a16="http://schemas.microsoft.com/office/drawing/2014/main" xmlns="" id="{5BC40B68-1BEC-D286-C810-F7402CB056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1763" y="4438950"/>
                <a:ext cx="155704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斑马场</a:t>
                </a:r>
              </a:p>
            </p:txBody>
          </p:sp>
          <p:sp>
            <p:nvSpPr>
              <p:cNvPr id="31" name="Text Box 30">
                <a:extLst>
                  <a:ext uri="{FF2B5EF4-FFF2-40B4-BE49-F238E27FC236}">
                    <a16:creationId xmlns:a16="http://schemas.microsoft.com/office/drawing/2014/main" xmlns="" id="{F0C63575-2A0B-B0D0-2CD9-DEEAC406E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9492" y="2061975"/>
                <a:ext cx="1485899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大象馆</a:t>
                </a:r>
              </a:p>
            </p:txBody>
          </p:sp>
          <p:sp>
            <p:nvSpPr>
              <p:cNvPr id="32" name="Text Box 27">
                <a:extLst>
                  <a:ext uri="{FF2B5EF4-FFF2-40B4-BE49-F238E27FC236}">
                    <a16:creationId xmlns:a16="http://schemas.microsoft.com/office/drawing/2014/main" xmlns="" id="{2DBB407E-7D10-C5D7-C42C-59ECE92B04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34308" y="4490995"/>
                <a:ext cx="108108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猴山</a:t>
                </a:r>
              </a:p>
            </p:txBody>
          </p:sp>
        </p:grpSp>
        <p:sp>
          <p:nvSpPr>
            <p:cNvPr id="34" name="Text Box 31">
              <a:extLst>
                <a:ext uri="{FF2B5EF4-FFF2-40B4-BE49-F238E27FC236}">
                  <a16:creationId xmlns:a16="http://schemas.microsoft.com/office/drawing/2014/main" xmlns="" id="{E2C2503F-23BC-6670-FE77-CEB6E4303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1247" y="583374"/>
              <a:ext cx="12573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66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熊猫馆</a:t>
              </a:r>
            </a:p>
          </p:txBody>
        </p:sp>
      </p:grpSp>
      <p:sp>
        <p:nvSpPr>
          <p:cNvPr id="36" name="Text Box 22">
            <a:extLst>
              <a:ext uri="{FF2B5EF4-FFF2-40B4-BE49-F238E27FC236}">
                <a16:creationId xmlns:a16="http://schemas.microsoft.com/office/drawing/2014/main" xmlns="" id="{19D5417E-A780-C5B2-D036-31DE409AB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298" y="1286436"/>
            <a:ext cx="431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图片1">
            <a:extLst>
              <a:ext uri="{FF2B5EF4-FFF2-40B4-BE49-F238E27FC236}">
                <a16:creationId xmlns:a16="http://schemas.microsoft.com/office/drawing/2014/main" xmlns="" id="{505B9FC4-8628-2AD1-3279-AB3D72A42AC9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DFDEE4"/>
              </a:clrFrom>
              <a:clrTo>
                <a:srgbClr val="DFDEE4">
                  <a:alpha val="0"/>
                </a:srgbClr>
              </a:clrTo>
            </a:clrChange>
          </a:blip>
          <a:srcRect r="117"/>
          <a:stretch>
            <a:fillRect/>
          </a:stretch>
        </p:blipFill>
        <p:spPr>
          <a:xfrm>
            <a:off x="2754594" y="1375525"/>
            <a:ext cx="1511935" cy="3101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Text Box 37">
            <a:extLst>
              <a:ext uri="{FF2B5EF4-FFF2-40B4-BE49-F238E27FC236}">
                <a16:creationId xmlns:a16="http://schemas.microsoft.com/office/drawing/2014/main" xmlns="" id="{21E9CC4C-E1AA-C95B-4142-EAC5D6541BF8}"/>
              </a:ext>
            </a:extLst>
          </p:cNvPr>
          <p:cNvSpPr txBox="1"/>
          <p:nvPr/>
        </p:nvSpPr>
        <p:spPr>
          <a:xfrm>
            <a:off x="2728486" y="1684341"/>
            <a:ext cx="793944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20°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Arc 29">
            <a:extLst>
              <a:ext uri="{FF2B5EF4-FFF2-40B4-BE49-F238E27FC236}">
                <a16:creationId xmlns:a16="http://schemas.microsoft.com/office/drawing/2014/main" xmlns="" id="{D4CE88CF-176C-4C16-2AD6-F6E672F9F911}"/>
              </a:ext>
            </a:extLst>
          </p:cNvPr>
          <p:cNvSpPr/>
          <p:nvPr/>
        </p:nvSpPr>
        <p:spPr>
          <a:xfrm rot="5045966" flipH="1">
            <a:off x="2887309" y="1179310"/>
            <a:ext cx="189230" cy="678180"/>
          </a:xfrm>
          <a:custGeom>
            <a:avLst/>
            <a:gdLst/>
            <a:ahLst/>
            <a:cxnLst>
              <a:cxn ang="0">
                <a:pos x="1919918131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21093" h="21054" fill="none">
                <a:moveTo>
                  <a:pt x="4824" y="-1"/>
                </a:moveTo>
                <a:cubicBezTo>
                  <a:pt x="12961" y="1864"/>
                  <a:pt x="19295" y="8250"/>
                  <a:pt x="21093" y="16402"/>
                </a:cubicBezTo>
              </a:path>
              <a:path w="21093" h="21054" stroke="0">
                <a:moveTo>
                  <a:pt x="4824" y="-1"/>
                </a:moveTo>
                <a:cubicBezTo>
                  <a:pt x="12961" y="1864"/>
                  <a:pt x="19295" y="8250"/>
                  <a:pt x="21093" y="16402"/>
                </a:cubicBezTo>
                <a:lnTo>
                  <a:pt x="0" y="21054"/>
                </a:lnTo>
                <a:close/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xmlns="" id="{DC033012-7E14-5AD1-D36A-F7894509F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32" y="456011"/>
            <a:ext cx="8110407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熊猫馆在喷泉广场的什么方向？想一想，说一说。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077C55F-41F9-4B67-5AEF-8E6C6E8C25C7}"/>
              </a:ext>
            </a:extLst>
          </p:cNvPr>
          <p:cNvGrpSpPr/>
          <p:nvPr/>
        </p:nvGrpSpPr>
        <p:grpSpPr>
          <a:xfrm>
            <a:off x="5290603" y="979232"/>
            <a:ext cx="3268703" cy="1913008"/>
            <a:chOff x="8674" y="3544"/>
            <a:chExt cx="6642" cy="3243"/>
          </a:xfrm>
        </p:grpSpPr>
        <p:sp>
          <p:nvSpPr>
            <p:cNvPr id="6" name="云形标注 17">
              <a:extLst>
                <a:ext uri="{FF2B5EF4-FFF2-40B4-BE49-F238E27FC236}">
                  <a16:creationId xmlns:a16="http://schemas.microsoft.com/office/drawing/2014/main" xmlns="" id="{04783445-42D9-8EB9-7729-C0CA6E9F396E}"/>
                </a:ext>
              </a:extLst>
            </p:cNvPr>
            <p:cNvSpPr/>
            <p:nvPr/>
          </p:nvSpPr>
          <p:spPr>
            <a:xfrm>
              <a:off x="8674" y="3544"/>
              <a:ext cx="6383" cy="2024"/>
            </a:xfrm>
            <a:prstGeom prst="cloudCallout">
              <a:avLst>
                <a:gd name="adj1" fmla="val 27712"/>
                <a:gd name="adj2" fmla="val 66752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22">
              <a:extLst>
                <a:ext uri="{FF2B5EF4-FFF2-40B4-BE49-F238E27FC236}">
                  <a16:creationId xmlns:a16="http://schemas.microsoft.com/office/drawing/2014/main" xmlns="" id="{F766A541-EEBD-FE44-CAF2-4EFC96644979}"/>
                </a:ext>
              </a:extLst>
            </p:cNvPr>
            <p:cNvSpPr/>
            <p:nvPr/>
          </p:nvSpPr>
          <p:spPr>
            <a:xfrm>
              <a:off x="9394" y="3686"/>
              <a:ext cx="5922" cy="14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  <a:buClr>
                  <a:srgbClr val="FF0000"/>
                </a:buClr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在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喷泉广场的北边再往东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8" name="图片 7" descr="淘气半身">
              <a:extLst>
                <a:ext uri="{FF2B5EF4-FFF2-40B4-BE49-F238E27FC236}">
                  <a16:creationId xmlns:a16="http://schemas.microsoft.com/office/drawing/2014/main" xmlns="" id="{286287AE-4B25-BAC1-7E7A-736A8DBC8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3664" y="5234"/>
              <a:ext cx="1631" cy="1553"/>
            </a:xfrm>
            <a:prstGeom prst="rect">
              <a:avLst/>
            </a:prstGeom>
          </p:spPr>
        </p:pic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4C0BA1D2-EA78-8F45-1D9B-FFF9A1181077}"/>
              </a:ext>
            </a:extLst>
          </p:cNvPr>
          <p:cNvSpPr/>
          <p:nvPr/>
        </p:nvSpPr>
        <p:spPr>
          <a:xfrm>
            <a:off x="293532" y="57362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FA0122C-E4D8-E5DA-1192-5B84274CB0EF}"/>
              </a:ext>
            </a:extLst>
          </p:cNvPr>
          <p:cNvGrpSpPr/>
          <p:nvPr/>
        </p:nvGrpSpPr>
        <p:grpSpPr>
          <a:xfrm>
            <a:off x="542981" y="979231"/>
            <a:ext cx="4667193" cy="3716430"/>
            <a:chOff x="4069492" y="583374"/>
            <a:chExt cx="5444829" cy="4306401"/>
          </a:xfrm>
        </p:grpSpPr>
        <p:sp>
          <p:nvSpPr>
            <p:cNvPr id="19" name="Text Box 28">
              <a:extLst>
                <a:ext uri="{FF2B5EF4-FFF2-40B4-BE49-F238E27FC236}">
                  <a16:creationId xmlns:a16="http://schemas.microsoft.com/office/drawing/2014/main" xmlns="" id="{8C40B471-E62D-1135-F81A-B39DCE68D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0821" y="1593807"/>
              <a:ext cx="13335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66FF"/>
                  </a:solidFill>
                  <a:latin typeface="宋体" panose="02010600030101010101" pitchFamily="2" charset="-122"/>
                </a:rPr>
                <a:t>狮虎山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F70E9C9B-F0EA-7D6B-9A5A-0FC3AEA2A7F3}"/>
                </a:ext>
              </a:extLst>
            </p:cNvPr>
            <p:cNvGrpSpPr/>
            <p:nvPr/>
          </p:nvGrpSpPr>
          <p:grpSpPr>
            <a:xfrm>
              <a:off x="4069492" y="916655"/>
              <a:ext cx="5145904" cy="3973120"/>
              <a:chOff x="4069492" y="916655"/>
              <a:chExt cx="5145904" cy="3973120"/>
            </a:xfrm>
          </p:grpSpPr>
          <p:sp>
            <p:nvSpPr>
              <p:cNvPr id="22" name="Line 5">
                <a:extLst>
                  <a:ext uri="{FF2B5EF4-FFF2-40B4-BE49-F238E27FC236}">
                    <a16:creationId xmlns:a16="http://schemas.microsoft.com/office/drawing/2014/main" xmlns="" id="{9919E1C8-B7EB-0EAB-90A7-2034367E9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0487" y="2779745"/>
                <a:ext cx="3528060" cy="22225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3" name="Line 7">
                <a:extLst>
                  <a:ext uri="{FF2B5EF4-FFF2-40B4-BE49-F238E27FC236}">
                    <a16:creationId xmlns:a16="http://schemas.microsoft.com/office/drawing/2014/main" xmlns="" id="{59D342FF-87DF-5EAC-644B-F995441A5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8322" y="1267810"/>
                <a:ext cx="25400" cy="294386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4" name="Text Box 24">
                <a:extLst>
                  <a:ext uri="{FF2B5EF4-FFF2-40B4-BE49-F238E27FC236}">
                    <a16:creationId xmlns:a16="http://schemas.microsoft.com/office/drawing/2014/main" xmlns="" id="{A145F448-0763-0235-8F12-1DFF151AF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7655" y="2585359"/>
                <a:ext cx="503237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西</a:t>
                </a:r>
              </a:p>
            </p:txBody>
          </p:sp>
          <p:sp>
            <p:nvSpPr>
              <p:cNvPr id="25" name="Text Box 25">
                <a:extLst>
                  <a:ext uri="{FF2B5EF4-FFF2-40B4-BE49-F238E27FC236}">
                    <a16:creationId xmlns:a16="http://schemas.microsoft.com/office/drawing/2014/main" xmlns="" id="{1DE618D9-6B13-ECA1-07C5-E7358A257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9586" y="2512969"/>
                <a:ext cx="50323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东</a:t>
                </a:r>
              </a:p>
            </p:txBody>
          </p:sp>
          <p:sp>
            <p:nvSpPr>
              <p:cNvPr id="26" name="Text Box 32">
                <a:extLst>
                  <a:ext uri="{FF2B5EF4-FFF2-40B4-BE49-F238E27FC236}">
                    <a16:creationId xmlns:a16="http://schemas.microsoft.com/office/drawing/2014/main" xmlns="" id="{A39EFCD6-9743-AC44-6FE2-D7A86757FB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6369" y="939702"/>
                <a:ext cx="1508174" cy="46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  <a:cs typeface="楷体" panose="02010609060101010101" pitchFamily="49" charset="-122"/>
                  </a:rPr>
                  <a:t>长颈鹿馆 </a:t>
                </a:r>
              </a:p>
            </p:txBody>
          </p:sp>
          <p:sp>
            <p:nvSpPr>
              <p:cNvPr id="27" name="Text Box 33">
                <a:extLst>
                  <a:ext uri="{FF2B5EF4-FFF2-40B4-BE49-F238E27FC236}">
                    <a16:creationId xmlns:a16="http://schemas.microsoft.com/office/drawing/2014/main" xmlns="" id="{7958B340-7503-531B-7FFC-6E9FDFCC2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4310" y="2779670"/>
                <a:ext cx="2232023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喷泉广场</a:t>
                </a:r>
              </a:p>
            </p:txBody>
          </p:sp>
          <p:sp>
            <p:nvSpPr>
              <p:cNvPr id="28" name="Line 36">
                <a:extLst>
                  <a:ext uri="{FF2B5EF4-FFF2-40B4-BE49-F238E27FC236}">
                    <a16:creationId xmlns:a16="http://schemas.microsoft.com/office/drawing/2014/main" xmlns="" id="{D1D77E0D-C6BA-B3E4-7937-6E8144925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3722" y="1413225"/>
                <a:ext cx="549910" cy="138684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9" name="Line 37">
                <a:extLst>
                  <a:ext uri="{FF2B5EF4-FFF2-40B4-BE49-F238E27FC236}">
                    <a16:creationId xmlns:a16="http://schemas.microsoft.com/office/drawing/2014/main" xmlns="" id="{A69E2309-82E6-6396-97C8-4CF9DC12A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7052" y="1702785"/>
                <a:ext cx="1405255" cy="110045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0" name="Line 38">
                <a:extLst>
                  <a:ext uri="{FF2B5EF4-FFF2-40B4-BE49-F238E27FC236}">
                    <a16:creationId xmlns:a16="http://schemas.microsoft.com/office/drawing/2014/main" xmlns="" id="{807385CB-0BD2-4546-0F10-87094C937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8322" y="2801970"/>
                <a:ext cx="1633220" cy="137287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1" name="Line 39">
                <a:extLst>
                  <a:ext uri="{FF2B5EF4-FFF2-40B4-BE49-F238E27FC236}">
                    <a16:creationId xmlns:a16="http://schemas.microsoft.com/office/drawing/2014/main" xmlns="" id="{BC9B0277-39EE-331A-635B-7E21DEC04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4007" y="2801970"/>
                <a:ext cx="1504315" cy="101917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2" name="Line 41">
                <a:extLst>
                  <a:ext uri="{FF2B5EF4-FFF2-40B4-BE49-F238E27FC236}">
                    <a16:creationId xmlns:a16="http://schemas.microsoft.com/office/drawing/2014/main" xmlns="" id="{FFAD8C6B-F9CC-DBD7-C7A3-672E852F6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30487" y="2089500"/>
                <a:ext cx="1654810" cy="64071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3" name="Oval 42">
                <a:extLst>
                  <a:ext uri="{FF2B5EF4-FFF2-40B4-BE49-F238E27FC236}">
                    <a16:creationId xmlns:a16="http://schemas.microsoft.com/office/drawing/2014/main" xmlns="" id="{11A97249-EAF9-DF70-DB9D-AE6FDB5A5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779" y="2021555"/>
                <a:ext cx="144462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4" name="Oval 43">
                <a:extLst>
                  <a:ext uri="{FF2B5EF4-FFF2-40B4-BE49-F238E27FC236}">
                    <a16:creationId xmlns:a16="http://schemas.microsoft.com/office/drawing/2014/main" xmlns="" id="{AA4A005C-F4E6-BDFF-8D82-2D05C46B4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6654" y="1202535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5" name="Oval 44">
                <a:extLst>
                  <a:ext uri="{FF2B5EF4-FFF2-40B4-BE49-F238E27FC236}">
                    <a16:creationId xmlns:a16="http://schemas.microsoft.com/office/drawing/2014/main" xmlns="" id="{49F21298-F2E3-669C-7DC0-6AB25DBAA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2077" y="1593489"/>
                <a:ext cx="144463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6" name="Oval 45">
                <a:extLst>
                  <a:ext uri="{FF2B5EF4-FFF2-40B4-BE49-F238E27FC236}">
                    <a16:creationId xmlns:a16="http://schemas.microsoft.com/office/drawing/2014/main" xmlns="" id="{DA63785B-5B35-429E-B932-BC1FA87CC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7484" y="4023317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7" name="Oval 46">
                <a:extLst>
                  <a:ext uri="{FF2B5EF4-FFF2-40B4-BE49-F238E27FC236}">
                    <a16:creationId xmlns:a16="http://schemas.microsoft.com/office/drawing/2014/main" xmlns="" id="{183AFC74-56C6-E786-18E9-BD0BB7E72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98" y="3731683"/>
                <a:ext cx="144462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8" name="Oval 57">
                <a:extLst>
                  <a:ext uri="{FF2B5EF4-FFF2-40B4-BE49-F238E27FC236}">
                    <a16:creationId xmlns:a16="http://schemas.microsoft.com/office/drawing/2014/main" xmlns="" id="{F6FAF202-C281-E525-B65A-1A69468FB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4349" y="2399360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pic>
            <p:nvPicPr>
              <p:cNvPr id="39" name="图片 38" descr="10.png">
                <a:extLst>
                  <a:ext uri="{FF2B5EF4-FFF2-40B4-BE49-F238E27FC236}">
                    <a16:creationId xmlns:a16="http://schemas.microsoft.com/office/drawing/2014/main" xmlns="" id="{11BC5B49-8B52-38BF-E90E-839F21DFE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1997" y="1506570"/>
                <a:ext cx="734060" cy="582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图片 39" descr="11.png">
                <a:extLst>
                  <a:ext uri="{FF2B5EF4-FFF2-40B4-BE49-F238E27FC236}">
                    <a16:creationId xmlns:a16="http://schemas.microsoft.com/office/drawing/2014/main" xmlns="" id="{6A16DA45-A463-0A23-E19F-96E46849A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4092" y="1413225"/>
                <a:ext cx="443230" cy="1002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图片 41" descr="13.png">
                <a:extLst>
                  <a:ext uri="{FF2B5EF4-FFF2-40B4-BE49-F238E27FC236}">
                    <a16:creationId xmlns:a16="http://schemas.microsoft.com/office/drawing/2014/main" xmlns="" id="{2C3D8ED6-6C58-06DD-63FE-4171FD5C0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0112" y="916655"/>
                <a:ext cx="550545" cy="72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图片 42" descr="14.png">
                <a:extLst>
                  <a:ext uri="{FF2B5EF4-FFF2-40B4-BE49-F238E27FC236}">
                    <a16:creationId xmlns:a16="http://schemas.microsoft.com/office/drawing/2014/main" xmlns="" id="{7DF69DA5-6C53-C8E4-FD19-26217EC11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060" y="3864810"/>
                <a:ext cx="635000" cy="513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图片 43" descr="15.png">
                <a:extLst>
                  <a:ext uri="{FF2B5EF4-FFF2-40B4-BE49-F238E27FC236}">
                    <a16:creationId xmlns:a16="http://schemas.microsoft.com/office/drawing/2014/main" xmlns="" id="{64AC3AD1-0C9A-81B9-8CE2-5C4F0EC28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7397" y="3821145"/>
                <a:ext cx="518160" cy="64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图片 40" descr="12.png">
                <a:extLst>
                  <a:ext uri="{FF2B5EF4-FFF2-40B4-BE49-F238E27FC236}">
                    <a16:creationId xmlns:a16="http://schemas.microsoft.com/office/drawing/2014/main" xmlns="" id="{2DE9EC9C-C9DD-4020-4331-E484F2D1A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7777" y="949675"/>
                <a:ext cx="682625" cy="556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22">
                <a:extLst>
                  <a:ext uri="{FF2B5EF4-FFF2-40B4-BE49-F238E27FC236}">
                    <a16:creationId xmlns:a16="http://schemas.microsoft.com/office/drawing/2014/main" xmlns="" id="{19D5417E-A780-C5B2-D036-31DE409AB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9650" y="4211911"/>
                <a:ext cx="503237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南</a:t>
                </a:r>
              </a:p>
            </p:txBody>
          </p:sp>
          <p:sp>
            <p:nvSpPr>
              <p:cNvPr id="46" name="Text Box 27">
                <a:extLst>
                  <a:ext uri="{FF2B5EF4-FFF2-40B4-BE49-F238E27FC236}">
                    <a16:creationId xmlns:a16="http://schemas.microsoft.com/office/drawing/2014/main" xmlns="" id="{5BC40B68-1BEC-D286-C810-F7402CB056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1763" y="4438950"/>
                <a:ext cx="155704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斑马场</a:t>
                </a:r>
              </a:p>
            </p:txBody>
          </p:sp>
          <p:sp>
            <p:nvSpPr>
              <p:cNvPr id="47" name="Text Box 30">
                <a:extLst>
                  <a:ext uri="{FF2B5EF4-FFF2-40B4-BE49-F238E27FC236}">
                    <a16:creationId xmlns:a16="http://schemas.microsoft.com/office/drawing/2014/main" xmlns="" id="{F0C63575-2A0B-B0D0-2CD9-DEEAC406E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9492" y="2061975"/>
                <a:ext cx="1485899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大象馆</a:t>
                </a:r>
              </a:p>
            </p:txBody>
          </p:sp>
          <p:sp>
            <p:nvSpPr>
              <p:cNvPr id="48" name="Text Box 27">
                <a:extLst>
                  <a:ext uri="{FF2B5EF4-FFF2-40B4-BE49-F238E27FC236}">
                    <a16:creationId xmlns:a16="http://schemas.microsoft.com/office/drawing/2014/main" xmlns="" id="{2DBB407E-7D10-C5D7-C42C-59ECE92B04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34308" y="4490995"/>
                <a:ext cx="108108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猴山</a:t>
                </a:r>
              </a:p>
            </p:txBody>
          </p:sp>
        </p:grpSp>
        <p:sp>
          <p:nvSpPr>
            <p:cNvPr id="21" name="Text Box 31">
              <a:extLst>
                <a:ext uri="{FF2B5EF4-FFF2-40B4-BE49-F238E27FC236}">
                  <a16:creationId xmlns:a16="http://schemas.microsoft.com/office/drawing/2014/main" xmlns="" id="{E2C2503F-23BC-6670-FE77-CEB6E4303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1247" y="583374"/>
              <a:ext cx="12573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66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熊猫馆</a:t>
              </a:r>
            </a:p>
          </p:txBody>
        </p:sp>
      </p:grpSp>
      <p:sp>
        <p:nvSpPr>
          <p:cNvPr id="57" name="Line 28">
            <a:extLst>
              <a:ext uri="{FF2B5EF4-FFF2-40B4-BE49-F238E27FC236}">
                <a16:creationId xmlns:a16="http://schemas.microsoft.com/office/drawing/2014/main" xmlns="" id="{8C9F6381-E5E3-2A4D-428A-A96EED70BA79}"/>
              </a:ext>
            </a:extLst>
          </p:cNvPr>
          <p:cNvSpPr/>
          <p:nvPr/>
        </p:nvSpPr>
        <p:spPr>
          <a:xfrm rot="-5400000">
            <a:off x="1926880" y="2047065"/>
            <a:ext cx="1696085" cy="635"/>
          </a:xfrm>
          <a:prstGeom prst="line">
            <a:avLst/>
          </a:prstGeom>
          <a:ln w="508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1DE6E402-699D-8729-C5D5-003587456390}"/>
              </a:ext>
            </a:extLst>
          </p:cNvPr>
          <p:cNvSpPr txBox="1"/>
          <p:nvPr/>
        </p:nvSpPr>
        <p:spPr>
          <a:xfrm>
            <a:off x="5126477" y="3151855"/>
            <a:ext cx="3315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熊猫馆在喷泉广场的北偏东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20°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xmlns="" id="{19D5417E-A780-C5B2-D036-31DE409AB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235" y="910763"/>
            <a:ext cx="431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51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 bldLvl="0" animBg="1"/>
      <p:bldP spid="54" grpId="1" bldLvl="0" animBg="1"/>
      <p:bldP spid="4" grpId="0"/>
      <p:bldP spid="17" grpId="0" animBg="1"/>
      <p:bldP spid="59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图片1">
            <a:extLst>
              <a:ext uri="{FF2B5EF4-FFF2-40B4-BE49-F238E27FC236}">
                <a16:creationId xmlns:a16="http://schemas.microsoft.com/office/drawing/2014/main" xmlns="" id="{E758AAF5-64E5-3360-924F-0C5EA91BD422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DFDEE4"/>
              </a:clrFrom>
              <a:clrTo>
                <a:srgbClr val="DFDEE4">
                  <a:alpha val="0"/>
                </a:srgbClr>
              </a:clrTo>
            </a:clrChange>
          </a:blip>
          <a:srcRect b="117"/>
          <a:stretch>
            <a:fillRect/>
          </a:stretch>
        </p:blipFill>
        <p:spPr>
          <a:xfrm>
            <a:off x="879458" y="1046800"/>
            <a:ext cx="3848735" cy="1887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" name="Arc 31">
            <a:extLst>
              <a:ext uri="{FF2B5EF4-FFF2-40B4-BE49-F238E27FC236}">
                <a16:creationId xmlns:a16="http://schemas.microsoft.com/office/drawing/2014/main" xmlns="" id="{17CC3AD3-FA29-CF97-1A00-10CC5286C3AF}"/>
              </a:ext>
            </a:extLst>
          </p:cNvPr>
          <p:cNvSpPr/>
          <p:nvPr/>
        </p:nvSpPr>
        <p:spPr>
          <a:xfrm rot="-6129481" flipV="1">
            <a:off x="2763484" y="1372985"/>
            <a:ext cx="1652270" cy="1597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8799" h="21600" fill="none">
                <a:moveTo>
                  <a:pt x="-1" y="0"/>
                </a:moveTo>
                <a:cubicBezTo>
                  <a:pt x="7783" y="0"/>
                  <a:pt x="14965" y="4188"/>
                  <a:pt x="18799" y="10962"/>
                </a:cubicBezTo>
              </a:path>
              <a:path w="18799" h="21600" stroke="0">
                <a:moveTo>
                  <a:pt x="-1" y="0"/>
                </a:moveTo>
                <a:cubicBezTo>
                  <a:pt x="7783" y="0"/>
                  <a:pt x="14965" y="4188"/>
                  <a:pt x="18799" y="10962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44">
            <a:extLst>
              <a:ext uri="{FF2B5EF4-FFF2-40B4-BE49-F238E27FC236}">
                <a16:creationId xmlns:a16="http://schemas.microsoft.com/office/drawing/2014/main" xmlns="" id="{5CEA22E9-7DB7-597B-D355-BC19C50F5F19}"/>
              </a:ext>
            </a:extLst>
          </p:cNvPr>
          <p:cNvSpPr txBox="1"/>
          <p:nvPr/>
        </p:nvSpPr>
        <p:spPr>
          <a:xfrm>
            <a:off x="2916202" y="2370888"/>
            <a:ext cx="9715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70°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xmlns="" id="{DC033012-7E14-5AD1-D36A-F7894509F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32" y="456011"/>
            <a:ext cx="8110407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熊猫馆在喷泉广场的什么方向？想一想，说一说。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4C0BA1D2-EA78-8F45-1D9B-FFF9A1181077}"/>
              </a:ext>
            </a:extLst>
          </p:cNvPr>
          <p:cNvSpPr/>
          <p:nvPr/>
        </p:nvSpPr>
        <p:spPr>
          <a:xfrm>
            <a:off x="293532" y="57362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FA0122C-E4D8-E5DA-1192-5B84274CB0EF}"/>
              </a:ext>
            </a:extLst>
          </p:cNvPr>
          <p:cNvGrpSpPr/>
          <p:nvPr/>
        </p:nvGrpSpPr>
        <p:grpSpPr>
          <a:xfrm>
            <a:off x="542981" y="979231"/>
            <a:ext cx="4667193" cy="3716430"/>
            <a:chOff x="4069492" y="583374"/>
            <a:chExt cx="5444829" cy="4306401"/>
          </a:xfrm>
        </p:grpSpPr>
        <p:sp>
          <p:nvSpPr>
            <p:cNvPr id="19" name="Text Box 28">
              <a:extLst>
                <a:ext uri="{FF2B5EF4-FFF2-40B4-BE49-F238E27FC236}">
                  <a16:creationId xmlns:a16="http://schemas.microsoft.com/office/drawing/2014/main" xmlns="" id="{8C40B471-E62D-1135-F81A-B39DCE68D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0821" y="1593807"/>
              <a:ext cx="13335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66FF"/>
                  </a:solidFill>
                  <a:latin typeface="宋体" panose="02010600030101010101" pitchFamily="2" charset="-122"/>
                </a:rPr>
                <a:t>狮虎山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F70E9C9B-F0EA-7D6B-9A5A-0FC3AEA2A7F3}"/>
                </a:ext>
              </a:extLst>
            </p:cNvPr>
            <p:cNvGrpSpPr/>
            <p:nvPr/>
          </p:nvGrpSpPr>
          <p:grpSpPr>
            <a:xfrm>
              <a:off x="4069492" y="916655"/>
              <a:ext cx="5145904" cy="3973120"/>
              <a:chOff x="4069492" y="916655"/>
              <a:chExt cx="5145904" cy="3973120"/>
            </a:xfrm>
          </p:grpSpPr>
          <p:sp>
            <p:nvSpPr>
              <p:cNvPr id="22" name="Line 5">
                <a:extLst>
                  <a:ext uri="{FF2B5EF4-FFF2-40B4-BE49-F238E27FC236}">
                    <a16:creationId xmlns:a16="http://schemas.microsoft.com/office/drawing/2014/main" xmlns="" id="{9919E1C8-B7EB-0EAB-90A7-2034367E9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0487" y="2779745"/>
                <a:ext cx="3528060" cy="22225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3" name="Line 7">
                <a:extLst>
                  <a:ext uri="{FF2B5EF4-FFF2-40B4-BE49-F238E27FC236}">
                    <a16:creationId xmlns:a16="http://schemas.microsoft.com/office/drawing/2014/main" xmlns="" id="{59D342FF-87DF-5EAC-644B-F995441A5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8322" y="1267810"/>
                <a:ext cx="25400" cy="294386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4" name="Text Box 24">
                <a:extLst>
                  <a:ext uri="{FF2B5EF4-FFF2-40B4-BE49-F238E27FC236}">
                    <a16:creationId xmlns:a16="http://schemas.microsoft.com/office/drawing/2014/main" xmlns="" id="{A145F448-0763-0235-8F12-1DFF151AF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7655" y="2585359"/>
                <a:ext cx="503237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西</a:t>
                </a:r>
              </a:p>
            </p:txBody>
          </p:sp>
          <p:sp>
            <p:nvSpPr>
              <p:cNvPr id="25" name="Text Box 25">
                <a:extLst>
                  <a:ext uri="{FF2B5EF4-FFF2-40B4-BE49-F238E27FC236}">
                    <a16:creationId xmlns:a16="http://schemas.microsoft.com/office/drawing/2014/main" xmlns="" id="{1DE618D9-6B13-ECA1-07C5-E7358A257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9586" y="2512969"/>
                <a:ext cx="50323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东</a:t>
                </a:r>
              </a:p>
            </p:txBody>
          </p:sp>
          <p:sp>
            <p:nvSpPr>
              <p:cNvPr id="26" name="Text Box 32">
                <a:extLst>
                  <a:ext uri="{FF2B5EF4-FFF2-40B4-BE49-F238E27FC236}">
                    <a16:creationId xmlns:a16="http://schemas.microsoft.com/office/drawing/2014/main" xmlns="" id="{A39EFCD6-9743-AC44-6FE2-D7A86757FB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6369" y="939702"/>
                <a:ext cx="1508174" cy="46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  <a:cs typeface="楷体" panose="02010609060101010101" pitchFamily="49" charset="-122"/>
                  </a:rPr>
                  <a:t>长颈鹿馆 </a:t>
                </a:r>
              </a:p>
            </p:txBody>
          </p:sp>
          <p:sp>
            <p:nvSpPr>
              <p:cNvPr id="27" name="Text Box 33">
                <a:extLst>
                  <a:ext uri="{FF2B5EF4-FFF2-40B4-BE49-F238E27FC236}">
                    <a16:creationId xmlns:a16="http://schemas.microsoft.com/office/drawing/2014/main" xmlns="" id="{7958B340-7503-531B-7FFC-6E9FDFCC2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4310" y="2779670"/>
                <a:ext cx="2232023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喷泉广场</a:t>
                </a:r>
              </a:p>
            </p:txBody>
          </p:sp>
          <p:sp>
            <p:nvSpPr>
              <p:cNvPr id="28" name="Line 36">
                <a:extLst>
                  <a:ext uri="{FF2B5EF4-FFF2-40B4-BE49-F238E27FC236}">
                    <a16:creationId xmlns:a16="http://schemas.microsoft.com/office/drawing/2014/main" xmlns="" id="{D1D77E0D-C6BA-B3E4-7937-6E8144925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3722" y="1413225"/>
                <a:ext cx="549910" cy="138684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9" name="Line 37">
                <a:extLst>
                  <a:ext uri="{FF2B5EF4-FFF2-40B4-BE49-F238E27FC236}">
                    <a16:creationId xmlns:a16="http://schemas.microsoft.com/office/drawing/2014/main" xmlns="" id="{A69E2309-82E6-6396-97C8-4CF9DC12A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7052" y="1702785"/>
                <a:ext cx="1405255" cy="110045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0" name="Line 38">
                <a:extLst>
                  <a:ext uri="{FF2B5EF4-FFF2-40B4-BE49-F238E27FC236}">
                    <a16:creationId xmlns:a16="http://schemas.microsoft.com/office/drawing/2014/main" xmlns="" id="{807385CB-0BD2-4546-0F10-87094C937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8322" y="2801970"/>
                <a:ext cx="1633220" cy="137287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1" name="Line 39">
                <a:extLst>
                  <a:ext uri="{FF2B5EF4-FFF2-40B4-BE49-F238E27FC236}">
                    <a16:creationId xmlns:a16="http://schemas.microsoft.com/office/drawing/2014/main" xmlns="" id="{BC9B0277-39EE-331A-635B-7E21DEC04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4007" y="2801970"/>
                <a:ext cx="1504315" cy="101917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2" name="Line 41">
                <a:extLst>
                  <a:ext uri="{FF2B5EF4-FFF2-40B4-BE49-F238E27FC236}">
                    <a16:creationId xmlns:a16="http://schemas.microsoft.com/office/drawing/2014/main" xmlns="" id="{FFAD8C6B-F9CC-DBD7-C7A3-672E852F6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30487" y="2089500"/>
                <a:ext cx="1654810" cy="64071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3" name="Oval 42">
                <a:extLst>
                  <a:ext uri="{FF2B5EF4-FFF2-40B4-BE49-F238E27FC236}">
                    <a16:creationId xmlns:a16="http://schemas.microsoft.com/office/drawing/2014/main" xmlns="" id="{11A97249-EAF9-DF70-DB9D-AE6FDB5A5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779" y="2021555"/>
                <a:ext cx="144462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4" name="Oval 43">
                <a:extLst>
                  <a:ext uri="{FF2B5EF4-FFF2-40B4-BE49-F238E27FC236}">
                    <a16:creationId xmlns:a16="http://schemas.microsoft.com/office/drawing/2014/main" xmlns="" id="{AA4A005C-F4E6-BDFF-8D82-2D05C46B4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6654" y="1202535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5" name="Oval 44">
                <a:extLst>
                  <a:ext uri="{FF2B5EF4-FFF2-40B4-BE49-F238E27FC236}">
                    <a16:creationId xmlns:a16="http://schemas.microsoft.com/office/drawing/2014/main" xmlns="" id="{49F21298-F2E3-669C-7DC0-6AB25DBAA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2077" y="1593489"/>
                <a:ext cx="144463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6" name="Oval 45">
                <a:extLst>
                  <a:ext uri="{FF2B5EF4-FFF2-40B4-BE49-F238E27FC236}">
                    <a16:creationId xmlns:a16="http://schemas.microsoft.com/office/drawing/2014/main" xmlns="" id="{DA63785B-5B35-429E-B932-BC1FA87CC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7484" y="4023317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7" name="Oval 46">
                <a:extLst>
                  <a:ext uri="{FF2B5EF4-FFF2-40B4-BE49-F238E27FC236}">
                    <a16:creationId xmlns:a16="http://schemas.microsoft.com/office/drawing/2014/main" xmlns="" id="{183AFC74-56C6-E786-18E9-BD0BB7E72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98" y="3731683"/>
                <a:ext cx="144462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8" name="Oval 57">
                <a:extLst>
                  <a:ext uri="{FF2B5EF4-FFF2-40B4-BE49-F238E27FC236}">
                    <a16:creationId xmlns:a16="http://schemas.microsoft.com/office/drawing/2014/main" xmlns="" id="{F6FAF202-C281-E525-B65A-1A69468FB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4349" y="2399360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pic>
            <p:nvPicPr>
              <p:cNvPr id="39" name="图片 38" descr="10.png">
                <a:extLst>
                  <a:ext uri="{FF2B5EF4-FFF2-40B4-BE49-F238E27FC236}">
                    <a16:creationId xmlns:a16="http://schemas.microsoft.com/office/drawing/2014/main" xmlns="" id="{11BC5B49-8B52-38BF-E90E-839F21DFE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1997" y="1506570"/>
                <a:ext cx="734060" cy="582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图片 39" descr="11.png">
                <a:extLst>
                  <a:ext uri="{FF2B5EF4-FFF2-40B4-BE49-F238E27FC236}">
                    <a16:creationId xmlns:a16="http://schemas.microsoft.com/office/drawing/2014/main" xmlns="" id="{6A16DA45-A463-0A23-E19F-96E46849A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4092" y="1413225"/>
                <a:ext cx="443230" cy="1002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图片 41" descr="13.png">
                <a:extLst>
                  <a:ext uri="{FF2B5EF4-FFF2-40B4-BE49-F238E27FC236}">
                    <a16:creationId xmlns:a16="http://schemas.microsoft.com/office/drawing/2014/main" xmlns="" id="{2C3D8ED6-6C58-06DD-63FE-4171FD5C0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0112" y="916655"/>
                <a:ext cx="550545" cy="72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图片 42" descr="14.png">
                <a:extLst>
                  <a:ext uri="{FF2B5EF4-FFF2-40B4-BE49-F238E27FC236}">
                    <a16:creationId xmlns:a16="http://schemas.microsoft.com/office/drawing/2014/main" xmlns="" id="{7DF69DA5-6C53-C8E4-FD19-26217EC11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060" y="3864810"/>
                <a:ext cx="635000" cy="513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图片 43" descr="15.png">
                <a:extLst>
                  <a:ext uri="{FF2B5EF4-FFF2-40B4-BE49-F238E27FC236}">
                    <a16:creationId xmlns:a16="http://schemas.microsoft.com/office/drawing/2014/main" xmlns="" id="{64AC3AD1-0C9A-81B9-8CE2-5C4F0EC28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7397" y="3821145"/>
                <a:ext cx="518160" cy="64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图片 40" descr="12.png">
                <a:extLst>
                  <a:ext uri="{FF2B5EF4-FFF2-40B4-BE49-F238E27FC236}">
                    <a16:creationId xmlns:a16="http://schemas.microsoft.com/office/drawing/2014/main" xmlns="" id="{2DE9EC9C-C9DD-4020-4331-E484F2D1A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7777" y="949675"/>
                <a:ext cx="682625" cy="556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22">
                <a:extLst>
                  <a:ext uri="{FF2B5EF4-FFF2-40B4-BE49-F238E27FC236}">
                    <a16:creationId xmlns:a16="http://schemas.microsoft.com/office/drawing/2014/main" xmlns="" id="{19D5417E-A780-C5B2-D036-31DE409AB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9650" y="4211911"/>
                <a:ext cx="503237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南</a:t>
                </a:r>
              </a:p>
            </p:txBody>
          </p:sp>
          <p:sp>
            <p:nvSpPr>
              <p:cNvPr id="46" name="Text Box 27">
                <a:extLst>
                  <a:ext uri="{FF2B5EF4-FFF2-40B4-BE49-F238E27FC236}">
                    <a16:creationId xmlns:a16="http://schemas.microsoft.com/office/drawing/2014/main" xmlns="" id="{5BC40B68-1BEC-D286-C810-F7402CB056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1763" y="4438950"/>
                <a:ext cx="155704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斑马场</a:t>
                </a:r>
              </a:p>
            </p:txBody>
          </p:sp>
          <p:sp>
            <p:nvSpPr>
              <p:cNvPr id="47" name="Text Box 30">
                <a:extLst>
                  <a:ext uri="{FF2B5EF4-FFF2-40B4-BE49-F238E27FC236}">
                    <a16:creationId xmlns:a16="http://schemas.microsoft.com/office/drawing/2014/main" xmlns="" id="{F0C63575-2A0B-B0D0-2CD9-DEEAC406E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9492" y="2061975"/>
                <a:ext cx="1485899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大象馆</a:t>
                </a:r>
              </a:p>
            </p:txBody>
          </p:sp>
          <p:sp>
            <p:nvSpPr>
              <p:cNvPr id="48" name="Text Box 27">
                <a:extLst>
                  <a:ext uri="{FF2B5EF4-FFF2-40B4-BE49-F238E27FC236}">
                    <a16:creationId xmlns:a16="http://schemas.microsoft.com/office/drawing/2014/main" xmlns="" id="{2DBB407E-7D10-C5D7-C42C-59ECE92B04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34308" y="4490995"/>
                <a:ext cx="108108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猴山</a:t>
                </a:r>
              </a:p>
            </p:txBody>
          </p:sp>
        </p:grpSp>
        <p:sp>
          <p:nvSpPr>
            <p:cNvPr id="21" name="Text Box 31">
              <a:extLst>
                <a:ext uri="{FF2B5EF4-FFF2-40B4-BE49-F238E27FC236}">
                  <a16:creationId xmlns:a16="http://schemas.microsoft.com/office/drawing/2014/main" xmlns="" id="{E2C2503F-23BC-6670-FE77-CEB6E4303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1247" y="583374"/>
              <a:ext cx="12573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66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熊猫馆</a:t>
              </a:r>
            </a:p>
          </p:txBody>
        </p:sp>
      </p:grpSp>
      <p:sp>
        <p:nvSpPr>
          <p:cNvPr id="58" name="Line 28">
            <a:extLst>
              <a:ext uri="{FF2B5EF4-FFF2-40B4-BE49-F238E27FC236}">
                <a16:creationId xmlns:a16="http://schemas.microsoft.com/office/drawing/2014/main" xmlns="" id="{F720ECE5-61AA-5D1D-B4D5-3BBCDA43B2C6}"/>
              </a:ext>
            </a:extLst>
          </p:cNvPr>
          <p:cNvSpPr/>
          <p:nvPr/>
        </p:nvSpPr>
        <p:spPr>
          <a:xfrm flipV="1">
            <a:off x="2765982" y="2868545"/>
            <a:ext cx="1978660" cy="26670"/>
          </a:xfrm>
          <a:prstGeom prst="line">
            <a:avLst/>
          </a:prstGeom>
          <a:ln w="508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1DE6E402-699D-8729-C5D5-003587456390}"/>
              </a:ext>
            </a:extLst>
          </p:cNvPr>
          <p:cNvSpPr txBox="1"/>
          <p:nvPr/>
        </p:nvSpPr>
        <p:spPr>
          <a:xfrm>
            <a:off x="4888686" y="2697369"/>
            <a:ext cx="3465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熊猫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馆在喷泉广场的东偏北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70°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的方向上。</a:t>
            </a:r>
          </a:p>
        </p:txBody>
      </p:sp>
      <p:sp>
        <p:nvSpPr>
          <p:cNvPr id="50" name="Text Box 22">
            <a:extLst>
              <a:ext uri="{FF2B5EF4-FFF2-40B4-BE49-F238E27FC236}">
                <a16:creationId xmlns:a16="http://schemas.microsoft.com/office/drawing/2014/main" xmlns="" id="{19D5417E-A780-C5B2-D036-31DE409AB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87" y="923269"/>
            <a:ext cx="431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67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图片1">
            <a:extLst>
              <a:ext uri="{FF2B5EF4-FFF2-40B4-BE49-F238E27FC236}">
                <a16:creationId xmlns:a16="http://schemas.microsoft.com/office/drawing/2014/main" xmlns="" id="{E758AAF5-64E5-3360-924F-0C5EA91BD422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DFDEE4"/>
              </a:clrFrom>
              <a:clrTo>
                <a:srgbClr val="DFDEE4">
                  <a:alpha val="0"/>
                </a:srgbClr>
              </a:clrTo>
            </a:clrChange>
          </a:blip>
          <a:srcRect b="117"/>
          <a:stretch>
            <a:fillRect/>
          </a:stretch>
        </p:blipFill>
        <p:spPr>
          <a:xfrm>
            <a:off x="879458" y="1046800"/>
            <a:ext cx="3848735" cy="1887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" name="Arc 31">
            <a:extLst>
              <a:ext uri="{FF2B5EF4-FFF2-40B4-BE49-F238E27FC236}">
                <a16:creationId xmlns:a16="http://schemas.microsoft.com/office/drawing/2014/main" xmlns="" id="{17CC3AD3-FA29-CF97-1A00-10CC5286C3AF}"/>
              </a:ext>
            </a:extLst>
          </p:cNvPr>
          <p:cNvSpPr/>
          <p:nvPr/>
        </p:nvSpPr>
        <p:spPr>
          <a:xfrm rot="15963194" flipV="1">
            <a:off x="3618121" y="2063107"/>
            <a:ext cx="984348" cy="6756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8799" h="21600" fill="none">
                <a:moveTo>
                  <a:pt x="-1" y="0"/>
                </a:moveTo>
                <a:cubicBezTo>
                  <a:pt x="7783" y="0"/>
                  <a:pt x="14965" y="4188"/>
                  <a:pt x="18799" y="10962"/>
                </a:cubicBezTo>
              </a:path>
              <a:path w="18799" h="21600" stroke="0">
                <a:moveTo>
                  <a:pt x="-1" y="0"/>
                </a:moveTo>
                <a:cubicBezTo>
                  <a:pt x="7783" y="0"/>
                  <a:pt x="14965" y="4188"/>
                  <a:pt x="18799" y="10962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44">
            <a:extLst>
              <a:ext uri="{FF2B5EF4-FFF2-40B4-BE49-F238E27FC236}">
                <a16:creationId xmlns:a16="http://schemas.microsoft.com/office/drawing/2014/main" xmlns="" id="{5CEA22E9-7DB7-597B-D355-BC19C50F5F19}"/>
              </a:ext>
            </a:extLst>
          </p:cNvPr>
          <p:cNvSpPr txBox="1"/>
          <p:nvPr/>
        </p:nvSpPr>
        <p:spPr>
          <a:xfrm>
            <a:off x="3128915" y="2426286"/>
            <a:ext cx="9715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°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FA0122C-E4D8-E5DA-1192-5B84274CB0EF}"/>
              </a:ext>
            </a:extLst>
          </p:cNvPr>
          <p:cNvGrpSpPr/>
          <p:nvPr/>
        </p:nvGrpSpPr>
        <p:grpSpPr>
          <a:xfrm>
            <a:off x="542981" y="979231"/>
            <a:ext cx="4667193" cy="3716430"/>
            <a:chOff x="4069492" y="583374"/>
            <a:chExt cx="5444829" cy="4306401"/>
          </a:xfrm>
        </p:grpSpPr>
        <p:sp>
          <p:nvSpPr>
            <p:cNvPr id="19" name="Text Box 28">
              <a:extLst>
                <a:ext uri="{FF2B5EF4-FFF2-40B4-BE49-F238E27FC236}">
                  <a16:creationId xmlns:a16="http://schemas.microsoft.com/office/drawing/2014/main" xmlns="" id="{8C40B471-E62D-1135-F81A-B39DCE68D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0821" y="1593807"/>
              <a:ext cx="13335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66FF"/>
                  </a:solidFill>
                  <a:latin typeface="宋体" panose="02010600030101010101" pitchFamily="2" charset="-122"/>
                </a:rPr>
                <a:t>狮虎山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F70E9C9B-F0EA-7D6B-9A5A-0FC3AEA2A7F3}"/>
                </a:ext>
              </a:extLst>
            </p:cNvPr>
            <p:cNvGrpSpPr/>
            <p:nvPr/>
          </p:nvGrpSpPr>
          <p:grpSpPr>
            <a:xfrm>
              <a:off x="4069492" y="916655"/>
              <a:ext cx="5145904" cy="3973120"/>
              <a:chOff x="4069492" y="916655"/>
              <a:chExt cx="5145904" cy="3973120"/>
            </a:xfrm>
          </p:grpSpPr>
          <p:sp>
            <p:nvSpPr>
              <p:cNvPr id="22" name="Line 5">
                <a:extLst>
                  <a:ext uri="{FF2B5EF4-FFF2-40B4-BE49-F238E27FC236}">
                    <a16:creationId xmlns:a16="http://schemas.microsoft.com/office/drawing/2014/main" xmlns="" id="{9919E1C8-B7EB-0EAB-90A7-2034367E9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0487" y="2779745"/>
                <a:ext cx="3528060" cy="22225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3" name="Line 7">
                <a:extLst>
                  <a:ext uri="{FF2B5EF4-FFF2-40B4-BE49-F238E27FC236}">
                    <a16:creationId xmlns:a16="http://schemas.microsoft.com/office/drawing/2014/main" xmlns="" id="{59D342FF-87DF-5EAC-644B-F995441A5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8322" y="1267810"/>
                <a:ext cx="25400" cy="294386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4" name="Text Box 24">
                <a:extLst>
                  <a:ext uri="{FF2B5EF4-FFF2-40B4-BE49-F238E27FC236}">
                    <a16:creationId xmlns:a16="http://schemas.microsoft.com/office/drawing/2014/main" xmlns="" id="{A145F448-0763-0235-8F12-1DFF151AF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7655" y="2585359"/>
                <a:ext cx="503237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西</a:t>
                </a:r>
              </a:p>
            </p:txBody>
          </p:sp>
          <p:sp>
            <p:nvSpPr>
              <p:cNvPr id="25" name="Text Box 25">
                <a:extLst>
                  <a:ext uri="{FF2B5EF4-FFF2-40B4-BE49-F238E27FC236}">
                    <a16:creationId xmlns:a16="http://schemas.microsoft.com/office/drawing/2014/main" xmlns="" id="{1DE618D9-6B13-ECA1-07C5-E7358A257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9586" y="2512969"/>
                <a:ext cx="50323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东</a:t>
                </a:r>
              </a:p>
            </p:txBody>
          </p:sp>
          <p:sp>
            <p:nvSpPr>
              <p:cNvPr id="26" name="Text Box 32">
                <a:extLst>
                  <a:ext uri="{FF2B5EF4-FFF2-40B4-BE49-F238E27FC236}">
                    <a16:creationId xmlns:a16="http://schemas.microsoft.com/office/drawing/2014/main" xmlns="" id="{A39EFCD6-9743-AC44-6FE2-D7A86757FB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6369" y="939702"/>
                <a:ext cx="1508174" cy="46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  <a:cs typeface="楷体" panose="02010609060101010101" pitchFamily="49" charset="-122"/>
                  </a:rPr>
                  <a:t>长颈鹿馆 </a:t>
                </a:r>
              </a:p>
            </p:txBody>
          </p:sp>
          <p:sp>
            <p:nvSpPr>
              <p:cNvPr id="27" name="Text Box 33">
                <a:extLst>
                  <a:ext uri="{FF2B5EF4-FFF2-40B4-BE49-F238E27FC236}">
                    <a16:creationId xmlns:a16="http://schemas.microsoft.com/office/drawing/2014/main" xmlns="" id="{7958B340-7503-531B-7FFC-6E9FDFCC2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4310" y="2779670"/>
                <a:ext cx="2232023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喷泉广场</a:t>
                </a:r>
              </a:p>
            </p:txBody>
          </p:sp>
          <p:sp>
            <p:nvSpPr>
              <p:cNvPr id="28" name="Line 36">
                <a:extLst>
                  <a:ext uri="{FF2B5EF4-FFF2-40B4-BE49-F238E27FC236}">
                    <a16:creationId xmlns:a16="http://schemas.microsoft.com/office/drawing/2014/main" xmlns="" id="{D1D77E0D-C6BA-B3E4-7937-6E8144925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3722" y="1413225"/>
                <a:ext cx="549910" cy="138684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9" name="Line 37">
                <a:extLst>
                  <a:ext uri="{FF2B5EF4-FFF2-40B4-BE49-F238E27FC236}">
                    <a16:creationId xmlns:a16="http://schemas.microsoft.com/office/drawing/2014/main" xmlns="" id="{A69E2309-82E6-6396-97C8-4CF9DC12A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7052" y="1702785"/>
                <a:ext cx="1405255" cy="110045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0" name="Line 38">
                <a:extLst>
                  <a:ext uri="{FF2B5EF4-FFF2-40B4-BE49-F238E27FC236}">
                    <a16:creationId xmlns:a16="http://schemas.microsoft.com/office/drawing/2014/main" xmlns="" id="{807385CB-0BD2-4546-0F10-87094C937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8322" y="2801970"/>
                <a:ext cx="1633220" cy="137287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1" name="Line 39">
                <a:extLst>
                  <a:ext uri="{FF2B5EF4-FFF2-40B4-BE49-F238E27FC236}">
                    <a16:creationId xmlns:a16="http://schemas.microsoft.com/office/drawing/2014/main" xmlns="" id="{BC9B0277-39EE-331A-635B-7E21DEC04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4007" y="2801970"/>
                <a:ext cx="1504315" cy="101917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2" name="Line 41">
                <a:extLst>
                  <a:ext uri="{FF2B5EF4-FFF2-40B4-BE49-F238E27FC236}">
                    <a16:creationId xmlns:a16="http://schemas.microsoft.com/office/drawing/2014/main" xmlns="" id="{FFAD8C6B-F9CC-DBD7-C7A3-672E852F6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30487" y="2089500"/>
                <a:ext cx="1654810" cy="64071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3" name="Oval 42">
                <a:extLst>
                  <a:ext uri="{FF2B5EF4-FFF2-40B4-BE49-F238E27FC236}">
                    <a16:creationId xmlns:a16="http://schemas.microsoft.com/office/drawing/2014/main" xmlns="" id="{11A97249-EAF9-DF70-DB9D-AE6FDB5A5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779" y="2021555"/>
                <a:ext cx="144462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4" name="Oval 43">
                <a:extLst>
                  <a:ext uri="{FF2B5EF4-FFF2-40B4-BE49-F238E27FC236}">
                    <a16:creationId xmlns:a16="http://schemas.microsoft.com/office/drawing/2014/main" xmlns="" id="{AA4A005C-F4E6-BDFF-8D82-2D05C46B4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6654" y="1202535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5" name="Oval 44">
                <a:extLst>
                  <a:ext uri="{FF2B5EF4-FFF2-40B4-BE49-F238E27FC236}">
                    <a16:creationId xmlns:a16="http://schemas.microsoft.com/office/drawing/2014/main" xmlns="" id="{49F21298-F2E3-669C-7DC0-6AB25DBAA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2077" y="1593489"/>
                <a:ext cx="144463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6" name="Oval 45">
                <a:extLst>
                  <a:ext uri="{FF2B5EF4-FFF2-40B4-BE49-F238E27FC236}">
                    <a16:creationId xmlns:a16="http://schemas.microsoft.com/office/drawing/2014/main" xmlns="" id="{DA63785B-5B35-429E-B932-BC1FA87CC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7484" y="4023317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7" name="Oval 46">
                <a:extLst>
                  <a:ext uri="{FF2B5EF4-FFF2-40B4-BE49-F238E27FC236}">
                    <a16:creationId xmlns:a16="http://schemas.microsoft.com/office/drawing/2014/main" xmlns="" id="{183AFC74-56C6-E786-18E9-BD0BB7E72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98" y="3731683"/>
                <a:ext cx="144462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8" name="Oval 57">
                <a:extLst>
                  <a:ext uri="{FF2B5EF4-FFF2-40B4-BE49-F238E27FC236}">
                    <a16:creationId xmlns:a16="http://schemas.microsoft.com/office/drawing/2014/main" xmlns="" id="{F6FAF202-C281-E525-B65A-1A69468FB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4349" y="2399360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pic>
            <p:nvPicPr>
              <p:cNvPr id="39" name="图片 38" descr="10.png">
                <a:extLst>
                  <a:ext uri="{FF2B5EF4-FFF2-40B4-BE49-F238E27FC236}">
                    <a16:creationId xmlns:a16="http://schemas.microsoft.com/office/drawing/2014/main" xmlns="" id="{11BC5B49-8B52-38BF-E90E-839F21DFE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1997" y="1506570"/>
                <a:ext cx="734060" cy="582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图片 39" descr="11.png">
                <a:extLst>
                  <a:ext uri="{FF2B5EF4-FFF2-40B4-BE49-F238E27FC236}">
                    <a16:creationId xmlns:a16="http://schemas.microsoft.com/office/drawing/2014/main" xmlns="" id="{6A16DA45-A463-0A23-E19F-96E46849A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4092" y="1413225"/>
                <a:ext cx="443230" cy="1002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图片 41" descr="13.png">
                <a:extLst>
                  <a:ext uri="{FF2B5EF4-FFF2-40B4-BE49-F238E27FC236}">
                    <a16:creationId xmlns:a16="http://schemas.microsoft.com/office/drawing/2014/main" xmlns="" id="{2C3D8ED6-6C58-06DD-63FE-4171FD5C0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0112" y="916655"/>
                <a:ext cx="550545" cy="72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图片 42" descr="14.png">
                <a:extLst>
                  <a:ext uri="{FF2B5EF4-FFF2-40B4-BE49-F238E27FC236}">
                    <a16:creationId xmlns:a16="http://schemas.microsoft.com/office/drawing/2014/main" xmlns="" id="{7DF69DA5-6C53-C8E4-FD19-26217EC11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060" y="3864810"/>
                <a:ext cx="635000" cy="513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图片 43" descr="15.png">
                <a:extLst>
                  <a:ext uri="{FF2B5EF4-FFF2-40B4-BE49-F238E27FC236}">
                    <a16:creationId xmlns:a16="http://schemas.microsoft.com/office/drawing/2014/main" xmlns="" id="{64AC3AD1-0C9A-81B9-8CE2-5C4F0EC28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7397" y="3821145"/>
                <a:ext cx="518160" cy="64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图片 40" descr="12.png">
                <a:extLst>
                  <a:ext uri="{FF2B5EF4-FFF2-40B4-BE49-F238E27FC236}">
                    <a16:creationId xmlns:a16="http://schemas.microsoft.com/office/drawing/2014/main" xmlns="" id="{2DE9EC9C-C9DD-4020-4331-E484F2D1A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7777" y="949675"/>
                <a:ext cx="682625" cy="556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22">
                <a:extLst>
                  <a:ext uri="{FF2B5EF4-FFF2-40B4-BE49-F238E27FC236}">
                    <a16:creationId xmlns:a16="http://schemas.microsoft.com/office/drawing/2014/main" xmlns="" id="{19D5417E-A780-C5B2-D036-31DE409AB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9650" y="4211911"/>
                <a:ext cx="503237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南</a:t>
                </a:r>
              </a:p>
            </p:txBody>
          </p:sp>
          <p:sp>
            <p:nvSpPr>
              <p:cNvPr id="46" name="Text Box 27">
                <a:extLst>
                  <a:ext uri="{FF2B5EF4-FFF2-40B4-BE49-F238E27FC236}">
                    <a16:creationId xmlns:a16="http://schemas.microsoft.com/office/drawing/2014/main" xmlns="" id="{5BC40B68-1BEC-D286-C810-F7402CB056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1763" y="4438950"/>
                <a:ext cx="155704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斑马场</a:t>
                </a:r>
              </a:p>
            </p:txBody>
          </p:sp>
          <p:sp>
            <p:nvSpPr>
              <p:cNvPr id="47" name="Text Box 30">
                <a:extLst>
                  <a:ext uri="{FF2B5EF4-FFF2-40B4-BE49-F238E27FC236}">
                    <a16:creationId xmlns:a16="http://schemas.microsoft.com/office/drawing/2014/main" xmlns="" id="{F0C63575-2A0B-B0D0-2CD9-DEEAC406E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9492" y="2061975"/>
                <a:ext cx="1485899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大象馆</a:t>
                </a:r>
              </a:p>
            </p:txBody>
          </p:sp>
          <p:sp>
            <p:nvSpPr>
              <p:cNvPr id="48" name="Text Box 27">
                <a:extLst>
                  <a:ext uri="{FF2B5EF4-FFF2-40B4-BE49-F238E27FC236}">
                    <a16:creationId xmlns:a16="http://schemas.microsoft.com/office/drawing/2014/main" xmlns="" id="{2DBB407E-7D10-C5D7-C42C-59ECE92B04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34308" y="4490995"/>
                <a:ext cx="108108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猴山</a:t>
                </a:r>
              </a:p>
            </p:txBody>
          </p:sp>
        </p:grpSp>
        <p:sp>
          <p:nvSpPr>
            <p:cNvPr id="21" name="Text Box 31">
              <a:extLst>
                <a:ext uri="{FF2B5EF4-FFF2-40B4-BE49-F238E27FC236}">
                  <a16:creationId xmlns:a16="http://schemas.microsoft.com/office/drawing/2014/main" xmlns="" id="{E2C2503F-23BC-6670-FE77-CEB6E4303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1247" y="583374"/>
              <a:ext cx="12573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66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熊猫馆</a:t>
              </a:r>
            </a:p>
          </p:txBody>
        </p:sp>
      </p:grpSp>
      <p:sp>
        <p:nvSpPr>
          <p:cNvPr id="58" name="Line 28">
            <a:extLst>
              <a:ext uri="{FF2B5EF4-FFF2-40B4-BE49-F238E27FC236}">
                <a16:creationId xmlns:a16="http://schemas.microsoft.com/office/drawing/2014/main" xmlns="" id="{F720ECE5-61AA-5D1D-B4D5-3BBCDA43B2C6}"/>
              </a:ext>
            </a:extLst>
          </p:cNvPr>
          <p:cNvSpPr/>
          <p:nvPr/>
        </p:nvSpPr>
        <p:spPr>
          <a:xfrm flipV="1">
            <a:off x="2765982" y="2868545"/>
            <a:ext cx="1978660" cy="26670"/>
          </a:xfrm>
          <a:prstGeom prst="line">
            <a:avLst/>
          </a:prstGeom>
          <a:ln w="508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1DE6E402-699D-8729-C5D5-003587456390}"/>
              </a:ext>
            </a:extLst>
          </p:cNvPr>
          <p:cNvSpPr txBox="1"/>
          <p:nvPr/>
        </p:nvSpPr>
        <p:spPr>
          <a:xfrm>
            <a:off x="4986110" y="3530359"/>
            <a:ext cx="3596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狮虎山在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喷泉广场的东偏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</a:t>
            </a:r>
            <a:r>
              <a:rPr lang="en-US" altLang="zh-CN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的方向上。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4970600" y="659061"/>
            <a:ext cx="3653155" cy="2219960"/>
            <a:chOff x="8075" y="4954"/>
            <a:chExt cx="5753" cy="3496"/>
          </a:xfrm>
        </p:grpSpPr>
        <p:sp>
          <p:nvSpPr>
            <p:cNvPr id="65" name="云形标注 64"/>
            <p:cNvSpPr/>
            <p:nvPr/>
          </p:nvSpPr>
          <p:spPr>
            <a:xfrm>
              <a:off x="8075" y="4954"/>
              <a:ext cx="4139" cy="2172"/>
            </a:xfrm>
            <a:prstGeom prst="cloudCallout">
              <a:avLst>
                <a:gd name="adj1" fmla="val 42888"/>
                <a:gd name="adj2" fmla="val 59078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矩形 22"/>
            <p:cNvSpPr/>
            <p:nvPr/>
          </p:nvSpPr>
          <p:spPr>
            <a:xfrm>
              <a:off x="8460" y="5159"/>
              <a:ext cx="3813" cy="18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  <a:buClr>
                  <a:srgbClr val="FF0000"/>
                </a:buClr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狮虎山也在喷泉广场的北边再往东，怎么区分呢？</a:t>
              </a:r>
              <a:endParaRPr lang="en-US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67" name="图片 66" descr="书中男孩子_conew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487" y="6276"/>
              <a:ext cx="2341" cy="2174"/>
            </a:xfrm>
            <a:prstGeom prst="rect">
              <a:avLst/>
            </a:prstGeom>
          </p:spPr>
        </p:pic>
      </p:grpSp>
      <p:sp>
        <p:nvSpPr>
          <p:cNvPr id="50" name="Text Box 22">
            <a:extLst>
              <a:ext uri="{FF2B5EF4-FFF2-40B4-BE49-F238E27FC236}">
                <a16:creationId xmlns:a16="http://schemas.microsoft.com/office/drawing/2014/main" xmlns="" id="{19D5417E-A780-C5B2-D036-31DE409AB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162" y="873044"/>
            <a:ext cx="431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04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图片1">
            <a:extLst>
              <a:ext uri="{FF2B5EF4-FFF2-40B4-BE49-F238E27FC236}">
                <a16:creationId xmlns:a16="http://schemas.microsoft.com/office/drawing/2014/main" xmlns="" id="{505B9FC4-8628-2AD1-3279-AB3D72A42AC9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DFDEE4"/>
              </a:clrFrom>
              <a:clrTo>
                <a:srgbClr val="DFDEE4">
                  <a:alpha val="0"/>
                </a:srgbClr>
              </a:clrTo>
            </a:clrChange>
          </a:blip>
          <a:srcRect r="117"/>
          <a:stretch>
            <a:fillRect/>
          </a:stretch>
        </p:blipFill>
        <p:spPr>
          <a:xfrm>
            <a:off x="2754594" y="1375525"/>
            <a:ext cx="1511935" cy="3101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Text Box 37">
            <a:extLst>
              <a:ext uri="{FF2B5EF4-FFF2-40B4-BE49-F238E27FC236}">
                <a16:creationId xmlns:a16="http://schemas.microsoft.com/office/drawing/2014/main" xmlns="" id="{21E9CC4C-E1AA-C95B-4142-EAC5D6541BF8}"/>
              </a:ext>
            </a:extLst>
          </p:cNvPr>
          <p:cNvSpPr txBox="1"/>
          <p:nvPr/>
        </p:nvSpPr>
        <p:spPr>
          <a:xfrm>
            <a:off x="2755696" y="2166412"/>
            <a:ext cx="83015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50°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Arc 29">
            <a:extLst>
              <a:ext uri="{FF2B5EF4-FFF2-40B4-BE49-F238E27FC236}">
                <a16:creationId xmlns:a16="http://schemas.microsoft.com/office/drawing/2014/main" xmlns="" id="{D4CE88CF-176C-4C16-2AD6-F6E672F9F911}"/>
              </a:ext>
            </a:extLst>
          </p:cNvPr>
          <p:cNvSpPr/>
          <p:nvPr/>
        </p:nvSpPr>
        <p:spPr>
          <a:xfrm rot="5045966" flipH="1">
            <a:off x="2738814" y="1233232"/>
            <a:ext cx="918116" cy="1218053"/>
          </a:xfrm>
          <a:custGeom>
            <a:avLst/>
            <a:gdLst/>
            <a:ahLst/>
            <a:cxnLst>
              <a:cxn ang="0">
                <a:pos x="1919918131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21093" h="21054" fill="none">
                <a:moveTo>
                  <a:pt x="4824" y="-1"/>
                </a:moveTo>
                <a:cubicBezTo>
                  <a:pt x="12961" y="1864"/>
                  <a:pt x="19295" y="8250"/>
                  <a:pt x="21093" y="16402"/>
                </a:cubicBezTo>
              </a:path>
              <a:path w="21093" h="21054" stroke="0">
                <a:moveTo>
                  <a:pt x="4824" y="-1"/>
                </a:moveTo>
                <a:cubicBezTo>
                  <a:pt x="12961" y="1864"/>
                  <a:pt x="19295" y="8250"/>
                  <a:pt x="21093" y="16402"/>
                </a:cubicBezTo>
                <a:lnTo>
                  <a:pt x="0" y="21054"/>
                </a:lnTo>
                <a:close/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FA0122C-E4D8-E5DA-1192-5B84274CB0EF}"/>
              </a:ext>
            </a:extLst>
          </p:cNvPr>
          <p:cNvGrpSpPr/>
          <p:nvPr/>
        </p:nvGrpSpPr>
        <p:grpSpPr>
          <a:xfrm>
            <a:off x="542981" y="979231"/>
            <a:ext cx="4667193" cy="3716430"/>
            <a:chOff x="4069492" y="583374"/>
            <a:chExt cx="5444829" cy="4306401"/>
          </a:xfrm>
        </p:grpSpPr>
        <p:sp>
          <p:nvSpPr>
            <p:cNvPr id="19" name="Text Box 28">
              <a:extLst>
                <a:ext uri="{FF2B5EF4-FFF2-40B4-BE49-F238E27FC236}">
                  <a16:creationId xmlns:a16="http://schemas.microsoft.com/office/drawing/2014/main" xmlns="" id="{8C40B471-E62D-1135-F81A-B39DCE68D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0821" y="1593807"/>
              <a:ext cx="13335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66FF"/>
                  </a:solidFill>
                  <a:latin typeface="宋体" panose="02010600030101010101" pitchFamily="2" charset="-122"/>
                </a:rPr>
                <a:t>狮虎山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F70E9C9B-F0EA-7D6B-9A5A-0FC3AEA2A7F3}"/>
                </a:ext>
              </a:extLst>
            </p:cNvPr>
            <p:cNvGrpSpPr/>
            <p:nvPr/>
          </p:nvGrpSpPr>
          <p:grpSpPr>
            <a:xfrm>
              <a:off x="4069492" y="916655"/>
              <a:ext cx="5145904" cy="3973120"/>
              <a:chOff x="4069492" y="916655"/>
              <a:chExt cx="5145904" cy="3973120"/>
            </a:xfrm>
          </p:grpSpPr>
          <p:sp>
            <p:nvSpPr>
              <p:cNvPr id="22" name="Line 5">
                <a:extLst>
                  <a:ext uri="{FF2B5EF4-FFF2-40B4-BE49-F238E27FC236}">
                    <a16:creationId xmlns:a16="http://schemas.microsoft.com/office/drawing/2014/main" xmlns="" id="{9919E1C8-B7EB-0EAB-90A7-2034367E9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0487" y="2779745"/>
                <a:ext cx="3528060" cy="22225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3" name="Line 7">
                <a:extLst>
                  <a:ext uri="{FF2B5EF4-FFF2-40B4-BE49-F238E27FC236}">
                    <a16:creationId xmlns:a16="http://schemas.microsoft.com/office/drawing/2014/main" xmlns="" id="{59D342FF-87DF-5EAC-644B-F995441A5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8322" y="1267810"/>
                <a:ext cx="25400" cy="294386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4" name="Text Box 24">
                <a:extLst>
                  <a:ext uri="{FF2B5EF4-FFF2-40B4-BE49-F238E27FC236}">
                    <a16:creationId xmlns:a16="http://schemas.microsoft.com/office/drawing/2014/main" xmlns="" id="{A145F448-0763-0235-8F12-1DFF151AF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7655" y="2585359"/>
                <a:ext cx="503237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西</a:t>
                </a:r>
              </a:p>
            </p:txBody>
          </p:sp>
          <p:sp>
            <p:nvSpPr>
              <p:cNvPr id="25" name="Text Box 25">
                <a:extLst>
                  <a:ext uri="{FF2B5EF4-FFF2-40B4-BE49-F238E27FC236}">
                    <a16:creationId xmlns:a16="http://schemas.microsoft.com/office/drawing/2014/main" xmlns="" id="{1DE618D9-6B13-ECA1-07C5-E7358A257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9586" y="2512969"/>
                <a:ext cx="50323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东</a:t>
                </a:r>
              </a:p>
            </p:txBody>
          </p:sp>
          <p:sp>
            <p:nvSpPr>
              <p:cNvPr id="26" name="Text Box 32">
                <a:extLst>
                  <a:ext uri="{FF2B5EF4-FFF2-40B4-BE49-F238E27FC236}">
                    <a16:creationId xmlns:a16="http://schemas.microsoft.com/office/drawing/2014/main" xmlns="" id="{A39EFCD6-9743-AC44-6FE2-D7A86757FB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6369" y="939702"/>
                <a:ext cx="1508174" cy="46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  <a:cs typeface="楷体" panose="02010609060101010101" pitchFamily="49" charset="-122"/>
                  </a:rPr>
                  <a:t>长颈鹿馆 </a:t>
                </a:r>
              </a:p>
            </p:txBody>
          </p:sp>
          <p:sp>
            <p:nvSpPr>
              <p:cNvPr id="27" name="Text Box 33">
                <a:extLst>
                  <a:ext uri="{FF2B5EF4-FFF2-40B4-BE49-F238E27FC236}">
                    <a16:creationId xmlns:a16="http://schemas.microsoft.com/office/drawing/2014/main" xmlns="" id="{7958B340-7503-531B-7FFC-6E9FDFCC2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4310" y="2779670"/>
                <a:ext cx="2232023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喷泉广场</a:t>
                </a:r>
              </a:p>
            </p:txBody>
          </p:sp>
          <p:sp>
            <p:nvSpPr>
              <p:cNvPr id="28" name="Line 36">
                <a:extLst>
                  <a:ext uri="{FF2B5EF4-FFF2-40B4-BE49-F238E27FC236}">
                    <a16:creationId xmlns:a16="http://schemas.microsoft.com/office/drawing/2014/main" xmlns="" id="{D1D77E0D-C6BA-B3E4-7937-6E8144925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3722" y="1413225"/>
                <a:ext cx="549910" cy="138684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29" name="Line 37">
                <a:extLst>
                  <a:ext uri="{FF2B5EF4-FFF2-40B4-BE49-F238E27FC236}">
                    <a16:creationId xmlns:a16="http://schemas.microsoft.com/office/drawing/2014/main" xmlns="" id="{A69E2309-82E6-6396-97C8-4CF9DC12A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7052" y="1702785"/>
                <a:ext cx="1405255" cy="110045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0" name="Line 38">
                <a:extLst>
                  <a:ext uri="{FF2B5EF4-FFF2-40B4-BE49-F238E27FC236}">
                    <a16:creationId xmlns:a16="http://schemas.microsoft.com/office/drawing/2014/main" xmlns="" id="{807385CB-0BD2-4546-0F10-87094C937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8322" y="2801970"/>
                <a:ext cx="1633220" cy="137287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1" name="Line 39">
                <a:extLst>
                  <a:ext uri="{FF2B5EF4-FFF2-40B4-BE49-F238E27FC236}">
                    <a16:creationId xmlns:a16="http://schemas.microsoft.com/office/drawing/2014/main" xmlns="" id="{BC9B0277-39EE-331A-635B-7E21DEC04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4007" y="2801970"/>
                <a:ext cx="1504315" cy="101917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2" name="Line 41">
                <a:extLst>
                  <a:ext uri="{FF2B5EF4-FFF2-40B4-BE49-F238E27FC236}">
                    <a16:creationId xmlns:a16="http://schemas.microsoft.com/office/drawing/2014/main" xmlns="" id="{FFAD8C6B-F9CC-DBD7-C7A3-672E852F6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30487" y="2089500"/>
                <a:ext cx="1654810" cy="64071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33" name="Oval 42">
                <a:extLst>
                  <a:ext uri="{FF2B5EF4-FFF2-40B4-BE49-F238E27FC236}">
                    <a16:creationId xmlns:a16="http://schemas.microsoft.com/office/drawing/2014/main" xmlns="" id="{11A97249-EAF9-DF70-DB9D-AE6FDB5A5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779" y="2021555"/>
                <a:ext cx="144462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4" name="Oval 43">
                <a:extLst>
                  <a:ext uri="{FF2B5EF4-FFF2-40B4-BE49-F238E27FC236}">
                    <a16:creationId xmlns:a16="http://schemas.microsoft.com/office/drawing/2014/main" xmlns="" id="{AA4A005C-F4E6-BDFF-8D82-2D05C46B4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6654" y="1202535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5" name="Oval 44">
                <a:extLst>
                  <a:ext uri="{FF2B5EF4-FFF2-40B4-BE49-F238E27FC236}">
                    <a16:creationId xmlns:a16="http://schemas.microsoft.com/office/drawing/2014/main" xmlns="" id="{49F21298-F2E3-669C-7DC0-6AB25DBAA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2077" y="1593489"/>
                <a:ext cx="144463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6" name="Oval 45">
                <a:extLst>
                  <a:ext uri="{FF2B5EF4-FFF2-40B4-BE49-F238E27FC236}">
                    <a16:creationId xmlns:a16="http://schemas.microsoft.com/office/drawing/2014/main" xmlns="" id="{DA63785B-5B35-429E-B932-BC1FA87CC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7484" y="4023317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7" name="Oval 46">
                <a:extLst>
                  <a:ext uri="{FF2B5EF4-FFF2-40B4-BE49-F238E27FC236}">
                    <a16:creationId xmlns:a16="http://schemas.microsoft.com/office/drawing/2014/main" xmlns="" id="{183AFC74-56C6-E786-18E9-BD0BB7E72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98" y="3731683"/>
                <a:ext cx="144462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38" name="Oval 57">
                <a:extLst>
                  <a:ext uri="{FF2B5EF4-FFF2-40B4-BE49-F238E27FC236}">
                    <a16:creationId xmlns:a16="http://schemas.microsoft.com/office/drawing/2014/main" xmlns="" id="{F6FAF202-C281-E525-B65A-1A69468FB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4349" y="2399360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pic>
            <p:nvPicPr>
              <p:cNvPr id="39" name="图片 38" descr="10.png">
                <a:extLst>
                  <a:ext uri="{FF2B5EF4-FFF2-40B4-BE49-F238E27FC236}">
                    <a16:creationId xmlns:a16="http://schemas.microsoft.com/office/drawing/2014/main" xmlns="" id="{11BC5B49-8B52-38BF-E90E-839F21DFE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1997" y="1506570"/>
                <a:ext cx="734060" cy="582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图片 39" descr="11.png">
                <a:extLst>
                  <a:ext uri="{FF2B5EF4-FFF2-40B4-BE49-F238E27FC236}">
                    <a16:creationId xmlns:a16="http://schemas.microsoft.com/office/drawing/2014/main" xmlns="" id="{6A16DA45-A463-0A23-E19F-96E46849A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4092" y="1413225"/>
                <a:ext cx="443230" cy="1002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图片 41" descr="13.png">
                <a:extLst>
                  <a:ext uri="{FF2B5EF4-FFF2-40B4-BE49-F238E27FC236}">
                    <a16:creationId xmlns:a16="http://schemas.microsoft.com/office/drawing/2014/main" xmlns="" id="{2C3D8ED6-6C58-06DD-63FE-4171FD5C0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0112" y="916655"/>
                <a:ext cx="550545" cy="72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图片 42" descr="14.png">
                <a:extLst>
                  <a:ext uri="{FF2B5EF4-FFF2-40B4-BE49-F238E27FC236}">
                    <a16:creationId xmlns:a16="http://schemas.microsoft.com/office/drawing/2014/main" xmlns="" id="{7DF69DA5-6C53-C8E4-FD19-26217EC11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060" y="3864810"/>
                <a:ext cx="635000" cy="513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图片 43" descr="15.png">
                <a:extLst>
                  <a:ext uri="{FF2B5EF4-FFF2-40B4-BE49-F238E27FC236}">
                    <a16:creationId xmlns:a16="http://schemas.microsoft.com/office/drawing/2014/main" xmlns="" id="{64AC3AD1-0C9A-81B9-8CE2-5C4F0EC28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7397" y="3821145"/>
                <a:ext cx="518160" cy="64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图片 40" descr="12.png">
                <a:extLst>
                  <a:ext uri="{FF2B5EF4-FFF2-40B4-BE49-F238E27FC236}">
                    <a16:creationId xmlns:a16="http://schemas.microsoft.com/office/drawing/2014/main" xmlns="" id="{2DE9EC9C-C9DD-4020-4331-E484F2D1A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7777" y="949675"/>
                <a:ext cx="682625" cy="556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22">
                <a:extLst>
                  <a:ext uri="{FF2B5EF4-FFF2-40B4-BE49-F238E27FC236}">
                    <a16:creationId xmlns:a16="http://schemas.microsoft.com/office/drawing/2014/main" xmlns="" id="{19D5417E-A780-C5B2-D036-31DE409AB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9650" y="4211911"/>
                <a:ext cx="503237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南</a:t>
                </a:r>
              </a:p>
            </p:txBody>
          </p:sp>
          <p:sp>
            <p:nvSpPr>
              <p:cNvPr id="46" name="Text Box 27">
                <a:extLst>
                  <a:ext uri="{FF2B5EF4-FFF2-40B4-BE49-F238E27FC236}">
                    <a16:creationId xmlns:a16="http://schemas.microsoft.com/office/drawing/2014/main" xmlns="" id="{5BC40B68-1BEC-D286-C810-F7402CB056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1763" y="4438950"/>
                <a:ext cx="155704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斑马场</a:t>
                </a:r>
              </a:p>
            </p:txBody>
          </p:sp>
          <p:sp>
            <p:nvSpPr>
              <p:cNvPr id="47" name="Text Box 30">
                <a:extLst>
                  <a:ext uri="{FF2B5EF4-FFF2-40B4-BE49-F238E27FC236}">
                    <a16:creationId xmlns:a16="http://schemas.microsoft.com/office/drawing/2014/main" xmlns="" id="{F0C63575-2A0B-B0D0-2CD9-DEEAC406E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9492" y="2061975"/>
                <a:ext cx="1485899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大象馆</a:t>
                </a:r>
              </a:p>
            </p:txBody>
          </p:sp>
          <p:sp>
            <p:nvSpPr>
              <p:cNvPr id="48" name="Text Box 27">
                <a:extLst>
                  <a:ext uri="{FF2B5EF4-FFF2-40B4-BE49-F238E27FC236}">
                    <a16:creationId xmlns:a16="http://schemas.microsoft.com/office/drawing/2014/main" xmlns="" id="{2DBB407E-7D10-C5D7-C42C-59ECE92B04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34308" y="4490995"/>
                <a:ext cx="108108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宋体" panose="02010600030101010101" pitchFamily="2" charset="-122"/>
                  </a:rPr>
                  <a:t>猴山</a:t>
                </a:r>
              </a:p>
            </p:txBody>
          </p:sp>
        </p:grpSp>
        <p:sp>
          <p:nvSpPr>
            <p:cNvPr id="21" name="Text Box 31">
              <a:extLst>
                <a:ext uri="{FF2B5EF4-FFF2-40B4-BE49-F238E27FC236}">
                  <a16:creationId xmlns:a16="http://schemas.microsoft.com/office/drawing/2014/main" xmlns="" id="{E2C2503F-23BC-6670-FE77-CEB6E4303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1247" y="583374"/>
              <a:ext cx="12573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66FF"/>
                  </a:solidFill>
                  <a:latin typeface="宋体" panose="02010600030101010101" pitchFamily="2" charset="-122"/>
                  <a:cs typeface="Times New Roman" panose="02020603050405020304" pitchFamily="18" charset="0"/>
                </a:rPr>
                <a:t>熊猫馆</a:t>
              </a:r>
            </a:p>
          </p:txBody>
        </p:sp>
      </p:grpSp>
      <p:sp>
        <p:nvSpPr>
          <p:cNvPr id="57" name="Line 28">
            <a:extLst>
              <a:ext uri="{FF2B5EF4-FFF2-40B4-BE49-F238E27FC236}">
                <a16:creationId xmlns:a16="http://schemas.microsoft.com/office/drawing/2014/main" xmlns="" id="{8C9F6381-E5E3-2A4D-428A-A96EED70BA79}"/>
              </a:ext>
            </a:extLst>
          </p:cNvPr>
          <p:cNvSpPr/>
          <p:nvPr/>
        </p:nvSpPr>
        <p:spPr>
          <a:xfrm rot="-5400000">
            <a:off x="1929066" y="2029526"/>
            <a:ext cx="1696085" cy="635"/>
          </a:xfrm>
          <a:prstGeom prst="line">
            <a:avLst/>
          </a:prstGeom>
          <a:ln w="508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1DE6E402-699D-8729-C5D5-003587456390}"/>
              </a:ext>
            </a:extLst>
          </p:cNvPr>
          <p:cNvSpPr txBox="1"/>
          <p:nvPr/>
        </p:nvSpPr>
        <p:spPr>
          <a:xfrm>
            <a:off x="5014380" y="2569657"/>
            <a:ext cx="3539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狮虎山在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喷泉广场的北偏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</a:t>
            </a:r>
            <a:r>
              <a:rPr lang="en-US" altLang="zh-CN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en-US" altLang="zh-CN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的方向</a:t>
            </a:r>
            <a:r>
              <a:rPr lang="zh-CN" altLang="en-US" sz="2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xmlns="" id="{19D5417E-A780-C5B2-D036-31DE409AB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162" y="873044"/>
            <a:ext cx="431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955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 bldLvl="0" animBg="1"/>
      <p:bldP spid="54" grpId="1" bldLvl="0" animBg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8528" y="516209"/>
            <a:ext cx="8123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大象馆和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长颈鹿馆都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在喷泉广场的北偏西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60°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的方向上，如何区分它们的位置呢？</a:t>
            </a:r>
          </a:p>
        </p:txBody>
      </p:sp>
      <p:sp>
        <p:nvSpPr>
          <p:cNvPr id="53" name="椭圆 52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29930F6F-E4E9-19E8-94B8-5E9228C2D51A}"/>
              </a:ext>
            </a:extLst>
          </p:cNvPr>
          <p:cNvGrpSpPr/>
          <p:nvPr/>
        </p:nvGrpSpPr>
        <p:grpSpPr>
          <a:xfrm>
            <a:off x="2447390" y="1492846"/>
            <a:ext cx="3964616" cy="3327444"/>
            <a:chOff x="4069492" y="583374"/>
            <a:chExt cx="5444829" cy="4306401"/>
          </a:xfrm>
        </p:grpSpPr>
        <p:sp>
          <p:nvSpPr>
            <p:cNvPr id="48" name="Text Box 28">
              <a:extLst>
                <a:ext uri="{FF2B5EF4-FFF2-40B4-BE49-F238E27FC236}">
                  <a16:creationId xmlns:a16="http://schemas.microsoft.com/office/drawing/2014/main" xmlns="" id="{28CEF7D1-A561-7DB4-8F8D-B2693288F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0821" y="1593807"/>
              <a:ext cx="13335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狮虎山</a:t>
              </a: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xmlns="" id="{CC9A03D2-83FD-D743-C7A4-87118C303FB2}"/>
                </a:ext>
              </a:extLst>
            </p:cNvPr>
            <p:cNvGrpSpPr/>
            <p:nvPr/>
          </p:nvGrpSpPr>
          <p:grpSpPr>
            <a:xfrm>
              <a:off x="4069492" y="863253"/>
              <a:ext cx="5145904" cy="4026522"/>
              <a:chOff x="4069492" y="863253"/>
              <a:chExt cx="5145904" cy="4026522"/>
            </a:xfrm>
          </p:grpSpPr>
          <p:sp>
            <p:nvSpPr>
              <p:cNvPr id="51" name="Line 5">
                <a:extLst>
                  <a:ext uri="{FF2B5EF4-FFF2-40B4-BE49-F238E27FC236}">
                    <a16:creationId xmlns:a16="http://schemas.microsoft.com/office/drawing/2014/main" xmlns="" id="{7B131081-6EEE-4787-88EA-E09DB7C95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0487" y="2779745"/>
                <a:ext cx="3528060" cy="22225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2" name="Line 7">
                <a:extLst>
                  <a:ext uri="{FF2B5EF4-FFF2-40B4-BE49-F238E27FC236}">
                    <a16:creationId xmlns:a16="http://schemas.microsoft.com/office/drawing/2014/main" xmlns="" id="{0014CCCC-842F-18D2-F8FC-8A52BB06C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8322" y="1267810"/>
                <a:ext cx="25400" cy="294386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4" name="Text Box 24">
                <a:extLst>
                  <a:ext uri="{FF2B5EF4-FFF2-40B4-BE49-F238E27FC236}">
                    <a16:creationId xmlns:a16="http://schemas.microsoft.com/office/drawing/2014/main" xmlns="" id="{39CA21CD-70D3-ECF2-9241-C6B7D9A6D0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7655" y="2585359"/>
                <a:ext cx="503237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西</a:t>
                </a:r>
              </a:p>
            </p:txBody>
          </p:sp>
          <p:sp>
            <p:nvSpPr>
              <p:cNvPr id="55" name="Text Box 25">
                <a:extLst>
                  <a:ext uri="{FF2B5EF4-FFF2-40B4-BE49-F238E27FC236}">
                    <a16:creationId xmlns:a16="http://schemas.microsoft.com/office/drawing/2014/main" xmlns="" id="{071DE90F-D7A5-5EDB-D6DF-7A7CCF4436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9586" y="2512969"/>
                <a:ext cx="50323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东</a:t>
                </a:r>
              </a:p>
            </p:txBody>
          </p:sp>
          <p:sp>
            <p:nvSpPr>
              <p:cNvPr id="56" name="Text Box 32">
                <a:extLst>
                  <a:ext uri="{FF2B5EF4-FFF2-40B4-BE49-F238E27FC236}">
                    <a16:creationId xmlns:a16="http://schemas.microsoft.com/office/drawing/2014/main" xmlns="" id="{DC3FD37D-B48D-D1C3-CBFD-88B736EDD5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0892" y="863253"/>
                <a:ext cx="1728732" cy="517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长颈鹿馆 </a:t>
                </a:r>
              </a:p>
            </p:txBody>
          </p:sp>
          <p:sp>
            <p:nvSpPr>
              <p:cNvPr id="57" name="Text Box 33">
                <a:extLst>
                  <a:ext uri="{FF2B5EF4-FFF2-40B4-BE49-F238E27FC236}">
                    <a16:creationId xmlns:a16="http://schemas.microsoft.com/office/drawing/2014/main" xmlns="" id="{8A1F4052-D7B5-05AE-10D3-EFCDD1E52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4310" y="2779670"/>
                <a:ext cx="2232023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喷泉广场</a:t>
                </a:r>
              </a:p>
            </p:txBody>
          </p:sp>
          <p:sp>
            <p:nvSpPr>
              <p:cNvPr id="58" name="Line 36">
                <a:extLst>
                  <a:ext uri="{FF2B5EF4-FFF2-40B4-BE49-F238E27FC236}">
                    <a16:creationId xmlns:a16="http://schemas.microsoft.com/office/drawing/2014/main" xmlns="" id="{1BA26227-CF9E-2896-C89E-D8C666F73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3722" y="1413225"/>
                <a:ext cx="549910" cy="138684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9" name="Line 37">
                <a:extLst>
                  <a:ext uri="{FF2B5EF4-FFF2-40B4-BE49-F238E27FC236}">
                    <a16:creationId xmlns:a16="http://schemas.microsoft.com/office/drawing/2014/main" xmlns="" id="{AE0CB805-79FE-E9FC-561F-0BD6DA0D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7052" y="1702785"/>
                <a:ext cx="1405255" cy="110045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0" name="Line 38">
                <a:extLst>
                  <a:ext uri="{FF2B5EF4-FFF2-40B4-BE49-F238E27FC236}">
                    <a16:creationId xmlns:a16="http://schemas.microsoft.com/office/drawing/2014/main" xmlns="" id="{CEA088B1-D7D2-D5D9-0BB3-9502F271F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8322" y="2801970"/>
                <a:ext cx="1633220" cy="137287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1" name="Line 39">
                <a:extLst>
                  <a:ext uri="{FF2B5EF4-FFF2-40B4-BE49-F238E27FC236}">
                    <a16:creationId xmlns:a16="http://schemas.microsoft.com/office/drawing/2014/main" xmlns="" id="{606192B9-B729-A437-8136-41B8C8511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4007" y="2801970"/>
                <a:ext cx="1504315" cy="101917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xmlns="" id="{48DAB512-E556-5365-A0AE-B740AE482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30487" y="2089500"/>
                <a:ext cx="1654810" cy="64071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3" name="Oval 42">
                <a:extLst>
                  <a:ext uri="{FF2B5EF4-FFF2-40B4-BE49-F238E27FC236}">
                    <a16:creationId xmlns:a16="http://schemas.microsoft.com/office/drawing/2014/main" xmlns="" id="{469177B1-7E23-98AD-011D-A3FD02480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779" y="2021555"/>
                <a:ext cx="144462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64" name="Oval 43">
                <a:extLst>
                  <a:ext uri="{FF2B5EF4-FFF2-40B4-BE49-F238E27FC236}">
                    <a16:creationId xmlns:a16="http://schemas.microsoft.com/office/drawing/2014/main" xmlns="" id="{89CDBC05-9F65-F885-B3BA-30893AB53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6654" y="1202535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65" name="Oval 44">
                <a:extLst>
                  <a:ext uri="{FF2B5EF4-FFF2-40B4-BE49-F238E27FC236}">
                    <a16:creationId xmlns:a16="http://schemas.microsoft.com/office/drawing/2014/main" xmlns="" id="{A8A89E7A-B739-E5DD-A9F8-C469456AB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2077" y="1593489"/>
                <a:ext cx="144463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66" name="Oval 45">
                <a:extLst>
                  <a:ext uri="{FF2B5EF4-FFF2-40B4-BE49-F238E27FC236}">
                    <a16:creationId xmlns:a16="http://schemas.microsoft.com/office/drawing/2014/main" xmlns="" id="{561D5D91-C103-759C-2176-323152E95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7484" y="4023317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67" name="Oval 46">
                <a:extLst>
                  <a:ext uri="{FF2B5EF4-FFF2-40B4-BE49-F238E27FC236}">
                    <a16:creationId xmlns:a16="http://schemas.microsoft.com/office/drawing/2014/main" xmlns="" id="{9FC4113C-91EF-0C6E-9E6B-CB01B2F91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98" y="3731683"/>
                <a:ext cx="144462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68" name="Oval 57">
                <a:extLst>
                  <a:ext uri="{FF2B5EF4-FFF2-40B4-BE49-F238E27FC236}">
                    <a16:creationId xmlns:a16="http://schemas.microsoft.com/office/drawing/2014/main" xmlns="" id="{810340B9-A829-B2CE-A8E0-09890E641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4349" y="2399360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pic>
            <p:nvPicPr>
              <p:cNvPr id="69" name="图片 38" descr="10.png">
                <a:extLst>
                  <a:ext uri="{FF2B5EF4-FFF2-40B4-BE49-F238E27FC236}">
                    <a16:creationId xmlns:a16="http://schemas.microsoft.com/office/drawing/2014/main" xmlns="" id="{0D7BBA5C-57CC-23D3-8E57-E747BDDCE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1997" y="1506570"/>
                <a:ext cx="734060" cy="582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图片 39" descr="11.png">
                <a:extLst>
                  <a:ext uri="{FF2B5EF4-FFF2-40B4-BE49-F238E27FC236}">
                    <a16:creationId xmlns:a16="http://schemas.microsoft.com/office/drawing/2014/main" xmlns="" id="{BE3D9625-48AD-061E-2A27-1151B894E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4092" y="1413225"/>
                <a:ext cx="443230" cy="1002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图片 41" descr="13.png">
                <a:extLst>
                  <a:ext uri="{FF2B5EF4-FFF2-40B4-BE49-F238E27FC236}">
                    <a16:creationId xmlns:a16="http://schemas.microsoft.com/office/drawing/2014/main" xmlns="" id="{E8243F3E-87F8-E5F0-CA53-67AFA5C50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0112" y="916655"/>
                <a:ext cx="550545" cy="72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图片 42" descr="14.png">
                <a:extLst>
                  <a:ext uri="{FF2B5EF4-FFF2-40B4-BE49-F238E27FC236}">
                    <a16:creationId xmlns:a16="http://schemas.microsoft.com/office/drawing/2014/main" xmlns="" id="{F06D72E0-A1BB-62B8-36D3-12713D173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060" y="3864810"/>
                <a:ext cx="635000" cy="513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图片 43" descr="15.png">
                <a:extLst>
                  <a:ext uri="{FF2B5EF4-FFF2-40B4-BE49-F238E27FC236}">
                    <a16:creationId xmlns:a16="http://schemas.microsoft.com/office/drawing/2014/main" xmlns="" id="{2FFC04A6-7ABC-3298-8F81-4E4C65772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7397" y="3821145"/>
                <a:ext cx="518160" cy="64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图片 40" descr="12.png">
                <a:extLst>
                  <a:ext uri="{FF2B5EF4-FFF2-40B4-BE49-F238E27FC236}">
                    <a16:creationId xmlns:a16="http://schemas.microsoft.com/office/drawing/2014/main" xmlns="" id="{989680DA-72A0-1824-B52C-CF982672D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7777" y="949675"/>
                <a:ext cx="682625" cy="556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Text Box 22">
                <a:extLst>
                  <a:ext uri="{FF2B5EF4-FFF2-40B4-BE49-F238E27FC236}">
                    <a16:creationId xmlns:a16="http://schemas.microsoft.com/office/drawing/2014/main" xmlns="" id="{1FF9FA6A-30BE-51CF-389B-AB7B28DCB3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9650" y="4211911"/>
                <a:ext cx="503237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南</a:t>
                </a:r>
              </a:p>
            </p:txBody>
          </p:sp>
          <p:sp>
            <p:nvSpPr>
              <p:cNvPr id="76" name="Text Box 27">
                <a:extLst>
                  <a:ext uri="{FF2B5EF4-FFF2-40B4-BE49-F238E27FC236}">
                    <a16:creationId xmlns:a16="http://schemas.microsoft.com/office/drawing/2014/main" xmlns="" id="{D7068D47-7805-D0B3-92D0-4B8A05D85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1763" y="4438950"/>
                <a:ext cx="155704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斑马场</a:t>
                </a:r>
              </a:p>
            </p:txBody>
          </p:sp>
          <p:sp>
            <p:nvSpPr>
              <p:cNvPr id="77" name="Text Box 30">
                <a:extLst>
                  <a:ext uri="{FF2B5EF4-FFF2-40B4-BE49-F238E27FC236}">
                    <a16:creationId xmlns:a16="http://schemas.microsoft.com/office/drawing/2014/main" xmlns="" id="{830BF7DA-B948-6BBC-6B3E-47AF151280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9492" y="2061975"/>
                <a:ext cx="1485899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大象馆</a:t>
                </a:r>
              </a:p>
            </p:txBody>
          </p:sp>
          <p:sp>
            <p:nvSpPr>
              <p:cNvPr id="78" name="Text Box 27">
                <a:extLst>
                  <a:ext uri="{FF2B5EF4-FFF2-40B4-BE49-F238E27FC236}">
                    <a16:creationId xmlns:a16="http://schemas.microsoft.com/office/drawing/2014/main" xmlns="" id="{740BC3AE-8697-831A-0630-E96921065A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34308" y="4490995"/>
                <a:ext cx="108108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猴山</a:t>
                </a:r>
              </a:p>
            </p:txBody>
          </p:sp>
        </p:grpSp>
        <p:sp>
          <p:nvSpPr>
            <p:cNvPr id="50" name="Text Box 31">
              <a:extLst>
                <a:ext uri="{FF2B5EF4-FFF2-40B4-BE49-F238E27FC236}">
                  <a16:creationId xmlns:a16="http://schemas.microsoft.com/office/drawing/2014/main" xmlns="" id="{2291C6AF-1899-B973-BCBD-EBE5C856C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1248" y="583374"/>
              <a:ext cx="1464311" cy="51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熊猫馆</a:t>
              </a:r>
            </a:p>
          </p:txBody>
        </p:sp>
      </p:grpSp>
      <p:sp>
        <p:nvSpPr>
          <p:cNvPr id="86" name="矩形 21">
            <a:extLst>
              <a:ext uri="{FF2B5EF4-FFF2-40B4-BE49-F238E27FC236}">
                <a16:creationId xmlns:a16="http://schemas.microsoft.com/office/drawing/2014/main" xmlns="" id="{303CA60E-4897-F127-D96D-D68A63FBAA7A}"/>
              </a:ext>
            </a:extLst>
          </p:cNvPr>
          <p:cNvSpPr/>
          <p:nvPr/>
        </p:nvSpPr>
        <p:spPr>
          <a:xfrm>
            <a:off x="6517913" y="2021692"/>
            <a:ext cx="2191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大象馆在喷泉广场北偏西</a:t>
            </a:r>
            <a:r>
              <a:rPr lang="en-US" altLang="zh-CN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°的方向上，距离喷泉广场</a:t>
            </a:r>
            <a:r>
              <a:rPr lang="en-US" altLang="zh-CN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1000m </a:t>
            </a:r>
            <a:r>
              <a:rPr lang="zh-CN" altLang="en-US" sz="2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xmlns="" id="{0E1CFA1B-A496-A414-99DB-6C47AB1C7A88}"/>
              </a:ext>
            </a:extLst>
          </p:cNvPr>
          <p:cNvGrpSpPr/>
          <p:nvPr/>
        </p:nvGrpSpPr>
        <p:grpSpPr>
          <a:xfrm>
            <a:off x="83764" y="1709101"/>
            <a:ext cx="2413091" cy="2734259"/>
            <a:chOff x="53891" y="1943930"/>
            <a:chExt cx="2413091" cy="2734259"/>
          </a:xfrm>
        </p:grpSpPr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xmlns="" id="{83A383AC-3AF1-C5B4-18EC-600AB26843EE}"/>
                </a:ext>
              </a:extLst>
            </p:cNvPr>
            <p:cNvGrpSpPr/>
            <p:nvPr/>
          </p:nvGrpSpPr>
          <p:grpSpPr>
            <a:xfrm>
              <a:off x="434347" y="1943930"/>
              <a:ext cx="2032635" cy="1475740"/>
              <a:chOff x="9256" y="2953"/>
              <a:chExt cx="3201" cy="2324"/>
            </a:xfrm>
          </p:grpSpPr>
          <p:sp>
            <p:nvSpPr>
              <p:cNvPr id="82" name="云形标注 19">
                <a:extLst>
                  <a:ext uri="{FF2B5EF4-FFF2-40B4-BE49-F238E27FC236}">
                    <a16:creationId xmlns:a16="http://schemas.microsoft.com/office/drawing/2014/main" xmlns="" id="{2248E265-6B78-6C70-2FA5-B738CC7864B4}"/>
                  </a:ext>
                </a:extLst>
              </p:cNvPr>
              <p:cNvSpPr/>
              <p:nvPr/>
            </p:nvSpPr>
            <p:spPr>
              <a:xfrm>
                <a:off x="9256" y="2953"/>
                <a:ext cx="3201" cy="2324"/>
              </a:xfrm>
              <a:prstGeom prst="cloudCallout">
                <a:avLst>
                  <a:gd name="adj1" fmla="val -36382"/>
                  <a:gd name="adj2" fmla="val 71864"/>
                </a:avLst>
              </a:prstGeom>
              <a:gradFill flip="none" rotWithShape="1">
                <a:gsLst>
                  <a:gs pos="0">
                    <a:srgbClr val="FBCC8D">
                      <a:tint val="66000"/>
                      <a:satMod val="160000"/>
                    </a:srgbClr>
                  </a:gs>
                  <a:gs pos="50000">
                    <a:srgbClr val="FBCC8D">
                      <a:tint val="44500"/>
                      <a:satMod val="160000"/>
                    </a:srgbClr>
                  </a:gs>
                  <a:gs pos="100000">
                    <a:srgbClr val="FBCC8D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矩形 22">
                <a:extLst>
                  <a:ext uri="{FF2B5EF4-FFF2-40B4-BE49-F238E27FC236}">
                    <a16:creationId xmlns:a16="http://schemas.microsoft.com/office/drawing/2014/main" xmlns="" id="{EA7C5D10-D67D-F488-5DF1-9098B1DE8A0C}"/>
                  </a:ext>
                </a:extLst>
              </p:cNvPr>
              <p:cNvSpPr/>
              <p:nvPr/>
            </p:nvSpPr>
            <p:spPr>
              <a:xfrm>
                <a:off x="9488" y="3134"/>
                <a:ext cx="2922" cy="18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zh-CN" altLang="en-US" sz="24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它们距喷泉广场的距离</a:t>
                </a:r>
                <a:r>
                  <a:rPr lang="zh-CN" altLang="en-US" sz="2400" b="1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不一样。</a:t>
                </a:r>
                <a:endParaRPr lang="zh-CN" alt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pic>
          <p:nvPicPr>
            <p:cNvPr id="89" name="图片 88" descr="卡通画&#10;&#10;中度可信度描述已自动生成">
              <a:extLst>
                <a:ext uri="{FF2B5EF4-FFF2-40B4-BE49-F238E27FC236}">
                  <a16:creationId xmlns:a16="http://schemas.microsoft.com/office/drawing/2014/main" xmlns="" id="{76E298E5-4F11-DC2C-81E3-FDC0021C5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263" b="89474" l="9449" r="89764">
                          <a14:foregroundMark x1="24409" y1="8271" x2="53543" y2="9023"/>
                          <a14:foregroundMark x1="44094" y1="6767" x2="29134" y2="5263"/>
                          <a14:foregroundMark x1="38583" y1="6767" x2="20472" y2="16541"/>
                          <a14:foregroundMark x1="51969" y1="7519" x2="50394" y2="5263"/>
                          <a14:foregroundMark x1="14961" y1="42857" x2="9449" y2="526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1" y="3664641"/>
              <a:ext cx="967824" cy="1013548"/>
            </a:xfrm>
            <a:prstGeom prst="rect">
              <a:avLst/>
            </a:prstGeom>
          </p:spPr>
        </p:pic>
      </p:grpSp>
      <p:sp>
        <p:nvSpPr>
          <p:cNvPr id="91" name="Text Box 25">
            <a:extLst>
              <a:ext uri="{FF2B5EF4-FFF2-40B4-BE49-F238E27FC236}">
                <a16:creationId xmlns:a16="http://schemas.microsoft.com/office/drawing/2014/main" xmlns="" id="{0A53EA1A-78A8-D7A8-35FB-34B051D2B00E}"/>
              </a:ext>
            </a:extLst>
          </p:cNvPr>
          <p:cNvSpPr txBox="1">
            <a:spLocks noChangeArrowheads="1"/>
          </p:cNvSpPr>
          <p:nvPr/>
        </p:nvSpPr>
        <p:spPr bwMode="auto">
          <a:xfrm rot="1310435">
            <a:off x="3131990" y="3125488"/>
            <a:ext cx="15843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" name="Text Box 26">
            <a:extLst>
              <a:ext uri="{FF2B5EF4-FFF2-40B4-BE49-F238E27FC236}">
                <a16:creationId xmlns:a16="http://schemas.microsoft.com/office/drawing/2014/main" xmlns="" id="{62BA69BC-6838-707E-88D9-54E59DE864FA}"/>
              </a:ext>
            </a:extLst>
          </p:cNvPr>
          <p:cNvSpPr txBox="1">
            <a:spLocks noChangeArrowheads="1"/>
          </p:cNvSpPr>
          <p:nvPr/>
        </p:nvSpPr>
        <p:spPr bwMode="auto">
          <a:xfrm rot="1220439">
            <a:off x="3885537" y="2609769"/>
            <a:ext cx="83012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3" name="左大括号 92">
            <a:extLst>
              <a:ext uri="{FF2B5EF4-FFF2-40B4-BE49-F238E27FC236}">
                <a16:creationId xmlns:a16="http://schemas.microsoft.com/office/drawing/2014/main" xmlns="" id="{78AF7439-AE19-A19A-3C40-2330C88DAE05}"/>
              </a:ext>
            </a:extLst>
          </p:cNvPr>
          <p:cNvSpPr/>
          <p:nvPr/>
        </p:nvSpPr>
        <p:spPr>
          <a:xfrm rot="7123852">
            <a:off x="4046426" y="2692127"/>
            <a:ext cx="178541" cy="561493"/>
          </a:xfrm>
          <a:prstGeom prst="leftBrace">
            <a:avLst>
              <a:gd name="adj1" fmla="val 51318"/>
              <a:gd name="adj2" fmla="val 50000"/>
            </a:avLst>
          </a:prstGeom>
          <a:ln w="19050">
            <a:solidFill>
              <a:srgbClr val="FF5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左大括号 93">
            <a:extLst>
              <a:ext uri="{FF2B5EF4-FFF2-40B4-BE49-F238E27FC236}">
                <a16:creationId xmlns:a16="http://schemas.microsoft.com/office/drawing/2014/main" xmlns="" id="{92924F04-15BF-3531-DA5D-4460A1D8E95F}"/>
              </a:ext>
            </a:extLst>
          </p:cNvPr>
          <p:cNvSpPr/>
          <p:nvPr/>
        </p:nvSpPr>
        <p:spPr>
          <a:xfrm rot="17460980" flipV="1">
            <a:off x="3620060" y="2346553"/>
            <a:ext cx="163936" cy="1310684"/>
          </a:xfrm>
          <a:prstGeom prst="leftBrace">
            <a:avLst>
              <a:gd name="adj1" fmla="val 51318"/>
              <a:gd name="adj2" fmla="val 50000"/>
            </a:avLst>
          </a:prstGeom>
          <a:ln w="19050">
            <a:solidFill>
              <a:srgbClr val="FF5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xmlns="" id="{19D5417E-A780-C5B2-D036-31DE409AB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918" y="1617171"/>
            <a:ext cx="431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86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 animBg="1"/>
      <p:bldP spid="86" grpId="0"/>
      <p:bldP spid="91" grpId="0"/>
      <p:bldP spid="92" grpId="0"/>
      <p:bldP spid="93" grpId="0" animBg="1"/>
      <p:bldP spid="94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8528" y="516209"/>
            <a:ext cx="81238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大象馆和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长颈鹿馆都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在喷泉广场的北偏西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60°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的方向上，如何区分它们的位置呢？</a:t>
            </a:r>
          </a:p>
        </p:txBody>
      </p:sp>
      <p:sp>
        <p:nvSpPr>
          <p:cNvPr id="53" name="椭圆 52"/>
          <p:cNvSpPr/>
          <p:nvPr/>
        </p:nvSpPr>
        <p:spPr>
          <a:xfrm>
            <a:off x="440528" y="64257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29930F6F-E4E9-19E8-94B8-5E9228C2D51A}"/>
              </a:ext>
            </a:extLst>
          </p:cNvPr>
          <p:cNvGrpSpPr/>
          <p:nvPr/>
        </p:nvGrpSpPr>
        <p:grpSpPr>
          <a:xfrm>
            <a:off x="2447390" y="1492846"/>
            <a:ext cx="3964616" cy="3327444"/>
            <a:chOff x="4069492" y="583374"/>
            <a:chExt cx="5444829" cy="4306401"/>
          </a:xfrm>
        </p:grpSpPr>
        <p:sp>
          <p:nvSpPr>
            <p:cNvPr id="48" name="Text Box 28">
              <a:extLst>
                <a:ext uri="{FF2B5EF4-FFF2-40B4-BE49-F238E27FC236}">
                  <a16:creationId xmlns:a16="http://schemas.microsoft.com/office/drawing/2014/main" xmlns="" id="{28CEF7D1-A561-7DB4-8F8D-B2693288F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0821" y="1593807"/>
              <a:ext cx="13335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狮虎山</a:t>
              </a: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xmlns="" id="{CC9A03D2-83FD-D743-C7A4-87118C303FB2}"/>
                </a:ext>
              </a:extLst>
            </p:cNvPr>
            <p:cNvGrpSpPr/>
            <p:nvPr/>
          </p:nvGrpSpPr>
          <p:grpSpPr>
            <a:xfrm>
              <a:off x="4069492" y="871976"/>
              <a:ext cx="5145904" cy="4017799"/>
              <a:chOff x="4069492" y="871976"/>
              <a:chExt cx="5145904" cy="4017799"/>
            </a:xfrm>
          </p:grpSpPr>
          <p:sp>
            <p:nvSpPr>
              <p:cNvPr id="51" name="Line 5">
                <a:extLst>
                  <a:ext uri="{FF2B5EF4-FFF2-40B4-BE49-F238E27FC236}">
                    <a16:creationId xmlns:a16="http://schemas.microsoft.com/office/drawing/2014/main" xmlns="" id="{7B131081-6EEE-4787-88EA-E09DB7C95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0487" y="2779745"/>
                <a:ext cx="3528060" cy="22225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2" name="Line 7">
                <a:extLst>
                  <a:ext uri="{FF2B5EF4-FFF2-40B4-BE49-F238E27FC236}">
                    <a16:creationId xmlns:a16="http://schemas.microsoft.com/office/drawing/2014/main" xmlns="" id="{0014CCCC-842F-18D2-F8FC-8A52BB06C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8322" y="1267810"/>
                <a:ext cx="25400" cy="294386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4" name="Text Box 24">
                <a:extLst>
                  <a:ext uri="{FF2B5EF4-FFF2-40B4-BE49-F238E27FC236}">
                    <a16:creationId xmlns:a16="http://schemas.microsoft.com/office/drawing/2014/main" xmlns="" id="{39CA21CD-70D3-ECF2-9241-C6B7D9A6D0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7655" y="2585359"/>
                <a:ext cx="503237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西</a:t>
                </a:r>
              </a:p>
            </p:txBody>
          </p:sp>
          <p:sp>
            <p:nvSpPr>
              <p:cNvPr id="55" name="Text Box 25">
                <a:extLst>
                  <a:ext uri="{FF2B5EF4-FFF2-40B4-BE49-F238E27FC236}">
                    <a16:creationId xmlns:a16="http://schemas.microsoft.com/office/drawing/2014/main" xmlns="" id="{071DE90F-D7A5-5EDB-D6DF-7A7CCF4436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9586" y="2512969"/>
                <a:ext cx="50323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东</a:t>
                </a:r>
              </a:p>
            </p:txBody>
          </p:sp>
          <p:sp>
            <p:nvSpPr>
              <p:cNvPr id="56" name="Text Box 32">
                <a:extLst>
                  <a:ext uri="{FF2B5EF4-FFF2-40B4-BE49-F238E27FC236}">
                    <a16:creationId xmlns:a16="http://schemas.microsoft.com/office/drawing/2014/main" xmlns="" id="{DC3FD37D-B48D-D1C3-CBFD-88B736EDD5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3525" y="871976"/>
                <a:ext cx="1728732" cy="517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长颈鹿馆 </a:t>
                </a:r>
              </a:p>
            </p:txBody>
          </p:sp>
          <p:sp>
            <p:nvSpPr>
              <p:cNvPr id="57" name="Text Box 33">
                <a:extLst>
                  <a:ext uri="{FF2B5EF4-FFF2-40B4-BE49-F238E27FC236}">
                    <a16:creationId xmlns:a16="http://schemas.microsoft.com/office/drawing/2014/main" xmlns="" id="{8A1F4052-D7B5-05AE-10D3-EFCDD1E52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4310" y="2779670"/>
                <a:ext cx="2232023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喷泉广场</a:t>
                </a:r>
              </a:p>
            </p:txBody>
          </p:sp>
          <p:sp>
            <p:nvSpPr>
              <p:cNvPr id="58" name="Line 36">
                <a:extLst>
                  <a:ext uri="{FF2B5EF4-FFF2-40B4-BE49-F238E27FC236}">
                    <a16:creationId xmlns:a16="http://schemas.microsoft.com/office/drawing/2014/main" xmlns="" id="{1BA26227-CF9E-2896-C89E-D8C666F73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3722" y="1413225"/>
                <a:ext cx="549910" cy="138684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9" name="Line 37">
                <a:extLst>
                  <a:ext uri="{FF2B5EF4-FFF2-40B4-BE49-F238E27FC236}">
                    <a16:creationId xmlns:a16="http://schemas.microsoft.com/office/drawing/2014/main" xmlns="" id="{AE0CB805-79FE-E9FC-561F-0BD6DA0D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7052" y="1702785"/>
                <a:ext cx="1405255" cy="110045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0" name="Line 38">
                <a:extLst>
                  <a:ext uri="{FF2B5EF4-FFF2-40B4-BE49-F238E27FC236}">
                    <a16:creationId xmlns:a16="http://schemas.microsoft.com/office/drawing/2014/main" xmlns="" id="{CEA088B1-D7D2-D5D9-0BB3-9502F271F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8322" y="2801970"/>
                <a:ext cx="1633220" cy="137287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1" name="Line 39">
                <a:extLst>
                  <a:ext uri="{FF2B5EF4-FFF2-40B4-BE49-F238E27FC236}">
                    <a16:creationId xmlns:a16="http://schemas.microsoft.com/office/drawing/2014/main" xmlns="" id="{606192B9-B729-A437-8136-41B8C8511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4007" y="2801970"/>
                <a:ext cx="1504315" cy="101917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xmlns="" id="{48DAB512-E556-5365-A0AE-B740AE482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30487" y="2089500"/>
                <a:ext cx="1654810" cy="640715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3" name="Oval 42">
                <a:extLst>
                  <a:ext uri="{FF2B5EF4-FFF2-40B4-BE49-F238E27FC236}">
                    <a16:creationId xmlns:a16="http://schemas.microsoft.com/office/drawing/2014/main" xmlns="" id="{469177B1-7E23-98AD-011D-A3FD02480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779" y="2021555"/>
                <a:ext cx="144462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64" name="Oval 43">
                <a:extLst>
                  <a:ext uri="{FF2B5EF4-FFF2-40B4-BE49-F238E27FC236}">
                    <a16:creationId xmlns:a16="http://schemas.microsoft.com/office/drawing/2014/main" xmlns="" id="{89CDBC05-9F65-F885-B3BA-30893AB53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6654" y="1202535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65" name="Oval 44">
                <a:extLst>
                  <a:ext uri="{FF2B5EF4-FFF2-40B4-BE49-F238E27FC236}">
                    <a16:creationId xmlns:a16="http://schemas.microsoft.com/office/drawing/2014/main" xmlns="" id="{A8A89E7A-B739-E5DD-A9F8-C469456AB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2077" y="1593489"/>
                <a:ext cx="144463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66" name="Oval 45">
                <a:extLst>
                  <a:ext uri="{FF2B5EF4-FFF2-40B4-BE49-F238E27FC236}">
                    <a16:creationId xmlns:a16="http://schemas.microsoft.com/office/drawing/2014/main" xmlns="" id="{561D5D91-C103-759C-2176-323152E95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7484" y="4023317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67" name="Oval 46">
                <a:extLst>
                  <a:ext uri="{FF2B5EF4-FFF2-40B4-BE49-F238E27FC236}">
                    <a16:creationId xmlns:a16="http://schemas.microsoft.com/office/drawing/2014/main" xmlns="" id="{9FC4113C-91EF-0C6E-9E6B-CB01B2F91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98" y="3731683"/>
                <a:ext cx="144462" cy="144462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68" name="Oval 57">
                <a:extLst>
                  <a:ext uri="{FF2B5EF4-FFF2-40B4-BE49-F238E27FC236}">
                    <a16:creationId xmlns:a16="http://schemas.microsoft.com/office/drawing/2014/main" xmlns="" id="{810340B9-A829-B2CE-A8E0-09890E641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4349" y="2399360"/>
                <a:ext cx="144462" cy="144463"/>
              </a:xfrm>
              <a:prstGeom prst="ellipse">
                <a:avLst/>
              </a:prstGeom>
              <a:solidFill>
                <a:srgbClr val="1F497D"/>
              </a:solidFill>
              <a:ln w="9525">
                <a:solidFill>
                  <a:sysClr val="windowText" lastClr="000000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pic>
            <p:nvPicPr>
              <p:cNvPr id="69" name="图片 38" descr="10.png">
                <a:extLst>
                  <a:ext uri="{FF2B5EF4-FFF2-40B4-BE49-F238E27FC236}">
                    <a16:creationId xmlns:a16="http://schemas.microsoft.com/office/drawing/2014/main" xmlns="" id="{0D7BBA5C-57CC-23D3-8E57-E747BDDCE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1997" y="1506570"/>
                <a:ext cx="734060" cy="582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图片 39" descr="11.png">
                <a:extLst>
                  <a:ext uri="{FF2B5EF4-FFF2-40B4-BE49-F238E27FC236}">
                    <a16:creationId xmlns:a16="http://schemas.microsoft.com/office/drawing/2014/main" xmlns="" id="{BE3D9625-48AD-061E-2A27-1151B894E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4092" y="1413225"/>
                <a:ext cx="443230" cy="1002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图片 41" descr="13.png">
                <a:extLst>
                  <a:ext uri="{FF2B5EF4-FFF2-40B4-BE49-F238E27FC236}">
                    <a16:creationId xmlns:a16="http://schemas.microsoft.com/office/drawing/2014/main" xmlns="" id="{E8243F3E-87F8-E5F0-CA53-67AFA5C50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0112" y="916655"/>
                <a:ext cx="550545" cy="72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图片 42" descr="14.png">
                <a:extLst>
                  <a:ext uri="{FF2B5EF4-FFF2-40B4-BE49-F238E27FC236}">
                    <a16:creationId xmlns:a16="http://schemas.microsoft.com/office/drawing/2014/main" xmlns="" id="{F06D72E0-A1BB-62B8-36D3-12713D173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060" y="3864810"/>
                <a:ext cx="635000" cy="513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图片 43" descr="15.png">
                <a:extLst>
                  <a:ext uri="{FF2B5EF4-FFF2-40B4-BE49-F238E27FC236}">
                    <a16:creationId xmlns:a16="http://schemas.microsoft.com/office/drawing/2014/main" xmlns="" id="{2FFC04A6-7ABC-3298-8F81-4E4C65772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7397" y="3821145"/>
                <a:ext cx="518160" cy="64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图片 40" descr="12.png">
                <a:extLst>
                  <a:ext uri="{FF2B5EF4-FFF2-40B4-BE49-F238E27FC236}">
                    <a16:creationId xmlns:a16="http://schemas.microsoft.com/office/drawing/2014/main" xmlns="" id="{989680DA-72A0-1824-B52C-CF982672D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7777" y="949675"/>
                <a:ext cx="682625" cy="556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" name="Text Box 22">
                <a:extLst>
                  <a:ext uri="{FF2B5EF4-FFF2-40B4-BE49-F238E27FC236}">
                    <a16:creationId xmlns:a16="http://schemas.microsoft.com/office/drawing/2014/main" xmlns="" id="{1FF9FA6A-30BE-51CF-389B-AB7B28DCB3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9650" y="4211911"/>
                <a:ext cx="503237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南</a:t>
                </a:r>
              </a:p>
            </p:txBody>
          </p:sp>
          <p:sp>
            <p:nvSpPr>
              <p:cNvPr id="76" name="Text Box 27">
                <a:extLst>
                  <a:ext uri="{FF2B5EF4-FFF2-40B4-BE49-F238E27FC236}">
                    <a16:creationId xmlns:a16="http://schemas.microsoft.com/office/drawing/2014/main" xmlns="" id="{D7068D47-7805-D0B3-92D0-4B8A05D85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1763" y="4438950"/>
                <a:ext cx="155704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斑马场</a:t>
                </a:r>
              </a:p>
            </p:txBody>
          </p:sp>
          <p:sp>
            <p:nvSpPr>
              <p:cNvPr id="77" name="Text Box 30">
                <a:extLst>
                  <a:ext uri="{FF2B5EF4-FFF2-40B4-BE49-F238E27FC236}">
                    <a16:creationId xmlns:a16="http://schemas.microsoft.com/office/drawing/2014/main" xmlns="" id="{830BF7DA-B948-6BBC-6B3E-47AF151280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9492" y="2061975"/>
                <a:ext cx="1485899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大象馆</a:t>
                </a:r>
              </a:p>
            </p:txBody>
          </p:sp>
          <p:sp>
            <p:nvSpPr>
              <p:cNvPr id="78" name="Text Box 27">
                <a:extLst>
                  <a:ext uri="{FF2B5EF4-FFF2-40B4-BE49-F238E27FC236}">
                    <a16:creationId xmlns:a16="http://schemas.microsoft.com/office/drawing/2014/main" xmlns="" id="{740BC3AE-8697-831A-0630-E96921065A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34308" y="4490995"/>
                <a:ext cx="1081088" cy="398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en-US" sz="2000" b="1" dirty="0">
                    <a:solidFill>
                      <a:srgbClr val="0066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猴山</a:t>
                </a:r>
              </a:p>
            </p:txBody>
          </p:sp>
        </p:grpSp>
        <p:sp>
          <p:nvSpPr>
            <p:cNvPr id="50" name="Text Box 31">
              <a:extLst>
                <a:ext uri="{FF2B5EF4-FFF2-40B4-BE49-F238E27FC236}">
                  <a16:creationId xmlns:a16="http://schemas.microsoft.com/office/drawing/2014/main" xmlns="" id="{2291C6AF-1899-B973-BCBD-EBE5C856C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1248" y="583374"/>
              <a:ext cx="1464311" cy="51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熊猫馆</a:t>
              </a:r>
            </a:p>
          </p:txBody>
        </p:sp>
      </p:grpSp>
      <p:sp>
        <p:nvSpPr>
          <p:cNvPr id="86" name="矩形 21">
            <a:extLst>
              <a:ext uri="{FF2B5EF4-FFF2-40B4-BE49-F238E27FC236}">
                <a16:creationId xmlns:a16="http://schemas.microsoft.com/office/drawing/2014/main" xmlns="" id="{303CA60E-4897-F127-D96D-D68A63FBAA7A}"/>
              </a:ext>
            </a:extLst>
          </p:cNvPr>
          <p:cNvSpPr/>
          <p:nvPr/>
        </p:nvSpPr>
        <p:spPr>
          <a:xfrm>
            <a:off x="6517913" y="2021692"/>
            <a:ext cx="2191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长颈鹿馆</a:t>
            </a:r>
            <a:r>
              <a:rPr lang="zh-CN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在喷泉广场北偏西</a:t>
            </a:r>
            <a:r>
              <a:rPr lang="en-US" altLang="zh-CN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°的方向上，距离喷泉</a:t>
            </a:r>
            <a:r>
              <a:rPr lang="zh-CN" altLang="en-US" sz="2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广场</a:t>
            </a:r>
            <a:r>
              <a:rPr lang="en-US" altLang="zh-CN" sz="2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500m </a:t>
            </a:r>
            <a:r>
              <a:rPr lang="zh-CN" altLang="en-US" sz="2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xmlns="" id="{0E1CFA1B-A496-A414-99DB-6C47AB1C7A88}"/>
              </a:ext>
            </a:extLst>
          </p:cNvPr>
          <p:cNvGrpSpPr/>
          <p:nvPr/>
        </p:nvGrpSpPr>
        <p:grpSpPr>
          <a:xfrm>
            <a:off x="83764" y="1709101"/>
            <a:ext cx="2413091" cy="2734259"/>
            <a:chOff x="53891" y="1943930"/>
            <a:chExt cx="2413091" cy="2734259"/>
          </a:xfrm>
        </p:grpSpPr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xmlns="" id="{83A383AC-3AF1-C5B4-18EC-600AB26843EE}"/>
                </a:ext>
              </a:extLst>
            </p:cNvPr>
            <p:cNvGrpSpPr/>
            <p:nvPr/>
          </p:nvGrpSpPr>
          <p:grpSpPr>
            <a:xfrm>
              <a:off x="434347" y="1943930"/>
              <a:ext cx="2032635" cy="1475740"/>
              <a:chOff x="9256" y="2953"/>
              <a:chExt cx="3201" cy="2324"/>
            </a:xfrm>
          </p:grpSpPr>
          <p:sp>
            <p:nvSpPr>
              <p:cNvPr id="82" name="云形标注 19">
                <a:extLst>
                  <a:ext uri="{FF2B5EF4-FFF2-40B4-BE49-F238E27FC236}">
                    <a16:creationId xmlns:a16="http://schemas.microsoft.com/office/drawing/2014/main" xmlns="" id="{2248E265-6B78-6C70-2FA5-B738CC7864B4}"/>
                  </a:ext>
                </a:extLst>
              </p:cNvPr>
              <p:cNvSpPr/>
              <p:nvPr/>
            </p:nvSpPr>
            <p:spPr>
              <a:xfrm>
                <a:off x="9256" y="2953"/>
                <a:ext cx="3201" cy="2324"/>
              </a:xfrm>
              <a:prstGeom prst="cloudCallout">
                <a:avLst>
                  <a:gd name="adj1" fmla="val -36382"/>
                  <a:gd name="adj2" fmla="val 71864"/>
                </a:avLst>
              </a:prstGeom>
              <a:gradFill flip="none" rotWithShape="1">
                <a:gsLst>
                  <a:gs pos="0">
                    <a:srgbClr val="FBCC8D">
                      <a:tint val="66000"/>
                      <a:satMod val="160000"/>
                    </a:srgbClr>
                  </a:gs>
                  <a:gs pos="50000">
                    <a:srgbClr val="FBCC8D">
                      <a:tint val="44500"/>
                      <a:satMod val="160000"/>
                    </a:srgbClr>
                  </a:gs>
                  <a:gs pos="100000">
                    <a:srgbClr val="FBCC8D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矩形 22">
                <a:extLst>
                  <a:ext uri="{FF2B5EF4-FFF2-40B4-BE49-F238E27FC236}">
                    <a16:creationId xmlns:a16="http://schemas.microsoft.com/office/drawing/2014/main" xmlns="" id="{EA7C5D10-D67D-F488-5DF1-9098B1DE8A0C}"/>
                  </a:ext>
                </a:extLst>
              </p:cNvPr>
              <p:cNvSpPr/>
              <p:nvPr/>
            </p:nvSpPr>
            <p:spPr>
              <a:xfrm>
                <a:off x="9488" y="3134"/>
                <a:ext cx="2922" cy="18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zh-CN" altLang="en-US" sz="2400" b="1" kern="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它们距喷泉广场的距离</a:t>
                </a:r>
                <a:r>
                  <a:rPr lang="zh-CN" altLang="en-US" sz="2400" b="1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不一样。</a:t>
                </a:r>
                <a:endParaRPr lang="zh-CN" alt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pic>
          <p:nvPicPr>
            <p:cNvPr id="89" name="图片 88" descr="卡通画&#10;&#10;中度可信度描述已自动生成">
              <a:extLst>
                <a:ext uri="{FF2B5EF4-FFF2-40B4-BE49-F238E27FC236}">
                  <a16:creationId xmlns:a16="http://schemas.microsoft.com/office/drawing/2014/main" xmlns="" id="{76E298E5-4F11-DC2C-81E3-FDC0021C5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263" b="89474" l="9449" r="89764">
                          <a14:foregroundMark x1="24409" y1="8271" x2="53543" y2="9023"/>
                          <a14:foregroundMark x1="44094" y1="6767" x2="29134" y2="5263"/>
                          <a14:foregroundMark x1="38583" y1="6767" x2="20472" y2="16541"/>
                          <a14:foregroundMark x1="51969" y1="7519" x2="50394" y2="5263"/>
                          <a14:foregroundMark x1="14961" y1="42857" x2="9449" y2="526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1" y="3664641"/>
              <a:ext cx="967824" cy="1013548"/>
            </a:xfrm>
            <a:prstGeom prst="rect">
              <a:avLst/>
            </a:prstGeom>
          </p:spPr>
        </p:pic>
      </p:grpSp>
      <p:sp>
        <p:nvSpPr>
          <p:cNvPr id="91" name="Text Box 25">
            <a:extLst>
              <a:ext uri="{FF2B5EF4-FFF2-40B4-BE49-F238E27FC236}">
                <a16:creationId xmlns:a16="http://schemas.microsoft.com/office/drawing/2014/main" xmlns="" id="{0A53EA1A-78A8-D7A8-35FB-34B051D2B00E}"/>
              </a:ext>
            </a:extLst>
          </p:cNvPr>
          <p:cNvSpPr txBox="1">
            <a:spLocks noChangeArrowheads="1"/>
          </p:cNvSpPr>
          <p:nvPr/>
        </p:nvSpPr>
        <p:spPr bwMode="auto">
          <a:xfrm rot="1310435">
            <a:off x="3131990" y="3125488"/>
            <a:ext cx="158432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" name="Text Box 26">
            <a:extLst>
              <a:ext uri="{FF2B5EF4-FFF2-40B4-BE49-F238E27FC236}">
                <a16:creationId xmlns:a16="http://schemas.microsoft.com/office/drawing/2014/main" xmlns="" id="{62BA69BC-6838-707E-88D9-54E59DE864FA}"/>
              </a:ext>
            </a:extLst>
          </p:cNvPr>
          <p:cNvSpPr txBox="1">
            <a:spLocks noChangeArrowheads="1"/>
          </p:cNvSpPr>
          <p:nvPr/>
        </p:nvSpPr>
        <p:spPr bwMode="auto">
          <a:xfrm rot="1220439">
            <a:off x="3885537" y="2609769"/>
            <a:ext cx="83012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500m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3" name="左大括号 92">
            <a:extLst>
              <a:ext uri="{FF2B5EF4-FFF2-40B4-BE49-F238E27FC236}">
                <a16:creationId xmlns:a16="http://schemas.microsoft.com/office/drawing/2014/main" xmlns="" id="{78AF7439-AE19-A19A-3C40-2330C88DAE05}"/>
              </a:ext>
            </a:extLst>
          </p:cNvPr>
          <p:cNvSpPr/>
          <p:nvPr/>
        </p:nvSpPr>
        <p:spPr>
          <a:xfrm rot="7123852">
            <a:off x="4046426" y="2692127"/>
            <a:ext cx="178541" cy="561493"/>
          </a:xfrm>
          <a:prstGeom prst="leftBrace">
            <a:avLst>
              <a:gd name="adj1" fmla="val 51318"/>
              <a:gd name="adj2" fmla="val 50000"/>
            </a:avLst>
          </a:prstGeom>
          <a:ln w="19050">
            <a:solidFill>
              <a:srgbClr val="FF5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左大括号 93">
            <a:extLst>
              <a:ext uri="{FF2B5EF4-FFF2-40B4-BE49-F238E27FC236}">
                <a16:creationId xmlns:a16="http://schemas.microsoft.com/office/drawing/2014/main" xmlns="" id="{92924F04-15BF-3531-DA5D-4460A1D8E95F}"/>
              </a:ext>
            </a:extLst>
          </p:cNvPr>
          <p:cNvSpPr/>
          <p:nvPr/>
        </p:nvSpPr>
        <p:spPr>
          <a:xfrm rot="17460980" flipV="1">
            <a:off x="3620060" y="2346553"/>
            <a:ext cx="163936" cy="1310684"/>
          </a:xfrm>
          <a:prstGeom prst="leftBrace">
            <a:avLst>
              <a:gd name="adj1" fmla="val 51318"/>
              <a:gd name="adj2" fmla="val 50000"/>
            </a:avLst>
          </a:prstGeom>
          <a:ln w="19050">
            <a:solidFill>
              <a:srgbClr val="FF5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xmlns="" id="{19D5417E-A780-C5B2-D036-31DE409AB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918" y="1604978"/>
            <a:ext cx="431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53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4742</TotalTime>
  <Words>1414</Words>
  <Application>Microsoft Office PowerPoint</Application>
  <PresentationFormat>全屏显示(16:9)</PresentationFormat>
  <Paragraphs>238</Paragraphs>
  <Slides>24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1258</cp:revision>
  <dcterms:created xsi:type="dcterms:W3CDTF">2019-09-02T08:53:00Z</dcterms:created>
  <dcterms:modified xsi:type="dcterms:W3CDTF">2024-02-04T09:35:16Z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