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4" r:id="rId3"/>
    <p:sldId id="264" r:id="rId4"/>
    <p:sldId id="305" r:id="rId5"/>
    <p:sldId id="279" r:id="rId6"/>
    <p:sldId id="273" r:id="rId7"/>
    <p:sldId id="278" r:id="rId8"/>
    <p:sldId id="296" r:id="rId9"/>
    <p:sldId id="275" r:id="rId10"/>
    <p:sldId id="299" r:id="rId11"/>
    <p:sldId id="300" r:id="rId12"/>
    <p:sldId id="301" r:id="rId13"/>
    <p:sldId id="297" r:id="rId14"/>
    <p:sldId id="298" r:id="rId15"/>
    <p:sldId id="302" r:id="rId16"/>
    <p:sldId id="303" r:id="rId17"/>
    <p:sldId id="271" r:id="rId18"/>
    <p:sldId id="272" r:id="rId19"/>
    <p:sldId id="277" r:id="rId20"/>
    <p:sldId id="261" r:id="rId21"/>
    <p:sldId id="281" r:id="rId22"/>
    <p:sldId id="262" r:id="rId23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5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00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40" d="100"/>
          <a:sy n="140" d="100"/>
        </p:scale>
        <p:origin x="-804" y="-300"/>
      </p:cViewPr>
      <p:guideLst>
        <p:guide orient="horz" pos="1625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</a:t>
            </a:r>
            <a:r>
              <a:rPr lang="zh-CN" altLang="en-US" sz="26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复习旧知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探究新知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9" name="图片 18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20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3" Type="http://schemas.openxmlformats.org/officeDocument/2006/relationships/tags" Target="../tags/tag63.xml"/><Relationship Id="rId21" Type="http://schemas.openxmlformats.org/officeDocument/2006/relationships/image" Target="../media/image20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83.xml"/><Relationship Id="rId7" Type="http://schemas.openxmlformats.org/officeDocument/2006/relationships/tags" Target="../tags/tag82.xml"/><Relationship Id="rId12" Type="http://schemas.openxmlformats.org/officeDocument/2006/relationships/image" Target="../media/image24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1.png"/><Relationship Id="rId11" Type="http://schemas.openxmlformats.org/officeDocument/2006/relationships/tags" Target="../tags/tag8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84.xml"/><Relationship Id="rId9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25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25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hyperlink" Target="&#36229;&#38142;&#25509;/&#38271;&#26041;&#24418;&#26059;&#36716;&#25104;&#22278;&#26609;.mp4" TargetMode="Externa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&#36229;&#38142;&#25509;/&#38271;&#26041;&#24418;&#26059;&#36716;&#25104;&#22278;&#26609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hyperlink" Target="&#36229;&#38142;&#25509;/&#38271;&#26041;&#24418;&#26059;&#36716;&#25104;&#22278;&#26609;.mp4" TargetMode="Externa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7.tiff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39" Type="http://schemas.openxmlformats.org/officeDocument/2006/relationships/tags" Target="../tags/tag56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34" Type="http://schemas.openxmlformats.org/officeDocument/2006/relationships/tags" Target="../tags/tag51.xml"/><Relationship Id="rId42" Type="http://schemas.openxmlformats.org/officeDocument/2006/relationships/tags" Target="../tags/tag59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tags" Target="../tags/tag50.xml"/><Relationship Id="rId38" Type="http://schemas.openxmlformats.org/officeDocument/2006/relationships/tags" Target="../tags/tag55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tags" Target="../tags/tag46.xml"/><Relationship Id="rId41" Type="http://schemas.openxmlformats.org/officeDocument/2006/relationships/tags" Target="../tags/tag58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openxmlformats.org/officeDocument/2006/relationships/tags" Target="../tags/tag49.xml"/><Relationship Id="rId37" Type="http://schemas.openxmlformats.org/officeDocument/2006/relationships/tags" Target="../tags/tag54.xml"/><Relationship Id="rId40" Type="http://schemas.openxmlformats.org/officeDocument/2006/relationships/tags" Target="../tags/tag57.xml"/><Relationship Id="rId45" Type="http://schemas.openxmlformats.org/officeDocument/2006/relationships/image" Target="../media/image19.png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tags" Target="../tags/tag53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tags" Target="../tags/tag48.xml"/><Relationship Id="rId44" Type="http://schemas.openxmlformats.org/officeDocument/2006/relationships/image" Target="../media/image18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tags" Target="../tags/tag47.xml"/><Relationship Id="rId35" Type="http://schemas.openxmlformats.org/officeDocument/2006/relationships/tags" Target="../tags/tag52.xml"/><Relationship Id="rId43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504408" y="2602552"/>
            <a:ext cx="4069080" cy="745490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4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4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课时 练习七</a:t>
            </a:r>
            <a:endParaRPr lang="en-US" altLang="zh-CN" sz="4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038860" y="1652270"/>
            <a:ext cx="7067550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第八单元 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数据的表示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4548" y="404949"/>
            <a:ext cx="52565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把统计图补充完整。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19599" y="338191"/>
            <a:ext cx="405578" cy="521970"/>
            <a:chOff x="152631" y="744947"/>
            <a:chExt cx="405578" cy="52197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6129" y="74494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54710" y="865505"/>
            <a:ext cx="6677660" cy="3760470"/>
            <a:chOff x="1346" y="1363"/>
            <a:chExt cx="10516" cy="5922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8" y="1363"/>
              <a:ext cx="10444" cy="5922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417" y="1363"/>
              <a:ext cx="8684" cy="522"/>
            </a:xfrm>
            <a:prstGeom prst="rect">
              <a:avLst/>
            </a:prstGeom>
            <a:solidFill>
              <a:srgbClr val="FCFCFC"/>
            </a:solidFill>
          </p:spPr>
          <p:txBody>
            <a:bodyPr wrap="square" rtlCol="0" anchor="t">
              <a:noAutofit/>
            </a:bodyPr>
            <a:lstStyle/>
            <a:p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2006</a:t>
              </a:r>
              <a:r>
                <a:rPr lang="zh-CN" altLang="en-US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～</a:t>
              </a:r>
              <a:r>
                <a:rPr lang="en-US" altLang="zh-CN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2010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年我国居民国内旅游人均消费情况统计图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46" y="1853"/>
              <a:ext cx="3751" cy="522"/>
            </a:xfrm>
            <a:prstGeom prst="rect">
              <a:avLst/>
            </a:prstGeom>
            <a:solidFill>
              <a:srgbClr val="FCFCFC"/>
            </a:solidFill>
          </p:spPr>
          <p:txBody>
            <a:bodyPr wrap="square" rtlCol="0" anchor="t">
              <a:noAutofit/>
            </a:bodyPr>
            <a:lstStyle/>
            <a:p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国内旅游人均消费</a:t>
              </a: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/</a:t>
              </a:r>
              <a:r>
                <a:rPr lang="zh-CN" altLang="en-US" b="1" dirty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元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64311" y="1227455"/>
            <a:ext cx="3388815" cy="337185"/>
            <a:chOff x="8966" y="2256"/>
            <a:chExt cx="3836" cy="531"/>
          </a:xfrm>
        </p:grpSpPr>
        <p:sp>
          <p:nvSpPr>
            <p:cNvPr id="9" name="文本框 8"/>
            <p:cNvSpPr txBox="1"/>
            <p:nvPr/>
          </p:nvSpPr>
          <p:spPr>
            <a:xfrm>
              <a:off x="9417" y="2256"/>
              <a:ext cx="3385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sz="16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城镇居民</a:t>
              </a:r>
              <a:r>
                <a:rPr lang="en-US" altLang="zh-CN" sz="16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                   </a:t>
              </a:r>
              <a:r>
                <a:rPr lang="zh-CN" altLang="en-US" sz="1600" b="1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农村居民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966" y="2544"/>
              <a:ext cx="5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0882" y="2544"/>
              <a:ext cx="56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椭圆 27"/>
          <p:cNvSpPr/>
          <p:nvPr>
            <p:custDataLst>
              <p:tags r:id="rId1"/>
            </p:custDataLst>
          </p:nvPr>
        </p:nvSpPr>
        <p:spPr>
          <a:xfrm>
            <a:off x="2524550" y="2087438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46" name="文本框 345"/>
          <p:cNvSpPr txBox="1"/>
          <p:nvPr/>
        </p:nvSpPr>
        <p:spPr>
          <a:xfrm>
            <a:off x="2327275" y="1762125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776</a:t>
            </a:r>
          </a:p>
        </p:txBody>
      </p:sp>
      <p:sp>
        <p:nvSpPr>
          <p:cNvPr id="18" name="椭圆 17"/>
          <p:cNvSpPr/>
          <p:nvPr>
            <p:custDataLst>
              <p:tags r:id="rId2"/>
            </p:custDataLst>
          </p:nvPr>
        </p:nvSpPr>
        <p:spPr>
          <a:xfrm>
            <a:off x="3372910" y="1636588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29" name="直接连接符 28"/>
          <p:cNvCxnSpPr/>
          <p:nvPr>
            <p:custDataLst>
              <p:tags r:id="rId3"/>
            </p:custDataLst>
          </p:nvPr>
        </p:nvCxnSpPr>
        <p:spPr>
          <a:xfrm flipV="1">
            <a:off x="2524829" y="1657642"/>
            <a:ext cx="873760" cy="473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>
            <p:custDataLst>
              <p:tags r:id="rId4"/>
            </p:custDataLst>
          </p:nvPr>
        </p:nvSpPr>
        <p:spPr>
          <a:xfrm>
            <a:off x="4217460" y="182899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20" name="直接连接符 19"/>
          <p:cNvCxnSpPr/>
          <p:nvPr>
            <p:custDataLst>
              <p:tags r:id="rId5"/>
            </p:custDataLst>
          </p:nvPr>
        </p:nvCxnSpPr>
        <p:spPr>
          <a:xfrm>
            <a:off x="3389064" y="1652562"/>
            <a:ext cx="849630" cy="190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5060105" y="1987369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2" name="椭圆 21"/>
          <p:cNvSpPr/>
          <p:nvPr>
            <p:custDataLst>
              <p:tags r:id="rId7"/>
            </p:custDataLst>
          </p:nvPr>
        </p:nvSpPr>
        <p:spPr>
          <a:xfrm>
            <a:off x="5914093" y="1711779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3" name="文本框 22"/>
          <p:cNvSpPr txBox="1"/>
          <p:nvPr/>
        </p:nvSpPr>
        <p:spPr>
          <a:xfrm>
            <a:off x="3046095" y="1696085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907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274185" y="1636395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849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47615" y="2033905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669725" y="1696085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883</a:t>
            </a:r>
          </a:p>
        </p:txBody>
      </p:sp>
      <p:cxnSp>
        <p:nvCxnSpPr>
          <p:cNvPr id="27" name="直接连接符 26"/>
          <p:cNvCxnSpPr/>
          <p:nvPr>
            <p:custDataLst>
              <p:tags r:id="rId8"/>
            </p:custDataLst>
          </p:nvPr>
        </p:nvCxnSpPr>
        <p:spPr>
          <a:xfrm>
            <a:off x="4246314" y="1846959"/>
            <a:ext cx="832485" cy="1514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9"/>
            </p:custDataLst>
          </p:nvPr>
        </p:nvCxnSpPr>
        <p:spPr>
          <a:xfrm flipV="1">
            <a:off x="5094231" y="1733379"/>
            <a:ext cx="809154" cy="2650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/>
          <p:cNvSpPr/>
          <p:nvPr>
            <p:custDataLst>
              <p:tags r:id="rId10"/>
            </p:custDataLst>
          </p:nvPr>
        </p:nvSpPr>
        <p:spPr>
          <a:xfrm>
            <a:off x="2524550" y="392830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2" name="文本框 31"/>
          <p:cNvSpPr txBox="1"/>
          <p:nvPr/>
        </p:nvSpPr>
        <p:spPr>
          <a:xfrm>
            <a:off x="2320925" y="3598545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222</a:t>
            </a:r>
          </a:p>
        </p:txBody>
      </p:sp>
      <p:sp>
        <p:nvSpPr>
          <p:cNvPr id="33" name="椭圆 32"/>
          <p:cNvSpPr/>
          <p:nvPr>
            <p:custDataLst>
              <p:tags r:id="rId11"/>
            </p:custDataLst>
          </p:nvPr>
        </p:nvSpPr>
        <p:spPr>
          <a:xfrm>
            <a:off x="3372910" y="392195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34" name="直接连接符 33"/>
          <p:cNvCxnSpPr/>
          <p:nvPr>
            <p:custDataLst>
              <p:tags r:id="rId12"/>
            </p:custDataLst>
          </p:nvPr>
        </p:nvCxnSpPr>
        <p:spPr>
          <a:xfrm flipV="1">
            <a:off x="2535624" y="3941737"/>
            <a:ext cx="867410" cy="635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>
            <p:custDataLst>
              <p:tags r:id="rId13"/>
            </p:custDataLst>
          </p:nvPr>
        </p:nvSpPr>
        <p:spPr>
          <a:xfrm>
            <a:off x="4213015" y="3767648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36" name="直接连接符 35"/>
          <p:cNvCxnSpPr>
            <a:endCxn id="35" idx="6"/>
          </p:cNvCxnSpPr>
          <p:nvPr>
            <p:custDataLst>
              <p:tags r:id="rId14"/>
            </p:custDataLst>
          </p:nvPr>
        </p:nvCxnSpPr>
        <p:spPr>
          <a:xfrm flipV="1">
            <a:off x="3394779" y="3789337"/>
            <a:ext cx="861695" cy="14224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>
            <p:custDataLst>
              <p:tags r:id="rId15"/>
            </p:custDataLst>
          </p:nvPr>
        </p:nvSpPr>
        <p:spPr>
          <a:xfrm>
            <a:off x="5060105" y="370478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8" name="椭圆 37"/>
          <p:cNvSpPr/>
          <p:nvPr>
            <p:custDataLst>
              <p:tags r:id="rId16"/>
            </p:custDataLst>
          </p:nvPr>
        </p:nvSpPr>
        <p:spPr>
          <a:xfrm>
            <a:off x="5903385" y="364255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9" name="文本框 38"/>
          <p:cNvSpPr txBox="1"/>
          <p:nvPr/>
        </p:nvSpPr>
        <p:spPr>
          <a:xfrm>
            <a:off x="3117850" y="3602990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223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3914775" y="3409950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275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827905" y="3369945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295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648325" y="3325495"/>
            <a:ext cx="5537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306</a:t>
            </a:r>
          </a:p>
        </p:txBody>
      </p:sp>
      <p:cxnSp>
        <p:nvCxnSpPr>
          <p:cNvPr id="44" name="直接连接符 43"/>
          <p:cNvCxnSpPr>
            <a:endCxn id="37" idx="6"/>
          </p:cNvCxnSpPr>
          <p:nvPr>
            <p:custDataLst>
              <p:tags r:id="rId17"/>
            </p:custDataLst>
          </p:nvPr>
        </p:nvCxnSpPr>
        <p:spPr>
          <a:xfrm flipV="1">
            <a:off x="4221549" y="3726472"/>
            <a:ext cx="882015" cy="4953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endCxn id="38" idx="6"/>
          </p:cNvCxnSpPr>
          <p:nvPr>
            <p:custDataLst>
              <p:tags r:id="rId18"/>
            </p:custDataLst>
          </p:nvPr>
        </p:nvCxnSpPr>
        <p:spPr>
          <a:xfrm flipV="1">
            <a:off x="5078799" y="3664242"/>
            <a:ext cx="868045" cy="6223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46" grpId="0"/>
      <p:bldP spid="18" grpId="0" bldLvl="0" animBg="1"/>
      <p:bldP spid="19" grpId="0" bldLvl="0" animBg="1"/>
      <p:bldP spid="21" grpId="0" bldLvl="0" animBg="1"/>
      <p:bldP spid="22" grpId="0" bldLvl="0" animBg="1"/>
      <p:bldP spid="23" grpId="0"/>
      <p:bldP spid="24" grpId="0"/>
      <p:bldP spid="25" grpId="0"/>
      <p:bldP spid="26" grpId="0"/>
      <p:bldP spid="31" grpId="0" bldLvl="0" animBg="1"/>
      <p:bldP spid="32" grpId="0"/>
      <p:bldP spid="33" grpId="0" bldLvl="0" animBg="1"/>
      <p:bldP spid="35" grpId="0" bldLvl="0" animBg="1"/>
      <p:bldP spid="37" grpId="0" bldLvl="0" animBg="1"/>
      <p:bldP spid="38" grpId="0" bldLvl="0" animBg="1"/>
      <p:bldP spid="39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7700" y="480895"/>
            <a:ext cx="78486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从图中你能获得哪些信息。你还能提出什么数问题？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19599" y="432136"/>
            <a:ext cx="405578" cy="521970"/>
            <a:chOff x="152631" y="744947"/>
            <a:chExt cx="405578" cy="52197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6129" y="74494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0220" y="1396365"/>
            <a:ext cx="4693285" cy="2640965"/>
          </a:xfrm>
          <a:prstGeom prst="rect">
            <a:avLst/>
          </a:prstGeom>
        </p:spPr>
      </p:pic>
      <p:sp>
        <p:nvSpPr>
          <p:cNvPr id="40" name="TextBox 12"/>
          <p:cNvSpPr txBox="1"/>
          <p:nvPr/>
        </p:nvSpPr>
        <p:spPr>
          <a:xfrm>
            <a:off x="4955540" y="1069340"/>
            <a:ext cx="3778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答：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城镇居民旅游人均消费水平远远高于农村居民旅游人均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消费水平。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5" name="TextBox 12"/>
          <p:cNvSpPr txBox="1"/>
          <p:nvPr/>
        </p:nvSpPr>
        <p:spPr>
          <a:xfrm>
            <a:off x="4955540" y="2391410"/>
            <a:ext cx="36753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提出问题：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城镇居民旅游人均消费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和农村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居民旅游人均消费，哪一年相差最少？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  <a:sym typeface="+mn-ea"/>
              </a:rPr>
              <a:t> </a:t>
            </a:r>
          </a:p>
        </p:txBody>
      </p:sp>
      <p:sp>
        <p:nvSpPr>
          <p:cNvPr id="46" name="TextBox 12"/>
          <p:cNvSpPr txBox="1"/>
          <p:nvPr/>
        </p:nvSpPr>
        <p:spPr>
          <a:xfrm>
            <a:off x="5454650" y="3753485"/>
            <a:ext cx="2780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答：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2009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年相差最少。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47700" y="44958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算一算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年城镇居民旅游人均消费比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约增长了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几分之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几？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农村呢？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19599" y="419610"/>
            <a:ext cx="405578" cy="521970"/>
            <a:chOff x="152631" y="744947"/>
            <a:chExt cx="405578" cy="52197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6129" y="74494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0220" y="1396365"/>
            <a:ext cx="4693285" cy="26409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856480" y="1749425"/>
                <a:ext cx="2780665" cy="535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(883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776)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776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宋体" panose="02010600030101010101" pitchFamily="2" charset="-122"/>
                  </a:rPr>
                  <a:t>≈</a:t>
                </a:r>
                <a:r>
                  <a:rPr lang="en-US" altLang="zh-CN" sz="20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b="1" i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  <m:t>𝟕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 xmlns="">
          <p:sp>
            <p:nvSpPr>
              <p:cNvPr id="46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856480" y="1749425"/>
                <a:ext cx="2780665" cy="535724"/>
              </a:xfrm>
              <a:prstGeom prst="rect">
                <a:avLst/>
              </a:prstGeom>
              <a:blipFill rotWithShape="1">
                <a:blip r:embed="rId8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867275" y="2934335"/>
                <a:ext cx="4189095" cy="98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答：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城镇居民约增长</a:t>
                </a:r>
                <a:r>
                  <a:rPr lang="zh-CN" altLang="en-US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  <m:t>𝟕</m:t>
                        </m:r>
                      </m:den>
                    </m:f>
                  </m:oMath>
                </a14:m>
                <a:r>
                  <a:rPr lang="zh-CN" altLang="en-US" sz="20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。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  <a:p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   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  <a:sym typeface="+mn-ea"/>
                  </a:rPr>
                  <a:t>农村居民约增长了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b="1" i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  <m:t>𝟑</m:t>
                        </m:r>
                      </m:den>
                    </m:f>
                    <m:r>
                      <a:rPr lang="en-US" altLang="zh-CN" sz="2000" b="1" i="1">
                        <a:solidFill>
                          <a:srgbClr val="FF0000"/>
                        </a:solidFill>
                        <a:latin typeface="Cambria Math"/>
                        <a:ea typeface="楷体" panose="02010609060101010101" pitchFamily="49" charset="-122"/>
                        <a:sym typeface="+mn-ea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。</a:t>
                </a:r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endParaRPr>
              </a:p>
            </p:txBody>
          </p:sp>
        </mc:Choice>
        <mc:Fallback xmlns="">
          <p:sp>
            <p:nvSpPr>
              <p:cNvPr id="7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4867275" y="2934335"/>
                <a:ext cx="4189095" cy="980333"/>
              </a:xfrm>
              <a:prstGeom prst="rect">
                <a:avLst/>
              </a:prstGeom>
              <a:blipFill rotWithShape="1">
                <a:blip r:embed="rId10"/>
                <a:stretch>
                  <a:fillRect l="-1453" b="-1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2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856480" y="2456180"/>
                <a:ext cx="2780665" cy="535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(306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222)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÷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222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宋体" panose="02010600030101010101" pitchFamily="2" charset="-122"/>
                  </a:rPr>
                  <a:t>≈</a:t>
                </a:r>
                <a:r>
                  <a:rPr lang="en-US" altLang="zh-CN" sz="2000" b="1" dirty="0">
                    <a:solidFill>
                      <a:srgbClr val="FF0000"/>
                    </a:solidFill>
                    <a:ea typeface="楷体" panose="02010609060101010101" pitchFamily="49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  <a:sym typeface="+mn-ea"/>
                          </a:rPr>
                          <m:t>𝟑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 xmlns="">
          <p:sp>
            <p:nvSpPr>
              <p:cNvPr id="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856480" y="2456180"/>
                <a:ext cx="2780665" cy="535724"/>
              </a:xfrm>
              <a:prstGeom prst="rect">
                <a:avLst/>
              </a:prstGeom>
              <a:blipFill rotWithShape="1">
                <a:blip r:embed="rId12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51349" y="266806"/>
            <a:ext cx="405578" cy="521970"/>
            <a:chOff x="152631" y="744947"/>
            <a:chExt cx="405578" cy="52197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6129" y="74494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824865" y="287020"/>
            <a:ext cx="65919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去年某地冰箱和热水器每月的销售情况统计图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581"/>
          <a:stretch>
            <a:fillRect/>
          </a:stretch>
        </p:blipFill>
        <p:spPr>
          <a:xfrm>
            <a:off x="419735" y="1122045"/>
            <a:ext cx="3735070" cy="2499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9285" y="846455"/>
            <a:ext cx="331597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去年某地冰箱和热水器每月的销售情况统计图</a:t>
            </a:r>
          </a:p>
        </p:txBody>
      </p: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>
            <a:off x="4000044" y="1434673"/>
            <a:ext cx="597666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两种电器销售量相差最大的是哪个月？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999230" y="2569210"/>
            <a:ext cx="46666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简单描述一年中冰箱销售量的变化情</a:t>
            </a:r>
          </a:p>
          <a:p>
            <a:pPr latinLnBrk="1"/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况。热水器呢？</a:t>
            </a: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241800" y="1972945"/>
            <a:ext cx="43351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月两种电器销售量相差最大。</a:t>
            </a: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4241800" y="3319780"/>
            <a:ext cx="448119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答：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冰箱的销售量从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月到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月逐渐增加，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月到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月逐渐减少</a:t>
            </a:r>
            <a:r>
              <a:rPr lang="zh-CN" altLang="en-US" sz="20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宋体" panose="02010600030101010101" pitchFamily="2" charset="-122"/>
              </a:rPr>
              <a:t>；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热水器的销售量从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sym typeface="+mn-ea"/>
              </a:rPr>
              <a:t>~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月、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sym typeface="+mn-ea"/>
              </a:rPr>
              <a:t>~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月逐渐增加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sym typeface="+mn-ea"/>
              </a:rPr>
              <a:t>~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6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月、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10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  <a:sym typeface="+mn-ea"/>
              </a:rPr>
              <a:t>~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12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月销量急速减少。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9599" y="266197"/>
            <a:ext cx="405578" cy="521970"/>
            <a:chOff x="152631" y="744947"/>
            <a:chExt cx="405578" cy="52197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6129" y="74494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5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824865" y="287020"/>
            <a:ext cx="659193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去年某地冰箱和热水器每月的销售情况统计图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10581"/>
          <a:stretch>
            <a:fillRect/>
          </a:stretch>
        </p:blipFill>
        <p:spPr>
          <a:xfrm>
            <a:off x="419735" y="1122045"/>
            <a:ext cx="3735070" cy="2499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9285" y="846455"/>
            <a:ext cx="331597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去年某地冰箱和热水器每月的销售情况统计图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3838575" y="1373505"/>
            <a:ext cx="50126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(3)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冰箱和热水器的销售情况有什么不同？</a:t>
            </a: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3838575" y="2956560"/>
            <a:ext cx="48660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(4)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哪种电器的销售量相对稳定一些？</a:t>
            </a: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157980" y="1742440"/>
            <a:ext cx="4335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：冰箱从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月的销售最低点到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月的销售高峰，然后回落；热水器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月达到上半年的销售小高峰，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月达到全年的最高峰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4177665" y="3443605"/>
            <a:ext cx="43351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热水器的销售量相对稳定一些。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19599" y="222356"/>
            <a:ext cx="405578" cy="521970"/>
            <a:chOff x="152631" y="744947"/>
            <a:chExt cx="405578" cy="52197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6129" y="74494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9"/>
          <p:cNvSpPr txBox="1"/>
          <p:nvPr>
            <p:custDataLst>
              <p:tags r:id="rId1"/>
            </p:custDataLst>
          </p:nvPr>
        </p:nvSpPr>
        <p:spPr>
          <a:xfrm>
            <a:off x="786765" y="186690"/>
            <a:ext cx="7261860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914400" eaLnBrk="1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一个小组的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个学生用同一把尺子测量同一个物品的</a:t>
            </a:r>
          </a:p>
          <a:p>
            <a:pPr marL="0" indent="0" defTabSz="914400" eaLnBrk="1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长度，并记录如下。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005840" y="1370330"/>
          <a:ext cx="7120890" cy="4654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91210"/>
                <a:gridCol w="791210"/>
                <a:gridCol w="791210"/>
                <a:gridCol w="791210"/>
                <a:gridCol w="791210"/>
                <a:gridCol w="791210"/>
                <a:gridCol w="791210"/>
                <a:gridCol w="791210"/>
                <a:gridCol w="791210"/>
              </a:tblGrid>
              <a:tr h="4654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9"/>
          <p:cNvSpPr txBox="1"/>
          <p:nvPr>
            <p:custDataLst>
              <p:tags r:id="rId3"/>
            </p:custDataLst>
          </p:nvPr>
        </p:nvSpPr>
        <p:spPr>
          <a:xfrm>
            <a:off x="824863" y="1746885"/>
            <a:ext cx="8319137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914400" eaLnBrk="1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请试着用一个数来表达这个物体的长度，并说明你的理由。</a:t>
            </a:r>
            <a:endParaRPr lang="zh-CN" altLang="en-US" sz="24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TextBox 2"/>
          <p:cNvSpPr txBox="1"/>
          <p:nvPr>
            <p:custDataLst>
              <p:tags r:id="rId4"/>
            </p:custDataLst>
          </p:nvPr>
        </p:nvSpPr>
        <p:spPr>
          <a:xfrm>
            <a:off x="622388" y="2661284"/>
            <a:ext cx="7855698" cy="11302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6.3+6.0+6.0+5.9+6.1+6.3+6.2+5.8+6.3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÷9=6.1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（厘米）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答：估计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这个物品的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长度是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6.1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厘米。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8247" y="983293"/>
            <a:ext cx="57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cm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40264" y="344391"/>
            <a:ext cx="405578" cy="521970"/>
            <a:chOff x="152631" y="744947"/>
            <a:chExt cx="405578" cy="52197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6129" y="74494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7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3"/>
          <p:cNvSpPr txBox="1"/>
          <p:nvPr>
            <p:custDataLst>
              <p:tags r:id="rId1"/>
            </p:custDataLst>
          </p:nvPr>
        </p:nvSpPr>
        <p:spPr>
          <a:xfrm>
            <a:off x="1924050" y="2816225"/>
            <a:ext cx="5179695" cy="5838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(7+7.2+7.5+8+8.4+9)÷6=7.85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59556" y="1412058"/>
          <a:ext cx="7224888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  <a:gridCol w="903111"/>
              </a:tblGrid>
              <a:tr h="2992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</a:t>
                      </a: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9"/>
          <p:cNvSpPr txBox="1"/>
          <p:nvPr>
            <p:custDataLst>
              <p:tags r:id="rId3"/>
            </p:custDataLst>
          </p:nvPr>
        </p:nvSpPr>
        <p:spPr>
          <a:xfrm>
            <a:off x="883347" y="266197"/>
            <a:ext cx="797405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914400" eaLnBrk="1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学校举行歌唱比赛，</a:t>
            </a:r>
            <a:r>
              <a:rPr lang="en-US" altLang="zh-CN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位老师给同一位同学的打分如下。</a:t>
            </a:r>
          </a:p>
          <a:p>
            <a:pPr marL="0" indent="0" defTabSz="914400" eaLnBrk="1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（满分</a:t>
            </a:r>
            <a:r>
              <a:rPr lang="en-US" altLang="zh-CN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分）</a:t>
            </a:r>
          </a:p>
        </p:txBody>
      </p:sp>
      <p:sp>
        <p:nvSpPr>
          <p:cNvPr id="15" name="TextBox 9"/>
          <p:cNvSpPr txBox="1"/>
          <p:nvPr>
            <p:custDataLst>
              <p:tags r:id="rId4"/>
            </p:custDataLst>
          </p:nvPr>
        </p:nvSpPr>
        <p:spPr>
          <a:xfrm>
            <a:off x="824865" y="1800860"/>
            <a:ext cx="7894320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914400" eaLnBrk="1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请采用一种方法给出这位同学合理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的分数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，并说出你的方</a:t>
            </a:r>
          </a:p>
          <a:p>
            <a:pPr marL="0" indent="0" defTabSz="914400" eaLnBrk="1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法合理的理由。   </a:t>
            </a: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1582420" y="3441065"/>
            <a:ext cx="6268085" cy="111376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采用去掉最高分和最低分、再算出平均分的方法，这样不受最低分和最高分的影响。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8135" y="428625"/>
            <a:ext cx="8513445" cy="42462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判断。</a:t>
            </a:r>
            <a:endParaRPr lang="en-US" altLang="zh-CN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）比较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六年级五个班喜欢看动画片和看电影的人数多少，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绘制条形统计图较好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  </a:t>
            </a:r>
            <a:endParaRPr lang="en-US" altLang="zh-CN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）看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某地年降水量的变化应绘制单式折线统计图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</a:t>
            </a:r>
            <a:endParaRPr lang="en-US" altLang="zh-CN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）第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28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届奥运会我国运动员获金、银、铜牌数量和俄罗斯运动员获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金、银、铜牌数量对比时应选用复式折线统计图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</a:t>
            </a:r>
            <a:endParaRPr lang="en-US" altLang="zh-CN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）求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平均数的方法：总数量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÷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总个数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平均数 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</a:t>
            </a:r>
            <a:endParaRPr lang="en-US" altLang="zh-CN" sz="2000" b="1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）复式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折线统计图不但能表示出两组数据数量的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多少以及数量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增减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的变化情况，而且可以比较两组数据的变化趋势</a:t>
            </a:r>
            <a:r>
              <a:rPr lang="zh-CN" altLang="en-US" sz="20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   ）</a:t>
            </a: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786806" y="1483815"/>
            <a:ext cx="30924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7786806" y="1882977"/>
            <a:ext cx="30924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smtClean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7725846" y="2819434"/>
            <a:ext cx="397552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ⅹ</a:t>
            </a: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7817286" y="3286612"/>
            <a:ext cx="30924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smtClean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7802046" y="4193048"/>
            <a:ext cx="30924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 smtClean="0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477661" y="534015"/>
            <a:ext cx="8099556" cy="11137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四名同学的父亲今年的年龄分别是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42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岁、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39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岁、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38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岁、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41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求今年这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四位父亲的平均年龄</a:t>
            </a:r>
            <a:r>
              <a:rPr lang="zh-CN" altLang="en-US" sz="2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523280" y="1693890"/>
            <a:ext cx="6096000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 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(42+39+38+41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)÷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=160÷4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40(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) 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635337" y="3447312"/>
            <a:ext cx="5755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答：今年这四位父亲的平均年龄是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2221" y="1673860"/>
            <a:ext cx="6772275" cy="2470785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有什么收获呢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426845" y="1834515"/>
            <a:ext cx="6337300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数据的表示和分析：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复式条形统计图、复式折线统计图、平均数的再认识。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951885" y="682824"/>
            <a:ext cx="1091872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复式条形统计图和复式折线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统计图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    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1520547"/>
              </p:ext>
            </p:extLst>
          </p:nvPr>
        </p:nvGraphicFramePr>
        <p:xfrm>
          <a:off x="1005205" y="1373505"/>
          <a:ext cx="7146290" cy="28206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25905"/>
                <a:gridCol w="2350770"/>
                <a:gridCol w="3269615"/>
              </a:tblGrid>
              <a:tr h="457200">
                <a:tc>
                  <a:txBody>
                    <a:bodyPr/>
                    <a:lstStyle/>
                    <a:p>
                      <a:endParaRPr lang="zh-CN" altLang="en-US" sz="24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优点</a:t>
                      </a:r>
                    </a:p>
                  </a:txBody>
                  <a:tcPr/>
                </a:tc>
              </a:tr>
              <a:tr h="831850">
                <a:tc>
                  <a:txBody>
                    <a:bodyPr/>
                    <a:lstStyle/>
                    <a:p>
                      <a:r>
                        <a:rPr lang="zh-CN" altLang="en-US" sz="24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复式条形统计图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zh-CN" alt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用直条的长短表示数量的多少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容易看出各种数量的多少</a:t>
                      </a:r>
                      <a:r>
                        <a:rPr kumimoji="0" lang="zh-CN" alt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，便于比较。</a:t>
                      </a:r>
                    </a:p>
                  </a:txBody>
                  <a:tcPr/>
                </a:tc>
              </a:tr>
              <a:tr h="1531620">
                <a:tc>
                  <a:txBody>
                    <a:bodyPr/>
                    <a:lstStyle/>
                    <a:p>
                      <a:r>
                        <a:rPr kumimoji="0" lang="zh-CN" altLang="en-US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复式折线统计图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zh-CN" alt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用折线的起伏表示数量的变化趋势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不但可以表示数量的多少，而且能够清楚地表示出数量增减的变化趋势。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532470" y="1769032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总复习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7" action="ppaction://hlinkfile"/>
          </p:cNvPr>
          <p:cNvSpPr/>
          <p:nvPr>
            <p:custDataLst>
              <p:tags r:id="rId1"/>
            </p:custDataLst>
          </p:nvPr>
        </p:nvSpPr>
        <p:spPr>
          <a:xfrm>
            <a:off x="1988820" y="2039620"/>
            <a:ext cx="2840990" cy="586740"/>
          </a:xfrm>
          <a:prstGeom prst="round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复式统计图</a:t>
            </a:r>
          </a:p>
        </p:txBody>
      </p:sp>
      <p:sp>
        <p:nvSpPr>
          <p:cNvPr id="6" name="圆角矩形 5">
            <a:hlinkClick r:id="rId7" action="ppaction://hlinkfile"/>
          </p:cNvPr>
          <p:cNvSpPr/>
          <p:nvPr>
            <p:custDataLst>
              <p:tags r:id="rId2"/>
            </p:custDataLst>
          </p:nvPr>
        </p:nvSpPr>
        <p:spPr>
          <a:xfrm>
            <a:off x="3729355" y="1800677"/>
            <a:ext cx="842290" cy="510185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条形</a:t>
            </a: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2289175" y="808355"/>
            <a:ext cx="4572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数据的表示与分析</a:t>
            </a:r>
            <a:endParaRPr lang="zh-CN" altLang="en-US" sz="40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圆角矩形 1">
            <a:hlinkClick r:id="rId7" action="ppaction://hlinkfile"/>
          </p:cNvPr>
          <p:cNvSpPr/>
          <p:nvPr>
            <p:custDataLst>
              <p:tags r:id="rId4"/>
            </p:custDataLst>
          </p:nvPr>
        </p:nvSpPr>
        <p:spPr>
          <a:xfrm>
            <a:off x="3729355" y="2255337"/>
            <a:ext cx="842666" cy="510561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折线</a:t>
            </a:r>
          </a:p>
        </p:txBody>
      </p:sp>
      <p:sp>
        <p:nvSpPr>
          <p:cNvPr id="9" name="圆角矩形 8">
            <a:hlinkClick r:id="rId7" action="ppaction://hlinkfile"/>
          </p:cNvPr>
          <p:cNvSpPr/>
          <p:nvPr>
            <p:custDataLst>
              <p:tags r:id="rId5"/>
            </p:custDataLst>
          </p:nvPr>
        </p:nvSpPr>
        <p:spPr>
          <a:xfrm>
            <a:off x="1988820" y="2802389"/>
            <a:ext cx="4645688" cy="503583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平均数</a:t>
            </a:r>
            <a:r>
              <a:rPr lang="en-US" altLang="zh-CN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所有数据之和÷数据个数</a:t>
            </a:r>
          </a:p>
        </p:txBody>
      </p:sp>
      <p:sp>
        <p:nvSpPr>
          <p:cNvPr id="3" name="左大括号 2"/>
          <p:cNvSpPr/>
          <p:nvPr/>
        </p:nvSpPr>
        <p:spPr>
          <a:xfrm>
            <a:off x="3691890" y="1998345"/>
            <a:ext cx="114935" cy="572770"/>
          </a:xfrm>
          <a:prstGeom prst="leftBrace">
            <a:avLst>
              <a:gd name="adj1" fmla="val 75690"/>
              <a:gd name="adj2" fmla="val 48669"/>
            </a:avLst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CFCFC"/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856615" y="1492250"/>
          <a:ext cx="7277735" cy="23888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97025"/>
                <a:gridCol w="5680710"/>
              </a:tblGrid>
              <a:tr h="11563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2325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圆角矩形 31">
            <a:hlinkClick r:id="rId4" action="ppaction://hlinkfile"/>
          </p:cNvPr>
          <p:cNvSpPr/>
          <p:nvPr/>
        </p:nvSpPr>
        <p:spPr>
          <a:xfrm>
            <a:off x="978535" y="1607820"/>
            <a:ext cx="1456690" cy="879475"/>
          </a:xfrm>
          <a:prstGeom prst="round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复式条形</a:t>
            </a: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统计图</a:t>
            </a:r>
          </a:p>
        </p:txBody>
      </p:sp>
      <p:sp>
        <p:nvSpPr>
          <p:cNvPr id="6" name="圆角矩形 5">
            <a:hlinkClick r:id="rId4" action="ppaction://hlinkfile"/>
          </p:cNvPr>
          <p:cNvSpPr/>
          <p:nvPr/>
        </p:nvSpPr>
        <p:spPr>
          <a:xfrm>
            <a:off x="856744" y="2771592"/>
            <a:ext cx="1488036" cy="915901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复式折线</a:t>
            </a:r>
          </a:p>
          <a:p>
            <a:r>
              <a:rPr lang="zh-CN" altLang="en-US" sz="24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统计图</a:t>
            </a:r>
          </a:p>
        </p:txBody>
      </p:sp>
      <p:sp>
        <p:nvSpPr>
          <p:cNvPr id="15" name="圆角矩形 14">
            <a:hlinkClick r:id="rId4" action="ppaction://hlinkfile"/>
          </p:cNvPr>
          <p:cNvSpPr/>
          <p:nvPr/>
        </p:nvSpPr>
        <p:spPr>
          <a:xfrm>
            <a:off x="2569210" y="1645920"/>
            <a:ext cx="4672965" cy="686435"/>
          </a:xfrm>
          <a:prstGeom prst="round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确定标题，画横轴纵轴；分配直条位置确</a:t>
            </a: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定单位长度；确定图例，画直条标数据</a:t>
            </a:r>
          </a:p>
        </p:txBody>
      </p:sp>
      <p:sp>
        <p:nvSpPr>
          <p:cNvPr id="17" name="圆角矩形 16">
            <a:hlinkClick r:id="rId4" action="ppaction://hlinkfile"/>
          </p:cNvPr>
          <p:cNvSpPr/>
          <p:nvPr/>
        </p:nvSpPr>
        <p:spPr>
          <a:xfrm>
            <a:off x="2618105" y="2926715"/>
            <a:ext cx="4624070" cy="760730"/>
          </a:xfrm>
          <a:prstGeom prst="round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确定标题，画横轴纵轴；分配各项位置确</a:t>
            </a: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定单位长度；确定图例，描点连线标数据</a:t>
            </a:r>
          </a:p>
        </p:txBody>
      </p:sp>
      <p:sp>
        <p:nvSpPr>
          <p:cNvPr id="20" name="矩形 19"/>
          <p:cNvSpPr/>
          <p:nvPr>
            <p:custDataLst>
              <p:tags r:id="rId2"/>
            </p:custDataLst>
          </p:nvPr>
        </p:nvSpPr>
        <p:spPr>
          <a:xfrm>
            <a:off x="771525" y="678180"/>
            <a:ext cx="278320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绘制方法     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976630" y="1380490"/>
            <a:ext cx="5911850" cy="105029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平均数的求法是用一组数据中所有数据之和除以数据的个数。</a:t>
            </a:r>
          </a:p>
        </p:txBody>
      </p:sp>
      <p:sp>
        <p:nvSpPr>
          <p:cNvPr id="27" name="圆角矩形 26">
            <a:hlinkClick r:id="rId5" action="ppaction://hlinkfile"/>
          </p:cNvPr>
          <p:cNvSpPr/>
          <p:nvPr>
            <p:custDataLst>
              <p:tags r:id="rId2"/>
            </p:custDataLst>
          </p:nvPr>
        </p:nvSpPr>
        <p:spPr>
          <a:xfrm>
            <a:off x="976630" y="822960"/>
            <a:ext cx="3050540" cy="510187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平均数的再认识</a:t>
            </a:r>
          </a:p>
        </p:txBody>
      </p:sp>
      <p:sp>
        <p:nvSpPr>
          <p:cNvPr id="28" name="矩形 27"/>
          <p:cNvSpPr/>
          <p:nvPr>
            <p:custDataLst>
              <p:tags r:id="rId3"/>
            </p:custDataLst>
          </p:nvPr>
        </p:nvSpPr>
        <p:spPr>
          <a:xfrm>
            <a:off x="976630" y="2722245"/>
            <a:ext cx="5320030" cy="105029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defTabSz="685800">
              <a:lnSpc>
                <a:spcPct val="13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平均数具有代表性和灵敏性，易受极端数据的影响。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57144" y="791310"/>
            <a:ext cx="405578" cy="523220"/>
            <a:chOff x="152631" y="758917"/>
            <a:chExt cx="405578" cy="523220"/>
          </a:xfrm>
        </p:grpSpPr>
        <p:sp>
          <p:nvSpPr>
            <p:cNvPr id="8" name="椭圆 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67536" y="758917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775598" y="199405"/>
            <a:ext cx="3421380" cy="429260"/>
            <a:chOff x="5304502" y="544377"/>
            <a:chExt cx="3421380" cy="429260"/>
          </a:xfrm>
        </p:grpSpPr>
        <p:sp>
          <p:nvSpPr>
            <p:cNvPr id="11" name="文本框 5"/>
            <p:cNvSpPr txBox="1"/>
            <p:nvPr/>
          </p:nvSpPr>
          <p:spPr>
            <a:xfrm>
              <a:off x="5690582" y="666932"/>
              <a:ext cx="303530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89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91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页练习七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730305" y="751736"/>
            <a:ext cx="8136904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25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下图是中国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儿童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岁标准身高对照统计图，从图中你得到了哪些信息？与同伴说一说。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3380" y="1877695"/>
            <a:ext cx="4683760" cy="263842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474980" y="2046605"/>
            <a:ext cx="3839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岁，男生标准身高比女生高；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岁女生标准身高比男生高。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396985" y="486646"/>
            <a:ext cx="405578" cy="521970"/>
            <a:chOff x="152631" y="751932"/>
            <a:chExt cx="405578" cy="52197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70099" y="751932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02640" y="542290"/>
            <a:ext cx="790702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我国居民的膳食品种逐渐丰富多样，健康营养状况逐渐改善。下面是我国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1996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2018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年部分膳食品种的人均占有量统计图。</a:t>
            </a:r>
          </a:p>
        </p:txBody>
      </p:sp>
      <p:pic>
        <p:nvPicPr>
          <p:cNvPr id="3" name="图片 2" descr="未命名_副本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930" y="2213610"/>
            <a:ext cx="4485640" cy="2195195"/>
          </a:xfrm>
          <a:prstGeom prst="rect">
            <a:avLst/>
          </a:prstGeom>
        </p:spPr>
      </p:pic>
      <p:sp>
        <p:nvSpPr>
          <p:cNvPr id="4" name="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702" y="1276960"/>
            <a:ext cx="63803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1)</a:t>
            </a:r>
            <a:r>
              <a:rPr lang="zh-CN" altLang="en-US" sz="2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从图</a:t>
            </a:r>
            <a:r>
              <a:rPr lang="zh-CN" altLang="en-US" sz="20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中你能获得哪些信息？你有什么感受？</a:t>
            </a:r>
          </a:p>
        </p:txBody>
      </p:sp>
      <p:sp>
        <p:nvSpPr>
          <p:cNvPr id="5" name="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2503" y="1675621"/>
            <a:ext cx="590465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2)</a:t>
            </a:r>
            <a:r>
              <a:rPr lang="zh-CN" altLang="en-US" sz="20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你还能提出哪些问题？和同伴说一说。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54460" y="2066925"/>
            <a:ext cx="35558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从条形统计图中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得出猪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牛羊肉的人均占有量要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高一些。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58435" y="2778760"/>
            <a:ext cx="338518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）我国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2018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年牛奶的人均占有量比油料的少多少？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05475" y="3448685"/>
            <a:ext cx="267398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4.7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22.1=2.6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kg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94960" y="3838575"/>
            <a:ext cx="338518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答：牛奶的人均占有量比油料的少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2.6kg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48311" y="470564"/>
            <a:ext cx="405578" cy="521970"/>
            <a:chOff x="152631" y="758917"/>
            <a:chExt cx="405578" cy="521970"/>
          </a:xfrm>
        </p:grpSpPr>
        <p:sp>
          <p:nvSpPr>
            <p:cNvPr id="13" name="椭圆 12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29" y="75891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612959" y="501361"/>
            <a:ext cx="806489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老师统计了本学校六个年级男、女生的人数，并记录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如下。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91210" y="1037590"/>
          <a:ext cx="7792085" cy="2098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81125"/>
                <a:gridCol w="844550"/>
                <a:gridCol w="1113790"/>
                <a:gridCol w="1113790"/>
                <a:gridCol w="1113155"/>
                <a:gridCol w="1112520"/>
                <a:gridCol w="111315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六</a:t>
                      </a:r>
                    </a:p>
                  </a:txBody>
                  <a:tcPr anchor="ctr"/>
                </a:tc>
              </a:tr>
              <a:tr h="8210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男生</a:t>
                      </a:r>
                      <a:r>
                        <a:rPr lang="en-US" altLang="zh-CN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/>
                </a:tc>
              </a:tr>
              <a:tr h="8197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女生</a:t>
                      </a:r>
                      <a:r>
                        <a:rPr lang="en-US" altLang="zh-CN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lang="zh-CN" altLang="en-US" sz="24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791389" y="3315211"/>
            <a:ext cx="75608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请用统计图表示各年级男、女生的人数情况。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2393315" y="3883025"/>
            <a:ext cx="4215130" cy="880745"/>
          </a:xfrm>
          <a:prstGeom prst="wedgeRoundRectCallout">
            <a:avLst>
              <a:gd name="adj1" fmla="val 63264"/>
              <a:gd name="adj2" fmla="val -18980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表格中最小数据是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，纵轴上数据可以从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70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开始，每小格表示</a:t>
            </a:r>
            <a:r>
              <a:rPr lang="en-US" altLang="zh-CN" sz="20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人。</a:t>
            </a:r>
          </a:p>
        </p:txBody>
      </p:sp>
      <p:pic>
        <p:nvPicPr>
          <p:cNvPr id="11" name="图片 10" descr="半身男孩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2450" y="3442335"/>
            <a:ext cx="1101725" cy="132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603250" y="910590"/>
            <a:ext cx="5875020" cy="3317240"/>
            <a:chOff x="950" y="1434"/>
            <a:chExt cx="9252" cy="522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0" y="1516"/>
              <a:ext cx="9251" cy="5068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399" y="1434"/>
              <a:ext cx="1081" cy="41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人数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122" y="6244"/>
              <a:ext cx="1081" cy="41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年级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8311" y="470564"/>
            <a:ext cx="405578" cy="521970"/>
            <a:chOff x="152631" y="758917"/>
            <a:chExt cx="405578" cy="521970"/>
          </a:xfrm>
        </p:grpSpPr>
        <p:sp>
          <p:nvSpPr>
            <p:cNvPr id="13" name="椭圆 12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6129" y="75891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951865" y="531495"/>
            <a:ext cx="47783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一至六年级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男、女生人数情况统计图</a:t>
            </a: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91845" y="4155440"/>
            <a:ext cx="46532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根据上图，你能获得哪些信息？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025" y="3613150"/>
            <a:ext cx="144000" cy="35154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4055" y="2240280"/>
            <a:ext cx="53911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90</a:t>
            </a:r>
          </a:p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85</a:t>
            </a:r>
          </a:p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80</a:t>
            </a:r>
          </a:p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75</a:t>
            </a:r>
          </a:p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70</a:t>
            </a: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413510" y="3840480"/>
            <a:ext cx="454025" cy="3479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141220" y="3840480"/>
            <a:ext cx="3810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</a:t>
            </a: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2884170" y="3840480"/>
            <a:ext cx="454025" cy="3479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三</a:t>
            </a: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3611880" y="3840480"/>
            <a:ext cx="3810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</a:t>
            </a:r>
          </a:p>
        </p:txBody>
      </p:sp>
      <p:sp>
        <p:nvSpPr>
          <p:cNvPr id="16" name="矩形 15"/>
          <p:cNvSpPr/>
          <p:nvPr>
            <p:custDataLst>
              <p:tags r:id="rId6"/>
            </p:custDataLst>
          </p:nvPr>
        </p:nvSpPr>
        <p:spPr>
          <a:xfrm>
            <a:off x="4338320" y="3840480"/>
            <a:ext cx="454025" cy="3479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五</a:t>
            </a: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5052060" y="3840480"/>
            <a:ext cx="38100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六</a:t>
            </a:r>
          </a:p>
        </p:txBody>
      </p:sp>
      <p:sp>
        <p:nvSpPr>
          <p:cNvPr id="20" name="矩形 19"/>
          <p:cNvSpPr/>
          <p:nvPr/>
        </p:nvSpPr>
        <p:spPr>
          <a:xfrm>
            <a:off x="1634490" y="962025"/>
            <a:ext cx="3798570" cy="26352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932146" y="880255"/>
            <a:ext cx="2850610" cy="368300"/>
            <a:chOff x="3131841" y="1086442"/>
            <a:chExt cx="2850610" cy="368300"/>
          </a:xfrm>
        </p:grpSpPr>
        <p:sp>
          <p:nvSpPr>
            <p:cNvPr id="288" name="矩形 287"/>
            <p:cNvSpPr/>
            <p:nvPr>
              <p:custDataLst>
                <p:tags r:id="rId40"/>
              </p:custDataLst>
            </p:nvPr>
          </p:nvSpPr>
          <p:spPr>
            <a:xfrm>
              <a:off x="3131841" y="1086442"/>
              <a:ext cx="2850610" cy="368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1"/>
              <a:r>
                <a:rPr lang="zh-CN" altLang="en-US" dirty="0">
                  <a:latin typeface="楷体" panose="02010609060101010101" pitchFamily="49" charset="-122"/>
                  <a:ea typeface="楷体" panose="02010609060101010101" pitchFamily="49" charset="-122"/>
                </a:rPr>
                <a:t>男生       女生</a:t>
              </a:r>
            </a:p>
          </p:txBody>
        </p:sp>
        <p:cxnSp>
          <p:nvCxnSpPr>
            <p:cNvPr id="19" name="直接连接符 18"/>
            <p:cNvCxnSpPr/>
            <p:nvPr>
              <p:custDataLst>
                <p:tags r:id="rId41"/>
              </p:custDataLst>
            </p:nvPr>
          </p:nvCxnSpPr>
          <p:spPr>
            <a:xfrm flipV="1">
              <a:off x="3700519" y="1275184"/>
              <a:ext cx="36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/>
            <p:cNvCxnSpPr/>
            <p:nvPr>
              <p:custDataLst>
                <p:tags r:id="rId42"/>
              </p:custDataLst>
            </p:nvPr>
          </p:nvCxnSpPr>
          <p:spPr>
            <a:xfrm flipV="1">
              <a:off x="4992310" y="1274621"/>
              <a:ext cx="360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5" name="椭圆 324"/>
          <p:cNvSpPr/>
          <p:nvPr>
            <p:custDataLst>
              <p:tags r:id="rId8"/>
            </p:custDataLst>
          </p:nvPr>
        </p:nvSpPr>
        <p:spPr>
          <a:xfrm>
            <a:off x="1611420" y="3028508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350560" y="349396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5" name="椭圆 24"/>
          <p:cNvSpPr/>
          <p:nvPr>
            <p:custDataLst>
              <p:tags r:id="rId10"/>
            </p:custDataLst>
          </p:nvPr>
        </p:nvSpPr>
        <p:spPr>
          <a:xfrm>
            <a:off x="3078905" y="3192338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6" name="椭圆 25"/>
          <p:cNvSpPr/>
          <p:nvPr>
            <p:custDataLst>
              <p:tags r:id="rId11"/>
            </p:custDataLst>
          </p:nvPr>
        </p:nvSpPr>
        <p:spPr>
          <a:xfrm>
            <a:off x="3790740" y="291865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7" name="椭圆 26"/>
          <p:cNvSpPr/>
          <p:nvPr>
            <p:custDataLst>
              <p:tags r:id="rId12"/>
            </p:custDataLst>
          </p:nvPr>
        </p:nvSpPr>
        <p:spPr>
          <a:xfrm>
            <a:off x="4522895" y="325139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8" name="椭圆 27"/>
          <p:cNvSpPr/>
          <p:nvPr>
            <p:custDataLst>
              <p:tags r:id="rId13"/>
            </p:custDataLst>
          </p:nvPr>
        </p:nvSpPr>
        <p:spPr>
          <a:xfrm>
            <a:off x="5251240" y="314979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41" name="文本框 340"/>
          <p:cNvSpPr txBox="1"/>
          <p:nvPr>
            <p:custDataLst>
              <p:tags r:id="rId14"/>
            </p:custDataLst>
          </p:nvPr>
        </p:nvSpPr>
        <p:spPr>
          <a:xfrm>
            <a:off x="1418462" y="2659780"/>
            <a:ext cx="4490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42" name="文本框 341"/>
          <p:cNvSpPr txBox="1"/>
          <p:nvPr>
            <p:custDataLst>
              <p:tags r:id="rId15"/>
            </p:custDataLst>
          </p:nvPr>
        </p:nvSpPr>
        <p:spPr>
          <a:xfrm>
            <a:off x="2348329" y="3493671"/>
            <a:ext cx="4490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43" name="文本框 342"/>
          <p:cNvSpPr txBox="1"/>
          <p:nvPr>
            <p:custDataLst>
              <p:tags r:id="rId16"/>
            </p:custDataLst>
          </p:nvPr>
        </p:nvSpPr>
        <p:spPr>
          <a:xfrm>
            <a:off x="3079032" y="3071279"/>
            <a:ext cx="4490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344" name="文本框 343"/>
          <p:cNvSpPr txBox="1"/>
          <p:nvPr>
            <p:custDataLst>
              <p:tags r:id="rId17"/>
            </p:custDataLst>
          </p:nvPr>
        </p:nvSpPr>
        <p:spPr>
          <a:xfrm>
            <a:off x="3612457" y="2593044"/>
            <a:ext cx="4490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345" name="文本框 344"/>
          <p:cNvSpPr txBox="1"/>
          <p:nvPr>
            <p:custDataLst>
              <p:tags r:id="rId18"/>
            </p:custDataLst>
          </p:nvPr>
        </p:nvSpPr>
        <p:spPr>
          <a:xfrm>
            <a:off x="4414162" y="2873879"/>
            <a:ext cx="4490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346" name="文本框 345"/>
          <p:cNvSpPr txBox="1"/>
          <p:nvPr>
            <p:custDataLst>
              <p:tags r:id="rId19"/>
            </p:custDataLst>
          </p:nvPr>
        </p:nvSpPr>
        <p:spPr>
          <a:xfrm>
            <a:off x="5251246" y="2961665"/>
            <a:ext cx="4490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78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634559" y="3043847"/>
            <a:ext cx="749935" cy="4686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2392114" y="3232592"/>
            <a:ext cx="694690" cy="271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3114744" y="2933507"/>
            <a:ext cx="694690" cy="271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794194" y="2939222"/>
            <a:ext cx="735330" cy="3257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4549209" y="3176077"/>
            <a:ext cx="721360" cy="965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>
            <p:custDataLst>
              <p:tags r:id="rId20"/>
            </p:custDataLst>
          </p:nvPr>
        </p:nvSpPr>
        <p:spPr>
          <a:xfrm>
            <a:off x="1624120" y="3301558"/>
            <a:ext cx="43200" cy="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6" name="椭圆 35"/>
          <p:cNvSpPr/>
          <p:nvPr>
            <p:custDataLst>
              <p:tags r:id="rId21"/>
            </p:custDataLst>
          </p:nvPr>
        </p:nvSpPr>
        <p:spPr>
          <a:xfrm>
            <a:off x="2337860" y="2909763"/>
            <a:ext cx="43200" cy="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7" name="椭圆 36"/>
          <p:cNvSpPr/>
          <p:nvPr>
            <p:custDataLst>
              <p:tags r:id="rId22"/>
            </p:custDataLst>
          </p:nvPr>
        </p:nvSpPr>
        <p:spPr>
          <a:xfrm>
            <a:off x="3066205" y="3020888"/>
            <a:ext cx="43200" cy="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8" name="椭圆 37"/>
          <p:cNvSpPr/>
          <p:nvPr>
            <p:custDataLst>
              <p:tags r:id="rId23"/>
            </p:custDataLst>
          </p:nvPr>
        </p:nvSpPr>
        <p:spPr>
          <a:xfrm>
            <a:off x="3790740" y="3242503"/>
            <a:ext cx="43200" cy="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9" name="椭圆 38"/>
          <p:cNvSpPr/>
          <p:nvPr>
            <p:custDataLst>
              <p:tags r:id="rId24"/>
            </p:custDataLst>
          </p:nvPr>
        </p:nvSpPr>
        <p:spPr>
          <a:xfrm>
            <a:off x="4529245" y="3365693"/>
            <a:ext cx="43200" cy="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0" name="椭圆 39"/>
          <p:cNvSpPr/>
          <p:nvPr>
            <p:custDataLst>
              <p:tags r:id="rId25"/>
            </p:custDataLst>
          </p:nvPr>
        </p:nvSpPr>
        <p:spPr>
          <a:xfrm>
            <a:off x="5251240" y="3016443"/>
            <a:ext cx="43200" cy="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26"/>
            </p:custDataLst>
          </p:nvPr>
        </p:nvSpPr>
        <p:spPr>
          <a:xfrm>
            <a:off x="1515617" y="3344310"/>
            <a:ext cx="449052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42" name="文本框 41"/>
          <p:cNvSpPr txBox="1"/>
          <p:nvPr>
            <p:custDataLst>
              <p:tags r:id="rId27"/>
            </p:custDataLst>
          </p:nvPr>
        </p:nvSpPr>
        <p:spPr>
          <a:xfrm>
            <a:off x="2200374" y="2505611"/>
            <a:ext cx="449052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43" name="文本框 42"/>
          <p:cNvSpPr txBox="1"/>
          <p:nvPr>
            <p:custDataLst>
              <p:tags r:id="rId28"/>
            </p:custDataLst>
          </p:nvPr>
        </p:nvSpPr>
        <p:spPr>
          <a:xfrm>
            <a:off x="2797092" y="2593124"/>
            <a:ext cx="44905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44" name="文本框 43"/>
          <p:cNvSpPr txBox="1"/>
          <p:nvPr>
            <p:custDataLst>
              <p:tags r:id="rId29"/>
            </p:custDataLst>
          </p:nvPr>
        </p:nvSpPr>
        <p:spPr>
          <a:xfrm>
            <a:off x="4324292" y="3329644"/>
            <a:ext cx="44905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45" name="文本框 44"/>
          <p:cNvSpPr txBox="1"/>
          <p:nvPr>
            <p:custDataLst>
              <p:tags r:id="rId30"/>
            </p:custDataLst>
          </p:nvPr>
        </p:nvSpPr>
        <p:spPr>
          <a:xfrm>
            <a:off x="3612157" y="3232654"/>
            <a:ext cx="44905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46" name="文本框 45"/>
          <p:cNvSpPr txBox="1"/>
          <p:nvPr>
            <p:custDataLst>
              <p:tags r:id="rId31"/>
            </p:custDataLst>
          </p:nvPr>
        </p:nvSpPr>
        <p:spPr>
          <a:xfrm>
            <a:off x="5051856" y="2650515"/>
            <a:ext cx="44905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80</a:t>
            </a:r>
          </a:p>
        </p:txBody>
      </p:sp>
      <p:cxnSp>
        <p:nvCxnSpPr>
          <p:cNvPr id="47" name="直接连接符 46"/>
          <p:cNvCxnSpPr>
            <a:stCxn id="35" idx="7"/>
            <a:endCxn id="36" idx="7"/>
          </p:cNvCxnSpPr>
          <p:nvPr>
            <p:custDataLst>
              <p:tags r:id="rId32"/>
            </p:custDataLst>
          </p:nvPr>
        </p:nvCxnSpPr>
        <p:spPr>
          <a:xfrm flipV="1">
            <a:off x="1661229" y="2916212"/>
            <a:ext cx="713740" cy="391795"/>
          </a:xfrm>
          <a:prstGeom prst="lin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36" idx="6"/>
          </p:cNvCxnSpPr>
          <p:nvPr>
            <p:custDataLst>
              <p:tags r:id="rId33"/>
            </p:custDataLst>
          </p:nvPr>
        </p:nvCxnSpPr>
        <p:spPr>
          <a:xfrm>
            <a:off x="2381319" y="2930967"/>
            <a:ext cx="697865" cy="104775"/>
          </a:xfrm>
          <a:prstGeom prst="lin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37" idx="7"/>
            <a:endCxn id="38" idx="0"/>
          </p:cNvCxnSpPr>
          <p:nvPr>
            <p:custDataLst>
              <p:tags r:id="rId34"/>
            </p:custDataLst>
          </p:nvPr>
        </p:nvCxnSpPr>
        <p:spPr>
          <a:xfrm>
            <a:off x="3103079" y="3027214"/>
            <a:ext cx="709261" cy="215289"/>
          </a:xfrm>
          <a:prstGeom prst="lin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endCxn id="39" idx="4"/>
          </p:cNvCxnSpPr>
          <p:nvPr>
            <p:custDataLst>
              <p:tags r:id="rId35"/>
            </p:custDataLst>
          </p:nvPr>
        </p:nvCxnSpPr>
        <p:spPr>
          <a:xfrm>
            <a:off x="3813879" y="3251007"/>
            <a:ext cx="737235" cy="157480"/>
          </a:xfrm>
          <a:prstGeom prst="lin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36"/>
            </p:custDataLst>
          </p:nvPr>
        </p:nvCxnSpPr>
        <p:spPr>
          <a:xfrm flipV="1">
            <a:off x="4546669" y="3035742"/>
            <a:ext cx="741045" cy="354965"/>
          </a:xfrm>
          <a:prstGeom prst="lin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圆角矩形标注 51"/>
          <p:cNvSpPr/>
          <p:nvPr>
            <p:custDataLst>
              <p:tags r:id="rId37"/>
            </p:custDataLst>
          </p:nvPr>
        </p:nvSpPr>
        <p:spPr>
          <a:xfrm>
            <a:off x="6037580" y="1248410"/>
            <a:ext cx="2619375" cy="724535"/>
          </a:xfrm>
          <a:prstGeom prst="wedgeRoundRectCallout">
            <a:avLst>
              <a:gd name="adj1" fmla="val 22000"/>
              <a:gd name="adj2" fmla="val 49815"/>
              <a:gd name="adj3" fmla="val 16667"/>
            </a:avLst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四年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级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男生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人数最多；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二年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级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男生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人数最少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54" name="圆角矩形标注 53"/>
          <p:cNvSpPr/>
          <p:nvPr>
            <p:custDataLst>
              <p:tags r:id="rId38"/>
            </p:custDataLst>
          </p:nvPr>
        </p:nvSpPr>
        <p:spPr>
          <a:xfrm>
            <a:off x="6037898" y="2037715"/>
            <a:ext cx="2618740" cy="720725"/>
          </a:xfrm>
          <a:prstGeom prst="wedgeRoundRectCallout">
            <a:avLst>
              <a:gd name="adj1" fmla="val 27721"/>
              <a:gd name="adj2" fmla="val 47665"/>
              <a:gd name="adj3" fmla="val 16667"/>
            </a:avLst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二年级女生人数最多；五年级女生人数最少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55" name="圆角矩形标注 54"/>
          <p:cNvSpPr/>
          <p:nvPr>
            <p:custDataLst>
              <p:tags r:id="rId39"/>
            </p:custDataLst>
          </p:nvPr>
        </p:nvSpPr>
        <p:spPr>
          <a:xfrm>
            <a:off x="6037896" y="2836544"/>
            <a:ext cx="2880635" cy="1128153"/>
          </a:xfrm>
          <a:prstGeom prst="wedgeRoundRectCallout">
            <a:avLst>
              <a:gd name="adj1" fmla="val 27721"/>
              <a:gd name="adj2" fmla="val 47665"/>
              <a:gd name="adj3" fmla="val 16667"/>
            </a:avLst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二年级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男女生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人数相差最多；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五年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级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和六年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级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男女生</a:t>
            </a:r>
            <a:r>
              <a:rPr 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人数相差最少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" grpId="0"/>
      <p:bldP spid="7" grpId="0"/>
      <p:bldP spid="9" grpId="0"/>
      <p:bldP spid="10" grpId="0"/>
      <p:bldP spid="11" grpId="0"/>
      <p:bldP spid="14" grpId="0"/>
      <p:bldP spid="16" grpId="0"/>
      <p:bldP spid="17" grpId="0"/>
      <p:bldP spid="325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341" grpId="0"/>
      <p:bldP spid="342" grpId="0"/>
      <p:bldP spid="343" grpId="0"/>
      <p:bldP spid="344" grpId="0"/>
      <p:bldP spid="345" grpId="0"/>
      <p:bldP spid="346" grpId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52" grpId="0" bldLvl="0" animBg="1"/>
      <p:bldP spid="54" grpId="0" bldLvl="0" animBg="1"/>
      <p:bldP spid="5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6460" y="368988"/>
            <a:ext cx="7329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下面是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2006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年我国居民国内旅游人均消费情况。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693" y="2568394"/>
            <a:ext cx="52565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把统计图补充完整。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19599" y="338191"/>
            <a:ext cx="405578" cy="521970"/>
            <a:chOff x="152631" y="744947"/>
            <a:chExt cx="405578" cy="52197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6129" y="744947"/>
              <a:ext cx="360680" cy="5219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en-US" altLang="zh-CN" sz="28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412198" y="803819"/>
            <a:ext cx="5295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元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715010" y="1172210"/>
          <a:ext cx="7414260" cy="11969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35710"/>
                <a:gridCol w="1235710"/>
                <a:gridCol w="1235710"/>
                <a:gridCol w="1235710"/>
                <a:gridCol w="1235710"/>
                <a:gridCol w="1235710"/>
              </a:tblGrid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>
                          <a:ln w="28575"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年份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n w="28575"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城镇居民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044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>
                          <a:ln w="28575">
                            <a:noFill/>
                          </a:ln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农村居民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>
                          <a:ln w="28575"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>
                    <a:lnL w="19050">
                      <a:solidFill>
                        <a:schemeClr val="accent5"/>
                      </a:solidFill>
                      <a:prstDash val="solid"/>
                    </a:lnL>
                    <a:lnR w="19050">
                      <a:solidFill>
                        <a:schemeClr val="accent5"/>
                      </a:solidFill>
                      <a:prstDash val="solid"/>
                    </a:lnR>
                    <a:lnT w="19050">
                      <a:solidFill>
                        <a:schemeClr val="accent5"/>
                      </a:solidFill>
                      <a:prstDash val="solid"/>
                    </a:lnT>
                    <a:lnB w="19050">
                      <a:solidFill>
                        <a:schemeClr val="accent5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613*165"/>
  <p:tag name="TABLE_ENDDRAG_RECT" val="62*81*613*1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578*197"/>
  <p:tag name="TABLE_ENDDRAG_RECT" val="285*105*578*19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73*188"/>
  <p:tag name="TABLE_ENDDRAG_RECT" val="40*119*573*18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83*94"/>
  <p:tag name="TABLE_ENDDRAG_RECT" val="56*92*583*9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560*36"/>
  <p:tag name="TABLE_ENDDRAG_RECT" val="57*109*560*3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1238</Words>
  <Application>Microsoft Office PowerPoint</Application>
  <PresentationFormat>全屏显示(16:9)</PresentationFormat>
  <Paragraphs>217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122</cp:revision>
  <dcterms:created xsi:type="dcterms:W3CDTF">2019-09-02T08:53:00Z</dcterms:created>
  <dcterms:modified xsi:type="dcterms:W3CDTF">2024-12-20T07:24:58Z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C0402F37BE2642608FF485BBF7DFBD75_13</vt:lpwstr>
  </property>
  <property fmtid="{D5CDD505-2E9C-101B-9397-08002B2CF9AE}" pid="3" name="KSOProductBuildVer">
    <vt:lpwstr>2052-12.1.0.16120</vt:lpwstr>
  </property>
</Properties>
</file>