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313" r:id="rId3"/>
    <p:sldId id="361" r:id="rId4"/>
    <p:sldId id="359" r:id="rId5"/>
    <p:sldId id="360" r:id="rId6"/>
    <p:sldId id="404" r:id="rId7"/>
    <p:sldId id="405" r:id="rId8"/>
    <p:sldId id="406" r:id="rId9"/>
    <p:sldId id="385" r:id="rId10"/>
    <p:sldId id="398" r:id="rId11"/>
    <p:sldId id="367" r:id="rId12"/>
    <p:sldId id="400" r:id="rId13"/>
    <p:sldId id="399" r:id="rId14"/>
    <p:sldId id="402" r:id="rId15"/>
    <p:sldId id="403" r:id="rId16"/>
    <p:sldId id="292" r:id="rId17"/>
    <p:sldId id="386" r:id="rId18"/>
    <p:sldId id="340" r:id="rId19"/>
    <p:sldId id="401" r:id="rId20"/>
    <p:sldId id="320" r:id="rId21"/>
    <p:sldId id="259" r:id="rId22"/>
    <p:sldId id="322" r:id="rId23"/>
    <p:sldId id="308" r:id="rId24"/>
    <p:sldId id="262" r:id="rId25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73" userDrawn="1">
          <p15:clr>
            <a:srgbClr val="A4A3A4"/>
          </p15:clr>
        </p15:guide>
        <p15:guide id="2" pos="29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A92ED"/>
    <a:srgbClr val="0066FF"/>
    <a:srgbClr val="FF00FF"/>
    <a:srgbClr val="A51B77"/>
    <a:srgbClr val="FBEBD8"/>
    <a:srgbClr val="F95647"/>
    <a:srgbClr val="FF99FF"/>
    <a:srgbClr val="FFFF00"/>
    <a:srgbClr val="528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2" autoAdjust="0"/>
    <p:restoredTop sz="99830" autoAdjust="0"/>
  </p:normalViewPr>
  <p:slideViewPr>
    <p:cSldViewPr snapToGrid="0" showGuides="1">
      <p:cViewPr>
        <p:scale>
          <a:sx n="150" d="100"/>
          <a:sy n="150" d="100"/>
        </p:scale>
        <p:origin x="-504" y="-126"/>
      </p:cViewPr>
      <p:guideLst>
        <p:guide orient="horz" pos="1573"/>
        <p:guide pos="29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20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/>
          <p:cNvCxnSpPr/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复习导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68.xml"/><Relationship Id="rId7" Type="http://schemas.openxmlformats.org/officeDocument/2006/relationships/image" Target="../media/image18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../media/image24.tiff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23.tiff"/><Relationship Id="rId5" Type="http://schemas.openxmlformats.org/officeDocument/2006/relationships/tags" Target="../tags/tag85.xml"/><Relationship Id="rId10" Type="http://schemas.openxmlformats.org/officeDocument/2006/relationships/image" Target="../media/image22.png"/><Relationship Id="rId4" Type="http://schemas.openxmlformats.org/officeDocument/2006/relationships/tags" Target="../tags/tag84.xml"/><Relationship Id="rId9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25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tif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17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0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7.png"/><Relationship Id="rId5" Type="http://schemas.openxmlformats.org/officeDocument/2006/relationships/tags" Target="../tags/tag10.xml"/><Relationship Id="rId10" Type="http://schemas.openxmlformats.org/officeDocument/2006/relationships/image" Target="../media/image16.png"/><Relationship Id="rId4" Type="http://schemas.openxmlformats.org/officeDocument/2006/relationships/tags" Target="../tags/tag9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6.png"/><Relationship Id="rId5" Type="http://schemas.openxmlformats.org/officeDocument/2006/relationships/tags" Target="../tags/tag21.xml"/><Relationship Id="rId10" Type="http://schemas.openxmlformats.org/officeDocument/2006/relationships/image" Target="../media/image15.png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15.png"/><Relationship Id="rId5" Type="http://schemas.openxmlformats.org/officeDocument/2006/relationships/tags" Target="../tags/tag3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17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16.png"/><Relationship Id="rId5" Type="http://schemas.openxmlformats.org/officeDocument/2006/relationships/tags" Target="../tags/tag42.xml"/><Relationship Id="rId10" Type="http://schemas.openxmlformats.org/officeDocument/2006/relationships/image" Target="../media/image15.png"/><Relationship Id="rId4" Type="http://schemas.openxmlformats.org/officeDocument/2006/relationships/tags" Target="../tags/tag41.xml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10" Type="http://schemas.openxmlformats.org/officeDocument/2006/relationships/image" Target="../media/image20.png"/><Relationship Id="rId4" Type="http://schemas.openxmlformats.org/officeDocument/2006/relationships/tags" Target="../tags/tag49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38860" y="1652270"/>
            <a:ext cx="7067550" cy="6838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第八单元 </a:t>
            </a:r>
            <a:r>
              <a:rPr lang="zh-CN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数据的</a:t>
            </a:r>
            <a:r>
              <a:rPr lang="zh-CN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表示</a:t>
            </a:r>
            <a:r>
              <a:rPr lang="zh-CN" altLang="en-US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分析</a:t>
            </a:r>
            <a:endParaRPr lang="zh-CN" sz="40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38860" y="2965450"/>
            <a:ext cx="7067550" cy="62230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课时  平均数的再认识</a:t>
            </a:r>
            <a:r>
              <a:rPr lang="zh-CN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29232"/>
            <a:chOff x="5304502" y="544377"/>
            <a:chExt cx="3386830" cy="429232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88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263336" y="739107"/>
            <a:ext cx="405578" cy="521970"/>
            <a:chOff x="152631" y="737481"/>
            <a:chExt cx="405578" cy="521970"/>
          </a:xfrm>
        </p:grpSpPr>
        <p:sp>
          <p:nvSpPr>
            <p:cNvPr id="10" name="椭圆 9"/>
            <p:cNvSpPr/>
            <p:nvPr>
              <p:custDataLst>
                <p:tags r:id="rId6"/>
              </p:custDataLst>
            </p:nvPr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1" name="矩形 10"/>
            <p:cNvSpPr/>
            <p:nvPr>
              <p:custDataLst>
                <p:tags r:id="rId7"/>
              </p:custDataLst>
            </p:nvPr>
          </p:nvSpPr>
          <p:spPr>
            <a:xfrm>
              <a:off x="174128" y="737481"/>
              <a:ext cx="362585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en-US" altLang="zh-CN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197" name="TextBox 9"/>
          <p:cNvSpPr txBox="1"/>
          <p:nvPr>
            <p:custDataLst>
              <p:tags r:id="rId1"/>
            </p:custDataLst>
          </p:nvPr>
        </p:nvSpPr>
        <p:spPr>
          <a:xfrm>
            <a:off x="668655" y="727075"/>
            <a:ext cx="7808595" cy="534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）分别计算数学和英语喜欢程度的平均分。</a:t>
            </a:r>
          </a:p>
        </p:txBody>
      </p:sp>
      <p:sp>
        <p:nvSpPr>
          <p:cNvPr id="8" name="矩形 7"/>
          <p:cNvSpPr/>
          <p:nvPr/>
        </p:nvSpPr>
        <p:spPr>
          <a:xfrm>
            <a:off x="1072515" y="1376045"/>
            <a:ext cx="4782820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数学：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30÷10</a:t>
            </a:r>
            <a:r>
              <a:rPr lang="en-US" altLang="zh-CN" sz="24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（分）</a:t>
            </a: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4695825" y="1376045"/>
            <a:ext cx="3566160" cy="534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英语：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24÷10</a:t>
            </a:r>
            <a:r>
              <a:rPr lang="en-US" altLang="zh-CN" sz="24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2.4（分）</a:t>
            </a:r>
          </a:p>
        </p:txBody>
      </p:sp>
      <p:sp>
        <p:nvSpPr>
          <p:cNvPr id="13" name="TextBox 9"/>
          <p:cNvSpPr txBox="1"/>
          <p:nvPr>
            <p:custDataLst>
              <p:tags r:id="rId3"/>
            </p:custDataLst>
          </p:nvPr>
        </p:nvSpPr>
        <p:spPr>
          <a:xfrm>
            <a:off x="669290" y="2042795"/>
            <a:ext cx="7947025" cy="9772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）根据这些得分判断，对于这个组的学生，哪个科目更受欢迎？</a:t>
            </a: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35605" y="3366769"/>
            <a:ext cx="8215330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根据这些得分判断，对于这个组的学生，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数学更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受欢迎。</a:t>
            </a: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069271" y="2816602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29232"/>
            <a:chOff x="5304502" y="544377"/>
            <a:chExt cx="3386830" cy="429232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88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63336" y="812648"/>
            <a:ext cx="405578" cy="521970"/>
            <a:chOff x="152631" y="737481"/>
            <a:chExt cx="405578" cy="52197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4128" y="737481"/>
              <a:ext cx="362585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" name="Text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5160" y="815975"/>
            <a:ext cx="7343775" cy="105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淘气调查了操场上做游戏的小朋友的年龄情况：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岁，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岁，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岁，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岁，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岁，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岁，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岁，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岁。</a:t>
            </a:r>
          </a:p>
        </p:txBody>
      </p:sp>
      <p:sp>
        <p:nvSpPr>
          <p:cNvPr id="8" name="Text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8685" y="1845310"/>
            <a:ext cx="572706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）计算这些小朋友的平均年龄。</a:t>
            </a: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1448411" y="2301643"/>
            <a:ext cx="4110990" cy="1420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7+7+7+8+8+8+9+9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÷8</a:t>
            </a:r>
          </a:p>
          <a:p>
            <a:pPr>
              <a:lnSpc>
                <a:spcPct val="120000"/>
              </a:lnSpc>
            </a:pPr>
            <a:r>
              <a:rPr lang="en-US" altLang="zh-CN" sz="24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63÷8</a:t>
            </a:r>
          </a:p>
          <a:p>
            <a:pPr>
              <a:lnSpc>
                <a:spcPct val="120000"/>
              </a:lnSpc>
            </a:pPr>
            <a:r>
              <a:rPr lang="en-US" altLang="zh-CN" sz="24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（岁）</a:t>
            </a:r>
          </a:p>
        </p:txBody>
      </p:sp>
      <p:sp>
        <p:nvSpPr>
          <p:cNvPr id="10" name="Text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35125" y="3722370"/>
            <a:ext cx="572706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这些小朋友的平均年龄</a:t>
            </a:r>
            <a:r>
              <a:rPr lang="zh-CN" alt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29232"/>
            <a:chOff x="5304502" y="544377"/>
            <a:chExt cx="3386830" cy="429232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88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63336" y="812648"/>
            <a:ext cx="405578" cy="521970"/>
            <a:chOff x="152631" y="737481"/>
            <a:chExt cx="405578" cy="52197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4128" y="737481"/>
              <a:ext cx="362585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514350" y="828040"/>
            <a:ext cx="8262620" cy="142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）这时，老师也加入做游戏的队伍。他的年龄</a:t>
            </a:r>
            <a:r>
              <a:rPr lang="zh-CN" altLang="en-US" sz="24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45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岁，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估计并计算此时做游戏的人的平均年龄。说一说你对平均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数的认识。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2853854" y="1906658"/>
            <a:ext cx="2268570" cy="1594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÷9</a:t>
            </a:r>
          </a:p>
          <a:p>
            <a:pPr>
              <a:lnSpc>
                <a:spcPct val="120000"/>
              </a:lnSpc>
            </a:pP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108÷9</a:t>
            </a:r>
          </a:p>
          <a:p>
            <a:pPr>
              <a:lnSpc>
                <a:spcPct val="120000"/>
              </a:lnSpc>
            </a:pP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（岁）</a:t>
            </a: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2476173" y="3657430"/>
            <a:ext cx="4618646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平均数受极端值的影响较大。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29232"/>
            <a:chOff x="5304502" y="544377"/>
            <a:chExt cx="3386830" cy="429232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88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263336" y="739107"/>
            <a:ext cx="405578" cy="521970"/>
            <a:chOff x="152631" y="737481"/>
            <a:chExt cx="405578" cy="521970"/>
          </a:xfrm>
        </p:grpSpPr>
        <p:sp>
          <p:nvSpPr>
            <p:cNvPr id="10" name="椭圆 9"/>
            <p:cNvSpPr/>
            <p:nvPr>
              <p:custDataLst>
                <p:tags r:id="rId4"/>
              </p:custDataLst>
            </p:nvPr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1" name="矩形 10"/>
            <p:cNvSpPr/>
            <p:nvPr>
              <p:custDataLst>
                <p:tags r:id="rId5"/>
              </p:custDataLst>
            </p:nvPr>
          </p:nvSpPr>
          <p:spPr>
            <a:xfrm>
              <a:off x="174129" y="737481"/>
              <a:ext cx="362585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en-US" altLang="zh-CN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607695" y="739140"/>
            <a:ext cx="8064500" cy="142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下面是某班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个小组学生对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种水果（香蕉、苹果、梨、桃、橘子、西瓜、葡萄、菠萝）喜好程度的排序结果，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表示喜好程度最高。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3990" y="2037715"/>
            <a:ext cx="6396355" cy="1714500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12775" y="3676015"/>
            <a:ext cx="8059420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上面的结果，将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种水果按照喜好程度从高到低排序，并说明排序的理由。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29232"/>
            <a:chOff x="5304502" y="544377"/>
            <a:chExt cx="3386830" cy="429232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88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263336" y="739107"/>
            <a:ext cx="405578" cy="521970"/>
            <a:chOff x="152631" y="737481"/>
            <a:chExt cx="405578" cy="521970"/>
          </a:xfrm>
        </p:grpSpPr>
        <p:sp>
          <p:nvSpPr>
            <p:cNvPr id="10" name="椭圆 9"/>
            <p:cNvSpPr/>
            <p:nvPr>
              <p:custDataLst>
                <p:tags r:id="rId2"/>
              </p:custDataLst>
            </p:nvPr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1" name="矩形 10"/>
            <p:cNvSpPr/>
            <p:nvPr>
              <p:custDataLst>
                <p:tags r:id="rId3"/>
              </p:custDataLst>
            </p:nvPr>
          </p:nvSpPr>
          <p:spPr>
            <a:xfrm>
              <a:off x="174129" y="737481"/>
              <a:ext cx="362585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en-US" altLang="zh-CN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3990" y="797560"/>
            <a:ext cx="6396355" cy="17145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79425" y="2571750"/>
            <a:ext cx="844486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苹果：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1+1+1+3)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4=1.5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香蕉：（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2+2+3+2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=2.25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西瓜：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3+4+4+1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=3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橘子：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4+3+2+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=4.25</a:t>
            </a:r>
          </a:p>
        </p:txBody>
      </p:sp>
      <p:sp>
        <p:nvSpPr>
          <p:cNvPr id="2" name="矩形 1"/>
          <p:cNvSpPr/>
          <p:nvPr/>
        </p:nvSpPr>
        <p:spPr>
          <a:xfrm>
            <a:off x="479425" y="3527425"/>
            <a:ext cx="816229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菠萝：</a:t>
            </a:r>
            <a:r>
              <a:rPr 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8+8+6+6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=7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葡萄：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5+5+5+4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=4.75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梨：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6+7+7+5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=6.25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桃：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7+6+8+7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29232"/>
            <a:chOff x="5304502" y="544377"/>
            <a:chExt cx="3386830" cy="429232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88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263336" y="739107"/>
            <a:ext cx="405578" cy="521970"/>
            <a:chOff x="152631" y="737481"/>
            <a:chExt cx="405578" cy="521970"/>
          </a:xfrm>
        </p:grpSpPr>
        <p:sp>
          <p:nvSpPr>
            <p:cNvPr id="10" name="椭圆 9"/>
            <p:cNvSpPr/>
            <p:nvPr>
              <p:custDataLst>
                <p:tags r:id="rId2"/>
              </p:custDataLst>
            </p:nvPr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1" name="矩形 10"/>
            <p:cNvSpPr/>
            <p:nvPr>
              <p:custDataLst>
                <p:tags r:id="rId3"/>
              </p:custDataLst>
            </p:nvPr>
          </p:nvSpPr>
          <p:spPr>
            <a:xfrm>
              <a:off x="174129" y="737481"/>
              <a:ext cx="362585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en-US" altLang="zh-CN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3990" y="797560"/>
            <a:ext cx="6396355" cy="1714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7564" y="2640965"/>
            <a:ext cx="759523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答：喜好程度从高到低为：苹果、香蕉、西瓜、橘子、</a:t>
            </a:r>
          </a:p>
          <a:p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葡萄、梨、菠萝和</a:t>
            </a:r>
            <a:r>
              <a:rPr 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桃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（桃和菠萝的喜好程度相同）</a:t>
            </a:r>
            <a:r>
              <a:rPr 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7565" y="3470910"/>
            <a:ext cx="76606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理由：因为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表示喜好程度最高，所以平均数越低，说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 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明喜好程度越高，把喜好程度从高到低排列就是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把平均数由小到大排列。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8533" y="442789"/>
            <a:ext cx="884547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一小</a:t>
            </a:r>
            <a:r>
              <a:rPr lang="zh-CN" altLang="en-US" sz="2400" b="1" spc="3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组</a:t>
            </a:r>
            <a:r>
              <a:rPr lang="en-US" altLang="zh-CN" sz="2400" b="1" spc="3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名同学体检量身高：其</a:t>
            </a:r>
            <a:r>
              <a:rPr lang="zh-CN" altLang="en-US" sz="2400" b="1" spc="3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</a:t>
            </a:r>
            <a:r>
              <a:rPr lang="en-US" altLang="zh-CN" sz="2400" b="1" spc="3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人的身高</a:t>
            </a:r>
            <a:r>
              <a:rPr lang="zh-CN" altLang="en-US" sz="2400" b="1" spc="3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是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lang="en-US" altLang="zh-CN" sz="2400" b="1" spc="3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厘米，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另</a:t>
            </a:r>
            <a:r>
              <a:rPr lang="zh-CN" altLang="en-US" sz="2400" b="1" spc="3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外</a:t>
            </a:r>
            <a:r>
              <a:rPr lang="en-US" altLang="zh-CN" sz="2400" b="1" spc="3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人的身高均</a:t>
            </a:r>
            <a:r>
              <a:rPr lang="zh-CN" altLang="en-US" sz="2400" b="1" spc="3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13</a:t>
            </a:r>
            <a:r>
              <a:rPr lang="en-US" altLang="zh-CN" sz="2400" b="1" spc="3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厘米。这个小组同学的平均身高是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多少？这个小组又加入一名新同学，他的身高</a:t>
            </a:r>
            <a:r>
              <a:rPr lang="zh-CN" altLang="en-US" sz="2400" b="1" spc="3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是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150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厘米，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现在这个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小组的平均身高是多少厘米？</a:t>
            </a: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904052" y="2088926"/>
            <a:ext cx="3462807" cy="1486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(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123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2+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132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÷6</a:t>
            </a:r>
          </a:p>
          <a:p>
            <a:pPr>
              <a:lnSpc>
                <a:spcPct val="120000"/>
              </a:lnSpc>
            </a:pPr>
            <a:r>
              <a:rPr lang="en-US" altLang="zh-CN" sz="26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774÷6</a:t>
            </a:r>
          </a:p>
          <a:p>
            <a:pPr>
              <a:lnSpc>
                <a:spcPct val="120000"/>
              </a:lnSpc>
            </a:pPr>
            <a:r>
              <a:rPr lang="en-US" altLang="zh-CN" sz="26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129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（厘米）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97865" y="3793490"/>
            <a:ext cx="8119110" cy="10769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答：这个小组同学的平均身高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是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12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厘米。加入新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同学后这个小组的平均身高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是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13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厘米。</a:t>
            </a: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5139668" y="1950828"/>
            <a:ext cx="3042821" cy="1966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129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6+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150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÷7</a:t>
            </a:r>
          </a:p>
          <a:p>
            <a:pPr>
              <a:lnSpc>
                <a:spcPct val="120000"/>
              </a:lnSpc>
            </a:pPr>
            <a:r>
              <a:rPr lang="en-US" altLang="zh-CN" sz="26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77</a:t>
            </a:r>
            <a:r>
              <a:rPr lang="en-US" altLang="zh-CN" sz="26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4+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150</a:t>
            </a:r>
            <a:r>
              <a:rPr lang="en-US" altLang="zh-CN" sz="2600" b="1" spc="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÷7</a:t>
            </a:r>
          </a:p>
          <a:p>
            <a:pPr>
              <a:lnSpc>
                <a:spcPct val="120000"/>
              </a:lnSpc>
            </a:pPr>
            <a:r>
              <a:rPr lang="en-US" altLang="zh-CN" sz="26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924÷7</a:t>
            </a:r>
          </a:p>
          <a:p>
            <a:pPr>
              <a:lnSpc>
                <a:spcPct val="120000"/>
              </a:lnSpc>
            </a:pPr>
            <a:r>
              <a:rPr lang="en-US" altLang="zh-CN" sz="26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132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（厘米）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6" y="1230630"/>
            <a:ext cx="4020046" cy="191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6396" y="556260"/>
            <a:ext cx="54724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请你算出这个水池的平均水深。</a:t>
            </a: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1120858" y="3273443"/>
            <a:ext cx="5780949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550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550÷</a:t>
            </a: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36955" y="4396105"/>
            <a:ext cx="68713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答：这个水池的平均水深</a:t>
            </a:r>
            <a:r>
              <a:rPr kumimoji="0" lang="zh-CN" altLang="en-US" sz="2800" i="0" u="none" strike="noStrike" kern="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800" i="0" u="none" strike="noStrike" kern="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349044" y="982771"/>
            <a:ext cx="2258255" cy="1133684"/>
            <a:chOff x="9671" y="1572"/>
            <a:chExt cx="3380" cy="1868"/>
          </a:xfrm>
        </p:grpSpPr>
        <p:sp>
          <p:nvSpPr>
            <p:cNvPr id="9" name="云形标注 8"/>
            <p:cNvSpPr/>
            <p:nvPr>
              <p:custDataLst>
                <p:tags r:id="rId7"/>
              </p:custDataLst>
            </p:nvPr>
          </p:nvSpPr>
          <p:spPr>
            <a:xfrm>
              <a:off x="9671" y="1572"/>
              <a:ext cx="3240" cy="1868"/>
            </a:xfrm>
            <a:prstGeom prst="cloudCallout">
              <a:avLst>
                <a:gd name="adj1" fmla="val 68780"/>
                <a:gd name="adj2" fmla="val 51954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828" y="1707"/>
              <a:ext cx="3223" cy="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我身高140</a:t>
              </a: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cm</a:t>
              </a: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，下水游泳会不会有危险。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44235" y="2543810"/>
            <a:ext cx="1730375" cy="761365"/>
            <a:chOff x="10231" y="4375"/>
            <a:chExt cx="2725" cy="1199"/>
          </a:xfrm>
        </p:grpSpPr>
        <p:sp>
          <p:nvSpPr>
            <p:cNvPr id="18" name="云形标注 17"/>
            <p:cNvSpPr/>
            <p:nvPr>
              <p:custDataLst>
                <p:tags r:id="rId5"/>
              </p:custDataLst>
            </p:nvPr>
          </p:nvSpPr>
          <p:spPr>
            <a:xfrm>
              <a:off x="10231" y="4375"/>
              <a:ext cx="2506" cy="1199"/>
            </a:xfrm>
            <a:prstGeom prst="cloudCallout">
              <a:avLst>
                <a:gd name="adj1" fmla="val 65243"/>
                <a:gd name="adj2" fmla="val 86191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6"/>
              </p:custDataLst>
            </p:nvPr>
          </p:nvSpPr>
          <p:spPr>
            <a:xfrm>
              <a:off x="10462" y="4607"/>
              <a:ext cx="2494" cy="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会有危险。</a:t>
              </a:r>
              <a:endPara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pic>
        <p:nvPicPr>
          <p:cNvPr id="19" name="图片 18" descr="半身女孩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63510" y="1541780"/>
            <a:ext cx="1198880" cy="1149350"/>
          </a:xfrm>
          <a:prstGeom prst="rect">
            <a:avLst/>
          </a:prstGeom>
        </p:spPr>
      </p:pic>
      <p:pic>
        <p:nvPicPr>
          <p:cNvPr id="20" name="图片 19" descr="半身女孩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674610" y="2828925"/>
            <a:ext cx="916940" cy="130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41070" y="1619250"/>
          <a:ext cx="6755130" cy="93726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208405"/>
                <a:gridCol w="917575"/>
                <a:gridCol w="916940"/>
                <a:gridCol w="917575"/>
                <a:gridCol w="917575"/>
                <a:gridCol w="917575"/>
                <a:gridCol w="959485"/>
              </a:tblGrid>
              <a:tr h="448310"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身高</a:t>
                      </a:r>
                      <a:r>
                        <a:rPr lang="en-US" sz="20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sz="20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米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1.65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人数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861084" y="2589598"/>
            <a:ext cx="4339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这些同学的平均身高是多少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  <a:endParaRPr lang="zh-CN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7" name="BB21.eps" descr="id:2147510574;FounderCES"/>
          <p:cNvPicPr/>
          <p:nvPr/>
        </p:nvPicPr>
        <p:blipFill>
          <a:blip r:embed="rId6"/>
          <a:stretch>
            <a:fillRect/>
          </a:stretch>
        </p:blipFill>
        <p:spPr>
          <a:xfrm>
            <a:off x="5824382" y="3337937"/>
            <a:ext cx="2376264" cy="1584176"/>
          </a:xfrm>
          <a:prstGeom prst="rect">
            <a:avLst/>
          </a:prstGeom>
        </p:spPr>
      </p:pic>
      <p:sp>
        <p:nvSpPr>
          <p:cNvPr id="19" name="矩形 18"/>
          <p:cNvSpPr/>
          <p:nvPr>
            <p:custDataLst>
              <p:tags r:id="rId3"/>
            </p:custDataLst>
          </p:nvPr>
        </p:nvSpPr>
        <p:spPr>
          <a:xfrm>
            <a:off x="777240" y="3082925"/>
            <a:ext cx="732345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1.60×2+1.61×5+1.62×6+1.63×6+1.64×6+1.65×5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÷30</a:t>
            </a:r>
          </a:p>
          <a:p>
            <a:pPr>
              <a:spcBef>
                <a:spcPct val="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48.84÷30</a:t>
            </a:r>
          </a:p>
          <a:p>
            <a:pPr>
              <a:spcBef>
                <a:spcPct val="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=1.628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pPr>
              <a:spcBef>
                <a:spcPct val="0"/>
              </a:spcBef>
            </a:pPr>
            <a:r>
              <a:rPr lang="zh-CN" altLang="en-US" sz="2000" b="1" spc="-1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答：这些同学的平均身高是</a:t>
            </a:r>
            <a:r>
              <a:rPr lang="en-US" altLang="zh-CN" sz="2000" b="1" spc="-15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1.628</a:t>
            </a:r>
            <a:r>
              <a:rPr lang="zh-CN" altLang="en-US" sz="2000" b="1" spc="-1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</a:p>
        </p:txBody>
      </p:sp>
      <p:sp>
        <p:nvSpPr>
          <p:cNvPr id="18" name="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2910" y="600075"/>
            <a:ext cx="737806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光明小学为了庆祝六一儿童节组建了一个彩旗方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队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下面是彩旗方队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名学生的身高情况统计表。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404235" y="1024255"/>
            <a:ext cx="1238250" cy="352425"/>
          </a:xfrm>
          <a:prstGeom prst="roundRect">
            <a:avLst/>
          </a:prstGeom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6216" y="504855"/>
            <a:ext cx="818024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光明小学阅览室本周从周一到周五阅读人数记录如下表。</a:t>
            </a:r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755576" y="242773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根据表中的数据求出这组数据的平均数。</a:t>
            </a:r>
            <a:endParaRPr lang="zh-CN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62982458"/>
              </p:ext>
            </p:extLst>
          </p:nvPr>
        </p:nvGraphicFramePr>
        <p:xfrm>
          <a:off x="1762760" y="1431925"/>
          <a:ext cx="5600065" cy="858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140"/>
                <a:gridCol w="1120140"/>
                <a:gridCol w="1119505"/>
                <a:gridCol w="1120140"/>
                <a:gridCol w="1120140"/>
              </a:tblGrid>
              <a:tr h="429260"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周一</a:t>
                      </a:r>
                      <a:endParaRPr lang="zh-CN" sz="2000" b="1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周二</a:t>
                      </a:r>
                      <a:endParaRPr lang="zh-CN" sz="2000" b="1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周三</a:t>
                      </a:r>
                      <a:endParaRPr lang="zh-CN" sz="2000" b="1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周四</a:t>
                      </a:r>
                      <a:endParaRPr lang="zh-CN" sz="2000" b="1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周五</a:t>
                      </a:r>
                      <a:endParaRPr lang="zh-CN" sz="2000" b="1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矩形 22"/>
          <p:cNvSpPr/>
          <p:nvPr>
            <p:custDataLst>
              <p:tags r:id="rId4"/>
            </p:custDataLst>
          </p:nvPr>
        </p:nvSpPr>
        <p:spPr>
          <a:xfrm>
            <a:off x="1547495" y="3075940"/>
            <a:ext cx="61588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(68+65+74+82+74)÷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5=72.6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这组数据的平均数是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72.6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39551" y="761777"/>
            <a:ext cx="8285801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求出下列各组数据的平均数。</a:t>
            </a:r>
          </a:p>
          <a:p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(1)71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88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92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84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90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99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97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89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92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92</a:t>
            </a:r>
          </a:p>
          <a:p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(2)11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868565" y="3380859"/>
            <a:ext cx="564701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12)÷8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=96÷8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=12</a:t>
            </a: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661398" y="1667733"/>
            <a:ext cx="7964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(71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99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97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89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92)÷11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=990÷11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=90</a:t>
            </a:r>
          </a:p>
        </p:txBody>
      </p:sp>
      <p:pic>
        <p:nvPicPr>
          <p:cNvPr id="8" name="图片 7" descr="女老师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9690" y="2497455"/>
            <a:ext cx="946150" cy="2247265"/>
          </a:xfrm>
          <a:prstGeom prst="rect">
            <a:avLst/>
          </a:prstGeom>
        </p:spPr>
      </p:pic>
      <p:sp>
        <p:nvSpPr>
          <p:cNvPr id="9" name="圆角矩形标注 8"/>
          <p:cNvSpPr/>
          <p:nvPr>
            <p:custDataLst>
              <p:tags r:id="rId4"/>
            </p:custDataLst>
          </p:nvPr>
        </p:nvSpPr>
        <p:spPr>
          <a:xfrm>
            <a:off x="5611495" y="2439670"/>
            <a:ext cx="1831340" cy="676275"/>
          </a:xfrm>
          <a:prstGeom prst="wedgeRoundRectCallout">
            <a:avLst>
              <a:gd name="adj1" fmla="val 63167"/>
              <a:gd name="adj2" fmla="val -10469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b="1" spc="-1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这节课我们来继续认识平均数！</a:t>
            </a:r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1560" y="760879"/>
            <a:ext cx="8136904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为了加速资金的周转和减少商品库存</a:t>
            </a:r>
            <a:r>
              <a:rPr lang="en-US" altLang="zh-CN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服装店老板在进货时要关注各种型号上衣销量的 </a:t>
            </a:r>
            <a:r>
              <a:rPr lang="en-US" altLang="zh-CN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　　</a:t>
            </a:r>
            <a:r>
              <a:rPr lang="en-US" altLang="zh-CN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) 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A.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平均数	  </a:t>
            </a:r>
            <a:r>
              <a:rPr lang="en-US" altLang="zh-CN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B.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总数	  </a:t>
            </a:r>
            <a:r>
              <a:rPr lang="en-US" altLang="zh-CN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C.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多少</a:t>
            </a:r>
          </a:p>
        </p:txBody>
      </p:sp>
      <p:sp>
        <p:nvSpPr>
          <p:cNvPr id="21" name="TextBox 2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48264" y="1120919"/>
            <a:ext cx="614616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云形标注 82"/>
          <p:cNvSpPr>
            <a:spLocks noChangeArrowheads="1"/>
          </p:cNvSpPr>
          <p:nvPr/>
        </p:nvSpPr>
        <p:spPr bwMode="auto">
          <a:xfrm>
            <a:off x="2936240" y="2571750"/>
            <a:ext cx="3758565" cy="1666240"/>
          </a:xfrm>
          <a:prstGeom prst="cloudCallout">
            <a:avLst>
              <a:gd name="adj1" fmla="val -60508"/>
              <a:gd name="adj2" fmla="val 30068"/>
            </a:avLst>
          </a:prstGeom>
          <a:noFill/>
          <a:ln w="19050" algn="ctr">
            <a:solidFill>
              <a:srgbClr val="825830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9"/>
          <p:cNvSpPr txBox="1"/>
          <p:nvPr>
            <p:custDataLst>
              <p:tags r:id="rId3"/>
            </p:custDataLst>
          </p:nvPr>
        </p:nvSpPr>
        <p:spPr>
          <a:xfrm>
            <a:off x="3244875" y="2761168"/>
            <a:ext cx="3289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平均数具有代表性，它是反映一组数据集中趋势的统计量。</a:t>
            </a:r>
          </a:p>
        </p:txBody>
      </p:sp>
      <p:pic>
        <p:nvPicPr>
          <p:cNvPr id="15" name="图片 14" descr="图片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41120" y="3227705"/>
            <a:ext cx="981710" cy="126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13" grpId="0" bldLvl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有什么收获呢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69925" y="1579245"/>
            <a:ext cx="8009255" cy="2721610"/>
            <a:chOff x="973592" y="1225588"/>
            <a:chExt cx="8045961" cy="1720567"/>
          </a:xfrm>
        </p:grpSpPr>
        <p:sp>
          <p:nvSpPr>
            <p:cNvPr id="29" name="圆角矩形 26"/>
            <p:cNvSpPr/>
            <p:nvPr/>
          </p:nvSpPr>
          <p:spPr>
            <a:xfrm>
              <a:off x="1042218" y="1281788"/>
              <a:ext cx="7977335" cy="1664367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93"/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93"/>
            <p:cNvSpPr/>
            <p:nvPr/>
          </p:nvSpPr>
          <p:spPr>
            <a:xfrm rot="10800000">
              <a:off x="8714021" y="2640623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TextBox 2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68371" y="2071028"/>
            <a:ext cx="66253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平均数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易受极端数据（个别数据偏大或偏小）的影响。</a:t>
            </a:r>
          </a:p>
        </p:txBody>
      </p:sp>
      <p:sp>
        <p:nvSpPr>
          <p:cNvPr id="25" name="TextBox 2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68981" y="3072679"/>
            <a:ext cx="66253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平均数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不是一个孤立的数据，而是代表一组数据的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平均水平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129790" y="1749425"/>
            <a:ext cx="49028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从教材课后习题中选取</a:t>
            </a:r>
            <a:endParaRPr lang="zh-CN" altLang="en-US" sz="3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从课时练中选取</a:t>
            </a:r>
            <a:r>
              <a:rPr lang="en-US" altLang="zh-CN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kumimoji="1"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5125" y="945515"/>
            <a:ext cx="3482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3600" b="1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平均数的再认识</a:t>
            </a:r>
            <a:endParaRPr lang="zh-CN" altLang="en-US" sz="3600" b="1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8960" y="2235200"/>
            <a:ext cx="5615305" cy="52197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 spc="-15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平均数</a:t>
            </a:r>
            <a:r>
              <a:rPr lang="en-US" altLang="zh-CN" sz="2800" b="1" spc="-15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=</a:t>
            </a:r>
            <a:r>
              <a:rPr lang="zh-CN" altLang="en-US" sz="2800" b="1" spc="-15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所有数据之和</a:t>
            </a:r>
            <a:r>
              <a:rPr lang="en-US" altLang="zh-CN" sz="2800" b="1" spc="-15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÷</a:t>
            </a:r>
            <a:r>
              <a:rPr lang="zh-CN" altLang="en-US" sz="2800" b="1" spc="-15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数据的个数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28520" y="2988310"/>
            <a:ext cx="50361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灵敏性且易受极端数据的影响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9" descr="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7485" y="1018540"/>
            <a:ext cx="354330" cy="359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图片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522845" y="2848610"/>
            <a:ext cx="1016000" cy="1231900"/>
          </a:xfrm>
          <a:prstGeom prst="rect">
            <a:avLst/>
          </a:prstGeom>
        </p:spPr>
      </p:pic>
      <p:pic>
        <p:nvPicPr>
          <p:cNvPr id="7" name="图片 6" descr="图片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23010" y="3011170"/>
            <a:ext cx="932815" cy="1197610"/>
          </a:xfrm>
          <a:prstGeom prst="rect">
            <a:avLst/>
          </a:prstGeom>
        </p:spPr>
      </p:pic>
      <p:sp>
        <p:nvSpPr>
          <p:cNvPr id="20" name="TextBox 19"/>
          <p:cNvSpPr txBox="1"/>
          <p:nvPr>
            <p:custDataLst>
              <p:tags r:id="rId4"/>
            </p:custDataLst>
          </p:nvPr>
        </p:nvSpPr>
        <p:spPr>
          <a:xfrm>
            <a:off x="611560" y="948665"/>
            <a:ext cx="811055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2022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日起，武汉市把儿童乘坐城市公共交通工具的免票线从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1.2m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调整到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1.3m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TextBox 19"/>
          <p:cNvSpPr txBox="1"/>
          <p:nvPr>
            <p:custDataLst>
              <p:tags r:id="rId5"/>
            </p:custDataLst>
          </p:nvPr>
        </p:nvSpPr>
        <p:spPr>
          <a:xfrm>
            <a:off x="611505" y="1821815"/>
            <a:ext cx="7773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用自己的语言说一说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为什么要把免票线调整到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1.3m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圆角矩形标注 2"/>
          <p:cNvSpPr/>
          <p:nvPr>
            <p:custDataLst>
              <p:tags r:id="rId6"/>
            </p:custDataLst>
          </p:nvPr>
        </p:nvSpPr>
        <p:spPr>
          <a:xfrm>
            <a:off x="2486025" y="2726055"/>
            <a:ext cx="2158365" cy="850900"/>
          </a:xfrm>
          <a:prstGeom prst="wedgeRoundRectCallout">
            <a:avLst>
              <a:gd name="adj1" fmla="val -69144"/>
              <a:gd name="adj2" fmla="val 43239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现在生活条件好了，儿童的身高也高了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/>
          </a:p>
        </p:txBody>
      </p:sp>
      <p:sp>
        <p:nvSpPr>
          <p:cNvPr id="4" name="圆角矩形标注 3"/>
          <p:cNvSpPr/>
          <p:nvPr>
            <p:custDataLst>
              <p:tags r:id="rId7"/>
            </p:custDataLst>
          </p:nvPr>
        </p:nvSpPr>
        <p:spPr>
          <a:xfrm>
            <a:off x="4853305" y="2726055"/>
            <a:ext cx="2158365" cy="850900"/>
          </a:xfrm>
          <a:prstGeom prst="wedgeRoundRectCallout">
            <a:avLst>
              <a:gd name="adj1" fmla="val 70813"/>
              <a:gd name="adj2" fmla="val 28309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被调查的儿童的平均身高可能高了。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3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云形标注 8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0830" y="1857375"/>
            <a:ext cx="6911975" cy="1606550"/>
          </a:xfrm>
          <a:prstGeom prst="cloudCallout">
            <a:avLst>
              <a:gd name="adj1" fmla="val -42668"/>
              <a:gd name="adj2" fmla="val 53043"/>
            </a:avLst>
          </a:prstGeom>
          <a:noFill/>
          <a:ln w="19050" algn="ctr">
            <a:solidFill>
              <a:srgbClr val="825830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19"/>
          <p:cNvSpPr txBox="1"/>
          <p:nvPr>
            <p:custDataLst>
              <p:tags r:id="rId2"/>
            </p:custDataLst>
          </p:nvPr>
        </p:nvSpPr>
        <p:spPr>
          <a:xfrm>
            <a:off x="459105" y="814705"/>
            <a:ext cx="78263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据统计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武汉市某校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男童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身高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平均值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126.5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女童的身高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平均值为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124.0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。请根据上面信息解释免票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线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调整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合理性。</a:t>
            </a:r>
          </a:p>
        </p:txBody>
      </p:sp>
      <p:sp>
        <p:nvSpPr>
          <p:cNvPr id="6" name="TextBox 19"/>
          <p:cNvSpPr txBox="1"/>
          <p:nvPr>
            <p:custDataLst>
              <p:tags r:id="rId3"/>
            </p:custDataLst>
          </p:nvPr>
        </p:nvSpPr>
        <p:spPr>
          <a:xfrm>
            <a:off x="2155190" y="2028825"/>
            <a:ext cx="60185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1.3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比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岁男童、女童的平均身高都要略高一点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最大可能地照顾了比平均身高还高的男童、女童的切身利益。</a:t>
            </a:r>
          </a:p>
        </p:txBody>
      </p:sp>
      <p:pic>
        <p:nvPicPr>
          <p:cNvPr id="7" name="图片 6" descr="图片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95985" y="3044190"/>
            <a:ext cx="932815" cy="1197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9"/>
          <p:cNvSpPr txBox="1"/>
          <p:nvPr>
            <p:custDataLst>
              <p:tags r:id="rId1"/>
            </p:custDataLst>
          </p:nvPr>
        </p:nvSpPr>
        <p:spPr>
          <a:xfrm>
            <a:off x="611689" y="844357"/>
            <a:ext cx="7920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下表是“新苗杯”少儿歌手大奖赛的成绩统计表。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2245908"/>
              </p:ext>
            </p:extLst>
          </p:nvPr>
        </p:nvGraphicFramePr>
        <p:xfrm>
          <a:off x="1303655" y="1306830"/>
          <a:ext cx="6662420" cy="1536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1390"/>
                <a:gridCol w="1017270"/>
                <a:gridCol w="1090295"/>
                <a:gridCol w="879475"/>
                <a:gridCol w="895350"/>
                <a:gridCol w="720725"/>
                <a:gridCol w="1097915"/>
              </a:tblGrid>
              <a:tr h="42291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评委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评委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评委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评委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评委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平均分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选手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94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96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211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选手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97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99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选手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87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7250152" y="1775975"/>
            <a:ext cx="5516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7250152" y="2126370"/>
            <a:ext cx="551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>
          <a:xfrm>
            <a:off x="7250152" y="2476765"/>
            <a:ext cx="551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636940" y="2884294"/>
            <a:ext cx="6244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请把统计表填写完整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并排出名次。</a:t>
            </a:r>
          </a:p>
        </p:txBody>
      </p:sp>
      <p:pic>
        <p:nvPicPr>
          <p:cNvPr id="15" name="图片 9" descr="1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57485" y="896620"/>
            <a:ext cx="354330" cy="359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标注 1"/>
          <p:cNvSpPr/>
          <p:nvPr/>
        </p:nvSpPr>
        <p:spPr>
          <a:xfrm>
            <a:off x="5325745" y="3320415"/>
            <a:ext cx="2092960" cy="776605"/>
          </a:xfrm>
          <a:prstGeom prst="wedgeRoundRectCallout">
            <a:avLst>
              <a:gd name="adj1" fmla="val 63167"/>
              <a:gd name="adj2" fmla="val -10469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b="1" spc="-1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平均数</a:t>
            </a:r>
            <a:r>
              <a:rPr lang="en-US" altLang="zh-CN" b="1" spc="-1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</a:t>
            </a:r>
            <a:r>
              <a:rPr lang="zh-CN" altLang="en-US" b="1" spc="-1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所有数据之和</a:t>
            </a:r>
            <a:r>
              <a:rPr lang="en-US" altLang="zh-CN" b="1" spc="-1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÷</a:t>
            </a:r>
            <a:r>
              <a:rPr lang="zh-CN" altLang="en-US" b="1" spc="-1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数据的个数</a:t>
            </a:r>
            <a:endParaRPr lang="zh-CN" altLang="en-US"/>
          </a:p>
        </p:txBody>
      </p:sp>
      <p:pic>
        <p:nvPicPr>
          <p:cNvPr id="3" name="图片 2" descr="图片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712075" y="3390265"/>
            <a:ext cx="820420" cy="9956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4095" y="3320415"/>
            <a:ext cx="4572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ts val="1560"/>
              </a:lnSpc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(92+98+94+96+100)</a:t>
            </a:r>
            <a:r>
              <a:rPr lang="zh-CN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5=96</a:t>
            </a:r>
            <a:r>
              <a:rPr lang="zh-CN" alt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（分）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14095" y="3646805"/>
            <a:ext cx="4572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ts val="1560"/>
              </a:lnSpc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(97+99+100+84+95)</a:t>
            </a:r>
            <a:r>
              <a:rPr lang="zh-CN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5=95</a:t>
            </a:r>
            <a:r>
              <a:rPr lang="zh-CN" alt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（分）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14095" y="3973195"/>
            <a:ext cx="4572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ts val="1560"/>
              </a:lnSpc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(90+98+87+85+90)</a:t>
            </a:r>
            <a:r>
              <a:rPr lang="zh-CN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5=90</a:t>
            </a:r>
            <a:r>
              <a:rPr lang="zh-CN" alt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（分）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14095" y="4511843"/>
            <a:ext cx="6404610" cy="2975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ts val="1560"/>
              </a:lnSpc>
              <a:spcAft>
                <a:spcPts val="0"/>
              </a:spcAft>
            </a:pPr>
            <a:r>
              <a:rPr lang="zh-C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答：第一名是选手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，第二名是选手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，第三名是选手</a:t>
            </a:r>
            <a:r>
              <a:rPr lang="en-US" altLang="zh-CN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0301" y="4142511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＞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＞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zh-C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21" grpId="0"/>
      <p:bldP spid="22" grpId="0"/>
      <p:bldP spid="6" grpId="0"/>
      <p:bldP spid="2" grpId="0" bldLvl="0" animBg="1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9"/>
          <p:cNvSpPr txBox="1"/>
          <p:nvPr>
            <p:custDataLst>
              <p:tags r:id="rId1"/>
            </p:custDataLst>
          </p:nvPr>
        </p:nvSpPr>
        <p:spPr>
          <a:xfrm>
            <a:off x="611689" y="844357"/>
            <a:ext cx="7920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下表是“新苗杯”少儿歌手大奖赛的成绩统计表。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307465" y="1306830"/>
          <a:ext cx="6662420" cy="1536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1390"/>
                <a:gridCol w="1017270"/>
                <a:gridCol w="1090295"/>
                <a:gridCol w="879475"/>
                <a:gridCol w="895350"/>
                <a:gridCol w="720725"/>
                <a:gridCol w="1097915"/>
              </a:tblGrid>
              <a:tr h="42291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评委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评委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评委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评委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评委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平均分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选手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94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96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211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选手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97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99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选手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87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5" name="图片 9" descr="1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7485" y="896620"/>
            <a:ext cx="354330" cy="359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467544" y="2904490"/>
            <a:ext cx="835292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在实际比赛中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通常都采取去掉一个最高分和一个最低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分、然后再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计算平均数的记分方法。你能说出其中的道理吗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  <a:endParaRPr lang="zh-CN" altLang="zh-CN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495981" y="3858503"/>
            <a:ext cx="6336704" cy="783193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目的是避免有的评委打分太高或太低</a:t>
            </a:r>
            <a:r>
              <a:rPr lang="en-US" altLang="zh-CN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而给选手造成得分不公平的情况</a:t>
            </a:r>
            <a:r>
              <a:rPr lang="en-US" altLang="zh-CN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从而最大限度地保证了比赛的公平性。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9"/>
          <p:cNvSpPr txBox="1"/>
          <p:nvPr>
            <p:custDataLst>
              <p:tags r:id="rId1"/>
            </p:custDataLst>
          </p:nvPr>
        </p:nvSpPr>
        <p:spPr>
          <a:xfrm>
            <a:off x="611689" y="844357"/>
            <a:ext cx="7920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下表是“新苗杯”少儿歌手大奖赛的成绩统计表。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307465" y="1306830"/>
          <a:ext cx="6662420" cy="1536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1390"/>
                <a:gridCol w="1017270"/>
                <a:gridCol w="1090295"/>
                <a:gridCol w="879475"/>
                <a:gridCol w="895350"/>
                <a:gridCol w="720725"/>
                <a:gridCol w="1097915"/>
              </a:tblGrid>
              <a:tr h="42291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评委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评委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评委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评委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评委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平均分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选手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94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96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211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选手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97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99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选手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87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253962" y="1699140"/>
            <a:ext cx="5516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253962" y="2049535"/>
            <a:ext cx="5516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97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253962" y="2399930"/>
            <a:ext cx="5516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89</a:t>
            </a:r>
          </a:p>
        </p:txBody>
      </p:sp>
      <p:pic>
        <p:nvPicPr>
          <p:cNvPr id="15" name="图片 9" descr="1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57485" y="896620"/>
            <a:ext cx="354330" cy="359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697230" y="2855595"/>
            <a:ext cx="80048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请你按照上述的记分方法重新计算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位选手的最终成绩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</a:p>
          <a:p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然后排出名次。</a:t>
            </a:r>
            <a:endParaRPr lang="zh-CN" altLang="zh-CN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905510" y="3674745"/>
            <a:ext cx="36068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ts val="1560"/>
              </a:lnSpc>
              <a:spcAft>
                <a:spcPts val="0"/>
              </a:spcAft>
            </a:pPr>
            <a:r>
              <a:rPr lang="zh-CN" alt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选手</a:t>
            </a:r>
            <a:r>
              <a:rPr 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(98+94+96)</a:t>
            </a:r>
            <a:r>
              <a:rPr lang="zh-CN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3=96</a:t>
            </a:r>
            <a:r>
              <a:rPr lang="zh-CN" alt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（分）</a:t>
            </a: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922520" y="3674745"/>
            <a:ext cx="3686175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ts val="1560"/>
              </a:lnSpc>
              <a:spcAft>
                <a:spcPts val="0"/>
              </a:spcAft>
            </a:pPr>
            <a:r>
              <a:rPr lang="zh-CN" alt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选手</a:t>
            </a:r>
            <a:r>
              <a:rPr lang="en-US" altLang="zh-CN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(97+99+95)</a:t>
            </a:r>
            <a:r>
              <a:rPr lang="zh-CN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3=97</a:t>
            </a:r>
            <a:r>
              <a:rPr lang="zh-CN" alt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（分）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05510" y="4013200"/>
            <a:ext cx="3848100" cy="3257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ts val="1560"/>
              </a:lnSpc>
              <a:spcAft>
                <a:spcPts val="0"/>
              </a:spcAft>
            </a:pPr>
            <a:r>
              <a:rPr lang="zh-CN" alt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选手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(90+87+90)</a:t>
            </a:r>
            <a:r>
              <a:rPr lang="zh-CN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3=89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（分）</a:t>
            </a: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5260975" y="4013200"/>
            <a:ext cx="2374900" cy="3032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ts val="156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97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＞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96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＞</a:t>
            </a:r>
            <a:r>
              <a:rPr lang="en-US" altLang="zh-CN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89</a:t>
            </a:r>
            <a:endParaRPr lang="zh-CN" alt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294755" y="1785620"/>
            <a:ext cx="457835" cy="153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602230" y="1800860"/>
            <a:ext cx="348615" cy="123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637405" y="2164080"/>
            <a:ext cx="422275" cy="1670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567680" y="2142490"/>
            <a:ext cx="327025" cy="1816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516880" y="2534920"/>
            <a:ext cx="414655" cy="1600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663315" y="2533650"/>
            <a:ext cx="347980" cy="1593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955675" y="4374515"/>
            <a:ext cx="6404610" cy="3032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ts val="1560"/>
              </a:lnSpc>
              <a:spcAft>
                <a:spcPts val="0"/>
              </a:spcAft>
            </a:pPr>
            <a:r>
              <a:rPr lang="zh-C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答：第一名是选手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，第二名是选手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，第三名是选手</a:t>
            </a:r>
            <a:r>
              <a:rPr lang="en-US" altLang="zh-CN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6" grpId="0"/>
      <p:bldP spid="2" grpId="0"/>
      <p:bldP spid="8" grpId="0"/>
      <p:bldP spid="9" grpId="0"/>
      <p:bldP spid="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9" descr="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57485" y="896620"/>
            <a:ext cx="354330" cy="359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云形标注 8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26790" y="2571750"/>
            <a:ext cx="3406775" cy="1545590"/>
          </a:xfrm>
          <a:prstGeom prst="cloudCallout">
            <a:avLst>
              <a:gd name="adj1" fmla="val 65619"/>
              <a:gd name="adj2" fmla="val 4396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云形标注 8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89965" y="1478280"/>
            <a:ext cx="3653155" cy="1301750"/>
          </a:xfrm>
          <a:prstGeom prst="cloudCallout">
            <a:avLst>
              <a:gd name="adj1" fmla="val -16094"/>
              <a:gd name="adj2" fmla="val 72248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19"/>
          <p:cNvSpPr txBox="1"/>
          <p:nvPr>
            <p:custDataLst>
              <p:tags r:id="rId4"/>
            </p:custDataLst>
          </p:nvPr>
        </p:nvSpPr>
        <p:spPr>
          <a:xfrm>
            <a:off x="588645" y="833755"/>
            <a:ext cx="6344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说一说，你对平均数有了哪些新的认识？</a:t>
            </a:r>
          </a:p>
        </p:txBody>
      </p:sp>
      <p:sp>
        <p:nvSpPr>
          <p:cNvPr id="25" name="TextBox 19"/>
          <p:cNvSpPr txBox="1"/>
          <p:nvPr>
            <p:custDataLst>
              <p:tags r:id="rId5"/>
            </p:custDataLst>
          </p:nvPr>
        </p:nvSpPr>
        <p:spPr>
          <a:xfrm>
            <a:off x="1278176" y="164757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平均数具有代表性，能帮助我们解决问题。</a:t>
            </a:r>
          </a:p>
        </p:txBody>
      </p:sp>
      <p:sp>
        <p:nvSpPr>
          <p:cNvPr id="26" name="TextBox 19"/>
          <p:cNvSpPr txBox="1"/>
          <p:nvPr>
            <p:custDataLst>
              <p:tags r:id="rId6"/>
            </p:custDataLst>
          </p:nvPr>
        </p:nvSpPr>
        <p:spPr>
          <a:xfrm>
            <a:off x="3852679" y="2747307"/>
            <a:ext cx="2993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任何一个数有变化，平均数都有反应。平均数真的很灵敏。</a:t>
            </a:r>
          </a:p>
        </p:txBody>
      </p:sp>
      <p:pic>
        <p:nvPicPr>
          <p:cNvPr id="6" name="图片 5" descr="图片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522845" y="2848610"/>
            <a:ext cx="1016000" cy="1231900"/>
          </a:xfrm>
          <a:prstGeom prst="rect">
            <a:avLst/>
          </a:prstGeom>
        </p:spPr>
      </p:pic>
      <p:pic>
        <p:nvPicPr>
          <p:cNvPr id="7" name="图片 6" descr="图片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23010" y="3011170"/>
            <a:ext cx="932815" cy="1197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29232"/>
            <a:chOff x="5304502" y="544377"/>
            <a:chExt cx="3386830" cy="429232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88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263336" y="739107"/>
            <a:ext cx="405578" cy="521970"/>
            <a:chOff x="152631" y="737481"/>
            <a:chExt cx="405578" cy="521970"/>
          </a:xfrm>
        </p:grpSpPr>
        <p:sp>
          <p:nvSpPr>
            <p:cNvPr id="10" name="椭圆 9"/>
            <p:cNvSpPr/>
            <p:nvPr>
              <p:custDataLst>
                <p:tags r:id="rId5"/>
              </p:custDataLst>
            </p:nvPr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74128" y="737481"/>
              <a:ext cx="362585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en-US" altLang="zh-CN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194" name="TextBox 9"/>
          <p:cNvSpPr txBox="1"/>
          <p:nvPr>
            <p:custDataLst>
              <p:tags r:id="rId1"/>
            </p:custDataLst>
          </p:nvPr>
        </p:nvSpPr>
        <p:spPr>
          <a:xfrm>
            <a:off x="109855" y="746125"/>
            <a:ext cx="8376920" cy="9772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lang="zh-CN" altLang="en-US" sz="2400" b="1" spc="3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spc="3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人小组想知道他们小组更喜欢数学还是英语，于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是他们展开了调查。下面是他们调查时使用的评分标准。</a:t>
            </a:r>
          </a:p>
        </p:txBody>
      </p:sp>
      <p:pic>
        <p:nvPicPr>
          <p:cNvPr id="8195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lum bright="-10001" contrast="29999"/>
          </a:blip>
          <a:stretch>
            <a:fillRect/>
          </a:stretch>
        </p:blipFill>
        <p:spPr>
          <a:xfrm>
            <a:off x="2307273" y="1832293"/>
            <a:ext cx="4637485" cy="6322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lum bright="-10001" contrast="20000"/>
          </a:blip>
          <a:stretch>
            <a:fillRect/>
          </a:stretch>
        </p:blipFill>
        <p:spPr>
          <a:xfrm>
            <a:off x="1607185" y="2552700"/>
            <a:ext cx="6210300" cy="988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Box 9"/>
          <p:cNvSpPr txBox="1"/>
          <p:nvPr>
            <p:custDataLst>
              <p:tags r:id="rId4"/>
            </p:custDataLst>
          </p:nvPr>
        </p:nvSpPr>
        <p:spPr>
          <a:xfrm>
            <a:off x="634365" y="3677285"/>
            <a:ext cx="78085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）分别计算数学和英语喜欢程度的平均分。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）根据这些得分判断，对于这个组的学生，哪个科目更受欢迎？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YyNmExZWZhZTZjYzk4YjkxOTFlMDhkMzhlMjUwM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BLE_ENDDRAG_ORIGIN_RECT" val="581*121"/>
  <p:tag name="TABLE_ENDDRAG_RECT" val="69*110*581*1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BLE_ENDDRAG_ORIGIN_RECT" val="581*121"/>
  <p:tag name="TABLE_ENDDRAG_RECT" val="69*110*581*1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BLE_ENDDRAG_ORIGIN_RECT" val="581*121"/>
  <p:tag name="TABLE_ENDDRAG_RECT" val="69*110*581*1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BLE_ENDDRAG_ORIGIN_RECT" val="531*70"/>
  <p:tag name="TABLE_ENDDRAG_RECT" val="94*127*531*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BLE_ENDDRAG_ORIGIN_RECT" val="440*67"/>
  <p:tag name="TABLE_ENDDRAG_RECT" val="138*112*440*6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1533</Words>
  <Application>Microsoft Office PowerPoint</Application>
  <PresentationFormat>全屏显示(16:9)</PresentationFormat>
  <Paragraphs>254</Paragraphs>
  <Slides>24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892</cp:revision>
  <dcterms:created xsi:type="dcterms:W3CDTF">2019-09-02T08:53:00Z</dcterms:created>
  <dcterms:modified xsi:type="dcterms:W3CDTF">2024-02-03T08:06:04Z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B7D3F24A6A2D43E0AB2FF5D5D0A5B99F_13</vt:lpwstr>
  </property>
</Properties>
</file>