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61" r:id="rId4"/>
    <p:sldId id="359" r:id="rId5"/>
    <p:sldId id="360" r:id="rId6"/>
    <p:sldId id="382" r:id="rId7"/>
    <p:sldId id="325" r:id="rId8"/>
    <p:sldId id="384" r:id="rId9"/>
    <p:sldId id="383" r:id="rId10"/>
    <p:sldId id="385" r:id="rId11"/>
    <p:sldId id="258" r:id="rId12"/>
    <p:sldId id="292" r:id="rId13"/>
    <p:sldId id="386" r:id="rId14"/>
    <p:sldId id="340" r:id="rId15"/>
    <p:sldId id="320" r:id="rId16"/>
    <p:sldId id="398" r:id="rId17"/>
    <p:sldId id="259" r:id="rId18"/>
    <p:sldId id="322" r:id="rId19"/>
    <p:sldId id="369" r:id="rId20"/>
    <p:sldId id="308" r:id="rId21"/>
    <p:sldId id="262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A92ED"/>
    <a:srgbClr val="0066FF"/>
    <a:srgbClr val="FF00FF"/>
    <a:srgbClr val="A51B77"/>
    <a:srgbClr val="FBEBD8"/>
    <a:srgbClr val="F95647"/>
    <a:srgbClr val="FF99FF"/>
    <a:srgbClr val="FFFF00"/>
    <a:srgbClr val="528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 showGuides="1">
      <p:cViewPr varScale="1">
        <p:scale>
          <a:sx n="152" d="100"/>
          <a:sy n="152" d="100"/>
        </p:scale>
        <p:origin x="-444" y="-96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8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>
            <p:custDataLst>
              <p:tags r:id="rId2"/>
            </p:custDataLst>
          </p:nvPr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20.png"/><Relationship Id="rId4" Type="http://schemas.openxmlformats.org/officeDocument/2006/relationships/tags" Target="../tags/tag77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0.xml"/><Relationship Id="rId7" Type="http://schemas.openxmlformats.org/officeDocument/2006/relationships/image" Target="../media/image19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9.png"/><Relationship Id="rId5" Type="http://schemas.openxmlformats.org/officeDocument/2006/relationships/tags" Target="../tags/tag9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9" Type="http://schemas.openxmlformats.org/officeDocument/2006/relationships/tags" Target="../tags/tag63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42" Type="http://schemas.openxmlformats.org/officeDocument/2006/relationships/notesSlide" Target="../notesSlides/notesSlide1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tags" Target="../tags/tag6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41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tags" Target="../tags/tag61.xml"/><Relationship Id="rId40" Type="http://schemas.openxmlformats.org/officeDocument/2006/relationships/tags" Target="../tags/tag64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tags" Target="../tags/tag60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4" Type="http://schemas.openxmlformats.org/officeDocument/2006/relationships/image" Target="../media/image24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tags" Target="../tags/tag59.xml"/><Relationship Id="rId4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25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3.png"/><Relationship Id="rId5" Type="http://schemas.openxmlformats.org/officeDocument/2006/relationships/tags" Target="../tags/tag6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38860" y="1652270"/>
            <a:ext cx="706755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第八单元 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数据的表示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</a:p>
        </p:txBody>
      </p:sp>
      <p:sp>
        <p:nvSpPr>
          <p:cNvPr id="14" name="矩形 13"/>
          <p:cNvSpPr/>
          <p:nvPr/>
        </p:nvSpPr>
        <p:spPr>
          <a:xfrm>
            <a:off x="1038860" y="2965450"/>
            <a:ext cx="7067550" cy="62230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课时  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复式折线统计图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(2)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3404" y="906780"/>
            <a:ext cx="75888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）该年级男、女生患近视的变化趋势是怎样的？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预</a:t>
            </a:r>
            <a:r>
              <a:rPr lang="zh-CN" altLang="en-US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</a:t>
            </a:r>
            <a:r>
              <a:rPr lang="en-US" altLang="zh-CN" sz="2000" b="1" spc="3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年男、女生患近视的情况会怎样？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1010" y="1702435"/>
            <a:ext cx="4351020" cy="25133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3336" y="832452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圆角矩形标注 31"/>
          <p:cNvSpPr/>
          <p:nvPr>
            <p:custDataLst>
              <p:tags r:id="rId3"/>
            </p:custDataLst>
          </p:nvPr>
        </p:nvSpPr>
        <p:spPr>
          <a:xfrm>
            <a:off x="4398010" y="2066925"/>
            <a:ext cx="3238500" cy="1346200"/>
          </a:xfrm>
          <a:prstGeom prst="wedgeRoundRectCallout">
            <a:avLst>
              <a:gd name="adj1" fmla="val 47352"/>
              <a:gd name="adj2" fmla="val 62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hangingPunct="1"/>
            <a:r>
              <a:rPr lang="zh-CN" altLang="en-US" sz="2000" b="1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该年级男、女生患近视的情况，总体上是逐年上升，</a:t>
            </a:r>
            <a:r>
              <a:rPr lang="en-US" altLang="zh-CN" sz="2000" b="1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2000" b="1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000" b="1" spc="30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000" b="1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年男、女生患近视的情况还会增加。</a:t>
            </a:r>
            <a:endParaRPr lang="zh-CN" altLang="en-US" sz="2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4" name="图片 13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7636510" y="3122930"/>
            <a:ext cx="850265" cy="109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06325" y="4531398"/>
            <a:ext cx="3961993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84862" y="62436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0590" y="618018"/>
            <a:ext cx="842493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宋体" panose="02010600030101010101" pitchFamily="2" charset="-122"/>
              </a:rPr>
              <a:t>下图是</a:t>
            </a:r>
            <a:r>
              <a:rPr lang="zh-CN" altLang="en-US" sz="2400" b="1" dirty="0">
                <a:latin typeface="宋体" panose="02010600030101010101" pitchFamily="2" charset="-122"/>
              </a:rPr>
              <a:t>加拿大某公司绘制的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他们在将近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100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年的时间内猎获</a:t>
            </a:r>
            <a:r>
              <a:rPr lang="zh-CN" altLang="en-US" sz="2400" b="1" dirty="0">
                <a:latin typeface="宋体" panose="02010600030101010101" pitchFamily="2" charset="-122"/>
              </a:rPr>
              <a:t>的山猫和雪足兔的数量，山猫是靠吃雪足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兔</a:t>
            </a:r>
            <a:r>
              <a:rPr lang="zh-CN" altLang="en-US" sz="2400" b="1" dirty="0">
                <a:latin typeface="宋体" panose="02010600030101010101" pitchFamily="2" charset="-122"/>
              </a:rPr>
              <a:t>为生的。由这个图，人们惊奇地发现山猫和雪足兔的数量竟然会有很奇妙的变化规律。你发现了吗？</a:t>
            </a:r>
          </a:p>
        </p:txBody>
      </p:sp>
      <p:sp>
        <p:nvSpPr>
          <p:cNvPr id="15" name="圆角矩形标注 18"/>
          <p:cNvSpPr/>
          <p:nvPr>
            <p:custDataLst>
              <p:tags r:id="rId2"/>
            </p:custDataLst>
          </p:nvPr>
        </p:nvSpPr>
        <p:spPr>
          <a:xfrm>
            <a:off x="6089650" y="2793365"/>
            <a:ext cx="2366010" cy="1231900"/>
          </a:xfrm>
          <a:prstGeom prst="wedgeRoundRectCallout">
            <a:avLst>
              <a:gd name="adj1" fmla="val -61969"/>
              <a:gd name="adj2" fmla="val 33798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kern="0" dirty="0">
                <a:solidFill>
                  <a:srgbClr val="FF5D5D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发现山猫的数量随着雪足兔的数量变化而变化。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 descr="未命名_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940" y="2304340"/>
            <a:ext cx="5172710" cy="235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404620" y="3367405"/>
            <a:ext cx="920750" cy="1116330"/>
          </a:xfrm>
          <a:prstGeom prst="rect">
            <a:avLst/>
          </a:prstGeom>
        </p:spPr>
      </p:pic>
      <p:sp>
        <p:nvSpPr>
          <p:cNvPr id="28" name="Text Box 1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51871" y="4049416"/>
            <a:ext cx="5040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3         4         5        6         7         8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月份</a:t>
            </a:r>
          </a:p>
        </p:txBody>
      </p:sp>
      <p:sp>
        <p:nvSpPr>
          <p:cNvPr id="63" name="Text Box 1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605" y="379095"/>
            <a:ext cx="37344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看图回答问题。 </a:t>
            </a:r>
          </a:p>
        </p:txBody>
      </p:sp>
      <p:sp>
        <p:nvSpPr>
          <p:cNvPr id="69" name="Text Box 15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585" y="883920"/>
            <a:ext cx="609219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）两种饮料的销售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情况呈现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什么趋势？</a:t>
            </a:r>
            <a:endParaRPr lang="zh-CN" altLang="en-US" sz="1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0" name="圆角矩形标注 18"/>
          <p:cNvSpPr/>
          <p:nvPr>
            <p:custDataLst>
              <p:tags r:id="rId5"/>
            </p:custDataLst>
          </p:nvPr>
        </p:nvSpPr>
        <p:spPr>
          <a:xfrm>
            <a:off x="1230160" y="2572347"/>
            <a:ext cx="1932210" cy="601699"/>
          </a:xfrm>
          <a:prstGeom prst="wedgeRoundRectCallout">
            <a:avLst>
              <a:gd name="adj1" fmla="val 437"/>
              <a:gd name="adj2" fmla="val 85573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逐渐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，乙不断下降。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22725" y="1795145"/>
            <a:ext cx="4753610" cy="287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023620" y="3254375"/>
            <a:ext cx="920750" cy="1116330"/>
          </a:xfrm>
          <a:prstGeom prst="rect">
            <a:avLst/>
          </a:prstGeom>
        </p:spPr>
      </p:pic>
      <p:sp>
        <p:nvSpPr>
          <p:cNvPr id="5" name="Text Box 15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6540" y="768350"/>
            <a:ext cx="807021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）如果你是销售部经理，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从下面的统计图中，你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能获得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哪些信息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？这些信息对你有什么帮助？</a:t>
            </a:r>
          </a:p>
        </p:txBody>
      </p:sp>
      <p:sp>
        <p:nvSpPr>
          <p:cNvPr id="7" name="Text Box 15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5605" y="379095"/>
            <a:ext cx="37344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看图回答问题。 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22725" y="1795145"/>
            <a:ext cx="4753610" cy="2872105"/>
          </a:xfrm>
          <a:prstGeom prst="rect">
            <a:avLst/>
          </a:prstGeom>
        </p:spPr>
      </p:pic>
      <p:sp>
        <p:nvSpPr>
          <p:cNvPr id="71" name="圆角矩形标注 18"/>
          <p:cNvSpPr/>
          <p:nvPr>
            <p:custDataLst>
              <p:tags r:id="rId5"/>
            </p:custDataLst>
          </p:nvPr>
        </p:nvSpPr>
        <p:spPr>
          <a:xfrm>
            <a:off x="1343025" y="1934210"/>
            <a:ext cx="2403475" cy="1215390"/>
          </a:xfrm>
          <a:prstGeom prst="wedgeRoundRectCallout">
            <a:avLst>
              <a:gd name="adj1" fmla="val -32659"/>
              <a:gd name="adj2" fmla="val 69829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进货时多进</a:t>
            </a:r>
            <a:r>
              <a:rPr lang="zh-CN" altLang="en-US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甲种饮料，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少进</a:t>
            </a:r>
            <a:r>
              <a:rPr lang="zh-CN" altLang="en-US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乙种饮料，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避免库存增加，资金流动受阻。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" y="1513205"/>
            <a:ext cx="4153535" cy="25488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0260" y="1144905"/>
            <a:ext cx="43554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eaLnBrk="1" hangingPunct="1"/>
            <a:r>
              <a:rPr kumimoji="1"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某地区</a:t>
            </a:r>
            <a:r>
              <a:rPr kumimoji="1"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7-15</a:t>
            </a:r>
            <a:r>
              <a:rPr kumimoji="1"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岁男生、女生平均身高统计图</a:t>
            </a:r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190" y="636588"/>
            <a:ext cx="80130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eaLnBrk="1" hangingPunct="1"/>
            <a:r>
              <a: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看图，比较男生和女生的身高变化，你能提出什么结论？ </a:t>
            </a:r>
          </a:p>
        </p:txBody>
      </p:sp>
      <p:sp>
        <p:nvSpPr>
          <p:cNvPr id="1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8326" y="1698359"/>
            <a:ext cx="379666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algn="ctr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l" eaLnBrk="1" hangingPunct="1"/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答：平均身高都随着年龄的增加而增高，但是女生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岁后身高的增长趋于平缓，增长速度要比男生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的慢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1" name="图片 10" descr="图片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31125" y="3037840"/>
            <a:ext cx="920750" cy="1116330"/>
          </a:xfrm>
          <a:prstGeom prst="rect">
            <a:avLst/>
          </a:prstGeom>
        </p:spPr>
      </p:pic>
      <p:sp>
        <p:nvSpPr>
          <p:cNvPr id="71" name="圆角矩形标注 18"/>
          <p:cNvSpPr/>
          <p:nvPr>
            <p:custDataLst>
              <p:tags r:id="rId6"/>
            </p:custDataLst>
          </p:nvPr>
        </p:nvSpPr>
        <p:spPr>
          <a:xfrm>
            <a:off x="4784725" y="3209290"/>
            <a:ext cx="2858135" cy="744855"/>
          </a:xfrm>
          <a:prstGeom prst="wedgeRoundRectCallout">
            <a:avLst>
              <a:gd name="adj1" fmla="val 54087"/>
              <a:gd name="adj2" fmla="val 52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把你的身高与平均值比较，你有什么想法吗？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6" grpId="0" bldLvl="0" animBg="1"/>
      <p:bldP spid="7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下面是明明和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亮亮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400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米赛跑情况的折线统计图。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952875" y="1148080"/>
            <a:ext cx="4704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）跑完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400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米，明明用了（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）秒，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亮亮用了（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）秒。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952875" y="2307590"/>
            <a:ext cx="4704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秒时，明明跑了（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）米，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亮亮跑了（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）米。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520" y="1074420"/>
            <a:ext cx="3717925" cy="2994660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3952875" y="3493135"/>
            <a:ext cx="4704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）前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米，（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）跑得快些，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后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米，（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）跑得快些。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98055" y="1121410"/>
            <a:ext cx="698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90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54395" y="1710690"/>
            <a:ext cx="698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149465" y="2254250"/>
            <a:ext cx="698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72480" y="2886075"/>
            <a:ext cx="698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150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13450" y="3472180"/>
            <a:ext cx="1104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明明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53455" y="4058285"/>
            <a:ext cx="1104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亮亮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8345" y="3631564"/>
            <a:ext cx="80130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同学们！根据今天的学习，回家也做一个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自己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成绩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统计图，让妈妈看看我们的进步吧！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27" y="530199"/>
            <a:ext cx="6362700" cy="310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有什么收获呢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9925" y="1579245"/>
            <a:ext cx="8009255" cy="2721610"/>
            <a:chOff x="973592" y="1225588"/>
            <a:chExt cx="8045961" cy="1720567"/>
          </a:xfrm>
        </p:grpSpPr>
        <p:sp>
          <p:nvSpPr>
            <p:cNvPr id="29" name="圆角矩形 26"/>
            <p:cNvSpPr/>
            <p:nvPr/>
          </p:nvSpPr>
          <p:spPr>
            <a:xfrm>
              <a:off x="1042218" y="1281788"/>
              <a:ext cx="7977335" cy="166436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/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/>
            <p:cNvSpPr/>
            <p:nvPr/>
          </p:nvSpPr>
          <p:spPr>
            <a:xfrm rot="10800000">
              <a:off x="8714021" y="2640623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166495" y="1905000"/>
            <a:ext cx="71450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复式折线统计图与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单式折线统计图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的制作方法大体相同，都是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先描点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</a:t>
            </a:r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写数据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，最后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166495" y="3201670"/>
            <a:ext cx="720788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复式折线统计图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便于比较两组数据增减变化的情况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129790" y="1749425"/>
            <a:ext cx="4902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从教材课后习题中选取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从课时练中选取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kumimoji="1"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79550" y="1359535"/>
            <a:ext cx="6216650" cy="2465705"/>
          </a:xfrm>
          <a:prstGeom prst="roundRect">
            <a:avLst>
              <a:gd name="adj" fmla="val 90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折线统计图在医学领域应用十分广泛，</a:t>
            </a:r>
          </a:p>
          <a:p>
            <a:pPr algn="l"/>
            <a:endParaRPr 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比如：检测脑电波的数、心率的数据，都</a:t>
            </a:r>
          </a:p>
          <a:p>
            <a:pPr algn="l"/>
            <a:endParaRPr 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是用折线统计图的方式来记录的。</a:t>
            </a:r>
          </a:p>
        </p:txBody>
      </p:sp>
      <p:sp>
        <p:nvSpPr>
          <p:cNvPr id="6" name="椭圆 5"/>
          <p:cNvSpPr/>
          <p:nvPr/>
        </p:nvSpPr>
        <p:spPr>
          <a:xfrm>
            <a:off x="3381375" y="904240"/>
            <a:ext cx="527685" cy="527685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3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</a:t>
            </a:r>
          </a:p>
        </p:txBody>
      </p:sp>
      <p:sp>
        <p:nvSpPr>
          <p:cNvPr id="7" name="椭圆 6"/>
          <p:cNvSpPr/>
          <p:nvPr/>
        </p:nvSpPr>
        <p:spPr>
          <a:xfrm>
            <a:off x="4018915" y="721360"/>
            <a:ext cx="527685" cy="527685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3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知</a:t>
            </a:r>
          </a:p>
        </p:txBody>
      </p:sp>
      <p:sp>
        <p:nvSpPr>
          <p:cNvPr id="8" name="椭圆 7"/>
          <p:cNvSpPr/>
          <p:nvPr/>
        </p:nvSpPr>
        <p:spPr>
          <a:xfrm>
            <a:off x="4656455" y="904240"/>
            <a:ext cx="527685" cy="527685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3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道</a:t>
            </a:r>
          </a:p>
        </p:txBody>
      </p:sp>
      <p:sp>
        <p:nvSpPr>
          <p:cNvPr id="9" name="椭圆 8"/>
          <p:cNvSpPr/>
          <p:nvPr/>
        </p:nvSpPr>
        <p:spPr>
          <a:xfrm>
            <a:off x="5293995" y="721360"/>
            <a:ext cx="527685" cy="527685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3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半身女孩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24775" y="1403350"/>
            <a:ext cx="850900" cy="1207770"/>
          </a:xfrm>
          <a:prstGeom prst="rect">
            <a:avLst/>
          </a:prstGeom>
        </p:spPr>
      </p:pic>
      <p:pic>
        <p:nvPicPr>
          <p:cNvPr id="3" name="图片 2" descr="半身男孩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" y="908050"/>
            <a:ext cx="1029335" cy="1365250"/>
          </a:xfrm>
          <a:prstGeom prst="rect">
            <a:avLst/>
          </a:prstGeom>
        </p:spPr>
      </p:pic>
      <p:pic>
        <p:nvPicPr>
          <p:cNvPr id="4" name="图片 3" descr="半身男孩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90" y="3269615"/>
            <a:ext cx="1120140" cy="1373505"/>
          </a:xfrm>
          <a:prstGeom prst="rect">
            <a:avLst/>
          </a:prstGeom>
        </p:spPr>
      </p:pic>
      <p:pic>
        <p:nvPicPr>
          <p:cNvPr id="8" name="图片 7" descr="半身女孩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" y="3088005"/>
            <a:ext cx="1080135" cy="116776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2038350" y="1137920"/>
            <a:ext cx="4928235" cy="730885"/>
          </a:xfrm>
          <a:prstGeom prst="wedgeRoundRectCallout">
            <a:avLst>
              <a:gd name="adj1" fmla="val -59040"/>
              <a:gd name="adj2" fmla="val -4953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学期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要结束了，我想把每一单元的测试成绩整理成统计图，让妈妈看看我的进步！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2997200" y="2075180"/>
            <a:ext cx="4272915" cy="496570"/>
          </a:xfrm>
          <a:prstGeom prst="wedgeRoundRectCallout">
            <a:avLst>
              <a:gd name="adj1" fmla="val 61116"/>
              <a:gd name="adj2" fmla="val -44884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想法不错哦！用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好呢？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2334895" y="3009265"/>
            <a:ext cx="3054350" cy="730885"/>
          </a:xfrm>
          <a:prstGeom prst="wedgeRoundRectCallout">
            <a:avLst>
              <a:gd name="adj1" fmla="val -59040"/>
              <a:gd name="adj2" fmla="val -4953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用折线统计图吧，能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清楚地看出成绩的上升幅度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463415" y="3828415"/>
            <a:ext cx="2378075" cy="712470"/>
          </a:xfrm>
          <a:prstGeom prst="wedgeRoundRectCallout">
            <a:avLst>
              <a:gd name="adj1" fmla="val 61116"/>
              <a:gd name="adj2" fmla="val -44884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绘制复式的，能反应多科成绩的变化。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2260" y="826770"/>
            <a:ext cx="3482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复习折线统计图</a:t>
            </a:r>
            <a:endParaRPr lang="zh-CN" altLang="en-US" sz="36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0730" y="1684020"/>
            <a:ext cx="193738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①确定标题</a:t>
            </a:r>
          </a:p>
        </p:txBody>
      </p:sp>
      <p:sp>
        <p:nvSpPr>
          <p:cNvPr id="7" name="Text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0730" y="2254250"/>
            <a:ext cx="362267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②画横轴和纵轴</a:t>
            </a:r>
          </a:p>
        </p:txBody>
      </p:sp>
      <p:sp>
        <p:nvSpPr>
          <p:cNvPr id="10" name="Text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0730" y="2824480"/>
            <a:ext cx="449389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③确定单位长度，确定各项位置</a:t>
            </a:r>
          </a:p>
        </p:txBody>
      </p:sp>
      <p:sp>
        <p:nvSpPr>
          <p:cNvPr id="11" name="Text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0730" y="3394710"/>
            <a:ext cx="259588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④标明图例</a:t>
            </a:r>
          </a:p>
        </p:txBody>
      </p:sp>
      <p:sp>
        <p:nvSpPr>
          <p:cNvPr id="12" name="Text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0730" y="3964940"/>
            <a:ext cx="326263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⑤找点、连线、标数据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4235" y="690245"/>
            <a:ext cx="747268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下面是甲、乙两城市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2012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年上半年月平均气温统计表。（单位：℃）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19010" y="1590566"/>
          <a:ext cx="6095999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乙市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8870" y="2874010"/>
            <a:ext cx="73513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完成两市上半年月平均气温变化的复式折线统计图。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5" name="图片 9" descr="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9445" y="2957830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云形标注 9"/>
          <p:cNvSpPr/>
          <p:nvPr>
            <p:custDataLst>
              <p:tags r:id="rId5"/>
            </p:custDataLst>
          </p:nvPr>
        </p:nvSpPr>
        <p:spPr>
          <a:xfrm>
            <a:off x="1688465" y="3334385"/>
            <a:ext cx="2407285" cy="1136015"/>
          </a:xfrm>
          <a:prstGeom prst="cloudCallout">
            <a:avLst>
              <a:gd name="adj1" fmla="val -53625"/>
              <a:gd name="adj2" fmla="val 55818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与单式折线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统计图的绘制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方法相同。</a:t>
            </a:r>
          </a:p>
        </p:txBody>
      </p:sp>
      <p:sp>
        <p:nvSpPr>
          <p:cNvPr id="17" name="云形标注 12"/>
          <p:cNvSpPr/>
          <p:nvPr>
            <p:custDataLst>
              <p:tags r:id="rId6"/>
            </p:custDataLst>
          </p:nvPr>
        </p:nvSpPr>
        <p:spPr>
          <a:xfrm>
            <a:off x="4404360" y="3334385"/>
            <a:ext cx="3077845" cy="1240155"/>
          </a:xfrm>
          <a:prstGeom prst="cloudCallout">
            <a:avLst>
              <a:gd name="adj1" fmla="val 55843"/>
              <a:gd name="adj2" fmla="val 2619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用两种颜色的折线表示两市的温度，要画出图例。</a:t>
            </a:r>
          </a:p>
        </p:txBody>
      </p:sp>
      <p:pic>
        <p:nvPicPr>
          <p:cNvPr id="6" name="图片 5" descr="图片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14920" y="3624580"/>
            <a:ext cx="770255" cy="934085"/>
          </a:xfrm>
          <a:prstGeom prst="rect">
            <a:avLst/>
          </a:prstGeom>
        </p:spPr>
      </p:pic>
      <p:pic>
        <p:nvPicPr>
          <p:cNvPr id="7" name="图片 6" descr="图片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64235" y="3829685"/>
            <a:ext cx="731520" cy="93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3100" y="1300480"/>
            <a:ext cx="4882515" cy="3349625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6684328" y="2466975"/>
            <a:ext cx="36000" cy="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2794225" y="736322"/>
            <a:ext cx="547370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甲、乙两城市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年上半年月平均气温统计图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645795" y="1135380"/>
            <a:ext cx="193738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①确定标题</a:t>
            </a: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645795" y="1595755"/>
            <a:ext cx="22371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②横轴和纵轴</a:t>
            </a:r>
          </a:p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互相垂直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726180" y="1688465"/>
            <a:ext cx="0" cy="252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727450" y="4202430"/>
            <a:ext cx="38398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645795" y="2425700"/>
            <a:ext cx="259588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③确定单位长度</a:t>
            </a:r>
          </a:p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确定各月位置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645795" y="3255645"/>
            <a:ext cx="259588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④标明图例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645795" y="3716020"/>
            <a:ext cx="259588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⑤找点、连线、</a:t>
            </a:r>
          </a:p>
          <a:p>
            <a:pPr algn="l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标数据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26150" y="1196975"/>
            <a:ext cx="1929130" cy="398780"/>
            <a:chOff x="8662" y="1885"/>
            <a:chExt cx="3038" cy="6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662" y="2146"/>
              <a:ext cx="457" cy="0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111" y="2146"/>
              <a:ext cx="45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9067" y="1885"/>
              <a:ext cx="2633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甲</a:t>
              </a:r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   </a:t>
              </a: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乙</a:t>
              </a:r>
            </a:p>
          </p:txBody>
        </p:sp>
      </p:grpSp>
      <p:sp>
        <p:nvSpPr>
          <p:cNvPr id="21" name="椭圆 20"/>
          <p:cNvSpPr/>
          <p:nvPr/>
        </p:nvSpPr>
        <p:spPr>
          <a:xfrm>
            <a:off x="4290695" y="2976880"/>
            <a:ext cx="36000" cy="360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298853" y="2820035"/>
            <a:ext cx="627380" cy="180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298950" y="247523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889818" y="2820670"/>
            <a:ext cx="36000" cy="360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499735" y="2293620"/>
            <a:ext cx="36000" cy="360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684328" y="246697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6091555" y="1971675"/>
            <a:ext cx="36000" cy="360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255510" y="2651125"/>
            <a:ext cx="36000" cy="3600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4920518" y="2314575"/>
            <a:ext cx="608965" cy="509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endCxn id="29" idx="3"/>
          </p:cNvCxnSpPr>
          <p:nvPr/>
        </p:nvCxnSpPr>
        <p:spPr>
          <a:xfrm flipV="1">
            <a:off x="5529483" y="2002790"/>
            <a:ext cx="567055" cy="297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122573" y="2002790"/>
            <a:ext cx="580390" cy="474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889818" y="281940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>
            <a:endCxn id="30" idx="6"/>
          </p:cNvCxnSpPr>
          <p:nvPr/>
        </p:nvCxnSpPr>
        <p:spPr>
          <a:xfrm>
            <a:off x="6704233" y="2473325"/>
            <a:ext cx="587375" cy="196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095750" y="2769870"/>
            <a:ext cx="298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15510" y="2819400"/>
            <a:ext cx="298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23180" y="2039620"/>
            <a:ext cx="419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070600" y="1762760"/>
            <a:ext cx="419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544945" y="2152650"/>
            <a:ext cx="419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218045" y="2571750"/>
            <a:ext cx="419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</a:p>
        </p:txBody>
      </p:sp>
      <p:sp>
        <p:nvSpPr>
          <p:cNvPr id="43" name="椭圆 42"/>
          <p:cNvSpPr/>
          <p:nvPr/>
        </p:nvSpPr>
        <p:spPr>
          <a:xfrm>
            <a:off x="5499735" y="315087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099175" y="265112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255510" y="213106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4317268" y="2503170"/>
            <a:ext cx="610235" cy="3213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891308" y="2820035"/>
            <a:ext cx="626745" cy="3308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5501543" y="2669540"/>
            <a:ext cx="633730" cy="5060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6114953" y="2484755"/>
            <a:ext cx="576000" cy="1885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45" idx="5"/>
          </p:cNvCxnSpPr>
          <p:nvPr/>
        </p:nvCxnSpPr>
        <p:spPr>
          <a:xfrm flipV="1">
            <a:off x="6723918" y="2162175"/>
            <a:ext cx="562610" cy="3219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3908425" y="2167255"/>
            <a:ext cx="479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725035" y="2470150"/>
            <a:ext cx="479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359400" y="2831465"/>
            <a:ext cx="398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46775" y="2336165"/>
            <a:ext cx="398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08750" y="2465070"/>
            <a:ext cx="552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014845" y="1798955"/>
            <a:ext cx="552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" grpId="0"/>
      <p:bldP spid="4" grpId="0"/>
      <p:bldP spid="7" grpId="0"/>
      <p:bldP spid="10" grpId="0"/>
      <p:bldP spid="11" grpId="0"/>
      <p:bldP spid="12" grpId="0"/>
      <p:bldP spid="21" grpId="0" bldLvl="0" animBg="1"/>
      <p:bldP spid="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25" grpId="0" bldLvl="0" animBg="1"/>
      <p:bldP spid="37" grpId="0"/>
      <p:bldP spid="38" grpId="0"/>
      <p:bldP spid="39" grpId="0"/>
      <p:bldP spid="40" grpId="0"/>
      <p:bldP spid="41" grpId="0"/>
      <p:bldP spid="42" grpId="0"/>
      <p:bldP spid="43" grpId="0" bldLvl="0" animBg="1"/>
      <p:bldP spid="44" grpId="0" bldLvl="0" animBg="1"/>
      <p:bldP spid="45" grpId="0" bldLvl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882478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01675" y="796290"/>
            <a:ext cx="6950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根据下面的复式折线统计图回答下面的问题。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34" y="1256665"/>
            <a:ext cx="4217670" cy="2860675"/>
          </a:xfrm>
          <a:prstGeom prst="rect">
            <a:avLst/>
          </a:prstGeom>
        </p:spPr>
      </p:pic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4355465" y="1560830"/>
            <a:ext cx="378650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）两市月平均气温最大相差 </a:t>
            </a:r>
            <a:r>
              <a:rPr kumimoji="0" lang="zh-CN" altLang="en-US" sz="2400" b="1" i="0" u="sng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月份两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城市平均气温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相同，有</a:t>
            </a:r>
            <a:r>
              <a:rPr kumimoji="0" lang="en-US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个月乙市平均气温高于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甲市，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其余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个月乙市平均气温低于甲市。</a:t>
            </a:r>
          </a:p>
        </p:txBody>
      </p:sp>
      <p:sp>
        <p:nvSpPr>
          <p:cNvPr id="57" name="Text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48464" y="2017202"/>
            <a:ext cx="38496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21"/>
          <p:cNvSpPr txBox="1"/>
          <p:nvPr>
            <p:custDataLst>
              <p:tags r:id="rId3"/>
            </p:custDataLst>
          </p:nvPr>
        </p:nvSpPr>
        <p:spPr>
          <a:xfrm>
            <a:off x="6651401" y="2017202"/>
            <a:ext cx="836302" cy="49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600" b="1" spc="-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2211" y="2882793"/>
            <a:ext cx="38496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4716" y="3312688"/>
            <a:ext cx="38496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32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536440" y="1301115"/>
            <a:ext cx="41332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）分别说一说两城市平均气温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是如何</a:t>
            </a:r>
            <a:r>
              <a:rPr lang="zh-CN" altLang="en-US" sz="2000" b="1" dirty="0">
                <a:latin typeface="宋体" panose="02010600030101010101" pitchFamily="2" charset="-122"/>
              </a:rPr>
              <a:t>变化的。</a:t>
            </a: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</a:endParaRPr>
          </a:p>
          <a:p>
            <a:endParaRPr lang="en-US" altLang="zh-CN" sz="2000" b="1" dirty="0" smtClean="0">
              <a:latin typeface="宋体" panose="02010600030101010101" pitchFamily="2" charset="-122"/>
            </a:endParaRPr>
          </a:p>
          <a:p>
            <a:r>
              <a:rPr lang="zh-CN" altLang="en-US" sz="2000" b="1" dirty="0" smtClean="0">
                <a:latin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宋体" panose="02010600030101010101" pitchFamily="2" charset="-122"/>
              </a:rPr>
              <a:t>）从总体上看，两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城市月平均气温最明显的差别是什么？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3634" y="882478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01675" y="796290"/>
            <a:ext cx="69507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根据下面的复式折线统计图回答下面的问题。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393825"/>
            <a:ext cx="4217670" cy="2860675"/>
          </a:xfrm>
          <a:prstGeom prst="rect">
            <a:avLst/>
          </a:prstGeom>
        </p:spPr>
      </p:pic>
      <p:sp>
        <p:nvSpPr>
          <p:cNvPr id="57" name="Text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9934" y="2070556"/>
            <a:ext cx="4086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答：甲</a:t>
            </a:r>
            <a:r>
              <a:rPr lang="zh-CN" altLang="en-US" sz="20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市的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</a:t>
            </a:r>
            <a:r>
              <a:rPr lang="zh-CN" altLang="en-US" sz="20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气温</a:t>
            </a: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月呈上升趋势，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至</a:t>
            </a: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月呈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下降趋势；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市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平均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气温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至</a:t>
            </a:r>
            <a:r>
              <a:rPr lang="en-US" altLang="zh-CN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月呈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下降趋势，</a:t>
            </a:r>
            <a:r>
              <a:rPr lang="en-US" altLang="zh-CN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至</a:t>
            </a:r>
            <a:r>
              <a:rPr lang="en-US" altLang="zh-CN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zh-CN" altLang="en-US" sz="2000" kern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呈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上升趋势。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78680" y="4093845"/>
            <a:ext cx="3607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答：甲</a:t>
            </a: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市平均气温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先升后降；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zh-CN" altLang="en-US" sz="20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市平均气温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先降</a:t>
            </a:r>
            <a:r>
              <a:rPr lang="zh-CN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后</a:t>
            </a:r>
            <a:r>
              <a:rPr lang="zh-CN" altLang="en-US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升。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34161" y="4585611"/>
            <a:ext cx="3551555" cy="502101"/>
            <a:chOff x="5304502" y="544377"/>
            <a:chExt cx="3011661" cy="412750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2625347" cy="25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86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26069"/>
            <a:ext cx="405578" cy="521970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8970" y="815340"/>
            <a:ext cx="802068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下面是某小学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年入学的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男生、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女生每年患近视的情况统计表。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142365" y="1883410"/>
          <a:ext cx="6923400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3010"/>
                <a:gridCol w="950065"/>
                <a:gridCol w="950065"/>
                <a:gridCol w="950065"/>
                <a:gridCol w="950065"/>
                <a:gridCol w="950065"/>
                <a:gridCol w="950065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男生</a:t>
                      </a:r>
                      <a:r>
                        <a:rPr lang="en-US" altLang="zh-CN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女生</a:t>
                      </a:r>
                      <a:r>
                        <a:rPr lang="en-US" altLang="zh-CN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4" name="圆角矩形标注 18"/>
          <p:cNvSpPr/>
          <p:nvPr>
            <p:custDataLst>
              <p:tags r:id="rId3"/>
            </p:custDataLst>
          </p:nvPr>
        </p:nvSpPr>
        <p:spPr>
          <a:xfrm>
            <a:off x="3134995" y="3227705"/>
            <a:ext cx="3378200" cy="1117600"/>
          </a:xfrm>
          <a:prstGeom prst="wedgeRoundRectCallout">
            <a:avLst>
              <a:gd name="adj1" fmla="val -68937"/>
              <a:gd name="adj2" fmla="val 17862"/>
              <a:gd name="adj3" fmla="val 16667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请根据表中的数据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信息，绘制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复式折线统计图。</a:t>
            </a:r>
          </a:p>
        </p:txBody>
      </p:sp>
      <p:pic>
        <p:nvPicPr>
          <p:cNvPr id="15" name="图片 14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41120" y="3227705"/>
            <a:ext cx="981710" cy="126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32452"/>
            <a:ext cx="405578" cy="521970"/>
            <a:chOff x="152631" y="737481"/>
            <a:chExt cx="405578" cy="52197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268" name="TextBox 9"/>
          <p:cNvSpPr txBox="1"/>
          <p:nvPr>
            <p:custDataLst>
              <p:tags r:id="rId1"/>
            </p:custDataLst>
          </p:nvPr>
        </p:nvSpPr>
        <p:spPr>
          <a:xfrm>
            <a:off x="752474" y="863249"/>
            <a:ext cx="80549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）根据表中的数据信息，绘制复式折线统计图。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53" y="1833682"/>
            <a:ext cx="4536504" cy="281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4527" y="1714406"/>
            <a:ext cx="1474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男生</a:t>
            </a:r>
          </a:p>
        </p:txBody>
      </p:sp>
      <p:sp>
        <p:nvSpPr>
          <p:cNvPr id="18" name="TextBox 4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22961" y="1714406"/>
            <a:ext cx="1476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</a:t>
            </a: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027501" y="424205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>
            <a:off x="3978463" y="1873688"/>
            <a:ext cx="593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 flipH="1">
            <a:off x="2978950" y="4094880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 flipV="1">
            <a:off x="3053880" y="4027687"/>
            <a:ext cx="556260" cy="241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9"/>
            </p:custDataLst>
          </p:nvPr>
        </p:nvCxnSpPr>
        <p:spPr>
          <a:xfrm>
            <a:off x="5290691" y="1894166"/>
            <a:ext cx="5934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>
            <p:custDataLst>
              <p:tags r:id="rId10"/>
            </p:custDataLst>
          </p:nvPr>
        </p:nvSpPr>
        <p:spPr>
          <a:xfrm>
            <a:off x="3592164" y="400246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 flipH="1">
            <a:off x="3500250" y="3875633"/>
            <a:ext cx="449262" cy="45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>
            <a:off x="4159912" y="383942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 flipH="1">
            <a:off x="4013170" y="3729497"/>
            <a:ext cx="449262" cy="45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9" name="椭圆 28"/>
          <p:cNvSpPr/>
          <p:nvPr>
            <p:custDataLst>
              <p:tags r:id="rId14"/>
            </p:custDataLst>
          </p:nvPr>
        </p:nvSpPr>
        <p:spPr>
          <a:xfrm>
            <a:off x="4726449" y="380411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15"/>
            </p:custDataLst>
          </p:nvPr>
        </p:nvSpPr>
        <p:spPr>
          <a:xfrm flipH="1">
            <a:off x="4633514" y="3699017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" name="椭圆 31"/>
          <p:cNvSpPr/>
          <p:nvPr>
            <p:custDataLst>
              <p:tags r:id="rId16"/>
            </p:custDataLst>
          </p:nvPr>
        </p:nvSpPr>
        <p:spPr>
          <a:xfrm>
            <a:off x="5287131" y="3267073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17"/>
            </p:custDataLst>
          </p:nvPr>
        </p:nvSpPr>
        <p:spPr>
          <a:xfrm flipH="1">
            <a:off x="5255381" y="3107794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4" name="椭圆 33"/>
          <p:cNvSpPr/>
          <p:nvPr>
            <p:custDataLst>
              <p:tags r:id="rId18"/>
            </p:custDataLst>
          </p:nvPr>
        </p:nvSpPr>
        <p:spPr>
          <a:xfrm>
            <a:off x="5857003" y="296168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9"/>
            </p:custDataLst>
          </p:nvPr>
        </p:nvSpPr>
        <p:spPr>
          <a:xfrm flipH="1">
            <a:off x="5798280" y="2814510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44</a:t>
            </a:r>
          </a:p>
        </p:txBody>
      </p:sp>
      <p:cxnSp>
        <p:nvCxnSpPr>
          <p:cNvPr id="36" name="直接连接符 35"/>
          <p:cNvCxnSpPr>
            <a:endCxn id="27" idx="2"/>
          </p:cNvCxnSpPr>
          <p:nvPr>
            <p:custDataLst>
              <p:tags r:id="rId20"/>
            </p:custDataLst>
          </p:nvPr>
        </p:nvCxnSpPr>
        <p:spPr>
          <a:xfrm flipV="1">
            <a:off x="3613550" y="3857869"/>
            <a:ext cx="546100" cy="1549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9" idx="2"/>
          </p:cNvCxnSpPr>
          <p:nvPr>
            <p:custDataLst>
              <p:tags r:id="rId21"/>
            </p:custDataLst>
          </p:nvPr>
        </p:nvCxnSpPr>
        <p:spPr>
          <a:xfrm flipV="1">
            <a:off x="4180883" y="3821909"/>
            <a:ext cx="545465" cy="336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32" idx="3"/>
          </p:cNvCxnSpPr>
          <p:nvPr>
            <p:custDataLst>
              <p:tags r:id="rId22"/>
            </p:custDataLst>
          </p:nvPr>
        </p:nvCxnSpPr>
        <p:spPr>
          <a:xfrm flipV="1">
            <a:off x="4751515" y="3298182"/>
            <a:ext cx="541020" cy="5213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2" idx="3"/>
          </p:cNvCxnSpPr>
          <p:nvPr>
            <p:custDataLst>
              <p:tags r:id="rId23"/>
            </p:custDataLst>
          </p:nvPr>
        </p:nvCxnSpPr>
        <p:spPr>
          <a:xfrm flipV="1">
            <a:off x="5292913" y="2980260"/>
            <a:ext cx="584200" cy="3181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>
            <p:custDataLst>
              <p:tags r:id="rId24"/>
            </p:custDataLst>
          </p:nvPr>
        </p:nvSpPr>
        <p:spPr>
          <a:xfrm>
            <a:off x="3029818" y="414536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25"/>
            </p:custDataLst>
          </p:nvPr>
        </p:nvSpPr>
        <p:spPr>
          <a:xfrm flipH="1">
            <a:off x="2875598" y="3767472"/>
            <a:ext cx="449262" cy="45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" name="椭圆 47"/>
          <p:cNvSpPr/>
          <p:nvPr>
            <p:custDataLst>
              <p:tags r:id="rId26"/>
            </p:custDataLst>
          </p:nvPr>
        </p:nvSpPr>
        <p:spPr>
          <a:xfrm>
            <a:off x="3597403" y="3693141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7"/>
            </p:custDataLst>
          </p:nvPr>
        </p:nvSpPr>
        <p:spPr>
          <a:xfrm flipH="1">
            <a:off x="3179414" y="3210412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50" name="椭圆 49"/>
          <p:cNvSpPr/>
          <p:nvPr>
            <p:custDataLst>
              <p:tags r:id="rId28"/>
            </p:custDataLst>
          </p:nvPr>
        </p:nvSpPr>
        <p:spPr>
          <a:xfrm>
            <a:off x="4159530" y="3234644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9"/>
            </p:custDataLst>
          </p:nvPr>
        </p:nvSpPr>
        <p:spPr>
          <a:xfrm flipH="1">
            <a:off x="4197181" y="3018601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2" name="椭圆 51"/>
          <p:cNvSpPr/>
          <p:nvPr>
            <p:custDataLst>
              <p:tags r:id="rId30"/>
            </p:custDataLst>
          </p:nvPr>
        </p:nvSpPr>
        <p:spPr>
          <a:xfrm>
            <a:off x="4725850" y="3671349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31"/>
            </p:custDataLst>
          </p:nvPr>
        </p:nvSpPr>
        <p:spPr>
          <a:xfrm flipH="1">
            <a:off x="4546435" y="3226646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54" name="椭圆 53"/>
          <p:cNvSpPr/>
          <p:nvPr>
            <p:custDataLst>
              <p:tags r:id="rId32"/>
            </p:custDataLst>
          </p:nvPr>
        </p:nvSpPr>
        <p:spPr>
          <a:xfrm>
            <a:off x="5285767" y="282680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>
            <p:custDataLst>
              <p:tags r:id="rId33"/>
            </p:custDataLst>
          </p:nvPr>
        </p:nvSpPr>
        <p:spPr>
          <a:xfrm flipH="1">
            <a:off x="4973685" y="2519498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56" name="椭圆 55"/>
          <p:cNvSpPr/>
          <p:nvPr>
            <p:custDataLst>
              <p:tags r:id="rId34"/>
            </p:custDataLst>
          </p:nvPr>
        </p:nvSpPr>
        <p:spPr>
          <a:xfrm>
            <a:off x="5854803" y="2279478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35"/>
            </p:custDataLst>
          </p:nvPr>
        </p:nvSpPr>
        <p:spPr>
          <a:xfrm flipH="1">
            <a:off x="5797282" y="2123225"/>
            <a:ext cx="449262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</a:p>
        </p:txBody>
      </p:sp>
      <p:cxnSp>
        <p:nvCxnSpPr>
          <p:cNvPr id="58" name="直接连接符 57"/>
          <p:cNvCxnSpPr>
            <a:stCxn id="46" idx="6"/>
            <a:endCxn id="48" idx="3"/>
          </p:cNvCxnSpPr>
          <p:nvPr>
            <p:custDataLst>
              <p:tags r:id="rId36"/>
            </p:custDataLst>
          </p:nvPr>
        </p:nvCxnSpPr>
        <p:spPr>
          <a:xfrm flipV="1">
            <a:off x="3066069" y="3724244"/>
            <a:ext cx="537210" cy="439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50" idx="3"/>
          </p:cNvCxnSpPr>
          <p:nvPr>
            <p:custDataLst>
              <p:tags r:id="rId37"/>
            </p:custDataLst>
          </p:nvPr>
        </p:nvCxnSpPr>
        <p:spPr>
          <a:xfrm flipV="1">
            <a:off x="3617408" y="3265982"/>
            <a:ext cx="547370" cy="4362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endCxn id="52" idx="1"/>
          </p:cNvCxnSpPr>
          <p:nvPr>
            <p:custDataLst>
              <p:tags r:id="rId38"/>
            </p:custDataLst>
          </p:nvPr>
        </p:nvCxnSpPr>
        <p:spPr>
          <a:xfrm>
            <a:off x="4180689" y="3265741"/>
            <a:ext cx="550545" cy="4108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0"/>
          </p:cNvCxnSpPr>
          <p:nvPr>
            <p:custDataLst>
              <p:tags r:id="rId39"/>
            </p:custDataLst>
          </p:nvPr>
        </p:nvCxnSpPr>
        <p:spPr>
          <a:xfrm flipV="1">
            <a:off x="5304218" y="2307404"/>
            <a:ext cx="552450" cy="519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52" idx="7"/>
            <a:endCxn id="54" idx="3"/>
          </p:cNvCxnSpPr>
          <p:nvPr>
            <p:custDataLst>
              <p:tags r:id="rId40"/>
            </p:custDataLst>
          </p:nvPr>
        </p:nvCxnSpPr>
        <p:spPr>
          <a:xfrm flipV="1">
            <a:off x="4756636" y="2857651"/>
            <a:ext cx="534035" cy="819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54505" y="1354455"/>
            <a:ext cx="569658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某小学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2007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入学学生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患近视情况统计图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 bldLvl="0" animBg="1"/>
      <p:bldP spid="10" grpId="0"/>
      <p:bldP spid="24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2" grpId="0" bldLvl="0" animBg="1"/>
      <p:bldP spid="33" grpId="0"/>
      <p:bldP spid="34" grpId="0" bldLvl="0" animBg="1"/>
      <p:bldP spid="35" grpId="0"/>
      <p:bldP spid="46" grpId="0" bldLvl="0" animBg="1"/>
      <p:bldP spid="12" grpId="0"/>
      <p:bldP spid="48" grpId="0" bldLvl="0" animBg="1"/>
      <p:bldP spid="49" grpId="0"/>
      <p:bldP spid="50" grpId="0" bldLvl="0" animBg="1"/>
      <p:bldP spid="51" grpId="0"/>
      <p:bldP spid="52" grpId="0" bldLvl="0" animBg="1"/>
      <p:bldP spid="53" grpId="0"/>
      <p:bldP spid="54" grpId="0" bldLvl="0" animBg="1"/>
      <p:bldP spid="55" grpId="0"/>
      <p:bldP spid="56" grpId="0" bldLvl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73404" y="955675"/>
            <a:ext cx="7588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）从图中你获得了哪些信息？与同伴交流。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3336" y="832452"/>
            <a:ext cx="405578" cy="521970"/>
            <a:chOff x="152631" y="737481"/>
            <a:chExt cx="405578" cy="521970"/>
          </a:xfrm>
        </p:grpSpPr>
        <p:sp>
          <p:nvSpPr>
            <p:cNvPr id="10" name="椭圆 9"/>
            <p:cNvSpPr/>
            <p:nvPr>
              <p:custDataLst>
                <p:tags r:id="rId8"/>
              </p:custDataLst>
            </p:nvPr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>
              <a:off x="174128" y="737481"/>
              <a:ext cx="362585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99680" y="3082290"/>
            <a:ext cx="955675" cy="11595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1010" y="1702435"/>
            <a:ext cx="4351020" cy="2513330"/>
          </a:xfrm>
          <a:prstGeom prst="rect">
            <a:avLst/>
          </a:prstGeom>
        </p:spPr>
      </p:pic>
      <p:sp>
        <p:nvSpPr>
          <p:cNvPr id="17" name="圆角矩形标注 18"/>
          <p:cNvSpPr/>
          <p:nvPr>
            <p:custDataLst>
              <p:tags r:id="rId4"/>
            </p:custDataLst>
          </p:nvPr>
        </p:nvSpPr>
        <p:spPr>
          <a:xfrm>
            <a:off x="4804245" y="2299335"/>
            <a:ext cx="3358044" cy="450215"/>
          </a:xfrm>
          <a:prstGeom prst="wedgeRoundRectCallout">
            <a:avLst>
              <a:gd name="adj1" fmla="val -32962"/>
              <a:gd name="adj2" fmla="val 4731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每一年女生近视人数都</a:t>
            </a:r>
            <a:r>
              <a:rPr lang="zh-CN" altLang="en-US" sz="16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比男生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要多。</a:t>
            </a:r>
          </a:p>
        </p:txBody>
      </p:sp>
      <p:sp>
        <p:nvSpPr>
          <p:cNvPr id="15" name="圆角矩形标注 18"/>
          <p:cNvSpPr/>
          <p:nvPr>
            <p:custDataLst>
              <p:tags r:id="rId5"/>
            </p:custDataLst>
          </p:nvPr>
        </p:nvSpPr>
        <p:spPr>
          <a:xfrm>
            <a:off x="4804245" y="2940050"/>
            <a:ext cx="2520280" cy="527685"/>
          </a:xfrm>
          <a:prstGeom prst="wedgeRoundRectCallout">
            <a:avLst>
              <a:gd name="adj1" fmla="val -32381"/>
              <a:gd name="adj2" fmla="val 4889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2007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en-US" sz="16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男生、女生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近视人数最接近。</a:t>
            </a:r>
          </a:p>
        </p:txBody>
      </p:sp>
      <p:sp>
        <p:nvSpPr>
          <p:cNvPr id="16" name="圆角矩形标注 18"/>
          <p:cNvSpPr/>
          <p:nvPr>
            <p:custDataLst>
              <p:tags r:id="rId6"/>
            </p:custDataLst>
          </p:nvPr>
        </p:nvSpPr>
        <p:spPr>
          <a:xfrm>
            <a:off x="4804245" y="3598545"/>
            <a:ext cx="2520280" cy="527685"/>
          </a:xfrm>
          <a:prstGeom prst="wedgeRoundRectCallout">
            <a:avLst>
              <a:gd name="adj1" fmla="val -33263"/>
              <a:gd name="adj2" fmla="val 489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</a:t>
            </a:r>
            <a:r>
              <a:rPr lang="zh-CN" altLang="en-US" sz="16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男生、女生</a:t>
            </a:r>
            <a:r>
              <a:rPr lang="zh-CN" altLang="en-US" sz="1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近视人数相差最多。</a:t>
            </a:r>
          </a:p>
        </p:txBody>
      </p:sp>
      <p:sp>
        <p:nvSpPr>
          <p:cNvPr id="18" name="圆角矩形标注 18"/>
          <p:cNvSpPr/>
          <p:nvPr>
            <p:custDataLst>
              <p:tags r:id="rId7"/>
            </p:custDataLst>
          </p:nvPr>
        </p:nvSpPr>
        <p:spPr>
          <a:xfrm>
            <a:off x="4804245" y="1658620"/>
            <a:ext cx="3164205" cy="509905"/>
          </a:xfrm>
          <a:prstGeom prst="wedgeRoundRectCallout">
            <a:avLst>
              <a:gd name="adj1" fmla="val -32962"/>
              <a:gd name="adj2" fmla="val 4731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入学时男生、女生患近视的人数以及患近视人数的变化趋势。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5" grpId="0" bldLvl="0" animBg="1"/>
      <p:bldP spid="16" grpId="0" bldLvl="0" animBg="1"/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88*52"/>
  <p:tag name="TABLE_ENDDRAG_RECT" val="108*157*488*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1140</Words>
  <Application>Microsoft Office PowerPoint</Application>
  <PresentationFormat>全屏显示(16:9)</PresentationFormat>
  <Paragraphs>181</Paragraphs>
  <Slides>21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899</cp:revision>
  <dcterms:created xsi:type="dcterms:W3CDTF">2019-09-02T08:53:00Z</dcterms:created>
  <dcterms:modified xsi:type="dcterms:W3CDTF">2024-02-03T07:31:46Z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B7D3F24A6A2D43E0AB2FF5D5D0A5B99F_13</vt:lpwstr>
  </property>
</Properties>
</file>