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1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382" r:id="rId3"/>
    <p:sldId id="313" r:id="rId4"/>
    <p:sldId id="391" r:id="rId5"/>
    <p:sldId id="361" r:id="rId6"/>
    <p:sldId id="359" r:id="rId7"/>
    <p:sldId id="383" r:id="rId8"/>
    <p:sldId id="384" r:id="rId9"/>
    <p:sldId id="385" r:id="rId10"/>
    <p:sldId id="386" r:id="rId11"/>
    <p:sldId id="387" r:id="rId12"/>
    <p:sldId id="360" r:id="rId13"/>
    <p:sldId id="325" r:id="rId14"/>
    <p:sldId id="367" r:id="rId15"/>
    <p:sldId id="258" r:id="rId16"/>
    <p:sldId id="292" r:id="rId17"/>
    <p:sldId id="389" r:id="rId18"/>
    <p:sldId id="390" r:id="rId19"/>
    <p:sldId id="388" r:id="rId20"/>
    <p:sldId id="392" r:id="rId21"/>
    <p:sldId id="259" r:id="rId22"/>
    <p:sldId id="322" r:id="rId23"/>
    <p:sldId id="308" r:id="rId24"/>
    <p:sldId id="262" r:id="rId25"/>
  </p:sldIdLst>
  <p:sldSz cx="9144000" cy="5143500" type="screen16x9"/>
  <p:notesSz cx="6858000" cy="9144000"/>
  <p:custDataLst>
    <p:tags r:id="rId2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58" userDrawn="1">
          <p15:clr>
            <a:srgbClr val="A4A3A4"/>
          </p15:clr>
        </p15:guide>
        <p15:guide id="2" pos="29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E"/>
    <a:srgbClr val="FFC000"/>
    <a:srgbClr val="FA92ED"/>
    <a:srgbClr val="0066FF"/>
    <a:srgbClr val="FF00FF"/>
    <a:srgbClr val="A51B77"/>
    <a:srgbClr val="FBEBD8"/>
    <a:srgbClr val="F95647"/>
    <a:srgbClr val="FF99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22" autoAdjust="0"/>
    <p:restoredTop sz="99830" autoAdjust="0"/>
  </p:normalViewPr>
  <p:slideViewPr>
    <p:cSldViewPr snapToGrid="0" showGuides="1">
      <p:cViewPr>
        <p:scale>
          <a:sx n="140" d="100"/>
          <a:sy n="140" d="100"/>
        </p:scale>
        <p:origin x="-804" y="-294"/>
      </p:cViewPr>
      <p:guideLst>
        <p:guide orient="horz" pos="1658"/>
        <p:guide pos="29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6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BB058-A751-4D19-B483-100918BF8764}" type="datetimeFigureOut">
              <a:rPr lang="zh-CN" altLang="en-US" smtClean="0"/>
              <a:t>2024/2/3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E8286-DF98-438C-972F-6032FBDCBA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0805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B6B70-BA70-474B-BF5C-EB8D30C6160B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B6B70-BA70-474B-BF5C-EB8D30C6160B}" type="slidenum">
              <a:rPr lang="zh-CN" altLang="en-US" smtClean="0">
                <a:solidFill>
                  <a:prstClr val="black"/>
                </a:solidFill>
              </a:rPr>
              <a:t>23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七彩课堂4个字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249" y="41028"/>
            <a:ext cx="1370357" cy="537812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-63400" y="84142"/>
            <a:ext cx="3600452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北师版</a:t>
            </a:r>
            <a:r>
              <a:rPr lang="en-US" altLang="zh-CN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数学</a:t>
            </a:r>
            <a:r>
              <a:rPr lang="en-US" altLang="zh-CN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五年级</a:t>
            </a:r>
            <a:r>
              <a:rPr lang="en-US" altLang="zh-CN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下册</a:t>
            </a:r>
          </a:p>
        </p:txBody>
      </p:sp>
      <p:sp>
        <p:nvSpPr>
          <p:cNvPr id="8" name="圆角矩形 7"/>
          <p:cNvSpPr/>
          <p:nvPr userDrawn="1"/>
        </p:nvSpPr>
        <p:spPr>
          <a:xfrm>
            <a:off x="109220" y="400050"/>
            <a:ext cx="3230245" cy="76200"/>
          </a:xfrm>
          <a:prstGeom prst="roundRect">
            <a:avLst/>
          </a:prstGeom>
          <a:solidFill>
            <a:srgbClr val="A9D18E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t="21331" r="6846" b="29800"/>
          <a:stretch>
            <a:fillRect/>
          </a:stretch>
        </p:blipFill>
        <p:spPr>
          <a:xfrm>
            <a:off x="898525" y="738505"/>
            <a:ext cx="7378700" cy="3671570"/>
          </a:xfrm>
          <a:prstGeom prst="rect">
            <a:avLst/>
          </a:prstGeom>
        </p:spPr>
      </p:pic>
      <p:pic>
        <p:nvPicPr>
          <p:cNvPr id="10" name="图片 9" descr="立体尺子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0160000">
            <a:off x="182880" y="414655"/>
            <a:ext cx="1219835" cy="1219835"/>
          </a:xfrm>
          <a:prstGeom prst="rect">
            <a:avLst/>
          </a:prstGeom>
        </p:spPr>
      </p:pic>
      <p:pic>
        <p:nvPicPr>
          <p:cNvPr id="11" name="图片 10" descr="小草"/>
          <p:cNvPicPr>
            <a:picLocks noChangeAspect="1"/>
          </p:cNvPicPr>
          <p:nvPr userDrawn="1"/>
        </p:nvPicPr>
        <p:blipFill>
          <a:blip r:embed="rId5"/>
          <a:srcRect l="3210" t="41481" b="40247"/>
          <a:stretch>
            <a:fillRect/>
          </a:stretch>
        </p:blipFill>
        <p:spPr>
          <a:xfrm>
            <a:off x="-21665" y="4201945"/>
            <a:ext cx="5334000" cy="996950"/>
          </a:xfrm>
          <a:prstGeom prst="rect">
            <a:avLst/>
          </a:prstGeom>
        </p:spPr>
      </p:pic>
      <p:pic>
        <p:nvPicPr>
          <p:cNvPr id="12" name="图片 11" descr="花花"/>
          <p:cNvPicPr>
            <a:picLocks noChangeAspect="1"/>
          </p:cNvPicPr>
          <p:nvPr userDrawn="1"/>
        </p:nvPicPr>
        <p:blipFill>
          <a:blip r:embed="rId6"/>
          <a:srcRect l="2934" t="18441" r="5448" b="31014"/>
          <a:stretch>
            <a:fillRect/>
          </a:stretch>
        </p:blipFill>
        <p:spPr>
          <a:xfrm>
            <a:off x="7580705" y="4284645"/>
            <a:ext cx="1572260" cy="8674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3041992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505586" y="162501"/>
            <a:ext cx="223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跨学科学习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6" name="图片 15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7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课后作业</a:t>
            </a:r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7776607" y="1151453"/>
            <a:ext cx="1301878" cy="3705744"/>
            <a:chOff x="12279" y="2094"/>
            <a:chExt cx="1976" cy="5643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l="18138" t="76319" r="38665" b="1629"/>
            <a:stretch>
              <a:fillRect/>
            </a:stretch>
          </p:blipFill>
          <p:spPr>
            <a:xfrm rot="180000">
              <a:off x="12323" y="2094"/>
              <a:ext cx="1747" cy="119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r="53353" b="48041"/>
            <a:stretch>
              <a:fillRect/>
            </a:stretch>
          </p:blipFill>
          <p:spPr>
            <a:xfrm rot="180000">
              <a:off x="12368" y="4934"/>
              <a:ext cx="1887" cy="2803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l="55962" r="-760" b="75616"/>
            <a:stretch>
              <a:fillRect/>
            </a:stretch>
          </p:blipFill>
          <p:spPr>
            <a:xfrm rot="180000">
              <a:off x="12279" y="3525"/>
              <a:ext cx="1812" cy="1315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t="21331" r="6846" b="29800"/>
          <a:stretch>
            <a:fillRect/>
          </a:stretch>
        </p:blipFill>
        <p:spPr>
          <a:xfrm>
            <a:off x="-635" y="-190500"/>
            <a:ext cx="9149080" cy="5411980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15482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627507" y="148888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板书设计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2118" y="297889"/>
            <a:ext cx="310515" cy="3244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结束页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17930"/>
            <a:ext cx="9135541" cy="51402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4618">
            <a:off x="7567239" y="494503"/>
            <a:ext cx="722742" cy="9433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629">
            <a:off x="7223546" y="1124885"/>
            <a:ext cx="456460" cy="5958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cxnSp>
        <p:nvCxnSpPr>
          <p:cNvPr id="133" name="直接连接符 132"/>
          <p:cNvCxnSpPr/>
          <p:nvPr userDrawn="1"/>
        </p:nvCxnSpPr>
        <p:spPr>
          <a:xfrm flipV="1">
            <a:off x="94992" y="76122"/>
            <a:ext cx="1021060" cy="6102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接连接符 134"/>
          <p:cNvCxnSpPr/>
          <p:nvPr userDrawn="1"/>
        </p:nvCxnSpPr>
        <p:spPr>
          <a:xfrm flipH="1" flipV="1">
            <a:off x="88256" y="70021"/>
            <a:ext cx="6737" cy="10224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接连接符 136"/>
          <p:cNvCxnSpPr/>
          <p:nvPr userDrawn="1"/>
        </p:nvCxnSpPr>
        <p:spPr>
          <a:xfrm flipV="1">
            <a:off x="9018982" y="4016016"/>
            <a:ext cx="7200" cy="10224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接连接符 137"/>
          <p:cNvCxnSpPr/>
          <p:nvPr userDrawn="1"/>
        </p:nvCxnSpPr>
        <p:spPr>
          <a:xfrm>
            <a:off x="7996582" y="5037135"/>
            <a:ext cx="1022400" cy="72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接连接符 148"/>
          <p:cNvCxnSpPr/>
          <p:nvPr userDrawn="1"/>
        </p:nvCxnSpPr>
        <p:spPr>
          <a:xfrm rot="16200000" flipH="1" flipV="1">
            <a:off x="8748982" y="4713432"/>
            <a:ext cx="0" cy="540000"/>
          </a:xfrm>
          <a:prstGeom prst="line">
            <a:avLst/>
          </a:prstGeom>
          <a:ln w="107950" cmpd="thickThin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接连接符 154"/>
          <p:cNvCxnSpPr/>
          <p:nvPr userDrawn="1"/>
        </p:nvCxnSpPr>
        <p:spPr>
          <a:xfrm rot="5400000" flipH="1">
            <a:off x="361624" y="-121783"/>
            <a:ext cx="0" cy="540000"/>
          </a:xfrm>
          <a:prstGeom prst="line">
            <a:avLst/>
          </a:prstGeom>
          <a:ln w="107950" cmpd="thickThin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绿色框00"/>
          <p:cNvPicPr>
            <a:picLocks noChangeAspect="1"/>
          </p:cNvPicPr>
          <p:nvPr userDrawn="1"/>
        </p:nvPicPr>
        <p:blipFill>
          <a:blip r:embed="rId2"/>
          <a:srcRect l="11589" t="40000" r="12691" b="23210"/>
          <a:stretch>
            <a:fillRect/>
          </a:stretch>
        </p:blipFill>
        <p:spPr>
          <a:xfrm>
            <a:off x="3756211" y="-12599"/>
            <a:ext cx="1658471" cy="540448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/>
        </p:nvCxnSpPr>
        <p:spPr>
          <a:xfrm>
            <a:off x="240276" y="257625"/>
            <a:ext cx="10736" cy="4646069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8919882" y="654424"/>
            <a:ext cx="0" cy="4312023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 flipH="1">
            <a:off x="251012" y="4966447"/>
            <a:ext cx="8668870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sp>
        <p:nvSpPr>
          <p:cNvPr id="17" name="文本框 28"/>
          <p:cNvSpPr txBox="1"/>
          <p:nvPr userDrawn="1"/>
        </p:nvSpPr>
        <p:spPr>
          <a:xfrm>
            <a:off x="3840819" y="-18385"/>
            <a:ext cx="15828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变式训练</a:t>
            </a:r>
          </a:p>
        </p:txBody>
      </p:sp>
      <p:cxnSp>
        <p:nvCxnSpPr>
          <p:cNvPr id="18" name="直接连接符 17"/>
          <p:cNvCxnSpPr/>
          <p:nvPr userDrawn="1"/>
        </p:nvCxnSpPr>
        <p:spPr>
          <a:xfrm flipH="1" flipV="1">
            <a:off x="5414684" y="241601"/>
            <a:ext cx="2160492" cy="8964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 userDrawn="1"/>
        </p:nvCxnSpPr>
        <p:spPr>
          <a:xfrm flipH="1">
            <a:off x="251012" y="250565"/>
            <a:ext cx="3525090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/>
          <p:nvPr userDrawn="1"/>
        </p:nvCxnSpPr>
        <p:spPr>
          <a:xfrm>
            <a:off x="251012" y="268495"/>
            <a:ext cx="0" cy="4635199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 userDrawn="1"/>
        </p:nvCxnSpPr>
        <p:spPr>
          <a:xfrm>
            <a:off x="8919882" y="600635"/>
            <a:ext cx="0" cy="4365812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 userDrawn="1"/>
        </p:nvCxnSpPr>
        <p:spPr>
          <a:xfrm flipH="1">
            <a:off x="251012" y="4966447"/>
            <a:ext cx="866887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2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24" name="图片 23" descr="绿色框00"/>
          <p:cNvPicPr>
            <a:picLocks noChangeAspect="1"/>
          </p:cNvPicPr>
          <p:nvPr userDrawn="1"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1589" t="40000" r="12691" b="23210"/>
          <a:stretch>
            <a:fillRect/>
          </a:stretch>
        </p:blipFill>
        <p:spPr>
          <a:xfrm>
            <a:off x="3756211" y="-12599"/>
            <a:ext cx="1658471" cy="540448"/>
          </a:xfrm>
          <a:prstGeom prst="rect">
            <a:avLst/>
          </a:prstGeom>
        </p:spPr>
      </p:pic>
      <p:sp>
        <p:nvSpPr>
          <p:cNvPr id="25" name="文本框 28"/>
          <p:cNvSpPr txBox="1"/>
          <p:nvPr userDrawn="1"/>
        </p:nvSpPr>
        <p:spPr>
          <a:xfrm>
            <a:off x="3831854" y="-9420"/>
            <a:ext cx="15828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思维训练</a:t>
            </a:r>
          </a:p>
        </p:txBody>
      </p:sp>
      <p:cxnSp>
        <p:nvCxnSpPr>
          <p:cNvPr id="26" name="直接连接符 25"/>
          <p:cNvCxnSpPr/>
          <p:nvPr userDrawn="1"/>
        </p:nvCxnSpPr>
        <p:spPr>
          <a:xfrm flipH="1">
            <a:off x="5414683" y="250565"/>
            <a:ext cx="2133599" cy="8965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 userDrawn="1"/>
        </p:nvCxnSpPr>
        <p:spPr>
          <a:xfrm flipH="1">
            <a:off x="251012" y="268495"/>
            <a:ext cx="352509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6" name="图片 5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7" name="文本框 7"/>
          <p:cNvSpPr txBox="1"/>
          <p:nvPr userDrawn="1"/>
        </p:nvSpPr>
        <p:spPr>
          <a:xfrm>
            <a:off x="505587" y="162501"/>
            <a:ext cx="17050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70AD47">
                    <a:lumMod val="75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情境导</a:t>
            </a:r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入</a:t>
            </a: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2" name="图片 11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3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探究新知</a:t>
            </a: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505587" y="153536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课堂练习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7" name="图片 6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496622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课堂小结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七彩课堂4个字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249" y="41028"/>
            <a:ext cx="1370357" cy="5378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28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tags" Target="../tags/tag34.xml"/><Relationship Id="rId7" Type="http://schemas.openxmlformats.org/officeDocument/2006/relationships/image" Target="../media/image24.jpe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23.png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35.xml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27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28.emf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29.pn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4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29.pn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5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image" Target="../media/image29.pn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5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tags" Target="../tags/tag5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33.png"/><Relationship Id="rId5" Type="http://schemas.openxmlformats.org/officeDocument/2006/relationships/tags" Target="../tags/tag60.xml"/><Relationship Id="rId10" Type="http://schemas.openxmlformats.org/officeDocument/2006/relationships/image" Target="../media/image32.jpeg"/><Relationship Id="rId4" Type="http://schemas.openxmlformats.org/officeDocument/2006/relationships/tags" Target="../tags/tag59.xml"/><Relationship Id="rId9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69.xml"/><Relationship Id="rId13" Type="http://schemas.openxmlformats.org/officeDocument/2006/relationships/tags" Target="../tags/tag74.xml"/><Relationship Id="rId18" Type="http://schemas.openxmlformats.org/officeDocument/2006/relationships/tags" Target="../tags/tag79.xml"/><Relationship Id="rId3" Type="http://schemas.openxmlformats.org/officeDocument/2006/relationships/tags" Target="../tags/tag64.xml"/><Relationship Id="rId7" Type="http://schemas.openxmlformats.org/officeDocument/2006/relationships/tags" Target="../tags/tag68.xml"/><Relationship Id="rId12" Type="http://schemas.openxmlformats.org/officeDocument/2006/relationships/tags" Target="../tags/tag73.xml"/><Relationship Id="rId17" Type="http://schemas.openxmlformats.org/officeDocument/2006/relationships/tags" Target="../tags/tag78.xml"/><Relationship Id="rId2" Type="http://schemas.openxmlformats.org/officeDocument/2006/relationships/tags" Target="../tags/tag63.xml"/><Relationship Id="rId16" Type="http://schemas.openxmlformats.org/officeDocument/2006/relationships/tags" Target="../tags/tag77.xml"/><Relationship Id="rId20" Type="http://schemas.openxmlformats.org/officeDocument/2006/relationships/image" Target="../media/image34.png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11" Type="http://schemas.openxmlformats.org/officeDocument/2006/relationships/tags" Target="../tags/tag72.xml"/><Relationship Id="rId5" Type="http://schemas.openxmlformats.org/officeDocument/2006/relationships/tags" Target="../tags/tag66.xml"/><Relationship Id="rId15" Type="http://schemas.openxmlformats.org/officeDocument/2006/relationships/tags" Target="../tags/tag76.xml"/><Relationship Id="rId10" Type="http://schemas.openxmlformats.org/officeDocument/2006/relationships/tags" Target="../tags/tag71.xml"/><Relationship Id="rId19" Type="http://schemas.openxmlformats.org/officeDocument/2006/relationships/slideLayout" Target="../slideLayouts/slideLayout5.xml"/><Relationship Id="rId4" Type="http://schemas.openxmlformats.org/officeDocument/2006/relationships/tags" Target="../tags/tag65.xml"/><Relationship Id="rId9" Type="http://schemas.openxmlformats.org/officeDocument/2006/relationships/tags" Target="../tags/tag70.xml"/><Relationship Id="rId14" Type="http://schemas.openxmlformats.org/officeDocument/2006/relationships/tags" Target="../tags/tag7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4" Type="http://schemas.openxmlformats.org/officeDocument/2006/relationships/image" Target="../media/image35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19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10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9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microsoft.com/office/2007/relationships/hdphoto" Target="../media/hdphoto2.wdp"/><Relationship Id="rId5" Type="http://schemas.openxmlformats.org/officeDocument/2006/relationships/tags" Target="../tags/tag12.xml"/><Relationship Id="rId10" Type="http://schemas.openxmlformats.org/officeDocument/2006/relationships/image" Target="../media/image20.png"/><Relationship Id="rId4" Type="http://schemas.openxmlformats.org/officeDocument/2006/relationships/tags" Target="../tags/tag11.xml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16.xml"/><Relationship Id="rId7" Type="http://schemas.openxmlformats.org/officeDocument/2006/relationships/image" Target="../media/image18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19.xml"/><Relationship Id="rId7" Type="http://schemas.openxmlformats.org/officeDocument/2006/relationships/image" Target="../media/image18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38860" y="1652270"/>
            <a:ext cx="7067550" cy="68389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第八单元 </a:t>
            </a:r>
            <a:r>
              <a:rPr lang="zh-CN" sz="40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数据的表示</a:t>
            </a:r>
            <a:r>
              <a:rPr lang="zh-CN" altLang="en-US" sz="40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sz="40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分析</a:t>
            </a:r>
          </a:p>
        </p:txBody>
      </p:sp>
      <p:sp>
        <p:nvSpPr>
          <p:cNvPr id="14" name="矩形 13"/>
          <p:cNvSpPr/>
          <p:nvPr/>
        </p:nvSpPr>
        <p:spPr>
          <a:xfrm>
            <a:off x="1038860" y="2965450"/>
            <a:ext cx="7067550" cy="622300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第</a:t>
            </a:r>
            <a:r>
              <a:rPr lang="en-US" altLang="zh-CN" sz="36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36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课时  </a:t>
            </a:r>
            <a:r>
              <a:rPr lang="zh-CN" sz="36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复式折线统计图</a:t>
            </a:r>
            <a:r>
              <a:rPr lang="en-US" altLang="zh-CN" sz="36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(1)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6745" y="1595120"/>
            <a:ext cx="3436620" cy="2362200"/>
          </a:xfrm>
          <a:prstGeom prst="rect">
            <a:avLst/>
          </a:prstGeom>
        </p:spPr>
      </p:pic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753110" y="890270"/>
            <a:ext cx="3945255" cy="49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宋体" panose="02010600030101010101" pitchFamily="2" charset="-122"/>
              </a:rPr>
              <a:t>看图回答下面的问题。</a:t>
            </a:r>
          </a:p>
        </p:txBody>
      </p:sp>
      <p:pic>
        <p:nvPicPr>
          <p:cNvPr id="15" name="图片 9" descr="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965" y="956207"/>
            <a:ext cx="354330" cy="3594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 descr="图片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6170" y="3285490"/>
            <a:ext cx="975360" cy="1182370"/>
          </a:xfrm>
          <a:prstGeom prst="rect">
            <a:avLst/>
          </a:prstGeom>
        </p:spPr>
      </p:pic>
      <p:sp>
        <p:nvSpPr>
          <p:cNvPr id="3" name="圆角矩形标注 18"/>
          <p:cNvSpPr/>
          <p:nvPr>
            <p:custDataLst>
              <p:tags r:id="rId1"/>
            </p:custDataLst>
          </p:nvPr>
        </p:nvSpPr>
        <p:spPr>
          <a:xfrm>
            <a:off x="4886960" y="2386330"/>
            <a:ext cx="2373649" cy="1243974"/>
          </a:xfrm>
          <a:prstGeom prst="wedgeRoundRectCallout">
            <a:avLst>
              <a:gd name="adj1" fmla="val 66519"/>
              <a:gd name="adj2" fmla="val 39357"/>
              <a:gd name="adj3" fmla="val 16667"/>
            </a:avLst>
          </a:prstGeom>
          <a:solidFill>
            <a:schemeClr val="bg1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b="1" kern="0" dirty="0" smtClean="0">
                <a:ln w="0"/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曾母暗沙的最高气温变化幅度很小</a:t>
            </a:r>
            <a:r>
              <a:rPr lang="zh-CN" altLang="en-US" sz="2000" b="1" kern="0" dirty="0">
                <a:ln w="0"/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，漠河的最高气温</a:t>
            </a:r>
            <a:r>
              <a:rPr lang="zh-CN" altLang="en-US" sz="2000" b="1" kern="0" dirty="0" smtClean="0">
                <a:ln w="0"/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变化幅度较大。</a:t>
            </a:r>
            <a:endParaRPr lang="zh-CN" altLang="en-US" sz="20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4259580" y="1381760"/>
            <a:ext cx="4672965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lang="zh-CN" altLang="en-US" sz="2400" b="1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曾母暗沙的最高气温是如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altLang="zh-CN" sz="2400" b="1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 </a:t>
            </a:r>
            <a:r>
              <a:rPr lang="zh-CN" altLang="en-US" sz="2400" b="1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何变化的？漠河呢？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6745" y="1595120"/>
            <a:ext cx="3436620" cy="2362200"/>
          </a:xfrm>
          <a:prstGeom prst="rect">
            <a:avLst/>
          </a:prstGeom>
        </p:spPr>
      </p:pic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753110" y="890270"/>
            <a:ext cx="3945255" cy="49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宋体" panose="02010600030101010101" pitchFamily="2" charset="-122"/>
              </a:rPr>
              <a:t>看图回答下面的问题。</a:t>
            </a:r>
          </a:p>
        </p:txBody>
      </p:sp>
      <p:pic>
        <p:nvPicPr>
          <p:cNvPr id="15" name="图片 9" descr="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965" y="956207"/>
            <a:ext cx="354330" cy="3594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圆角矩形标注 18"/>
          <p:cNvSpPr/>
          <p:nvPr>
            <p:custDataLst>
              <p:tags r:id="rId1"/>
            </p:custDataLst>
          </p:nvPr>
        </p:nvSpPr>
        <p:spPr>
          <a:xfrm>
            <a:off x="4698365" y="2696647"/>
            <a:ext cx="2678250" cy="1322620"/>
          </a:xfrm>
          <a:prstGeom prst="wedgeRoundRectCallout">
            <a:avLst>
              <a:gd name="adj1" fmla="val 66530"/>
              <a:gd name="adj2" fmla="val -3017"/>
              <a:gd name="adj3" fmla="val 16667"/>
            </a:avLst>
          </a:prstGeom>
          <a:solidFill>
            <a:schemeClr val="bg1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b="1" kern="0" dirty="0" smtClean="0">
                <a:ln w="0"/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曾母暗沙的最高气温较高且变化不明显，漠河的最高气温较低且气温不稳定。</a:t>
            </a:r>
            <a:endParaRPr lang="zh-CN" altLang="en-US" sz="20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4259580" y="1381760"/>
            <a:ext cx="4672965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lang="zh-CN" altLang="en-US" sz="2400" b="1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从总体上看，两地这几天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altLang="zh-CN" sz="2400" b="1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 </a:t>
            </a:r>
            <a:r>
              <a:rPr lang="zh-CN" altLang="en-US" sz="2400" b="1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的最高气温之间最明显的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altLang="zh-CN" sz="2400" b="1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 </a:t>
            </a:r>
            <a:r>
              <a:rPr lang="zh-CN" altLang="en-US" sz="2400" b="1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差别是什么？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6" name="图片 5" descr="图片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 flipH="1">
            <a:off x="7611110" y="3231515"/>
            <a:ext cx="926465" cy="1188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3605" y="1826895"/>
            <a:ext cx="7537450" cy="2935605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>
            <a:off x="413634" y="1028054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87705" y="996950"/>
            <a:ext cx="784225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下面是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2012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年“国庆”长假期间北京市最高和最低气温的记录。说一说，从图中你能得到哪些信息？</a:t>
            </a:r>
            <a:endParaRPr lang="zh-CN" altLang="en-US" sz="2400" b="1" kern="0" dirty="0">
              <a:ln w="0"/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0" name="圆角矩形标注 18"/>
          <p:cNvSpPr/>
          <p:nvPr>
            <p:custDataLst>
              <p:tags r:id="rId3"/>
            </p:custDataLst>
          </p:nvPr>
        </p:nvSpPr>
        <p:spPr>
          <a:xfrm>
            <a:off x="6050915" y="1987550"/>
            <a:ext cx="2390140" cy="794385"/>
          </a:xfrm>
          <a:prstGeom prst="wedgeRoundRectCallout">
            <a:avLst>
              <a:gd name="adj1" fmla="val -57695"/>
              <a:gd name="adj2" fmla="val 46487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表示最高气温的折线起伏不大，说明每天的最高气温相差不多。</a:t>
            </a:r>
          </a:p>
        </p:txBody>
      </p:sp>
      <p:sp>
        <p:nvSpPr>
          <p:cNvPr id="15" name="圆角矩形标注 18"/>
          <p:cNvSpPr/>
          <p:nvPr>
            <p:custDataLst>
              <p:tags r:id="rId4"/>
            </p:custDataLst>
          </p:nvPr>
        </p:nvSpPr>
        <p:spPr>
          <a:xfrm>
            <a:off x="5756275" y="3688080"/>
            <a:ext cx="2391410" cy="808355"/>
          </a:xfrm>
          <a:prstGeom prst="wedgeRoundRectCallout">
            <a:avLst>
              <a:gd name="adj1" fmla="val -60533"/>
              <a:gd name="adj2" fmla="val -54032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表示最低气温的折线起伏不大，说明每天的</a:t>
            </a:r>
            <a:r>
              <a:rPr lang="zh-CN" altLang="en-US" sz="16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最低气温</a:t>
            </a:r>
            <a:r>
              <a:rPr lang="zh-CN" altLang="en-US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相差不多。</a:t>
            </a:r>
            <a:endParaRPr lang="zh-CN" altLang="en-US" sz="16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圆角矩形标注 18"/>
          <p:cNvSpPr/>
          <p:nvPr>
            <p:custDataLst>
              <p:tags r:id="rId5"/>
            </p:custDataLst>
          </p:nvPr>
        </p:nvSpPr>
        <p:spPr>
          <a:xfrm>
            <a:off x="1173480" y="2209165"/>
            <a:ext cx="2858135" cy="725170"/>
          </a:xfrm>
          <a:prstGeom prst="wedgeRoundRectCallout">
            <a:avLst>
              <a:gd name="adj1" fmla="val 36815"/>
              <a:gd name="adj2" fmla="val 8391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早晚温差在</a:t>
            </a:r>
            <a:r>
              <a:rPr lang="en-US" altLang="zh-CN" sz="16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℃～</a:t>
            </a:r>
            <a:r>
              <a:rPr lang="en-US" altLang="zh-CN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</a:t>
            </a:r>
            <a:r>
              <a:rPr lang="zh-CN" altLang="en-US" sz="16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℃，</a:t>
            </a:r>
            <a:r>
              <a:rPr lang="zh-CN" altLang="en-US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变化不大。</a:t>
            </a:r>
          </a:p>
        </p:txBody>
      </p:sp>
      <p:sp>
        <p:nvSpPr>
          <p:cNvPr id="17" name="圆角矩形标注 18"/>
          <p:cNvSpPr/>
          <p:nvPr>
            <p:custDataLst>
              <p:tags r:id="rId6"/>
            </p:custDataLst>
          </p:nvPr>
        </p:nvSpPr>
        <p:spPr>
          <a:xfrm>
            <a:off x="1344295" y="3989705"/>
            <a:ext cx="3679825" cy="506730"/>
          </a:xfrm>
          <a:prstGeom prst="wedgeRoundRectCallout">
            <a:avLst>
              <a:gd name="adj1" fmla="val 10105"/>
              <a:gd name="adj2" fmla="val -46463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国庆期间，北京气候怡人，适合旅游。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uild="p"/>
      <p:bldP spid="10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47015" y="1203325"/>
            <a:ext cx="4947285" cy="3547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no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zh-CN" altLang="en-US" sz="1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1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1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）这个统计图你看懂了吗？与同伴说一说。</a:t>
            </a:r>
            <a:endParaRPr lang="en-US" altLang="zh-CN" sz="18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zh-CN" altLang="en-US" sz="1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1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1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）男生、女生患龋齿最多的是</a:t>
            </a:r>
            <a:r>
              <a:rPr lang="en-US" altLang="zh-CN" sz="1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       )</a:t>
            </a:r>
            <a:r>
              <a:rPr lang="zh-CN" altLang="en-US" sz="1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年。</a:t>
            </a:r>
            <a:endParaRPr lang="en-US" altLang="zh-CN" sz="18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1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</a:t>
            </a:r>
            <a:r>
              <a:rPr lang="zh-CN" altLang="en-US" sz="1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一共</a:t>
            </a:r>
            <a:r>
              <a:rPr lang="en-US" altLang="zh-CN" sz="1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     )</a:t>
            </a:r>
            <a:r>
              <a:rPr lang="zh-CN" altLang="en-US" sz="1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人。</a:t>
            </a:r>
            <a:endParaRPr lang="en-US" altLang="zh-CN" sz="18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zh-CN" altLang="en-US" sz="1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1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1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）从图中</a:t>
            </a:r>
            <a:r>
              <a:rPr lang="zh-CN" altLang="en-US" sz="18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你还能</a:t>
            </a:r>
            <a:r>
              <a:rPr lang="zh-CN" altLang="en-US" sz="1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得到哪些信息？</a:t>
            </a:r>
            <a:endParaRPr lang="en-US" altLang="zh-CN" sz="18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en-US" altLang="zh-CN" sz="1800" b="1" spc="-15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zh-CN" altLang="en-US" sz="1800" b="1" spc="-15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1800" b="1" spc="-15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zh-CN" altLang="en-US" sz="1800" b="1" spc="-15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）调查本班有多少人患龋齿？占全班人数的</a:t>
            </a:r>
            <a:endParaRPr lang="en-US" altLang="zh-CN" sz="1800" b="1" spc="-15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1800" b="1" spc="-15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</a:t>
            </a:r>
            <a:r>
              <a:rPr lang="zh-CN" altLang="en-US" sz="1800" b="1" spc="-15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几分之几？</a:t>
            </a:r>
          </a:p>
        </p:txBody>
      </p:sp>
      <p:sp>
        <p:nvSpPr>
          <p:cNvPr id="15" name="矩形 14"/>
          <p:cNvSpPr/>
          <p:nvPr>
            <p:custDataLst>
              <p:tags r:id="rId2"/>
            </p:custDataLst>
          </p:nvPr>
        </p:nvSpPr>
        <p:spPr>
          <a:xfrm>
            <a:off x="3658988" y="1651947"/>
            <a:ext cx="905608" cy="450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2006</a:t>
            </a:r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1153850" y="2064949"/>
            <a:ext cx="905608" cy="404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167</a:t>
            </a:r>
          </a:p>
        </p:txBody>
      </p:sp>
      <p:sp>
        <p:nvSpPr>
          <p:cNvPr id="24" name="矩形 23"/>
          <p:cNvSpPr/>
          <p:nvPr>
            <p:custDataLst>
              <p:tags r:id="rId4"/>
            </p:custDataLst>
          </p:nvPr>
        </p:nvSpPr>
        <p:spPr>
          <a:xfrm>
            <a:off x="283222" y="2853416"/>
            <a:ext cx="5185965" cy="451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答：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2006</a:t>
            </a:r>
            <a:r>
              <a:rPr lang="zh-CN" altLang="en-US" sz="2000" b="1" kern="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2000" b="1" kern="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～</a:t>
            </a:r>
            <a:r>
              <a:rPr lang="zh-CN" altLang="en-US" sz="2000" b="1" kern="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2012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年患龋齿的人数越来越少。</a:t>
            </a:r>
            <a:endParaRPr lang="en-US" altLang="zh-CN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725250" y="4627969"/>
            <a:ext cx="3386830" cy="429232"/>
            <a:chOff x="5304502" y="544377"/>
            <a:chExt cx="3386830" cy="429232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85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1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263336" y="812648"/>
            <a:ext cx="405578" cy="523220"/>
            <a:chOff x="152631" y="737481"/>
            <a:chExt cx="405578" cy="523220"/>
          </a:xfrm>
        </p:grpSpPr>
        <p:sp>
          <p:nvSpPr>
            <p:cNvPr id="21" name="椭圆 2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1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47" name="文本框 46"/>
          <p:cNvSpPr txBox="1"/>
          <p:nvPr/>
        </p:nvSpPr>
        <p:spPr>
          <a:xfrm>
            <a:off x="745490" y="890270"/>
            <a:ext cx="6672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400" b="1" kern="0" dirty="0">
                <a:ln w="0"/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右图是某校</a:t>
            </a:r>
            <a:r>
              <a:rPr lang="en-US" altLang="zh-CN" sz="2400" b="1" kern="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2006</a:t>
            </a:r>
            <a:r>
              <a:rPr lang="zh-CN" altLang="en-US" sz="2400" b="1" kern="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～</a:t>
            </a:r>
            <a:r>
              <a:rPr lang="en-US" altLang="zh-CN" sz="2400" b="1" kern="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2012</a:t>
            </a:r>
            <a:r>
              <a:rPr lang="zh-CN" altLang="en-US" sz="2400" b="1" kern="0" dirty="0">
                <a:ln w="0"/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年患龋齿人数统计图。</a:t>
            </a:r>
          </a:p>
        </p:txBody>
      </p:sp>
      <p:pic>
        <p:nvPicPr>
          <p:cNvPr id="7" name="图片 6" descr="未命名_副本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6190" y="1294130"/>
            <a:ext cx="3859530" cy="35071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25015" y="3796665"/>
            <a:ext cx="1390650" cy="4572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1118" y="3877627"/>
            <a:ext cx="4038600" cy="752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7" grpId="0"/>
      <p:bldP spid="24" grpId="0"/>
      <p:bldP spid="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443230" y="1583690"/>
            <a:ext cx="6553200" cy="3192780"/>
            <a:chOff x="2153" y="2453"/>
            <a:chExt cx="10320" cy="5028"/>
          </a:xfrm>
        </p:grpSpPr>
        <p:pic>
          <p:nvPicPr>
            <p:cNvPr id="9" name="Picture 33" descr="u9jx03_7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569" b="18620"/>
            <a:stretch>
              <a:fillRect/>
            </a:stretch>
          </p:blipFill>
          <p:spPr bwMode="auto">
            <a:xfrm>
              <a:off x="2153" y="2453"/>
              <a:ext cx="10321" cy="5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文本框 1"/>
            <p:cNvSpPr txBox="1"/>
            <p:nvPr/>
          </p:nvSpPr>
          <p:spPr>
            <a:xfrm>
              <a:off x="4081" y="2563"/>
              <a:ext cx="6503" cy="48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r>
                <a:rPr lang="zh-CN" altLang="en-US" sz="1400" b="1" kern="0" dirty="0">
                  <a:ln w="0"/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我国</a:t>
              </a:r>
              <a:r>
                <a:rPr lang="en-US" altLang="zh-CN" sz="1400" b="1" kern="0" dirty="0">
                  <a:ln w="0"/>
                  <a:solidFill>
                    <a:prstClr val="black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2000-2010</a:t>
              </a:r>
              <a:r>
                <a:rPr lang="zh-CN" altLang="en-US" sz="1400" b="1" kern="0" dirty="0">
                  <a:ln w="0"/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年学龄儿童人数和入学人数统计图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63335" y="624389"/>
            <a:ext cx="459995" cy="560142"/>
            <a:chOff x="152631" y="737481"/>
            <a:chExt cx="405578" cy="521970"/>
          </a:xfrm>
        </p:grpSpPr>
        <p:sp>
          <p:nvSpPr>
            <p:cNvPr id="21" name="椭圆 2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4128" y="737481"/>
              <a:ext cx="362585" cy="52197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2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47" name="文本框 46"/>
          <p:cNvSpPr txBox="1"/>
          <p:nvPr>
            <p:custDataLst>
              <p:tags r:id="rId1"/>
            </p:custDataLst>
          </p:nvPr>
        </p:nvSpPr>
        <p:spPr>
          <a:xfrm>
            <a:off x="668914" y="668157"/>
            <a:ext cx="819023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200" b="1" kern="0" dirty="0">
                <a:ln w="0"/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下图是我国</a:t>
            </a:r>
            <a:r>
              <a:rPr lang="en-US" altLang="zh-CN" sz="2200" b="1" kern="0" dirty="0" smtClean="0">
                <a:ln w="0"/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2000-2010</a:t>
            </a:r>
            <a:r>
              <a:rPr lang="zh-CN" altLang="en-US" sz="2200" b="1" kern="0" dirty="0">
                <a:ln w="0"/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年学龄儿童人数和入学人数统计图，从图中你</a:t>
            </a:r>
            <a:r>
              <a:rPr lang="zh-CN" altLang="en-US" sz="2200" b="1" kern="0" dirty="0" smtClean="0">
                <a:ln w="0"/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了解到哪些</a:t>
            </a:r>
            <a:r>
              <a:rPr lang="zh-CN" altLang="en-US" sz="2200" b="1" kern="0" dirty="0">
                <a:ln w="0"/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信息？</a:t>
            </a:r>
          </a:p>
        </p:txBody>
      </p:sp>
      <p:sp>
        <p:nvSpPr>
          <p:cNvPr id="16" name="圆角矩形标注 18"/>
          <p:cNvSpPr/>
          <p:nvPr>
            <p:custDataLst>
              <p:tags r:id="rId2"/>
            </p:custDataLst>
          </p:nvPr>
        </p:nvSpPr>
        <p:spPr>
          <a:xfrm>
            <a:off x="5395595" y="2431415"/>
            <a:ext cx="3129915" cy="1256030"/>
          </a:xfrm>
          <a:prstGeom prst="wedgeRoundRectCallout">
            <a:avLst>
              <a:gd name="adj1" fmla="val -35595"/>
              <a:gd name="adj2" fmla="val 7628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说明学龄儿童和入学儿童人数越来越接近，证明学龄儿童大都在校学习，失学儿童越来越少。</a:t>
            </a:r>
          </a:p>
        </p:txBody>
      </p:sp>
      <p:sp>
        <p:nvSpPr>
          <p:cNvPr id="10" name="圆角矩形标注 18"/>
          <p:cNvSpPr/>
          <p:nvPr>
            <p:custDataLst>
              <p:tags r:id="rId3"/>
            </p:custDataLst>
          </p:nvPr>
        </p:nvSpPr>
        <p:spPr>
          <a:xfrm>
            <a:off x="3466531" y="2659380"/>
            <a:ext cx="1889059" cy="676275"/>
          </a:xfrm>
          <a:prstGeom prst="wedgeRoundRectCallout">
            <a:avLst>
              <a:gd name="adj1" fmla="val 48434"/>
              <a:gd name="adj2" fmla="val 138169"/>
              <a:gd name="adj3" fmla="val 16667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两条</a:t>
            </a:r>
            <a:r>
              <a:rPr lang="zh-CN" altLang="en-US" sz="20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折线的差距</a:t>
            </a:r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越来越小。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0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341722" y="575296"/>
            <a:ext cx="405578" cy="521970"/>
            <a:chOff x="152631" y="737481"/>
            <a:chExt cx="405578" cy="521970"/>
          </a:xfrm>
        </p:grpSpPr>
        <p:sp>
          <p:nvSpPr>
            <p:cNvPr id="21" name="椭圆 2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4128" y="737481"/>
              <a:ext cx="362585" cy="52197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3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8" name="TextBox 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40594" y="616744"/>
            <a:ext cx="8072326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latin typeface="宋体" panose="02010600030101010101" pitchFamily="2" charset="-122"/>
                <a:cs typeface="宋体" panose="02010600030101010101" pitchFamily="2" charset="-122"/>
              </a:rPr>
              <a:t>观察下面的复式折线统计图，说一说你读懂了哪些信息。</a:t>
            </a:r>
          </a:p>
        </p:txBody>
      </p:sp>
      <p:pic>
        <p:nvPicPr>
          <p:cNvPr id="10" name="Picture 4" descr="图片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70" y="1307465"/>
            <a:ext cx="6092190" cy="320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本框 10"/>
          <p:cNvSpPr txBox="1"/>
          <p:nvPr/>
        </p:nvSpPr>
        <p:spPr>
          <a:xfrm>
            <a:off x="1264285" y="1205865"/>
            <a:ext cx="5419725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2001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～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2010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年上海出生人口数和死亡人口数统计图</a:t>
            </a:r>
          </a:p>
        </p:txBody>
      </p:sp>
      <p:sp>
        <p:nvSpPr>
          <p:cNvPr id="19" name="圆角矩形标注 18"/>
          <p:cNvSpPr/>
          <p:nvPr>
            <p:custDataLst>
              <p:tags r:id="rId3"/>
            </p:custDataLst>
          </p:nvPr>
        </p:nvSpPr>
        <p:spPr>
          <a:xfrm>
            <a:off x="6555833" y="2554620"/>
            <a:ext cx="1845857" cy="1620591"/>
          </a:xfrm>
          <a:prstGeom prst="wedgeRoundRectCallout">
            <a:avLst>
              <a:gd name="adj1" fmla="val -68794"/>
              <a:gd name="adj2" fmla="val -45625"/>
              <a:gd name="adj3" fmla="val 16667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上海出生人口数上升趋势明显，死亡人口数上升趋势不明显。</a:t>
            </a:r>
          </a:p>
        </p:txBody>
      </p:sp>
      <p:sp>
        <p:nvSpPr>
          <p:cNvPr id="12" name="圆角矩形标注 18"/>
          <p:cNvSpPr/>
          <p:nvPr>
            <p:custDataLst>
              <p:tags r:id="rId4"/>
            </p:custDataLst>
          </p:nvPr>
        </p:nvSpPr>
        <p:spPr>
          <a:xfrm>
            <a:off x="3308558" y="3408030"/>
            <a:ext cx="3080440" cy="766884"/>
          </a:xfrm>
          <a:prstGeom prst="wedgeRoundRectCallout">
            <a:avLst>
              <a:gd name="adj1" fmla="val 4846"/>
              <a:gd name="adj2" fmla="val -7583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两条折线之间的差距在缩小，说明上海死亡人口数比出生人口数多，呈负增长现象。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12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313055" y="517525"/>
            <a:ext cx="4330065" cy="534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观察统计图，回答问题。</a:t>
            </a:r>
            <a:endParaRPr lang="zh-CN" sz="24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62940" y="1757045"/>
            <a:ext cx="398018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五年级一班同学</a:t>
            </a:r>
            <a:r>
              <a:rPr lang="en-US" altLang="zh-CN" sz="1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</a:t>
            </a:r>
            <a:r>
              <a:rPr lang="zh-CN" altLang="en-US" sz="1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分钟跳绳测试等级情况统计图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610870" y="1064260"/>
            <a:ext cx="4032250" cy="2872105"/>
            <a:chOff x="1193" y="2123"/>
            <a:chExt cx="6350" cy="4523"/>
          </a:xfrm>
        </p:grpSpPr>
        <p:pic>
          <p:nvPicPr>
            <p:cNvPr id="9" name="Picture 2" descr="07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3" y="2546"/>
              <a:ext cx="6350" cy="41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" name="Rectangle 3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843" y="2123"/>
              <a:ext cx="4474" cy="5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ctr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0030101010101" charset="-122"/>
                </a:defRPr>
              </a:lvl1pPr>
              <a:lvl2pPr marL="742950" indent="-285750" algn="ctr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0030101010101" charset="-122"/>
                </a:defRPr>
              </a:lvl2pPr>
              <a:lvl3pPr marL="1143000" indent="-228600" algn="ctr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0030101010101" charset="-122"/>
                </a:defRPr>
              </a:lvl3pPr>
              <a:lvl4pPr marL="1600200" indent="-228600" algn="ctr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0030101010101" charset="-122"/>
                </a:defRPr>
              </a:lvl4pPr>
              <a:lvl5pPr marL="2057400" indent="-228600" algn="ctr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0030101010101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0030101010101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0030101010101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0030101010101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0030101010101" charset="-122"/>
                </a:defRPr>
              </a:lvl9pPr>
            </a:lstStyle>
            <a:p>
              <a:pPr algn="l" eaLnBrk="1" hangingPunct="1"/>
              <a:r>
                <a:rPr kumimoji="1" lang="zh-CN" altLang="en-US" sz="1600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甲、乙两地月平均气温统计图</a:t>
              </a:r>
            </a:p>
          </p:txBody>
        </p:sp>
      </p:grpSp>
      <p:sp>
        <p:nvSpPr>
          <p:cNvPr id="15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643120" y="1473200"/>
            <a:ext cx="4265295" cy="82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algn="ctr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1pPr>
            <a:lvl2pPr marL="742950" indent="-285750" algn="ctr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2pPr>
            <a:lvl3pPr marL="1143000" indent="-228600" algn="ctr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3pPr>
            <a:lvl4pPr marL="1600200" indent="-228600" algn="ctr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4pPr>
            <a:lvl5pPr marL="2057400" indent="-228600" algn="ctr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9pPr>
          </a:lstStyle>
          <a:p>
            <a:pPr algn="l" eaLnBrk="1" hangingPunct="1"/>
            <a:r>
              <a:rPr kumimoji="1"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kumimoji="1"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kumimoji="1"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）根据统计图，你能判断</a:t>
            </a:r>
          </a:p>
          <a:p>
            <a:pPr algn="l" eaLnBrk="1" hangingPunct="1"/>
            <a:r>
              <a:rPr kumimoji="1"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kumimoji="1"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kumimoji="1"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一年气温变化的趋势吗？ </a:t>
            </a:r>
          </a:p>
        </p:txBody>
      </p:sp>
      <p:sp>
        <p:nvSpPr>
          <p:cNvPr id="16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643120" y="2724785"/>
            <a:ext cx="396748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b="1" dirty="0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根据统计图，甲地气温缓慢上升缓慢下降；乙地气温快速上升快速下降。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6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313055" y="517525"/>
            <a:ext cx="4330065" cy="534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观察统计图，回答问题。</a:t>
            </a:r>
            <a:endParaRPr lang="zh-CN" sz="24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62940" y="1757045"/>
            <a:ext cx="398018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五年级一班同学</a:t>
            </a:r>
            <a:r>
              <a:rPr lang="en-US" altLang="zh-CN" sz="1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</a:t>
            </a:r>
            <a:r>
              <a:rPr lang="zh-CN" altLang="en-US" sz="1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分钟跳绳测试等级情况统计图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610870" y="1065530"/>
            <a:ext cx="4032250" cy="2870835"/>
            <a:chOff x="1193" y="2125"/>
            <a:chExt cx="6350" cy="4521"/>
          </a:xfrm>
        </p:grpSpPr>
        <p:pic>
          <p:nvPicPr>
            <p:cNvPr id="9" name="Picture 2" descr="07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3" y="2546"/>
              <a:ext cx="6350" cy="41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" name="Rectangle 3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843" y="2125"/>
              <a:ext cx="4474" cy="5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ctr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0030101010101" charset="-122"/>
                </a:defRPr>
              </a:lvl1pPr>
              <a:lvl2pPr marL="742950" indent="-285750" algn="ctr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0030101010101" charset="-122"/>
                </a:defRPr>
              </a:lvl2pPr>
              <a:lvl3pPr marL="1143000" indent="-228600" algn="ctr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0030101010101" charset="-122"/>
                </a:defRPr>
              </a:lvl3pPr>
              <a:lvl4pPr marL="1600200" indent="-228600" algn="ctr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0030101010101" charset="-122"/>
                </a:defRPr>
              </a:lvl4pPr>
              <a:lvl5pPr marL="2057400" indent="-228600" algn="ctr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0030101010101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0030101010101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0030101010101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0030101010101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0030101010101" charset="-122"/>
                </a:defRPr>
              </a:lvl9pPr>
            </a:lstStyle>
            <a:p>
              <a:pPr algn="l" eaLnBrk="1" hangingPunct="1"/>
              <a:r>
                <a:rPr kumimoji="1" lang="zh-CN" altLang="en-US" sz="1600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甲、乙两地月平均气温统计图</a:t>
              </a:r>
            </a:p>
          </p:txBody>
        </p:sp>
      </p:grpSp>
      <p:sp>
        <p:nvSpPr>
          <p:cNvPr id="17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399280" y="1279525"/>
            <a:ext cx="4420870" cy="15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algn="ctr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1pPr>
            <a:lvl2pPr marL="742950" indent="-285750" algn="ctr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2pPr>
            <a:lvl3pPr marL="1143000" indent="-228600" algn="ctr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3pPr>
            <a:lvl4pPr marL="1600200" indent="-228600" algn="ctr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4pPr>
            <a:lvl5pPr marL="2057400" indent="-228600" algn="ctr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9pPr>
          </a:lstStyle>
          <a:p>
            <a:pPr algn="l" eaLnBrk="1" hangingPunct="1"/>
            <a:r>
              <a:rPr kumimoji="1"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kumimoji="1"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kumimoji="1"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）有一种树莓的生长期为</a:t>
            </a:r>
            <a:r>
              <a:rPr kumimoji="1"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 </a:t>
            </a:r>
            <a:r>
              <a:rPr kumimoji="1"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</a:p>
          <a:p>
            <a:pPr algn="l" eaLnBrk="1" hangingPunct="1"/>
            <a:r>
              <a:rPr kumimoji="1"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</a:t>
            </a:r>
            <a:r>
              <a:rPr kumimoji="1"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个月，最适宜的生长温度</a:t>
            </a:r>
          </a:p>
          <a:p>
            <a:pPr algn="l" eaLnBrk="1" hangingPunct="1"/>
            <a:r>
              <a:rPr kumimoji="1"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kumimoji="1"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kumimoji="1"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为</a:t>
            </a:r>
            <a:r>
              <a:rPr kumimoji="1"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7-10℃</a:t>
            </a:r>
            <a:r>
              <a:rPr kumimoji="1"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之间，这种植物</a:t>
            </a:r>
          </a:p>
          <a:p>
            <a:pPr algn="l" eaLnBrk="1" hangingPunct="1"/>
            <a:r>
              <a:rPr kumimoji="1"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kumimoji="1"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kumimoji="1"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适合在哪个地方种植？ </a:t>
            </a:r>
          </a:p>
        </p:txBody>
      </p:sp>
      <p:sp>
        <p:nvSpPr>
          <p:cNvPr id="18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903470" y="3209925"/>
            <a:ext cx="3557270" cy="461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algn="ctr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1pPr>
            <a:lvl2pPr marL="742950" indent="-285750" algn="ctr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2pPr>
            <a:lvl3pPr marL="1143000" indent="-228600" algn="ctr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3pPr>
            <a:lvl4pPr marL="1600200" indent="-228600" algn="ctr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4pPr>
            <a:lvl5pPr marL="2057400" indent="-228600" algn="ctr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9pPr>
          </a:lstStyle>
          <a:p>
            <a:pPr algn="l" eaLnBrk="1" hangingPunct="1"/>
            <a:r>
              <a:rPr lang="zh-CN" altLang="en-US" sz="2400" dirty="0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这种植物适合在乙地种植。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8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313055" y="517525"/>
            <a:ext cx="4330065" cy="534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观察统计图，回答问题。</a:t>
            </a:r>
            <a:endParaRPr lang="zh-CN" sz="24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62940" y="1757045"/>
            <a:ext cx="398018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五年级一班同学</a:t>
            </a:r>
            <a:r>
              <a:rPr lang="en-US" altLang="zh-CN" sz="1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</a:t>
            </a:r>
            <a:r>
              <a:rPr lang="zh-CN" altLang="en-US" sz="1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分钟跳绳测试等级情况统计图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610870" y="1066165"/>
            <a:ext cx="4032250" cy="2870200"/>
            <a:chOff x="1193" y="2126"/>
            <a:chExt cx="6350" cy="4520"/>
          </a:xfrm>
        </p:grpSpPr>
        <p:pic>
          <p:nvPicPr>
            <p:cNvPr id="9" name="Picture 2" descr="07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3" y="2546"/>
              <a:ext cx="6350" cy="41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" name="Rectangle 3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843" y="2126"/>
              <a:ext cx="4474" cy="5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ctr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0030101010101" charset="-122"/>
                </a:defRPr>
              </a:lvl1pPr>
              <a:lvl2pPr marL="742950" indent="-285750" algn="ctr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0030101010101" charset="-122"/>
                </a:defRPr>
              </a:lvl2pPr>
              <a:lvl3pPr marL="1143000" indent="-228600" algn="ctr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0030101010101" charset="-122"/>
                </a:defRPr>
              </a:lvl3pPr>
              <a:lvl4pPr marL="1600200" indent="-228600" algn="ctr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0030101010101" charset="-122"/>
                </a:defRPr>
              </a:lvl4pPr>
              <a:lvl5pPr marL="2057400" indent="-228600" algn="ctr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0030101010101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0030101010101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0030101010101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0030101010101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0030101010101" charset="-122"/>
                </a:defRPr>
              </a:lvl9pPr>
            </a:lstStyle>
            <a:p>
              <a:pPr algn="l" eaLnBrk="1" hangingPunct="1"/>
              <a:r>
                <a:rPr kumimoji="1" lang="zh-CN" altLang="en-US" sz="1600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甲、乙两地月平均气温统计图</a:t>
              </a:r>
            </a:p>
          </p:txBody>
        </p:sp>
      </p:grpSp>
      <p:sp>
        <p:nvSpPr>
          <p:cNvPr id="4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472305" y="1332865"/>
            <a:ext cx="4380230" cy="15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algn="ctr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1pPr>
            <a:lvl2pPr marL="742950" indent="-285750" algn="ctr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2pPr>
            <a:lvl3pPr marL="1143000" indent="-228600" algn="ctr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3pPr>
            <a:lvl4pPr marL="1600200" indent="-228600" algn="ctr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4pPr>
            <a:lvl5pPr marL="2057400" indent="-228600" algn="ctr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9pPr>
          </a:lstStyle>
          <a:p>
            <a:pPr algn="l" eaLnBrk="1" hangingPunct="1"/>
            <a:r>
              <a:rPr kumimoji="1"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kumimoji="1"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kumimoji="1"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）小明住在甲地，他们一家</a:t>
            </a:r>
          </a:p>
          <a:p>
            <a:pPr algn="l" eaLnBrk="1" hangingPunct="1"/>
            <a:r>
              <a:rPr kumimoji="1"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kumimoji="1"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kumimoji="1"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要在“十一”黄金周去乙</a:t>
            </a:r>
          </a:p>
          <a:p>
            <a:pPr algn="l" eaLnBrk="1" hangingPunct="1"/>
            <a:r>
              <a:rPr kumimoji="1"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kumimoji="1"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kumimoji="1"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地旅游，你认为应该做哪</a:t>
            </a:r>
          </a:p>
          <a:p>
            <a:pPr algn="l" eaLnBrk="1" hangingPunct="1"/>
            <a:r>
              <a:rPr kumimoji="1"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kumimoji="1"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kumimoji="1"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些准备？ </a:t>
            </a:r>
          </a:p>
        </p:txBody>
      </p:sp>
      <p:sp>
        <p:nvSpPr>
          <p:cNvPr id="7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176520" y="3182620"/>
            <a:ext cx="3470910" cy="954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algn="ctr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1pPr>
            <a:lvl2pPr marL="742950" indent="-285750" algn="ctr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2pPr>
            <a:lvl3pPr marL="1143000" indent="-228600" algn="ctr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3pPr>
            <a:lvl4pPr marL="1600200" indent="-228600" algn="ctr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4pPr>
            <a:lvl5pPr marL="2057400" indent="-228600" algn="ctr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9pPr>
          </a:lstStyle>
          <a:p>
            <a:pPr algn="l" eaLnBrk="1" hangingPunct="1"/>
            <a:r>
              <a:rPr lang="en-US" altLang="zh-CN" sz="2800" dirty="0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dirty="0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应准备一些厚一点的衣服。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67410" y="320675"/>
            <a:ext cx="430720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algn="ctr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1pPr>
            <a:lvl2pPr marL="742950" indent="-285750" algn="ctr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2pPr>
            <a:lvl3pPr marL="1143000" indent="-228600" algn="ctr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3pPr>
            <a:lvl4pPr marL="1600200" indent="-228600" algn="ctr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4pPr>
            <a:lvl5pPr marL="2057400" indent="-228600" algn="ctr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9pPr>
          </a:lstStyle>
          <a:p>
            <a:pPr algn="l" eaLnBrk="1" hangingPunct="1"/>
            <a:r>
              <a:rPr kumimoji="1"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生活中的复式折线统计图</a:t>
            </a:r>
          </a:p>
        </p:txBody>
      </p:sp>
      <p:pic>
        <p:nvPicPr>
          <p:cNvPr id="15" name="Picture 5" descr="扶着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72450"/>
            <a:ext cx="6552728" cy="3325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 30"/>
          <p:cNvGrpSpPr/>
          <p:nvPr/>
        </p:nvGrpSpPr>
        <p:grpSpPr bwMode="auto">
          <a:xfrm>
            <a:off x="1107760" y="1165201"/>
            <a:ext cx="6416568" cy="3139950"/>
            <a:chOff x="144" y="144"/>
            <a:chExt cx="5472" cy="4080"/>
          </a:xfrm>
        </p:grpSpPr>
        <p:pic>
          <p:nvPicPr>
            <p:cNvPr id="21" name="Picture 31" descr="20091016102741136461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44"/>
              <a:ext cx="5424" cy="4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32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44" y="144"/>
              <a:ext cx="5472" cy="4080"/>
            </a:xfrm>
            <a:prstGeom prst="rect">
              <a:avLst/>
            </a:prstGeom>
            <a:noFill/>
            <a:ln w="63500" cap="rnd">
              <a:solidFill>
                <a:srgbClr val="0000FF"/>
              </a:solidFill>
              <a:prstDash val="sys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155" y="817347"/>
            <a:ext cx="6360282" cy="394192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48" y="787549"/>
            <a:ext cx="6607589" cy="4000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972175" y="861060"/>
            <a:ext cx="2732405" cy="385826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我国领土辽阔，面积约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是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960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万平方千米，仅次于俄罗斯、加拿大，居世界第三位。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南北跨度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5500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千米。</a:t>
            </a: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61340" y="861060"/>
            <a:ext cx="5141595" cy="3858895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2317115" y="3895090"/>
            <a:ext cx="897890" cy="607060"/>
          </a:xfrm>
          <a:prstGeom prst="roundRect">
            <a:avLst/>
          </a:prstGeom>
          <a:solidFill>
            <a:srgbClr val="CCCCFE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南端</a:t>
            </a:r>
            <a:r>
              <a:rPr lang="zh-CN" altLang="en-US"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：南沙群岛的曾母暗沙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986155" y="1951990"/>
            <a:ext cx="3557270" cy="25438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23670" y="468550"/>
            <a:ext cx="7643478" cy="43878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 lIns="67500" tIns="35100" rIns="67500" bIns="351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在下面折线统计图的括号里填入适当的数。 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3"/>
          <a:stretch>
            <a:fillRect/>
          </a:stretch>
        </p:blipFill>
        <p:spPr bwMode="auto">
          <a:xfrm>
            <a:off x="17780" y="1386840"/>
            <a:ext cx="5001895" cy="3399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3"/>
          <p:cNvGrpSpPr/>
          <p:nvPr/>
        </p:nvGrpSpPr>
        <p:grpSpPr>
          <a:xfrm>
            <a:off x="2999105" y="1302385"/>
            <a:ext cx="1797280" cy="623570"/>
            <a:chOff x="7554" y="2134"/>
            <a:chExt cx="2863" cy="982"/>
          </a:xfrm>
        </p:grpSpPr>
        <p:sp>
          <p:nvSpPr>
            <p:cNvPr id="10" name="Line 6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7554" y="2451"/>
              <a:ext cx="977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lgDash"/>
              <a:rou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Line 7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7554" y="2936"/>
              <a:ext cx="1080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</a:ln>
            <a:effectLst/>
          </p:spPr>
          <p:txBody>
            <a:bodyPr wrap="none" lIns="67500" tIns="35100" rIns="67500" bIns="35100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 Box 8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8380" y="2134"/>
              <a:ext cx="2037" cy="982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square" lIns="67500" tIns="35100" rIns="67500" bIns="3510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b="1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苹果手机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b="1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其他手机</a:t>
              </a:r>
            </a:p>
          </p:txBody>
        </p:sp>
      </p:grpSp>
      <p:sp>
        <p:nvSpPr>
          <p:cNvPr id="14" name="Text Box 1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787015" y="1945005"/>
            <a:ext cx="853440" cy="3371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5100</a:t>
            </a:r>
          </a:p>
        </p:txBody>
      </p:sp>
      <p:sp>
        <p:nvSpPr>
          <p:cNvPr id="15" name="Text Box 1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83280" y="2165985"/>
            <a:ext cx="853440" cy="3371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5000</a:t>
            </a:r>
          </a:p>
        </p:txBody>
      </p:sp>
      <p:sp>
        <p:nvSpPr>
          <p:cNvPr id="16" name="Text Box 1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145343" y="2152337"/>
            <a:ext cx="853440" cy="3371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5000</a:t>
            </a:r>
          </a:p>
        </p:txBody>
      </p:sp>
      <p:sp>
        <p:nvSpPr>
          <p:cNvPr id="17" name="Text Box 1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537809" y="2611925"/>
            <a:ext cx="853440" cy="3371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4800</a:t>
            </a:r>
          </a:p>
        </p:txBody>
      </p:sp>
      <p:sp>
        <p:nvSpPr>
          <p:cNvPr id="18" name="Text Box 1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759719" y="2805913"/>
            <a:ext cx="853440" cy="3371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4800</a:t>
            </a:r>
          </a:p>
        </p:txBody>
      </p:sp>
      <p:sp>
        <p:nvSpPr>
          <p:cNvPr id="19" name="Text Box 1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138519" y="3039915"/>
            <a:ext cx="853440" cy="3371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4700</a:t>
            </a:r>
          </a:p>
        </p:txBody>
      </p:sp>
      <p:sp>
        <p:nvSpPr>
          <p:cNvPr id="20" name="Text Box 2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913765" y="3521710"/>
            <a:ext cx="853440" cy="3371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4400</a:t>
            </a:r>
          </a:p>
        </p:txBody>
      </p:sp>
      <p:cxnSp>
        <p:nvCxnSpPr>
          <p:cNvPr id="3" name="直接连接符 2"/>
          <p:cNvCxnSpPr/>
          <p:nvPr>
            <p:custDataLst>
              <p:tags r:id="rId11"/>
            </p:custDataLst>
          </p:nvPr>
        </p:nvCxnSpPr>
        <p:spPr>
          <a:xfrm>
            <a:off x="1856767" y="3833132"/>
            <a:ext cx="0" cy="1225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>
            <p:custDataLst>
              <p:tags r:id="rId12"/>
            </p:custDataLst>
          </p:nvPr>
        </p:nvSpPr>
        <p:spPr>
          <a:xfrm>
            <a:off x="687070" y="978535"/>
            <a:ext cx="382270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某淘宝店铺</a:t>
            </a:r>
            <a:r>
              <a:rPr lang="en-US" altLang="zh-CN" sz="16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2018 </a:t>
            </a:r>
            <a:r>
              <a:rPr lang="zh-CN" altLang="en-US" sz="16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年手机销售情况统计图 </a:t>
            </a:r>
            <a:endParaRPr lang="zh-CN" altLang="en-US" sz="16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矩形 7"/>
          <p:cNvSpPr/>
          <p:nvPr>
            <p:custDataLst>
              <p:tags r:id="rId13"/>
            </p:custDataLst>
          </p:nvPr>
        </p:nvSpPr>
        <p:spPr>
          <a:xfrm>
            <a:off x="4775200" y="1081405"/>
            <a:ext cx="419989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4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4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4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）这家店铺</a:t>
            </a:r>
            <a:r>
              <a:rPr lang="en-US" altLang="zh-CN" sz="24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2018</a:t>
            </a:r>
            <a:r>
              <a:rPr lang="zh-CN" altLang="en-US" sz="24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年共销售多少部苹果手机？</a:t>
            </a:r>
          </a:p>
        </p:txBody>
      </p:sp>
      <p:sp>
        <p:nvSpPr>
          <p:cNvPr id="21" name="矩形 20"/>
          <p:cNvSpPr/>
          <p:nvPr>
            <p:custDataLst>
              <p:tags r:id="rId14"/>
            </p:custDataLst>
          </p:nvPr>
        </p:nvSpPr>
        <p:spPr>
          <a:xfrm>
            <a:off x="4739005" y="1997075"/>
            <a:ext cx="4073525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440</a:t>
            </a:r>
            <a:r>
              <a:rPr lang="en-US" altLang="zh-CN" sz="24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0+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480</a:t>
            </a:r>
            <a:r>
              <a:rPr lang="en-US" altLang="zh-CN" sz="24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0+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500</a:t>
            </a:r>
            <a:r>
              <a:rPr lang="en-US" altLang="zh-CN" sz="24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0+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5000</a:t>
            </a:r>
          </a:p>
          <a:p>
            <a:pPr lvl="0">
              <a:lnSpc>
                <a:spcPct val="150000"/>
              </a:lnSpc>
            </a:pPr>
            <a:r>
              <a:rPr lang="en-US" altLang="zh-CN" sz="2400" b="1" spc="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920</a:t>
            </a:r>
            <a:r>
              <a:rPr lang="en-US" altLang="zh-CN" sz="24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0+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500</a:t>
            </a:r>
            <a:r>
              <a:rPr lang="en-US" altLang="zh-CN" sz="24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0+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5000</a:t>
            </a:r>
          </a:p>
          <a:p>
            <a:pPr lvl="0">
              <a:lnSpc>
                <a:spcPct val="150000"/>
              </a:lnSpc>
            </a:pPr>
            <a:r>
              <a:rPr lang="en-US" altLang="zh-CN" sz="2400" b="1" spc="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19200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（部）  </a:t>
            </a:r>
          </a:p>
        </p:txBody>
      </p:sp>
      <p:sp>
        <p:nvSpPr>
          <p:cNvPr id="23" name="矩形 22"/>
          <p:cNvSpPr/>
          <p:nvPr>
            <p:custDataLst>
              <p:tags r:id="rId15"/>
            </p:custDataLst>
          </p:nvPr>
        </p:nvSpPr>
        <p:spPr>
          <a:xfrm>
            <a:off x="4691380" y="3778885"/>
            <a:ext cx="4173855" cy="977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答：这家店铺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2018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年共销售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19200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部苹果手机。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413142" y="787905"/>
            <a:ext cx="3745256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这节课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有什么收获呢</a:t>
            </a:r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？</a:t>
            </a:r>
          </a:p>
        </p:txBody>
      </p:sp>
      <p:pic>
        <p:nvPicPr>
          <p:cNvPr id="14" name="图片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42638" y="1751774"/>
            <a:ext cx="7500895" cy="2620176"/>
          </a:xfrm>
          <a:prstGeom prst="rect">
            <a:avLst/>
          </a:prstGeom>
        </p:spPr>
      </p:pic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974725" y="1707515"/>
            <a:ext cx="6960870" cy="2676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D7181F"/>
              </a:buClr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复式折线统计图，就是用两种颜色的线条分别代表两种量，不但能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清楚表示出两种量的多少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，还能看出</a:t>
            </a:r>
            <a:r>
              <a:rPr lang="zh-CN" altLang="en-US" sz="2800" b="1" dirty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两种量的增减变化情况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以及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两种量之间的差距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2129790" y="1749425"/>
            <a:ext cx="490283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1.</a:t>
            </a:r>
            <a:r>
              <a:rPr lang="zh-CN" altLang="en-US" sz="32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从教材课后习题中选取</a:t>
            </a:r>
            <a:endParaRPr lang="zh-CN" altLang="en-US" sz="32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2.</a:t>
            </a:r>
            <a:r>
              <a:rPr lang="zh-CN" altLang="en-US" sz="32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从课时练中选取</a:t>
            </a:r>
            <a:r>
              <a:rPr lang="en-US" altLang="zh-CN" sz="32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endParaRPr kumimoji="1" lang="en-US" altLang="zh-CN" sz="32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20035" y="909955"/>
            <a:ext cx="3482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36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复</a:t>
            </a:r>
            <a:r>
              <a:rPr lang="zh-CN" altLang="en-US" sz="36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式</a:t>
            </a:r>
            <a:r>
              <a:rPr lang="zh-CN" sz="36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折线统计图</a:t>
            </a:r>
            <a:endParaRPr lang="zh-CN" altLang="en-US" sz="3600" b="1" dirty="0">
              <a:solidFill>
                <a:prstClr val="whit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711960" y="2145030"/>
            <a:ext cx="1822450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折线统计图 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3460750" y="1946910"/>
            <a:ext cx="3325495" cy="984250"/>
            <a:chOff x="5060" y="2431"/>
            <a:chExt cx="5237" cy="1550"/>
          </a:xfrm>
        </p:grpSpPr>
        <p:sp>
          <p:nvSpPr>
            <p:cNvPr id="2" name="左大括号 1"/>
            <p:cNvSpPr/>
            <p:nvPr>
              <p:custDataLst>
                <p:tags r:id="rId1"/>
              </p:custDataLst>
            </p:nvPr>
          </p:nvSpPr>
          <p:spPr>
            <a:xfrm>
              <a:off x="5060" y="2581"/>
              <a:ext cx="205" cy="1247"/>
            </a:xfrm>
            <a:prstGeom prst="leftBrace">
              <a:avLst>
                <a:gd name="adj1" fmla="val 59135"/>
                <a:gd name="adj2" fmla="val 47547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zh-CN" altLang="en-US" sz="24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7" name="文本框 6"/>
            <p:cNvSpPr txBox="1"/>
            <p:nvPr>
              <p:custDataLst>
                <p:tags r:id="rId2"/>
              </p:custDataLst>
            </p:nvPr>
          </p:nvSpPr>
          <p:spPr>
            <a:xfrm>
              <a:off x="5181" y="2431"/>
              <a:ext cx="511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CN" altLang="en-US" sz="2400" b="1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单式折线统计图</a:t>
              </a:r>
            </a:p>
          </p:txBody>
        </p:sp>
        <p:sp>
          <p:nvSpPr>
            <p:cNvPr id="8" name="文本框 7"/>
            <p:cNvSpPr txBox="1"/>
            <p:nvPr>
              <p:custDataLst>
                <p:tags r:id="rId3"/>
              </p:custDataLst>
            </p:nvPr>
          </p:nvSpPr>
          <p:spPr>
            <a:xfrm>
              <a:off x="5192" y="3256"/>
              <a:ext cx="4523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CN" altLang="en-US" sz="2400" b="1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复式折线统计图</a:t>
              </a: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3336290" y="3195955"/>
            <a:ext cx="296608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有两组或两组以上的数据的折线统计图</a:t>
            </a:r>
          </a:p>
        </p:txBody>
      </p:sp>
      <p:sp>
        <p:nvSpPr>
          <p:cNvPr id="9" name="下箭头 8"/>
          <p:cNvSpPr/>
          <p:nvPr/>
        </p:nvSpPr>
        <p:spPr>
          <a:xfrm>
            <a:off x="4674870" y="2922270"/>
            <a:ext cx="160020" cy="262255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838190" y="861060"/>
            <a:ext cx="2866390" cy="385826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当最北端的漠河正是北风呼啸，大雪纷飞的冬天时，位于祖国最南端的南沙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群</a:t>
            </a:r>
            <a:r>
              <a:rPr 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岛的曾母暗沙却是烈日炎炎，和夏天一样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61340" y="861060"/>
            <a:ext cx="5141595" cy="3858895"/>
          </a:xfrm>
          <a:prstGeom prst="rect">
            <a:avLst/>
          </a:prstGeom>
        </p:spPr>
      </p:pic>
      <p:pic>
        <p:nvPicPr>
          <p:cNvPr id="103" name="图片 102"/>
          <p:cNvPicPr/>
          <p:nvPr/>
        </p:nvPicPr>
        <p:blipFill>
          <a:blip r:embed="rId5"/>
          <a:stretch>
            <a:fillRect/>
          </a:stretch>
        </p:blipFill>
        <p:spPr>
          <a:xfrm>
            <a:off x="3288030" y="3465830"/>
            <a:ext cx="2414905" cy="1253490"/>
          </a:xfrm>
          <a:prstGeom prst="rect">
            <a:avLst/>
          </a:prstGeom>
          <a:noFill/>
          <a:ln w="95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4" name="图片 103"/>
          <p:cNvPicPr/>
          <p:nvPr/>
        </p:nvPicPr>
        <p:blipFill>
          <a:blip r:embed="rId6"/>
          <a:stretch>
            <a:fillRect/>
          </a:stretch>
        </p:blipFill>
        <p:spPr>
          <a:xfrm>
            <a:off x="3291840" y="765175"/>
            <a:ext cx="2411095" cy="1522730"/>
          </a:xfrm>
          <a:prstGeom prst="rect">
            <a:avLst/>
          </a:prstGeom>
          <a:noFill/>
          <a:ln w="95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圆角矩形 2"/>
          <p:cNvSpPr/>
          <p:nvPr>
            <p:custDataLst>
              <p:tags r:id="rId2"/>
            </p:custDataLst>
          </p:nvPr>
        </p:nvSpPr>
        <p:spPr>
          <a:xfrm>
            <a:off x="2317115" y="3895090"/>
            <a:ext cx="897890" cy="607060"/>
          </a:xfrm>
          <a:prstGeom prst="roundRect">
            <a:avLst/>
          </a:prstGeom>
          <a:solidFill>
            <a:srgbClr val="CCCCFE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南端</a:t>
            </a:r>
            <a:r>
              <a:rPr lang="zh-CN" altLang="en-US"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：南沙群岛的曾母暗沙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79119" y="745490"/>
            <a:ext cx="8189567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b="1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下图是曾母暗沙和漠河两地</a:t>
            </a:r>
            <a:r>
              <a:rPr lang="en-US" altLang="zh-CN" sz="2400" b="1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2011</a:t>
            </a:r>
            <a:r>
              <a:rPr lang="zh-CN" altLang="en-US" sz="2400" b="1" kern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年</a:t>
            </a:r>
            <a:r>
              <a:rPr lang="en-US" altLang="zh-CN" sz="2400" b="1" kern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4</a:t>
            </a:r>
            <a:r>
              <a:rPr lang="zh-CN" altLang="en-US" sz="2400" b="1" kern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月</a:t>
            </a:r>
            <a:r>
              <a:rPr lang="en-US" altLang="zh-CN" sz="2400" b="1" kern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7</a:t>
            </a:r>
            <a:r>
              <a:rPr lang="zh-CN" altLang="en-US" sz="2400" b="1" kern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～</a:t>
            </a:r>
            <a:r>
              <a:rPr lang="en-US" altLang="zh-CN" sz="2400" b="1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10</a:t>
            </a:r>
            <a:r>
              <a:rPr lang="zh-CN" altLang="en-US" sz="2400" b="1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日的最高气温。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975" y="1308100"/>
            <a:ext cx="4358640" cy="2995930"/>
          </a:xfrm>
          <a:prstGeom prst="rect">
            <a:avLst/>
          </a:prstGeom>
        </p:spPr>
      </p:pic>
      <p:pic>
        <p:nvPicPr>
          <p:cNvPr id="11" name="图片 10" descr="图片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454265" y="2897505"/>
            <a:ext cx="920750" cy="1116330"/>
          </a:xfrm>
          <a:prstGeom prst="rect">
            <a:avLst/>
          </a:prstGeom>
        </p:spPr>
      </p:pic>
      <p:sp>
        <p:nvSpPr>
          <p:cNvPr id="7" name="圆角矩形标注 18"/>
          <p:cNvSpPr/>
          <p:nvPr>
            <p:custDataLst>
              <p:tags r:id="rId2"/>
            </p:custDataLst>
          </p:nvPr>
        </p:nvSpPr>
        <p:spPr>
          <a:xfrm>
            <a:off x="5189855" y="1989455"/>
            <a:ext cx="1948180" cy="1893570"/>
          </a:xfrm>
          <a:prstGeom prst="wedgeRoundRectCallout">
            <a:avLst>
              <a:gd name="adj1" fmla="val 70600"/>
              <a:gd name="adj2" fmla="val -6295"/>
              <a:gd name="adj3" fmla="val 16667"/>
            </a:avLst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我们已经学习过复式条形统计图，这是一个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复式折线统计图</a:t>
            </a:r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pic>
        <p:nvPicPr>
          <p:cNvPr id="15" name="图片 9" descr="1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34955" y="795973"/>
            <a:ext cx="354330" cy="3594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49300" y="847725"/>
            <a:ext cx="54940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sz="2400" b="1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说一说，你对复式折线统计图的认识。</a:t>
            </a: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975" y="1308100"/>
            <a:ext cx="4358640" cy="2995930"/>
          </a:xfrm>
          <a:prstGeom prst="rect">
            <a:avLst/>
          </a:prstGeom>
        </p:spPr>
      </p:pic>
      <p:pic>
        <p:nvPicPr>
          <p:cNvPr id="11" name="图片 10" descr="图片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7666990" y="2774315"/>
            <a:ext cx="920750" cy="1116330"/>
          </a:xfrm>
          <a:prstGeom prst="rect">
            <a:avLst/>
          </a:prstGeom>
        </p:spPr>
      </p:pic>
      <p:sp>
        <p:nvSpPr>
          <p:cNvPr id="7" name="圆角矩形标注 18"/>
          <p:cNvSpPr/>
          <p:nvPr>
            <p:custDataLst>
              <p:tags r:id="rId3"/>
            </p:custDataLst>
          </p:nvPr>
        </p:nvSpPr>
        <p:spPr>
          <a:xfrm>
            <a:off x="4732655" y="2871470"/>
            <a:ext cx="2722880" cy="1316990"/>
          </a:xfrm>
          <a:prstGeom prst="wedgeRoundRectCallout">
            <a:avLst>
              <a:gd name="adj1" fmla="val 55130"/>
              <a:gd name="adj2" fmla="val -6379"/>
              <a:gd name="adj3" fmla="val 16667"/>
            </a:avLst>
          </a:prstGeom>
          <a:solidFill>
            <a:schemeClr val="bg1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和单式折线统计图相比，只多了一组数据。复式折线统计图可以表示</a:t>
            </a:r>
            <a:r>
              <a:rPr lang="zh-CN" altLang="en-US" sz="20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两组</a:t>
            </a:r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或</a:t>
            </a:r>
            <a:r>
              <a:rPr lang="zh-CN" altLang="en-US" sz="20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多组</a:t>
            </a:r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数据。</a:t>
            </a:r>
          </a:p>
        </p:txBody>
      </p:sp>
      <p:sp>
        <p:nvSpPr>
          <p:cNvPr id="59" name="TextBox 58"/>
          <p:cNvSpPr txBox="1"/>
          <p:nvPr>
            <p:custDataLst>
              <p:tags r:id="rId4"/>
            </p:custDataLst>
          </p:nvPr>
        </p:nvSpPr>
        <p:spPr>
          <a:xfrm>
            <a:off x="3830171" y="167804"/>
            <a:ext cx="22585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小组讨论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8182" l="0" r="100000">
                        <a14:foregroundMark x1="49412" y1="25909" x2="49412" y2="25909"/>
                        <a14:foregroundMark x1="72549" y1="32273" x2="72549" y2="32273"/>
                        <a14:foregroundMark x1="76863" y1="71364" x2="76863" y2="71364"/>
                        <a14:foregroundMark x1="21961" y1="71364" x2="21961" y2="71364"/>
                        <a14:foregroundMark x1="21961" y1="28636" x2="21961" y2="28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64" y="199928"/>
            <a:ext cx="716007" cy="617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右箭头标注 7"/>
          <p:cNvSpPr/>
          <p:nvPr/>
        </p:nvSpPr>
        <p:spPr>
          <a:xfrm>
            <a:off x="3685540" y="1579245"/>
            <a:ext cx="1525270" cy="472440"/>
          </a:xfrm>
          <a:prstGeom prst="rightArrowCallout">
            <a:avLst>
              <a:gd name="adj1" fmla="val 18548"/>
              <a:gd name="adj2" fmla="val 26478"/>
              <a:gd name="adj3" fmla="val 11155"/>
              <a:gd name="adj4" fmla="val 88088"/>
            </a:avLst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5276215" y="1497330"/>
            <a:ext cx="2607310" cy="69024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图例</a:t>
            </a:r>
            <a:r>
              <a:rPr lang="en-US" altLang="zh-CN"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:</a:t>
            </a:r>
            <a:r>
              <a:rPr lang="zh-CN" altLang="en-US"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用来</a:t>
            </a:r>
            <a:r>
              <a:rPr lang="zh-CN" altLang="zh-CN"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说明各颜色的折线表示的内容</a:t>
            </a:r>
          </a:p>
        </p:txBody>
      </p:sp>
      <p:pic>
        <p:nvPicPr>
          <p:cNvPr id="15" name="图片 9" descr="1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58145" y="898208"/>
            <a:ext cx="354330" cy="3594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ldLvl="0" animBg="1"/>
      <p:bldP spid="8" grpId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975" y="1308100"/>
            <a:ext cx="4358640" cy="2995930"/>
          </a:xfrm>
          <a:prstGeom prst="rect">
            <a:avLst/>
          </a:prstGeom>
        </p:spPr>
      </p:pic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753110" y="862974"/>
            <a:ext cx="7784465" cy="49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宋体" panose="02010600030101010101" pitchFamily="2" charset="-122"/>
              </a:rPr>
              <a:t>这张复式折线统计图你看懂了吗？与同伴说一说。</a:t>
            </a:r>
          </a:p>
        </p:txBody>
      </p:sp>
      <p:pic>
        <p:nvPicPr>
          <p:cNvPr id="15" name="图片 9" descr="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965" y="956207"/>
            <a:ext cx="354330" cy="3594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 descr="图片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6170" y="3285490"/>
            <a:ext cx="975360" cy="1182370"/>
          </a:xfrm>
          <a:prstGeom prst="rect">
            <a:avLst/>
          </a:prstGeom>
        </p:spPr>
      </p:pic>
      <p:pic>
        <p:nvPicPr>
          <p:cNvPr id="6" name="图片 5" descr="图片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7611110" y="1948180"/>
            <a:ext cx="926465" cy="1188720"/>
          </a:xfrm>
          <a:prstGeom prst="rect">
            <a:avLst/>
          </a:prstGeom>
        </p:spPr>
      </p:pic>
      <p:sp>
        <p:nvSpPr>
          <p:cNvPr id="7" name="圆角矩形标注 18"/>
          <p:cNvSpPr/>
          <p:nvPr>
            <p:custDataLst>
              <p:tags r:id="rId2"/>
            </p:custDataLst>
          </p:nvPr>
        </p:nvSpPr>
        <p:spPr>
          <a:xfrm>
            <a:off x="5047615" y="1948180"/>
            <a:ext cx="2108200" cy="1072515"/>
          </a:xfrm>
          <a:prstGeom prst="wedgeRoundRectCallout">
            <a:avLst>
              <a:gd name="adj1" fmla="val 70600"/>
              <a:gd name="adj2" fmla="val -6295"/>
              <a:gd name="adj3" fmla="val 16667"/>
            </a:avLst>
          </a:prstGeom>
          <a:solidFill>
            <a:schemeClr val="bg1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红色折线表示漠河最高气温变化情况。</a:t>
            </a:r>
            <a:endParaRPr lang="zh-CN" altLang="en-US" sz="20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圆角矩形标注 18"/>
          <p:cNvSpPr/>
          <p:nvPr>
            <p:custDataLst>
              <p:tags r:id="rId3"/>
            </p:custDataLst>
          </p:nvPr>
        </p:nvSpPr>
        <p:spPr>
          <a:xfrm>
            <a:off x="5047615" y="3231515"/>
            <a:ext cx="2108200" cy="1072515"/>
          </a:xfrm>
          <a:prstGeom prst="wedgeRoundRectCallout">
            <a:avLst>
              <a:gd name="adj1" fmla="val 70600"/>
              <a:gd name="adj2" fmla="val -6295"/>
              <a:gd name="adj3" fmla="val 16667"/>
            </a:avLst>
          </a:prstGeom>
          <a:solidFill>
            <a:schemeClr val="bg1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蓝色折线表示曾母暗沙最高气温变化情况。</a:t>
            </a:r>
            <a:endParaRPr lang="zh-CN" altLang="en-US" sz="20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 bldLvl="0" animBg="1"/>
      <p:bldP spid="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975" y="1308100"/>
            <a:ext cx="4358640" cy="2995930"/>
          </a:xfrm>
          <a:prstGeom prst="rect">
            <a:avLst/>
          </a:prstGeom>
        </p:spPr>
      </p:pic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753110" y="834287"/>
            <a:ext cx="7784465" cy="49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宋体" panose="02010600030101010101" pitchFamily="2" charset="-122"/>
              </a:rPr>
              <a:t>这张复式折线统计图你看懂了吗？与同伴说一说。</a:t>
            </a:r>
          </a:p>
        </p:txBody>
      </p:sp>
      <p:pic>
        <p:nvPicPr>
          <p:cNvPr id="15" name="图片 9" descr="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965" y="928911"/>
            <a:ext cx="354330" cy="3594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 descr="图片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6170" y="3285490"/>
            <a:ext cx="975360" cy="1182370"/>
          </a:xfrm>
          <a:prstGeom prst="rect">
            <a:avLst/>
          </a:prstGeom>
        </p:spPr>
      </p:pic>
      <p:pic>
        <p:nvPicPr>
          <p:cNvPr id="6" name="图片 5" descr="图片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7611110" y="1948180"/>
            <a:ext cx="926465" cy="1188720"/>
          </a:xfrm>
          <a:prstGeom prst="rect">
            <a:avLst/>
          </a:prstGeom>
        </p:spPr>
      </p:pic>
      <p:sp>
        <p:nvSpPr>
          <p:cNvPr id="7" name="圆角矩形标注 18"/>
          <p:cNvSpPr/>
          <p:nvPr>
            <p:custDataLst>
              <p:tags r:id="rId2"/>
            </p:custDataLst>
          </p:nvPr>
        </p:nvSpPr>
        <p:spPr>
          <a:xfrm>
            <a:off x="5047616" y="1795145"/>
            <a:ext cx="2108199" cy="1282425"/>
          </a:xfrm>
          <a:prstGeom prst="wedgeRoundRectCallout">
            <a:avLst>
              <a:gd name="adj1" fmla="val 70600"/>
              <a:gd name="adj2" fmla="val -6295"/>
              <a:gd name="adj3" fmla="val 16667"/>
            </a:avLst>
          </a:prstGeom>
          <a:solidFill>
            <a:schemeClr val="bg1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这样的</a:t>
            </a:r>
            <a:r>
              <a:rPr lang="zh-CN" altLang="en-US" sz="20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图，一下子就看出在同</a:t>
            </a:r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一天</a:t>
            </a:r>
            <a:r>
              <a:rPr lang="en-US" altLang="zh-CN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内，两地温度的高低。</a:t>
            </a:r>
            <a:endParaRPr lang="zh-CN" altLang="en-US" sz="20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圆角矩形标注 18"/>
          <p:cNvSpPr/>
          <p:nvPr>
            <p:custDataLst>
              <p:tags r:id="rId3"/>
            </p:custDataLst>
          </p:nvPr>
        </p:nvSpPr>
        <p:spPr>
          <a:xfrm>
            <a:off x="5047615" y="3231515"/>
            <a:ext cx="2108200" cy="1236345"/>
          </a:xfrm>
          <a:prstGeom prst="wedgeRoundRectCallout">
            <a:avLst>
              <a:gd name="adj1" fmla="val 70600"/>
              <a:gd name="adj2" fmla="val -6295"/>
              <a:gd name="adj3" fmla="val 16667"/>
            </a:avLst>
          </a:prstGeom>
          <a:solidFill>
            <a:schemeClr val="bg1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还能很清楚地看出两地温度的高低走向和升降幅度呢。</a:t>
            </a:r>
            <a:endParaRPr lang="zh-CN" altLang="en-US" sz="20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6745" y="1595120"/>
            <a:ext cx="3436620" cy="2362200"/>
          </a:xfrm>
          <a:prstGeom prst="rect">
            <a:avLst/>
          </a:prstGeom>
        </p:spPr>
      </p:pic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753110" y="890270"/>
            <a:ext cx="3945255" cy="49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宋体" panose="02010600030101010101" pitchFamily="2" charset="-122"/>
              </a:rPr>
              <a:t>看图回答下面的问题。</a:t>
            </a:r>
          </a:p>
        </p:txBody>
      </p:sp>
      <p:pic>
        <p:nvPicPr>
          <p:cNvPr id="15" name="图片 9" descr="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965" y="956207"/>
            <a:ext cx="354330" cy="3594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 descr="图片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9475" y="3285490"/>
            <a:ext cx="975360" cy="1182370"/>
          </a:xfrm>
          <a:prstGeom prst="rect">
            <a:avLst/>
          </a:prstGeom>
        </p:spPr>
      </p:pic>
      <p:sp>
        <p:nvSpPr>
          <p:cNvPr id="3" name="圆角矩形标注 18"/>
          <p:cNvSpPr/>
          <p:nvPr>
            <p:custDataLst>
              <p:tags r:id="rId1"/>
            </p:custDataLst>
          </p:nvPr>
        </p:nvSpPr>
        <p:spPr>
          <a:xfrm>
            <a:off x="4971415" y="2641600"/>
            <a:ext cx="2584450" cy="726440"/>
          </a:xfrm>
          <a:prstGeom prst="wedgeRoundRectCallout">
            <a:avLst>
              <a:gd name="adj1" fmla="val 34914"/>
              <a:gd name="adj2" fmla="val 88898"/>
              <a:gd name="adj3" fmla="val 16667"/>
            </a:avLst>
          </a:prstGeom>
          <a:solidFill>
            <a:schemeClr val="bg1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000" b="1" kern="0" dirty="0">
                <a:ln w="0"/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4</a:t>
            </a:r>
            <a:r>
              <a:rPr lang="zh-CN" altLang="en-US" sz="2000" b="1" kern="0" dirty="0">
                <a:ln w="0"/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月</a:t>
            </a:r>
            <a:r>
              <a:rPr lang="en-US" altLang="zh-CN" sz="2000" b="1" kern="0" dirty="0">
                <a:ln w="0"/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9</a:t>
            </a:r>
            <a:r>
              <a:rPr lang="zh-CN" altLang="en-US" sz="2000" b="1" kern="0" dirty="0">
                <a:ln w="0"/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日，相差</a:t>
            </a:r>
            <a:r>
              <a:rPr lang="en-US" altLang="zh-CN" sz="2000" b="1" kern="0" dirty="0">
                <a:ln w="0"/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29</a:t>
            </a:r>
            <a:r>
              <a:rPr lang="zh-CN" altLang="en-US" sz="2000" b="1" i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℃</a:t>
            </a:r>
            <a:endParaRPr lang="zh-CN" altLang="en-US" sz="20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4259580" y="1381760"/>
            <a:ext cx="4672965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</a:rPr>
              <a:t>（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</a:rPr>
              <a:t>1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</a:rPr>
              <a:t>）两地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</a:rPr>
              <a:t>哪天的最高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</a:rPr>
              <a:t>气温相差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</a:rPr>
              <a:t>     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</a:rPr>
              <a:t>最大？相差多少？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 bldLvl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6745" y="1595120"/>
            <a:ext cx="3436620" cy="2362200"/>
          </a:xfrm>
          <a:prstGeom prst="rect">
            <a:avLst/>
          </a:prstGeom>
        </p:spPr>
      </p:pic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753110" y="890270"/>
            <a:ext cx="3945255" cy="49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宋体" panose="02010600030101010101" pitchFamily="2" charset="-122"/>
              </a:rPr>
              <a:t>看图回答下面的问题。</a:t>
            </a:r>
          </a:p>
        </p:txBody>
      </p:sp>
      <p:pic>
        <p:nvPicPr>
          <p:cNvPr id="15" name="图片 9" descr="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965" y="956207"/>
            <a:ext cx="354330" cy="3594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圆角矩形标注 18"/>
          <p:cNvSpPr/>
          <p:nvPr>
            <p:custDataLst>
              <p:tags r:id="rId1"/>
            </p:custDataLst>
          </p:nvPr>
        </p:nvSpPr>
        <p:spPr>
          <a:xfrm>
            <a:off x="5757175" y="2443479"/>
            <a:ext cx="1551675" cy="841375"/>
          </a:xfrm>
          <a:prstGeom prst="wedgeRoundRectCallout">
            <a:avLst>
              <a:gd name="adj1" fmla="val 54810"/>
              <a:gd name="adj2" fmla="val 66754"/>
              <a:gd name="adj3" fmla="val 16667"/>
            </a:avLst>
          </a:prstGeom>
          <a:solidFill>
            <a:schemeClr val="bg1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000" b="1" kern="0" dirty="0" smtClean="0">
                <a:ln w="0"/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4</a:t>
            </a:r>
            <a:r>
              <a:rPr lang="zh-CN" altLang="en-US" sz="2000" b="1" kern="0" dirty="0">
                <a:ln w="0"/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月</a:t>
            </a:r>
            <a:r>
              <a:rPr lang="en-US" altLang="zh-CN" sz="2000" b="1" kern="0" dirty="0">
                <a:ln w="0"/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10</a:t>
            </a:r>
            <a:r>
              <a:rPr lang="zh-CN" altLang="en-US" sz="2000" b="1" kern="0" dirty="0" smtClean="0">
                <a:ln w="0"/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日</a:t>
            </a:r>
            <a:endParaRPr lang="zh-CN" altLang="en-US" sz="20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4259580" y="1381760"/>
            <a:ext cx="4672965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</a:rPr>
              <a:t>）两地最高气温相差</a:t>
            </a: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25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℃的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 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是哪天？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6" name="图片 5" descr="图片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 flipH="1">
            <a:off x="7308850" y="3284855"/>
            <a:ext cx="926465" cy="1188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DYyNmExZWZhZTZjYzk4YjkxOTFlMDhkMzhlMjUwM2Y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1081</Words>
  <Application>Microsoft Office PowerPoint</Application>
  <PresentationFormat>全屏显示(16:9)</PresentationFormat>
  <Paragraphs>115</Paragraphs>
  <Slides>24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5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Administrator</cp:lastModifiedBy>
  <cp:revision>891</cp:revision>
  <dcterms:created xsi:type="dcterms:W3CDTF">2019-09-02T08:53:00Z</dcterms:created>
  <dcterms:modified xsi:type="dcterms:W3CDTF">2024-02-03T07:17:06Z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2052-12.1.0.16120</vt:lpwstr>
  </property>
  <property fmtid="{D5CDD505-2E9C-101B-9397-08002B2CF9AE}" pid="3" name="ICV">
    <vt:lpwstr>B5617383AAB74A51BB4BD5CFEC60EB8C_13</vt:lpwstr>
  </property>
</Properties>
</file>