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tags/tag80.xml" ContentType="application/vnd.openxmlformats-officedocument.presentationml.tags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tags/tag105.xml" ContentType="application/vnd.openxmlformats-officedocument.presentationml.tags+xml"/>
  <Override PartName="/ppt/tags/tag106.xml" ContentType="application/vnd.openxmlformats-officedocument.presentationml.tags+xml"/>
  <Override PartName="/ppt/tags/tag107.xml" ContentType="application/vnd.openxmlformats-officedocument.presentationml.tags+xml"/>
  <Override PartName="/ppt/tags/tag108.xml" ContentType="application/vnd.openxmlformats-officedocument.presentationml.tags+xml"/>
  <Override PartName="/ppt/tags/tag109.xml" ContentType="application/vnd.openxmlformats-officedocument.presentationml.tags+xml"/>
  <Override PartName="/ppt/tags/tag110.xml" ContentType="application/vnd.openxmlformats-officedocument.presentationml.tags+xml"/>
  <Override PartName="/ppt/tags/tag111.xml" ContentType="application/vnd.openxmlformats-officedocument.presentationml.tags+xml"/>
  <Override PartName="/ppt/tags/tag112.xml" ContentType="application/vnd.openxmlformats-officedocument.presentationml.tags+xml"/>
  <Override PartName="/ppt/tags/tag113.xml" ContentType="application/vnd.openxmlformats-officedocument.presentationml.tags+xml"/>
  <Override PartName="/ppt/tags/tag114.xml" ContentType="application/vnd.openxmlformats-officedocument.presentationml.tags+xml"/>
  <Override PartName="/ppt/tags/tag115.xml" ContentType="application/vnd.openxmlformats-officedocument.presentationml.tags+xml"/>
  <Override PartName="/ppt/tags/tag116.xml" ContentType="application/vnd.openxmlformats-officedocument.presentationml.tags+xml"/>
  <Override PartName="/ppt/tags/tag117.xml" ContentType="application/vnd.openxmlformats-officedocument.presentationml.tags+xml"/>
  <Override PartName="/ppt/tags/tag118.xml" ContentType="application/vnd.openxmlformats-officedocument.presentationml.tags+xml"/>
  <Override PartName="/ppt/tags/tag119.xml" ContentType="application/vnd.openxmlformats-officedocument.presentationml.tags+xml"/>
  <Override PartName="/ppt/tags/tag120.xml" ContentType="application/vnd.openxmlformats-officedocument.presentationml.tags+xml"/>
  <Override PartName="/ppt/tags/tag121.xml" ContentType="application/vnd.openxmlformats-officedocument.presentationml.tags+xml"/>
  <Override PartName="/ppt/tags/tag122.xml" ContentType="application/vnd.openxmlformats-officedocument.presentationml.tags+xml"/>
  <Override PartName="/ppt/tags/tag123.xml" ContentType="application/vnd.openxmlformats-officedocument.presentationml.tags+xml"/>
  <Override PartName="/ppt/tags/tag124.xml" ContentType="application/vnd.openxmlformats-officedocument.presentationml.tags+xml"/>
  <Override PartName="/ppt/tags/tag125.xml" ContentType="application/vnd.openxmlformats-officedocument.presentationml.tags+xml"/>
  <Override PartName="/ppt/tags/tag126.xml" ContentType="application/vnd.openxmlformats-officedocument.presentationml.tags+xml"/>
  <Override PartName="/ppt/tags/tag127.xml" ContentType="application/vnd.openxmlformats-officedocument.presentationml.tags+xml"/>
  <Override PartName="/ppt/tags/tag128.xml" ContentType="application/vnd.openxmlformats-officedocument.presentationml.tags+xml"/>
  <Override PartName="/ppt/tags/tag129.xml" ContentType="application/vnd.openxmlformats-officedocument.presentationml.tags+xml"/>
  <Override PartName="/ppt/tags/tag130.xml" ContentType="application/vnd.openxmlformats-officedocument.presentationml.tags+xml"/>
  <Override PartName="/ppt/tags/tag131.xml" ContentType="application/vnd.openxmlformats-officedocument.presentationml.tags+xml"/>
  <Override PartName="/ppt/tags/tag132.xml" ContentType="application/vnd.openxmlformats-officedocument.presentationml.tags+xml"/>
  <Override PartName="/ppt/tags/tag133.xml" ContentType="application/vnd.openxmlformats-officedocument.presentationml.tags+xml"/>
  <Override PartName="/ppt/tags/tag134.xml" ContentType="application/vnd.openxmlformats-officedocument.presentationml.tags+xml"/>
  <Override PartName="/ppt/tags/tag135.xml" ContentType="application/vnd.openxmlformats-officedocument.presentationml.tags+xml"/>
  <Override PartName="/ppt/tags/tag136.xml" ContentType="application/vnd.openxmlformats-officedocument.presentationml.tags+xml"/>
  <Override PartName="/ppt/tags/tag137.xml" ContentType="application/vnd.openxmlformats-officedocument.presentationml.tags+xml"/>
  <Override PartName="/ppt/tags/tag138.xml" ContentType="application/vnd.openxmlformats-officedocument.presentationml.tags+xml"/>
  <Override PartName="/ppt/tags/tag139.xml" ContentType="application/vnd.openxmlformats-officedocument.presentationml.tags+xml"/>
  <Override PartName="/ppt/tags/tag140.xml" ContentType="application/vnd.openxmlformats-officedocument.presentationml.tags+xml"/>
  <Override PartName="/ppt/tags/tag141.xml" ContentType="application/vnd.openxmlformats-officedocument.presentationml.tags+xml"/>
  <Override PartName="/ppt/tags/tag142.xml" ContentType="application/vnd.openxmlformats-officedocument.presentationml.tags+xml"/>
  <Override PartName="/ppt/tags/tag143.xml" ContentType="application/vnd.openxmlformats-officedocument.presentationml.tags+xml"/>
  <Override PartName="/ppt/tags/tag144.xml" ContentType="application/vnd.openxmlformats-officedocument.presentationml.tags+xml"/>
  <Override PartName="/ppt/tags/tag145.xml" ContentType="application/vnd.openxmlformats-officedocument.presentationml.tags+xml"/>
  <Override PartName="/ppt/tags/tag146.xml" ContentType="application/vnd.openxmlformats-officedocument.presentationml.tags+xml"/>
  <Override PartName="/ppt/tags/tag147.xml" ContentType="application/vnd.openxmlformats-officedocument.presentationml.tags+xml"/>
  <Override PartName="/ppt/tags/tag148.xml" ContentType="application/vnd.openxmlformats-officedocument.presentationml.tags+xml"/>
  <Override PartName="/ppt/tags/tag149.xml" ContentType="application/vnd.openxmlformats-officedocument.presentationml.tags+xml"/>
  <Override PartName="/ppt/tags/tag150.xml" ContentType="application/vnd.openxmlformats-officedocument.presentationml.tags+xml"/>
  <Override PartName="/ppt/tags/tag151.xml" ContentType="application/vnd.openxmlformats-officedocument.presentationml.tags+xml"/>
  <Override PartName="/ppt/tags/tag152.xml" ContentType="application/vnd.openxmlformats-officedocument.presentationml.tags+xml"/>
  <Override PartName="/ppt/tags/tag153.xml" ContentType="application/vnd.openxmlformats-officedocument.presentationml.tags+xml"/>
  <Override PartName="/ppt/tags/tag154.xml" ContentType="application/vnd.openxmlformats-officedocument.presentationml.tags+xml"/>
  <Override PartName="/ppt/tags/tag155.xml" ContentType="application/vnd.openxmlformats-officedocument.presentationml.tags+xml"/>
  <Override PartName="/ppt/tags/tag156.xml" ContentType="application/vnd.openxmlformats-officedocument.presentationml.tags+xml"/>
  <Override PartName="/ppt/tags/tag157.xml" ContentType="application/vnd.openxmlformats-officedocument.presentationml.tags+xml"/>
  <Override PartName="/ppt/tags/tag158.xml" ContentType="application/vnd.openxmlformats-officedocument.presentationml.tags+xml"/>
  <Override PartName="/ppt/tags/tag159.xml" ContentType="application/vnd.openxmlformats-officedocument.presentationml.tags+xml"/>
  <Override PartName="/ppt/tags/tag160.xml" ContentType="application/vnd.openxmlformats-officedocument.presentationml.tags+xml"/>
  <Override PartName="/ppt/tags/tag161.xml" ContentType="application/vnd.openxmlformats-officedocument.presentationml.tags+xml"/>
  <Override PartName="/ppt/tags/tag162.xml" ContentType="application/vnd.openxmlformats-officedocument.presentationml.tags+xml"/>
  <Override PartName="/ppt/tags/tag163.xml" ContentType="application/vnd.openxmlformats-officedocument.presentationml.tags+xml"/>
  <Override PartName="/ppt/tags/tag164.xml" ContentType="application/vnd.openxmlformats-officedocument.presentationml.tags+xml"/>
  <Override PartName="/ppt/tags/tag165.xml" ContentType="application/vnd.openxmlformats-officedocument.presentationml.tags+xml"/>
  <Override PartName="/ppt/tags/tag166.xml" ContentType="application/vnd.openxmlformats-officedocument.presentationml.tags+xml"/>
  <Override PartName="/ppt/tags/tag167.xml" ContentType="application/vnd.openxmlformats-officedocument.presentationml.tags+xml"/>
  <Override PartName="/ppt/tags/tag168.xml" ContentType="application/vnd.openxmlformats-officedocument.presentationml.tags+xml"/>
  <Override PartName="/ppt/tags/tag169.xml" ContentType="application/vnd.openxmlformats-officedocument.presentationml.tags+xml"/>
  <Override PartName="/ppt/tags/tag170.xml" ContentType="application/vnd.openxmlformats-officedocument.presentationml.tags+xml"/>
  <Override PartName="/ppt/tags/tag171.xml" ContentType="application/vnd.openxmlformats-officedocument.presentationml.tags+xml"/>
  <Override PartName="/ppt/tags/tag172.xml" ContentType="application/vnd.openxmlformats-officedocument.presentationml.tags+xml"/>
  <Override PartName="/ppt/tags/tag173.xml" ContentType="application/vnd.openxmlformats-officedocument.presentationml.tags+xml"/>
  <Override PartName="/ppt/tags/tag174.xml" ContentType="application/vnd.openxmlformats-officedocument.presentationml.tags+xml"/>
  <Override PartName="/ppt/tags/tag175.xml" ContentType="application/vnd.openxmlformats-officedocument.presentationml.tags+xml"/>
  <Override PartName="/ppt/tags/tag176.xml" ContentType="application/vnd.openxmlformats-officedocument.presentationml.tags+xml"/>
  <Override PartName="/ppt/tags/tag177.xml" ContentType="application/vnd.openxmlformats-officedocument.presentationml.tags+xml"/>
  <Override PartName="/ppt/tags/tag178.xml" ContentType="application/vnd.openxmlformats-officedocument.presentationml.tags+xml"/>
  <Override PartName="/ppt/tags/tag179.xml" ContentType="application/vnd.openxmlformats-officedocument.presentationml.tags+xml"/>
  <Override PartName="/ppt/tags/tag180.xml" ContentType="application/vnd.openxmlformats-officedocument.presentationml.tags+xml"/>
  <Override PartName="/ppt/tags/tag181.xml" ContentType="application/vnd.openxmlformats-officedocument.presentationml.tags+xml"/>
  <Override PartName="/ppt/tags/tag182.xml" ContentType="application/vnd.openxmlformats-officedocument.presentationml.tags+xml"/>
  <Override PartName="/ppt/tags/tag183.xml" ContentType="application/vnd.openxmlformats-officedocument.presentationml.tags+xml"/>
  <Override PartName="/ppt/tags/tag184.xml" ContentType="application/vnd.openxmlformats-officedocument.presentationml.tags+xml"/>
  <Override PartName="/ppt/tags/tag185.xml" ContentType="application/vnd.openxmlformats-officedocument.presentationml.tags+xml"/>
  <Override PartName="/ppt/tags/tag186.xml" ContentType="application/vnd.openxmlformats-officedocument.presentationml.tags+xml"/>
  <Override PartName="/ppt/tags/tag187.xml" ContentType="application/vnd.openxmlformats-officedocument.presentationml.tags+xml"/>
  <Override PartName="/ppt/tags/tag188.xml" ContentType="application/vnd.openxmlformats-officedocument.presentationml.tags+xml"/>
  <Override PartName="/ppt/tags/tag189.xml" ContentType="application/vnd.openxmlformats-officedocument.presentationml.tags+xml"/>
  <Override PartName="/ppt/tags/tag190.xml" ContentType="application/vnd.openxmlformats-officedocument.presentationml.tags+xml"/>
  <Override PartName="/ppt/tags/tag191.xml" ContentType="application/vnd.openxmlformats-officedocument.presentationml.tags+xml"/>
  <Override PartName="/ppt/tags/tag192.xml" ContentType="application/vnd.openxmlformats-officedocument.presentationml.tags+xml"/>
  <Override PartName="/ppt/tags/tag193.xml" ContentType="application/vnd.openxmlformats-officedocument.presentationml.tags+xml"/>
  <Override PartName="/ppt/tags/tag194.xml" ContentType="application/vnd.openxmlformats-officedocument.presentationml.tags+xml"/>
  <Override PartName="/ppt/tags/tag195.xml" ContentType="application/vnd.openxmlformats-officedocument.presentationml.tags+xml"/>
  <Override PartName="/ppt/tags/tag196.xml" ContentType="application/vnd.openxmlformats-officedocument.presentationml.tags+xml"/>
  <Override PartName="/ppt/tags/tag197.xml" ContentType="application/vnd.openxmlformats-officedocument.presentationml.tags+xml"/>
  <Override PartName="/ppt/tags/tag198.xml" ContentType="application/vnd.openxmlformats-officedocument.presentationml.tags+xml"/>
  <Override PartName="/ppt/tags/tag199.xml" ContentType="application/vnd.openxmlformats-officedocument.presentationml.tags+xml"/>
  <Override PartName="/ppt/tags/tag200.xml" ContentType="application/vnd.openxmlformats-officedocument.presentationml.tags+xml"/>
  <Override PartName="/ppt/tags/tag201.xml" ContentType="application/vnd.openxmlformats-officedocument.presentationml.tags+xml"/>
  <Override PartName="/ppt/tags/tag202.xml" ContentType="application/vnd.openxmlformats-officedocument.presentationml.tags+xml"/>
  <Override PartName="/ppt/tags/tag203.xml" ContentType="application/vnd.openxmlformats-officedocument.presentationml.tags+xml"/>
  <Override PartName="/ppt/charts/chart1.xml" ContentType="application/vnd.openxmlformats-officedocument.drawingml.chart+xml"/>
  <Override PartName="/ppt/tags/tag204.xml" ContentType="application/vnd.openxmlformats-officedocument.presentationml.tags+xml"/>
  <Override PartName="/ppt/tags/tag205.xml" ContentType="application/vnd.openxmlformats-officedocument.presentationml.tags+xml"/>
  <Override PartName="/ppt/tags/tag206.xml" ContentType="application/vnd.openxmlformats-officedocument.presentationml.tags+xml"/>
  <Override PartName="/ppt/tags/tag207.xml" ContentType="application/vnd.openxmlformats-officedocument.presentationml.tags+xml"/>
  <Override PartName="/ppt/tags/tag208.xml" ContentType="application/vnd.openxmlformats-officedocument.presentationml.tags+xml"/>
  <Override PartName="/ppt/tags/tag209.xml" ContentType="application/vnd.openxmlformats-officedocument.presentationml.tags+xml"/>
  <Override PartName="/ppt/tags/tag210.xml" ContentType="application/vnd.openxmlformats-officedocument.presentationml.tags+xml"/>
  <Override PartName="/ppt/tags/tag211.xml" ContentType="application/vnd.openxmlformats-officedocument.presentationml.tags+xml"/>
  <Override PartName="/ppt/tags/tag212.xml" ContentType="application/vnd.openxmlformats-officedocument.presentationml.tags+xml"/>
  <Override PartName="/ppt/tags/tag213.xml" ContentType="application/vnd.openxmlformats-officedocument.presentationml.tags+xml"/>
  <Override PartName="/ppt/tags/tag214.xml" ContentType="application/vnd.openxmlformats-officedocument.presentationml.tags+xml"/>
  <Override PartName="/ppt/tags/tag215.xml" ContentType="application/vnd.openxmlformats-officedocument.presentationml.tags+xml"/>
  <Override PartName="/ppt/tags/tag216.xml" ContentType="application/vnd.openxmlformats-officedocument.presentationml.tags+xml"/>
  <Override PartName="/ppt/tags/tag217.xml" ContentType="application/vnd.openxmlformats-officedocument.presentationml.tags+xml"/>
  <Override PartName="/ppt/tags/tag218.xml" ContentType="application/vnd.openxmlformats-officedocument.presentationml.tags+xml"/>
  <Override PartName="/ppt/tags/tag219.xml" ContentType="application/vnd.openxmlformats-officedocument.presentationml.tags+xml"/>
  <Override PartName="/ppt/tags/tag220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21.xml" ContentType="application/vnd.openxmlformats-officedocument.presentationml.tags+xml"/>
  <Override PartName="/ppt/tags/tag222.xml" ContentType="application/vnd.openxmlformats-officedocument.presentationml.tags+xml"/>
  <Override PartName="/ppt/tags/tag223.xml" ContentType="application/vnd.openxmlformats-officedocument.presentationml.tags+xml"/>
  <Override PartName="/ppt/tags/tag224.xml" ContentType="application/vnd.openxmlformats-officedocument.presentationml.tags+xml"/>
  <Override PartName="/ppt/tags/tag225.xml" ContentType="application/vnd.openxmlformats-officedocument.presentationml.tags+xml"/>
  <Override PartName="/ppt/tags/tag226.xml" ContentType="application/vnd.openxmlformats-officedocument.presentationml.tags+xml"/>
  <Override PartName="/ppt/tags/tag227.xml" ContentType="application/vnd.openxmlformats-officedocument.presentationml.tags+xml"/>
  <Override PartName="/ppt/tags/tag228.xml" ContentType="application/vnd.openxmlformats-officedocument.presentationml.tags+xml"/>
  <Override PartName="/ppt/tags/tag229.xml" ContentType="application/vnd.openxmlformats-officedocument.presentationml.tags+xml"/>
  <Override PartName="/ppt/tags/tag230.xml" ContentType="application/vnd.openxmlformats-officedocument.presentationml.tags+xml"/>
  <Override PartName="/ppt/tags/tag231.xml" ContentType="application/vnd.openxmlformats-officedocument.presentationml.tags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charts/colors1.xml" ContentType="application/vnd.ms-office.chartcolorstyle+xml"/>
  <Override PartName="/ppt/charts/style1.xml" ContentType="application/vnd.ms-office.chartstyl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313" r:id="rId3"/>
    <p:sldId id="361" r:id="rId4"/>
    <p:sldId id="359" r:id="rId5"/>
    <p:sldId id="360" r:id="rId6"/>
    <p:sldId id="297" r:id="rId7"/>
    <p:sldId id="363" r:id="rId8"/>
    <p:sldId id="364" r:id="rId9"/>
    <p:sldId id="383" r:id="rId10"/>
    <p:sldId id="384" r:id="rId11"/>
    <p:sldId id="365" r:id="rId12"/>
    <p:sldId id="325" r:id="rId13"/>
    <p:sldId id="367" r:id="rId14"/>
    <p:sldId id="258" r:id="rId15"/>
    <p:sldId id="366" r:id="rId16"/>
    <p:sldId id="292" r:id="rId17"/>
    <p:sldId id="340" r:id="rId18"/>
    <p:sldId id="368" r:id="rId19"/>
    <p:sldId id="320" r:id="rId20"/>
    <p:sldId id="259" r:id="rId21"/>
    <p:sldId id="322" r:id="rId22"/>
    <p:sldId id="369" r:id="rId23"/>
    <p:sldId id="308" r:id="rId24"/>
    <p:sldId id="262" r:id="rId25"/>
  </p:sldIdLst>
  <p:sldSz cx="9144000" cy="5143500" type="screen16x9"/>
  <p:notesSz cx="6858000" cy="9144000"/>
  <p:custDataLst>
    <p:tags r:id="rId2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1664" userDrawn="1">
          <p15:clr>
            <a:srgbClr val="A4A3A4"/>
          </p15:clr>
        </p15:guide>
        <p15:guide id="2" pos="2878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66FF"/>
    <a:srgbClr val="FFC000"/>
    <a:srgbClr val="FA92ED"/>
    <a:srgbClr val="FF00FF"/>
    <a:srgbClr val="A51B77"/>
    <a:srgbClr val="FBEBD8"/>
    <a:srgbClr val="F95647"/>
    <a:srgbClr val="FF99FF"/>
    <a:srgbClr val="FFFF00"/>
    <a:srgbClr val="52833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9CF1AB2-1976-4502-BF36-3FF5EA218861}" styleName="中度样式 4 - 强调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522" autoAdjust="0"/>
    <p:restoredTop sz="99830" autoAdjust="0"/>
  </p:normalViewPr>
  <p:slideViewPr>
    <p:cSldViewPr snapToGrid="0" showGuides="1">
      <p:cViewPr>
        <p:scale>
          <a:sx n="150" d="100"/>
          <a:sy n="150" d="100"/>
        </p:scale>
        <p:origin x="-504" y="-126"/>
      </p:cViewPr>
      <p:guideLst>
        <p:guide orient="horz" pos="1664"/>
        <p:guide pos="2878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50" d="100"/>
        <a:sy n="150" d="100"/>
      </p:scale>
      <p:origin x="0" y="6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gs" Target="tags/tag1.xml"/><Relationship Id="rId30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microsoft.com/office/2011/relationships/chartColorStyle" Target="colors1.xml"/><Relationship Id="rId2" Type="http://schemas.microsoft.com/office/2011/relationships/chartStyle" Target="style1.xml"/><Relationship Id="rId1" Type="http://schemas.openxmlformats.org/officeDocument/2006/relationships/package" Target="../embeddings/Microsoft_Excel____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zh-CN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5.5342224827788403E-2"/>
          <c:y val="0.24890829694323099"/>
          <c:w val="0.87313498461087502"/>
          <c:h val="0.63925534359917302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男生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优秀</c:v>
                </c:pt>
                <c:pt idx="1">
                  <c:v>良好</c:v>
                </c:pt>
                <c:pt idx="2">
                  <c:v>及格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2</c:v>
                </c:pt>
                <c:pt idx="1">
                  <c:v>10</c:v>
                </c:pt>
                <c:pt idx="2">
                  <c:v>11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女生</c:v>
                </c:pt>
              </c:strCache>
            </c:strRef>
          </c:tx>
          <c:spPr>
            <a:solidFill>
              <a:srgbClr val="C00000"/>
            </a:solidFill>
            <a:ln>
              <a:noFill/>
            </a:ln>
            <a:effectLst/>
          </c:spPr>
          <c:invertIfNegative val="0"/>
          <c:dLbls>
            <c:spPr>
              <a:noFill/>
              <a:ln>
                <a:noFill/>
              </a:ln>
              <a:effectLst/>
            </c:spPr>
            <c:txPr>
              <a:bodyPr rot="0" spcFirstLastPara="0" vertOverflow="ellipsis" vert="horz" wrap="square" lIns="38100" tIns="19050" rIns="38100" bIns="19050" anchor="ctr" anchorCtr="1"/>
              <a:lstStyle/>
              <a:p>
                <a:pPr>
                  <a:defRPr lang="zh-CN" sz="10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zh-CN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layout/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Sheet1!$A$2:$A$4</c:f>
              <c:strCache>
                <c:ptCount val="3"/>
                <c:pt idx="0">
                  <c:v>优秀</c:v>
                </c:pt>
                <c:pt idx="1">
                  <c:v>良好</c:v>
                </c:pt>
                <c:pt idx="2">
                  <c:v>及格</c:v>
                </c:pt>
              </c:strCache>
            </c:strRef>
          </c:cat>
          <c:val>
            <c:numRef>
              <c:f>Sheet1!$C$2:$C$4</c:f>
              <c:numCache>
                <c:formatCode>General</c:formatCode>
                <c:ptCount val="3"/>
                <c:pt idx="0">
                  <c:v>8</c:v>
                </c:pt>
                <c:pt idx="1">
                  <c:v>9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246"/>
        <c:overlap val="-28"/>
        <c:axId val="346865024"/>
        <c:axId val="346870912"/>
      </c:barChart>
      <c:catAx>
        <c:axId val="346865024"/>
        <c:scaling>
          <c:orientation val="minMax"/>
        </c:scaling>
        <c:delete val="0"/>
        <c:axPos val="b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6870912"/>
        <c:crosses val="autoZero"/>
        <c:auto val="1"/>
        <c:lblAlgn val="ctr"/>
        <c:lblOffset val="100"/>
        <c:noMultiLvlLbl val="0"/>
      </c:catAx>
      <c:valAx>
        <c:axId val="34687091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bg1">
                  <a:lumMod val="902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0" vertOverflow="ellipsis" vert="horz" wrap="square" anchor="ctr" anchorCtr="1"/>
          <a:lstStyle/>
          <a:p>
            <a:pPr>
              <a:defRPr lang="zh-CN"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zh-CN"/>
          </a:p>
        </c:txPr>
        <c:crossAx val="346865024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t"/>
      <c:layout>
        <c:manualLayout>
          <c:xMode val="edge"/>
          <c:yMode val="edge"/>
          <c:x val="0.46467366075573302"/>
          <c:y val="0.135995509942271"/>
        </c:manualLayout>
      </c:layout>
      <c:overlay val="0"/>
      <c:spPr>
        <a:noFill/>
        <a:ln>
          <a:noFill/>
        </a:ln>
        <a:effectLst/>
      </c:spPr>
      <c:txPr>
        <a:bodyPr rot="0" spcFirstLastPara="0" vertOverflow="ellipsis" vert="horz" wrap="square" anchor="ctr" anchorCtr="1"/>
        <a:lstStyle/>
        <a:p>
          <a:pPr>
            <a:defRPr lang="zh-CN"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zh-CN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 lang="zh-CN"/>
      </a:pPr>
      <a:endParaRPr lang="zh-CN"/>
    </a:p>
  </c:txPr>
  <c:externalData r:id="rId1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100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0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0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>
      <cs:styleClr val="auto"/>
    </cs:lnRef>
    <cs:fillRef idx="1">
      <cs:styleClr val="auto"/>
    </cs:fillRef>
    <cs:effectRef idx="0"/>
    <cs:fontRef idx="minor">
      <a:schemeClr val="dk1"/>
    </cs:fontRef>
    <cs:spPr>
      <a:ln>
        <a:noFill/>
      </a:ln>
      <a:effectLst/>
    </cs:spPr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bg1">
            <a:lumMod val="902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1400" b="1" kern="120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C1BB058-A751-4D19-B483-100918BF8764}" type="datetimeFigureOut">
              <a:rPr lang="zh-CN" altLang="en-US" smtClean="0"/>
              <a:t>2024/2/3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E4E8286-DF98-438C-972F-6032FBDCBA5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7583795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  <a:cs typeface="仿宋" panose="02010609060101010101" charset="-122"/>
              </a:rPr>
              <a:t>蓝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zh-CN" altLang="en-US" dirty="0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E7B6B70-BA70-474B-BF5C-EB8D30C6160B}" type="slidenum">
              <a:rPr lang="zh-CN" altLang="en-US" smtClean="0">
                <a:solidFill>
                  <a:prstClr val="black"/>
                </a:solidFill>
              </a:rPr>
              <a:t>23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microsoft.com/office/2007/relationships/hdphoto" Target="../media/hdphoto1.wdp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3.png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图片 12" descr="七彩课堂4个字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  <p:sp>
        <p:nvSpPr>
          <p:cNvPr id="7" name="矩形 6"/>
          <p:cNvSpPr/>
          <p:nvPr userDrawn="1"/>
        </p:nvSpPr>
        <p:spPr>
          <a:xfrm>
            <a:off x="-63400" y="84142"/>
            <a:ext cx="3600452" cy="33855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北师版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数学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五年级</a:t>
            </a:r>
            <a:r>
              <a:rPr lang="en-US" altLang="zh-CN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·</a:t>
            </a:r>
            <a:r>
              <a:rPr lang="zh-CN" altLang="en-US" sz="1600" b="1" spc="300" dirty="0">
                <a:ln w="0"/>
                <a:solidFill>
                  <a:prstClr val="black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下册</a:t>
            </a:r>
          </a:p>
        </p:txBody>
      </p:sp>
      <p:sp>
        <p:nvSpPr>
          <p:cNvPr id="8" name="圆角矩形 7"/>
          <p:cNvSpPr/>
          <p:nvPr userDrawn="1"/>
        </p:nvSpPr>
        <p:spPr>
          <a:xfrm>
            <a:off x="109220" y="400050"/>
            <a:ext cx="3230245" cy="76200"/>
          </a:xfrm>
          <a:prstGeom prst="roundRect">
            <a:avLst/>
          </a:prstGeom>
          <a:solidFill>
            <a:srgbClr val="A9D18E"/>
          </a:solidFill>
          <a:ln>
            <a:noFill/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prstClr val="white"/>
              </a:solidFill>
            </a:endParaRPr>
          </a:p>
        </p:txBody>
      </p:sp>
      <p:pic>
        <p:nvPicPr>
          <p:cNvPr id="9" name="图片 8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898525" y="738505"/>
            <a:ext cx="7378700" cy="3671570"/>
          </a:xfrm>
          <a:prstGeom prst="rect">
            <a:avLst/>
          </a:prstGeom>
        </p:spPr>
      </p:pic>
      <p:pic>
        <p:nvPicPr>
          <p:cNvPr id="10" name="图片 9" descr="立体尺子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 rot="20160000">
            <a:off x="182880" y="414655"/>
            <a:ext cx="1219835" cy="1219835"/>
          </a:xfrm>
          <a:prstGeom prst="rect">
            <a:avLst/>
          </a:prstGeom>
        </p:spPr>
      </p:pic>
      <p:pic>
        <p:nvPicPr>
          <p:cNvPr id="11" name="图片 10" descr="小草"/>
          <p:cNvPicPr>
            <a:picLocks noChangeAspect="1"/>
          </p:cNvPicPr>
          <p:nvPr userDrawn="1"/>
        </p:nvPicPr>
        <p:blipFill>
          <a:blip r:embed="rId5"/>
          <a:srcRect l="3210" t="41481" b="40247"/>
          <a:stretch>
            <a:fillRect/>
          </a:stretch>
        </p:blipFill>
        <p:spPr>
          <a:xfrm>
            <a:off x="-21665" y="4201945"/>
            <a:ext cx="5334000" cy="996950"/>
          </a:xfrm>
          <a:prstGeom prst="rect">
            <a:avLst/>
          </a:prstGeom>
        </p:spPr>
      </p:pic>
      <p:pic>
        <p:nvPicPr>
          <p:cNvPr id="12" name="图片 11" descr="花花"/>
          <p:cNvPicPr>
            <a:picLocks noChangeAspect="1"/>
          </p:cNvPicPr>
          <p:nvPr userDrawn="1"/>
        </p:nvPicPr>
        <p:blipFill>
          <a:blip r:embed="rId6"/>
          <a:srcRect l="2934" t="18441" r="5448" b="31014"/>
          <a:stretch>
            <a:fillRect/>
          </a:stretch>
        </p:blipFill>
        <p:spPr>
          <a:xfrm>
            <a:off x="7580705" y="4284645"/>
            <a:ext cx="1572260" cy="86741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3041992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6" y="162501"/>
            <a:ext cx="223840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跨学科学习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图片 14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6" name="图片 1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7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课后作业</a:t>
            </a:r>
          </a:p>
        </p:txBody>
      </p:sp>
      <p:pic>
        <p:nvPicPr>
          <p:cNvPr id="18" name="图片 1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  <p:grpSp>
        <p:nvGrpSpPr>
          <p:cNvPr id="11" name="组合 10"/>
          <p:cNvGrpSpPr/>
          <p:nvPr userDrawn="1"/>
        </p:nvGrpSpPr>
        <p:grpSpPr>
          <a:xfrm>
            <a:off x="7776607" y="1151453"/>
            <a:ext cx="1301878" cy="3705744"/>
            <a:chOff x="12279" y="2094"/>
            <a:chExt cx="1976" cy="5643"/>
          </a:xfrm>
        </p:grpSpPr>
        <p:pic>
          <p:nvPicPr>
            <p:cNvPr id="12" name="图片 11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18138" t="76319" r="38665" b="1629"/>
            <a:stretch>
              <a:fillRect/>
            </a:stretch>
          </p:blipFill>
          <p:spPr>
            <a:xfrm rot="180000">
              <a:off x="12323" y="2094"/>
              <a:ext cx="1747" cy="1190"/>
            </a:xfrm>
            <a:prstGeom prst="rect">
              <a:avLst/>
            </a:prstGeom>
          </p:spPr>
        </p:pic>
        <p:pic>
          <p:nvPicPr>
            <p:cNvPr id="13" name="图片 12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r="53353" b="48041"/>
            <a:stretch>
              <a:fillRect/>
            </a:stretch>
          </p:blipFill>
          <p:spPr>
            <a:xfrm rot="180000">
              <a:off x="12368" y="4934"/>
              <a:ext cx="1887" cy="2803"/>
            </a:xfrm>
            <a:prstGeom prst="rect">
              <a:avLst/>
            </a:prstGeom>
          </p:spPr>
        </p:pic>
        <p:pic>
          <p:nvPicPr>
            <p:cNvPr id="14" name="图片 13"/>
            <p:cNvPicPr>
              <a:picLocks noChangeAspect="1"/>
            </p:cNvPicPr>
            <p:nvPr/>
          </p:nvPicPr>
          <p:blipFill rotWithShape="1"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backgroundRemoval t="2500" b="99375" l="2917" r="100000">
                          <a14:foregroundMark x1="30972" y1="12083" x2="10694" y2="43854"/>
                          <a14:foregroundMark x1="76667" y1="12188" x2="85694" y2="21667"/>
                          <a14:foregroundMark x1="91528" y1="7083" x2="93472" y2="11979"/>
                          <a14:foregroundMark x1="32639" y1="81667" x2="26528" y2="82604"/>
                          <a14:foregroundMark x1="53750" y1="93021" x2="54583" y2="94688"/>
                          <a14:foregroundMark x1="97222" y1="74688" x2="92917" y2="80208"/>
                          <a14:foregroundMark x1="98056" y1="73438" x2="91528" y2="77708"/>
                          <a14:backgroundMark x1="60833" y1="42083" x2="60417" y2="84375"/>
                          <a14:backgroundMark x1="51528" y1="87708" x2="94722" y2="56042"/>
                          <a14:backgroundMark x1="87500" y1="74167" x2="64444" y2="83958"/>
                        </a14:backgroundRemoval>
                      </a14:imgEffect>
                    </a14:imgLayer>
                  </a14:imgProps>
                </a:ext>
              </a:extLst>
            </a:blip>
            <a:srcRect l="55962" r="-760" b="75616"/>
            <a:stretch>
              <a:fillRect/>
            </a:stretch>
          </p:blipFill>
          <p:spPr>
            <a:xfrm rot="180000">
              <a:off x="12279" y="3525"/>
              <a:ext cx="1812" cy="1315"/>
            </a:xfrm>
            <a:prstGeom prst="rect">
              <a:avLst/>
            </a:prstGeom>
          </p:spPr>
        </p:pic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t="21331" r="6846" b="29800"/>
          <a:stretch>
            <a:fillRect/>
          </a:stretch>
        </p:blipFill>
        <p:spPr>
          <a:xfrm>
            <a:off x="-635" y="-190500"/>
            <a:ext cx="9149080" cy="5411980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15482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627507" y="148888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板书设计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32211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结束页2.png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0" y="17930"/>
            <a:ext cx="9135541" cy="5140264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 userDrawn="1"/>
        </p:nvPicPr>
        <p:blipFill>
          <a:blip r:embed="rId3" cstate="print">
            <a:alphaModFix amt="7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4618">
            <a:off x="7567239" y="494503"/>
            <a:ext cx="722742" cy="94338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 userDrawn="1"/>
        </p:nvPicPr>
        <p:blipFill>
          <a:blip r:embed="rId4" cstate="print">
            <a:alphaModFix amt="7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4629">
            <a:off x="7223546" y="1124885"/>
            <a:ext cx="456460" cy="595807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cxnSp>
        <p:nvCxnSpPr>
          <p:cNvPr id="133" name="直接连接符 132"/>
          <p:cNvCxnSpPr/>
          <p:nvPr userDrawn="1"/>
        </p:nvCxnSpPr>
        <p:spPr>
          <a:xfrm flipV="1">
            <a:off x="94992" y="76122"/>
            <a:ext cx="1021060" cy="6102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5" name="直接连接符 134"/>
          <p:cNvCxnSpPr/>
          <p:nvPr userDrawn="1"/>
        </p:nvCxnSpPr>
        <p:spPr>
          <a:xfrm flipH="1" flipV="1">
            <a:off x="88256" y="70021"/>
            <a:ext cx="6737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7" name="直接连接符 136"/>
          <p:cNvCxnSpPr/>
          <p:nvPr userDrawn="1"/>
        </p:nvCxnSpPr>
        <p:spPr>
          <a:xfrm flipV="1">
            <a:off x="9018982" y="4016016"/>
            <a:ext cx="7200" cy="10224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8" name="直接连接符 137"/>
          <p:cNvCxnSpPr/>
          <p:nvPr userDrawn="1"/>
        </p:nvCxnSpPr>
        <p:spPr>
          <a:xfrm>
            <a:off x="7996582" y="5037135"/>
            <a:ext cx="1022400" cy="7200"/>
          </a:xfrm>
          <a:prstGeom prst="line">
            <a:avLst/>
          </a:prstGeom>
          <a:ln w="28575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9" name="直接连接符 148"/>
          <p:cNvCxnSpPr/>
          <p:nvPr userDrawn="1"/>
        </p:nvCxnSpPr>
        <p:spPr>
          <a:xfrm rot="16200000" flipH="1" flipV="1">
            <a:off x="8748982" y="4713432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5" name="直接连接符 154"/>
          <p:cNvCxnSpPr/>
          <p:nvPr userDrawn="1"/>
        </p:nvCxnSpPr>
        <p:spPr>
          <a:xfrm rot="5400000" flipH="1">
            <a:off x="361624" y="-121783"/>
            <a:ext cx="0" cy="540000"/>
          </a:xfrm>
          <a:prstGeom prst="line">
            <a:avLst/>
          </a:prstGeom>
          <a:ln w="107950" cmpd="thickThin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图片 15" descr="绿色框00"/>
          <p:cNvPicPr>
            <a:picLocks noChangeAspect="1"/>
          </p:cNvPicPr>
          <p:nvPr userDrawn="1"/>
        </p:nvPicPr>
        <p:blipFill>
          <a:blip r:embed="rId2"/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cxnSp>
        <p:nvCxnSpPr>
          <p:cNvPr id="10" name="直接连接符 9"/>
          <p:cNvCxnSpPr/>
          <p:nvPr userDrawn="1"/>
        </p:nvCxnSpPr>
        <p:spPr>
          <a:xfrm>
            <a:off x="240276" y="257625"/>
            <a:ext cx="10736" cy="4646069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直接连接符 10"/>
          <p:cNvCxnSpPr/>
          <p:nvPr userDrawn="1"/>
        </p:nvCxnSpPr>
        <p:spPr>
          <a:xfrm>
            <a:off x="8919882" y="654424"/>
            <a:ext cx="0" cy="4312023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接连接符 11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 descr="图片包含 文字&#10;&#10;描述已自动生成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sp>
        <p:nvSpPr>
          <p:cNvPr id="17" name="文本框 28"/>
          <p:cNvSpPr txBox="1"/>
          <p:nvPr userDrawn="1"/>
        </p:nvSpPr>
        <p:spPr>
          <a:xfrm>
            <a:off x="3840819" y="-18385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变式训练</a:t>
            </a:r>
          </a:p>
        </p:txBody>
      </p:sp>
      <p:cxnSp>
        <p:nvCxnSpPr>
          <p:cNvPr id="18" name="直接连接符 17"/>
          <p:cNvCxnSpPr/>
          <p:nvPr userDrawn="1"/>
        </p:nvCxnSpPr>
        <p:spPr>
          <a:xfrm flipH="1" flipV="1">
            <a:off x="5414684" y="241601"/>
            <a:ext cx="2160492" cy="8964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250565"/>
            <a:ext cx="3525090" cy="0"/>
          </a:xfrm>
          <a:prstGeom prst="line">
            <a:avLst/>
          </a:prstGeom>
          <a:ln w="28575">
            <a:solidFill>
              <a:schemeClr val="accent6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8" name="直接连接符 17"/>
          <p:cNvCxnSpPr/>
          <p:nvPr userDrawn="1"/>
        </p:nvCxnSpPr>
        <p:spPr>
          <a:xfrm>
            <a:off x="251012" y="268495"/>
            <a:ext cx="0" cy="4635199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接连接符 18"/>
          <p:cNvCxnSpPr/>
          <p:nvPr userDrawn="1"/>
        </p:nvCxnSpPr>
        <p:spPr>
          <a:xfrm>
            <a:off x="8919882" y="600635"/>
            <a:ext cx="0" cy="4365812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 userDrawn="1"/>
        </p:nvCxnSpPr>
        <p:spPr>
          <a:xfrm flipH="1">
            <a:off x="251012" y="4966447"/>
            <a:ext cx="866887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3" name="图片 22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24" name="图片 23" descr="绿色框00"/>
          <p:cNvPicPr>
            <a:picLocks noChangeAspect="1"/>
          </p:cNvPicPr>
          <p:nvPr userDrawn="1"/>
        </p:nvPicPr>
        <p:blipFill>
          <a:blip r:embed="rId3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 l="11589" t="40000" r="12691" b="23210"/>
          <a:stretch>
            <a:fillRect/>
          </a:stretch>
        </p:blipFill>
        <p:spPr>
          <a:xfrm>
            <a:off x="3756211" y="-12599"/>
            <a:ext cx="1658471" cy="540448"/>
          </a:xfrm>
          <a:prstGeom prst="rect">
            <a:avLst/>
          </a:prstGeom>
        </p:spPr>
      </p:pic>
      <p:sp>
        <p:nvSpPr>
          <p:cNvPr id="25" name="文本框 28"/>
          <p:cNvSpPr txBox="1"/>
          <p:nvPr userDrawn="1"/>
        </p:nvSpPr>
        <p:spPr>
          <a:xfrm>
            <a:off x="3831854" y="-9420"/>
            <a:ext cx="1582827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dirty="0">
                <a:solidFill>
                  <a:prstClr val="black"/>
                </a:solidFill>
                <a:latin typeface="黑体" panose="02010609060101010101" pitchFamily="49" charset="-122"/>
                <a:ea typeface="黑体" panose="02010609060101010101" pitchFamily="49" charset="-122"/>
                <a:sym typeface="+mn-ea"/>
              </a:rPr>
              <a:t>思维训练</a:t>
            </a:r>
          </a:p>
        </p:txBody>
      </p:sp>
      <p:cxnSp>
        <p:nvCxnSpPr>
          <p:cNvPr id="26" name="直接连接符 25"/>
          <p:cNvCxnSpPr/>
          <p:nvPr userDrawn="1"/>
        </p:nvCxnSpPr>
        <p:spPr>
          <a:xfrm flipH="1">
            <a:off x="5414683" y="250565"/>
            <a:ext cx="2133599" cy="8965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直接连接符 27"/>
          <p:cNvCxnSpPr/>
          <p:nvPr userDrawn="1"/>
        </p:nvCxnSpPr>
        <p:spPr>
          <a:xfrm flipH="1">
            <a:off x="251012" y="268495"/>
            <a:ext cx="3525090" cy="0"/>
          </a:xfrm>
          <a:prstGeom prst="line">
            <a:avLst/>
          </a:prstGeom>
          <a:ln w="28575">
            <a:solidFill>
              <a:schemeClr val="accent5">
                <a:lumMod val="60000"/>
                <a:lumOff val="4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6" name="图片 5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7" name="文本框 7"/>
          <p:cNvSpPr txBox="1"/>
          <p:nvPr userDrawn="1"/>
        </p:nvSpPr>
        <p:spPr>
          <a:xfrm>
            <a:off x="505587" y="162501"/>
            <a:ext cx="1705040" cy="5219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 smtClean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复习导</a:t>
            </a:r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入</a:t>
            </a:r>
          </a:p>
        </p:txBody>
      </p:sp>
      <p:pic>
        <p:nvPicPr>
          <p:cNvPr id="8" name="图片 7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2" name="图片 11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3" name="文本框 7"/>
          <p:cNvSpPr txBox="1"/>
          <p:nvPr userDrawn="1"/>
        </p:nvSpPr>
        <p:spPr>
          <a:xfrm>
            <a:off x="505587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探究新知</a:t>
            </a: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10" name="图片 9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505587" y="153536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课堂练习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 descr="图片包含 文字&#10;&#10;描述已自动生成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3401" y="4464508"/>
            <a:ext cx="961472" cy="678991"/>
          </a:xfrm>
          <a:prstGeom prst="rect">
            <a:avLst/>
          </a:prstGeom>
        </p:spPr>
      </p:pic>
      <p:pic>
        <p:nvPicPr>
          <p:cNvPr id="7" name="图片 6" descr="/Users/timebook007/Desktop/绿色框.png绿色框"/>
          <p:cNvPicPr>
            <a:picLocks noChangeAspect="1"/>
          </p:cNvPicPr>
          <p:nvPr userDrawn="1"/>
        </p:nvPicPr>
        <p:blipFill>
          <a:blip r:embed="rId3"/>
          <a:srcRect l="16744" t="65554" r="31761" b="20455"/>
          <a:stretch>
            <a:fillRect/>
          </a:stretch>
        </p:blipFill>
        <p:spPr>
          <a:xfrm>
            <a:off x="32903" y="170329"/>
            <a:ext cx="2711087" cy="552301"/>
          </a:xfrm>
          <a:prstGeom prst="rect">
            <a:avLst/>
          </a:prstGeom>
        </p:spPr>
      </p:pic>
      <p:sp>
        <p:nvSpPr>
          <p:cNvPr id="11" name="文本框 7"/>
          <p:cNvSpPr txBox="1"/>
          <p:nvPr userDrawn="1"/>
        </p:nvSpPr>
        <p:spPr>
          <a:xfrm>
            <a:off x="496622" y="162501"/>
            <a:ext cx="17050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800" b="1" dirty="0">
                <a:solidFill>
                  <a:srgbClr val="70AD47">
                    <a:lumMod val="75000"/>
                  </a:srgbClr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课堂小结</a:t>
            </a:r>
          </a:p>
        </p:txBody>
      </p:sp>
      <p:pic>
        <p:nvPicPr>
          <p:cNvPr id="12" name="图片 11"/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00198" y="297889"/>
            <a:ext cx="310515" cy="324485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lumMod val="95000"/>
            <a:alpha val="22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 descr="七彩课堂4个字.png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3249" y="41028"/>
            <a:ext cx="1370357" cy="537812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tags" Target="../tags/tag107.xml"/><Relationship Id="rId13" Type="http://schemas.openxmlformats.org/officeDocument/2006/relationships/image" Target="../media/image17.png"/><Relationship Id="rId18" Type="http://schemas.openxmlformats.org/officeDocument/2006/relationships/image" Target="../media/image24.png"/><Relationship Id="rId3" Type="http://schemas.openxmlformats.org/officeDocument/2006/relationships/tags" Target="../tags/tag102.xml"/><Relationship Id="rId7" Type="http://schemas.openxmlformats.org/officeDocument/2006/relationships/tags" Target="../tags/tag106.xml"/><Relationship Id="rId12" Type="http://schemas.openxmlformats.org/officeDocument/2006/relationships/image" Target="../media/image23.png"/><Relationship Id="rId17" Type="http://schemas.openxmlformats.org/officeDocument/2006/relationships/image" Target="../media/image22.png"/><Relationship Id="rId2" Type="http://schemas.openxmlformats.org/officeDocument/2006/relationships/tags" Target="../tags/tag101.xml"/><Relationship Id="rId16" Type="http://schemas.openxmlformats.org/officeDocument/2006/relationships/image" Target="../media/image18.png"/><Relationship Id="rId1" Type="http://schemas.openxmlformats.org/officeDocument/2006/relationships/tags" Target="../tags/tag100.xml"/><Relationship Id="rId6" Type="http://schemas.openxmlformats.org/officeDocument/2006/relationships/tags" Target="../tags/tag105.xml"/><Relationship Id="rId11" Type="http://schemas.openxmlformats.org/officeDocument/2006/relationships/slideLayout" Target="../slideLayouts/slideLayout3.xml"/><Relationship Id="rId5" Type="http://schemas.openxmlformats.org/officeDocument/2006/relationships/tags" Target="../tags/tag104.xml"/><Relationship Id="rId15" Type="http://schemas.microsoft.com/office/2007/relationships/hdphoto" Target="../media/hdphoto2.wdp"/><Relationship Id="rId10" Type="http://schemas.openxmlformats.org/officeDocument/2006/relationships/tags" Target="../tags/tag109.xml"/><Relationship Id="rId4" Type="http://schemas.openxmlformats.org/officeDocument/2006/relationships/tags" Target="../tags/tag103.xml"/><Relationship Id="rId9" Type="http://schemas.openxmlformats.org/officeDocument/2006/relationships/tags" Target="../tags/tag108.xml"/><Relationship Id="rId1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tags" Target="../tags/tag112.xml"/><Relationship Id="rId7" Type="http://schemas.openxmlformats.org/officeDocument/2006/relationships/image" Target="../media/image17.png"/><Relationship Id="rId2" Type="http://schemas.openxmlformats.org/officeDocument/2006/relationships/tags" Target="../tags/tag111.xml"/><Relationship Id="rId1" Type="http://schemas.openxmlformats.org/officeDocument/2006/relationships/tags" Target="../tags/tag110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4.xml"/><Relationship Id="rId10" Type="http://schemas.openxmlformats.org/officeDocument/2006/relationships/image" Target="../media/image24.png"/><Relationship Id="rId4" Type="http://schemas.openxmlformats.org/officeDocument/2006/relationships/tags" Target="../tags/tag113.xml"/><Relationship Id="rId9" Type="http://schemas.openxmlformats.org/officeDocument/2006/relationships/image" Target="../media/image2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15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tags" Target="../tags/tag118.xml"/><Relationship Id="rId7" Type="http://schemas.openxmlformats.org/officeDocument/2006/relationships/image" Target="../media/image25.png"/><Relationship Id="rId2" Type="http://schemas.openxmlformats.org/officeDocument/2006/relationships/tags" Target="../tags/tag117.xml"/><Relationship Id="rId1" Type="http://schemas.openxmlformats.org/officeDocument/2006/relationships/tags" Target="../tags/tag116.xml"/><Relationship Id="rId6" Type="http://schemas.openxmlformats.org/officeDocument/2006/relationships/image" Target="../media/image26.tiff"/><Relationship Id="rId5" Type="http://schemas.openxmlformats.org/officeDocument/2006/relationships/slideLayout" Target="../slideLayouts/slideLayout8.xml"/><Relationship Id="rId4" Type="http://schemas.openxmlformats.org/officeDocument/2006/relationships/tags" Target="../tags/tag119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tags" Target="../tags/tag127.xml"/><Relationship Id="rId13" Type="http://schemas.openxmlformats.org/officeDocument/2006/relationships/tags" Target="../tags/tag132.xml"/><Relationship Id="rId18" Type="http://schemas.openxmlformats.org/officeDocument/2006/relationships/tags" Target="../tags/tag137.xml"/><Relationship Id="rId26" Type="http://schemas.openxmlformats.org/officeDocument/2006/relationships/tags" Target="../tags/tag145.xml"/><Relationship Id="rId39" Type="http://schemas.openxmlformats.org/officeDocument/2006/relationships/tags" Target="../tags/tag158.xml"/><Relationship Id="rId3" Type="http://schemas.openxmlformats.org/officeDocument/2006/relationships/tags" Target="../tags/tag122.xml"/><Relationship Id="rId21" Type="http://schemas.openxmlformats.org/officeDocument/2006/relationships/tags" Target="../tags/tag140.xml"/><Relationship Id="rId34" Type="http://schemas.openxmlformats.org/officeDocument/2006/relationships/tags" Target="../tags/tag153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26.xml"/><Relationship Id="rId12" Type="http://schemas.openxmlformats.org/officeDocument/2006/relationships/tags" Target="../tags/tag131.xml"/><Relationship Id="rId17" Type="http://schemas.openxmlformats.org/officeDocument/2006/relationships/tags" Target="../tags/tag136.xml"/><Relationship Id="rId25" Type="http://schemas.openxmlformats.org/officeDocument/2006/relationships/tags" Target="../tags/tag144.xml"/><Relationship Id="rId33" Type="http://schemas.openxmlformats.org/officeDocument/2006/relationships/tags" Target="../tags/tag152.xml"/><Relationship Id="rId38" Type="http://schemas.openxmlformats.org/officeDocument/2006/relationships/tags" Target="../tags/tag157.xml"/><Relationship Id="rId2" Type="http://schemas.openxmlformats.org/officeDocument/2006/relationships/tags" Target="../tags/tag121.xml"/><Relationship Id="rId16" Type="http://schemas.openxmlformats.org/officeDocument/2006/relationships/tags" Target="../tags/tag135.xml"/><Relationship Id="rId20" Type="http://schemas.openxmlformats.org/officeDocument/2006/relationships/tags" Target="../tags/tag139.xml"/><Relationship Id="rId29" Type="http://schemas.openxmlformats.org/officeDocument/2006/relationships/tags" Target="../tags/tag148.xml"/><Relationship Id="rId41" Type="http://schemas.openxmlformats.org/officeDocument/2006/relationships/tags" Target="../tags/tag160.xml"/><Relationship Id="rId1" Type="http://schemas.openxmlformats.org/officeDocument/2006/relationships/tags" Target="../tags/tag120.xml"/><Relationship Id="rId6" Type="http://schemas.openxmlformats.org/officeDocument/2006/relationships/tags" Target="../tags/tag125.xml"/><Relationship Id="rId11" Type="http://schemas.openxmlformats.org/officeDocument/2006/relationships/tags" Target="../tags/tag130.xml"/><Relationship Id="rId24" Type="http://schemas.openxmlformats.org/officeDocument/2006/relationships/tags" Target="../tags/tag143.xml"/><Relationship Id="rId32" Type="http://schemas.openxmlformats.org/officeDocument/2006/relationships/tags" Target="../tags/tag151.xml"/><Relationship Id="rId37" Type="http://schemas.openxmlformats.org/officeDocument/2006/relationships/tags" Target="../tags/tag156.xml"/><Relationship Id="rId40" Type="http://schemas.openxmlformats.org/officeDocument/2006/relationships/tags" Target="../tags/tag159.xml"/><Relationship Id="rId5" Type="http://schemas.openxmlformats.org/officeDocument/2006/relationships/tags" Target="../tags/tag124.xml"/><Relationship Id="rId15" Type="http://schemas.openxmlformats.org/officeDocument/2006/relationships/tags" Target="../tags/tag134.xml"/><Relationship Id="rId23" Type="http://schemas.openxmlformats.org/officeDocument/2006/relationships/tags" Target="../tags/tag142.xml"/><Relationship Id="rId28" Type="http://schemas.openxmlformats.org/officeDocument/2006/relationships/tags" Target="../tags/tag147.xml"/><Relationship Id="rId36" Type="http://schemas.openxmlformats.org/officeDocument/2006/relationships/tags" Target="../tags/tag155.xml"/><Relationship Id="rId10" Type="http://schemas.openxmlformats.org/officeDocument/2006/relationships/tags" Target="../tags/tag129.xml"/><Relationship Id="rId19" Type="http://schemas.openxmlformats.org/officeDocument/2006/relationships/tags" Target="../tags/tag138.xml"/><Relationship Id="rId31" Type="http://schemas.openxmlformats.org/officeDocument/2006/relationships/tags" Target="../tags/tag150.xml"/><Relationship Id="rId44" Type="http://schemas.openxmlformats.org/officeDocument/2006/relationships/image" Target="../media/image28.png"/><Relationship Id="rId4" Type="http://schemas.openxmlformats.org/officeDocument/2006/relationships/tags" Target="../tags/tag123.xml"/><Relationship Id="rId9" Type="http://schemas.openxmlformats.org/officeDocument/2006/relationships/tags" Target="../tags/tag128.xml"/><Relationship Id="rId14" Type="http://schemas.openxmlformats.org/officeDocument/2006/relationships/tags" Target="../tags/tag133.xml"/><Relationship Id="rId22" Type="http://schemas.openxmlformats.org/officeDocument/2006/relationships/tags" Target="../tags/tag141.xml"/><Relationship Id="rId27" Type="http://schemas.openxmlformats.org/officeDocument/2006/relationships/tags" Target="../tags/tag146.xml"/><Relationship Id="rId30" Type="http://schemas.openxmlformats.org/officeDocument/2006/relationships/tags" Target="../tags/tag149.xml"/><Relationship Id="rId35" Type="http://schemas.openxmlformats.org/officeDocument/2006/relationships/tags" Target="../tags/tag154.xml"/><Relationship Id="rId43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tags" Target="../tags/tag168.xml"/><Relationship Id="rId13" Type="http://schemas.openxmlformats.org/officeDocument/2006/relationships/tags" Target="../tags/tag173.xml"/><Relationship Id="rId18" Type="http://schemas.openxmlformats.org/officeDocument/2006/relationships/tags" Target="../tags/tag178.xml"/><Relationship Id="rId26" Type="http://schemas.openxmlformats.org/officeDocument/2006/relationships/tags" Target="../tags/tag186.xml"/><Relationship Id="rId39" Type="http://schemas.openxmlformats.org/officeDocument/2006/relationships/tags" Target="../tags/tag199.xml"/><Relationship Id="rId3" Type="http://schemas.openxmlformats.org/officeDocument/2006/relationships/tags" Target="../tags/tag163.xml"/><Relationship Id="rId21" Type="http://schemas.openxmlformats.org/officeDocument/2006/relationships/tags" Target="../tags/tag181.xml"/><Relationship Id="rId34" Type="http://schemas.openxmlformats.org/officeDocument/2006/relationships/tags" Target="../tags/tag194.xml"/><Relationship Id="rId42" Type="http://schemas.openxmlformats.org/officeDocument/2006/relationships/slideLayout" Target="../slideLayouts/slideLayout2.xml"/><Relationship Id="rId7" Type="http://schemas.openxmlformats.org/officeDocument/2006/relationships/tags" Target="../tags/tag167.xml"/><Relationship Id="rId12" Type="http://schemas.openxmlformats.org/officeDocument/2006/relationships/tags" Target="../tags/tag172.xml"/><Relationship Id="rId17" Type="http://schemas.openxmlformats.org/officeDocument/2006/relationships/tags" Target="../tags/tag177.xml"/><Relationship Id="rId25" Type="http://schemas.openxmlformats.org/officeDocument/2006/relationships/tags" Target="../tags/tag185.xml"/><Relationship Id="rId33" Type="http://schemas.openxmlformats.org/officeDocument/2006/relationships/tags" Target="../tags/tag193.xml"/><Relationship Id="rId38" Type="http://schemas.openxmlformats.org/officeDocument/2006/relationships/tags" Target="../tags/tag198.xml"/><Relationship Id="rId2" Type="http://schemas.openxmlformats.org/officeDocument/2006/relationships/tags" Target="../tags/tag162.xml"/><Relationship Id="rId16" Type="http://schemas.openxmlformats.org/officeDocument/2006/relationships/tags" Target="../tags/tag176.xml"/><Relationship Id="rId20" Type="http://schemas.openxmlformats.org/officeDocument/2006/relationships/tags" Target="../tags/tag180.xml"/><Relationship Id="rId29" Type="http://schemas.openxmlformats.org/officeDocument/2006/relationships/tags" Target="../tags/tag189.xml"/><Relationship Id="rId41" Type="http://schemas.openxmlformats.org/officeDocument/2006/relationships/tags" Target="../tags/tag201.xml"/><Relationship Id="rId1" Type="http://schemas.openxmlformats.org/officeDocument/2006/relationships/tags" Target="../tags/tag161.xml"/><Relationship Id="rId6" Type="http://schemas.openxmlformats.org/officeDocument/2006/relationships/tags" Target="../tags/tag166.xml"/><Relationship Id="rId11" Type="http://schemas.openxmlformats.org/officeDocument/2006/relationships/tags" Target="../tags/tag171.xml"/><Relationship Id="rId24" Type="http://schemas.openxmlformats.org/officeDocument/2006/relationships/tags" Target="../tags/tag184.xml"/><Relationship Id="rId32" Type="http://schemas.openxmlformats.org/officeDocument/2006/relationships/tags" Target="../tags/tag192.xml"/><Relationship Id="rId37" Type="http://schemas.openxmlformats.org/officeDocument/2006/relationships/tags" Target="../tags/tag197.xml"/><Relationship Id="rId40" Type="http://schemas.openxmlformats.org/officeDocument/2006/relationships/tags" Target="../tags/tag200.xml"/><Relationship Id="rId5" Type="http://schemas.openxmlformats.org/officeDocument/2006/relationships/tags" Target="../tags/tag165.xml"/><Relationship Id="rId15" Type="http://schemas.openxmlformats.org/officeDocument/2006/relationships/tags" Target="../tags/tag175.xml"/><Relationship Id="rId23" Type="http://schemas.openxmlformats.org/officeDocument/2006/relationships/tags" Target="../tags/tag183.xml"/><Relationship Id="rId28" Type="http://schemas.openxmlformats.org/officeDocument/2006/relationships/tags" Target="../tags/tag188.xml"/><Relationship Id="rId36" Type="http://schemas.openxmlformats.org/officeDocument/2006/relationships/tags" Target="../tags/tag196.xml"/><Relationship Id="rId10" Type="http://schemas.openxmlformats.org/officeDocument/2006/relationships/tags" Target="../tags/tag170.xml"/><Relationship Id="rId19" Type="http://schemas.openxmlformats.org/officeDocument/2006/relationships/tags" Target="../tags/tag179.xml"/><Relationship Id="rId31" Type="http://schemas.openxmlformats.org/officeDocument/2006/relationships/tags" Target="../tags/tag191.xml"/><Relationship Id="rId44" Type="http://schemas.openxmlformats.org/officeDocument/2006/relationships/image" Target="../media/image28.png"/><Relationship Id="rId4" Type="http://schemas.openxmlformats.org/officeDocument/2006/relationships/tags" Target="../tags/tag164.xml"/><Relationship Id="rId9" Type="http://schemas.openxmlformats.org/officeDocument/2006/relationships/tags" Target="../tags/tag169.xml"/><Relationship Id="rId14" Type="http://schemas.openxmlformats.org/officeDocument/2006/relationships/tags" Target="../tags/tag174.xml"/><Relationship Id="rId22" Type="http://schemas.openxmlformats.org/officeDocument/2006/relationships/tags" Target="../tags/tag182.xml"/><Relationship Id="rId27" Type="http://schemas.openxmlformats.org/officeDocument/2006/relationships/tags" Target="../tags/tag187.xml"/><Relationship Id="rId30" Type="http://schemas.openxmlformats.org/officeDocument/2006/relationships/tags" Target="../tags/tag190.xml"/><Relationship Id="rId35" Type="http://schemas.openxmlformats.org/officeDocument/2006/relationships/tags" Target="../tags/tag195.xml"/><Relationship Id="rId43" Type="http://schemas.openxmlformats.org/officeDocument/2006/relationships/image" Target="../media/image2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tags" Target="../tags/tag203.xml"/><Relationship Id="rId1" Type="http://schemas.openxmlformats.org/officeDocument/2006/relationships/tags" Target="../tags/tag202.xml"/><Relationship Id="rId5" Type="http://schemas.openxmlformats.org/officeDocument/2006/relationships/chart" Target="../charts/chart1.xml"/><Relationship Id="rId4" Type="http://schemas.openxmlformats.org/officeDocument/2006/relationships/image" Target="../media/image17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tags" Target="../tags/tag211.xml"/><Relationship Id="rId13" Type="http://schemas.openxmlformats.org/officeDocument/2006/relationships/tags" Target="../tags/tag216.xml"/><Relationship Id="rId18" Type="http://schemas.openxmlformats.org/officeDocument/2006/relationships/image" Target="../media/image29.png"/><Relationship Id="rId3" Type="http://schemas.openxmlformats.org/officeDocument/2006/relationships/tags" Target="../tags/tag206.xml"/><Relationship Id="rId7" Type="http://schemas.openxmlformats.org/officeDocument/2006/relationships/tags" Target="../tags/tag210.xml"/><Relationship Id="rId12" Type="http://schemas.openxmlformats.org/officeDocument/2006/relationships/tags" Target="../tags/tag215.xml"/><Relationship Id="rId17" Type="http://schemas.openxmlformats.org/officeDocument/2006/relationships/slideLayout" Target="../slideLayouts/slideLayout4.xml"/><Relationship Id="rId2" Type="http://schemas.openxmlformats.org/officeDocument/2006/relationships/tags" Target="../tags/tag205.xml"/><Relationship Id="rId16" Type="http://schemas.openxmlformats.org/officeDocument/2006/relationships/tags" Target="../tags/tag219.xml"/><Relationship Id="rId1" Type="http://schemas.openxmlformats.org/officeDocument/2006/relationships/tags" Target="../tags/tag204.xml"/><Relationship Id="rId6" Type="http://schemas.openxmlformats.org/officeDocument/2006/relationships/tags" Target="../tags/tag209.xml"/><Relationship Id="rId11" Type="http://schemas.openxmlformats.org/officeDocument/2006/relationships/tags" Target="../tags/tag214.xml"/><Relationship Id="rId5" Type="http://schemas.openxmlformats.org/officeDocument/2006/relationships/tags" Target="../tags/tag208.xml"/><Relationship Id="rId15" Type="http://schemas.openxmlformats.org/officeDocument/2006/relationships/tags" Target="../tags/tag218.xml"/><Relationship Id="rId10" Type="http://schemas.openxmlformats.org/officeDocument/2006/relationships/tags" Target="../tags/tag213.xml"/><Relationship Id="rId4" Type="http://schemas.openxmlformats.org/officeDocument/2006/relationships/tags" Target="../tags/tag207.xml"/><Relationship Id="rId9" Type="http://schemas.openxmlformats.org/officeDocument/2006/relationships/tags" Target="../tags/tag212.xml"/><Relationship Id="rId14" Type="http://schemas.openxmlformats.org/officeDocument/2006/relationships/tags" Target="../tags/tag2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220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3" Type="http://schemas.openxmlformats.org/officeDocument/2006/relationships/tags" Target="../tags/tag4.xml"/><Relationship Id="rId7" Type="http://schemas.openxmlformats.org/officeDocument/2006/relationships/tags" Target="../tags/tag8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9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tags" Target="../tags/tag228.xml"/><Relationship Id="rId3" Type="http://schemas.openxmlformats.org/officeDocument/2006/relationships/tags" Target="../tags/tag223.xml"/><Relationship Id="rId7" Type="http://schemas.openxmlformats.org/officeDocument/2006/relationships/tags" Target="../tags/tag227.xml"/><Relationship Id="rId12" Type="http://schemas.openxmlformats.org/officeDocument/2006/relationships/slideLayout" Target="../slideLayouts/slideLayout10.xml"/><Relationship Id="rId2" Type="http://schemas.openxmlformats.org/officeDocument/2006/relationships/tags" Target="../tags/tag222.xml"/><Relationship Id="rId1" Type="http://schemas.openxmlformats.org/officeDocument/2006/relationships/tags" Target="../tags/tag221.xml"/><Relationship Id="rId6" Type="http://schemas.openxmlformats.org/officeDocument/2006/relationships/tags" Target="../tags/tag226.xml"/><Relationship Id="rId11" Type="http://schemas.openxmlformats.org/officeDocument/2006/relationships/tags" Target="../tags/tag231.xml"/><Relationship Id="rId5" Type="http://schemas.openxmlformats.org/officeDocument/2006/relationships/tags" Target="../tags/tag225.xml"/><Relationship Id="rId10" Type="http://schemas.openxmlformats.org/officeDocument/2006/relationships/tags" Target="../tags/tag230.xml"/><Relationship Id="rId4" Type="http://schemas.openxmlformats.org/officeDocument/2006/relationships/tags" Target="../tags/tag224.xml"/><Relationship Id="rId9" Type="http://schemas.openxmlformats.org/officeDocument/2006/relationships/tags" Target="../tags/tag229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2.xml"/><Relationship Id="rId7" Type="http://schemas.openxmlformats.org/officeDocument/2006/relationships/image" Target="../media/image16.png"/><Relationship Id="rId2" Type="http://schemas.openxmlformats.org/officeDocument/2006/relationships/tags" Target="../tags/tag11.xml"/><Relationship Id="rId1" Type="http://schemas.openxmlformats.org/officeDocument/2006/relationships/tags" Target="../tags/tag10.xml"/><Relationship Id="rId6" Type="http://schemas.openxmlformats.org/officeDocument/2006/relationships/slideLayout" Target="../slideLayouts/slideLayout3.xml"/><Relationship Id="rId11" Type="http://schemas.microsoft.com/office/2007/relationships/hdphoto" Target="../media/hdphoto2.wdp"/><Relationship Id="rId5" Type="http://schemas.openxmlformats.org/officeDocument/2006/relationships/tags" Target="../tags/tag14.xml"/><Relationship Id="rId10" Type="http://schemas.openxmlformats.org/officeDocument/2006/relationships/image" Target="../media/image19.png"/><Relationship Id="rId4" Type="http://schemas.openxmlformats.org/officeDocument/2006/relationships/tags" Target="../tags/tag13.xml"/><Relationship Id="rId9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tags" Target="../tags/tag17.xml"/><Relationship Id="rId7" Type="http://schemas.openxmlformats.org/officeDocument/2006/relationships/image" Target="../media/image20.png"/><Relationship Id="rId2" Type="http://schemas.openxmlformats.org/officeDocument/2006/relationships/tags" Target="../tags/tag16.xml"/><Relationship Id="rId1" Type="http://schemas.openxmlformats.org/officeDocument/2006/relationships/tags" Target="../tags/tag15.xml"/><Relationship Id="rId6" Type="http://schemas.openxmlformats.org/officeDocument/2006/relationships/slideLayout" Target="../slideLayouts/slideLayout3.xml"/><Relationship Id="rId5" Type="http://schemas.openxmlformats.org/officeDocument/2006/relationships/tags" Target="../tags/tag19.xml"/><Relationship Id="rId10" Type="http://schemas.microsoft.com/office/2007/relationships/hdphoto" Target="../media/hdphoto2.wdp"/><Relationship Id="rId4" Type="http://schemas.openxmlformats.org/officeDocument/2006/relationships/tags" Target="../tags/tag18.xml"/><Relationship Id="rId9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13" Type="http://schemas.openxmlformats.org/officeDocument/2006/relationships/tags" Target="../tags/tag32.xml"/><Relationship Id="rId18" Type="http://schemas.openxmlformats.org/officeDocument/2006/relationships/tags" Target="../tags/tag37.xml"/><Relationship Id="rId26" Type="http://schemas.openxmlformats.org/officeDocument/2006/relationships/tags" Target="../tags/tag45.xml"/><Relationship Id="rId39" Type="http://schemas.openxmlformats.org/officeDocument/2006/relationships/tags" Target="../tags/tag58.xml"/><Relationship Id="rId21" Type="http://schemas.openxmlformats.org/officeDocument/2006/relationships/tags" Target="../tags/tag40.xml"/><Relationship Id="rId34" Type="http://schemas.openxmlformats.org/officeDocument/2006/relationships/tags" Target="../tags/tag53.xml"/><Relationship Id="rId42" Type="http://schemas.openxmlformats.org/officeDocument/2006/relationships/tags" Target="../tags/tag61.xml"/><Relationship Id="rId47" Type="http://schemas.openxmlformats.org/officeDocument/2006/relationships/tags" Target="../tags/tag66.xml"/><Relationship Id="rId50" Type="http://schemas.openxmlformats.org/officeDocument/2006/relationships/tags" Target="../tags/tag69.xml"/><Relationship Id="rId55" Type="http://schemas.openxmlformats.org/officeDocument/2006/relationships/tags" Target="../tags/tag74.xml"/><Relationship Id="rId63" Type="http://schemas.microsoft.com/office/2007/relationships/hdphoto" Target="../media/hdphoto2.wdp"/><Relationship Id="rId7" Type="http://schemas.openxmlformats.org/officeDocument/2006/relationships/tags" Target="../tags/tag26.xml"/><Relationship Id="rId2" Type="http://schemas.openxmlformats.org/officeDocument/2006/relationships/tags" Target="../tags/tag21.xml"/><Relationship Id="rId16" Type="http://schemas.openxmlformats.org/officeDocument/2006/relationships/tags" Target="../tags/tag35.xml"/><Relationship Id="rId20" Type="http://schemas.openxmlformats.org/officeDocument/2006/relationships/tags" Target="../tags/tag39.xml"/><Relationship Id="rId29" Type="http://schemas.openxmlformats.org/officeDocument/2006/relationships/tags" Target="../tags/tag48.xml"/><Relationship Id="rId41" Type="http://schemas.openxmlformats.org/officeDocument/2006/relationships/tags" Target="../tags/tag60.xml"/><Relationship Id="rId54" Type="http://schemas.openxmlformats.org/officeDocument/2006/relationships/tags" Target="../tags/tag73.xml"/><Relationship Id="rId62" Type="http://schemas.openxmlformats.org/officeDocument/2006/relationships/image" Target="../media/image19.png"/><Relationship Id="rId1" Type="http://schemas.openxmlformats.org/officeDocument/2006/relationships/tags" Target="../tags/tag20.xml"/><Relationship Id="rId6" Type="http://schemas.openxmlformats.org/officeDocument/2006/relationships/tags" Target="../tags/tag25.xml"/><Relationship Id="rId11" Type="http://schemas.openxmlformats.org/officeDocument/2006/relationships/tags" Target="../tags/tag30.xml"/><Relationship Id="rId24" Type="http://schemas.openxmlformats.org/officeDocument/2006/relationships/tags" Target="../tags/tag43.xml"/><Relationship Id="rId32" Type="http://schemas.openxmlformats.org/officeDocument/2006/relationships/tags" Target="../tags/tag51.xml"/><Relationship Id="rId37" Type="http://schemas.openxmlformats.org/officeDocument/2006/relationships/tags" Target="../tags/tag56.xml"/><Relationship Id="rId40" Type="http://schemas.openxmlformats.org/officeDocument/2006/relationships/tags" Target="../tags/tag59.xml"/><Relationship Id="rId45" Type="http://schemas.openxmlformats.org/officeDocument/2006/relationships/tags" Target="../tags/tag64.xml"/><Relationship Id="rId53" Type="http://schemas.openxmlformats.org/officeDocument/2006/relationships/tags" Target="../tags/tag72.xml"/><Relationship Id="rId58" Type="http://schemas.openxmlformats.org/officeDocument/2006/relationships/tags" Target="../tags/tag77.xml"/><Relationship Id="rId5" Type="http://schemas.openxmlformats.org/officeDocument/2006/relationships/tags" Target="../tags/tag24.xml"/><Relationship Id="rId15" Type="http://schemas.openxmlformats.org/officeDocument/2006/relationships/tags" Target="../tags/tag34.xml"/><Relationship Id="rId23" Type="http://schemas.openxmlformats.org/officeDocument/2006/relationships/tags" Target="../tags/tag42.xml"/><Relationship Id="rId28" Type="http://schemas.openxmlformats.org/officeDocument/2006/relationships/tags" Target="../tags/tag47.xml"/><Relationship Id="rId36" Type="http://schemas.openxmlformats.org/officeDocument/2006/relationships/tags" Target="../tags/tag55.xml"/><Relationship Id="rId49" Type="http://schemas.openxmlformats.org/officeDocument/2006/relationships/tags" Target="../tags/tag68.xml"/><Relationship Id="rId57" Type="http://schemas.openxmlformats.org/officeDocument/2006/relationships/tags" Target="../tags/tag76.xml"/><Relationship Id="rId61" Type="http://schemas.openxmlformats.org/officeDocument/2006/relationships/image" Target="../media/image17.png"/><Relationship Id="rId10" Type="http://schemas.openxmlformats.org/officeDocument/2006/relationships/tags" Target="../tags/tag29.xml"/><Relationship Id="rId19" Type="http://schemas.openxmlformats.org/officeDocument/2006/relationships/tags" Target="../tags/tag38.xml"/><Relationship Id="rId31" Type="http://schemas.openxmlformats.org/officeDocument/2006/relationships/tags" Target="../tags/tag50.xml"/><Relationship Id="rId44" Type="http://schemas.openxmlformats.org/officeDocument/2006/relationships/tags" Target="../tags/tag63.xml"/><Relationship Id="rId52" Type="http://schemas.openxmlformats.org/officeDocument/2006/relationships/tags" Target="../tags/tag71.xml"/><Relationship Id="rId60" Type="http://schemas.openxmlformats.org/officeDocument/2006/relationships/image" Target="../media/image18.png"/><Relationship Id="rId4" Type="http://schemas.openxmlformats.org/officeDocument/2006/relationships/tags" Target="../tags/tag23.xml"/><Relationship Id="rId9" Type="http://schemas.openxmlformats.org/officeDocument/2006/relationships/tags" Target="../tags/tag28.xml"/><Relationship Id="rId14" Type="http://schemas.openxmlformats.org/officeDocument/2006/relationships/tags" Target="../tags/tag33.xml"/><Relationship Id="rId22" Type="http://schemas.openxmlformats.org/officeDocument/2006/relationships/tags" Target="../tags/tag41.xml"/><Relationship Id="rId27" Type="http://schemas.openxmlformats.org/officeDocument/2006/relationships/tags" Target="../tags/tag46.xml"/><Relationship Id="rId30" Type="http://schemas.openxmlformats.org/officeDocument/2006/relationships/tags" Target="../tags/tag49.xml"/><Relationship Id="rId35" Type="http://schemas.openxmlformats.org/officeDocument/2006/relationships/tags" Target="../tags/tag54.xml"/><Relationship Id="rId43" Type="http://schemas.openxmlformats.org/officeDocument/2006/relationships/tags" Target="../tags/tag62.xml"/><Relationship Id="rId48" Type="http://schemas.openxmlformats.org/officeDocument/2006/relationships/tags" Target="../tags/tag67.xml"/><Relationship Id="rId56" Type="http://schemas.openxmlformats.org/officeDocument/2006/relationships/tags" Target="../tags/tag75.xml"/><Relationship Id="rId8" Type="http://schemas.openxmlformats.org/officeDocument/2006/relationships/tags" Target="../tags/tag27.xml"/><Relationship Id="rId51" Type="http://schemas.openxmlformats.org/officeDocument/2006/relationships/tags" Target="../tags/tag70.xml"/><Relationship Id="rId3" Type="http://schemas.openxmlformats.org/officeDocument/2006/relationships/tags" Target="../tags/tag22.xml"/><Relationship Id="rId12" Type="http://schemas.openxmlformats.org/officeDocument/2006/relationships/tags" Target="../tags/tag31.xml"/><Relationship Id="rId17" Type="http://schemas.openxmlformats.org/officeDocument/2006/relationships/tags" Target="../tags/tag36.xml"/><Relationship Id="rId25" Type="http://schemas.openxmlformats.org/officeDocument/2006/relationships/tags" Target="../tags/tag44.xml"/><Relationship Id="rId33" Type="http://schemas.openxmlformats.org/officeDocument/2006/relationships/tags" Target="../tags/tag52.xml"/><Relationship Id="rId38" Type="http://schemas.openxmlformats.org/officeDocument/2006/relationships/tags" Target="../tags/tag57.xml"/><Relationship Id="rId46" Type="http://schemas.openxmlformats.org/officeDocument/2006/relationships/tags" Target="../tags/tag65.xml"/><Relationship Id="rId59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tags" Target="../tags/tag80.xml"/><Relationship Id="rId7" Type="http://schemas.openxmlformats.org/officeDocument/2006/relationships/image" Target="../media/image21.png"/><Relationship Id="rId2" Type="http://schemas.openxmlformats.org/officeDocument/2006/relationships/tags" Target="../tags/tag79.xml"/><Relationship Id="rId1" Type="http://schemas.openxmlformats.org/officeDocument/2006/relationships/tags" Target="../tags/tag78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82.xml"/><Relationship Id="rId10" Type="http://schemas.openxmlformats.org/officeDocument/2006/relationships/image" Target="../media/image18.png"/><Relationship Id="rId4" Type="http://schemas.openxmlformats.org/officeDocument/2006/relationships/tags" Target="../tags/tag81.xml"/><Relationship Id="rId9" Type="http://schemas.openxmlformats.org/officeDocument/2006/relationships/image" Target="../media/image2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tags" Target="../tags/tag90.xml"/><Relationship Id="rId13" Type="http://schemas.openxmlformats.org/officeDocument/2006/relationships/image" Target="../media/image24.png"/><Relationship Id="rId3" Type="http://schemas.openxmlformats.org/officeDocument/2006/relationships/tags" Target="../tags/tag85.xml"/><Relationship Id="rId7" Type="http://schemas.openxmlformats.org/officeDocument/2006/relationships/tags" Target="../tags/tag89.xml"/><Relationship Id="rId12" Type="http://schemas.openxmlformats.org/officeDocument/2006/relationships/image" Target="../media/image17.png"/><Relationship Id="rId2" Type="http://schemas.openxmlformats.org/officeDocument/2006/relationships/tags" Target="../tags/tag84.xml"/><Relationship Id="rId1" Type="http://schemas.openxmlformats.org/officeDocument/2006/relationships/tags" Target="../tags/tag83.xml"/><Relationship Id="rId6" Type="http://schemas.openxmlformats.org/officeDocument/2006/relationships/tags" Target="../tags/tag88.xml"/><Relationship Id="rId11" Type="http://schemas.openxmlformats.org/officeDocument/2006/relationships/image" Target="../media/image18.png"/><Relationship Id="rId5" Type="http://schemas.openxmlformats.org/officeDocument/2006/relationships/tags" Target="../tags/tag87.xml"/><Relationship Id="rId10" Type="http://schemas.openxmlformats.org/officeDocument/2006/relationships/image" Target="../media/image22.png"/><Relationship Id="rId4" Type="http://schemas.openxmlformats.org/officeDocument/2006/relationships/tags" Target="../tags/tag86.xml"/><Relationship Id="rId9" Type="http://schemas.openxmlformats.org/officeDocument/2006/relationships/slideLayout" Target="../slideLayouts/slideLayout2.xml"/><Relationship Id="rId1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tags" Target="../tags/tag98.xml"/><Relationship Id="rId13" Type="http://schemas.openxmlformats.org/officeDocument/2006/relationships/image" Target="../media/image22.png"/><Relationship Id="rId3" Type="http://schemas.openxmlformats.org/officeDocument/2006/relationships/tags" Target="../tags/tag93.xml"/><Relationship Id="rId7" Type="http://schemas.openxmlformats.org/officeDocument/2006/relationships/tags" Target="../tags/tag97.xml"/><Relationship Id="rId12" Type="http://schemas.openxmlformats.org/officeDocument/2006/relationships/image" Target="../media/image23.png"/><Relationship Id="rId2" Type="http://schemas.openxmlformats.org/officeDocument/2006/relationships/tags" Target="../tags/tag92.xml"/><Relationship Id="rId1" Type="http://schemas.openxmlformats.org/officeDocument/2006/relationships/tags" Target="../tags/tag91.xml"/><Relationship Id="rId6" Type="http://schemas.openxmlformats.org/officeDocument/2006/relationships/tags" Target="../tags/tag96.xml"/><Relationship Id="rId11" Type="http://schemas.openxmlformats.org/officeDocument/2006/relationships/image" Target="../media/image17.png"/><Relationship Id="rId5" Type="http://schemas.openxmlformats.org/officeDocument/2006/relationships/tags" Target="../tags/tag95.xml"/><Relationship Id="rId10" Type="http://schemas.openxmlformats.org/officeDocument/2006/relationships/slideLayout" Target="../slideLayouts/slideLayout2.xml"/><Relationship Id="rId4" Type="http://schemas.openxmlformats.org/officeDocument/2006/relationships/tags" Target="../tags/tag94.xml"/><Relationship Id="rId9" Type="http://schemas.openxmlformats.org/officeDocument/2006/relationships/tags" Target="../tags/tag99.xml"/><Relationship Id="rId1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矩形 3"/>
          <p:cNvSpPr/>
          <p:nvPr/>
        </p:nvSpPr>
        <p:spPr>
          <a:xfrm>
            <a:off x="1038860" y="1652270"/>
            <a:ext cx="7067550" cy="683895"/>
          </a:xfrm>
          <a:prstGeom prst="rect">
            <a:avLst/>
          </a:prstGeom>
        </p:spPr>
        <p:txBody>
          <a:bodyPr wrap="square" lIns="68580" tIns="34290" rIns="68580" bIns="34290">
            <a:spAutoFit/>
          </a:bodyPr>
          <a:lstStyle/>
          <a:p>
            <a:pPr algn="ctr"/>
            <a:r>
              <a:rPr lang="zh-CN" altLang="en-US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第八单元 </a:t>
            </a:r>
            <a:r>
              <a:rPr 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数据的</a:t>
            </a:r>
            <a:r>
              <a:rPr 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表示</a:t>
            </a:r>
            <a:r>
              <a:rPr lang="zh-CN" altLang="en-US" sz="40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和</a:t>
            </a:r>
            <a:r>
              <a:rPr lang="zh-CN" sz="40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分析</a:t>
            </a:r>
            <a:endParaRPr lang="zh-CN" sz="4000" b="1" dirty="0" smtClean="0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</p:txBody>
      </p:sp>
      <p:sp>
        <p:nvSpPr>
          <p:cNvPr id="14" name="矩形 13"/>
          <p:cNvSpPr/>
          <p:nvPr/>
        </p:nvSpPr>
        <p:spPr>
          <a:xfrm>
            <a:off x="1038860" y="2965450"/>
            <a:ext cx="7067550" cy="622300"/>
          </a:xfrm>
          <a:prstGeom prst="rect">
            <a:avLst/>
          </a:prstGeom>
          <a:noFill/>
          <a:effectLst>
            <a:softEdge rad="0"/>
          </a:effectLst>
        </p:spPr>
        <p:txBody>
          <a:bodyPr wrap="square" lIns="68580" tIns="34290" rIns="68580" bIns="34290" rtlCol="0">
            <a:spAutoFit/>
          </a:bodyPr>
          <a:lstStyle/>
          <a:p>
            <a:pPr algn="ctr"/>
            <a:r>
              <a:rPr lang="zh-CN" altLang="en-US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第</a:t>
            </a:r>
            <a:r>
              <a:rPr lang="en-US" alt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课时  </a:t>
            </a:r>
            <a:r>
              <a:rPr 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复</a:t>
            </a:r>
            <a:r>
              <a:rPr lang="zh-CN" altLang="en-US" sz="3600" b="1" dirty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式</a:t>
            </a:r>
            <a:r>
              <a:rPr 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条形统计图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962785" y="2276475"/>
            <a:ext cx="2402205" cy="1452880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3"/>
          <a:stretch>
            <a:fillRect/>
          </a:stretch>
        </p:blipFill>
        <p:spPr>
          <a:xfrm>
            <a:off x="7406640" y="1986280"/>
            <a:ext cx="664845" cy="805815"/>
          </a:xfrm>
          <a:prstGeom prst="rect">
            <a:avLst/>
          </a:prstGeom>
        </p:spPr>
      </p:pic>
      <p:sp>
        <p:nvSpPr>
          <p:cNvPr id="14" name="文本框 13"/>
          <p:cNvSpPr txBox="1"/>
          <p:nvPr/>
        </p:nvSpPr>
        <p:spPr>
          <a:xfrm>
            <a:off x="629920" y="1141095"/>
            <a:ext cx="677672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复式条形统计图和单式条形统计图有什么区别呢？</a:t>
            </a:r>
          </a:p>
        </p:txBody>
      </p:sp>
      <p:sp>
        <p:nvSpPr>
          <p:cNvPr id="24" name="圆角矩形标注 18"/>
          <p:cNvSpPr/>
          <p:nvPr>
            <p:custDataLst>
              <p:tags r:id="rId2"/>
            </p:custDataLst>
          </p:nvPr>
        </p:nvSpPr>
        <p:spPr>
          <a:xfrm>
            <a:off x="1870710" y="1601470"/>
            <a:ext cx="2388235" cy="579120"/>
          </a:xfrm>
          <a:prstGeom prst="wedgeRoundRectCallout">
            <a:avLst>
              <a:gd name="adj1" fmla="val -58241"/>
              <a:gd name="adj2" fmla="val 44844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单式条形统计图只能表示一组数据。</a:t>
            </a:r>
            <a:endParaRPr lang="en-US" altLang="zh-CN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圆角矩形标注 18"/>
          <p:cNvSpPr/>
          <p:nvPr>
            <p:custDataLst>
              <p:tags r:id="rId3"/>
            </p:custDataLst>
          </p:nvPr>
        </p:nvSpPr>
        <p:spPr>
          <a:xfrm>
            <a:off x="4734560" y="1591945"/>
            <a:ext cx="2561590" cy="591185"/>
          </a:xfrm>
          <a:prstGeom prst="wedgeRoundRectCallout">
            <a:avLst>
              <a:gd name="adj1" fmla="val 56470"/>
              <a:gd name="adj2" fmla="val 38399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复式条形统计图能表示两组或多组数据。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Box 58"/>
          <p:cNvSpPr txBox="1"/>
          <p:nvPr>
            <p:custDataLst>
              <p:tags r:id="rId4"/>
            </p:custDataLst>
          </p:nvPr>
        </p:nvSpPr>
        <p:spPr>
          <a:xfrm>
            <a:off x="3830171" y="412914"/>
            <a:ext cx="2258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小组讨论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4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8182" l="0" r="100000">
                        <a14:foregroundMark x1="49412" y1="25909" x2="49412" y2="25909"/>
                        <a14:foregroundMark x1="72549" y1="32273" x2="72549" y2="32273"/>
                        <a14:foregroundMark x1="76863" y1="71364" x2="76863" y2="71364"/>
                        <a14:foregroundMark x1="21961" y1="71364" x2="21961" y2="71364"/>
                        <a14:foregroundMark x1="21961" y1="28636" x2="21961" y2="2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64" y="445038"/>
            <a:ext cx="716007" cy="6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图片 9" descr="图片4"/>
          <p:cNvPicPr>
            <a:picLocks noChangeAspect="1"/>
          </p:cNvPicPr>
          <p:nvPr>
            <p:custDataLst>
              <p:tags r:id="rId6"/>
            </p:custDataLst>
          </p:nvPr>
        </p:nvPicPr>
        <p:blipFill>
          <a:blip r:embed="rId16"/>
          <a:stretch>
            <a:fillRect/>
          </a:stretch>
        </p:blipFill>
        <p:spPr>
          <a:xfrm>
            <a:off x="973455" y="1991360"/>
            <a:ext cx="623570" cy="800735"/>
          </a:xfrm>
          <a:prstGeom prst="rect">
            <a:avLst/>
          </a:prstGeom>
        </p:spPr>
      </p:pic>
      <p:sp>
        <p:nvSpPr>
          <p:cNvPr id="6" name="圆角矩形标注 18"/>
          <p:cNvSpPr/>
          <p:nvPr>
            <p:custDataLst>
              <p:tags r:id="rId7"/>
            </p:custDataLst>
          </p:nvPr>
        </p:nvSpPr>
        <p:spPr>
          <a:xfrm>
            <a:off x="1674495" y="3809365"/>
            <a:ext cx="2781300" cy="913130"/>
          </a:xfrm>
          <a:prstGeom prst="wedgeRoundRectCallout">
            <a:avLst>
              <a:gd name="adj1" fmla="val -17305"/>
              <a:gd name="adj2" fmla="val -49930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利用复式条形统计图能把两组或多组数据进行对比。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" name="圆角矩形标注 18"/>
          <p:cNvSpPr/>
          <p:nvPr>
            <p:custDataLst>
              <p:tags r:id="rId8"/>
            </p:custDataLst>
          </p:nvPr>
        </p:nvSpPr>
        <p:spPr>
          <a:xfrm>
            <a:off x="4686935" y="3809365"/>
            <a:ext cx="2781300" cy="913130"/>
          </a:xfrm>
          <a:prstGeom prst="wedgeRoundRectCallout">
            <a:avLst>
              <a:gd name="adj1" fmla="val -17305"/>
              <a:gd name="adj2" fmla="val -49930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复式条形统计必须有图例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，而单式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条形统计图没有图例。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4874895" y="2211150"/>
            <a:ext cx="2406015" cy="1511220"/>
            <a:chOff x="4874895" y="2211150"/>
            <a:chExt cx="2406015" cy="1511220"/>
          </a:xfrm>
        </p:grpSpPr>
        <p:grpSp>
          <p:nvGrpSpPr>
            <p:cNvPr id="12" name="组合 11"/>
            <p:cNvGrpSpPr/>
            <p:nvPr/>
          </p:nvGrpSpPr>
          <p:grpSpPr>
            <a:xfrm>
              <a:off x="4874895" y="2275840"/>
              <a:ext cx="2406015" cy="1446530"/>
              <a:chOff x="4027" y="3233"/>
              <a:chExt cx="5818" cy="3517"/>
            </a:xfrm>
          </p:grpSpPr>
          <p:pic>
            <p:nvPicPr>
              <p:cNvPr id="8" name="图片 7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2"/>
              <a:stretch>
                <a:fillRect/>
              </a:stretch>
            </p:blipFill>
            <p:spPr>
              <a:xfrm>
                <a:off x="4027" y="3233"/>
                <a:ext cx="5818" cy="3517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>
                <p:custDataLst>
                  <p:tags r:id="rId10"/>
                </p:custDataLst>
              </p:nvPr>
            </p:nvPicPr>
            <p:blipFill>
              <a:blip r:embed="rId17"/>
              <a:stretch>
                <a:fillRect/>
              </a:stretch>
            </p:blipFill>
            <p:spPr>
              <a:xfrm>
                <a:off x="4980" y="4235"/>
                <a:ext cx="3710" cy="2117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7872" y="3694"/>
                <a:ext cx="952" cy="335"/>
              </a:xfrm>
              <a:prstGeom prst="rect">
                <a:avLst/>
              </a:prstGeom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4926377" y="2211150"/>
              <a:ext cx="2024253" cy="2308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sz="900" dirty="0" smtClean="0">
                  <a:latin typeface="楷体" pitchFamily="49" charset="-122"/>
                  <a:ea typeface="楷体" pitchFamily="49" charset="-122"/>
                </a:rPr>
                <a:t>第一活动小组同学的投球情况统计图</a:t>
              </a:r>
              <a:endParaRPr lang="zh-CN" altLang="en-US" sz="900" dirty="0">
                <a:latin typeface="楷体" pitchFamily="49" charset="-122"/>
                <a:ea typeface="楷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24" grpId="0" bldLvl="0" animBg="1"/>
      <p:bldP spid="25" grpId="0" bldLvl="0" animBg="1"/>
      <p:bldP spid="6" grpId="0" bldLvl="0" animBg="1"/>
      <p:bldP spid="7" grpId="0" bldLvl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云形标注 12"/>
          <p:cNvSpPr/>
          <p:nvPr>
            <p:custDataLst>
              <p:tags r:id="rId1"/>
            </p:custDataLst>
          </p:nvPr>
        </p:nvSpPr>
        <p:spPr>
          <a:xfrm>
            <a:off x="5137150" y="2858770"/>
            <a:ext cx="2626995" cy="861060"/>
          </a:xfrm>
          <a:prstGeom prst="cloudCallout">
            <a:avLst>
              <a:gd name="adj1" fmla="val 30178"/>
              <a:gd name="adj2" fmla="val 6755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单手投球距离远一些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pic>
        <p:nvPicPr>
          <p:cNvPr id="11" name="图片 10" descr="图片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7367270" y="3311525"/>
            <a:ext cx="920750" cy="1116330"/>
          </a:xfrm>
          <a:prstGeom prst="rect">
            <a:avLst/>
          </a:prstGeom>
        </p:spPr>
      </p:pic>
      <p:sp>
        <p:nvSpPr>
          <p:cNvPr id="5" name="椭圆 4"/>
          <p:cNvSpPr/>
          <p:nvPr/>
        </p:nvSpPr>
        <p:spPr>
          <a:xfrm>
            <a:off x="260599" y="71690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/>
        </p:nvSpPr>
        <p:spPr>
          <a:xfrm>
            <a:off x="548640" y="630555"/>
            <a:ext cx="7834630" cy="8299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从统计图中你能得到哪些信息？在大多数情况下，哪种情形投球距离远一些？与你的猜测一致吗？</a:t>
            </a:r>
            <a:endParaRPr lang="zh-CN" altLang="en-US" sz="2400" b="1" kern="0" dirty="0">
              <a:ln w="0"/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圆角矩形标注 18"/>
          <p:cNvSpPr/>
          <p:nvPr>
            <p:custDataLst>
              <p:tags r:id="rId3"/>
            </p:custDataLst>
          </p:nvPr>
        </p:nvSpPr>
        <p:spPr>
          <a:xfrm>
            <a:off x="4568825" y="1652905"/>
            <a:ext cx="4105910" cy="1130935"/>
          </a:xfrm>
          <a:prstGeom prst="wedgeRoundRectCallout">
            <a:avLst>
              <a:gd name="adj1" fmla="val -17305"/>
              <a:gd name="adj2" fmla="val -49930"/>
              <a:gd name="adj3" fmla="val 16667"/>
            </a:avLst>
          </a:prstGeom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有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5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名同学单手投球的距离超过双手投球，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名同学距离相等，只有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1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名同学单手投球不及双手投得远。</a:t>
            </a:r>
          </a:p>
        </p:txBody>
      </p:sp>
      <p:grpSp>
        <p:nvGrpSpPr>
          <p:cNvPr id="4" name="组合 3"/>
          <p:cNvGrpSpPr/>
          <p:nvPr/>
        </p:nvGrpSpPr>
        <p:grpSpPr>
          <a:xfrm>
            <a:off x="447675" y="1426210"/>
            <a:ext cx="4778375" cy="2776220"/>
            <a:chOff x="447675" y="1426210"/>
            <a:chExt cx="4778375" cy="2776220"/>
          </a:xfrm>
        </p:grpSpPr>
        <p:grpSp>
          <p:nvGrpSpPr>
            <p:cNvPr id="3" name="组合 2"/>
            <p:cNvGrpSpPr/>
            <p:nvPr/>
          </p:nvGrpSpPr>
          <p:grpSpPr>
            <a:xfrm>
              <a:off x="447675" y="1481455"/>
              <a:ext cx="4778375" cy="2720975"/>
              <a:chOff x="1339" y="2731"/>
              <a:chExt cx="8310" cy="5024"/>
            </a:xfrm>
          </p:grpSpPr>
          <p:pic>
            <p:nvPicPr>
              <p:cNvPr id="8" name="图片 7"/>
              <p:cNvPicPr>
                <a:picLocks noChangeAspect="1"/>
              </p:cNvPicPr>
              <p:nvPr>
                <p:custDataLst>
                  <p:tags r:id="rId4"/>
                </p:custDataLst>
              </p:nvPr>
            </p:nvPicPr>
            <p:blipFill>
              <a:blip r:embed="rId8"/>
              <a:stretch>
                <a:fillRect/>
              </a:stretch>
            </p:blipFill>
            <p:spPr>
              <a:xfrm>
                <a:off x="1339" y="2731"/>
                <a:ext cx="8310" cy="5024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>
                <p:custDataLst>
                  <p:tags r:id="rId5"/>
                </p:custDataLst>
              </p:nvPr>
            </p:nvPicPr>
            <p:blipFill>
              <a:blip r:embed="rId9"/>
              <a:stretch>
                <a:fillRect/>
              </a:stretch>
            </p:blipFill>
            <p:spPr>
              <a:xfrm>
                <a:off x="2715" y="4152"/>
                <a:ext cx="5300" cy="3024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6945" y="3388"/>
                <a:ext cx="1360" cy="479"/>
              </a:xfrm>
              <a:prstGeom prst="rect">
                <a:avLst/>
              </a:prstGeom>
            </p:spPr>
          </p:pic>
        </p:grpSp>
        <p:sp>
          <p:nvSpPr>
            <p:cNvPr id="12" name="TextBox 11"/>
            <p:cNvSpPr txBox="1"/>
            <p:nvPr/>
          </p:nvSpPr>
          <p:spPr>
            <a:xfrm>
              <a:off x="672040" y="1426210"/>
              <a:ext cx="3844689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楷体" pitchFamily="49" charset="-122"/>
                  <a:ea typeface="楷体" pitchFamily="49" charset="-122"/>
                </a:rPr>
                <a:t>第一活动小组同学的投球情况统计图</a:t>
              </a:r>
              <a:endParaRPr lang="zh-CN" altLang="en-US" dirty="0">
                <a:latin typeface="楷体" pitchFamily="49" charset="-122"/>
                <a:ea typeface="楷体" pitchFamily="49" charset="-122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ldLvl="0" animBg="1"/>
      <p:bldP spid="5" grpId="0" animBg="1"/>
      <p:bldP spid="6" grpId="0"/>
      <p:bldP spid="7" grpId="0" bldLvl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725250" y="4627969"/>
            <a:ext cx="3386830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63336" y="8126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7" name="文本框 46"/>
          <p:cNvSpPr txBox="1"/>
          <p:nvPr>
            <p:custDataLst>
              <p:tags r:id="rId1"/>
            </p:custDataLst>
          </p:nvPr>
        </p:nvSpPr>
        <p:spPr>
          <a:xfrm>
            <a:off x="745490" y="890108"/>
            <a:ext cx="8190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(1)</a:t>
            </a:r>
            <a:r>
              <a:rPr lang="zh-CN" altLang="zh-CN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如何比较今年和去年哪年的空气质量好一些呢？与同伴</a:t>
            </a:r>
            <a:r>
              <a:rPr lang="zh-CN" altLang="zh-CN" b="1" kern="0" dirty="0" smtClean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说说你</a:t>
            </a:r>
            <a:r>
              <a:rPr lang="zh-CN" altLang="en-US" b="1" kern="0" dirty="0" smtClean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的</a:t>
            </a:r>
            <a:r>
              <a:rPr lang="zh-CN" altLang="zh-CN" b="1" kern="0" dirty="0" smtClean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想法</a:t>
            </a:r>
            <a:r>
              <a:rPr lang="zh-CN" altLang="zh-CN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。</a:t>
            </a:r>
            <a:endParaRPr lang="zh-CN" altLang="en-US" b="1" kern="0" dirty="0">
              <a:ln w="0"/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67" name="圆角矩形 66"/>
          <p:cNvSpPr/>
          <p:nvPr/>
        </p:nvSpPr>
        <p:spPr>
          <a:xfrm>
            <a:off x="1165860" y="1638300"/>
            <a:ext cx="6289040" cy="1003300"/>
          </a:xfrm>
          <a:prstGeom prst="round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en-US" altLang="zh-CN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00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可以根据数据制成复式条形统计图，进行分析。</a:t>
            </a:r>
          </a:p>
        </p:txBody>
      </p:sp>
      <p:sp>
        <p:nvSpPr>
          <p:cNvPr id="70" name="圆角矩形 69"/>
          <p:cNvSpPr/>
          <p:nvPr/>
        </p:nvSpPr>
        <p:spPr>
          <a:xfrm>
            <a:off x="1166495" y="2900045"/>
            <a:ext cx="6289040" cy="1003300"/>
          </a:xfrm>
          <a:prstGeom prst="roundRect">
            <a:avLst/>
          </a:prstGeom>
        </p:spPr>
        <p:style>
          <a:lnRef idx="3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en-US" altLang="zh-CN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比较今年和去年空气质量达到优良的总天数，总天数多</a:t>
            </a:r>
            <a:r>
              <a:rPr lang="zh-CN" altLang="en-US" sz="20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的那一年</a:t>
            </a:r>
            <a:r>
              <a:rPr lang="zh-CN" altLang="en-US" sz="20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，空气质量就好一些。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7" grpId="0" bldLvl="0" animBg="1"/>
      <p:bldP spid="70" grpId="0" bldLvl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图片 65" descr="半身女孩3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147560" y="1554480"/>
            <a:ext cx="1182370" cy="1109345"/>
          </a:xfrm>
          <a:prstGeom prst="rect">
            <a:avLst/>
          </a:prstGeom>
        </p:spPr>
      </p:pic>
      <p:grpSp>
        <p:nvGrpSpPr>
          <p:cNvPr id="4" name="组合 3"/>
          <p:cNvGrpSpPr/>
          <p:nvPr/>
        </p:nvGrpSpPr>
        <p:grpSpPr>
          <a:xfrm>
            <a:off x="5725250" y="4627969"/>
            <a:ext cx="3386830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1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7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276036" y="698348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1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47" name="文本框 46"/>
          <p:cNvSpPr txBox="1"/>
          <p:nvPr>
            <p:custDataLst>
              <p:tags r:id="rId1"/>
            </p:custDataLst>
          </p:nvPr>
        </p:nvSpPr>
        <p:spPr>
          <a:xfrm>
            <a:off x="718185" y="798668"/>
            <a:ext cx="819023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en-US" altLang="zh-CN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(2)</a:t>
            </a:r>
            <a:r>
              <a:rPr lang="zh-CN" altLang="en-US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下面是某城市</a:t>
            </a:r>
            <a:r>
              <a:rPr lang="en-US" altLang="zh-CN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2011</a:t>
            </a:r>
            <a:r>
              <a:rPr lang="zh-CN" altLang="en-US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年和</a:t>
            </a:r>
            <a:r>
              <a:rPr lang="en-US" altLang="zh-CN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2012</a:t>
            </a:r>
            <a:r>
              <a:rPr lang="zh-CN" altLang="en-US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年两年</a:t>
            </a:r>
            <a:r>
              <a:rPr lang="en-US" altLang="zh-CN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9</a:t>
            </a:r>
            <a:r>
              <a:rPr lang="zh-CN" altLang="en-US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月空气质量达到优良情况的统计图。</a:t>
            </a:r>
          </a:p>
        </p:txBody>
      </p:sp>
      <p:sp>
        <p:nvSpPr>
          <p:cNvPr id="63" name="云形标注 12"/>
          <p:cNvSpPr/>
          <p:nvPr>
            <p:custDataLst>
              <p:tags r:id="rId2"/>
            </p:custDataLst>
          </p:nvPr>
        </p:nvSpPr>
        <p:spPr>
          <a:xfrm>
            <a:off x="4835635" y="2249547"/>
            <a:ext cx="2415068" cy="762445"/>
          </a:xfrm>
          <a:prstGeom prst="cloudCallout">
            <a:avLst>
              <a:gd name="adj1" fmla="val 51618"/>
              <a:gd name="adj2" fmla="val -74035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altLang="zh-CN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2012</a:t>
            </a:r>
            <a:r>
              <a:rPr lang="zh-CN" altLang="en-US" sz="18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年的空气质量好一些。</a:t>
            </a:r>
          </a:p>
        </p:txBody>
      </p:sp>
      <p:sp>
        <p:nvSpPr>
          <p:cNvPr id="64" name="文本框 63"/>
          <p:cNvSpPr txBox="1"/>
          <p:nvPr>
            <p:custDataLst>
              <p:tags r:id="rId3"/>
            </p:custDataLst>
          </p:nvPr>
        </p:nvSpPr>
        <p:spPr>
          <a:xfrm>
            <a:off x="765175" y="3283585"/>
            <a:ext cx="7975600" cy="3683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zh-CN" altLang="en-US" b="1" kern="0" dirty="0" smtClean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从统计图</a:t>
            </a:r>
            <a:r>
              <a:rPr lang="zh-CN" altLang="en-US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上看，这几个月中，哪一年的空气质量情况更好？与同伴交流。</a:t>
            </a:r>
          </a:p>
        </p:txBody>
      </p:sp>
      <p:pic>
        <p:nvPicPr>
          <p:cNvPr id="3" name="图片 2"/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8">
            <a:clrChange>
              <a:clrFrom>
                <a:srgbClr val="FEFEFE">
                  <a:alpha val="100000"/>
                </a:srgbClr>
              </a:clrFrom>
              <a:clrTo>
                <a:srgbClr val="FEFEFE">
                  <a:alpha val="100000"/>
                  <a:alpha val="0"/>
                </a:srgbClr>
              </a:clrTo>
            </a:clrChange>
          </a:blip>
          <a:srcRect t="2204"/>
          <a:stretch>
            <a:fillRect/>
          </a:stretch>
        </p:blipFill>
        <p:spPr>
          <a:xfrm>
            <a:off x="878205" y="1144270"/>
            <a:ext cx="5215255" cy="2257425"/>
          </a:xfrm>
          <a:prstGeom prst="rect">
            <a:avLst/>
          </a:prstGeom>
        </p:spPr>
      </p:pic>
      <p:sp>
        <p:nvSpPr>
          <p:cNvPr id="7" name="圆角矩形 6"/>
          <p:cNvSpPr/>
          <p:nvPr/>
        </p:nvSpPr>
        <p:spPr>
          <a:xfrm>
            <a:off x="1160780" y="3651885"/>
            <a:ext cx="6755130" cy="932180"/>
          </a:xfrm>
          <a:prstGeom prst="roundRect">
            <a:avLst/>
          </a:prstGeom>
          <a:solidFill>
            <a:srgbClr val="000000">
              <a:alpha val="0"/>
            </a:srgbClr>
          </a:solidFill>
          <a:ln>
            <a:solidFill>
              <a:schemeClr val="accent1"/>
            </a:solidFill>
          </a:ln>
          <a:effectLst>
            <a:softEdge rad="50800"/>
          </a:effectLst>
        </p:spPr>
        <p:style>
          <a:lnRef idx="0">
            <a:srgbClr val="FFFFFF"/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2011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r>
              <a:rPr lang="zh-CN" altLang="en-US" sz="2000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1" kern="0" dirty="0">
                <a:ln w="0"/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zh-CN" altLang="en-US" sz="2000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月空气质量优良天数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：</a:t>
            </a:r>
            <a:r>
              <a:rPr 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21+23+22+23=89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（天）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</a:p>
          <a:p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2012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年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6</a:t>
            </a:r>
            <a:r>
              <a:rPr lang="zh-CN" altLang="en-US" sz="2000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zh-CN" altLang="en-US" sz="2000" b="1" kern="0" dirty="0">
                <a:ln w="0"/>
                <a:solidFill>
                  <a:srgbClr val="FF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zh-CN" altLang="en-US" sz="2000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</a:t>
            </a:r>
            <a:r>
              <a:rPr lang="en-US" altLang="zh-CN" sz="20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9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  <a:sym typeface="+mn-ea"/>
              </a:rPr>
              <a:t>月空气质量优良天数：</a:t>
            </a:r>
            <a:r>
              <a:rPr lang="en-US" altLang="zh-CN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21+25+27+26=99</a:t>
            </a:r>
            <a:r>
              <a:rPr lang="zh-CN" altLang="en-US" sz="2000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（天）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" grpId="0" bldLvl="0" animBg="1"/>
      <p:bldP spid="7" grpId="0" build="p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1439" y="4582047"/>
            <a:ext cx="3961993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pic>
        <p:nvPicPr>
          <p:cNvPr id="2" name="Picture 3"/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4">
            <a:clrChange>
              <a:clrFrom>
                <a:srgbClr val="FFFFFF">
                  <a:alpha val="100000"/>
                </a:srgbClr>
              </a:clrFrom>
              <a:clrTo>
                <a:srgbClr val="FFFFFF">
                  <a:alpha val="100000"/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8834" y="2079377"/>
            <a:ext cx="5379338" cy="2465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5"/>
          <p:cNvSpPr txBox="1">
            <a:spLocks noChangeArrowheads="1"/>
          </p:cNvSpPr>
          <p:nvPr>
            <p:custDataLst>
              <p:tags r:id="rId2"/>
            </p:custDataLst>
          </p:nvPr>
        </p:nvSpPr>
        <p:spPr bwMode="auto">
          <a:xfrm>
            <a:off x="2653081" y="4001171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" name="TextBox 9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740594" y="616744"/>
            <a:ext cx="8072326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下面是红光小学</a:t>
            </a:r>
            <a:r>
              <a:rPr lang="en-US" alt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2007</a:t>
            </a: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～</a:t>
            </a:r>
            <a:r>
              <a:rPr lang="en-US" altLang="zh-CN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2012</a:t>
            </a:r>
            <a:r>
              <a:rPr lang="zh-CN" altLang="en-US" sz="2000" b="1" dirty="0">
                <a:latin typeface="宋体" panose="02010600030101010101" pitchFamily="2" charset="-122"/>
                <a:cs typeface="宋体" panose="02010600030101010101" pitchFamily="2" charset="-122"/>
              </a:rPr>
              <a:t>年入学的部分学生营养情况评价表。</a:t>
            </a:r>
          </a:p>
        </p:txBody>
      </p:sp>
      <p:sp>
        <p:nvSpPr>
          <p:cNvPr id="9" name="TextBox 9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774884" y="1915393"/>
            <a:ext cx="2808312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宋体" panose="02010600030101010101" pitchFamily="2" charset="-122"/>
              </a:rPr>
              <a:t>完成下面的统计图。</a:t>
            </a:r>
          </a:p>
        </p:txBody>
      </p:sp>
      <p:sp>
        <p:nvSpPr>
          <p:cNvPr id="7" name="TextBox 25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3178777" y="4309423"/>
            <a:ext cx="598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2007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4" name="TextBox 25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2653081" y="3745372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20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5" name="Text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2653081" y="3509389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30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6" name="TextBox 25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2653081" y="3253590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7" name="TextBox 25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2653081" y="3026466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8" name="TextBox 25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2653081" y="2790863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60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9" name="TextBox 25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2653081" y="2539143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0" name="TextBox 25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3743494" y="4309423"/>
            <a:ext cx="598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2008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1" name="TextBox 25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4341522" y="4309423"/>
            <a:ext cx="598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2009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2" name="TextBox 25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4941566" y="4309423"/>
            <a:ext cx="598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2010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3" name="TextBox 25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5549005" y="4309423"/>
            <a:ext cx="598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2011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4" name="TextBox 2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6140636" y="4309423"/>
            <a:ext cx="598028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200" b="1" dirty="0">
                <a:latin typeface="楷体" panose="02010609060101010101" pitchFamily="49" charset="-122"/>
                <a:ea typeface="楷体" panose="02010609060101010101" pitchFamily="49" charset="-122"/>
              </a:rPr>
              <a:t>2012</a:t>
            </a:r>
            <a:endParaRPr lang="zh-CN" altLang="en-US" sz="12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5" name="矩形 44"/>
          <p:cNvSpPr/>
          <p:nvPr>
            <p:custDataLst>
              <p:tags r:id="rId17"/>
            </p:custDataLst>
          </p:nvPr>
        </p:nvSpPr>
        <p:spPr>
          <a:xfrm>
            <a:off x="3204210" y="2662555"/>
            <a:ext cx="225425" cy="1713230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6" name="矩形 45"/>
          <p:cNvSpPr/>
          <p:nvPr>
            <p:custDataLst>
              <p:tags r:id="rId18"/>
            </p:custDataLst>
          </p:nvPr>
        </p:nvSpPr>
        <p:spPr>
          <a:xfrm>
            <a:off x="3430400" y="4001170"/>
            <a:ext cx="171657" cy="370799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7" name="矩形 46"/>
          <p:cNvSpPr/>
          <p:nvPr>
            <p:custDataLst>
              <p:tags r:id="rId19"/>
            </p:custDataLst>
          </p:nvPr>
        </p:nvSpPr>
        <p:spPr>
          <a:xfrm>
            <a:off x="3798589" y="3399771"/>
            <a:ext cx="193913" cy="962270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8" name="矩形 47"/>
          <p:cNvSpPr/>
          <p:nvPr>
            <p:custDataLst>
              <p:tags r:id="rId20"/>
            </p:custDataLst>
          </p:nvPr>
        </p:nvSpPr>
        <p:spPr>
          <a:xfrm>
            <a:off x="4394992" y="3269465"/>
            <a:ext cx="192951" cy="1099855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49" name="矩形 48"/>
          <p:cNvSpPr/>
          <p:nvPr>
            <p:custDataLst>
              <p:tags r:id="rId21"/>
            </p:custDataLst>
          </p:nvPr>
        </p:nvSpPr>
        <p:spPr>
          <a:xfrm>
            <a:off x="4990480" y="3519170"/>
            <a:ext cx="192951" cy="850150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0" name="矩形 49"/>
          <p:cNvSpPr/>
          <p:nvPr>
            <p:custDataLst>
              <p:tags r:id="rId22"/>
            </p:custDataLst>
          </p:nvPr>
        </p:nvSpPr>
        <p:spPr>
          <a:xfrm>
            <a:off x="5585915" y="4023587"/>
            <a:ext cx="189148" cy="339944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1" name="矩形 50"/>
          <p:cNvSpPr/>
          <p:nvPr>
            <p:custDataLst>
              <p:tags r:id="rId23"/>
            </p:custDataLst>
          </p:nvPr>
        </p:nvSpPr>
        <p:spPr>
          <a:xfrm>
            <a:off x="6176958" y="4124281"/>
            <a:ext cx="182751" cy="239249"/>
          </a:xfrm>
          <a:prstGeom prst="rect">
            <a:avLst/>
          </a:prstGeom>
          <a:solidFill>
            <a:srgbClr val="E6001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2" name="矩形 51"/>
          <p:cNvSpPr/>
          <p:nvPr>
            <p:custDataLst>
              <p:tags r:id="rId24"/>
            </p:custDataLst>
          </p:nvPr>
        </p:nvSpPr>
        <p:spPr>
          <a:xfrm>
            <a:off x="3991927" y="3424159"/>
            <a:ext cx="203641" cy="945721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3" name="矩形 52"/>
          <p:cNvSpPr/>
          <p:nvPr>
            <p:custDataLst>
              <p:tags r:id="rId25"/>
            </p:custDataLst>
          </p:nvPr>
        </p:nvSpPr>
        <p:spPr>
          <a:xfrm>
            <a:off x="4587875" y="3149575"/>
            <a:ext cx="210185" cy="1216049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4" name="矩形 53"/>
          <p:cNvSpPr/>
          <p:nvPr>
            <p:custDataLst>
              <p:tags r:id="rId26"/>
            </p:custDataLst>
          </p:nvPr>
        </p:nvSpPr>
        <p:spPr>
          <a:xfrm>
            <a:off x="5179712" y="2710675"/>
            <a:ext cx="224138" cy="1659152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5" name="矩形 54"/>
          <p:cNvSpPr/>
          <p:nvPr>
            <p:custDataLst>
              <p:tags r:id="rId27"/>
            </p:custDataLst>
          </p:nvPr>
        </p:nvSpPr>
        <p:spPr>
          <a:xfrm>
            <a:off x="5784726" y="3399770"/>
            <a:ext cx="182752" cy="969549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6" name="矩形 55"/>
          <p:cNvSpPr/>
          <p:nvPr>
            <p:custDataLst>
              <p:tags r:id="rId28"/>
            </p:custDataLst>
          </p:nvPr>
        </p:nvSpPr>
        <p:spPr>
          <a:xfrm>
            <a:off x="6362700" y="3519169"/>
            <a:ext cx="204470" cy="850265"/>
          </a:xfrm>
          <a:prstGeom prst="rect">
            <a:avLst/>
          </a:prstGeom>
          <a:solidFill>
            <a:srgbClr val="00A1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7" name="TextBox 25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3155345" y="2379636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70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8" name="TextBox 25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3352066" y="3777366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15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59" name="TextBox 25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3734964" y="3176517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0" name="TextBox 25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3934874" y="3201858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38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1" name="TextBox 25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4328292" y="3051991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45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2" name="TextBox 25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4537689" y="2923181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50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3" name="TextBox 25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4927285" y="3287550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4" name="TextBox 2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5090866" y="2464454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68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5" name="TextBox 25"/>
          <p:cNvSpPr txBox="1">
            <a:spLocks noChangeArrowheads="1"/>
          </p:cNvSpPr>
          <p:nvPr>
            <p:custDataLst>
              <p:tags r:id="rId37"/>
            </p:custDataLst>
          </p:nvPr>
        </p:nvSpPr>
        <p:spPr bwMode="auto">
          <a:xfrm>
            <a:off x="5510758" y="3810929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14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TextBox 25"/>
          <p:cNvSpPr txBox="1">
            <a:spLocks noChangeArrowheads="1"/>
          </p:cNvSpPr>
          <p:nvPr>
            <p:custDataLst>
              <p:tags r:id="rId38"/>
            </p:custDataLst>
          </p:nvPr>
        </p:nvSpPr>
        <p:spPr bwMode="auto">
          <a:xfrm>
            <a:off x="5709913" y="3158054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40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TextBox 25"/>
          <p:cNvSpPr txBox="1">
            <a:spLocks noChangeArrowheads="1"/>
          </p:cNvSpPr>
          <p:nvPr>
            <p:custDataLst>
              <p:tags r:id="rId39"/>
            </p:custDataLst>
          </p:nvPr>
        </p:nvSpPr>
        <p:spPr bwMode="auto">
          <a:xfrm>
            <a:off x="6107179" y="3878060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TextBox 25"/>
          <p:cNvSpPr txBox="1">
            <a:spLocks noChangeArrowheads="1"/>
          </p:cNvSpPr>
          <p:nvPr>
            <p:custDataLst>
              <p:tags r:id="rId40"/>
            </p:custDataLst>
          </p:nvPr>
        </p:nvSpPr>
        <p:spPr bwMode="auto">
          <a:xfrm>
            <a:off x="6288666" y="3289361"/>
            <a:ext cx="432048" cy="2462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r>
              <a:rPr lang="en-US" altLang="zh-CN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35</a:t>
            </a:r>
            <a:endParaRPr lang="zh-CN" altLang="en-US" sz="1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1" name="表格 70"/>
          <p:cNvGraphicFramePr/>
          <p:nvPr>
            <p:custDataLst>
              <p:tags r:id="rId41"/>
            </p:custDataLst>
          </p:nvPr>
        </p:nvGraphicFramePr>
        <p:xfrm>
          <a:off x="807720" y="996315"/>
          <a:ext cx="7318375" cy="914400"/>
        </p:xfrm>
        <a:graphic>
          <a:graphicData uri="http://schemas.openxmlformats.org/drawingml/2006/table">
            <a:tbl>
              <a:tblPr firstRow="1" bandRow="1">
                <a:tableStyleId>{69CF1AB2-1976-4502-BF36-3FF5EA218861}</a:tableStyleId>
              </a:tblPr>
              <a:tblGrid>
                <a:gridCol w="1795145"/>
                <a:gridCol w="920750"/>
                <a:gridCol w="920115"/>
                <a:gridCol w="920750"/>
                <a:gridCol w="920750"/>
                <a:gridCol w="920115"/>
                <a:gridCol w="920750"/>
              </a:tblGrid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年份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2007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2009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2011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2012</a:t>
                      </a:r>
                    </a:p>
                  </a:txBody>
                  <a:tcPr anchor="ctr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营养不良人数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70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14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</a:t>
                      </a:r>
                    </a:p>
                  </a:txBody>
                  <a:tcPr anchor="ctr">
                    <a:noFill/>
                  </a:tcPr>
                </a:tc>
              </a:tr>
              <a:tr h="30480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zh-CN" altLang="en-US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肥胖人数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15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50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68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40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altLang="zh-CN" sz="140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35</a:t>
                      </a:r>
                    </a:p>
                  </a:txBody>
                  <a:tcPr anchor="ctr"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2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9" grpId="0"/>
      <p:bldP spid="7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 bldLvl="0" animBg="1"/>
      <p:bldP spid="46" grpId="0" bldLvl="0" animBg="1"/>
      <p:bldP spid="47" grpId="0" bldLvl="0" animBg="1"/>
      <p:bldP spid="48" grpId="0" bldLvl="0" animBg="1"/>
      <p:bldP spid="49" grpId="0" bldLvl="0" animBg="1"/>
      <p:bldP spid="50" grpId="0" bldLvl="0" animBg="1"/>
      <p:bldP spid="51" grpId="0" bldLvl="0" animBg="1"/>
      <p:bldP spid="52" grpId="0" bldLvl="0" animBg="1"/>
      <p:bldP spid="53" grpId="0" bldLvl="0" animBg="1"/>
      <p:bldP spid="54" grpId="0" bldLvl="0" animBg="1"/>
      <p:bldP spid="55" grpId="0" bldLvl="0" animBg="1"/>
      <p:bldP spid="56" grpId="0" bldLvl="0" animBg="1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/>
      <p:bldP spid="66" grpId="0"/>
      <p:bldP spid="67" grpId="0"/>
      <p:bldP spid="68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/>
          <p:cNvGrpSpPr/>
          <p:nvPr/>
        </p:nvGrpSpPr>
        <p:grpSpPr>
          <a:xfrm>
            <a:off x="5665075" y="4592974"/>
            <a:ext cx="3961993" cy="429232"/>
            <a:chOff x="5304502" y="544377"/>
            <a:chExt cx="3386830" cy="429232"/>
          </a:xfrm>
        </p:grpSpPr>
        <p:sp>
          <p:nvSpPr>
            <p:cNvPr id="5" name="文本框 5"/>
            <p:cNvSpPr txBox="1"/>
            <p:nvPr/>
          </p:nvSpPr>
          <p:spPr>
            <a:xfrm>
              <a:off x="5690816" y="666904"/>
              <a:ext cx="3000516" cy="30670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选自教材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83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页</a:t>
              </a:r>
              <a:r>
                <a:rPr lang="zh-CN" altLang="en-US" sz="1400" spc="300" dirty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练一练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第</a:t>
              </a:r>
              <a:r>
                <a:rPr lang="en-US" altLang="zh-CN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2</a:t>
              </a:r>
              <a:r>
                <a:rPr lang="zh-CN" altLang="en-US" sz="1400" spc="300" dirty="0" smtClean="0">
                  <a:ln w="0"/>
                  <a:latin typeface="黑体" panose="02010609060101010101" pitchFamily="49" charset="-122"/>
                  <a:ea typeface="黑体" panose="02010609060101010101" pitchFamily="49" charset="-122"/>
                  <a:cs typeface="Yuanti SC" panose="02010600040101010101" charset="-122"/>
                </a:rPr>
                <a:t>题</a:t>
              </a:r>
              <a:endParaRPr kumimoji="1" lang="zh-CN" altLang="en-US" sz="1400" dirty="0"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  <p:pic>
          <p:nvPicPr>
            <p:cNvPr id="6" name="图片 5" descr="/Users/timebook007/Desktop/预览图_千图网_编号34849461.png预览图_千图网_编号34849461"/>
            <p:cNvPicPr>
              <a:picLocks noChangeAspect="1"/>
            </p:cNvPicPr>
            <p:nvPr/>
          </p:nvPicPr>
          <p:blipFill>
            <a:blip r:embed="rId43"/>
            <a:srcRect/>
            <a:stretch>
              <a:fillRect/>
            </a:stretch>
          </p:blipFill>
          <p:spPr>
            <a:xfrm rot="21084060" flipH="1">
              <a:off x="5304502" y="544377"/>
              <a:ext cx="412750" cy="412750"/>
            </a:xfrm>
            <a:prstGeom prst="rect">
              <a:avLst/>
            </a:prstGeom>
          </p:spPr>
        </p:pic>
      </p:grpSp>
      <p:grpSp>
        <p:nvGrpSpPr>
          <p:cNvPr id="20" name="组合 19"/>
          <p:cNvGrpSpPr/>
          <p:nvPr/>
        </p:nvGrpSpPr>
        <p:grpSpPr>
          <a:xfrm>
            <a:off x="334898" y="534352"/>
            <a:ext cx="405578" cy="523220"/>
            <a:chOff x="152631" y="737481"/>
            <a:chExt cx="405578" cy="523220"/>
          </a:xfrm>
        </p:grpSpPr>
        <p:sp>
          <p:nvSpPr>
            <p:cNvPr id="21" name="椭圆 20"/>
            <p:cNvSpPr/>
            <p:nvPr/>
          </p:nvSpPr>
          <p:spPr>
            <a:xfrm>
              <a:off x="152631" y="811865"/>
              <a:ext cx="405578" cy="406800"/>
            </a:xfrm>
            <a:prstGeom prst="ellipse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172517" y="737481"/>
              <a:ext cx="365806" cy="52322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altLang="zh-CN" sz="2800" b="1" dirty="0" smtClean="0">
                  <a:ln w="0"/>
                  <a:solidFill>
                    <a:schemeClr val="bg1"/>
                  </a:solidFill>
                  <a:latin typeface="黑体" panose="02010609060101010101" pitchFamily="49" charset="-122"/>
                  <a:ea typeface="黑体" panose="02010609060101010101" pitchFamily="49" charset="-122"/>
                  <a:cs typeface="Times New Roman" panose="02020603050405020304" pitchFamily="18" charset="0"/>
                </a:rPr>
                <a:t>2</a:t>
              </a:r>
              <a:endParaRPr lang="zh-CN" altLang="en-US" sz="2800" b="1" cap="none" spc="0" dirty="0">
                <a:ln w="0"/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</a:endParaRPr>
            </a:p>
          </p:txBody>
        </p:sp>
      </p:grpSp>
      <p:sp>
        <p:nvSpPr>
          <p:cNvPr id="16" name="TextBox 9"/>
          <p:cNvSpPr txBox="1"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858704" y="608965"/>
            <a:ext cx="4232275" cy="39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lang="zh-CN" altLang="en-US" sz="2000" b="1" dirty="0">
                <a:latin typeface="宋体" panose="02010600030101010101" pitchFamily="2" charset="-122"/>
              </a:rPr>
              <a:t>从图中你能获得哪些信息？</a:t>
            </a:r>
          </a:p>
        </p:txBody>
      </p:sp>
      <p:grpSp>
        <p:nvGrpSpPr>
          <p:cNvPr id="10" name="组合 9"/>
          <p:cNvGrpSpPr/>
          <p:nvPr/>
        </p:nvGrpSpPr>
        <p:grpSpPr>
          <a:xfrm>
            <a:off x="993775" y="1169352"/>
            <a:ext cx="5394960" cy="2506345"/>
            <a:chOff x="4178" y="3275"/>
            <a:chExt cx="8496" cy="3947"/>
          </a:xfrm>
        </p:grpSpPr>
        <p:pic>
          <p:nvPicPr>
            <p:cNvPr id="2" name="Picture 3"/>
            <p:cNvPicPr>
              <a:picLocks noChangeAspect="1" noChangeArrowheads="1"/>
            </p:cNvPicPr>
            <p:nvPr>
              <p:custDataLst>
                <p:tags r:id="rId4"/>
              </p:custDataLst>
            </p:nvPr>
          </p:nvPicPr>
          <p:blipFill>
            <a:blip r:embed="rId44">
              <a:clrChange>
                <a:clrFrom>
                  <a:srgbClr val="FFFFFF">
                    <a:alpha val="100000"/>
                  </a:srgbClr>
                </a:clrFrom>
                <a:clrTo>
                  <a:srgbClr val="FFFFFF">
                    <a:alpha val="100000"/>
                    <a:alpha val="0"/>
                  </a:srgbClr>
                </a:clrTo>
              </a:clrChang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203" y="3275"/>
              <a:ext cx="8471" cy="38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" name="TextBox 25"/>
            <p:cNvSpPr txBox="1">
              <a:spLocks noChangeArrowheads="1"/>
            </p:cNvSpPr>
            <p:nvPr>
              <p:custDataLst>
                <p:tags r:id="rId5"/>
              </p:custDataLst>
            </p:nvPr>
          </p:nvSpPr>
          <p:spPr bwMode="auto">
            <a:xfrm>
              <a:off x="4178" y="6301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7" name="TextBox 25"/>
            <p:cNvSpPr txBox="1">
              <a:spLocks noChangeArrowheads="1"/>
            </p:cNvSpPr>
            <p:nvPr>
              <p:custDataLst>
                <p:tags r:id="rId6"/>
              </p:custDataLst>
            </p:nvPr>
          </p:nvSpPr>
          <p:spPr bwMode="auto">
            <a:xfrm>
              <a:off x="5006" y="6786"/>
              <a:ext cx="94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2007</a:t>
              </a:r>
              <a:endPara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4" name="TextBox 25"/>
            <p:cNvSpPr txBox="1">
              <a:spLocks noChangeArrowheads="1"/>
            </p:cNvSpPr>
            <p:nvPr>
              <p:custDataLst>
                <p:tags r:id="rId7"/>
              </p:custDataLst>
            </p:nvPr>
          </p:nvSpPr>
          <p:spPr bwMode="auto">
            <a:xfrm>
              <a:off x="4178" y="5898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20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5" name="TextBox 25"/>
            <p:cNvSpPr txBox="1">
              <a:spLocks noChangeArrowheads="1"/>
            </p:cNvSpPr>
            <p:nvPr>
              <p:custDataLst>
                <p:tags r:id="rId8"/>
              </p:custDataLst>
            </p:nvPr>
          </p:nvSpPr>
          <p:spPr bwMode="auto">
            <a:xfrm>
              <a:off x="4178" y="5527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30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6" name="TextBox 25"/>
            <p:cNvSpPr txBox="1">
              <a:spLocks noChangeArrowheads="1"/>
            </p:cNvSpPr>
            <p:nvPr>
              <p:custDataLst>
                <p:tags r:id="rId9"/>
              </p:custDataLst>
            </p:nvPr>
          </p:nvSpPr>
          <p:spPr bwMode="auto">
            <a:xfrm>
              <a:off x="4178" y="5124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40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7" name="TextBox 25"/>
            <p:cNvSpPr txBox="1">
              <a:spLocks noChangeArrowheads="1"/>
            </p:cNvSpPr>
            <p:nvPr>
              <p:custDataLst>
                <p:tags r:id="rId10"/>
              </p:custDataLst>
            </p:nvPr>
          </p:nvSpPr>
          <p:spPr bwMode="auto">
            <a:xfrm>
              <a:off x="4178" y="4766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50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8" name="TextBox 25"/>
            <p:cNvSpPr txBox="1">
              <a:spLocks noChangeArrowheads="1"/>
            </p:cNvSpPr>
            <p:nvPr>
              <p:custDataLst>
                <p:tags r:id="rId11"/>
              </p:custDataLst>
            </p:nvPr>
          </p:nvSpPr>
          <p:spPr bwMode="auto">
            <a:xfrm>
              <a:off x="4178" y="4395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60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39" name="TextBox 25"/>
            <p:cNvSpPr txBox="1">
              <a:spLocks noChangeArrowheads="1"/>
            </p:cNvSpPr>
            <p:nvPr>
              <p:custDataLst>
                <p:tags r:id="rId12"/>
              </p:custDataLst>
            </p:nvPr>
          </p:nvSpPr>
          <p:spPr bwMode="auto">
            <a:xfrm>
              <a:off x="4178" y="3999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70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0" name="TextBox 25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5895" y="6786"/>
              <a:ext cx="94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2008</a:t>
              </a:r>
              <a:endPara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1" name="TextBox 25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6837" y="6786"/>
              <a:ext cx="94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2009</a:t>
              </a:r>
              <a:endPara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2" name="TextBox 25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7782" y="6786"/>
              <a:ext cx="94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2010</a:t>
              </a:r>
              <a:endPara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3" name="TextBox 25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8739" y="6786"/>
              <a:ext cx="94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2011</a:t>
              </a:r>
              <a:endPara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4" name="TextBox 25"/>
            <p:cNvSpPr txBox="1">
              <a:spLocks noChangeArrowheads="1"/>
            </p:cNvSpPr>
            <p:nvPr>
              <p:custDataLst>
                <p:tags r:id="rId17"/>
              </p:custDataLst>
            </p:nvPr>
          </p:nvSpPr>
          <p:spPr bwMode="auto">
            <a:xfrm>
              <a:off x="9670" y="6786"/>
              <a:ext cx="942" cy="43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200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2012</a:t>
              </a:r>
              <a:endParaRPr lang="zh-CN" altLang="en-US" sz="1200" b="1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5" name="矩形 44"/>
            <p:cNvSpPr/>
            <p:nvPr>
              <p:custDataLst>
                <p:tags r:id="rId18"/>
              </p:custDataLst>
            </p:nvPr>
          </p:nvSpPr>
          <p:spPr>
            <a:xfrm>
              <a:off x="5046" y="4193"/>
              <a:ext cx="355" cy="2698"/>
            </a:xfrm>
            <a:prstGeom prst="rect">
              <a:avLst/>
            </a:prstGeom>
            <a:solidFill>
              <a:srgbClr val="E60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6" name="矩形 45"/>
            <p:cNvSpPr/>
            <p:nvPr>
              <p:custDataLst>
                <p:tags r:id="rId19"/>
              </p:custDataLst>
            </p:nvPr>
          </p:nvSpPr>
          <p:spPr>
            <a:xfrm>
              <a:off x="5402" y="6308"/>
              <a:ext cx="270" cy="577"/>
            </a:xfrm>
            <a:prstGeom prst="rect">
              <a:avLst/>
            </a:prstGeom>
            <a:solidFill>
              <a:srgbClr val="00A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7" name="矩形 46"/>
            <p:cNvSpPr/>
            <p:nvPr>
              <p:custDataLst>
                <p:tags r:id="rId20"/>
              </p:custDataLst>
            </p:nvPr>
          </p:nvSpPr>
          <p:spPr>
            <a:xfrm>
              <a:off x="5982" y="5341"/>
              <a:ext cx="305" cy="1538"/>
            </a:xfrm>
            <a:prstGeom prst="rect">
              <a:avLst/>
            </a:prstGeom>
            <a:solidFill>
              <a:srgbClr val="E60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8" name="矩形 47"/>
            <p:cNvSpPr/>
            <p:nvPr>
              <p:custDataLst>
                <p:tags r:id="rId21"/>
              </p:custDataLst>
            </p:nvPr>
          </p:nvSpPr>
          <p:spPr>
            <a:xfrm>
              <a:off x="6921" y="5154"/>
              <a:ext cx="304" cy="1719"/>
            </a:xfrm>
            <a:prstGeom prst="rect">
              <a:avLst/>
            </a:prstGeom>
            <a:solidFill>
              <a:srgbClr val="E60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49" name="矩形 48"/>
            <p:cNvSpPr/>
            <p:nvPr>
              <p:custDataLst>
                <p:tags r:id="rId22"/>
              </p:custDataLst>
            </p:nvPr>
          </p:nvSpPr>
          <p:spPr>
            <a:xfrm>
              <a:off x="7859" y="5527"/>
              <a:ext cx="304" cy="1354"/>
            </a:xfrm>
            <a:prstGeom prst="rect">
              <a:avLst/>
            </a:prstGeom>
            <a:solidFill>
              <a:srgbClr val="E60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0" name="矩形 49"/>
            <p:cNvSpPr/>
            <p:nvPr>
              <p:custDataLst>
                <p:tags r:id="rId23"/>
              </p:custDataLst>
            </p:nvPr>
          </p:nvSpPr>
          <p:spPr>
            <a:xfrm>
              <a:off x="8797" y="6337"/>
              <a:ext cx="298" cy="535"/>
            </a:xfrm>
            <a:prstGeom prst="rect">
              <a:avLst/>
            </a:prstGeom>
            <a:solidFill>
              <a:srgbClr val="E60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1" name="矩形 50"/>
            <p:cNvSpPr/>
            <p:nvPr>
              <p:custDataLst>
                <p:tags r:id="rId24"/>
              </p:custDataLst>
            </p:nvPr>
          </p:nvSpPr>
          <p:spPr>
            <a:xfrm>
              <a:off x="9727" y="6495"/>
              <a:ext cx="288" cy="376"/>
            </a:xfrm>
            <a:prstGeom prst="rect">
              <a:avLst/>
            </a:prstGeom>
            <a:solidFill>
              <a:srgbClr val="E6001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2" name="矩形 51"/>
            <p:cNvSpPr/>
            <p:nvPr>
              <p:custDataLst>
                <p:tags r:id="rId25"/>
              </p:custDataLst>
            </p:nvPr>
          </p:nvSpPr>
          <p:spPr>
            <a:xfrm>
              <a:off x="6294" y="5402"/>
              <a:ext cx="321" cy="1489"/>
            </a:xfrm>
            <a:prstGeom prst="rect">
              <a:avLst/>
            </a:prstGeom>
            <a:solidFill>
              <a:srgbClr val="00A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3" name="矩形 52"/>
            <p:cNvSpPr/>
            <p:nvPr>
              <p:custDataLst>
                <p:tags r:id="rId26"/>
              </p:custDataLst>
            </p:nvPr>
          </p:nvSpPr>
          <p:spPr>
            <a:xfrm>
              <a:off x="7225" y="4960"/>
              <a:ext cx="331" cy="1915"/>
            </a:xfrm>
            <a:prstGeom prst="rect">
              <a:avLst/>
            </a:prstGeom>
            <a:solidFill>
              <a:srgbClr val="00A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4" name="矩形 53"/>
            <p:cNvSpPr/>
            <p:nvPr>
              <p:custDataLst>
                <p:tags r:id="rId27"/>
              </p:custDataLst>
            </p:nvPr>
          </p:nvSpPr>
          <p:spPr>
            <a:xfrm>
              <a:off x="8157" y="4269"/>
              <a:ext cx="356" cy="2613"/>
            </a:xfrm>
            <a:prstGeom prst="rect">
              <a:avLst/>
            </a:prstGeom>
            <a:solidFill>
              <a:srgbClr val="00A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5" name="矩形 54"/>
            <p:cNvSpPr/>
            <p:nvPr>
              <p:custDataLst>
                <p:tags r:id="rId28"/>
              </p:custDataLst>
            </p:nvPr>
          </p:nvSpPr>
          <p:spPr>
            <a:xfrm>
              <a:off x="9110" y="5340"/>
              <a:ext cx="288" cy="1551"/>
            </a:xfrm>
            <a:prstGeom prst="rect">
              <a:avLst/>
            </a:prstGeom>
            <a:solidFill>
              <a:srgbClr val="00A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6" name="矩形 55"/>
            <p:cNvSpPr/>
            <p:nvPr>
              <p:custDataLst>
                <p:tags r:id="rId29"/>
              </p:custDataLst>
            </p:nvPr>
          </p:nvSpPr>
          <p:spPr>
            <a:xfrm>
              <a:off x="10020" y="5542"/>
              <a:ext cx="322" cy="1339"/>
            </a:xfrm>
            <a:prstGeom prst="rect">
              <a:avLst/>
            </a:prstGeom>
            <a:solidFill>
              <a:srgbClr val="00A1E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dirty="0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7" name="TextBox 25"/>
            <p:cNvSpPr txBox="1">
              <a:spLocks noChangeArrowheads="1"/>
            </p:cNvSpPr>
            <p:nvPr>
              <p:custDataLst>
                <p:tags r:id="rId30"/>
              </p:custDataLst>
            </p:nvPr>
          </p:nvSpPr>
          <p:spPr bwMode="auto">
            <a:xfrm>
              <a:off x="4989" y="3837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70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8" name="TextBox 25"/>
            <p:cNvSpPr txBox="1">
              <a:spLocks noChangeArrowheads="1"/>
            </p:cNvSpPr>
            <p:nvPr>
              <p:custDataLst>
                <p:tags r:id="rId31"/>
              </p:custDataLst>
            </p:nvPr>
          </p:nvSpPr>
          <p:spPr bwMode="auto">
            <a:xfrm>
              <a:off x="5279" y="5949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15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59" name="TextBox 25"/>
            <p:cNvSpPr txBox="1">
              <a:spLocks noChangeArrowheads="1"/>
            </p:cNvSpPr>
            <p:nvPr>
              <p:custDataLst>
                <p:tags r:id="rId32"/>
              </p:custDataLst>
            </p:nvPr>
          </p:nvSpPr>
          <p:spPr bwMode="auto">
            <a:xfrm>
              <a:off x="5902" y="4992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40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0" name="TextBox 25"/>
            <p:cNvSpPr txBox="1">
              <a:spLocks noChangeArrowheads="1"/>
            </p:cNvSpPr>
            <p:nvPr>
              <p:custDataLst>
                <p:tags r:id="rId33"/>
              </p:custDataLst>
            </p:nvPr>
          </p:nvSpPr>
          <p:spPr bwMode="auto">
            <a:xfrm>
              <a:off x="6207" y="5002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38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1" name="TextBox 25"/>
            <p:cNvSpPr txBox="1">
              <a:spLocks noChangeArrowheads="1"/>
            </p:cNvSpPr>
            <p:nvPr>
              <p:custDataLst>
                <p:tags r:id="rId34"/>
              </p:custDataLst>
            </p:nvPr>
          </p:nvSpPr>
          <p:spPr bwMode="auto">
            <a:xfrm>
              <a:off x="6816" y="4806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45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2" name="TextBox 25"/>
            <p:cNvSpPr txBox="1">
              <a:spLocks noChangeArrowheads="1"/>
            </p:cNvSpPr>
            <p:nvPr>
              <p:custDataLst>
                <p:tags r:id="rId35"/>
              </p:custDataLst>
            </p:nvPr>
          </p:nvSpPr>
          <p:spPr bwMode="auto">
            <a:xfrm>
              <a:off x="7136" y="4613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50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3" name="TextBox 25"/>
            <p:cNvSpPr txBox="1">
              <a:spLocks noChangeArrowheads="1"/>
            </p:cNvSpPr>
            <p:nvPr>
              <p:custDataLst>
                <p:tags r:id="rId36"/>
              </p:custDataLst>
            </p:nvPr>
          </p:nvSpPr>
          <p:spPr bwMode="auto">
            <a:xfrm>
              <a:off x="7750" y="5147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35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4" name="TextBox 25"/>
            <p:cNvSpPr txBox="1">
              <a:spLocks noChangeArrowheads="1"/>
            </p:cNvSpPr>
            <p:nvPr>
              <p:custDataLst>
                <p:tags r:id="rId37"/>
              </p:custDataLst>
            </p:nvPr>
          </p:nvSpPr>
          <p:spPr bwMode="auto">
            <a:xfrm>
              <a:off x="8057" y="3921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68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5" name="TextBox 25"/>
            <p:cNvSpPr txBox="1">
              <a:spLocks noChangeArrowheads="1"/>
            </p:cNvSpPr>
            <p:nvPr>
              <p:custDataLst>
                <p:tags r:id="rId38"/>
              </p:custDataLst>
            </p:nvPr>
          </p:nvSpPr>
          <p:spPr bwMode="auto">
            <a:xfrm>
              <a:off x="8688" y="5991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14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6" name="TextBox 25"/>
            <p:cNvSpPr txBox="1">
              <a:spLocks noChangeArrowheads="1"/>
            </p:cNvSpPr>
            <p:nvPr>
              <p:custDataLst>
                <p:tags r:id="rId39"/>
              </p:custDataLst>
            </p:nvPr>
          </p:nvSpPr>
          <p:spPr bwMode="auto">
            <a:xfrm>
              <a:off x="9002" y="4973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40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7" name="TextBox 25"/>
            <p:cNvSpPr txBox="1">
              <a:spLocks noChangeArrowheads="1"/>
            </p:cNvSpPr>
            <p:nvPr>
              <p:custDataLst>
                <p:tags r:id="rId40"/>
              </p:custDataLst>
            </p:nvPr>
          </p:nvSpPr>
          <p:spPr bwMode="auto">
            <a:xfrm>
              <a:off x="9618" y="6107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10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68" name="TextBox 25"/>
            <p:cNvSpPr txBox="1">
              <a:spLocks noChangeArrowheads="1"/>
            </p:cNvSpPr>
            <p:nvPr>
              <p:custDataLst>
                <p:tags r:id="rId41"/>
              </p:custDataLst>
            </p:nvPr>
          </p:nvSpPr>
          <p:spPr bwMode="auto">
            <a:xfrm>
              <a:off x="9933" y="5180"/>
              <a:ext cx="680" cy="3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r>
                <a:rPr lang="en-US" altLang="zh-CN" sz="10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</a:rPr>
                <a:t>35</a:t>
              </a:r>
              <a:endParaRPr lang="zh-CN" altLang="en-US" sz="1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69" name="圆角矩形标注 31"/>
          <p:cNvSpPr/>
          <p:nvPr>
            <p:custDataLst>
              <p:tags r:id="rId2"/>
            </p:custDataLst>
          </p:nvPr>
        </p:nvSpPr>
        <p:spPr>
          <a:xfrm>
            <a:off x="1789430" y="3755390"/>
            <a:ext cx="3388995" cy="756285"/>
          </a:xfrm>
          <a:prstGeom prst="wedgeRoundRectCallout">
            <a:avLst>
              <a:gd name="adj1" fmla="val -35328"/>
              <a:gd name="adj2" fmla="val -101301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dk1"/>
          </a:fontRef>
        </p:style>
        <p:txBody>
          <a:bodyPr anchor="ctr"/>
          <a:lstStyle/>
          <a:p>
            <a:pPr lvl="0" eaLnBrk="1" hangingPunct="1"/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红色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直条</a:t>
            </a:r>
            <a:r>
              <a:rPr lang="zh-CN" altLang="en-US" sz="2000" b="1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营养不良人数。营养不良人数在减少。</a:t>
            </a:r>
            <a:endParaRPr lang="en-US" altLang="en-US" sz="2000" b="1" dirty="0">
              <a:solidFill>
                <a:srgbClr val="FF0000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圆角矩形标注 31"/>
          <p:cNvSpPr/>
          <p:nvPr>
            <p:custDataLst>
              <p:tags r:id="rId3"/>
            </p:custDataLst>
          </p:nvPr>
        </p:nvSpPr>
        <p:spPr>
          <a:xfrm>
            <a:off x="5461635" y="1853565"/>
            <a:ext cx="2726690" cy="1221740"/>
          </a:xfrm>
          <a:prstGeom prst="wedgeRoundRectCallout">
            <a:avLst>
              <a:gd name="adj1" fmla="val -66499"/>
              <a:gd name="adj2" fmla="val 18157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hangingPunct="1"/>
            <a:r>
              <a:rPr lang="zh-CN" altLang="en-US" sz="2000" b="1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蓝色</a:t>
            </a:r>
            <a:r>
              <a:rPr lang="zh-CN" altLang="en-US" sz="20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直条</a:t>
            </a:r>
            <a:r>
              <a:rPr lang="zh-CN" altLang="en-US" sz="2000" b="1" dirty="0" smtClean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表示</a:t>
            </a:r>
            <a:r>
              <a:rPr lang="zh-CN" altLang="en-US" sz="2000" b="1" dirty="0">
                <a:solidFill>
                  <a:schemeClr val="accent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肥胖人数。肥胖人数有所增加，但有所好转。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69" grpId="0" bldLvl="0" animBg="1"/>
      <p:bldP spid="70" grpId="0" bldLvl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1"/>
          <p:cNvSpPr txBox="1"/>
          <p:nvPr/>
        </p:nvSpPr>
        <p:spPr>
          <a:xfrm>
            <a:off x="312868" y="539256"/>
            <a:ext cx="8206181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1.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下面是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五（</a:t>
            </a:r>
            <a:r>
              <a:rPr lang="en-US" altLang="zh-CN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）班同学</a:t>
            </a:r>
            <a:r>
              <a:rPr lang="en-US" altLang="zh-CN" sz="2400" b="1" dirty="0">
                <a:solidFill>
                  <a:srgbClr val="000000"/>
                </a:solidFill>
                <a:latin typeface="宋体" pitchFamily="2" charset="-122"/>
                <a:ea typeface="宋体" pitchFamily="2" charset="-122"/>
                <a:cs typeface="宋体" pitchFamily="2" charset="-122"/>
                <a:sym typeface="+mn-ea"/>
              </a:rPr>
              <a:t>1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分钟跳绳测试等级情况统计图，从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整体上看，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谁的</a:t>
            </a:r>
            <a:r>
              <a:rPr lang="zh-CN" altLang="en-US" sz="2400" b="1" dirty="0" smtClean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情况</a:t>
            </a:r>
            <a:r>
              <a:rPr lang="zh-CN" altLang="en-US" sz="2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好一些？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2" name="圆角矩形标注 31"/>
          <p:cNvSpPr/>
          <p:nvPr>
            <p:custDataLst>
              <p:tags r:id="rId1"/>
            </p:custDataLst>
          </p:nvPr>
        </p:nvSpPr>
        <p:spPr>
          <a:xfrm>
            <a:off x="4844415" y="1756410"/>
            <a:ext cx="2597785" cy="2763520"/>
          </a:xfrm>
          <a:prstGeom prst="wedgeRoundRectCallout">
            <a:avLst>
              <a:gd name="adj1" fmla="val 62930"/>
              <a:gd name="adj2" fmla="val 28791"/>
              <a:gd name="adj3" fmla="val 16667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lvl="0" eaLnBrk="1" hangingPunct="1"/>
            <a:r>
              <a:rPr lang="en-US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男生中，优秀等级有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lang="en-US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人，良好有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10</a:t>
            </a:r>
            <a:r>
              <a:rPr lang="en-US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人，及格有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11</a:t>
            </a:r>
            <a:r>
              <a:rPr lang="en-US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人。女生中，优秀等级有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8</a:t>
            </a:r>
            <a:r>
              <a:rPr lang="en-US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人，良好有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9</a:t>
            </a:r>
            <a:r>
              <a:rPr lang="en-US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人，及格有</a:t>
            </a:r>
            <a:r>
              <a:rPr lang="en-US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5</a:t>
            </a:r>
            <a:r>
              <a:rPr lang="en-US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人。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整体情况女生好一些。</a:t>
            </a:r>
            <a:endParaRPr lang="en-US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662940" y="1757045"/>
            <a:ext cx="3980180" cy="30670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五年级一班同学</a:t>
            </a:r>
            <a:r>
              <a:rPr lang="en-US" altLang="zh-CN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</a:t>
            </a:r>
            <a:r>
              <a:rPr lang="zh-CN" altLang="en-US" sz="1400" b="1" dirty="0">
                <a:solidFill>
                  <a:srgbClr val="000000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分钟跳绳测试等级情况统计图</a:t>
            </a:r>
          </a:p>
        </p:txBody>
      </p:sp>
      <p:pic>
        <p:nvPicPr>
          <p:cNvPr id="11" name="图片 10" descr="图片3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7808595" y="3302635"/>
            <a:ext cx="920750" cy="1116330"/>
          </a:xfrm>
          <a:prstGeom prst="rect">
            <a:avLst/>
          </a:prstGeom>
        </p:spPr>
      </p:pic>
      <p:grpSp>
        <p:nvGrpSpPr>
          <p:cNvPr id="3" name="组合 2"/>
          <p:cNvGrpSpPr/>
          <p:nvPr/>
        </p:nvGrpSpPr>
        <p:grpSpPr>
          <a:xfrm>
            <a:off x="577850" y="1757045"/>
            <a:ext cx="4417695" cy="2762885"/>
            <a:chOff x="577850" y="1757045"/>
            <a:chExt cx="4417695" cy="2762885"/>
          </a:xfrm>
        </p:grpSpPr>
        <p:graphicFrame>
          <p:nvGraphicFramePr>
            <p:cNvPr id="10" name="图表 9"/>
            <p:cNvGraphicFramePr/>
            <p:nvPr>
              <p:extLst>
                <p:ext uri="{D42A27DB-BD31-4B8C-83A1-F6EECF244321}">
                  <p14:modId xmlns:p14="http://schemas.microsoft.com/office/powerpoint/2010/main" val="198664577"/>
                </p:ext>
              </p:extLst>
            </p:nvPr>
          </p:nvGraphicFramePr>
          <p:xfrm>
            <a:off x="662940" y="1757045"/>
            <a:ext cx="4332605" cy="276288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2" name="TextBox 1"/>
            <p:cNvSpPr txBox="1"/>
            <p:nvPr/>
          </p:nvSpPr>
          <p:spPr>
            <a:xfrm>
              <a:off x="577850" y="2129480"/>
              <a:ext cx="419100" cy="2308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CN" altLang="en-US" sz="900" dirty="0" smtClean="0"/>
                <a:t>人数</a:t>
              </a:r>
              <a:endParaRPr lang="zh-CN" altLang="en-US" sz="9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 bldLvl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1"/>
          <p:cNvSpPr txBox="1"/>
          <p:nvPr/>
        </p:nvSpPr>
        <p:spPr>
          <a:xfrm>
            <a:off x="441960" y="1061720"/>
            <a:ext cx="828802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条形统计图的特点是用直条的（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）表示数量的多少，直条越（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）表示数量越（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）。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" name="TextBox 1"/>
          <p:cNvSpPr txBox="1"/>
          <p:nvPr/>
        </p:nvSpPr>
        <p:spPr>
          <a:xfrm>
            <a:off x="441960" y="527685"/>
            <a:ext cx="2121535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2.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填一填。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4" name="TextBox 1"/>
          <p:cNvSpPr txBox="1"/>
          <p:nvPr/>
        </p:nvSpPr>
        <p:spPr>
          <a:xfrm>
            <a:off x="5577205" y="1069340"/>
            <a:ext cx="104648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高低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7" name="TextBox 1"/>
          <p:cNvSpPr txBox="1"/>
          <p:nvPr/>
        </p:nvSpPr>
        <p:spPr>
          <a:xfrm>
            <a:off x="2302510" y="1498600"/>
            <a:ext cx="60325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高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9" name="TextBox 1"/>
          <p:cNvSpPr txBox="1"/>
          <p:nvPr/>
        </p:nvSpPr>
        <p:spPr>
          <a:xfrm>
            <a:off x="4949190" y="1504950"/>
            <a:ext cx="48387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多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2" name="TextBox 1"/>
          <p:cNvSpPr txBox="1"/>
          <p:nvPr/>
        </p:nvSpPr>
        <p:spPr>
          <a:xfrm>
            <a:off x="441960" y="2273935"/>
            <a:ext cx="8351520" cy="9772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有（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）种或（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）种以上数据组成的条形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统计图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叫作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复式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条形统计图。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3" name="TextBox 1"/>
          <p:cNvSpPr txBox="1"/>
          <p:nvPr/>
        </p:nvSpPr>
        <p:spPr>
          <a:xfrm>
            <a:off x="1880235" y="2283460"/>
            <a:ext cx="60325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两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4" name="TextBox 1"/>
          <p:cNvSpPr txBox="1"/>
          <p:nvPr/>
        </p:nvSpPr>
        <p:spPr>
          <a:xfrm>
            <a:off x="3545840" y="2298700"/>
            <a:ext cx="60325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两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  <p:sp>
        <p:nvSpPr>
          <p:cNvPr id="26" name="TextBox 1"/>
          <p:cNvSpPr txBox="1"/>
          <p:nvPr/>
        </p:nvSpPr>
        <p:spPr>
          <a:xfrm>
            <a:off x="441960" y="3544570"/>
            <a:ext cx="835152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（</a:t>
            </a: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）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复式条形统计图中，图例的颜色（</a:t>
            </a:r>
            <a:r>
              <a:rPr lang="en-US" altLang="zh-CN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  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）相同。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27" name="TextBox 1"/>
          <p:cNvSpPr txBox="1"/>
          <p:nvPr/>
        </p:nvSpPr>
        <p:spPr>
          <a:xfrm>
            <a:off x="5862320" y="3552190"/>
            <a:ext cx="122936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不可以</a:t>
            </a:r>
            <a:endParaRPr lang="zh-CN" altLang="en-US" sz="2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9" grpId="0"/>
      <p:bldP spid="23" grpId="0"/>
      <p:bldP spid="24" grpId="0"/>
      <p:bldP spid="2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27"/>
          <p:cNvSpPr txBox="1">
            <a:spLocks noChangeArrowheads="1"/>
          </p:cNvSpPr>
          <p:nvPr/>
        </p:nvSpPr>
        <p:spPr bwMode="auto">
          <a:xfrm>
            <a:off x="1195070" y="1283970"/>
            <a:ext cx="95504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人数</a:t>
            </a:r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/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人</a:t>
            </a:r>
          </a:p>
        </p:txBody>
      </p:sp>
      <p:sp>
        <p:nvSpPr>
          <p:cNvPr id="5" name="TextBox 1"/>
          <p:cNvSpPr txBox="1"/>
          <p:nvPr/>
        </p:nvSpPr>
        <p:spPr>
          <a:xfrm>
            <a:off x="441960" y="527685"/>
            <a:ext cx="7621270" cy="5340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20000"/>
              </a:lnSpc>
            </a:pPr>
            <a:r>
              <a:rPr lang="en-US" altLang="zh-CN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3. 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统计本班同学喜欢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水果的情况</a:t>
            </a: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，并制成条形统计图。</a:t>
            </a:r>
            <a:r>
              <a:rPr lang="zh-CN" altLang="en-US" sz="2400" b="1" dirty="0" smtClean="0"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</a:rPr>
              <a:t>                              </a:t>
            </a:r>
            <a:endParaRPr lang="zh-CN" altLang="en-US" sz="2400" b="1" dirty="0"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</p:txBody>
      </p:sp>
      <p:sp>
        <p:nvSpPr>
          <p:cNvPr id="56" name="TextBox 28"/>
          <p:cNvSpPr txBox="1">
            <a:spLocks noChangeArrowheads="1"/>
          </p:cNvSpPr>
          <p:nvPr/>
        </p:nvSpPr>
        <p:spPr bwMode="auto">
          <a:xfrm>
            <a:off x="2026526" y="1061720"/>
            <a:ext cx="3675773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 smtClean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男、女生喜欢水果的情况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  <a:sym typeface="+mn-ea"/>
              </a:rPr>
              <a:t>统计图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15" name="组合 14"/>
          <p:cNvGrpSpPr/>
          <p:nvPr/>
        </p:nvGrpSpPr>
        <p:grpSpPr>
          <a:xfrm>
            <a:off x="2027555" y="4052570"/>
            <a:ext cx="3674745" cy="307975"/>
            <a:chOff x="2977" y="6406"/>
            <a:chExt cx="5787" cy="485"/>
          </a:xfrm>
        </p:grpSpPr>
        <p:sp>
          <p:nvSpPr>
            <p:cNvPr id="57" name="TextBox 29"/>
            <p:cNvSpPr txBox="1">
              <a:spLocks noChangeArrowheads="1"/>
            </p:cNvSpPr>
            <p:nvPr>
              <p:custDataLst>
                <p:tags r:id="rId13"/>
              </p:custDataLst>
            </p:nvPr>
          </p:nvSpPr>
          <p:spPr bwMode="auto">
            <a:xfrm>
              <a:off x="2977" y="6406"/>
              <a:ext cx="1006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sz="16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苹果</a:t>
              </a:r>
            </a:p>
          </p:txBody>
        </p:sp>
        <p:sp>
          <p:nvSpPr>
            <p:cNvPr id="58" name="TextBox 30"/>
            <p:cNvSpPr txBox="1">
              <a:spLocks noChangeArrowheads="1"/>
            </p:cNvSpPr>
            <p:nvPr>
              <p:custDataLst>
                <p:tags r:id="rId14"/>
              </p:custDataLst>
            </p:nvPr>
          </p:nvSpPr>
          <p:spPr bwMode="auto">
            <a:xfrm>
              <a:off x="4501" y="6406"/>
              <a:ext cx="1167" cy="48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sz="16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菠萝</a:t>
              </a:r>
            </a:p>
          </p:txBody>
        </p:sp>
        <p:sp>
          <p:nvSpPr>
            <p:cNvPr id="59" name="TextBox 31"/>
            <p:cNvSpPr txBox="1">
              <a:spLocks noChangeArrowheads="1"/>
            </p:cNvSpPr>
            <p:nvPr>
              <p:custDataLst>
                <p:tags r:id="rId15"/>
              </p:custDataLst>
            </p:nvPr>
          </p:nvSpPr>
          <p:spPr bwMode="auto">
            <a:xfrm>
              <a:off x="6040" y="6406"/>
              <a:ext cx="1193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sz="16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榴莲</a:t>
              </a:r>
            </a:p>
          </p:txBody>
        </p:sp>
        <p:sp>
          <p:nvSpPr>
            <p:cNvPr id="60" name="TextBox 32"/>
            <p:cNvSpPr txBox="1">
              <a:spLocks noChangeArrowheads="1"/>
            </p:cNvSpPr>
            <p:nvPr>
              <p:custDataLst>
                <p:tags r:id="rId16"/>
              </p:custDataLst>
            </p:nvPr>
          </p:nvSpPr>
          <p:spPr bwMode="auto">
            <a:xfrm>
              <a:off x="7620" y="6406"/>
              <a:ext cx="1144" cy="4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no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ctr"/>
              <a:r>
                <a:rPr lang="zh-CN" sz="1600" b="1" dirty="0">
                  <a:latin typeface="宋体" panose="02010600030101010101" pitchFamily="2" charset="-122"/>
                  <a:cs typeface="宋体" panose="02010600030101010101" pitchFamily="2" charset="-122"/>
                </a:rPr>
                <a:t>西瓜</a:t>
              </a:r>
            </a:p>
          </p:txBody>
        </p:sp>
      </p:grpSp>
      <p:sp>
        <p:nvSpPr>
          <p:cNvPr id="71" name="矩形 70"/>
          <p:cNvSpPr/>
          <p:nvPr/>
        </p:nvSpPr>
        <p:spPr>
          <a:xfrm>
            <a:off x="2180590" y="2995930"/>
            <a:ext cx="197485" cy="1089025"/>
          </a:xfrm>
          <a:prstGeom prst="rect">
            <a:avLst/>
          </a:prstGeom>
          <a:solidFill>
            <a:schemeClr val="accent2">
              <a:lumMod val="60000"/>
              <a:lumOff val="40000"/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6" name="TextBox 27"/>
          <p:cNvSpPr txBox="1">
            <a:spLocks noChangeArrowheads="1"/>
          </p:cNvSpPr>
          <p:nvPr/>
        </p:nvSpPr>
        <p:spPr bwMode="auto">
          <a:xfrm>
            <a:off x="5856605" y="4067810"/>
            <a:ext cx="12242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sz="1600" b="1" dirty="0">
                <a:latin typeface="宋体" panose="02010600030101010101" pitchFamily="2" charset="-122"/>
              </a:rPr>
              <a:t>水果种类</a:t>
            </a:r>
          </a:p>
        </p:txBody>
      </p:sp>
      <p:grpSp>
        <p:nvGrpSpPr>
          <p:cNvPr id="21" name="组合 20"/>
          <p:cNvGrpSpPr/>
          <p:nvPr/>
        </p:nvGrpSpPr>
        <p:grpSpPr>
          <a:xfrm>
            <a:off x="4329112" y="1452562"/>
            <a:ext cx="1145540" cy="336550"/>
            <a:chOff x="6990" y="2289"/>
            <a:chExt cx="1804" cy="530"/>
          </a:xfrm>
        </p:grpSpPr>
        <p:sp>
          <p:nvSpPr>
            <p:cNvPr id="18" name="矩形 17"/>
            <p:cNvSpPr/>
            <p:nvPr>
              <p:custDataLst>
                <p:tags r:id="rId11"/>
              </p:custDataLst>
            </p:nvPr>
          </p:nvSpPr>
          <p:spPr>
            <a:xfrm>
              <a:off x="6990" y="2389"/>
              <a:ext cx="311" cy="328"/>
            </a:xfrm>
            <a:prstGeom prst="rect">
              <a:avLst/>
            </a:prstGeom>
            <a:solidFill>
              <a:schemeClr val="accent2">
                <a:lumMod val="60000"/>
                <a:lumOff val="40000"/>
                <a:alpha val="90000"/>
              </a:scheme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19" name="矩形 18"/>
            <p:cNvSpPr/>
            <p:nvPr>
              <p:custDataLst>
                <p:tags r:id="rId12"/>
              </p:custDataLst>
            </p:nvPr>
          </p:nvSpPr>
          <p:spPr>
            <a:xfrm>
              <a:off x="7967" y="2389"/>
              <a:ext cx="311" cy="328"/>
            </a:xfrm>
            <a:prstGeom prst="rect">
              <a:avLst/>
            </a:prstGeom>
            <a:solidFill>
              <a:srgbClr val="92D050">
                <a:alpha val="90000"/>
              </a:srgbClr>
            </a:solidFill>
            <a:ln>
              <a:noFill/>
            </a:ln>
            <a:effectLst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  <p:sp>
          <p:nvSpPr>
            <p:cNvPr id="20" name="TextBox 27"/>
            <p:cNvSpPr txBox="1">
              <a:spLocks noChangeArrowheads="1"/>
            </p:cNvSpPr>
            <p:nvPr/>
          </p:nvSpPr>
          <p:spPr bwMode="auto">
            <a:xfrm>
              <a:off x="7178" y="2289"/>
              <a:ext cx="1616" cy="53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l"/>
              <a:r>
                <a:rPr lang="zh-CN" sz="1600" b="1" dirty="0">
                  <a:latin typeface="宋体" panose="02010600030101010101" pitchFamily="2" charset="-122"/>
                </a:rPr>
                <a:t>男</a:t>
              </a:r>
              <a:r>
                <a:rPr lang="en-US" altLang="zh-CN" sz="1600" b="1" dirty="0">
                  <a:latin typeface="宋体" panose="02010600030101010101" pitchFamily="2" charset="-122"/>
                </a:rPr>
                <a:t>    </a:t>
              </a:r>
              <a:r>
                <a:rPr lang="zh-CN" sz="1600" b="1" dirty="0">
                  <a:latin typeface="宋体" panose="02010600030101010101" pitchFamily="2" charset="-122"/>
                </a:rPr>
                <a:t>女</a:t>
              </a:r>
            </a:p>
          </p:txBody>
        </p:sp>
      </p:grpSp>
      <p:sp>
        <p:nvSpPr>
          <p:cNvPr id="25" name="矩形 24"/>
          <p:cNvSpPr/>
          <p:nvPr/>
        </p:nvSpPr>
        <p:spPr>
          <a:xfrm>
            <a:off x="2378075" y="2633345"/>
            <a:ext cx="197485" cy="145224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8" name="矩形 27"/>
          <p:cNvSpPr/>
          <p:nvPr/>
        </p:nvSpPr>
        <p:spPr>
          <a:xfrm>
            <a:off x="3172460" y="2240915"/>
            <a:ext cx="197485" cy="1842770"/>
          </a:xfrm>
          <a:prstGeom prst="rect">
            <a:avLst/>
          </a:prstGeom>
          <a:solidFill>
            <a:schemeClr val="accent2">
              <a:lumMod val="60000"/>
              <a:lumOff val="40000"/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9" name="矩形 28"/>
          <p:cNvSpPr/>
          <p:nvPr/>
        </p:nvSpPr>
        <p:spPr>
          <a:xfrm>
            <a:off x="3369945" y="2996565"/>
            <a:ext cx="197485" cy="1087755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0" name="矩形 29"/>
          <p:cNvSpPr/>
          <p:nvPr/>
        </p:nvSpPr>
        <p:spPr>
          <a:xfrm>
            <a:off x="4162425" y="3350895"/>
            <a:ext cx="197485" cy="740410"/>
          </a:xfrm>
          <a:prstGeom prst="rect">
            <a:avLst/>
          </a:prstGeom>
          <a:solidFill>
            <a:schemeClr val="accent2">
              <a:lumMod val="60000"/>
              <a:lumOff val="40000"/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1" name="矩形 30"/>
          <p:cNvSpPr/>
          <p:nvPr/>
        </p:nvSpPr>
        <p:spPr>
          <a:xfrm>
            <a:off x="4353560" y="2058671"/>
            <a:ext cx="197485" cy="2026920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2" name="矩形 31"/>
          <p:cNvSpPr/>
          <p:nvPr/>
        </p:nvSpPr>
        <p:spPr>
          <a:xfrm>
            <a:off x="5142230" y="2633345"/>
            <a:ext cx="197485" cy="1451610"/>
          </a:xfrm>
          <a:prstGeom prst="rect">
            <a:avLst/>
          </a:prstGeom>
          <a:solidFill>
            <a:schemeClr val="accent2">
              <a:lumMod val="60000"/>
              <a:lumOff val="40000"/>
              <a:alpha val="88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5346065" y="2247900"/>
            <a:ext cx="197485" cy="1844040"/>
          </a:xfrm>
          <a:prstGeom prst="rect">
            <a:avLst/>
          </a:prstGeom>
          <a:solidFill>
            <a:schemeClr val="accent6">
              <a:alpha val="90000"/>
            </a:schemeClr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1328102" y="1721485"/>
            <a:ext cx="432753" cy="2527300"/>
            <a:chOff x="1328102" y="1721485"/>
            <a:chExt cx="432753" cy="2527300"/>
          </a:xfrm>
        </p:grpSpPr>
        <p:grpSp>
          <p:nvGrpSpPr>
            <p:cNvPr id="14" name="组合 13"/>
            <p:cNvGrpSpPr/>
            <p:nvPr/>
          </p:nvGrpSpPr>
          <p:grpSpPr>
            <a:xfrm>
              <a:off x="1331595" y="2095500"/>
              <a:ext cx="429260" cy="2153285"/>
              <a:chOff x="2097" y="3300"/>
              <a:chExt cx="676" cy="3391"/>
            </a:xfrm>
          </p:grpSpPr>
          <p:sp>
            <p:nvSpPr>
              <p:cNvPr id="49" name="TextBox 21"/>
              <p:cNvSpPr txBox="1">
                <a:spLocks noChangeArrowheads="1"/>
              </p:cNvSpPr>
              <p:nvPr>
                <p:custDataLst>
                  <p:tags r:id="rId5"/>
                </p:custDataLst>
              </p:nvPr>
            </p:nvSpPr>
            <p:spPr bwMode="auto">
              <a:xfrm>
                <a:off x="2200" y="6159"/>
                <a:ext cx="471" cy="53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600" b="1" dirty="0">
                    <a:latin typeface="宋体" panose="02010600030101010101" pitchFamily="2" charset="-122"/>
                  </a:rPr>
                  <a:t>0</a:t>
                </a:r>
              </a:p>
            </p:txBody>
          </p:sp>
          <p:sp>
            <p:nvSpPr>
              <p:cNvPr id="50" name="TextBox 22"/>
              <p:cNvSpPr txBox="1">
                <a:spLocks noChangeArrowheads="1"/>
              </p:cNvSpPr>
              <p:nvPr>
                <p:custDataLst>
                  <p:tags r:id="rId6"/>
                </p:custDataLst>
              </p:nvPr>
            </p:nvSpPr>
            <p:spPr bwMode="auto">
              <a:xfrm>
                <a:off x="2238" y="5659"/>
                <a:ext cx="396" cy="446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no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600" b="1" dirty="0">
                    <a:latin typeface="宋体" panose="02010600030101010101" pitchFamily="2" charset="-122"/>
                  </a:rPr>
                  <a:t>2</a:t>
                </a:r>
              </a:p>
            </p:txBody>
          </p:sp>
          <p:sp>
            <p:nvSpPr>
              <p:cNvPr id="51" name="TextBox 23"/>
              <p:cNvSpPr txBox="1">
                <a:spLocks noChangeArrowheads="1"/>
              </p:cNvSpPr>
              <p:nvPr>
                <p:custDataLst>
                  <p:tags r:id="rId7"/>
                </p:custDataLst>
              </p:nvPr>
            </p:nvSpPr>
            <p:spPr bwMode="auto">
              <a:xfrm>
                <a:off x="2229" y="5030"/>
                <a:ext cx="414" cy="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600" b="1" dirty="0">
                    <a:latin typeface="宋体" panose="02010600030101010101" pitchFamily="2" charset="-122"/>
                  </a:rPr>
                  <a:t>4</a:t>
                </a:r>
              </a:p>
            </p:txBody>
          </p:sp>
          <p:sp>
            <p:nvSpPr>
              <p:cNvPr id="52" name="TextBox 24"/>
              <p:cNvSpPr txBox="1">
                <a:spLocks noChangeArrowheads="1"/>
              </p:cNvSpPr>
              <p:nvPr>
                <p:custDataLst>
                  <p:tags r:id="rId8"/>
                </p:custDataLst>
              </p:nvPr>
            </p:nvSpPr>
            <p:spPr bwMode="auto">
              <a:xfrm>
                <a:off x="2223" y="4462"/>
                <a:ext cx="425" cy="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600" b="1" dirty="0">
                    <a:latin typeface="宋体" panose="02010600030101010101" pitchFamily="2" charset="-122"/>
                  </a:rPr>
                  <a:t>6</a:t>
                </a:r>
              </a:p>
            </p:txBody>
          </p:sp>
          <p:sp>
            <p:nvSpPr>
              <p:cNvPr id="53" name="TextBox 25"/>
              <p:cNvSpPr txBox="1">
                <a:spLocks noChangeArrowheads="1"/>
              </p:cNvSpPr>
              <p:nvPr>
                <p:custDataLst>
                  <p:tags r:id="rId9"/>
                </p:custDataLst>
              </p:nvPr>
            </p:nvSpPr>
            <p:spPr bwMode="auto">
              <a:xfrm>
                <a:off x="2192" y="3894"/>
                <a:ext cx="488" cy="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600" b="1" dirty="0">
                    <a:latin typeface="宋体" panose="02010600030101010101" pitchFamily="2" charset="-122"/>
                  </a:rPr>
                  <a:t>8</a:t>
                </a:r>
              </a:p>
            </p:txBody>
          </p:sp>
          <p:sp>
            <p:nvSpPr>
              <p:cNvPr id="55" name="TextBox 26"/>
              <p:cNvSpPr txBox="1">
                <a:spLocks noChangeArrowheads="1"/>
              </p:cNvSpPr>
              <p:nvPr>
                <p:custDataLst>
                  <p:tags r:id="rId10"/>
                </p:custDataLst>
              </p:nvPr>
            </p:nvSpPr>
            <p:spPr bwMode="auto">
              <a:xfrm>
                <a:off x="2097" y="3300"/>
                <a:ext cx="677" cy="53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algn="r"/>
                <a:r>
                  <a:rPr lang="en-US" altLang="zh-CN" sz="1600" b="1" dirty="0">
                    <a:latin typeface="宋体" panose="02010600030101010101" pitchFamily="2" charset="-122"/>
                  </a:rPr>
                  <a:t>10</a:t>
                </a:r>
              </a:p>
            </p:txBody>
          </p:sp>
        </p:grpSp>
        <p:sp>
          <p:nvSpPr>
            <p:cNvPr id="40" name="TextBox 26"/>
            <p:cNvSpPr txBox="1">
              <a:spLocks noChangeArrowheads="1"/>
            </p:cNvSpPr>
            <p:nvPr>
              <p:custDataLst>
                <p:tags r:id="rId4"/>
              </p:custDataLst>
            </p:nvPr>
          </p:nvSpPr>
          <p:spPr bwMode="auto">
            <a:xfrm>
              <a:off x="1328102" y="1721485"/>
              <a:ext cx="429895" cy="33718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algn="r"/>
              <a:r>
                <a:rPr lang="en-US" altLang="zh-CN" sz="1600" b="1" dirty="0" smtClean="0">
                  <a:latin typeface="宋体" panose="02010600030101010101" pitchFamily="2" charset="-122"/>
                </a:rPr>
                <a:t>12</a:t>
              </a:r>
              <a:endParaRPr lang="en-US" altLang="zh-CN" sz="1600" b="1" dirty="0">
                <a:latin typeface="宋体" panose="02010600030101010101" pitchFamily="2" charset="-122"/>
              </a:endParaRPr>
            </a:p>
          </p:txBody>
        </p:sp>
      </p:grpSp>
      <p:cxnSp>
        <p:nvCxnSpPr>
          <p:cNvPr id="6" name="直接连接符 5"/>
          <p:cNvCxnSpPr/>
          <p:nvPr>
            <p:custDataLst>
              <p:tags r:id="rId1"/>
            </p:custDataLst>
          </p:nvPr>
        </p:nvCxnSpPr>
        <p:spPr>
          <a:xfrm>
            <a:off x="1774507" y="4092575"/>
            <a:ext cx="4608195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直接连接符 9"/>
          <p:cNvCxnSpPr/>
          <p:nvPr>
            <p:custDataLst>
              <p:tags r:id="rId2"/>
            </p:custDataLst>
          </p:nvPr>
        </p:nvCxnSpPr>
        <p:spPr>
          <a:xfrm flipV="1">
            <a:off x="1774507" y="1633220"/>
            <a:ext cx="0" cy="248412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2" name="图片 11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8"/>
          <a:stretch>
            <a:fillRect/>
          </a:stretch>
        </p:blipFill>
        <p:spPr>
          <a:xfrm>
            <a:off x="1786572" y="1868171"/>
            <a:ext cx="4371975" cy="2228850"/>
          </a:xfrm>
          <a:prstGeom prst="rect">
            <a:avLst/>
          </a:prstGeom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162492" y="2765980"/>
            <a:ext cx="27622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6</a:t>
            </a:r>
            <a:endParaRPr lang="zh-CN" altLang="en-US" sz="1100" dirty="0"/>
          </a:p>
        </p:txBody>
      </p:sp>
      <p:sp>
        <p:nvSpPr>
          <p:cNvPr id="35" name="TextBox 34"/>
          <p:cNvSpPr txBox="1"/>
          <p:nvPr/>
        </p:nvSpPr>
        <p:spPr>
          <a:xfrm>
            <a:off x="2353945" y="2397135"/>
            <a:ext cx="27622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8</a:t>
            </a:r>
            <a:endParaRPr lang="zh-CN" altLang="en-US" sz="1100" dirty="0"/>
          </a:p>
        </p:txBody>
      </p:sp>
      <p:sp>
        <p:nvSpPr>
          <p:cNvPr id="36" name="TextBox 35"/>
          <p:cNvSpPr txBox="1"/>
          <p:nvPr/>
        </p:nvSpPr>
        <p:spPr>
          <a:xfrm>
            <a:off x="4297679" y="1836743"/>
            <a:ext cx="419736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11</a:t>
            </a:r>
            <a:endParaRPr lang="zh-CN" altLang="en-US" sz="1100" dirty="0"/>
          </a:p>
        </p:txBody>
      </p:sp>
      <p:sp>
        <p:nvSpPr>
          <p:cNvPr id="37" name="TextBox 36"/>
          <p:cNvSpPr txBox="1"/>
          <p:nvPr/>
        </p:nvSpPr>
        <p:spPr>
          <a:xfrm>
            <a:off x="4129404" y="3120082"/>
            <a:ext cx="27622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4</a:t>
            </a:r>
            <a:endParaRPr lang="zh-CN" altLang="en-US" sz="1100" dirty="0"/>
          </a:p>
        </p:txBody>
      </p:sp>
      <p:sp>
        <p:nvSpPr>
          <p:cNvPr id="38" name="TextBox 37"/>
          <p:cNvSpPr txBox="1"/>
          <p:nvPr/>
        </p:nvSpPr>
        <p:spPr>
          <a:xfrm>
            <a:off x="3332638" y="2758995"/>
            <a:ext cx="27622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6</a:t>
            </a:r>
            <a:endParaRPr lang="zh-CN" altLang="en-US" sz="1100" dirty="0"/>
          </a:p>
        </p:txBody>
      </p:sp>
      <p:sp>
        <p:nvSpPr>
          <p:cNvPr id="39" name="TextBox 38"/>
          <p:cNvSpPr txBox="1"/>
          <p:nvPr/>
        </p:nvSpPr>
        <p:spPr>
          <a:xfrm>
            <a:off x="3103403" y="1996133"/>
            <a:ext cx="335598" cy="2679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10</a:t>
            </a:r>
            <a:endParaRPr lang="zh-CN" altLang="en-US" sz="1100" dirty="0"/>
          </a:p>
        </p:txBody>
      </p:sp>
      <p:sp>
        <p:nvSpPr>
          <p:cNvPr id="42" name="TextBox 41"/>
          <p:cNvSpPr txBox="1"/>
          <p:nvPr/>
        </p:nvSpPr>
        <p:spPr>
          <a:xfrm>
            <a:off x="5088571" y="2395230"/>
            <a:ext cx="276225" cy="26161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8</a:t>
            </a:r>
            <a:endParaRPr lang="zh-CN" altLang="en-US" sz="1100" dirty="0"/>
          </a:p>
        </p:txBody>
      </p:sp>
      <p:sp>
        <p:nvSpPr>
          <p:cNvPr id="43" name="TextBox 42"/>
          <p:cNvSpPr txBox="1"/>
          <p:nvPr/>
        </p:nvSpPr>
        <p:spPr>
          <a:xfrm>
            <a:off x="5277008" y="1999928"/>
            <a:ext cx="335598" cy="26796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en-US" altLang="zh-CN" sz="1100" dirty="0" smtClean="0"/>
              <a:t>10</a:t>
            </a:r>
            <a:endParaRPr lang="zh-CN" altLang="en-US" sz="11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000"/>
                            </p:stCondLst>
                            <p:childTnLst>
                              <p:par>
                                <p:cTn id="6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56" grpId="0"/>
      <p:bldP spid="71" grpId="0" animBg="1"/>
      <p:bldP spid="16" grpId="0"/>
      <p:bldP spid="25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2" grpId="0"/>
      <p:bldP spid="35" grpId="0"/>
      <p:bldP spid="36" grpId="0"/>
      <p:bldP spid="37" grpId="0"/>
      <p:bldP spid="38" grpId="0"/>
      <p:bldP spid="39" grpId="0"/>
      <p:bldP spid="42" grpId="0"/>
      <p:bldP spid="4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extBox 1"/>
          <p:cNvSpPr txBox="1"/>
          <p:nvPr/>
        </p:nvSpPr>
        <p:spPr>
          <a:xfrm>
            <a:off x="477428" y="654935"/>
            <a:ext cx="8261969" cy="4603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五（</a:t>
            </a:r>
            <a:r>
              <a:rPr lang="en-US" alt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1</a:t>
            </a:r>
            <a:r>
              <a:rPr lang="zh-CN" sz="2400" b="1" dirty="0">
                <a:latin typeface="Times New Roman" panose="02020603050405020304" pitchFamily="18" charset="0"/>
                <a:ea typeface="宋体" panose="02010600030101010101" pitchFamily="2" charset="-122"/>
              </a:rPr>
              <a:t>）班喜欢跳绳的同学是喜欢乒乓球同学的几分之几？</a:t>
            </a:r>
          </a:p>
        </p:txBody>
      </p:sp>
      <p:pic>
        <p:nvPicPr>
          <p:cNvPr id="35" name="图片 3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867410" y="1358265"/>
            <a:ext cx="4838700" cy="2886075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6" name="TextBox 1"/>
              <p:cNvSpPr txBox="1"/>
              <p:nvPr/>
            </p:nvSpPr>
            <p:spPr>
              <a:xfrm>
                <a:off x="4906645" y="1772285"/>
                <a:ext cx="3681095" cy="226536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zh-CN" altLang="en-US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（</a:t>
                </a:r>
                <a:r>
                  <a:rPr 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2+6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）÷（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5+5</a:t>
                </a:r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）</a:t>
                </a:r>
                <a:r>
                  <a:rPr lang="en-US" altLang="zh-CN" sz="2400" b="1" dirty="0" smtClean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=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𝟒</m:t>
                        </m:r>
                      </m:num>
                      <m:den>
                        <m:r>
                          <a:rPr lang="en-US" altLang="zh-CN" sz="2400" b="1" i="1" smtClean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𝟓</m:t>
                        </m:r>
                      </m:den>
                    </m:f>
                  </m:oMath>
                </a14:m>
                <a:endParaRPr lang="en-US" altLang="zh-CN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  <a:p>
                <a:endParaRPr lang="zh-CN" altLang="en-US" sz="2400" b="1" dirty="0">
                  <a:solidFill>
                    <a:srgbClr val="FF0000"/>
                  </a:solidFill>
                  <a:latin typeface="楷体" panose="02010609060101010101" pitchFamily="49" charset="-122"/>
                  <a:ea typeface="楷体" panose="02010609060101010101" pitchFamily="49" charset="-122"/>
                  <a:cs typeface="楷体" panose="02010609060101010101" pitchFamily="49" charset="-122"/>
                </a:endParaRPr>
              </a:p>
              <a:p>
                <a:r>
                  <a:rPr lang="zh-CN" altLang="en-US" sz="2400" b="1" dirty="0">
                    <a:solidFill>
                      <a:srgbClr val="FF0000"/>
                    </a:solidFill>
                    <a:latin typeface="楷体" panose="02010609060101010101" pitchFamily="49" charset="-122"/>
                    <a:ea typeface="楷体" panose="02010609060101010101" pitchFamily="49" charset="-122"/>
                    <a:cs typeface="楷体" panose="02010609060101010101" pitchFamily="49" charset="-122"/>
                  </a:rPr>
                  <a:t>答：</a:t>
                </a:r>
                <a:r>
                  <a:rPr 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喜欢跳绳的同学是</a:t>
                </a:r>
                <a:r>
                  <a:rPr lang="zh-CN" sz="2400" b="1" dirty="0" smtClean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喜</a:t>
                </a:r>
                <a:endParaRPr 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sym typeface="+mn-ea"/>
                </a:endParaRPr>
              </a:p>
              <a:p>
                <a:r>
                  <a:rPr 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 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 </a:t>
                </a:r>
                <a:r>
                  <a:rPr 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欢乒乓球同学的</a:t>
                </a:r>
                <a:r>
                  <a:rPr lang="en-US" alt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altLang="zh-CN" sz="2400" i="1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</m:ctrlPr>
                      </m:fPr>
                      <m:num>
                        <m:r>
                          <a:rPr lang="en-US" altLang="zh-CN" sz="2400" b="0" i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4</m:t>
                        </m:r>
                      </m:num>
                      <m:den>
                        <m:r>
                          <a:rPr lang="en-US" altLang="zh-CN" sz="2400" b="0" i="0">
                            <a:solidFill>
                              <a:srgbClr val="FF0000"/>
                            </a:solidFill>
                            <a:latin typeface="Cambria Math"/>
                            <a:ea typeface="楷体" panose="02010609060101010101" pitchFamily="49" charset="-122"/>
                          </a:rPr>
                          <m:t>5</m:t>
                        </m:r>
                      </m:den>
                    </m:f>
                  </m:oMath>
                </a14:m>
                <a:r>
                  <a:rPr lang="zh-CN" sz="2400" b="1" dirty="0">
                    <a:solidFill>
                      <a:srgbClr val="FF0000"/>
                    </a:solidFill>
                    <a:latin typeface="Times New Roman" panose="02020603050405020304" pitchFamily="18" charset="0"/>
                    <a:ea typeface="宋体" panose="02010600030101010101" pitchFamily="2" charset="-122"/>
                    <a:sym typeface="+mn-ea"/>
                  </a:rPr>
                  <a:t>。</a:t>
                </a:r>
                <a:endParaRPr 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endParaRPr>
              </a:p>
              <a:p>
                <a:endParaRPr lang="zh-CN" altLang="zh-CN" sz="2400" b="1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  <a:cs typeface="楷体" panose="02010609060101010101" pitchFamily="49" charset="-122"/>
                </a:endParaRPr>
              </a:p>
            </p:txBody>
          </p:sp>
        </mc:Choice>
        <mc:Fallback xmlns="">
          <p:sp>
            <p:nvSpPr>
              <p:cNvPr id="36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6645" y="1772285"/>
                <a:ext cx="3681095" cy="2265364"/>
              </a:xfrm>
              <a:prstGeom prst="rect">
                <a:avLst/>
              </a:prstGeom>
              <a:blipFill rotWithShape="1">
                <a:blip r:embed="rId5"/>
                <a:stretch>
                  <a:fillRect l="-26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矩形 4"/>
          <p:cNvSpPr/>
          <p:nvPr>
            <p:custDataLst>
              <p:tags r:id="rId1"/>
            </p:custDataLst>
          </p:nvPr>
        </p:nvSpPr>
        <p:spPr>
          <a:xfrm>
            <a:off x="475615" y="823595"/>
            <a:ext cx="8247380" cy="2957830"/>
          </a:xfrm>
          <a:prstGeom prst="rect">
            <a:avLst/>
          </a:prstGeom>
        </p:spPr>
        <p:txBody>
          <a:bodyPr wrap="square">
            <a:no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填一填。</a:t>
            </a:r>
            <a:r>
              <a:rPr lang="zh-CN" altLang="en-US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  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1</a:t>
            </a:r>
            <a:r>
              <a:rPr lang="en-US" altLang="zh-CN" sz="2400" dirty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常用的统计图有（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）统计图、（    ）统计图。</a:t>
            </a:r>
            <a:endParaRPr lang="en-US" altLang="zh-CN" sz="2400" dirty="0" smtClean="0">
              <a:latin typeface="楷体" panose="02010609060101010101" pitchFamily="49" charset="-122"/>
              <a:ea typeface="楷体" panose="02010609060101010101" pitchFamily="49" charset="-122"/>
              <a:cs typeface="楷体" panose="02010609060101010101" pitchFamily="49" charset="-122"/>
            </a:endParaRPr>
          </a:p>
          <a:p>
            <a:pPr>
              <a:lnSpc>
                <a:spcPct val="150000"/>
              </a:lnSpc>
            </a:pP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2.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条形统计图是用（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），表示（   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），根据（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）画成（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），然后把这些直条按照（    </a:t>
            </a:r>
            <a:r>
              <a:rPr lang="en-US" altLang="zh-CN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  </a:t>
            </a:r>
            <a:r>
              <a:rPr lang="zh-CN" altLang="en-US" sz="2400" dirty="0" smtClean="0"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  ）排列起来。</a:t>
            </a:r>
          </a:p>
        </p:txBody>
      </p:sp>
      <p:sp>
        <p:nvSpPr>
          <p:cNvPr id="6" name="矩形 5"/>
          <p:cNvSpPr/>
          <p:nvPr>
            <p:custDataLst>
              <p:tags r:id="rId2"/>
            </p:custDataLst>
          </p:nvPr>
        </p:nvSpPr>
        <p:spPr>
          <a:xfrm>
            <a:off x="3279775" y="1450340"/>
            <a:ext cx="1008380" cy="38417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条形 </a:t>
            </a:r>
          </a:p>
        </p:txBody>
      </p:sp>
      <p:sp>
        <p:nvSpPr>
          <p:cNvPr id="7" name="矩形 6"/>
          <p:cNvSpPr/>
          <p:nvPr>
            <p:custDataLst>
              <p:tags r:id="rId3"/>
            </p:custDataLst>
          </p:nvPr>
        </p:nvSpPr>
        <p:spPr>
          <a:xfrm>
            <a:off x="5799455" y="1459230"/>
            <a:ext cx="1008380" cy="38100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折线 </a:t>
            </a:r>
          </a:p>
        </p:txBody>
      </p:sp>
      <p:sp>
        <p:nvSpPr>
          <p:cNvPr id="10" name="矩形 9"/>
          <p:cNvSpPr/>
          <p:nvPr>
            <p:custDataLst>
              <p:tags r:id="rId4"/>
            </p:custDataLst>
          </p:nvPr>
        </p:nvSpPr>
        <p:spPr>
          <a:xfrm>
            <a:off x="3205480" y="2010410"/>
            <a:ext cx="2359025" cy="37465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一个单位长度 </a:t>
            </a:r>
          </a:p>
        </p:txBody>
      </p:sp>
      <p:sp>
        <p:nvSpPr>
          <p:cNvPr id="11" name="矩形 10"/>
          <p:cNvSpPr/>
          <p:nvPr>
            <p:custDataLst>
              <p:tags r:id="rId5"/>
            </p:custDataLst>
          </p:nvPr>
        </p:nvSpPr>
        <p:spPr>
          <a:xfrm>
            <a:off x="6378575" y="2006600"/>
            <a:ext cx="2134870" cy="34671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一定的数量 </a:t>
            </a:r>
          </a:p>
        </p:txBody>
      </p:sp>
      <p:sp>
        <p:nvSpPr>
          <p:cNvPr id="12" name="矩形 11"/>
          <p:cNvSpPr/>
          <p:nvPr>
            <p:custDataLst>
              <p:tags r:id="rId6"/>
            </p:custDataLst>
          </p:nvPr>
        </p:nvSpPr>
        <p:spPr>
          <a:xfrm>
            <a:off x="4227830" y="2555875"/>
            <a:ext cx="2804160" cy="391160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长短不同的直条</a:t>
            </a:r>
          </a:p>
        </p:txBody>
      </p:sp>
      <p:sp>
        <p:nvSpPr>
          <p:cNvPr id="16" name="矩形 15"/>
          <p:cNvSpPr/>
          <p:nvPr>
            <p:custDataLst>
              <p:tags r:id="rId7"/>
            </p:custDataLst>
          </p:nvPr>
        </p:nvSpPr>
        <p:spPr>
          <a:xfrm>
            <a:off x="2268220" y="3108325"/>
            <a:ext cx="2191385" cy="384175"/>
          </a:xfrm>
          <a:prstGeom prst="rect">
            <a:avLst/>
          </a:prstGeom>
        </p:spPr>
        <p:txBody>
          <a:bodyPr wrap="none">
            <a:noAutofit/>
          </a:bodyPr>
          <a:lstStyle/>
          <a:p>
            <a:r>
              <a:rPr lang="en-US" altLang="zh-CN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 </a:t>
            </a:r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一定的顺序 </a:t>
            </a:r>
          </a:p>
        </p:txBody>
      </p:sp>
      <p:sp>
        <p:nvSpPr>
          <p:cNvPr id="17" name="矩形 16"/>
          <p:cNvSpPr/>
          <p:nvPr>
            <p:custDataLst>
              <p:tags r:id="rId8"/>
            </p:custDataLst>
          </p:nvPr>
        </p:nvSpPr>
        <p:spPr>
          <a:xfrm>
            <a:off x="1484630" y="2561590"/>
            <a:ext cx="1850390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cs typeface="楷体" panose="02010609060101010101" pitchFamily="49" charset="-122"/>
              </a:rPr>
              <a:t>数量的多少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0" grpId="0"/>
      <p:bldP spid="11" grpId="0"/>
      <p:bldP spid="12" grpId="0"/>
      <p:bldP spid="16" grpId="0"/>
      <p:bldP spid="17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5"/>
          <p:cNvSpPr>
            <a:spLocks noChangeArrowheads="1"/>
          </p:cNvSpPr>
          <p:nvPr/>
        </p:nvSpPr>
        <p:spPr bwMode="auto">
          <a:xfrm>
            <a:off x="413142" y="787905"/>
            <a:ext cx="3745256" cy="500137"/>
          </a:xfrm>
          <a:prstGeom prst="rect">
            <a:avLst/>
          </a:prstGeom>
          <a:noFill/>
          <a:effectLst>
            <a:softEdge rad="0"/>
          </a:effectLst>
        </p:spPr>
        <p:txBody>
          <a:bodyPr wrap="none" lIns="68580" tIns="34290" rIns="68580" bIns="34290" rtlCol="0">
            <a:spAutoFit/>
          </a:bodyPr>
          <a:lstStyle/>
          <a:p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这节课</a:t>
            </a:r>
            <a:r>
              <a:rPr lang="zh-CN" altLang="en-US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有什么收获呢</a:t>
            </a:r>
            <a:r>
              <a:rPr lang="zh-CN" altLang="zh-CN" sz="2800" b="1" dirty="0">
                <a:latin typeface="宋体" panose="02010600030101010101" pitchFamily="2" charset="-122"/>
                <a:ea typeface="宋体" panose="02010600030101010101" pitchFamily="2" charset="-122"/>
              </a:rPr>
              <a:t>？</a:t>
            </a:r>
          </a:p>
        </p:txBody>
      </p:sp>
      <p:sp>
        <p:nvSpPr>
          <p:cNvPr id="18" name="矩形 17"/>
          <p:cNvSpPr/>
          <p:nvPr/>
        </p:nvSpPr>
        <p:spPr>
          <a:xfrm>
            <a:off x="974725" y="1964055"/>
            <a:ext cx="7400290" cy="21583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fontAlgn="base" hangingPunct="0">
              <a:lnSpc>
                <a:spcPct val="120000"/>
              </a:lnSpc>
              <a:spcBef>
                <a:spcPct val="0"/>
              </a:spcBef>
              <a:spcAft>
                <a:spcPct val="0"/>
              </a:spcAft>
              <a:buClr>
                <a:srgbClr val="D7181F"/>
              </a:buClr>
            </a:pPr>
            <a:r>
              <a:rPr lang="en-US" altLang="zh-CN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    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复式条形统计图，就是用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两种颜色</a:t>
            </a:r>
            <a:r>
              <a:rPr lang="zh-CN" altLang="en-US" sz="2800" b="1" dirty="0" smtClean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的直条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分别代表</a:t>
            </a:r>
            <a:r>
              <a:rPr lang="zh-CN" altLang="en-US" sz="28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两种量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，能够更清楚地表示出各种</a:t>
            </a:r>
            <a:r>
              <a:rPr lang="zh-CN" altLang="en-US" sz="28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数量的多少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，便于</a:t>
            </a:r>
            <a:r>
              <a:rPr lang="zh-CN" altLang="en-US" sz="2800" b="1" dirty="0">
                <a:solidFill>
                  <a:srgbClr val="009900"/>
                </a:solidFill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直观、形象地比较两种或多种数量之间的关系</a:t>
            </a:r>
            <a:r>
              <a:rPr lang="zh-CN" altLang="en-US" sz="2800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。</a:t>
            </a:r>
            <a:endParaRPr lang="zh-CN" altLang="en-US" sz="2800" b="1" dirty="0">
              <a:solidFill>
                <a:srgbClr val="000000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669925" y="1579245"/>
            <a:ext cx="8009255" cy="2721610"/>
            <a:chOff x="973592" y="1225588"/>
            <a:chExt cx="8045961" cy="1720567"/>
          </a:xfrm>
        </p:grpSpPr>
        <p:sp>
          <p:nvSpPr>
            <p:cNvPr id="29" name="圆角矩形 26"/>
            <p:cNvSpPr/>
            <p:nvPr/>
          </p:nvSpPr>
          <p:spPr>
            <a:xfrm>
              <a:off x="1042218" y="1281788"/>
              <a:ext cx="7977335" cy="1664367"/>
            </a:xfrm>
            <a:prstGeom prst="roundRect">
              <a:avLst>
                <a:gd name="adj" fmla="val 0"/>
              </a:avLst>
            </a:prstGeom>
            <a:noFill/>
            <a:ln w="3175">
              <a:solidFill>
                <a:srgbClr val="1C9393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0" name="矩形 93"/>
            <p:cNvSpPr/>
            <p:nvPr/>
          </p:nvSpPr>
          <p:spPr>
            <a:xfrm>
              <a:off x="973592" y="1225588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 dirty="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  <p:sp>
          <p:nvSpPr>
            <p:cNvPr id="31" name="矩形 93"/>
            <p:cNvSpPr/>
            <p:nvPr/>
          </p:nvSpPr>
          <p:spPr>
            <a:xfrm rot="10800000">
              <a:off x="8714021" y="2640623"/>
              <a:ext cx="305532" cy="305532"/>
            </a:xfrm>
            <a:custGeom>
              <a:avLst/>
              <a:gdLst/>
              <a:ahLst/>
              <a:cxnLst/>
              <a:rect l="l" t="t" r="r" b="b"/>
              <a:pathLst>
                <a:path w="504056" h="504056">
                  <a:moveTo>
                    <a:pt x="0" y="0"/>
                  </a:moveTo>
                  <a:lnTo>
                    <a:pt x="504056" y="0"/>
                  </a:lnTo>
                  <a:lnTo>
                    <a:pt x="504056" y="144016"/>
                  </a:lnTo>
                  <a:lnTo>
                    <a:pt x="144016" y="144016"/>
                  </a:lnTo>
                  <a:lnTo>
                    <a:pt x="144016" y="504056"/>
                  </a:lnTo>
                  <a:lnTo>
                    <a:pt x="0" y="504056"/>
                  </a:lnTo>
                  <a:close/>
                </a:path>
              </a:pathLst>
            </a:custGeom>
            <a:solidFill>
              <a:srgbClr val="1C9393"/>
            </a:solidFill>
            <a:ln w="34925">
              <a:solidFill>
                <a:schemeClr val="bg1"/>
              </a:soli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400">
                <a:solidFill>
                  <a:schemeClr val="tx1">
                    <a:lumMod val="75000"/>
                    <a:lumOff val="25000"/>
                  </a:schemeClr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文本框 12"/>
          <p:cNvSpPr txBox="1"/>
          <p:nvPr/>
        </p:nvSpPr>
        <p:spPr>
          <a:xfrm>
            <a:off x="2129790" y="1749425"/>
            <a:ext cx="4902835" cy="15684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从教材课后习题中选取</a:t>
            </a:r>
            <a:endParaRPr lang="zh-CN" altLang="en-US" sz="3200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ct val="0"/>
              </a:spcBef>
              <a:buFontTx/>
              <a:buNone/>
            </a:pP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2.</a:t>
            </a:r>
            <a:r>
              <a:rPr lang="zh-CN" altLang="en-US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从课时练中选取</a:t>
            </a:r>
            <a:r>
              <a:rPr lang="en-US" altLang="zh-CN" sz="3200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</a:t>
            </a:r>
            <a:endParaRPr kumimoji="1" lang="en-US" altLang="zh-CN" sz="3200" b="1" dirty="0">
              <a:solidFill>
                <a:schemeClr val="tx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六边形 8"/>
          <p:cNvSpPr/>
          <p:nvPr>
            <p:custDataLst>
              <p:tags r:id="rId1"/>
            </p:custDataLst>
          </p:nvPr>
        </p:nvSpPr>
        <p:spPr>
          <a:xfrm>
            <a:off x="2320408" y="952533"/>
            <a:ext cx="553792" cy="412124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怎</a:t>
            </a:r>
          </a:p>
        </p:txBody>
      </p:sp>
      <p:sp>
        <p:nvSpPr>
          <p:cNvPr id="3" name="圆角矩形 2"/>
          <p:cNvSpPr/>
          <p:nvPr/>
        </p:nvSpPr>
        <p:spPr>
          <a:xfrm>
            <a:off x="1445260" y="1320165"/>
            <a:ext cx="6253480" cy="2978785"/>
          </a:xfrm>
          <a:prstGeom prst="roundRect">
            <a:avLst>
              <a:gd name="adj" fmla="val 9031"/>
            </a:avLst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/>
            </a:solidFill>
          </a:ln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l"/>
            <a:r>
              <a:rPr lang="en-US" altLang="zh-CN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1.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首先打开PPT2013—点击插入—图表—选择条形图—选择条形图样式。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</a:p>
          <a:p>
            <a:pPr algn="l"/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2.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在弹出的条形图中，既有图形，也有一张EXCEL表格。</a:t>
            </a:r>
            <a:endParaRPr lang="zh-CN" altLang="en-US" b="1">
              <a:solidFill>
                <a:schemeClr val="bg1"/>
              </a:solidFill>
              <a:latin typeface="宋体" panose="02010600030101010101" pitchFamily="2" charset="-122"/>
              <a:ea typeface="宋体" panose="02010600030101010101" pitchFamily="2" charset="-122"/>
              <a:cs typeface="宋体" panose="02010600030101010101" pitchFamily="2" charset="-122"/>
            </a:endParaRPr>
          </a:p>
          <a:p>
            <a:pPr algn="l"/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</a:t>
            </a:r>
          </a:p>
          <a:p>
            <a:pPr algn="l"/>
            <a:r>
              <a:rPr lang="en-US" altLang="zh-CN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    3.</a:t>
            </a:r>
            <a:r>
              <a:rPr lang="zh-CN" altLang="en-US" b="1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cs typeface="宋体" panose="02010600030101010101" pitchFamily="2" charset="-122"/>
                <a:sym typeface="+mn-ea"/>
              </a:rPr>
              <a:t>修改了类别和系列之后，在数据单元格那里修改数据，输入数据之后条形图就会改变。</a:t>
            </a:r>
          </a:p>
        </p:txBody>
      </p:sp>
      <p:sp>
        <p:nvSpPr>
          <p:cNvPr id="6" name="六边形 5"/>
          <p:cNvSpPr/>
          <p:nvPr>
            <p:custDataLst>
              <p:tags r:id="rId2"/>
            </p:custDataLst>
          </p:nvPr>
        </p:nvSpPr>
        <p:spPr>
          <a:xfrm>
            <a:off x="2720530" y="856657"/>
            <a:ext cx="553720" cy="412115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样</a:t>
            </a:r>
          </a:p>
        </p:txBody>
      </p:sp>
      <p:sp>
        <p:nvSpPr>
          <p:cNvPr id="7" name="六边形 6"/>
          <p:cNvSpPr/>
          <p:nvPr>
            <p:custDataLst>
              <p:tags r:id="rId3"/>
            </p:custDataLst>
          </p:nvPr>
        </p:nvSpPr>
        <p:spPr>
          <a:xfrm>
            <a:off x="3120580" y="1110022"/>
            <a:ext cx="553720" cy="412115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用</a:t>
            </a:r>
          </a:p>
        </p:txBody>
      </p:sp>
      <p:sp>
        <p:nvSpPr>
          <p:cNvPr id="8" name="六边形 7"/>
          <p:cNvSpPr/>
          <p:nvPr>
            <p:custDataLst>
              <p:tags r:id="rId4"/>
            </p:custDataLst>
          </p:nvPr>
        </p:nvSpPr>
        <p:spPr>
          <a:xfrm>
            <a:off x="4023550" y="760772"/>
            <a:ext cx="553720" cy="412115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制</a:t>
            </a:r>
          </a:p>
        </p:txBody>
      </p:sp>
      <p:sp>
        <p:nvSpPr>
          <p:cNvPr id="12" name="六边形 11"/>
          <p:cNvSpPr/>
          <p:nvPr>
            <p:custDataLst>
              <p:tags r:id="rId5"/>
            </p:custDataLst>
          </p:nvPr>
        </p:nvSpPr>
        <p:spPr>
          <a:xfrm>
            <a:off x="4451540" y="952542"/>
            <a:ext cx="553720" cy="412115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作</a:t>
            </a:r>
          </a:p>
        </p:txBody>
      </p:sp>
      <p:sp>
        <p:nvSpPr>
          <p:cNvPr id="14" name="六边形 13"/>
          <p:cNvSpPr/>
          <p:nvPr>
            <p:custDataLst>
              <p:tags r:id="rId6"/>
            </p:custDataLst>
          </p:nvPr>
        </p:nvSpPr>
        <p:spPr>
          <a:xfrm>
            <a:off x="4851590" y="946192"/>
            <a:ext cx="553720" cy="412115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条</a:t>
            </a:r>
          </a:p>
        </p:txBody>
      </p:sp>
      <p:grpSp>
        <p:nvGrpSpPr>
          <p:cNvPr id="19" name="组合 18"/>
          <p:cNvGrpSpPr/>
          <p:nvPr/>
        </p:nvGrpSpPr>
        <p:grpSpPr>
          <a:xfrm>
            <a:off x="3520630" y="946150"/>
            <a:ext cx="684530" cy="454660"/>
            <a:chOff x="7420" y="1310"/>
            <a:chExt cx="1078" cy="716"/>
          </a:xfrm>
        </p:grpSpPr>
        <p:sp>
          <p:nvSpPr>
            <p:cNvPr id="10" name="六边形 9"/>
            <p:cNvSpPr/>
            <p:nvPr>
              <p:custDataLst>
                <p:tags r:id="rId11"/>
              </p:custDataLst>
            </p:nvPr>
          </p:nvSpPr>
          <p:spPr>
            <a:xfrm>
              <a:off x="7493" y="1320"/>
              <a:ext cx="872" cy="707"/>
            </a:xfrm>
            <a:prstGeom prst="hexagon">
              <a:avLst/>
            </a:prstGeom>
            <a:solidFill>
              <a:srgbClr val="FFFF00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altLang="zh-CN" sz="10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endParaRPr>
            </a:p>
          </p:txBody>
        </p:sp>
        <p:sp>
          <p:nvSpPr>
            <p:cNvPr id="18" name="文本框 17"/>
            <p:cNvSpPr txBox="1"/>
            <p:nvPr/>
          </p:nvSpPr>
          <p:spPr>
            <a:xfrm>
              <a:off x="7420" y="1310"/>
              <a:ext cx="1078" cy="628"/>
            </a:xfrm>
            <a:prstGeom prst="rect">
              <a:avLst/>
            </a:prstGeom>
            <a:noFill/>
          </p:spPr>
          <p:txBody>
            <a:bodyPr wrap="square" rtlCol="0" anchor="t">
              <a:spAutoFit/>
            </a:bodyPr>
            <a:lstStyle/>
            <a:p>
              <a:pPr algn="ctr"/>
              <a:r>
                <a:rPr lang="en-US" altLang="zh-CN" sz="2000" b="1" dirty="0" smtClean="0">
                  <a:latin typeface="宋体" panose="02010600030101010101" pitchFamily="2" charset="-122"/>
                  <a:ea typeface="宋体" panose="02010600030101010101" pitchFamily="2" charset="-122"/>
                  <a:sym typeface="+mn-ea"/>
                </a:rPr>
                <a:t>ppt</a:t>
              </a:r>
            </a:p>
          </p:txBody>
        </p:sp>
      </p:grpSp>
      <p:sp>
        <p:nvSpPr>
          <p:cNvPr id="11" name="六边形 10"/>
          <p:cNvSpPr/>
          <p:nvPr>
            <p:custDataLst>
              <p:tags r:id="rId7"/>
            </p:custDataLst>
          </p:nvPr>
        </p:nvSpPr>
        <p:spPr>
          <a:xfrm>
            <a:off x="5251640" y="760772"/>
            <a:ext cx="553720" cy="412115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形</a:t>
            </a:r>
          </a:p>
        </p:txBody>
      </p:sp>
      <p:sp>
        <p:nvSpPr>
          <p:cNvPr id="15" name="六边形 14"/>
          <p:cNvSpPr/>
          <p:nvPr>
            <p:custDataLst>
              <p:tags r:id="rId8"/>
            </p:custDataLst>
          </p:nvPr>
        </p:nvSpPr>
        <p:spPr>
          <a:xfrm>
            <a:off x="5623750" y="1066207"/>
            <a:ext cx="553720" cy="412115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统</a:t>
            </a:r>
          </a:p>
        </p:txBody>
      </p:sp>
      <p:sp>
        <p:nvSpPr>
          <p:cNvPr id="16" name="六边形 15"/>
          <p:cNvSpPr/>
          <p:nvPr>
            <p:custDataLst>
              <p:tags r:id="rId9"/>
            </p:custDataLst>
          </p:nvPr>
        </p:nvSpPr>
        <p:spPr>
          <a:xfrm>
            <a:off x="6051740" y="932857"/>
            <a:ext cx="553720" cy="412115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计</a:t>
            </a:r>
          </a:p>
        </p:txBody>
      </p:sp>
      <p:sp>
        <p:nvSpPr>
          <p:cNvPr id="17" name="六边形 16"/>
          <p:cNvSpPr/>
          <p:nvPr>
            <p:custDataLst>
              <p:tags r:id="rId10"/>
            </p:custDataLst>
          </p:nvPr>
        </p:nvSpPr>
        <p:spPr>
          <a:xfrm>
            <a:off x="6451790" y="856657"/>
            <a:ext cx="553720" cy="412115"/>
          </a:xfrm>
          <a:prstGeom prst="hexagon">
            <a:avLst/>
          </a:prstGeom>
          <a:solidFill>
            <a:srgbClr val="FFFF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CN" altLang="en-US" sz="2800" b="1" dirty="0" smtClean="0">
                <a:solidFill>
                  <a:schemeClr val="tx1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820035" y="909955"/>
            <a:ext cx="348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复</a:t>
            </a:r>
            <a:r>
              <a:rPr lang="zh-CN" altLang="en-US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式</a:t>
            </a:r>
            <a:r>
              <a:rPr lang="zh-CN" sz="3600" b="1" dirty="0" smtClean="0">
                <a:solidFill>
                  <a:schemeClr val="bg1"/>
                </a:solidFill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条形统计图</a:t>
            </a:r>
            <a:endParaRPr lang="zh-CN" altLang="en-US" sz="3600" b="1" dirty="0">
              <a:solidFill>
                <a:prstClr val="white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1415415" y="1781175"/>
            <a:ext cx="2803525" cy="24161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绘制步骤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黑体" panose="02010609060101010101" pitchFamily="49" charset="-122"/>
                <a:cs typeface="Times New Roman" panose="02020603050405020304" pitchFamily="18" charset="0"/>
                <a:sym typeface="+mn-ea"/>
              </a:rPr>
              <a:t>: 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   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1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）确定标题。</a:t>
            </a: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2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）画出垂线。</a:t>
            </a:r>
            <a:endParaRPr lang="en-US" altLang="zh-CN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3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）确定宽度、间隔。</a:t>
            </a:r>
            <a:endParaRPr lang="zh-CN" altLang="en-US" b="1" dirty="0">
              <a:solidFill>
                <a:schemeClr val="bg1"/>
              </a:solidFill>
              <a:latin typeface="Times New Roman" panose="02020603050405020304" pitchFamily="18" charset="0"/>
              <a:ea typeface="楷体" panose="02010609060101010101" pitchFamily="49" charset="-122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4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）确定单位长度。</a:t>
            </a: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5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）注明图例。 </a:t>
            </a:r>
          </a:p>
          <a:p>
            <a:pPr>
              <a:lnSpc>
                <a:spcPct val="120000"/>
              </a:lnSpc>
            </a:pP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（</a:t>
            </a:r>
            <a:r>
              <a:rPr lang="en-US" altLang="zh-CN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6</a:t>
            </a:r>
            <a:r>
              <a:rPr lang="zh-CN" altLang="en-US" b="1" dirty="0">
                <a:solidFill>
                  <a:schemeClr val="bg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）画出直条。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8805" y="1303655"/>
            <a:ext cx="2194560" cy="29387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7770" y="1303655"/>
            <a:ext cx="2190115" cy="2938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文本框 1"/>
          <p:cNvSpPr txBox="1"/>
          <p:nvPr/>
        </p:nvSpPr>
        <p:spPr>
          <a:xfrm>
            <a:off x="323850" y="745490"/>
            <a:ext cx="5603875" cy="52197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lang="zh-CN" altLang="en-US" sz="2800" b="1" kern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单手投球远还是双手投球远？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Box 8"/>
          <p:cNvSpPr txBox="1">
            <a:spLocks noChangeArrowheads="1"/>
          </p:cNvSpPr>
          <p:nvPr/>
        </p:nvSpPr>
        <p:spPr bwMode="auto">
          <a:xfrm>
            <a:off x="946150" y="1315720"/>
            <a:ext cx="5994400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defTabSz="91440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600" b="1" i="0" u="none" strike="noStrike" kern="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</a:rPr>
              <a:t>与同伴说一说</a:t>
            </a:r>
            <a:r>
              <a:rPr kumimoji="0" lang="zh-CN" altLang="en-US" sz="2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宋体" panose="02010600030101010101" pitchFamily="2" charset="-122"/>
              </a:rPr>
              <a:t>你的猜想。如何验证呢？</a:t>
            </a:r>
          </a:p>
        </p:txBody>
      </p:sp>
      <p:pic>
        <p:nvPicPr>
          <p:cNvPr id="15" name="图片 9" descr="1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8005" y="1381657"/>
            <a:ext cx="354330" cy="35941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6" name="云形标注 9"/>
          <p:cNvSpPr/>
          <p:nvPr>
            <p:custDataLst>
              <p:tags r:id="rId1"/>
            </p:custDataLst>
          </p:nvPr>
        </p:nvSpPr>
        <p:spPr>
          <a:xfrm>
            <a:off x="2752725" y="1948815"/>
            <a:ext cx="3503930" cy="622935"/>
          </a:xfrm>
          <a:prstGeom prst="cloudCallout">
            <a:avLst>
              <a:gd name="adj1" fmla="val -61077"/>
              <a:gd name="adj2" fmla="val 57231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与球的类型有关吧？</a:t>
            </a:r>
          </a:p>
        </p:txBody>
      </p:sp>
      <p:sp>
        <p:nvSpPr>
          <p:cNvPr id="17" name="云形标注 12"/>
          <p:cNvSpPr/>
          <p:nvPr>
            <p:custDataLst>
              <p:tags r:id="rId2"/>
            </p:custDataLst>
          </p:nvPr>
        </p:nvSpPr>
        <p:spPr>
          <a:xfrm>
            <a:off x="2828290" y="2713990"/>
            <a:ext cx="4375150" cy="861060"/>
          </a:xfrm>
          <a:prstGeom prst="cloudCallout">
            <a:avLst>
              <a:gd name="adj1" fmla="val 57629"/>
              <a:gd name="adj2" fmla="val -65352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我们来收集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一下数据吧！大家用同一种类型的球。</a:t>
            </a:r>
          </a:p>
        </p:txBody>
      </p:sp>
      <p:pic>
        <p:nvPicPr>
          <p:cNvPr id="5" name="图片 4" descr="图片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390130" y="2194560"/>
            <a:ext cx="975360" cy="1182370"/>
          </a:xfrm>
          <a:prstGeom prst="rect">
            <a:avLst/>
          </a:prstGeom>
        </p:spPr>
      </p:pic>
      <p:pic>
        <p:nvPicPr>
          <p:cNvPr id="6" name="图片 5" descr="图片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421130" y="2194560"/>
            <a:ext cx="926465" cy="1188720"/>
          </a:xfrm>
          <a:prstGeom prst="rect">
            <a:avLst/>
          </a:prstGeom>
        </p:spPr>
      </p:pic>
      <p:sp>
        <p:nvSpPr>
          <p:cNvPr id="59" name="TextBox 58"/>
          <p:cNvSpPr txBox="1"/>
          <p:nvPr>
            <p:custDataLst>
              <p:tags r:id="rId3"/>
            </p:custDataLst>
          </p:nvPr>
        </p:nvSpPr>
        <p:spPr>
          <a:xfrm>
            <a:off x="3830171" y="412914"/>
            <a:ext cx="22585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小组讨论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98182" l="0" r="100000">
                        <a14:foregroundMark x1="49412" y1="25909" x2="49412" y2="25909"/>
                        <a14:foregroundMark x1="72549" y1="32273" x2="72549" y2="32273"/>
                        <a14:foregroundMark x1="76863" y1="71364" x2="76863" y2="71364"/>
                        <a14:foregroundMark x1="21961" y1="71364" x2="21961" y2="71364"/>
                        <a14:foregroundMark x1="21961" y1="28636" x2="21961" y2="2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64" y="445038"/>
            <a:ext cx="716007" cy="6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云形标注 9"/>
          <p:cNvSpPr/>
          <p:nvPr>
            <p:custDataLst>
              <p:tags r:id="rId5"/>
            </p:custDataLst>
          </p:nvPr>
        </p:nvSpPr>
        <p:spPr>
          <a:xfrm>
            <a:off x="946150" y="3770630"/>
            <a:ext cx="3503930" cy="791845"/>
          </a:xfrm>
          <a:prstGeom prst="cloudCallout">
            <a:avLst>
              <a:gd name="adj1" fmla="val -10511"/>
              <a:gd name="adj2" fmla="val -111060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zh-CN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再制成条形统计图便于比较。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bldLvl="0" animBg="1"/>
      <p:bldP spid="17" grpId="0" bldLvl="0" animBg="1"/>
      <p:bldP spid="2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椭圆 1"/>
          <p:cNvSpPr/>
          <p:nvPr/>
        </p:nvSpPr>
        <p:spPr>
          <a:xfrm>
            <a:off x="400934" y="113311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2" name="组合 41"/>
          <p:cNvGrpSpPr/>
          <p:nvPr/>
        </p:nvGrpSpPr>
        <p:grpSpPr>
          <a:xfrm flipH="1">
            <a:off x="2600325" y="2794000"/>
            <a:ext cx="4286250" cy="1557020"/>
            <a:chOff x="1865794" y="1735159"/>
            <a:chExt cx="4286250" cy="1768475"/>
          </a:xfrm>
        </p:grpSpPr>
        <p:pic>
          <p:nvPicPr>
            <p:cNvPr id="44" name="图片 43" descr="11.png"/>
            <p:cNvPicPr>
              <a:picLocks noChangeAspect="1"/>
            </p:cNvPicPr>
            <p:nvPr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2488" t="-139" r="722" b="139"/>
            <a:stretch>
              <a:fillRect/>
            </a:stretch>
          </p:blipFill>
          <p:spPr bwMode="auto">
            <a:xfrm>
              <a:off x="1865794" y="1735159"/>
              <a:ext cx="4286250" cy="1768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5" name="圆角矩形 44"/>
            <p:cNvSpPr/>
            <p:nvPr/>
          </p:nvSpPr>
          <p:spPr>
            <a:xfrm>
              <a:off x="2452084" y="2202519"/>
              <a:ext cx="3273425" cy="1066800"/>
            </a:xfrm>
            <a:prstGeom prst="roundRect">
              <a:avLst>
                <a:gd name="adj" fmla="val 29493"/>
              </a:avLst>
            </a:prstGeom>
            <a:solidFill>
              <a:srgbClr val="FBEBD8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46" name="Text Box 3"/>
            <p:cNvSpPr txBox="1">
              <a:spLocks noChangeArrowheads="1"/>
            </p:cNvSpPr>
            <p:nvPr/>
          </p:nvSpPr>
          <p:spPr bwMode="auto">
            <a:xfrm>
              <a:off x="2452084" y="2395886"/>
              <a:ext cx="3253824" cy="773888"/>
            </a:xfrm>
            <a:prstGeom prst="rect">
              <a:avLst/>
            </a:prstGeom>
            <a:noFill/>
            <a:ln>
              <a:noFill/>
            </a:ln>
          </p:spPr>
          <p:txBody>
            <a:bodyPr wrap="square">
              <a:spAutoFit/>
            </a:bodyPr>
            <a:lstStyle>
              <a:lvl1pPr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80000"/>
                </a:lnSpc>
              </a:pPr>
              <a:r>
                <a:rPr lang="zh-CN" altLang="en-US" b="1" dirty="0">
                  <a:latin typeface="楷体" panose="02010609060101010101" pitchFamily="49" charset="-122"/>
                  <a:ea typeface="楷体" panose="02010609060101010101" pitchFamily="49" charset="-122"/>
                </a:rPr>
                <a:t>怎样用条形统计图表示上面的两组数据呢？</a:t>
              </a:r>
            </a:p>
          </p:txBody>
        </p:sp>
      </p:grpSp>
      <p:sp>
        <p:nvSpPr>
          <p:cNvPr id="3" name="矩形 2"/>
          <p:cNvSpPr/>
          <p:nvPr>
            <p:custDataLst>
              <p:tags r:id="rId1"/>
            </p:custDataLst>
          </p:nvPr>
        </p:nvSpPr>
        <p:spPr>
          <a:xfrm>
            <a:off x="611560" y="990729"/>
            <a:ext cx="6768752" cy="5219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800" b="1" kern="0" dirty="0">
                <a:ln w="0"/>
                <a:solidFill>
                  <a:prstClr val="black"/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下面是第一活动小组同学的投球情况。</a:t>
            </a:r>
          </a:p>
        </p:txBody>
      </p:sp>
      <p:graphicFrame>
        <p:nvGraphicFramePr>
          <p:cNvPr id="4" name="表格 3"/>
          <p:cNvGraphicFramePr>
            <a:graphicFrameLocks noGrp="1"/>
          </p:cNvGraphicFramePr>
          <p:nvPr>
            <p:custDataLst>
              <p:tags r:id="rId2"/>
            </p:custDataLst>
          </p:nvPr>
        </p:nvGraphicFramePr>
        <p:xfrm>
          <a:off x="662305" y="1491615"/>
          <a:ext cx="7904480" cy="13716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86660"/>
                <a:gridCol w="774065"/>
                <a:gridCol w="774065"/>
                <a:gridCol w="774065"/>
                <a:gridCol w="774065"/>
                <a:gridCol w="773430"/>
                <a:gridCol w="774065"/>
                <a:gridCol w="774065"/>
              </a:tblGrid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投球者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1</a:t>
                      </a:r>
                      <a:r>
                        <a:rPr lang="zh-CN" altLang="en-US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号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2</a:t>
                      </a:r>
                      <a:r>
                        <a:rPr lang="zh-CN" altLang="en-US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号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3</a:t>
                      </a:r>
                      <a:r>
                        <a:rPr lang="zh-CN" altLang="en-US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号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4</a:t>
                      </a:r>
                      <a:r>
                        <a:rPr lang="zh-CN" altLang="en-US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号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5</a:t>
                      </a:r>
                      <a:r>
                        <a:rPr lang="zh-CN" altLang="en-US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号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6</a:t>
                      </a:r>
                      <a:r>
                        <a:rPr lang="zh-CN" altLang="en-US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号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7</a:t>
                      </a:r>
                      <a:r>
                        <a:rPr lang="zh-CN" altLang="en-US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  <a:cs typeface="宋体" panose="02010600030101010101" pitchFamily="2" charset="-122"/>
                        </a:rPr>
                        <a:t>号</a:t>
                      </a:r>
                    </a:p>
                  </a:txBody>
                  <a:tcPr marL="91439" marR="91439" marT="45741" marB="45741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单手投球的距离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12.5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13.0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12.5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11.5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12.0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10.5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13.0</a:t>
                      </a:r>
                    </a:p>
                  </a:txBody>
                  <a:tcPr marL="91439" marR="91439" marT="45741" marB="45741" anchor="ctr"/>
                </a:tc>
              </a:tr>
              <a:tr h="457200">
                <a:tc>
                  <a:txBody>
                    <a:bodyPr/>
                    <a:lstStyle/>
                    <a:p>
                      <a:pPr algn="ctr"/>
                      <a:r>
                        <a:rPr lang="zh-CN" altLang="en-US" sz="2000" b="1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双手投球的距离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9.5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11.0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13.0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9.0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10.5</a:t>
                      </a:r>
                    </a:p>
                  </a:txBody>
                  <a:tcPr marL="91439" marR="91439" marT="45741" marB="4574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2000" b="1" spc="-150" dirty="0">
                          <a:latin typeface="宋体" panose="02010600030101010101" pitchFamily="2" charset="-122"/>
                          <a:ea typeface="宋体" panose="02010600030101010101" pitchFamily="2" charset="-122"/>
                        </a:rPr>
                        <a:t>12.5</a:t>
                      </a:r>
                    </a:p>
                  </a:txBody>
                  <a:tcPr marL="91439" marR="91439" marT="45741" marB="45741" anchor="ctr"/>
                </a:tc>
              </a:tr>
            </a:tbl>
          </a:graphicData>
        </a:graphic>
      </p:graphicFrame>
      <p:sp>
        <p:nvSpPr>
          <p:cNvPr id="5" name="文本框 4"/>
          <p:cNvSpPr txBox="1"/>
          <p:nvPr/>
        </p:nvSpPr>
        <p:spPr>
          <a:xfrm>
            <a:off x="7994650" y="1089660"/>
            <a:ext cx="572135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en-US" altLang="zh-CN" sz="2400" kern="0" dirty="0">
                <a:ln w="0"/>
                <a:solidFill>
                  <a:prstClr val="black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ea"/>
              </a:rPr>
              <a:t>m</a:t>
            </a:r>
          </a:p>
        </p:txBody>
      </p:sp>
      <p:pic>
        <p:nvPicPr>
          <p:cNvPr id="6" name="图片 5" descr="图片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6811010" y="3380105"/>
            <a:ext cx="975360" cy="1182370"/>
          </a:xfrm>
          <a:prstGeom prst="rect">
            <a:avLst/>
          </a:prstGeom>
        </p:spPr>
      </p:pic>
      <p:sp>
        <p:nvSpPr>
          <p:cNvPr id="59" name="TextBox 58"/>
          <p:cNvSpPr txBox="1"/>
          <p:nvPr>
            <p:custDataLst>
              <p:tags r:id="rId4"/>
            </p:custDataLst>
          </p:nvPr>
        </p:nvSpPr>
        <p:spPr>
          <a:xfrm>
            <a:off x="3830171" y="412914"/>
            <a:ext cx="2258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小组讨论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98182" l="0" r="100000">
                        <a14:foregroundMark x1="49412" y1="25909" x2="49412" y2="25909"/>
                        <a14:foregroundMark x1="72549" y1="32273" x2="72549" y2="32273"/>
                        <a14:foregroundMark x1="76863" y1="71364" x2="76863" y2="71364"/>
                        <a14:foregroundMark x1="21961" y1="71364" x2="21961" y2="71364"/>
                        <a14:foregroundMark x1="21961" y1="28636" x2="21961" y2="2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64" y="445038"/>
            <a:ext cx="716007" cy="6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ldLvl="0" animBg="1"/>
      <p:bldP spid="3" grpId="0" build="p"/>
      <p:bldP spid="5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表格 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858972" y="2519098"/>
          <a:ext cx="3312144" cy="1807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  <a:gridCol w="150552"/>
              </a:tblGrid>
              <a:tr h="150584"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4" name="直接连接符 3"/>
          <p:cNvCxnSpPr/>
          <p:nvPr>
            <p:custDataLst>
              <p:tags r:id="rId2"/>
            </p:custDataLst>
          </p:nvPr>
        </p:nvCxnSpPr>
        <p:spPr>
          <a:xfrm>
            <a:off x="857702" y="4336898"/>
            <a:ext cx="340828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" name="组合 20"/>
          <p:cNvGrpSpPr/>
          <p:nvPr/>
        </p:nvGrpSpPr>
        <p:grpSpPr bwMode="auto">
          <a:xfrm>
            <a:off x="846591" y="2391697"/>
            <a:ext cx="90752" cy="1929324"/>
            <a:chOff x="1436914" y="2132856"/>
            <a:chExt cx="74443" cy="3162089"/>
          </a:xfrm>
        </p:grpSpPr>
        <p:cxnSp>
          <p:nvCxnSpPr>
            <p:cNvPr id="6" name="直接连接符 5"/>
            <p:cNvCxnSpPr/>
            <p:nvPr>
              <p:custDataLst>
                <p:tags r:id="rId57"/>
              </p:custDataLst>
            </p:nvPr>
          </p:nvCxnSpPr>
          <p:spPr>
            <a:xfrm flipV="1">
              <a:off x="1448001" y="2132856"/>
              <a:ext cx="0" cy="2736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任意多边形 19"/>
            <p:cNvSpPr/>
            <p:nvPr>
              <p:custDataLst>
                <p:tags r:id="rId58"/>
              </p:custDataLst>
            </p:nvPr>
          </p:nvSpPr>
          <p:spPr>
            <a:xfrm>
              <a:off x="1436914" y="4863174"/>
              <a:ext cx="74443" cy="431771"/>
            </a:xfrm>
            <a:custGeom>
              <a:avLst/>
              <a:gdLst>
                <a:gd name="connsiteX0" fmla="*/ 11876 w 74443"/>
                <a:gd name="connsiteY0" fmla="*/ 0 h 463138"/>
                <a:gd name="connsiteX1" fmla="*/ 59377 w 74443"/>
                <a:gd name="connsiteY1" fmla="*/ 11876 h 463138"/>
                <a:gd name="connsiteX2" fmla="*/ 71252 w 74443"/>
                <a:gd name="connsiteY2" fmla="*/ 29689 h 463138"/>
                <a:gd name="connsiteX3" fmla="*/ 23751 w 74443"/>
                <a:gd name="connsiteY3" fmla="*/ 53439 h 463138"/>
                <a:gd name="connsiteX4" fmla="*/ 11876 w 74443"/>
                <a:gd name="connsiteY4" fmla="*/ 65315 h 463138"/>
                <a:gd name="connsiteX5" fmla="*/ 35626 w 74443"/>
                <a:gd name="connsiteY5" fmla="*/ 95003 h 463138"/>
                <a:gd name="connsiteX6" fmla="*/ 53439 w 74443"/>
                <a:gd name="connsiteY6" fmla="*/ 112816 h 463138"/>
                <a:gd name="connsiteX7" fmla="*/ 5938 w 74443"/>
                <a:gd name="connsiteY7" fmla="*/ 154380 h 463138"/>
                <a:gd name="connsiteX8" fmla="*/ 0 w 74443"/>
                <a:gd name="connsiteY8" fmla="*/ 172193 h 463138"/>
                <a:gd name="connsiteX9" fmla="*/ 11876 w 74443"/>
                <a:gd name="connsiteY9" fmla="*/ 213756 h 463138"/>
                <a:gd name="connsiteX10" fmla="*/ 23751 w 74443"/>
                <a:gd name="connsiteY10" fmla="*/ 225632 h 463138"/>
                <a:gd name="connsiteX11" fmla="*/ 29689 w 74443"/>
                <a:gd name="connsiteY11" fmla="*/ 243445 h 463138"/>
                <a:gd name="connsiteX12" fmla="*/ 17813 w 74443"/>
                <a:gd name="connsiteY12" fmla="*/ 308759 h 463138"/>
                <a:gd name="connsiteX13" fmla="*/ 5938 w 74443"/>
                <a:gd name="connsiteY13" fmla="*/ 326572 h 463138"/>
                <a:gd name="connsiteX14" fmla="*/ 0 w 74443"/>
                <a:gd name="connsiteY14" fmla="*/ 344385 h 463138"/>
                <a:gd name="connsiteX15" fmla="*/ 5938 w 74443"/>
                <a:gd name="connsiteY15" fmla="*/ 362198 h 463138"/>
                <a:gd name="connsiteX16" fmla="*/ 29689 w 74443"/>
                <a:gd name="connsiteY16" fmla="*/ 391886 h 463138"/>
                <a:gd name="connsiteX17" fmla="*/ 17813 w 74443"/>
                <a:gd name="connsiteY17" fmla="*/ 445325 h 463138"/>
                <a:gd name="connsiteX18" fmla="*/ 11876 w 74443"/>
                <a:gd name="connsiteY18" fmla="*/ 463138 h 4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443" h="463138">
                  <a:moveTo>
                    <a:pt x="11876" y="0"/>
                  </a:moveTo>
                  <a:cubicBezTo>
                    <a:pt x="27710" y="3959"/>
                    <a:pt x="44779" y="4577"/>
                    <a:pt x="59377" y="11876"/>
                  </a:cubicBezTo>
                  <a:cubicBezTo>
                    <a:pt x="65760" y="15067"/>
                    <a:pt x="74443" y="23306"/>
                    <a:pt x="71252" y="29689"/>
                  </a:cubicBezTo>
                  <a:cubicBezTo>
                    <a:pt x="65642" y="40908"/>
                    <a:pt x="36544" y="49175"/>
                    <a:pt x="23751" y="53439"/>
                  </a:cubicBezTo>
                  <a:cubicBezTo>
                    <a:pt x="19793" y="57398"/>
                    <a:pt x="12974" y="59826"/>
                    <a:pt x="11876" y="65315"/>
                  </a:cubicBezTo>
                  <a:cubicBezTo>
                    <a:pt x="8255" y="83418"/>
                    <a:pt x="26076" y="87044"/>
                    <a:pt x="35626" y="95003"/>
                  </a:cubicBezTo>
                  <a:cubicBezTo>
                    <a:pt x="42077" y="100379"/>
                    <a:pt x="47501" y="106878"/>
                    <a:pt x="53439" y="112816"/>
                  </a:cubicBezTo>
                  <a:cubicBezTo>
                    <a:pt x="26718" y="130630"/>
                    <a:pt x="18308" y="129639"/>
                    <a:pt x="5938" y="154380"/>
                  </a:cubicBezTo>
                  <a:cubicBezTo>
                    <a:pt x="3139" y="159978"/>
                    <a:pt x="1979" y="166255"/>
                    <a:pt x="0" y="172193"/>
                  </a:cubicBezTo>
                  <a:cubicBezTo>
                    <a:pt x="1109" y="176630"/>
                    <a:pt x="8225" y="207671"/>
                    <a:pt x="11876" y="213756"/>
                  </a:cubicBezTo>
                  <a:cubicBezTo>
                    <a:pt x="14756" y="218556"/>
                    <a:pt x="19793" y="221673"/>
                    <a:pt x="23751" y="225632"/>
                  </a:cubicBezTo>
                  <a:cubicBezTo>
                    <a:pt x="25730" y="231570"/>
                    <a:pt x="29689" y="237186"/>
                    <a:pt x="29689" y="243445"/>
                  </a:cubicBezTo>
                  <a:cubicBezTo>
                    <a:pt x="29689" y="249867"/>
                    <a:pt x="23010" y="296633"/>
                    <a:pt x="17813" y="308759"/>
                  </a:cubicBezTo>
                  <a:cubicBezTo>
                    <a:pt x="15002" y="315318"/>
                    <a:pt x="9129" y="320189"/>
                    <a:pt x="5938" y="326572"/>
                  </a:cubicBezTo>
                  <a:cubicBezTo>
                    <a:pt x="3139" y="332170"/>
                    <a:pt x="1979" y="338447"/>
                    <a:pt x="0" y="344385"/>
                  </a:cubicBezTo>
                  <a:cubicBezTo>
                    <a:pt x="1979" y="350323"/>
                    <a:pt x="3139" y="356600"/>
                    <a:pt x="5938" y="362198"/>
                  </a:cubicBezTo>
                  <a:cubicBezTo>
                    <a:pt x="13429" y="377181"/>
                    <a:pt x="18642" y="380840"/>
                    <a:pt x="29689" y="391886"/>
                  </a:cubicBezTo>
                  <a:cubicBezTo>
                    <a:pt x="25606" y="412298"/>
                    <a:pt x="23404" y="425755"/>
                    <a:pt x="17813" y="445325"/>
                  </a:cubicBezTo>
                  <a:cubicBezTo>
                    <a:pt x="16094" y="451343"/>
                    <a:pt x="11876" y="463138"/>
                    <a:pt x="11876" y="46313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49" name="TextBox 21"/>
          <p:cNvSpPr txBox="1">
            <a:spLocks noChangeArrowheads="1"/>
          </p:cNvSpPr>
          <p:nvPr>
            <p:custDataLst>
              <p:tags r:id="rId3"/>
            </p:custDataLst>
          </p:nvPr>
        </p:nvSpPr>
        <p:spPr bwMode="auto">
          <a:xfrm>
            <a:off x="526919" y="4193813"/>
            <a:ext cx="299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 b="1" dirty="0">
                <a:latin typeface="宋体" panose="02010600030101010101" pitchFamily="2" charset="-122"/>
              </a:rPr>
              <a:t>0</a:t>
            </a:r>
          </a:p>
        </p:txBody>
      </p:sp>
      <p:sp>
        <p:nvSpPr>
          <p:cNvPr id="50" name="TextBox 22"/>
          <p:cNvSpPr txBox="1">
            <a:spLocks noChangeArrowheads="1"/>
          </p:cNvSpPr>
          <p:nvPr>
            <p:custDataLst>
              <p:tags r:id="rId4"/>
            </p:custDataLst>
          </p:nvPr>
        </p:nvSpPr>
        <p:spPr bwMode="auto">
          <a:xfrm>
            <a:off x="580390" y="3732530"/>
            <a:ext cx="251460" cy="2832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no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 b="1" dirty="0">
                <a:latin typeface="宋体" panose="02010600030101010101" pitchFamily="2" charset="-122"/>
              </a:rPr>
              <a:t>9</a:t>
            </a:r>
          </a:p>
        </p:txBody>
      </p:sp>
      <p:sp>
        <p:nvSpPr>
          <p:cNvPr id="51" name="TextBox 23"/>
          <p:cNvSpPr txBox="1">
            <a:spLocks noChangeArrowheads="1"/>
          </p:cNvSpPr>
          <p:nvPr>
            <p:custDataLst>
              <p:tags r:id="rId5"/>
            </p:custDataLst>
          </p:nvPr>
        </p:nvSpPr>
        <p:spPr bwMode="auto">
          <a:xfrm>
            <a:off x="457768" y="3411532"/>
            <a:ext cx="4260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 b="1" dirty="0">
                <a:latin typeface="宋体" panose="02010600030101010101" pitchFamily="2" charset="-122"/>
              </a:rPr>
              <a:t>10</a:t>
            </a:r>
          </a:p>
        </p:txBody>
      </p:sp>
      <p:sp>
        <p:nvSpPr>
          <p:cNvPr id="52" name="TextBox 24"/>
          <p:cNvSpPr txBox="1">
            <a:spLocks noChangeArrowheads="1"/>
          </p:cNvSpPr>
          <p:nvPr>
            <p:custDataLst>
              <p:tags r:id="rId6"/>
            </p:custDataLst>
          </p:nvPr>
        </p:nvSpPr>
        <p:spPr bwMode="auto">
          <a:xfrm>
            <a:off x="466658" y="3108534"/>
            <a:ext cx="4260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 b="1" dirty="0">
                <a:latin typeface="宋体" panose="02010600030101010101" pitchFamily="2" charset="-122"/>
              </a:rPr>
              <a:t>11</a:t>
            </a:r>
          </a:p>
        </p:txBody>
      </p:sp>
      <p:sp>
        <p:nvSpPr>
          <p:cNvPr id="53" name="TextBox 25"/>
          <p:cNvSpPr txBox="1">
            <a:spLocks noChangeArrowheads="1"/>
          </p:cNvSpPr>
          <p:nvPr>
            <p:custDataLst>
              <p:tags r:id="rId7"/>
            </p:custDataLst>
          </p:nvPr>
        </p:nvSpPr>
        <p:spPr bwMode="auto">
          <a:xfrm>
            <a:off x="466658" y="2800692"/>
            <a:ext cx="4260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 b="1" dirty="0">
                <a:latin typeface="宋体" panose="02010600030101010101" pitchFamily="2" charset="-122"/>
              </a:rPr>
              <a:t>12</a:t>
            </a:r>
          </a:p>
        </p:txBody>
      </p:sp>
      <p:sp>
        <p:nvSpPr>
          <p:cNvPr id="55" name="TextBox 26"/>
          <p:cNvSpPr txBox="1">
            <a:spLocks noChangeArrowheads="1"/>
          </p:cNvSpPr>
          <p:nvPr>
            <p:custDataLst>
              <p:tags r:id="rId8"/>
            </p:custDataLst>
          </p:nvPr>
        </p:nvSpPr>
        <p:spPr bwMode="auto">
          <a:xfrm>
            <a:off x="466658" y="2522692"/>
            <a:ext cx="4260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 b="1" dirty="0">
                <a:latin typeface="宋体" panose="02010600030101010101" pitchFamily="2" charset="-122"/>
              </a:rPr>
              <a:t>13</a:t>
            </a:r>
          </a:p>
        </p:txBody>
      </p:sp>
      <p:sp>
        <p:nvSpPr>
          <p:cNvPr id="56" name="TextBox 28"/>
          <p:cNvSpPr txBox="1">
            <a:spLocks noChangeArrowheads="1"/>
          </p:cNvSpPr>
          <p:nvPr>
            <p:custDataLst>
              <p:tags r:id="rId9"/>
            </p:custDataLst>
          </p:nvPr>
        </p:nvSpPr>
        <p:spPr bwMode="auto">
          <a:xfrm>
            <a:off x="590215" y="1891933"/>
            <a:ext cx="36757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第一活动小组同学单手投球情况统计图</a:t>
            </a:r>
          </a:p>
        </p:txBody>
      </p:sp>
      <p:sp>
        <p:nvSpPr>
          <p:cNvPr id="57" name="TextBox 29"/>
          <p:cNvSpPr txBox="1">
            <a:spLocks noChangeArrowheads="1"/>
          </p:cNvSpPr>
          <p:nvPr>
            <p:custDataLst>
              <p:tags r:id="rId10"/>
            </p:custDataLst>
          </p:nvPr>
        </p:nvSpPr>
        <p:spPr bwMode="auto">
          <a:xfrm>
            <a:off x="848657" y="4297423"/>
            <a:ext cx="503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58" name="TextBox 30"/>
          <p:cNvSpPr txBox="1">
            <a:spLocks noChangeArrowheads="1"/>
          </p:cNvSpPr>
          <p:nvPr>
            <p:custDataLst>
              <p:tags r:id="rId11"/>
            </p:custDataLst>
          </p:nvPr>
        </p:nvSpPr>
        <p:spPr bwMode="auto">
          <a:xfrm>
            <a:off x="1313735" y="4292400"/>
            <a:ext cx="504319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59" name="TextBox 31"/>
          <p:cNvSpPr txBox="1">
            <a:spLocks noChangeArrowheads="1"/>
          </p:cNvSpPr>
          <p:nvPr>
            <p:custDataLst>
              <p:tags r:id="rId12"/>
            </p:custDataLst>
          </p:nvPr>
        </p:nvSpPr>
        <p:spPr bwMode="auto">
          <a:xfrm>
            <a:off x="1766968" y="4299236"/>
            <a:ext cx="503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60" name="TextBox 32"/>
          <p:cNvSpPr txBox="1">
            <a:spLocks noChangeArrowheads="1"/>
          </p:cNvSpPr>
          <p:nvPr>
            <p:custDataLst>
              <p:tags r:id="rId13"/>
            </p:custDataLst>
          </p:nvPr>
        </p:nvSpPr>
        <p:spPr bwMode="auto">
          <a:xfrm>
            <a:off x="2186353" y="4298998"/>
            <a:ext cx="503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61" name="TextBox 33"/>
          <p:cNvSpPr txBox="1">
            <a:spLocks noChangeArrowheads="1"/>
          </p:cNvSpPr>
          <p:nvPr>
            <p:custDataLst>
              <p:tags r:id="rId14"/>
            </p:custDataLst>
          </p:nvPr>
        </p:nvSpPr>
        <p:spPr bwMode="auto">
          <a:xfrm>
            <a:off x="2663763" y="4291073"/>
            <a:ext cx="5043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62" name="TextBox 34"/>
          <p:cNvSpPr txBox="1">
            <a:spLocks noChangeArrowheads="1"/>
          </p:cNvSpPr>
          <p:nvPr>
            <p:custDataLst>
              <p:tags r:id="rId15"/>
            </p:custDataLst>
          </p:nvPr>
        </p:nvSpPr>
        <p:spPr bwMode="auto">
          <a:xfrm>
            <a:off x="3104612" y="4304516"/>
            <a:ext cx="503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63" name="TextBox 35"/>
          <p:cNvSpPr txBox="1">
            <a:spLocks noChangeArrowheads="1"/>
          </p:cNvSpPr>
          <p:nvPr>
            <p:custDataLst>
              <p:tags r:id="rId16"/>
            </p:custDataLst>
          </p:nvPr>
        </p:nvSpPr>
        <p:spPr bwMode="auto">
          <a:xfrm>
            <a:off x="3543654" y="4298998"/>
            <a:ext cx="503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64" name="TextBox 36"/>
          <p:cNvSpPr txBox="1">
            <a:spLocks noChangeArrowheads="1"/>
          </p:cNvSpPr>
          <p:nvPr>
            <p:custDataLst>
              <p:tags r:id="rId17"/>
            </p:custDataLst>
          </p:nvPr>
        </p:nvSpPr>
        <p:spPr bwMode="auto">
          <a:xfrm>
            <a:off x="3806489" y="4291816"/>
            <a:ext cx="11052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latin typeface="宋体" panose="02010600030101010101" pitchFamily="2" charset="-122"/>
              </a:rPr>
              <a:t>投球者</a:t>
            </a:r>
          </a:p>
        </p:txBody>
      </p:sp>
      <p:sp>
        <p:nvSpPr>
          <p:cNvPr id="65" name="矩形 64"/>
          <p:cNvSpPr/>
          <p:nvPr>
            <p:custDataLst>
              <p:tags r:id="rId18"/>
            </p:custDataLst>
          </p:nvPr>
        </p:nvSpPr>
        <p:spPr>
          <a:xfrm>
            <a:off x="1017391" y="2821892"/>
            <a:ext cx="146078" cy="1493073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6" name="矩形 65"/>
          <p:cNvSpPr/>
          <p:nvPr>
            <p:custDataLst>
              <p:tags r:id="rId19"/>
            </p:custDataLst>
          </p:nvPr>
        </p:nvSpPr>
        <p:spPr>
          <a:xfrm>
            <a:off x="1463899" y="2668983"/>
            <a:ext cx="141335" cy="165144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7" name="矩形 66"/>
          <p:cNvSpPr/>
          <p:nvPr>
            <p:custDataLst>
              <p:tags r:id="rId20"/>
            </p:custDataLst>
          </p:nvPr>
        </p:nvSpPr>
        <p:spPr>
          <a:xfrm>
            <a:off x="1919380" y="2821892"/>
            <a:ext cx="146078" cy="150156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8" name="矩形 67"/>
          <p:cNvSpPr/>
          <p:nvPr>
            <p:custDataLst>
              <p:tags r:id="rId21"/>
            </p:custDataLst>
          </p:nvPr>
        </p:nvSpPr>
        <p:spPr>
          <a:xfrm>
            <a:off x="2364471" y="3121758"/>
            <a:ext cx="147026" cy="1199925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69" name="矩形 68"/>
          <p:cNvSpPr/>
          <p:nvPr>
            <p:custDataLst>
              <p:tags r:id="rId22"/>
            </p:custDataLst>
          </p:nvPr>
        </p:nvSpPr>
        <p:spPr>
          <a:xfrm>
            <a:off x="2818948" y="2976578"/>
            <a:ext cx="146078" cy="1350747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0" name="矩形 69"/>
          <p:cNvSpPr/>
          <p:nvPr>
            <p:custDataLst>
              <p:tags r:id="rId23"/>
            </p:custDataLst>
          </p:nvPr>
        </p:nvSpPr>
        <p:spPr>
          <a:xfrm>
            <a:off x="3269735" y="3425618"/>
            <a:ext cx="147026" cy="89923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71" name="矩形 70"/>
          <p:cNvSpPr/>
          <p:nvPr>
            <p:custDataLst>
              <p:tags r:id="rId24"/>
            </p:custDataLst>
          </p:nvPr>
        </p:nvSpPr>
        <p:spPr>
          <a:xfrm>
            <a:off x="3724143" y="2674258"/>
            <a:ext cx="142284" cy="1652392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aphicFrame>
        <p:nvGraphicFramePr>
          <p:cNvPr id="72" name="表格 71"/>
          <p:cNvGraphicFramePr>
            <a:graphicFrameLocks noGrp="1"/>
          </p:cNvGraphicFramePr>
          <p:nvPr>
            <p:custDataLst>
              <p:tags r:id="rId25"/>
            </p:custDataLst>
          </p:nvPr>
        </p:nvGraphicFramePr>
        <p:xfrm>
          <a:off x="4885735" y="2545582"/>
          <a:ext cx="3312364" cy="18070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  <a:gridCol w="150562"/>
              </a:tblGrid>
              <a:tr h="150584"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0584"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endParaRPr lang="zh-CN" altLang="en-US" sz="300" baseline="0" dirty="0"/>
                    </a:p>
                  </a:txBody>
                  <a:tcPr marL="54633" marR="54633" marT="27320" marB="27320">
                    <a:lnL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70C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cxnSp>
        <p:nvCxnSpPr>
          <p:cNvPr id="73" name="直接连接符 72"/>
          <p:cNvCxnSpPr/>
          <p:nvPr>
            <p:custDataLst>
              <p:tags r:id="rId26"/>
            </p:custDataLst>
          </p:nvPr>
        </p:nvCxnSpPr>
        <p:spPr>
          <a:xfrm>
            <a:off x="4885735" y="4362112"/>
            <a:ext cx="3408287" cy="1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74" name="组合 20"/>
          <p:cNvGrpSpPr/>
          <p:nvPr/>
        </p:nvGrpSpPr>
        <p:grpSpPr bwMode="auto">
          <a:xfrm>
            <a:off x="4874624" y="2416911"/>
            <a:ext cx="90752" cy="1929324"/>
            <a:chOff x="1436914" y="2132856"/>
            <a:chExt cx="74443" cy="3162089"/>
          </a:xfrm>
        </p:grpSpPr>
        <p:cxnSp>
          <p:nvCxnSpPr>
            <p:cNvPr id="75" name="直接连接符 74"/>
            <p:cNvCxnSpPr/>
            <p:nvPr>
              <p:custDataLst>
                <p:tags r:id="rId55"/>
              </p:custDataLst>
            </p:nvPr>
          </p:nvCxnSpPr>
          <p:spPr>
            <a:xfrm flipV="1">
              <a:off x="1448001" y="2132856"/>
              <a:ext cx="0" cy="273666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任意多边形 19"/>
            <p:cNvSpPr/>
            <p:nvPr>
              <p:custDataLst>
                <p:tags r:id="rId56"/>
              </p:custDataLst>
            </p:nvPr>
          </p:nvSpPr>
          <p:spPr>
            <a:xfrm>
              <a:off x="1436914" y="4863174"/>
              <a:ext cx="74443" cy="431771"/>
            </a:xfrm>
            <a:custGeom>
              <a:avLst/>
              <a:gdLst>
                <a:gd name="connsiteX0" fmla="*/ 11876 w 74443"/>
                <a:gd name="connsiteY0" fmla="*/ 0 h 463138"/>
                <a:gd name="connsiteX1" fmla="*/ 59377 w 74443"/>
                <a:gd name="connsiteY1" fmla="*/ 11876 h 463138"/>
                <a:gd name="connsiteX2" fmla="*/ 71252 w 74443"/>
                <a:gd name="connsiteY2" fmla="*/ 29689 h 463138"/>
                <a:gd name="connsiteX3" fmla="*/ 23751 w 74443"/>
                <a:gd name="connsiteY3" fmla="*/ 53439 h 463138"/>
                <a:gd name="connsiteX4" fmla="*/ 11876 w 74443"/>
                <a:gd name="connsiteY4" fmla="*/ 65315 h 463138"/>
                <a:gd name="connsiteX5" fmla="*/ 35626 w 74443"/>
                <a:gd name="connsiteY5" fmla="*/ 95003 h 463138"/>
                <a:gd name="connsiteX6" fmla="*/ 53439 w 74443"/>
                <a:gd name="connsiteY6" fmla="*/ 112816 h 463138"/>
                <a:gd name="connsiteX7" fmla="*/ 5938 w 74443"/>
                <a:gd name="connsiteY7" fmla="*/ 154380 h 463138"/>
                <a:gd name="connsiteX8" fmla="*/ 0 w 74443"/>
                <a:gd name="connsiteY8" fmla="*/ 172193 h 463138"/>
                <a:gd name="connsiteX9" fmla="*/ 11876 w 74443"/>
                <a:gd name="connsiteY9" fmla="*/ 213756 h 463138"/>
                <a:gd name="connsiteX10" fmla="*/ 23751 w 74443"/>
                <a:gd name="connsiteY10" fmla="*/ 225632 h 463138"/>
                <a:gd name="connsiteX11" fmla="*/ 29689 w 74443"/>
                <a:gd name="connsiteY11" fmla="*/ 243445 h 463138"/>
                <a:gd name="connsiteX12" fmla="*/ 17813 w 74443"/>
                <a:gd name="connsiteY12" fmla="*/ 308759 h 463138"/>
                <a:gd name="connsiteX13" fmla="*/ 5938 w 74443"/>
                <a:gd name="connsiteY13" fmla="*/ 326572 h 463138"/>
                <a:gd name="connsiteX14" fmla="*/ 0 w 74443"/>
                <a:gd name="connsiteY14" fmla="*/ 344385 h 463138"/>
                <a:gd name="connsiteX15" fmla="*/ 5938 w 74443"/>
                <a:gd name="connsiteY15" fmla="*/ 362198 h 463138"/>
                <a:gd name="connsiteX16" fmla="*/ 29689 w 74443"/>
                <a:gd name="connsiteY16" fmla="*/ 391886 h 463138"/>
                <a:gd name="connsiteX17" fmla="*/ 17813 w 74443"/>
                <a:gd name="connsiteY17" fmla="*/ 445325 h 463138"/>
                <a:gd name="connsiteX18" fmla="*/ 11876 w 74443"/>
                <a:gd name="connsiteY18" fmla="*/ 463138 h 46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74443" h="463138">
                  <a:moveTo>
                    <a:pt x="11876" y="0"/>
                  </a:moveTo>
                  <a:cubicBezTo>
                    <a:pt x="27710" y="3959"/>
                    <a:pt x="44779" y="4577"/>
                    <a:pt x="59377" y="11876"/>
                  </a:cubicBezTo>
                  <a:cubicBezTo>
                    <a:pt x="65760" y="15067"/>
                    <a:pt x="74443" y="23306"/>
                    <a:pt x="71252" y="29689"/>
                  </a:cubicBezTo>
                  <a:cubicBezTo>
                    <a:pt x="65642" y="40908"/>
                    <a:pt x="36544" y="49175"/>
                    <a:pt x="23751" y="53439"/>
                  </a:cubicBezTo>
                  <a:cubicBezTo>
                    <a:pt x="19793" y="57398"/>
                    <a:pt x="12974" y="59826"/>
                    <a:pt x="11876" y="65315"/>
                  </a:cubicBezTo>
                  <a:cubicBezTo>
                    <a:pt x="8255" y="83418"/>
                    <a:pt x="26076" y="87044"/>
                    <a:pt x="35626" y="95003"/>
                  </a:cubicBezTo>
                  <a:cubicBezTo>
                    <a:pt x="42077" y="100379"/>
                    <a:pt x="47501" y="106878"/>
                    <a:pt x="53439" y="112816"/>
                  </a:cubicBezTo>
                  <a:cubicBezTo>
                    <a:pt x="26718" y="130630"/>
                    <a:pt x="18308" y="129639"/>
                    <a:pt x="5938" y="154380"/>
                  </a:cubicBezTo>
                  <a:cubicBezTo>
                    <a:pt x="3139" y="159978"/>
                    <a:pt x="1979" y="166255"/>
                    <a:pt x="0" y="172193"/>
                  </a:cubicBezTo>
                  <a:cubicBezTo>
                    <a:pt x="1109" y="176630"/>
                    <a:pt x="8225" y="207671"/>
                    <a:pt x="11876" y="213756"/>
                  </a:cubicBezTo>
                  <a:cubicBezTo>
                    <a:pt x="14756" y="218556"/>
                    <a:pt x="19793" y="221673"/>
                    <a:pt x="23751" y="225632"/>
                  </a:cubicBezTo>
                  <a:cubicBezTo>
                    <a:pt x="25730" y="231570"/>
                    <a:pt x="29689" y="237186"/>
                    <a:pt x="29689" y="243445"/>
                  </a:cubicBezTo>
                  <a:cubicBezTo>
                    <a:pt x="29689" y="249867"/>
                    <a:pt x="23010" y="296633"/>
                    <a:pt x="17813" y="308759"/>
                  </a:cubicBezTo>
                  <a:cubicBezTo>
                    <a:pt x="15002" y="315318"/>
                    <a:pt x="9129" y="320189"/>
                    <a:pt x="5938" y="326572"/>
                  </a:cubicBezTo>
                  <a:cubicBezTo>
                    <a:pt x="3139" y="332170"/>
                    <a:pt x="1979" y="338447"/>
                    <a:pt x="0" y="344385"/>
                  </a:cubicBezTo>
                  <a:cubicBezTo>
                    <a:pt x="1979" y="350323"/>
                    <a:pt x="3139" y="356600"/>
                    <a:pt x="5938" y="362198"/>
                  </a:cubicBezTo>
                  <a:cubicBezTo>
                    <a:pt x="13429" y="377181"/>
                    <a:pt x="18642" y="380840"/>
                    <a:pt x="29689" y="391886"/>
                  </a:cubicBezTo>
                  <a:cubicBezTo>
                    <a:pt x="25606" y="412298"/>
                    <a:pt x="23404" y="425755"/>
                    <a:pt x="17813" y="445325"/>
                  </a:cubicBezTo>
                  <a:cubicBezTo>
                    <a:pt x="16094" y="451343"/>
                    <a:pt x="11876" y="463138"/>
                    <a:pt x="11876" y="463138"/>
                  </a:cubicBezTo>
                </a:path>
              </a:pathLst>
            </a:cu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000" b="1">
                <a:latin typeface="楷体" panose="02010609060101010101" pitchFamily="49" charset="-122"/>
                <a:ea typeface="楷体" panose="02010609060101010101" pitchFamily="49" charset="-122"/>
              </a:endParaRPr>
            </a:p>
          </p:txBody>
        </p:sp>
      </p:grpSp>
      <p:sp>
        <p:nvSpPr>
          <p:cNvPr id="77" name="TextBox 21"/>
          <p:cNvSpPr txBox="1">
            <a:spLocks noChangeArrowheads="1"/>
          </p:cNvSpPr>
          <p:nvPr>
            <p:custDataLst>
              <p:tags r:id="rId27"/>
            </p:custDataLst>
          </p:nvPr>
        </p:nvSpPr>
        <p:spPr bwMode="auto">
          <a:xfrm>
            <a:off x="4600382" y="4219027"/>
            <a:ext cx="299208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 b="1" dirty="0">
                <a:latin typeface="宋体" panose="02010600030101010101" pitchFamily="2" charset="-122"/>
              </a:rPr>
              <a:t>0</a:t>
            </a:r>
          </a:p>
        </p:txBody>
      </p:sp>
      <p:sp>
        <p:nvSpPr>
          <p:cNvPr id="78" name="TextBox 22"/>
          <p:cNvSpPr txBox="1">
            <a:spLocks noChangeArrowheads="1"/>
          </p:cNvSpPr>
          <p:nvPr>
            <p:custDataLst>
              <p:tags r:id="rId28"/>
            </p:custDataLst>
          </p:nvPr>
        </p:nvSpPr>
        <p:spPr bwMode="auto">
          <a:xfrm>
            <a:off x="4584700" y="3723005"/>
            <a:ext cx="2844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 b="1" dirty="0">
                <a:latin typeface="宋体" pitchFamily="2" charset="-122"/>
              </a:rPr>
              <a:t>9</a:t>
            </a:r>
            <a:endParaRPr lang="zh-CN" altLang="en-US" sz="1600" b="1" dirty="0">
              <a:latin typeface="宋体" pitchFamily="2" charset="-122"/>
            </a:endParaRPr>
          </a:p>
        </p:txBody>
      </p:sp>
      <p:sp>
        <p:nvSpPr>
          <p:cNvPr id="79" name="TextBox 28"/>
          <p:cNvSpPr txBox="1">
            <a:spLocks noChangeArrowheads="1"/>
          </p:cNvSpPr>
          <p:nvPr>
            <p:custDataLst>
              <p:tags r:id="rId29"/>
            </p:custDataLst>
          </p:nvPr>
        </p:nvSpPr>
        <p:spPr bwMode="auto">
          <a:xfrm>
            <a:off x="4618248" y="1891933"/>
            <a:ext cx="367577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第一活动小组同学双手投球情况统计图</a:t>
            </a:r>
          </a:p>
        </p:txBody>
      </p:sp>
      <p:sp>
        <p:nvSpPr>
          <p:cNvPr id="80" name="TextBox 29"/>
          <p:cNvSpPr txBox="1">
            <a:spLocks noChangeArrowheads="1"/>
          </p:cNvSpPr>
          <p:nvPr>
            <p:custDataLst>
              <p:tags r:id="rId30"/>
            </p:custDataLst>
          </p:nvPr>
        </p:nvSpPr>
        <p:spPr bwMode="auto">
          <a:xfrm>
            <a:off x="5016390" y="4309937"/>
            <a:ext cx="503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1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81" name="TextBox 30"/>
          <p:cNvSpPr txBox="1">
            <a:spLocks noChangeArrowheads="1"/>
          </p:cNvSpPr>
          <p:nvPr>
            <p:custDataLst>
              <p:tags r:id="rId31"/>
            </p:custDataLst>
          </p:nvPr>
        </p:nvSpPr>
        <p:spPr bwMode="auto">
          <a:xfrm>
            <a:off x="5481468" y="4317614"/>
            <a:ext cx="5043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2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82" name="TextBox 31"/>
          <p:cNvSpPr txBox="1">
            <a:spLocks noChangeArrowheads="1"/>
          </p:cNvSpPr>
          <p:nvPr>
            <p:custDataLst>
              <p:tags r:id="rId32"/>
            </p:custDataLst>
          </p:nvPr>
        </p:nvSpPr>
        <p:spPr bwMode="auto">
          <a:xfrm>
            <a:off x="5928351" y="4324450"/>
            <a:ext cx="503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3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83" name="TextBox 32"/>
          <p:cNvSpPr txBox="1">
            <a:spLocks noChangeArrowheads="1"/>
          </p:cNvSpPr>
          <p:nvPr>
            <p:custDataLst>
              <p:tags r:id="rId33"/>
            </p:custDataLst>
          </p:nvPr>
        </p:nvSpPr>
        <p:spPr bwMode="auto">
          <a:xfrm>
            <a:off x="6376497" y="4316287"/>
            <a:ext cx="503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4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84" name="TextBox 33"/>
          <p:cNvSpPr txBox="1">
            <a:spLocks noChangeArrowheads="1"/>
          </p:cNvSpPr>
          <p:nvPr>
            <p:custDataLst>
              <p:tags r:id="rId34"/>
            </p:custDataLst>
          </p:nvPr>
        </p:nvSpPr>
        <p:spPr bwMode="auto">
          <a:xfrm>
            <a:off x="6836280" y="4316287"/>
            <a:ext cx="504319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5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85" name="TextBox 34"/>
          <p:cNvSpPr txBox="1">
            <a:spLocks noChangeArrowheads="1"/>
          </p:cNvSpPr>
          <p:nvPr>
            <p:custDataLst>
              <p:tags r:id="rId35"/>
            </p:custDataLst>
          </p:nvPr>
        </p:nvSpPr>
        <p:spPr bwMode="auto">
          <a:xfrm>
            <a:off x="7267709" y="4316287"/>
            <a:ext cx="503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6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86" name="TextBox 35"/>
          <p:cNvSpPr txBox="1">
            <a:spLocks noChangeArrowheads="1"/>
          </p:cNvSpPr>
          <p:nvPr>
            <p:custDataLst>
              <p:tags r:id="rId36"/>
            </p:custDataLst>
          </p:nvPr>
        </p:nvSpPr>
        <p:spPr bwMode="auto">
          <a:xfrm>
            <a:off x="7733502" y="4311077"/>
            <a:ext cx="50326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7</a:t>
            </a:r>
            <a:r>
              <a:rPr lang="zh-CN" altLang="en-US" sz="1600" b="1" dirty="0">
                <a:latin typeface="宋体" panose="02010600030101010101" pitchFamily="2" charset="-122"/>
                <a:cs typeface="宋体" panose="02010600030101010101" pitchFamily="2" charset="-122"/>
              </a:rPr>
              <a:t>号</a:t>
            </a:r>
          </a:p>
        </p:txBody>
      </p:sp>
      <p:sp>
        <p:nvSpPr>
          <p:cNvPr id="87" name="矩形 86"/>
          <p:cNvSpPr/>
          <p:nvPr>
            <p:custDataLst>
              <p:tags r:id="rId37"/>
            </p:custDataLst>
          </p:nvPr>
        </p:nvSpPr>
        <p:spPr>
          <a:xfrm>
            <a:off x="5192338" y="3307295"/>
            <a:ext cx="142284" cy="1050056"/>
          </a:xfrm>
          <a:prstGeom prst="rect">
            <a:avLst/>
          </a:prstGeom>
          <a:solidFill>
            <a:srgbClr val="FA9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8" name="矩形 87"/>
          <p:cNvSpPr/>
          <p:nvPr>
            <p:custDataLst>
              <p:tags r:id="rId38"/>
            </p:custDataLst>
          </p:nvPr>
        </p:nvSpPr>
        <p:spPr>
          <a:xfrm>
            <a:off x="5644622" y="3753338"/>
            <a:ext cx="146078" cy="597592"/>
          </a:xfrm>
          <a:prstGeom prst="rect">
            <a:avLst/>
          </a:prstGeom>
          <a:solidFill>
            <a:srgbClr val="FA9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89" name="矩形 88"/>
          <p:cNvSpPr/>
          <p:nvPr>
            <p:custDataLst>
              <p:tags r:id="rId39"/>
            </p:custDataLst>
          </p:nvPr>
        </p:nvSpPr>
        <p:spPr>
          <a:xfrm>
            <a:off x="6094939" y="3306451"/>
            <a:ext cx="142284" cy="1049108"/>
          </a:xfrm>
          <a:prstGeom prst="rect">
            <a:avLst/>
          </a:prstGeom>
          <a:solidFill>
            <a:srgbClr val="FA9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0" name="矩形 89"/>
          <p:cNvSpPr/>
          <p:nvPr>
            <p:custDataLst>
              <p:tags r:id="rId40"/>
            </p:custDataLst>
          </p:nvPr>
        </p:nvSpPr>
        <p:spPr>
          <a:xfrm>
            <a:off x="6549879" y="2700255"/>
            <a:ext cx="142284" cy="1652392"/>
          </a:xfrm>
          <a:prstGeom prst="rect">
            <a:avLst/>
          </a:prstGeom>
          <a:solidFill>
            <a:srgbClr val="FA9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1" name="矩形 90"/>
          <p:cNvSpPr/>
          <p:nvPr>
            <p:custDataLst>
              <p:tags r:id="rId41"/>
            </p:custDataLst>
          </p:nvPr>
        </p:nvSpPr>
        <p:spPr>
          <a:xfrm>
            <a:off x="6997328" y="3905847"/>
            <a:ext cx="141335" cy="446771"/>
          </a:xfrm>
          <a:prstGeom prst="rect">
            <a:avLst/>
          </a:prstGeom>
          <a:solidFill>
            <a:srgbClr val="FA9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2" name="矩形 91"/>
          <p:cNvSpPr/>
          <p:nvPr>
            <p:custDataLst>
              <p:tags r:id="rId42"/>
            </p:custDataLst>
          </p:nvPr>
        </p:nvSpPr>
        <p:spPr>
          <a:xfrm>
            <a:off x="7451093" y="3448705"/>
            <a:ext cx="146078" cy="899234"/>
          </a:xfrm>
          <a:prstGeom prst="rect">
            <a:avLst/>
          </a:prstGeom>
          <a:solidFill>
            <a:srgbClr val="FA9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3" name="矩形 92"/>
          <p:cNvSpPr/>
          <p:nvPr>
            <p:custDataLst>
              <p:tags r:id="rId43"/>
            </p:custDataLst>
          </p:nvPr>
        </p:nvSpPr>
        <p:spPr>
          <a:xfrm>
            <a:off x="7902777" y="2845224"/>
            <a:ext cx="146078" cy="1501567"/>
          </a:xfrm>
          <a:prstGeom prst="rect">
            <a:avLst/>
          </a:prstGeom>
          <a:solidFill>
            <a:srgbClr val="FA92E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sz="2000" b="1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94" name="TextBox 27"/>
          <p:cNvSpPr txBox="1">
            <a:spLocks noChangeArrowheads="1"/>
          </p:cNvSpPr>
          <p:nvPr>
            <p:custDataLst>
              <p:tags r:id="rId44"/>
            </p:custDataLst>
          </p:nvPr>
        </p:nvSpPr>
        <p:spPr bwMode="auto">
          <a:xfrm>
            <a:off x="4464382" y="2123643"/>
            <a:ext cx="8705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距离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/m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pic>
        <p:nvPicPr>
          <p:cNvPr id="10" name="图片 9" descr="图片4"/>
          <p:cNvPicPr>
            <a:picLocks noChangeAspect="1"/>
          </p:cNvPicPr>
          <p:nvPr>
            <p:custDataLst>
              <p:tags r:id="rId45"/>
            </p:custDataLst>
          </p:nvPr>
        </p:nvPicPr>
        <p:blipFill>
          <a:blip r:embed="rId60"/>
          <a:stretch>
            <a:fillRect/>
          </a:stretch>
        </p:blipFill>
        <p:spPr>
          <a:xfrm>
            <a:off x="888365" y="1202055"/>
            <a:ext cx="623570" cy="800735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>
            <p:custDataLst>
              <p:tags r:id="rId46"/>
            </p:custDataLst>
          </p:nvPr>
        </p:nvPicPr>
        <p:blipFill>
          <a:blip r:embed="rId61"/>
          <a:stretch>
            <a:fillRect/>
          </a:stretch>
        </p:blipFill>
        <p:spPr>
          <a:xfrm>
            <a:off x="7155180" y="1057910"/>
            <a:ext cx="699135" cy="847725"/>
          </a:xfrm>
          <a:prstGeom prst="rect">
            <a:avLst/>
          </a:prstGeom>
        </p:spPr>
      </p:pic>
      <p:sp>
        <p:nvSpPr>
          <p:cNvPr id="12" name="TextBox 36"/>
          <p:cNvSpPr txBox="1">
            <a:spLocks noChangeArrowheads="1"/>
          </p:cNvSpPr>
          <p:nvPr>
            <p:custDataLst>
              <p:tags r:id="rId47"/>
            </p:custDataLst>
          </p:nvPr>
        </p:nvSpPr>
        <p:spPr bwMode="auto">
          <a:xfrm>
            <a:off x="7933989" y="4312136"/>
            <a:ext cx="110523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zh-CN" altLang="en-US" sz="1600" b="1" dirty="0">
                <a:latin typeface="宋体" panose="02010600030101010101" pitchFamily="2" charset="-122"/>
              </a:rPr>
              <a:t>投球者</a:t>
            </a:r>
          </a:p>
        </p:txBody>
      </p:sp>
      <p:sp>
        <p:nvSpPr>
          <p:cNvPr id="13" name="TextBox 23"/>
          <p:cNvSpPr txBox="1">
            <a:spLocks noChangeArrowheads="1"/>
          </p:cNvSpPr>
          <p:nvPr>
            <p:custDataLst>
              <p:tags r:id="rId48"/>
            </p:custDataLst>
          </p:nvPr>
        </p:nvSpPr>
        <p:spPr bwMode="auto">
          <a:xfrm>
            <a:off x="4474778" y="3429312"/>
            <a:ext cx="42608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 b="1" dirty="0">
                <a:latin typeface="宋体" panose="02010600030101010101" pitchFamily="2" charset="-122"/>
              </a:rPr>
              <a:t>10</a:t>
            </a:r>
          </a:p>
        </p:txBody>
      </p:sp>
      <p:sp>
        <p:nvSpPr>
          <p:cNvPr id="14" name="TextBox 24"/>
          <p:cNvSpPr txBox="1">
            <a:spLocks noChangeArrowheads="1"/>
          </p:cNvSpPr>
          <p:nvPr>
            <p:custDataLst>
              <p:tags r:id="rId49"/>
            </p:custDataLst>
          </p:nvPr>
        </p:nvSpPr>
        <p:spPr bwMode="auto">
          <a:xfrm>
            <a:off x="4481763" y="3139649"/>
            <a:ext cx="4260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 b="1" dirty="0">
                <a:latin typeface="宋体" panose="02010600030101010101" pitchFamily="2" charset="-122"/>
              </a:rPr>
              <a:t>11</a:t>
            </a:r>
          </a:p>
        </p:txBody>
      </p:sp>
      <p:sp>
        <p:nvSpPr>
          <p:cNvPr id="15" name="TextBox 25"/>
          <p:cNvSpPr txBox="1">
            <a:spLocks noChangeArrowheads="1"/>
          </p:cNvSpPr>
          <p:nvPr>
            <p:custDataLst>
              <p:tags r:id="rId50"/>
            </p:custDataLst>
          </p:nvPr>
        </p:nvSpPr>
        <p:spPr bwMode="auto">
          <a:xfrm>
            <a:off x="4481763" y="2831807"/>
            <a:ext cx="426080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 b="1" dirty="0">
                <a:latin typeface="宋体" panose="02010600030101010101" pitchFamily="2" charset="-122"/>
              </a:rPr>
              <a:t>12</a:t>
            </a:r>
          </a:p>
        </p:txBody>
      </p:sp>
      <p:sp>
        <p:nvSpPr>
          <p:cNvPr id="16" name="TextBox 26"/>
          <p:cNvSpPr txBox="1">
            <a:spLocks noChangeArrowheads="1"/>
          </p:cNvSpPr>
          <p:nvPr>
            <p:custDataLst>
              <p:tags r:id="rId51"/>
            </p:custDataLst>
          </p:nvPr>
        </p:nvSpPr>
        <p:spPr bwMode="auto">
          <a:xfrm>
            <a:off x="4481763" y="2527772"/>
            <a:ext cx="426080" cy="3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en-US" altLang="zh-CN" sz="1600" b="1" dirty="0">
                <a:latin typeface="宋体" panose="02010600030101010101" pitchFamily="2" charset="-122"/>
              </a:rPr>
              <a:t>13</a:t>
            </a:r>
          </a:p>
        </p:txBody>
      </p:sp>
      <p:sp>
        <p:nvSpPr>
          <p:cNvPr id="17" name="TextBox 27"/>
          <p:cNvSpPr txBox="1">
            <a:spLocks noChangeArrowheads="1"/>
          </p:cNvSpPr>
          <p:nvPr>
            <p:custDataLst>
              <p:tags r:id="rId52"/>
            </p:custDataLst>
          </p:nvPr>
        </p:nvSpPr>
        <p:spPr bwMode="auto">
          <a:xfrm>
            <a:off x="418162" y="2110943"/>
            <a:ext cx="87052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r"/>
            <a:r>
              <a:rPr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距离</a:t>
            </a:r>
            <a:r>
              <a:rPr lang="en-US" altLang="zh-CN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/m</a:t>
            </a:r>
            <a:endParaRPr lang="zh-CN" altLang="en-US" sz="1600" b="1" dirty="0"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" name="圆角矩形标注 1"/>
          <p:cNvSpPr/>
          <p:nvPr/>
        </p:nvSpPr>
        <p:spPr>
          <a:xfrm>
            <a:off x="1845310" y="1202055"/>
            <a:ext cx="2079625" cy="646430"/>
          </a:xfrm>
          <a:prstGeom prst="wedgeRoundRectCallout">
            <a:avLst>
              <a:gd name="adj1" fmla="val -63893"/>
              <a:gd name="adj2" fmla="val 11591"/>
              <a:gd name="adj3" fmla="val 16667"/>
            </a:avLst>
          </a:prstGeom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我们小组绘制了单手投球统计图。</a:t>
            </a:r>
            <a:endParaRPr lang="zh-CN" altLang="en-US"/>
          </a:p>
        </p:txBody>
      </p:sp>
      <p:sp>
        <p:nvSpPr>
          <p:cNvPr id="8" name="圆角矩形标注 7"/>
          <p:cNvSpPr/>
          <p:nvPr/>
        </p:nvSpPr>
        <p:spPr>
          <a:xfrm>
            <a:off x="4584700" y="1202055"/>
            <a:ext cx="2079625" cy="646430"/>
          </a:xfrm>
          <a:prstGeom prst="wedgeRoundRectCallout">
            <a:avLst>
              <a:gd name="adj1" fmla="val 65847"/>
              <a:gd name="adj2" fmla="val 9332"/>
              <a:gd name="adj3" fmla="val 16667"/>
            </a:avLst>
          </a:prstGeom>
        </p:spPr>
        <p:style>
          <a:lnRef idx="3">
            <a:schemeClr val="accent2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pPr algn="l"/>
            <a:r>
              <a:rPr lang="zh-CN" altLang="en-US" b="1" dirty="0">
                <a:latin typeface="楷体" panose="02010609060101010101" pitchFamily="49" charset="-122"/>
                <a:ea typeface="楷体" panose="02010609060101010101" pitchFamily="49" charset="-122"/>
                <a:sym typeface="+mn-ea"/>
              </a:rPr>
              <a:t>我们小组绘制了双手投球统计图。</a:t>
            </a:r>
            <a:endParaRPr lang="zh-CN" altLang="en-US"/>
          </a:p>
        </p:txBody>
      </p:sp>
      <p:sp>
        <p:nvSpPr>
          <p:cNvPr id="9" name="TextBox 58"/>
          <p:cNvSpPr txBox="1"/>
          <p:nvPr>
            <p:custDataLst>
              <p:tags r:id="rId53"/>
            </p:custDataLst>
          </p:nvPr>
        </p:nvSpPr>
        <p:spPr>
          <a:xfrm>
            <a:off x="3830171" y="412914"/>
            <a:ext cx="2258545" cy="6451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>
                <a:effectLst>
                  <a:glow rad="139700">
                    <a:schemeClr val="accent4">
                      <a:satMod val="175000"/>
                      <a:alpha val="40000"/>
                    </a:schemeClr>
                  </a:glow>
                </a:effectLst>
                <a:latin typeface="宋体" panose="02010600030101010101" pitchFamily="2" charset="-122"/>
                <a:ea typeface="宋体" panose="02010600030101010101" pitchFamily="2" charset="-122"/>
              </a:rPr>
              <a:t>小组汇报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>
            <p:custDataLst>
              <p:tags r:id="rId54"/>
            </p:custDataLst>
          </p:nvPr>
        </p:nvPicPr>
        <p:blipFill>
          <a:blip r:embed="rId62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63">
                    <a14:imgEffect>
                      <a14:backgroundRemoval t="0" b="98182" l="0" r="100000">
                        <a14:foregroundMark x1="49412" y1="25909" x2="49412" y2="25909"/>
                        <a14:foregroundMark x1="72549" y1="32273" x2="72549" y2="32273"/>
                        <a14:foregroundMark x1="76863" y1="71364" x2="76863" y2="71364"/>
                        <a14:foregroundMark x1="21961" y1="71364" x2="21961" y2="71364"/>
                        <a14:foregroundMark x1="21961" y1="28636" x2="21961" y2="2863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14164" y="445038"/>
            <a:ext cx="716007" cy="617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9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6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9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2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1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4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0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3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6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2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5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8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1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0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3" dur="5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/>
      <p:bldP spid="50" grpId="0"/>
      <p:bldP spid="51" grpId="0"/>
      <p:bldP spid="52" grpId="0"/>
      <p:bldP spid="53" grpId="0"/>
      <p:bldP spid="55" grpId="0"/>
      <p:bldP spid="56" grpId="0"/>
      <p:bldP spid="57" grpId="0"/>
      <p:bldP spid="58" grpId="0"/>
      <p:bldP spid="59" grpId="0"/>
      <p:bldP spid="60" grpId="0"/>
      <p:bldP spid="61" grpId="0"/>
      <p:bldP spid="62" grpId="0"/>
      <p:bldP spid="63" grpId="0"/>
      <p:bldP spid="64" grpId="0"/>
      <p:bldP spid="65" grpId="0" bldLvl="0" animBg="1"/>
      <p:bldP spid="66" grpId="0" bldLvl="0" animBg="1"/>
      <p:bldP spid="67" grpId="0" bldLvl="0" animBg="1"/>
      <p:bldP spid="68" grpId="0" bldLvl="0" animBg="1"/>
      <p:bldP spid="69" grpId="0" bldLvl="0" animBg="1"/>
      <p:bldP spid="70" grpId="0" bldLvl="0" animBg="1"/>
      <p:bldP spid="71" grpId="0" bldLvl="0" animBg="1"/>
      <p:bldP spid="77" grpId="0"/>
      <p:bldP spid="78" grpId="0"/>
      <p:bldP spid="79" grpId="0"/>
      <p:bldP spid="80" grpId="0"/>
      <p:bldP spid="81" grpId="0"/>
      <p:bldP spid="82" grpId="0"/>
      <p:bldP spid="83" grpId="0"/>
      <p:bldP spid="84" grpId="0"/>
      <p:bldP spid="85" grpId="0"/>
      <p:bldP spid="86" grpId="0"/>
      <p:bldP spid="87" grpId="0" bldLvl="0" animBg="1"/>
      <p:bldP spid="88" grpId="0" bldLvl="0" animBg="1"/>
      <p:bldP spid="89" grpId="0" bldLvl="0" animBg="1"/>
      <p:bldP spid="90" grpId="0" bldLvl="0" animBg="1"/>
      <p:bldP spid="91" grpId="0" bldLvl="0" animBg="1"/>
      <p:bldP spid="92" grpId="0" bldLvl="0" animBg="1"/>
      <p:bldP spid="93" grpId="0" bldLvl="0" animBg="1"/>
      <p:bldP spid="94" grpId="0"/>
      <p:bldP spid="12" grpId="0"/>
      <p:bldP spid="13" grpId="0"/>
      <p:bldP spid="14" grpId="0"/>
      <p:bldP spid="15" grpId="0"/>
      <p:bldP spid="16" grpId="0"/>
      <p:bldP spid="17" grpId="0"/>
      <p:bldP spid="2" grpId="0" bldLvl="0" animBg="1"/>
      <p:bldP spid="8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图片 17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/>
          <a:stretch>
            <a:fillRect/>
          </a:stretch>
        </p:blipFill>
        <p:spPr>
          <a:xfrm>
            <a:off x="4426585" y="1556385"/>
            <a:ext cx="4524375" cy="2771775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/>
          <a:stretch>
            <a:fillRect/>
          </a:stretch>
        </p:blipFill>
        <p:spPr>
          <a:xfrm>
            <a:off x="5150485" y="2366645"/>
            <a:ext cx="2919730" cy="16573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9"/>
          <a:stretch>
            <a:fillRect/>
          </a:stretch>
        </p:blipFill>
        <p:spPr>
          <a:xfrm>
            <a:off x="369570" y="1557020"/>
            <a:ext cx="4552950" cy="2752725"/>
          </a:xfrm>
          <a:prstGeom prst="rect">
            <a:avLst/>
          </a:prstGeom>
        </p:spPr>
      </p:pic>
      <p:sp>
        <p:nvSpPr>
          <p:cNvPr id="98" name="云形标注 12"/>
          <p:cNvSpPr/>
          <p:nvPr>
            <p:custDataLst>
              <p:tags r:id="rId4"/>
            </p:custDataLst>
          </p:nvPr>
        </p:nvSpPr>
        <p:spPr>
          <a:xfrm>
            <a:off x="2273935" y="491490"/>
            <a:ext cx="4745990" cy="930910"/>
          </a:xfrm>
          <a:prstGeom prst="cloudCallout">
            <a:avLst>
              <a:gd name="adj1" fmla="val -65738"/>
              <a:gd name="adj2" fmla="val 14454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如果把两个条形统计图合并成一个就更方便比较了。</a:t>
            </a:r>
          </a:p>
        </p:txBody>
      </p:sp>
      <p:pic>
        <p:nvPicPr>
          <p:cNvPr id="10" name="图片 9" descr="图片4"/>
          <p:cNvPicPr>
            <a:picLocks noChangeAspect="1"/>
          </p:cNvPicPr>
          <p:nvPr>
            <p:custDataLst>
              <p:tags r:id="rId5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850265" y="762635"/>
            <a:ext cx="623570" cy="80073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8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0"/>
          <a:stretch>
            <a:fillRect/>
          </a:stretch>
        </p:blipFill>
        <p:spPr>
          <a:xfrm>
            <a:off x="1724025" y="2636520"/>
            <a:ext cx="3365500" cy="1920240"/>
          </a:xfrm>
          <a:prstGeom prst="rect">
            <a:avLst/>
          </a:prstGeom>
        </p:spPr>
      </p:pic>
      <p:pic>
        <p:nvPicPr>
          <p:cNvPr id="10" name="图片 9" descr="图片4"/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1612265" y="826770"/>
            <a:ext cx="623570" cy="800735"/>
          </a:xfrm>
          <a:prstGeom prst="rect">
            <a:avLst/>
          </a:prstGeom>
        </p:spPr>
      </p:pic>
      <p:pic>
        <p:nvPicPr>
          <p:cNvPr id="11" name="图片 10" descr="图片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12"/>
          <a:stretch>
            <a:fillRect/>
          </a:stretch>
        </p:blipFill>
        <p:spPr>
          <a:xfrm>
            <a:off x="7729220" y="2771140"/>
            <a:ext cx="920750" cy="1116330"/>
          </a:xfrm>
          <a:prstGeom prst="rect">
            <a:avLst/>
          </a:prstGeom>
        </p:spPr>
      </p:pic>
      <p:pic>
        <p:nvPicPr>
          <p:cNvPr id="2" name="图片 1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4410075" y="2151380"/>
            <a:ext cx="863600" cy="304165"/>
          </a:xfrm>
          <a:prstGeom prst="rect">
            <a:avLst/>
          </a:prstGeom>
        </p:spPr>
      </p:pic>
      <p:sp>
        <p:nvSpPr>
          <p:cNvPr id="4" name="圆角矩形标注 18"/>
          <p:cNvSpPr/>
          <p:nvPr>
            <p:custDataLst>
              <p:tags r:id="rId4"/>
            </p:custDataLst>
          </p:nvPr>
        </p:nvSpPr>
        <p:spPr>
          <a:xfrm>
            <a:off x="2681605" y="944880"/>
            <a:ext cx="4686935" cy="670560"/>
          </a:xfrm>
          <a:prstGeom prst="wedgeRoundRectCallout">
            <a:avLst>
              <a:gd name="adj1" fmla="val -56450"/>
              <a:gd name="adj2" fmla="val 13446"/>
              <a:gd name="adj3" fmla="val 16667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用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两个不同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颜色的色条分别代表单手投球、双手投球的距离。</a:t>
            </a:r>
          </a:p>
        </p:txBody>
      </p:sp>
      <p:sp>
        <p:nvSpPr>
          <p:cNvPr id="5" name="椭圆 4"/>
          <p:cNvSpPr/>
          <p:nvPr>
            <p:custDataLst>
              <p:tags r:id="rId5"/>
            </p:custDataLst>
          </p:nvPr>
        </p:nvSpPr>
        <p:spPr>
          <a:xfrm>
            <a:off x="221864" y="374004"/>
            <a:ext cx="288000" cy="288000"/>
          </a:xfrm>
          <a:prstGeom prst="ellipse">
            <a:avLst/>
          </a:prstGeom>
          <a:solidFill>
            <a:srgbClr val="00B050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6" name="矩形 5"/>
          <p:cNvSpPr/>
          <p:nvPr>
            <p:custDataLst>
              <p:tags r:id="rId6"/>
            </p:custDataLst>
          </p:nvPr>
        </p:nvSpPr>
        <p:spPr>
          <a:xfrm>
            <a:off x="458525" y="256034"/>
            <a:ext cx="6768752" cy="4603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defRPr/>
            </a:pPr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说一说，下面的图是怎么得到的？</a:t>
            </a:r>
            <a:endParaRPr lang="zh-CN" altLang="en-US" sz="2400" b="1" kern="0" dirty="0">
              <a:ln w="0"/>
              <a:solidFill>
                <a:prstClr val="black"/>
              </a:solidFill>
              <a:latin typeface="宋体" panose="02010600030101010101" pitchFamily="2" charset="-122"/>
              <a:ea typeface="宋体" panose="02010600030101010101" pitchFamily="2" charset="-122"/>
              <a:sym typeface="+mn-ea"/>
            </a:endParaRPr>
          </a:p>
        </p:txBody>
      </p:sp>
      <p:sp>
        <p:nvSpPr>
          <p:cNvPr id="7" name="圆角矩形标注 18"/>
          <p:cNvSpPr/>
          <p:nvPr>
            <p:custDataLst>
              <p:tags r:id="rId7"/>
            </p:custDataLst>
          </p:nvPr>
        </p:nvSpPr>
        <p:spPr>
          <a:xfrm>
            <a:off x="5538470" y="2033270"/>
            <a:ext cx="1977390" cy="2416175"/>
          </a:xfrm>
          <a:prstGeom prst="wedgeRoundRectCallout">
            <a:avLst>
              <a:gd name="adj1" fmla="val 70600"/>
              <a:gd name="adj2" fmla="val -6295"/>
              <a:gd name="adj3" fmla="val 16667"/>
            </a:avLst>
          </a:prstGeom>
          <a:noFill/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像这样</a:t>
            </a:r>
            <a:r>
              <a:rPr lang="zh-CN" altLang="en-US" sz="2000" b="1" dirty="0" smtClean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，由两种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或两种以上数据组成的条形统计图，就是</a:t>
            </a:r>
            <a:r>
              <a:rPr lang="zh-CN" altLang="en-US" sz="2000" b="1" dirty="0">
                <a:solidFill>
                  <a:srgbClr val="FF0000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复式条形统计图</a:t>
            </a:r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。</a:t>
            </a:r>
          </a:p>
        </p:txBody>
      </p:sp>
      <p:grpSp>
        <p:nvGrpSpPr>
          <p:cNvPr id="12" name="组合 11"/>
          <p:cNvGrpSpPr/>
          <p:nvPr/>
        </p:nvGrpSpPr>
        <p:grpSpPr>
          <a:xfrm>
            <a:off x="850265" y="1734185"/>
            <a:ext cx="5276850" cy="3190240"/>
            <a:chOff x="850265" y="1734185"/>
            <a:chExt cx="5276850" cy="3190240"/>
          </a:xfrm>
        </p:grpSpPr>
        <p:pic>
          <p:nvPicPr>
            <p:cNvPr id="8" name="图片 7"/>
            <p:cNvPicPr>
              <a:picLocks noChangeAspect="1"/>
            </p:cNvPicPr>
            <p:nvPr>
              <p:custDataLst>
                <p:tags r:id="rId8"/>
              </p:custDataLst>
            </p:nvPr>
          </p:nvPicPr>
          <p:blipFill>
            <a:blip r:embed="rId14"/>
            <a:stretch>
              <a:fillRect/>
            </a:stretch>
          </p:blipFill>
          <p:spPr>
            <a:xfrm>
              <a:off x="850265" y="1734185"/>
              <a:ext cx="5276850" cy="3190240"/>
            </a:xfrm>
            <a:prstGeom prst="rect">
              <a:avLst/>
            </a:prstGeom>
          </p:spPr>
        </p:pic>
        <p:sp>
          <p:nvSpPr>
            <p:cNvPr id="3" name="TextBox 2"/>
            <p:cNvSpPr txBox="1"/>
            <p:nvPr/>
          </p:nvSpPr>
          <p:spPr>
            <a:xfrm>
              <a:off x="1174750" y="1734185"/>
              <a:ext cx="4184650" cy="36853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r>
                <a:rPr lang="zh-CN" altLang="en-US" dirty="0" smtClean="0">
                  <a:latin typeface="楷体" pitchFamily="49" charset="-122"/>
                  <a:ea typeface="楷体" pitchFamily="49" charset="-122"/>
                </a:rPr>
                <a:t>第一活动小组同学的投球情况统计图</a:t>
              </a:r>
              <a:endParaRPr lang="zh-CN" altLang="en-US" dirty="0">
                <a:latin typeface="楷体" pitchFamily="49" charset="-122"/>
                <a:ea typeface="楷体" pitchFamily="49" charset="-122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7" grpId="0" bldLvl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图片 10" descr="图片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11"/>
          <a:stretch>
            <a:fillRect/>
          </a:stretch>
        </p:blipFill>
        <p:spPr>
          <a:xfrm>
            <a:off x="7047865" y="737870"/>
            <a:ext cx="920750" cy="1116330"/>
          </a:xfrm>
          <a:prstGeom prst="rect">
            <a:avLst/>
          </a:prstGeom>
        </p:spPr>
      </p:pic>
      <p:sp>
        <p:nvSpPr>
          <p:cNvPr id="4" name="圆角矩形标注 18"/>
          <p:cNvSpPr/>
          <p:nvPr>
            <p:custDataLst>
              <p:tags r:id="rId2"/>
            </p:custDataLst>
          </p:nvPr>
        </p:nvSpPr>
        <p:spPr>
          <a:xfrm>
            <a:off x="3553460" y="737871"/>
            <a:ext cx="2237740" cy="690880"/>
          </a:xfrm>
          <a:prstGeom prst="wedgeRoundRectCallout">
            <a:avLst>
              <a:gd name="adj1" fmla="val 7467"/>
              <a:gd name="adj2" fmla="val 62403"/>
              <a:gd name="adj3" fmla="val 16667"/>
            </a:avLst>
          </a:prstGeom>
          <a:solidFill>
            <a:schemeClr val="bg1"/>
          </a:solidFill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①根据统计内容出统计图的标题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336550" y="241300"/>
            <a:ext cx="4572000" cy="46037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r>
              <a:rPr lang="zh-CN" altLang="en-US" sz="2400" b="1" dirty="0">
                <a:latin typeface="宋体" panose="02010600030101010101" pitchFamily="2" charset="-122"/>
                <a:ea typeface="宋体" panose="02010600030101010101" pitchFamily="2" charset="-122"/>
                <a:sym typeface="+mn-ea"/>
              </a:rPr>
              <a:t>怎样绘制复式条形统计图呢？</a:t>
            </a:r>
          </a:p>
        </p:txBody>
      </p:sp>
      <p:cxnSp>
        <p:nvCxnSpPr>
          <p:cNvPr id="16" name="直接连接符 15"/>
          <p:cNvCxnSpPr/>
          <p:nvPr/>
        </p:nvCxnSpPr>
        <p:spPr>
          <a:xfrm>
            <a:off x="3373118" y="2056764"/>
            <a:ext cx="0" cy="160528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cxnSp>
        <p:nvCxnSpPr>
          <p:cNvPr id="17" name="直接连接符 16"/>
          <p:cNvCxnSpPr/>
          <p:nvPr/>
        </p:nvCxnSpPr>
        <p:spPr>
          <a:xfrm flipH="1">
            <a:off x="3367720" y="3646802"/>
            <a:ext cx="2776855" cy="0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2">
            <a:schemeClr val="accent1"/>
          </a:lnRef>
          <a:fillRef idx="0">
            <a:srgbClr val="FFFFFF"/>
          </a:fillRef>
          <a:effectRef idx="0">
            <a:srgbClr val="FFFFFF"/>
          </a:effectRef>
          <a:fontRef idx="minor">
            <a:schemeClr val="tx1"/>
          </a:fontRef>
        </p:style>
      </p:cxnSp>
      <p:sp>
        <p:nvSpPr>
          <p:cNvPr id="18" name="圆角矩形标注 18"/>
          <p:cNvSpPr/>
          <p:nvPr>
            <p:custDataLst>
              <p:tags r:id="rId3"/>
            </p:custDataLst>
          </p:nvPr>
        </p:nvSpPr>
        <p:spPr>
          <a:xfrm>
            <a:off x="1727200" y="3964861"/>
            <a:ext cx="3418205" cy="690245"/>
          </a:xfrm>
          <a:prstGeom prst="wedgeRoundRectCallout">
            <a:avLst>
              <a:gd name="adj1" fmla="val -1347"/>
              <a:gd name="adj2" fmla="val -91306"/>
              <a:gd name="adj3" fmla="val 16667"/>
            </a:avLst>
          </a:prstGeom>
          <a:solidFill>
            <a:schemeClr val="bg1"/>
          </a:solidFill>
          <a:ln w="1905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②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画出两条互相垂直的射线。并标明表示的内容。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1" name="圆角矩形 20"/>
          <p:cNvSpPr/>
          <p:nvPr/>
        </p:nvSpPr>
        <p:spPr>
          <a:xfrm>
            <a:off x="3040697" y="1884284"/>
            <a:ext cx="681355" cy="16827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2" name="圆角矩形 21"/>
          <p:cNvSpPr/>
          <p:nvPr/>
        </p:nvSpPr>
        <p:spPr>
          <a:xfrm>
            <a:off x="5973762" y="3676014"/>
            <a:ext cx="681355" cy="168275"/>
          </a:xfrm>
          <a:prstGeom prst="roundRect">
            <a:avLst/>
          </a:prstGeom>
          <a:noFill/>
          <a:ln>
            <a:solidFill>
              <a:srgbClr val="C0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dirty="0" smtClean="0"/>
              <a:t>0</a:t>
            </a:r>
            <a:endParaRPr lang="zh-CN" altLang="en-US" dirty="0"/>
          </a:p>
        </p:txBody>
      </p:sp>
      <p:sp>
        <p:nvSpPr>
          <p:cNvPr id="24" name="圆角矩形标注 18"/>
          <p:cNvSpPr/>
          <p:nvPr>
            <p:custDataLst>
              <p:tags r:id="rId4"/>
            </p:custDataLst>
          </p:nvPr>
        </p:nvSpPr>
        <p:spPr>
          <a:xfrm>
            <a:off x="1045210" y="2325370"/>
            <a:ext cx="2100580" cy="983615"/>
          </a:xfrm>
          <a:prstGeom prst="wedgeRoundRectCallout">
            <a:avLst>
              <a:gd name="adj1" fmla="val 57738"/>
              <a:gd name="adj2" fmla="val 10263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④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根据数据大小确定单位长度表示多少。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5" name="圆角矩形标注 18"/>
          <p:cNvSpPr/>
          <p:nvPr>
            <p:custDataLst>
              <p:tags r:id="rId5"/>
            </p:custDataLst>
          </p:nvPr>
        </p:nvSpPr>
        <p:spPr>
          <a:xfrm>
            <a:off x="6366510" y="2657475"/>
            <a:ext cx="1647190" cy="749935"/>
          </a:xfrm>
          <a:prstGeom prst="wedgeRoundRectCallout">
            <a:avLst>
              <a:gd name="adj1" fmla="val -72944"/>
              <a:gd name="adj2" fmla="val 21917"/>
              <a:gd name="adj3" fmla="val 16667"/>
            </a:avLst>
          </a:prstGeom>
          <a:solidFill>
            <a:schemeClr val="bg1"/>
          </a:solidFill>
          <a:ln w="190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⑥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按照数据画出直条。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sp>
        <p:nvSpPr>
          <p:cNvPr id="26" name="圆角矩形标注 18"/>
          <p:cNvSpPr/>
          <p:nvPr>
            <p:custDataLst>
              <p:tags r:id="rId6"/>
            </p:custDataLst>
          </p:nvPr>
        </p:nvSpPr>
        <p:spPr>
          <a:xfrm>
            <a:off x="6397625" y="2004815"/>
            <a:ext cx="1647190" cy="486410"/>
          </a:xfrm>
          <a:prstGeom prst="wedgeRoundRectCallout">
            <a:avLst>
              <a:gd name="adj1" fmla="val -60023"/>
              <a:gd name="adj2" fmla="val -50391"/>
              <a:gd name="adj3" fmla="val 16667"/>
            </a:avLst>
          </a:prstGeom>
          <a:solidFill>
            <a:schemeClr val="bg1"/>
          </a:solidFill>
          <a:ln w="190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楷体" panose="02010609060101010101" pitchFamily="49" charset="-122"/>
                <a:ea typeface="楷体" panose="02010609060101010101" pitchFamily="49" charset="-122"/>
              </a:rPr>
              <a:t>⑤</a:t>
            </a:r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注明图例。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3021647" y="1557457"/>
            <a:ext cx="3694430" cy="2333505"/>
            <a:chOff x="7207250" y="956430"/>
            <a:chExt cx="3694430" cy="2333505"/>
          </a:xfrm>
        </p:grpSpPr>
        <p:grpSp>
          <p:nvGrpSpPr>
            <p:cNvPr id="12" name="组合 11"/>
            <p:cNvGrpSpPr/>
            <p:nvPr/>
          </p:nvGrpSpPr>
          <p:grpSpPr>
            <a:xfrm>
              <a:off x="7207250" y="1056640"/>
              <a:ext cx="3694430" cy="2233295"/>
              <a:chOff x="10456" y="2375"/>
              <a:chExt cx="5818" cy="3517"/>
            </a:xfrm>
          </p:grpSpPr>
          <p:pic>
            <p:nvPicPr>
              <p:cNvPr id="8" name="图片 7"/>
              <p:cNvPicPr>
                <a:picLocks noChangeAspect="1"/>
              </p:cNvPicPr>
              <p:nvPr>
                <p:custDataLst>
                  <p:tags r:id="rId8"/>
                </p:custDataLst>
              </p:nvPr>
            </p:nvPicPr>
            <p:blipFill>
              <a:blip r:embed="rId12"/>
              <a:stretch>
                <a:fillRect/>
              </a:stretch>
            </p:blipFill>
            <p:spPr>
              <a:xfrm>
                <a:off x="10456" y="2375"/>
                <a:ext cx="5818" cy="3517"/>
              </a:xfrm>
              <a:prstGeom prst="rect">
                <a:avLst/>
              </a:prstGeom>
            </p:spPr>
          </p:pic>
          <p:pic>
            <p:nvPicPr>
              <p:cNvPr id="9" name="图片 8"/>
              <p:cNvPicPr>
                <a:picLocks noChangeAspect="1"/>
              </p:cNvPicPr>
              <p:nvPr>
                <p:custDataLst>
                  <p:tags r:id="rId9"/>
                </p:custDataLst>
              </p:nvPr>
            </p:nvPicPr>
            <p:blipFill>
              <a:blip r:embed="rId13"/>
              <a:stretch>
                <a:fillRect/>
              </a:stretch>
            </p:blipFill>
            <p:spPr>
              <a:xfrm>
                <a:off x="11417" y="3370"/>
                <a:ext cx="3710" cy="2117"/>
              </a:xfrm>
              <a:prstGeom prst="rect">
                <a:avLst/>
              </a:prstGeom>
            </p:spPr>
          </p:pic>
          <p:pic>
            <p:nvPicPr>
              <p:cNvPr id="2" name="图片 1"/>
              <p:cNvPicPr>
                <a:picLocks noChangeAspect="1"/>
              </p:cNvPicPr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494" y="2775"/>
                <a:ext cx="952" cy="335"/>
              </a:xfrm>
              <a:prstGeom prst="rect">
                <a:avLst/>
              </a:prstGeom>
            </p:spPr>
          </p:pic>
        </p:grpSp>
        <p:sp>
          <p:nvSpPr>
            <p:cNvPr id="23" name="TextBox 22"/>
            <p:cNvSpPr txBox="1"/>
            <p:nvPr/>
          </p:nvSpPr>
          <p:spPr>
            <a:xfrm>
              <a:off x="7287259" y="956430"/>
              <a:ext cx="3101340" cy="307777"/>
            </a:xfrm>
            <a:prstGeom prst="rect">
              <a:avLst/>
            </a:prstGeom>
            <a:ln>
              <a:solidFill>
                <a:schemeClr val="bg1"/>
              </a:solidFill>
            </a:ln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zh-CN" altLang="en-US" sz="1400" dirty="0" smtClean="0">
                  <a:latin typeface="楷体" pitchFamily="49" charset="-122"/>
                  <a:ea typeface="楷体" pitchFamily="49" charset="-122"/>
                </a:rPr>
                <a:t>第一活动小组同学的投球情况统计图</a:t>
              </a:r>
              <a:endParaRPr lang="zh-CN" altLang="en-US" sz="1400" dirty="0">
                <a:latin typeface="楷体" pitchFamily="49" charset="-122"/>
                <a:ea typeface="楷体" pitchFamily="49" charset="-122"/>
              </a:endParaRPr>
            </a:p>
          </p:txBody>
        </p:sp>
      </p:grpSp>
      <p:sp>
        <p:nvSpPr>
          <p:cNvPr id="5" name="矩形 4"/>
          <p:cNvSpPr/>
          <p:nvPr/>
        </p:nvSpPr>
        <p:spPr>
          <a:xfrm>
            <a:off x="3145790" y="1552814"/>
            <a:ext cx="3101340" cy="326827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7" name="圆角矩形 26"/>
          <p:cNvSpPr/>
          <p:nvPr/>
        </p:nvSpPr>
        <p:spPr>
          <a:xfrm>
            <a:off x="5508941" y="1904286"/>
            <a:ext cx="681355" cy="220345"/>
          </a:xfrm>
          <a:prstGeom prst="roundRect">
            <a:avLst/>
          </a:prstGeom>
          <a:noFill/>
          <a:ln>
            <a:solidFill>
              <a:schemeClr val="accent6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  <p:style>
          <a:lnRef idx="2">
            <a:schemeClr val="accent1">
              <a:lumMod val="75000"/>
            </a:schemeClr>
          </a:lnRef>
          <a:fillRef idx="1">
            <a:schemeClr val="accent1"/>
          </a:fillRef>
          <a:effectRef idx="0">
            <a:srgbClr val="FFFFFF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0" name="圆角矩形标注 18"/>
          <p:cNvSpPr/>
          <p:nvPr>
            <p:custDataLst>
              <p:tags r:id="rId7"/>
            </p:custDataLst>
          </p:nvPr>
        </p:nvSpPr>
        <p:spPr>
          <a:xfrm>
            <a:off x="3545522" y="2115740"/>
            <a:ext cx="1869440" cy="737235"/>
          </a:xfrm>
          <a:prstGeom prst="wedgeRoundRectCallout">
            <a:avLst>
              <a:gd name="adj1" fmla="val 3532"/>
              <a:gd name="adj2" fmla="val 64211"/>
              <a:gd name="adj3" fmla="val 16667"/>
            </a:avLst>
          </a:prstGeom>
          <a:solidFill>
            <a:schemeClr val="bg1"/>
          </a:solidFill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000" b="1" dirty="0">
                <a:solidFill>
                  <a:schemeClr val="tx1"/>
                </a:solidFill>
                <a:latin typeface="Times New Roman" panose="02020603050405020304" pitchFamily="18" charset="0"/>
                <a:ea typeface="楷体" panose="02010609060101010101" pitchFamily="49" charset="-122"/>
                <a:cs typeface="Times New Roman" panose="02020603050405020304" pitchFamily="18" charset="0"/>
                <a:sym typeface="+mn-ea"/>
              </a:rPr>
              <a:t>③确定直条的宽度和间隔。</a:t>
            </a:r>
            <a:endParaRPr lang="zh-CN" altLang="en-US" sz="2000" b="1" dirty="0">
              <a:solidFill>
                <a:schemeClr val="tx1"/>
              </a:solidFill>
              <a:latin typeface="楷体" panose="02010609060101010101" pitchFamily="49" charset="-122"/>
              <a:ea typeface="楷体" panose="02010609060101010101" pitchFamily="49" charset="-122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repeatCount="3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1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2" presetID="26" presetClass="emph" presetSubtype="0" repeatCount="3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9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26" presetClass="emph" presetSubtype="0" repeatCount="300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5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6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1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18" grpId="0" bldLvl="0" animBg="1"/>
      <p:bldP spid="21" grpId="0" bldLvl="0" animBg="1"/>
      <p:bldP spid="21" grpId="1" bldLvl="0" animBg="1"/>
      <p:bldP spid="22" grpId="0" bldLvl="0" animBg="1"/>
      <p:bldP spid="22" grpId="1" bldLvl="0" animBg="1"/>
      <p:bldP spid="24" grpId="0" bldLvl="0" animBg="1"/>
      <p:bldP spid="25" grpId="0" bldLvl="0" animBg="1"/>
      <p:bldP spid="26" grpId="0" bldLvl="0" animBg="1"/>
      <p:bldP spid="5" grpId="0" animBg="1"/>
      <p:bldP spid="27" grpId="0" bldLvl="0" animBg="1"/>
      <p:bldP spid="27" grpId="1" bldLvl="0" animBg="1"/>
      <p:bldP spid="20" grpId="0" bldLvl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ZDYyNmExZWZhZTZjYzk4YjkxOTFlMDhkMzhlMjUwM2YifQ=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TABLE_ENDDRAG_ORIGIN_RECT" val="622*120"/>
  <p:tag name="TABLE_ENDDRAG_RECT" val="52*117*622*120"/>
</p:tagLst>
</file>

<file path=ppt/tags/tag1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ABLE_ENDDRAG_ORIGIN_RECT" val="576*67"/>
  <p:tag name="TABLE_ENDDRAG_RECT" val="63*78*576*67"/>
</p:tagLst>
</file>

<file path=ppt/tags/tag1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1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101</TotalTime>
  <Words>1243</Words>
  <Application>Microsoft Office PowerPoint</Application>
  <PresentationFormat>全屏显示(16:9)</PresentationFormat>
  <Paragraphs>273</Paragraphs>
  <Slides>24</Slides>
  <Notes>3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24</vt:i4>
      </vt:variant>
    </vt:vector>
  </HeadingPairs>
  <TitlesOfParts>
    <vt:vector size="25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Lenovo</dc:creator>
  <cp:lastModifiedBy>Administrator</cp:lastModifiedBy>
  <cp:revision>911</cp:revision>
  <dcterms:created xsi:type="dcterms:W3CDTF">2019-09-02T08:53:00Z</dcterms:created>
  <dcterms:modified xsi:type="dcterms:W3CDTF">2024-02-03T06:12:04Z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2052-12.1.0.16120</vt:lpwstr>
  </property>
  <property fmtid="{D5CDD505-2E9C-101B-9397-08002B2CF9AE}" pid="3" name="ICV">
    <vt:lpwstr>B5617383AAB74A51BB4BD5CFEC60EB8C_13</vt:lpwstr>
  </property>
</Properties>
</file>