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64" r:id="rId3"/>
    <p:sldId id="298" r:id="rId4"/>
    <p:sldId id="265" r:id="rId5"/>
    <p:sldId id="267" r:id="rId6"/>
    <p:sldId id="279" r:id="rId7"/>
    <p:sldId id="273" r:id="rId8"/>
    <p:sldId id="282" r:id="rId9"/>
    <p:sldId id="283" r:id="rId10"/>
    <p:sldId id="300" r:id="rId11"/>
    <p:sldId id="275" r:id="rId12"/>
    <p:sldId id="284" r:id="rId13"/>
    <p:sldId id="290" r:id="rId14"/>
    <p:sldId id="305" r:id="rId15"/>
    <p:sldId id="285" r:id="rId16"/>
    <p:sldId id="301" r:id="rId17"/>
    <p:sldId id="302" r:id="rId18"/>
    <p:sldId id="303" r:id="rId19"/>
    <p:sldId id="304" r:id="rId20"/>
    <p:sldId id="271" r:id="rId21"/>
    <p:sldId id="293" r:id="rId22"/>
    <p:sldId id="306" r:id="rId23"/>
    <p:sldId id="307" r:id="rId24"/>
    <p:sldId id="261" r:id="rId25"/>
    <p:sldId id="281" r:id="rId26"/>
    <p:sldId id="262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EA"/>
    <a:srgbClr val="E3A42A"/>
    <a:srgbClr val="FBEFDF"/>
    <a:srgbClr val="D434C1"/>
    <a:srgbClr val="F8F8F8"/>
    <a:srgbClr val="F7F7F7"/>
    <a:srgbClr val="DEEBF7"/>
    <a:srgbClr val="D99694"/>
    <a:srgbClr val="00B050"/>
    <a:srgbClr val="F2C6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69" autoAdjust="0"/>
    <p:restoredTop sz="94660"/>
  </p:normalViewPr>
  <p:slideViewPr>
    <p:cSldViewPr snapToGrid="0">
      <p:cViewPr varScale="1">
        <p:scale>
          <a:sx n="69" d="100"/>
          <a:sy n="69" d="100"/>
        </p:scale>
        <p:origin x="-364" y="-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七彩课堂4个字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63400" y="84142"/>
            <a:ext cx="36004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北师版</a:t>
            </a:r>
            <a:r>
              <a:rPr lang="en-US" altLang="zh-CN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en-US" altLang="zh-CN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五年级</a:t>
            </a:r>
            <a:r>
              <a:rPr lang="en-US" altLang="zh-CN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下册</a:t>
            </a:r>
            <a:endParaRPr lang="zh-CN" altLang="en-US" sz="1600" b="1" spc="30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圆角矩形 7"/>
          <p:cNvSpPr/>
          <p:nvPr userDrawn="1"/>
        </p:nvSpPr>
        <p:spPr>
          <a:xfrm>
            <a:off x="109220" y="400050"/>
            <a:ext cx="3230245" cy="76200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898525" y="738505"/>
            <a:ext cx="7378700" cy="3671570"/>
          </a:xfrm>
          <a:prstGeom prst="rect">
            <a:avLst/>
          </a:prstGeom>
        </p:spPr>
      </p:pic>
      <p:pic>
        <p:nvPicPr>
          <p:cNvPr id="10" name="图片 9" descr="立体尺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160000">
            <a:off x="182880" y="414655"/>
            <a:ext cx="1219835" cy="1219835"/>
          </a:xfrm>
          <a:prstGeom prst="rect">
            <a:avLst/>
          </a:prstGeom>
        </p:spPr>
      </p:pic>
      <p:pic>
        <p:nvPicPr>
          <p:cNvPr id="11" name="图片 10" descr="小草"/>
          <p:cNvPicPr>
            <a:picLocks noChangeAspect="1"/>
          </p:cNvPicPr>
          <p:nvPr userDrawn="1"/>
        </p:nvPicPr>
        <p:blipFill>
          <a:blip r:embed="rId5"/>
          <a:srcRect l="3210" t="41481" b="40247"/>
          <a:stretch>
            <a:fillRect/>
          </a:stretch>
        </p:blipFill>
        <p:spPr>
          <a:xfrm>
            <a:off x="-21665" y="4201945"/>
            <a:ext cx="5334000" cy="996950"/>
          </a:xfrm>
          <a:prstGeom prst="rect">
            <a:avLst/>
          </a:prstGeom>
        </p:spPr>
      </p:pic>
      <p:pic>
        <p:nvPicPr>
          <p:cNvPr id="12" name="图片 11" descr="花花"/>
          <p:cNvPicPr>
            <a:picLocks noChangeAspect="1"/>
          </p:cNvPicPr>
          <p:nvPr userDrawn="1"/>
        </p:nvPicPr>
        <p:blipFill>
          <a:blip r:embed="rId6"/>
          <a:srcRect l="2934" t="18441" r="5448" b="31014"/>
          <a:stretch>
            <a:fillRect/>
          </a:stretch>
        </p:blipFill>
        <p:spPr>
          <a:xfrm>
            <a:off x="7580705" y="4284645"/>
            <a:ext cx="1572260" cy="8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73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1793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50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54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绿色框00"/>
          <p:cNvPicPr>
            <a:picLocks noChangeAspect="1"/>
          </p:cNvPicPr>
          <p:nvPr userDrawn="1"/>
        </p:nvPicPr>
        <p:blipFill>
          <a:blip r:embed="rId2"/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40276" y="257625"/>
            <a:ext cx="10736" cy="464606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8919882" y="654424"/>
            <a:ext cx="0" cy="43120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sp>
        <p:nvSpPr>
          <p:cNvPr id="17" name="文本框 28"/>
          <p:cNvSpPr txBox="1"/>
          <p:nvPr userDrawn="1"/>
        </p:nvSpPr>
        <p:spPr>
          <a:xfrm>
            <a:off x="3840819" y="-18385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变式</a:t>
            </a:r>
            <a:r>
              <a:rPr lang="zh-CN" altLang="en-US" sz="2600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训练</a:t>
            </a:r>
          </a:p>
        </p:txBody>
      </p:sp>
      <p:cxnSp>
        <p:nvCxnSpPr>
          <p:cNvPr id="18" name="直接连接符 17"/>
          <p:cNvCxnSpPr/>
          <p:nvPr userDrawn="1"/>
        </p:nvCxnSpPr>
        <p:spPr>
          <a:xfrm flipH="1" flipV="1">
            <a:off x="5414684" y="241601"/>
            <a:ext cx="2160492" cy="896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250565"/>
            <a:ext cx="352509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60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复习旧知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28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2" name="图片 11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3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探究新知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2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7" y="153536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巩固练习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86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9" name="图片 18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20" name="文本框 7"/>
          <p:cNvSpPr txBox="1"/>
          <p:nvPr userDrawn="1"/>
        </p:nvSpPr>
        <p:spPr>
          <a:xfrm>
            <a:off x="496622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课堂小结</a:t>
            </a:r>
            <a:endParaRPr lang="zh-CN" altLang="en-US" sz="2800" b="1" dirty="0">
              <a:solidFill>
                <a:schemeClr val="accent6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08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6" name="图片 1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课后作业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776607" y="1151453"/>
            <a:ext cx="1301878" cy="3705744"/>
            <a:chOff x="12279" y="2094"/>
            <a:chExt cx="1976" cy="5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18138" t="76319" r="38665" b="1629"/>
            <a:stretch>
              <a:fillRect/>
            </a:stretch>
          </p:blipFill>
          <p:spPr>
            <a:xfrm rot="180000">
              <a:off x="12323" y="2094"/>
              <a:ext cx="1747" cy="11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r="53353" b="48041"/>
            <a:stretch>
              <a:fillRect/>
            </a:stretch>
          </p:blipFill>
          <p:spPr>
            <a:xfrm rot="180000">
              <a:off x="12368" y="4934"/>
              <a:ext cx="1887" cy="28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55962" r="-760" b="75616"/>
            <a:stretch>
              <a:fillRect/>
            </a:stretch>
          </p:blipFill>
          <p:spPr>
            <a:xfrm rot="180000">
              <a:off x="12279" y="3525"/>
              <a:ext cx="1812" cy="1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2484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-635" y="-190500"/>
            <a:ext cx="9149080" cy="5411980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15482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627507" y="148888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板书设计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11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15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七彩课堂4个字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3" r:id="rId3"/>
    <p:sldLayoutId id="2147483685" r:id="rId4"/>
    <p:sldLayoutId id="2147483686" r:id="rId5"/>
    <p:sldLayoutId id="2147483687" r:id="rId6"/>
    <p:sldLayoutId id="2147483693" r:id="rId7"/>
    <p:sldLayoutId id="2147483690" r:id="rId8"/>
    <p:sldLayoutId id="2147483691" r:id="rId9"/>
    <p:sldLayoutId id="2147483692" r:id="rId10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93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5.png"/><Relationship Id="rId7" Type="http://schemas.openxmlformats.org/officeDocument/2006/relationships/image" Target="../media/image98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7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0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microsoft.com/office/2007/relationships/hdphoto" Target="../media/hdphoto3.wdp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425324" y="2783855"/>
            <a:ext cx="4101123" cy="746358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lang="en-US" altLang="zh-CN" sz="4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4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课时 练习五</a:t>
            </a:r>
            <a:endParaRPr lang="zh-CN" altLang="en-US" sz="44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39412" y="1620875"/>
            <a:ext cx="6053580" cy="90024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第五单元 分数除法</a:t>
            </a:r>
            <a:endParaRPr lang="zh-CN" altLang="en-US" sz="5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877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467882" y="520698"/>
            <a:ext cx="405578" cy="523220"/>
            <a:chOff x="152631" y="723992"/>
            <a:chExt cx="405578" cy="523220"/>
          </a:xfrm>
        </p:grpSpPr>
        <p:sp>
          <p:nvSpPr>
            <p:cNvPr id="29" name="椭圆 28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72517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929452" y="588318"/>
            <a:ext cx="63399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zh-CN" altLang="en-US" sz="2800" b="1" dirty="0" smtClean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○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里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填上“＞”“＜”或“＝”。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1035288" y="1267351"/>
                <a:ext cx="1030368" cy="684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i="0" smtClean="0"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zh-CN" altLang="zh-CN" sz="2400" b="1" dirty="0">
                    <a:solidFill>
                      <a:srgbClr val="000000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　</a:t>
                </a:r>
                <a:endParaRPr lang="zh-CN" altLang="en-US" sz="2400" b="1" dirty="0"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88" y="1267351"/>
                <a:ext cx="1030368" cy="684803"/>
              </a:xfrm>
              <a:prstGeom prst="rect">
                <a:avLst/>
              </a:prstGeom>
              <a:blipFill rotWithShape="0">
                <a:blip r:embed="rId3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6037644" y="1324762"/>
                <a:ext cx="1030368" cy="684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zh-CN" sz="2400" b="1" dirty="0">
                    <a:solidFill>
                      <a:srgbClr val="000000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　</a:t>
                </a:r>
                <a:endParaRPr lang="zh-CN" altLang="en-US" sz="2400" b="1" dirty="0"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644" y="1324762"/>
                <a:ext cx="1030368" cy="684483"/>
              </a:xfrm>
              <a:prstGeom prst="rect">
                <a:avLst/>
              </a:prstGeom>
              <a:blipFill rotWithShape="0">
                <a:blip r:embed="rId4"/>
                <a:stretch>
                  <a:fillRect b="-2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/>
              <p:cNvSpPr/>
              <p:nvPr/>
            </p:nvSpPr>
            <p:spPr>
              <a:xfrm>
                <a:off x="2303774" y="1201046"/>
                <a:ext cx="415498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400" b="1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方正书宋_GBK" panose="03000509000000000000" pitchFamily="65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方正书宋_GBK" panose="03000509000000000000" pitchFamily="65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774" y="1201046"/>
                <a:ext cx="415498" cy="7884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椭圆 49"/>
          <p:cNvSpPr/>
          <p:nvPr/>
        </p:nvSpPr>
        <p:spPr>
          <a:xfrm>
            <a:off x="1842395" y="1363563"/>
            <a:ext cx="503238" cy="50323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/>
          </a:p>
        </p:txBody>
      </p:sp>
      <p:sp>
        <p:nvSpPr>
          <p:cNvPr id="51" name="矩形 50"/>
          <p:cNvSpPr/>
          <p:nvPr/>
        </p:nvSpPr>
        <p:spPr>
          <a:xfrm>
            <a:off x="4892038" y="1402723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12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矩形 51"/>
              <p:cNvSpPr/>
              <p:nvPr/>
            </p:nvSpPr>
            <p:spPr>
              <a:xfrm>
                <a:off x="7536098" y="1234647"/>
                <a:ext cx="569387" cy="788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400" b="1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方正书宋_GBK" panose="03000509000000000000" pitchFamily="65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方正书宋_GBK" panose="03000509000000000000" pitchFamily="65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zh-CN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矩形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098" y="1234647"/>
                <a:ext cx="569387" cy="78842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椭圆 52"/>
          <p:cNvSpPr/>
          <p:nvPr/>
        </p:nvSpPr>
        <p:spPr>
          <a:xfrm>
            <a:off x="4362643" y="1381936"/>
            <a:ext cx="503238" cy="50323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/>
          </a:p>
        </p:txBody>
      </p:sp>
      <p:sp>
        <p:nvSpPr>
          <p:cNvPr id="54" name="椭圆 53"/>
          <p:cNvSpPr/>
          <p:nvPr/>
        </p:nvSpPr>
        <p:spPr>
          <a:xfrm>
            <a:off x="7017782" y="1384350"/>
            <a:ext cx="503238" cy="50323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矩形 54"/>
              <p:cNvSpPr/>
              <p:nvPr/>
            </p:nvSpPr>
            <p:spPr>
              <a:xfrm>
                <a:off x="1009283" y="2381022"/>
                <a:ext cx="1030368" cy="680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i="0" smtClean="0"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zh-CN" altLang="zh-CN" sz="2400" b="1" dirty="0">
                    <a:solidFill>
                      <a:srgbClr val="000000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　</a:t>
                </a:r>
                <a:endParaRPr lang="zh-CN" altLang="en-US" sz="2400" b="1" dirty="0"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55" name="矩形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283" y="2381022"/>
                <a:ext cx="1030368" cy="680507"/>
              </a:xfrm>
              <a:prstGeom prst="rect">
                <a:avLst/>
              </a:prstGeom>
              <a:blipFill rotWithShape="0">
                <a:blip r:embed="rId7"/>
                <a:stretch>
                  <a:fillRect b="-45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矩形 55"/>
              <p:cNvSpPr/>
              <p:nvPr/>
            </p:nvSpPr>
            <p:spPr>
              <a:xfrm>
                <a:off x="3442172" y="2412442"/>
                <a:ext cx="1030368" cy="684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zh-CN" sz="2800" b="1" dirty="0">
                    <a:solidFill>
                      <a:srgbClr val="000000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　</a:t>
                </a:r>
                <a:endParaRPr lang="zh-CN" altLang="en-US" sz="2800" b="1" dirty="0"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56" name="矩形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172" y="2412442"/>
                <a:ext cx="1030368" cy="684931"/>
              </a:xfrm>
              <a:prstGeom prst="rect">
                <a:avLst/>
              </a:prstGeom>
              <a:blipFill rotWithShape="0">
                <a:blip r:embed="rId8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矩形 56"/>
              <p:cNvSpPr/>
              <p:nvPr/>
            </p:nvSpPr>
            <p:spPr>
              <a:xfrm>
                <a:off x="2303774" y="2403111"/>
                <a:ext cx="415498" cy="784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方正书宋_GBK" panose="03000509000000000000" pitchFamily="65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方正书宋_GBK" panose="03000509000000000000" pitchFamily="65" charset="-122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矩形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774" y="2403111"/>
                <a:ext cx="415498" cy="78418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椭圆 57"/>
          <p:cNvSpPr/>
          <p:nvPr/>
        </p:nvSpPr>
        <p:spPr>
          <a:xfrm>
            <a:off x="1857253" y="2489918"/>
            <a:ext cx="503238" cy="50323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/>
          </a:p>
        </p:txBody>
      </p:sp>
      <p:sp>
        <p:nvSpPr>
          <p:cNvPr id="59" name="矩形 58"/>
          <p:cNvSpPr/>
          <p:nvPr/>
        </p:nvSpPr>
        <p:spPr>
          <a:xfrm>
            <a:off x="7624742" y="253149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矩形 59"/>
              <p:cNvSpPr/>
              <p:nvPr/>
            </p:nvSpPr>
            <p:spPr>
              <a:xfrm>
                <a:off x="4911440" y="2385356"/>
                <a:ext cx="415498" cy="788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方正书宋_GBK" panose="03000509000000000000" pitchFamily="65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方正书宋_GBK" panose="03000509000000000000" pitchFamily="65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矩形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40" y="2385356"/>
                <a:ext cx="415498" cy="78861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椭圆 60"/>
          <p:cNvSpPr/>
          <p:nvPr/>
        </p:nvSpPr>
        <p:spPr>
          <a:xfrm>
            <a:off x="4343940" y="2508291"/>
            <a:ext cx="503238" cy="50323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/>
          </a:p>
        </p:txBody>
      </p:sp>
      <p:sp>
        <p:nvSpPr>
          <p:cNvPr id="62" name="椭圆 61"/>
          <p:cNvSpPr/>
          <p:nvPr/>
        </p:nvSpPr>
        <p:spPr>
          <a:xfrm>
            <a:off x="7032640" y="2510705"/>
            <a:ext cx="503238" cy="50323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/>
          </a:p>
        </p:txBody>
      </p:sp>
      <p:sp>
        <p:nvSpPr>
          <p:cNvPr id="63" name="矩形 62"/>
          <p:cNvSpPr/>
          <p:nvPr/>
        </p:nvSpPr>
        <p:spPr>
          <a:xfrm>
            <a:off x="6167415" y="2531491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÷5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8"/>
          <p:cNvSpPr txBox="1">
            <a:spLocks noChangeArrowheads="1"/>
          </p:cNvSpPr>
          <p:nvPr/>
        </p:nvSpPr>
        <p:spPr bwMode="auto">
          <a:xfrm>
            <a:off x="1757339" y="133255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FF0000"/>
                </a:solidFill>
              </a:rPr>
              <a:t>＜</a:t>
            </a:r>
          </a:p>
        </p:txBody>
      </p:sp>
      <p:sp>
        <p:nvSpPr>
          <p:cNvPr id="65" name="TextBox 18"/>
          <p:cNvSpPr txBox="1">
            <a:spLocks noChangeArrowheads="1"/>
          </p:cNvSpPr>
          <p:nvPr/>
        </p:nvSpPr>
        <p:spPr bwMode="auto">
          <a:xfrm>
            <a:off x="4348464" y="1340267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FF0000"/>
                </a:solidFill>
              </a:rPr>
              <a:t>＞</a:t>
            </a:r>
          </a:p>
        </p:txBody>
      </p:sp>
      <p:sp>
        <p:nvSpPr>
          <p:cNvPr id="66" name="TextBox 18"/>
          <p:cNvSpPr txBox="1">
            <a:spLocks noChangeArrowheads="1"/>
          </p:cNvSpPr>
          <p:nvPr/>
        </p:nvSpPr>
        <p:spPr bwMode="auto">
          <a:xfrm>
            <a:off x="7016790" y="1342681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FF0000"/>
                </a:solidFill>
              </a:rPr>
              <a:t>＞</a:t>
            </a:r>
          </a:p>
        </p:txBody>
      </p:sp>
      <p:sp>
        <p:nvSpPr>
          <p:cNvPr id="67" name="TextBox 17"/>
          <p:cNvSpPr txBox="1">
            <a:spLocks noChangeArrowheads="1"/>
          </p:cNvSpPr>
          <p:nvPr/>
        </p:nvSpPr>
        <p:spPr bwMode="auto">
          <a:xfrm>
            <a:off x="1870400" y="2390220"/>
            <a:ext cx="50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8" name="TextBox 18"/>
          <p:cNvSpPr txBox="1">
            <a:spLocks noChangeArrowheads="1"/>
          </p:cNvSpPr>
          <p:nvPr/>
        </p:nvSpPr>
        <p:spPr bwMode="auto">
          <a:xfrm>
            <a:off x="4310990" y="2468973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FF0000"/>
                </a:solidFill>
              </a:rPr>
              <a:t>＞</a:t>
            </a:r>
          </a:p>
        </p:txBody>
      </p:sp>
      <p:sp>
        <p:nvSpPr>
          <p:cNvPr id="69" name="TextBox 16"/>
          <p:cNvSpPr txBox="1">
            <a:spLocks noChangeArrowheads="1"/>
          </p:cNvSpPr>
          <p:nvPr/>
        </p:nvSpPr>
        <p:spPr bwMode="auto">
          <a:xfrm>
            <a:off x="6950054" y="2482223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FF0000"/>
                </a:solidFill>
              </a:rPr>
              <a:t>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矩形 71"/>
              <p:cNvSpPr/>
              <p:nvPr/>
            </p:nvSpPr>
            <p:spPr>
              <a:xfrm>
                <a:off x="3395184" y="1239984"/>
                <a:ext cx="1030368" cy="684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12÷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zh-CN" sz="2400" b="1" dirty="0">
                    <a:solidFill>
                      <a:srgbClr val="000000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　</a:t>
                </a:r>
                <a:endParaRPr lang="zh-CN" altLang="en-US" sz="2400" b="1" dirty="0"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72" name="矩形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184" y="1239984"/>
                <a:ext cx="1030368" cy="684483"/>
              </a:xfrm>
              <a:prstGeom prst="rect">
                <a:avLst/>
              </a:prstGeom>
              <a:blipFill rotWithShape="0">
                <a:blip r:embed="rId11"/>
                <a:stretch>
                  <a:fillRect l="-9467" b="-6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02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363261" y="605151"/>
            <a:ext cx="405578" cy="523220"/>
            <a:chOff x="152631" y="723992"/>
            <a:chExt cx="405578" cy="523220"/>
          </a:xfrm>
        </p:grpSpPr>
        <p:sp>
          <p:nvSpPr>
            <p:cNvPr id="64" name="椭圆 63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 64"/>
            <p:cNvSpPr/>
            <p:nvPr/>
          </p:nvSpPr>
          <p:spPr>
            <a:xfrm>
              <a:off x="172517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6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688682" y="1188017"/>
                <a:ext cx="1030368" cy="684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8×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zh-CN" sz="2400" b="1" dirty="0">
                    <a:solidFill>
                      <a:srgbClr val="000000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　</a:t>
                </a:r>
                <a:endParaRPr lang="zh-CN" altLang="en-US" sz="2400" b="1" dirty="0"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82" y="1188017"/>
                <a:ext cx="1030368" cy="684483"/>
              </a:xfrm>
              <a:prstGeom prst="rect">
                <a:avLst/>
              </a:prstGeom>
              <a:blipFill rotWithShape="0">
                <a:blip r:embed="rId3"/>
                <a:stretch>
                  <a:fillRect l="-9467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2682785" y="1187697"/>
                <a:ext cx="1030368" cy="684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i="0" smtClean="0"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zh-CN" altLang="zh-CN" sz="2400" b="1" dirty="0">
                    <a:solidFill>
                      <a:srgbClr val="000000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　</a:t>
                </a:r>
                <a:endParaRPr lang="zh-CN" altLang="en-US" sz="2400" b="1" dirty="0"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785" y="1187697"/>
                <a:ext cx="1030368" cy="684803"/>
              </a:xfrm>
              <a:prstGeom prst="rect">
                <a:avLst/>
              </a:prstGeom>
              <a:blipFill rotWithShape="0">
                <a:blip r:embed="rId4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4535709" y="1188017"/>
                <a:ext cx="1030368" cy="684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2400" b="1" dirty="0">
                    <a:solidFill>
                      <a:srgbClr val="000000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　</a:t>
                </a:r>
                <a:endParaRPr lang="zh-CN" altLang="en-US" sz="2400" b="1" dirty="0"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709" y="1188017"/>
                <a:ext cx="1030368" cy="684483"/>
              </a:xfrm>
              <a:prstGeom prst="rect">
                <a:avLst/>
              </a:prstGeom>
              <a:blipFill rotWithShape="0">
                <a:blip r:embed="rId5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/>
              <p:cNvSpPr/>
              <p:nvPr/>
            </p:nvSpPr>
            <p:spPr>
              <a:xfrm>
                <a:off x="6388633" y="1233055"/>
                <a:ext cx="1030368" cy="684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zh-CN" sz="2400" b="1" dirty="0">
                    <a:solidFill>
                      <a:srgbClr val="000000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　</a:t>
                </a:r>
                <a:endParaRPr lang="zh-CN" altLang="en-US" sz="2400" b="1" dirty="0"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633" y="1233055"/>
                <a:ext cx="1030368" cy="684483"/>
              </a:xfrm>
              <a:prstGeom prst="rect">
                <a:avLst/>
              </a:prstGeom>
              <a:blipFill rotWithShape="0">
                <a:blip r:embed="rId6"/>
                <a:stretch>
                  <a:fillRect b="-2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688682" y="2252189"/>
                <a:ext cx="1030368" cy="684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zh-CN" sz="2400" b="1" dirty="0">
                    <a:solidFill>
                      <a:srgbClr val="000000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　</a:t>
                </a:r>
                <a:endParaRPr lang="zh-CN" altLang="en-US" sz="2400" b="1" dirty="0"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82" y="2252189"/>
                <a:ext cx="1030368" cy="684483"/>
              </a:xfrm>
              <a:prstGeom prst="rect">
                <a:avLst/>
              </a:prstGeom>
              <a:blipFill rotWithShape="0">
                <a:blip r:embed="rId7"/>
                <a:stretch>
                  <a:fillRect b="-2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/>
              <p:cNvSpPr/>
              <p:nvPr/>
            </p:nvSpPr>
            <p:spPr>
              <a:xfrm>
                <a:off x="2682785" y="2285480"/>
                <a:ext cx="1030368" cy="684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zh-CN" sz="2400" b="1" dirty="0">
                    <a:solidFill>
                      <a:srgbClr val="000000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　</a:t>
                </a:r>
                <a:endParaRPr lang="zh-CN" altLang="en-US" sz="2400" b="1" dirty="0"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3" name="矩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785" y="2285480"/>
                <a:ext cx="1030368" cy="684483"/>
              </a:xfrm>
              <a:prstGeom prst="rect">
                <a:avLst/>
              </a:prstGeom>
              <a:blipFill rotWithShape="0">
                <a:blip r:embed="rId8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/>
              <p:cNvSpPr/>
              <p:nvPr/>
            </p:nvSpPr>
            <p:spPr>
              <a:xfrm>
                <a:off x="4535709" y="2285480"/>
                <a:ext cx="1030368" cy="684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方正书宋_GBK" panose="03000509000000000000" pitchFamily="65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400" b="1" i="1"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zh-CN" sz="2400" b="1" dirty="0">
                    <a:solidFill>
                      <a:srgbClr val="000000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　</a:t>
                </a:r>
                <a:endParaRPr lang="zh-CN" altLang="en-US" sz="2400" b="1" dirty="0"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4" name="矩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709" y="2285480"/>
                <a:ext cx="1030368" cy="684483"/>
              </a:xfrm>
              <a:prstGeom prst="rect">
                <a:avLst/>
              </a:prstGeom>
              <a:blipFill rotWithShape="0">
                <a:blip r:embed="rId9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/>
              <p:cNvSpPr/>
              <p:nvPr/>
            </p:nvSpPr>
            <p:spPr>
              <a:xfrm>
                <a:off x="6388633" y="2256101"/>
                <a:ext cx="1289174" cy="68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100×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zh-CN" altLang="zh-CN" sz="2400" b="1" dirty="0">
                    <a:solidFill>
                      <a:srgbClr val="000000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　</a:t>
                </a:r>
                <a:endParaRPr lang="zh-CN" altLang="en-US" sz="2400" b="1" dirty="0"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5" name="矩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633" y="2256101"/>
                <a:ext cx="1289174" cy="680571"/>
              </a:xfrm>
              <a:prstGeom prst="rect">
                <a:avLst/>
              </a:prstGeom>
              <a:blipFill rotWithShape="0">
                <a:blip r:embed="rId10"/>
                <a:stretch>
                  <a:fillRect l="-7109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矩形 45"/>
          <p:cNvSpPr/>
          <p:nvPr/>
        </p:nvSpPr>
        <p:spPr>
          <a:xfrm>
            <a:off x="1421488" y="1299265"/>
            <a:ext cx="708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 46"/>
              <p:cNvSpPr/>
              <p:nvPr/>
            </p:nvSpPr>
            <p:spPr>
              <a:xfrm>
                <a:off x="3353123" y="1187697"/>
                <a:ext cx="974511" cy="684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矩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123" y="1187697"/>
                <a:ext cx="974511" cy="684739"/>
              </a:xfrm>
              <a:prstGeom prst="rect">
                <a:avLst/>
              </a:prstGeom>
              <a:blipFill rotWithShape="0">
                <a:blip r:embed="rId11"/>
                <a:stretch>
                  <a:fillRect l="-9375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/>
              <p:cNvSpPr/>
              <p:nvPr/>
            </p:nvSpPr>
            <p:spPr>
              <a:xfrm>
                <a:off x="5228594" y="1187876"/>
                <a:ext cx="674966" cy="684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矩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594" y="1187876"/>
                <a:ext cx="674966" cy="684739"/>
              </a:xfrm>
              <a:prstGeom prst="rect">
                <a:avLst/>
              </a:prstGeom>
              <a:blipFill rotWithShape="0">
                <a:blip r:embed="rId12"/>
                <a:stretch>
                  <a:fillRect l="-14545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/>
              <p:cNvSpPr/>
              <p:nvPr/>
            </p:nvSpPr>
            <p:spPr>
              <a:xfrm>
                <a:off x="7118770" y="1233055"/>
                <a:ext cx="765254" cy="684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矩形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8770" y="1233055"/>
                <a:ext cx="765254" cy="684739"/>
              </a:xfrm>
              <a:prstGeom prst="rect">
                <a:avLst/>
              </a:prstGeom>
              <a:blipFill rotWithShape="0">
                <a:blip r:embed="rId13"/>
                <a:stretch>
                  <a:fillRect l="-12800" b="-6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矩形 49"/>
              <p:cNvSpPr/>
              <p:nvPr/>
            </p:nvSpPr>
            <p:spPr>
              <a:xfrm>
                <a:off x="1393281" y="2251933"/>
                <a:ext cx="765254" cy="684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矩形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281" y="2251933"/>
                <a:ext cx="765254" cy="684739"/>
              </a:xfrm>
              <a:prstGeom prst="rect">
                <a:avLst/>
              </a:prstGeom>
              <a:blipFill rotWithShape="0">
                <a:blip r:embed="rId14"/>
                <a:stretch>
                  <a:fillRect l="-12800" b="-6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矩形 50"/>
              <p:cNvSpPr/>
              <p:nvPr/>
            </p:nvSpPr>
            <p:spPr>
              <a:xfrm>
                <a:off x="3359177" y="2285224"/>
                <a:ext cx="765254" cy="684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49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矩形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177" y="2285224"/>
                <a:ext cx="765254" cy="684739"/>
              </a:xfrm>
              <a:prstGeom prst="rect">
                <a:avLst/>
              </a:prstGeom>
              <a:blipFill rotWithShape="0">
                <a:blip r:embed="rId15"/>
                <a:stretch>
                  <a:fillRect l="-11905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矩形 51"/>
              <p:cNvSpPr/>
              <p:nvPr/>
            </p:nvSpPr>
            <p:spPr>
              <a:xfrm>
                <a:off x="5228332" y="2285869"/>
                <a:ext cx="765254" cy="684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矩形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332" y="2285869"/>
                <a:ext cx="765254" cy="684739"/>
              </a:xfrm>
              <a:prstGeom prst="rect">
                <a:avLst/>
              </a:prstGeom>
              <a:blipFill rotWithShape="0">
                <a:blip r:embed="rId16"/>
                <a:stretch>
                  <a:fillRect l="-12800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矩形 52"/>
              <p:cNvSpPr/>
              <p:nvPr/>
            </p:nvSpPr>
            <p:spPr>
              <a:xfrm>
                <a:off x="7508765" y="2285032"/>
                <a:ext cx="897811" cy="684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160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矩形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8765" y="2285032"/>
                <a:ext cx="897811" cy="684931"/>
              </a:xfrm>
              <a:prstGeom prst="rect">
                <a:avLst/>
              </a:prstGeom>
              <a:blipFill rotWithShape="0">
                <a:blip r:embed="rId17"/>
                <a:stretch>
                  <a:fillRect l="-10884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467882" y="520698"/>
            <a:ext cx="405578" cy="523220"/>
            <a:chOff x="152631" y="723992"/>
            <a:chExt cx="405578" cy="523220"/>
          </a:xfrm>
        </p:grpSpPr>
        <p:sp>
          <p:nvSpPr>
            <p:cNvPr id="29" name="椭圆 28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72517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7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893346" y="579741"/>
            <a:ext cx="14951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填一填。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表格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7874058"/>
                  </p:ext>
                </p:extLst>
              </p:nvPr>
            </p:nvGraphicFramePr>
            <p:xfrm>
              <a:off x="1870843" y="1447228"/>
              <a:ext cx="627992" cy="23341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7992"/>
                  </a:tblGrid>
                  <a:tr h="7009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zh-CN" altLang="zh-CN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kumimoji="0" lang="en-US" altLang="zh-CN" sz="24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Times New Roman" panose="02020603050405020304" pitchFamily="18" charset="0"/>
                                        <a:ea typeface="方正书宋_GBK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kumimoji="0" lang="en-US" altLang="zh-CN" sz="24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Times New Roman" panose="02020603050405020304" pitchFamily="18" charset="0"/>
                                        <a:ea typeface="方正书宋_GBK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lnL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7009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zh-CN" altLang="zh-CN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kumimoji="0" lang="en-US" altLang="zh-CN" sz="24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Times New Roman" panose="02020603050405020304" pitchFamily="18" charset="0"/>
                                        <a:ea typeface="方正书宋_GBK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kumimoji="0" lang="en-US" altLang="zh-CN" sz="24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Times New Roman" panose="02020603050405020304" pitchFamily="18" charset="0"/>
                                        <a:ea typeface="方正书宋_GBK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lnL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7009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zh-CN" altLang="zh-CN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kumimoji="0" lang="en-US" altLang="zh-CN" sz="24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Times New Roman" panose="02020603050405020304" pitchFamily="18" charset="0"/>
                                        <a:ea typeface="方正书宋_GBK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kumimoji="0" lang="en-US" altLang="zh-CN" sz="24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Times New Roman" panose="02020603050405020304" pitchFamily="18" charset="0"/>
                                        <a:ea typeface="方正书宋_GBK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lnL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表格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7874058"/>
                  </p:ext>
                </p:extLst>
              </p:nvPr>
            </p:nvGraphicFramePr>
            <p:xfrm>
              <a:off x="1870843" y="1447228"/>
              <a:ext cx="627992" cy="23341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7992"/>
                  </a:tblGrid>
                  <a:tr h="77666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962" t="-1563" r="-3846" b="-202344"/>
                          </a:stretch>
                        </a:blipFill>
                      </a:tcPr>
                    </a:tc>
                  </a:tr>
                  <a:tr h="77666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962" t="-101563" r="-3846" b="-102344"/>
                          </a:stretch>
                        </a:blipFill>
                      </a:tcPr>
                    </a:tc>
                  </a:tr>
                  <a:tr h="7808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962" t="-201563" r="-3846" b="-234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940902"/>
              </p:ext>
            </p:extLst>
          </p:nvPr>
        </p:nvGraphicFramePr>
        <p:xfrm>
          <a:off x="3021726" y="1462993"/>
          <a:ext cx="627992" cy="2328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992"/>
              </a:tblGrid>
              <a:tr h="77620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620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620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1329451" y="2431857"/>
            <a:ext cx="18157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÷      =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577134"/>
              </p:ext>
            </p:extLst>
          </p:nvPr>
        </p:nvGraphicFramePr>
        <p:xfrm>
          <a:off x="701459" y="2203972"/>
          <a:ext cx="627992" cy="776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992"/>
              </a:tblGrid>
              <a:tr h="77620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表格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7408901"/>
                  </p:ext>
                </p:extLst>
              </p:nvPr>
            </p:nvGraphicFramePr>
            <p:xfrm>
              <a:off x="4857869" y="1426781"/>
              <a:ext cx="627992" cy="23490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7992"/>
                  </a:tblGrid>
                  <a:tr h="78302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kumimoji="0" lang="en-US" altLang="zh-CN" sz="2400" b="1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Times New Roman" panose="020206030504050203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7830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zh-CN" alt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783021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18</a:t>
                          </a:r>
                          <a:endParaRPr kumimoji="0" lang="zh-CN" altLang="en-US" sz="24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表格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7408901"/>
                  </p:ext>
                </p:extLst>
              </p:nvPr>
            </p:nvGraphicFramePr>
            <p:xfrm>
              <a:off x="4857869" y="1426781"/>
              <a:ext cx="627992" cy="23490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7992"/>
                  </a:tblGrid>
                  <a:tr h="78302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962" t="-1550" r="-3846" b="-201550"/>
                          </a:stretch>
                        </a:blipFill>
                      </a:tcPr>
                    </a:tc>
                  </a:tr>
                  <a:tr h="7830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zh-CN" alt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783021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18</a:t>
                          </a:r>
                          <a:endParaRPr kumimoji="0" lang="zh-CN" altLang="en-US" sz="24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0" name="矩形 19"/>
          <p:cNvSpPr/>
          <p:nvPr/>
        </p:nvSpPr>
        <p:spPr>
          <a:xfrm>
            <a:off x="5589668" y="2423975"/>
            <a:ext cx="18157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÷      =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表格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6302868"/>
                  </p:ext>
                </p:extLst>
              </p:nvPr>
            </p:nvGraphicFramePr>
            <p:xfrm>
              <a:off x="6109570" y="2210485"/>
              <a:ext cx="627992" cy="7808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7992"/>
                  </a:tblGrid>
                  <a:tr h="7762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zh-CN" altLang="zh-CN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kumimoji="0" lang="en-US" altLang="zh-CN" sz="24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Times New Roman" panose="02020603050405020304" pitchFamily="18" charset="0"/>
                                        <a:ea typeface="方正书宋_GBK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15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kumimoji="0" lang="en-US" altLang="zh-CN" sz="24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Times New Roman" panose="02020603050405020304" pitchFamily="18" charset="0"/>
                                        <a:ea typeface="方正书宋_GBK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alt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表格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6302868"/>
                  </p:ext>
                </p:extLst>
              </p:nvPr>
            </p:nvGraphicFramePr>
            <p:xfrm>
              <a:off x="6109570" y="2210485"/>
              <a:ext cx="627992" cy="7808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7992"/>
                  </a:tblGrid>
                  <a:tr h="7808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923" t="-775" r="-2885" b="-232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187099"/>
              </p:ext>
            </p:extLst>
          </p:nvPr>
        </p:nvGraphicFramePr>
        <p:xfrm>
          <a:off x="7177259" y="1415696"/>
          <a:ext cx="627992" cy="2328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992"/>
              </a:tblGrid>
              <a:tr h="77620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620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620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6" name="矩形 25"/>
          <p:cNvSpPr/>
          <p:nvPr/>
        </p:nvSpPr>
        <p:spPr>
          <a:xfrm>
            <a:off x="3145221" y="160782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068276" y="2394797"/>
            <a:ext cx="492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068276" y="3188956"/>
            <a:ext cx="492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7223700" y="1365715"/>
                <a:ext cx="561372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方正书宋_GBK" panose="03000509000000000000" pitchFamily="65" charset="-122"/>
                              <a:cs typeface="Times New Roman" panose="02020603050405020304" pitchFamily="18" charset="0"/>
                            </a:rPr>
                            <m:t>16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方正书宋_GBK" panose="03000509000000000000" pitchFamily="65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700" y="1365715"/>
                <a:ext cx="561372" cy="7884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7223700" y="2154201"/>
                <a:ext cx="561372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方正书宋_GBK" panose="03000509000000000000" pitchFamily="65" charset="-122"/>
                              <a:cs typeface="Times New Roman" panose="02020603050405020304" pitchFamily="18" charset="0"/>
                            </a:rPr>
                            <m:t>16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方正书宋_GBK" panose="03000509000000000000" pitchFamily="65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700" y="2154201"/>
                <a:ext cx="561372" cy="7884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7223700" y="2968905"/>
                <a:ext cx="561372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方正书宋_GBK" panose="03000509000000000000" pitchFamily="65" charset="-122"/>
                              <a:cs typeface="Times New Roman" panose="02020603050405020304" pitchFamily="18" charset="0"/>
                            </a:rPr>
                            <m:t>48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方正书宋_GBK" panose="03000509000000000000" pitchFamily="65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700" y="2968905"/>
                <a:ext cx="561372" cy="78848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174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582751" y="522471"/>
            <a:ext cx="405578" cy="523220"/>
            <a:chOff x="152631" y="723992"/>
            <a:chExt cx="405578" cy="523220"/>
          </a:xfrm>
        </p:grpSpPr>
        <p:sp>
          <p:nvSpPr>
            <p:cNvPr id="11" name="椭圆 1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72517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8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968443" y="523409"/>
            <a:ext cx="77258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解方程。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="" xmlns:a16="http://schemas.microsoft.com/office/drawing/2014/main" id="{B136DF8D-9498-4FF2-BAB6-07EFA57728B9}"/>
                  </a:ext>
                </a:extLst>
              </p:cNvPr>
              <p:cNvSpPr txBox="1"/>
              <p:nvPr/>
            </p:nvSpPr>
            <p:spPr>
              <a:xfrm>
                <a:off x="1265296" y="1263649"/>
                <a:ext cx="1263487" cy="684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CN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4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3 </m:t>
                        </m:r>
                      </m:den>
                    </m:f>
                  </m:oMath>
                </a14:m>
                <a:endParaRPr lang="zh-CN" altLang="en-US" sz="24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136DF8D-9498-4FF2-BAB6-07EFA5772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296" y="1263649"/>
                <a:ext cx="1263487" cy="684803"/>
              </a:xfrm>
              <a:prstGeom prst="rect">
                <a:avLst/>
              </a:prstGeom>
              <a:blipFill rotWithShape="0">
                <a:blip r:embed="rId3"/>
                <a:stretch>
                  <a:fillRect b="-6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="" xmlns:a16="http://schemas.microsoft.com/office/drawing/2014/main" id="{B136DF8D-9498-4FF2-BAB6-07EFA57728B9}"/>
                  </a:ext>
                </a:extLst>
              </p:cNvPr>
              <p:cNvSpPr txBox="1"/>
              <p:nvPr/>
            </p:nvSpPr>
            <p:spPr>
              <a:xfrm>
                <a:off x="3709480" y="1263649"/>
                <a:ext cx="1263487" cy="684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CN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4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54</a:t>
                </a:r>
                <a:endParaRPr lang="zh-CN" altLang="en-US" sz="24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136DF8D-9498-4FF2-BAB6-07EFA5772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480" y="1263649"/>
                <a:ext cx="1263487" cy="684931"/>
              </a:xfrm>
              <a:prstGeom prst="rect">
                <a:avLst/>
              </a:prstGeom>
              <a:blipFill rotWithShape="0">
                <a:blip r:embed="rId4"/>
                <a:stretch>
                  <a:fillRect r="-6763" b="-6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="" xmlns:a16="http://schemas.microsoft.com/office/drawing/2014/main" id="{B136DF8D-9498-4FF2-BAB6-07EFA57728B9}"/>
                  </a:ext>
                </a:extLst>
              </p:cNvPr>
              <p:cNvSpPr txBox="1"/>
              <p:nvPr/>
            </p:nvSpPr>
            <p:spPr>
              <a:xfrm>
                <a:off x="6235795" y="1263649"/>
                <a:ext cx="1263487" cy="680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CN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4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35</a:t>
                </a:r>
                <a:endParaRPr lang="zh-CN" altLang="en-US" sz="24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136DF8D-9498-4FF2-BAB6-07EFA5772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795" y="1263649"/>
                <a:ext cx="1263487" cy="680507"/>
              </a:xfrm>
              <a:prstGeom prst="rect">
                <a:avLst/>
              </a:prstGeom>
              <a:blipFill rotWithShape="0">
                <a:blip r:embed="rId5"/>
                <a:stretch>
                  <a:fillRect r="-6763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="" xmlns:a16="http://schemas.microsoft.com/office/drawing/2014/main" id="{65478BE2-6F31-4600-9DAB-7378D0B5186E}"/>
                  </a:ext>
                </a:extLst>
              </p:cNvPr>
              <p:cNvSpPr txBox="1"/>
              <p:nvPr/>
            </p:nvSpPr>
            <p:spPr>
              <a:xfrm>
                <a:off x="883405" y="2030421"/>
                <a:ext cx="2182008" cy="684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解：</a:t>
                </a:r>
                <a:r>
                  <a:rPr lang="en-US" altLang="zh-CN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x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9 </m:t>
                        </m:r>
                      </m:den>
                    </m:f>
                  </m:oMath>
                </a14:m>
                <a:endParaRPr lang="zh-CN" altLang="en-US" sz="24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5478BE2-6F31-4600-9DAB-7378D0B51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05" y="2030421"/>
                <a:ext cx="2182008" cy="684931"/>
              </a:xfrm>
              <a:prstGeom prst="rect">
                <a:avLst/>
              </a:prstGeom>
              <a:blipFill rotWithShape="0">
                <a:blip r:embed="rId6"/>
                <a:stretch>
                  <a:fillRect l="-4469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="" xmlns:a16="http://schemas.microsoft.com/office/drawing/2014/main" id="{65478BE2-6F31-4600-9DAB-7378D0B5186E}"/>
                  </a:ext>
                </a:extLst>
              </p:cNvPr>
              <p:cNvSpPr txBox="1"/>
              <p:nvPr/>
            </p:nvSpPr>
            <p:spPr>
              <a:xfrm>
                <a:off x="1558269" y="2825402"/>
                <a:ext cx="8322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i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lang="zh-CN" altLang="en-US" sz="24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5478BE2-6F31-4600-9DAB-7378D0B51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269" y="2825402"/>
                <a:ext cx="832279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1765" t="-14474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="" xmlns:a16="http://schemas.microsoft.com/office/drawing/2014/main" id="{65478BE2-6F31-4600-9DAB-7378D0B5186E}"/>
                  </a:ext>
                </a:extLst>
              </p:cNvPr>
              <p:cNvSpPr txBox="1"/>
              <p:nvPr/>
            </p:nvSpPr>
            <p:spPr>
              <a:xfrm>
                <a:off x="3314378" y="2030421"/>
                <a:ext cx="2182008" cy="680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解：</a:t>
                </a:r>
                <a:r>
                  <a:rPr lang="en-US" altLang="zh-CN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x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54÷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zh-CN" altLang="en-US" sz="24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5478BE2-6F31-4600-9DAB-7378D0B51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378" y="2030421"/>
                <a:ext cx="2182008" cy="680571"/>
              </a:xfrm>
              <a:prstGeom prst="rect">
                <a:avLst/>
              </a:prstGeom>
              <a:blipFill rotWithShape="0">
                <a:blip r:embed="rId8"/>
                <a:stretch>
                  <a:fillRect l="-4469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文本框 44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65478BE2-6F31-4600-9DAB-7378D0B5186E}"/>
              </a:ext>
            </a:extLst>
          </p:cNvPr>
          <p:cNvSpPr txBox="1"/>
          <p:nvPr/>
        </p:nvSpPr>
        <p:spPr>
          <a:xfrm>
            <a:off x="4017256" y="2832609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81</a:t>
            </a:r>
            <a:endParaRPr lang="zh-CN" altLang="en-US" sz="2400" b="1" spc="45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="" xmlns:a16="http://schemas.microsoft.com/office/drawing/2014/main" id="{65478BE2-6F31-4600-9DAB-7378D0B5186E}"/>
                  </a:ext>
                </a:extLst>
              </p:cNvPr>
              <p:cNvSpPr txBox="1"/>
              <p:nvPr/>
            </p:nvSpPr>
            <p:spPr>
              <a:xfrm>
                <a:off x="5840693" y="2030421"/>
                <a:ext cx="2182008" cy="684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解：</a:t>
                </a:r>
                <a:r>
                  <a:rPr lang="en-US" altLang="zh-CN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x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35÷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zh-CN" altLang="en-US" sz="24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5478BE2-6F31-4600-9DAB-7378D0B51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693" y="2030421"/>
                <a:ext cx="2182008" cy="684739"/>
              </a:xfrm>
              <a:prstGeom prst="rect">
                <a:avLst/>
              </a:prstGeom>
              <a:blipFill rotWithShape="0">
                <a:blip r:embed="rId9"/>
                <a:stretch>
                  <a:fillRect l="-4190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文本框 46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65478BE2-6F31-4600-9DAB-7378D0B5186E}"/>
              </a:ext>
            </a:extLst>
          </p:cNvPr>
          <p:cNvSpPr txBox="1"/>
          <p:nvPr/>
        </p:nvSpPr>
        <p:spPr>
          <a:xfrm>
            <a:off x="6543571" y="2832609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</a:t>
            </a:r>
            <a:endParaRPr lang="zh-CN" altLang="en-US" sz="2400" b="1" spc="45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6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582751" y="522471"/>
            <a:ext cx="405578" cy="523220"/>
            <a:chOff x="152631" y="723992"/>
            <a:chExt cx="405578" cy="523220"/>
          </a:xfrm>
        </p:grpSpPr>
        <p:sp>
          <p:nvSpPr>
            <p:cNvPr id="11" name="椭圆 1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72517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8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968443" y="551118"/>
            <a:ext cx="77258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解方程。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="" xmlns:a16="http://schemas.microsoft.com/office/drawing/2014/main" id="{B136DF8D-9498-4FF2-BAB6-07EFA57728B9}"/>
                  </a:ext>
                </a:extLst>
              </p:cNvPr>
              <p:cNvSpPr txBox="1"/>
              <p:nvPr/>
            </p:nvSpPr>
            <p:spPr>
              <a:xfrm>
                <a:off x="1250493" y="1263649"/>
                <a:ext cx="1263487" cy="68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CN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4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16</a:t>
                </a:r>
                <a:endParaRPr lang="zh-CN" altLang="en-US" sz="24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136DF8D-9498-4FF2-BAB6-07EFA5772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493" y="1263649"/>
                <a:ext cx="1263487" cy="680699"/>
              </a:xfrm>
              <a:prstGeom prst="rect">
                <a:avLst/>
              </a:prstGeom>
              <a:blipFill rotWithShape="0">
                <a:blip r:embed="rId3"/>
                <a:stretch>
                  <a:fillRect r="-7246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文本框 39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B136DF8D-9498-4FF2-BAB6-07EFA57728B9}"/>
              </a:ext>
            </a:extLst>
          </p:cNvPr>
          <p:cNvSpPr txBox="1"/>
          <p:nvPr/>
        </p:nvSpPr>
        <p:spPr>
          <a:xfrm>
            <a:off x="3679685" y="1482683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28.5</a:t>
            </a:r>
            <a:endParaRPr lang="zh-CN" altLang="en-US" sz="2400" b="1" spc="45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B136DF8D-9498-4FF2-BAB6-07EFA57728B9}"/>
              </a:ext>
            </a:extLst>
          </p:cNvPr>
          <p:cNvSpPr txBox="1"/>
          <p:nvPr/>
        </p:nvSpPr>
        <p:spPr>
          <a:xfrm>
            <a:off x="6432864" y="1482683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42</a:t>
            </a:r>
            <a:endParaRPr lang="zh-CN" altLang="en-US" sz="2400" b="1" spc="45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="" xmlns:a16="http://schemas.microsoft.com/office/drawing/2014/main" id="{65478BE2-6F31-4600-9DAB-7378D0B5186E}"/>
                  </a:ext>
                </a:extLst>
              </p:cNvPr>
              <p:cNvSpPr txBox="1"/>
              <p:nvPr/>
            </p:nvSpPr>
            <p:spPr>
              <a:xfrm>
                <a:off x="883405" y="2030421"/>
                <a:ext cx="2268570" cy="684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解：</a:t>
                </a:r>
                <a:r>
                  <a:rPr lang="en-US" altLang="zh-CN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x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zh-CN" altLang="en-US" sz="24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5478BE2-6F31-4600-9DAB-7378D0B51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05" y="2030421"/>
                <a:ext cx="2268570" cy="684739"/>
              </a:xfrm>
              <a:prstGeom prst="rect">
                <a:avLst/>
              </a:prstGeom>
              <a:blipFill rotWithShape="0">
                <a:blip r:embed="rId4"/>
                <a:stretch>
                  <a:fillRect l="-4301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="" xmlns:a16="http://schemas.microsoft.com/office/drawing/2014/main" id="{65478BE2-6F31-4600-9DAB-7378D0B5186E}"/>
                  </a:ext>
                </a:extLst>
              </p:cNvPr>
              <p:cNvSpPr txBox="1"/>
              <p:nvPr/>
            </p:nvSpPr>
            <p:spPr>
              <a:xfrm>
                <a:off x="1558269" y="2825402"/>
                <a:ext cx="9557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i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32</m:t>
                    </m:r>
                  </m:oMath>
                </a14:m>
                <a:endParaRPr lang="zh-CN" altLang="en-US" sz="24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5478BE2-6F31-4600-9DAB-7378D0B51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269" y="2825402"/>
                <a:ext cx="955711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0256" t="-14474" r="-1282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文本框 43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65478BE2-6F31-4600-9DAB-7378D0B5186E}"/>
              </a:ext>
            </a:extLst>
          </p:cNvPr>
          <p:cNvSpPr txBox="1"/>
          <p:nvPr/>
        </p:nvSpPr>
        <p:spPr>
          <a:xfrm>
            <a:off x="3345909" y="2141957"/>
            <a:ext cx="2576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28.5÷1.5</a:t>
            </a:r>
            <a:endParaRPr lang="zh-CN" altLang="en-US" sz="2400" b="1" spc="45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65478BE2-6F31-4600-9DAB-7378D0B5186E}"/>
              </a:ext>
            </a:extLst>
          </p:cNvPr>
          <p:cNvSpPr txBox="1"/>
          <p:nvPr/>
        </p:nvSpPr>
        <p:spPr>
          <a:xfrm>
            <a:off x="4017256" y="2832609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19</a:t>
            </a:r>
            <a:endParaRPr lang="zh-CN" altLang="en-US" sz="2400" b="1" spc="45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65478BE2-6F31-4600-9DAB-7378D0B5186E}"/>
              </a:ext>
            </a:extLst>
          </p:cNvPr>
          <p:cNvSpPr txBox="1"/>
          <p:nvPr/>
        </p:nvSpPr>
        <p:spPr>
          <a:xfrm>
            <a:off x="5856458" y="2151789"/>
            <a:ext cx="2114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42÷8</a:t>
            </a:r>
            <a:endParaRPr lang="zh-CN" altLang="en-US" sz="2400" b="1" spc="45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65478BE2-6F31-4600-9DAB-7378D0B5186E}"/>
              </a:ext>
            </a:extLst>
          </p:cNvPr>
          <p:cNvSpPr txBox="1"/>
          <p:nvPr/>
        </p:nvSpPr>
        <p:spPr>
          <a:xfrm>
            <a:off x="6543571" y="2832609"/>
            <a:ext cx="118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5.25</a:t>
            </a:r>
            <a:endParaRPr lang="zh-CN" altLang="en-US" sz="2400" b="1" spc="45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36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596574" y="431835"/>
            <a:ext cx="405578" cy="523220"/>
            <a:chOff x="152631" y="723992"/>
            <a:chExt cx="405578" cy="523220"/>
          </a:xfrm>
        </p:grpSpPr>
        <p:sp>
          <p:nvSpPr>
            <p:cNvPr id="27" name="椭圆 26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172517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9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982266" y="416465"/>
            <a:ext cx="49140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宇宙飞船每秒大约运行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多少</a:t>
            </a:r>
            <a:endParaRPr lang="en-US" altLang="zh-CN" sz="2800" b="1" dirty="0" smtClean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千米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？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336563" y="3797803"/>
            <a:ext cx="6480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答：宇宙飞船每秒大约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运行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7.65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千米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814639" y="519708"/>
            <a:ext cx="5934774" cy="2428688"/>
            <a:chOff x="616460" y="1055723"/>
            <a:chExt cx="5934774" cy="242868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3744" y="1922588"/>
              <a:ext cx="3107292" cy="1561823"/>
            </a:xfrm>
            <a:prstGeom prst="roundRect">
              <a:avLst/>
            </a:prstGeom>
          </p:spPr>
        </p:pic>
        <p:grpSp>
          <p:nvGrpSpPr>
            <p:cNvPr id="17" name="组合 4"/>
            <p:cNvGrpSpPr/>
            <p:nvPr/>
          </p:nvGrpSpPr>
          <p:grpSpPr bwMode="auto">
            <a:xfrm>
              <a:off x="616460" y="2110197"/>
              <a:ext cx="2149888" cy="906519"/>
              <a:chOff x="2284030" y="1130094"/>
              <a:chExt cx="2299760" cy="320341"/>
            </a:xfrm>
            <a:noFill/>
          </p:grpSpPr>
          <p:sp>
            <p:nvSpPr>
              <p:cNvPr id="18" name="云形标注 82"/>
              <p:cNvSpPr>
                <a:spLocks noChangeArrowheads="1"/>
              </p:cNvSpPr>
              <p:nvPr/>
            </p:nvSpPr>
            <p:spPr bwMode="auto">
              <a:xfrm>
                <a:off x="2284030" y="1130094"/>
                <a:ext cx="2299760" cy="320341"/>
              </a:xfrm>
              <a:prstGeom prst="cloudCallout">
                <a:avLst>
                  <a:gd name="adj1" fmla="val 53233"/>
                  <a:gd name="adj2" fmla="val 20035"/>
                </a:avLst>
              </a:prstGeom>
              <a:solidFill>
                <a:srgbClr val="FBEFDF"/>
              </a:solidFill>
              <a:ln w="19050" algn="ctr">
                <a:solidFill>
                  <a:srgbClr val="E3A42A"/>
                </a:solidFill>
                <a:rou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9" name="矩形 4"/>
              <p:cNvSpPr>
                <a:spLocks noChangeArrowheads="1"/>
              </p:cNvSpPr>
              <p:nvPr/>
            </p:nvSpPr>
            <p:spPr bwMode="auto">
              <a:xfrm>
                <a:off x="2426135" y="1165190"/>
                <a:ext cx="2015549" cy="25014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0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人造卫星每秒约运行</a:t>
                </a:r>
                <a:r>
                  <a:rPr lang="en-US" altLang="zh-CN" sz="20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5.1 km</a:t>
                </a:r>
                <a:r>
                  <a:rPr lang="zh-CN" altLang="en-US" sz="20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  <a:endParaRPr lang="zh-CN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" name="组合 4"/>
            <p:cNvGrpSpPr/>
            <p:nvPr/>
          </p:nvGrpSpPr>
          <p:grpSpPr bwMode="auto">
            <a:xfrm>
              <a:off x="4534191" y="1055723"/>
              <a:ext cx="2017043" cy="1364285"/>
              <a:chOff x="2284030" y="1101262"/>
              <a:chExt cx="2157654" cy="482104"/>
            </a:xfrm>
            <a:noFill/>
          </p:grpSpPr>
          <p:sp>
            <p:nvSpPr>
              <p:cNvPr id="24" name="云形标注 82"/>
              <p:cNvSpPr>
                <a:spLocks noChangeArrowheads="1"/>
              </p:cNvSpPr>
              <p:nvPr/>
            </p:nvSpPr>
            <p:spPr bwMode="auto">
              <a:xfrm>
                <a:off x="2284030" y="1101262"/>
                <a:ext cx="2157654" cy="482104"/>
              </a:xfrm>
              <a:prstGeom prst="cloudCallout">
                <a:avLst>
                  <a:gd name="adj1" fmla="val -39912"/>
                  <a:gd name="adj2" fmla="val 54703"/>
                </a:avLst>
              </a:prstGeom>
              <a:solidFill>
                <a:srgbClr val="FBEFDF"/>
              </a:solidFill>
              <a:ln w="19050" algn="ctr">
                <a:solidFill>
                  <a:srgbClr val="E3A42A"/>
                </a:solidFill>
                <a:rou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矩形 4"/>
                  <p:cNvSpPr>
                    <a:spLocks noChangeArrowheads="1"/>
                  </p:cNvSpPr>
                  <p:nvPr/>
                </p:nvSpPr>
                <p:spPr bwMode="auto">
                  <a:xfrm>
                    <a:off x="2426135" y="1130094"/>
                    <a:ext cx="2015549" cy="4234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等线" panose="02010600030101010101" pitchFamily="2" charset="-122"/>
                        <a:ea typeface="等线" panose="02010600030101010101" pitchFamily="2" charset="-122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等线" panose="02010600030101010101" pitchFamily="2" charset="-122"/>
                        <a:ea typeface="等线" panose="02010600030101010101" pitchFamily="2" charset="-122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等线" panose="02010600030101010101" pitchFamily="2" charset="-122"/>
                        <a:ea typeface="等线" panose="02010600030101010101" pitchFamily="2" charset="-122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等线" panose="02010600030101010101" pitchFamily="2" charset="-122"/>
                        <a:ea typeface="等线" panose="02010600030101010101" pitchFamily="2" charset="-122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等线" panose="02010600030101010101" pitchFamily="2" charset="-122"/>
                        <a:ea typeface="等线" panose="02010600030101010101" pitchFamily="2" charset="-122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等线" panose="02010600030101010101" pitchFamily="2" charset="-122"/>
                        <a:ea typeface="等线" panose="02010600030101010101" pitchFamily="2" charset="-122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等线" panose="02010600030101010101" pitchFamily="2" charset="-122"/>
                        <a:ea typeface="等线" panose="02010600030101010101" pitchFamily="2" charset="-122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等线" panose="02010600030101010101" pitchFamily="2" charset="-122"/>
                        <a:ea typeface="等线" panose="02010600030101010101" pitchFamily="2" charset="-122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等线" panose="02010600030101010101" pitchFamily="2" charset="-122"/>
                        <a:ea typeface="等线" panose="02010600030101010101" pitchFamily="2" charset="-122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zh-CN" altLang="en-US" sz="2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a:t> </a:t>
                    </a:r>
                    <a:r>
                      <a:rPr lang="zh-CN" altLang="en-US" sz="20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a:t>人造卫星的运行速度约是宇宙飞船的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altLang="zh-CN" sz="2000" b="1" i="1">
                                <a:latin typeface="Cambria Math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000" b="1" i="0" smtClean="0">
                                <a:latin typeface="Times New Roman" panose="020206030504050203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000" b="1" i="0" smtClean="0">
                                <a:latin typeface="Times New Roman" panose="020206030504050203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a14:m>
                    <a:r>
                      <a:rPr lang="zh-CN" altLang="en-US" sz="20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a:t> 。</a:t>
                    </a:r>
                    <a:endParaRPr lang="zh-CN" altLang="en-US" sz="20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7" name="矩形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426135" y="1130094"/>
                    <a:ext cx="2015549" cy="423418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3236" t="-4082" b="-1531"/>
                    </a:stretch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" name="椭圆 4"/>
          <p:cNvSpPr/>
          <p:nvPr/>
        </p:nvSpPr>
        <p:spPr>
          <a:xfrm>
            <a:off x="6992007" y="955055"/>
            <a:ext cx="244366" cy="3219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="" xmlns:a16="http://schemas.microsoft.com/office/drawing/2014/main" id="{65478BE2-6F31-4600-9DAB-7378D0B5186E}"/>
                  </a:ext>
                </a:extLst>
              </p:cNvPr>
              <p:cNvSpPr txBox="1"/>
              <p:nvPr/>
            </p:nvSpPr>
            <p:spPr>
              <a:xfrm>
                <a:off x="1856454" y="3070165"/>
                <a:ext cx="1186543" cy="68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5.1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zh-CN" altLang="en-US" sz="24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5478BE2-6F31-4600-9DAB-7378D0B51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454" y="3070165"/>
                <a:ext cx="1186543" cy="680699"/>
              </a:xfrm>
              <a:prstGeom prst="rect">
                <a:avLst/>
              </a:prstGeom>
              <a:blipFill rotWithShape="0">
                <a:blip r:embed="rId5"/>
                <a:stretch>
                  <a:fillRect l="-8247" b="-8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文本框 38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65478BE2-6F31-4600-9DAB-7378D0B5186E}"/>
              </a:ext>
            </a:extLst>
          </p:cNvPr>
          <p:cNvSpPr txBox="1"/>
          <p:nvPr/>
        </p:nvSpPr>
        <p:spPr>
          <a:xfrm>
            <a:off x="2895859" y="3225506"/>
            <a:ext cx="2327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7.65 (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千米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秒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400" b="1" spc="45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030310" y="1673499"/>
            <a:ext cx="6621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V="1">
            <a:off x="7236373" y="1277007"/>
            <a:ext cx="24436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6565971" y="1875453"/>
            <a:ext cx="16778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25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单位“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7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" grpId="0" animBg="1"/>
      <p:bldP spid="38" grpId="0"/>
      <p:bldP spid="39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433761" y="615813"/>
            <a:ext cx="546946" cy="523220"/>
            <a:chOff x="81947" y="723992"/>
            <a:chExt cx="546946" cy="523220"/>
          </a:xfrm>
        </p:grpSpPr>
        <p:sp>
          <p:nvSpPr>
            <p:cNvPr id="27" name="椭圆 26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81947" y="723992"/>
              <a:ext cx="54694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10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910023" y="523453"/>
                <a:ext cx="7722119" cy="1054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光在玻璃中的传播速度是</a:t>
                </a:r>
                <a:r>
                  <a:rPr lang="en-US" altLang="zh-CN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20</a:t>
                </a:r>
                <a:r>
                  <a:rPr lang="zh-CN" altLang="en-US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万千米</a:t>
                </a:r>
                <a:r>
                  <a:rPr lang="en-US" altLang="zh-CN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秒，是在空气中的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。</a:t>
                </a:r>
                <a:endParaRPr lang="en-US" altLang="zh-CN" sz="24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zh-CN" altLang="en-US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你能算出光在空气中的传播速度是多少吗？</a:t>
                </a:r>
                <a:endPara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023" y="523453"/>
                <a:ext cx="7722119" cy="1054263"/>
              </a:xfrm>
              <a:prstGeom prst="rect">
                <a:avLst/>
              </a:prstGeom>
              <a:blipFill rotWithShape="0">
                <a:blip r:embed="rId2"/>
                <a:stretch>
                  <a:fillRect l="-1184" r="-5209" b="-121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椭圆 15"/>
          <p:cNvSpPr/>
          <p:nvPr/>
        </p:nvSpPr>
        <p:spPr>
          <a:xfrm>
            <a:off x="6361386" y="677150"/>
            <a:ext cx="362607" cy="4264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6723993" y="1103586"/>
            <a:ext cx="11981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6794571" y="1113511"/>
            <a:ext cx="16778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25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单位“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65478BE2-6F31-4600-9DAB-7378D0B5186E}"/>
              </a:ext>
            </a:extLst>
          </p:cNvPr>
          <p:cNvSpPr txBox="1"/>
          <p:nvPr/>
        </p:nvSpPr>
        <p:spPr>
          <a:xfrm>
            <a:off x="1427315" y="2157849"/>
            <a:ext cx="6301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解：设光在空气中的传播速度是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万千米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秒。</a:t>
            </a:r>
            <a:endParaRPr lang="zh-CN" altLang="en-US" sz="2400" b="1" spc="45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="" xmlns:a16="http://schemas.microsoft.com/office/drawing/2014/main" id="{B136DF8D-9498-4FF2-BAB6-07EFA57728B9}"/>
                  </a:ext>
                </a:extLst>
              </p:cNvPr>
              <p:cNvSpPr txBox="1"/>
              <p:nvPr/>
            </p:nvSpPr>
            <p:spPr>
              <a:xfrm>
                <a:off x="2819346" y="2619514"/>
                <a:ext cx="1263487" cy="684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CN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20</a:t>
                </a:r>
                <a:endParaRPr lang="zh-CN" altLang="en-US" sz="24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136DF8D-9498-4FF2-BAB6-07EFA5772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346" y="2619514"/>
                <a:ext cx="1263487" cy="684931"/>
              </a:xfrm>
              <a:prstGeom prst="rect">
                <a:avLst/>
              </a:prstGeom>
              <a:blipFill rotWithShape="0">
                <a:blip r:embed="rId4"/>
                <a:stretch>
                  <a:fillRect r="-6731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="" xmlns:a16="http://schemas.microsoft.com/office/drawing/2014/main" id="{65478BE2-6F31-4600-9DAB-7378D0B5186E}"/>
                  </a:ext>
                </a:extLst>
              </p:cNvPr>
              <p:cNvSpPr txBox="1"/>
              <p:nvPr/>
            </p:nvSpPr>
            <p:spPr>
              <a:xfrm>
                <a:off x="3107030" y="3146766"/>
                <a:ext cx="1572866" cy="68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20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zh-CN" altLang="en-US" sz="24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5478BE2-6F31-4600-9DAB-7378D0B51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030" y="3146766"/>
                <a:ext cx="1572866" cy="680699"/>
              </a:xfrm>
              <a:prstGeom prst="rect">
                <a:avLst/>
              </a:prstGeom>
              <a:blipFill rotWithShape="0">
                <a:blip r:embed="rId5"/>
                <a:stretch>
                  <a:fillRect l="-6202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="" xmlns:a16="http://schemas.microsoft.com/office/drawing/2014/main" id="{65478BE2-6F31-4600-9DAB-7378D0B5186E}"/>
                  </a:ext>
                </a:extLst>
              </p:cNvPr>
              <p:cNvSpPr txBox="1"/>
              <p:nvPr/>
            </p:nvSpPr>
            <p:spPr>
              <a:xfrm>
                <a:off x="3127122" y="3738014"/>
                <a:ext cx="9557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i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30</m:t>
                    </m:r>
                  </m:oMath>
                </a14:m>
                <a:endParaRPr lang="zh-CN" altLang="en-US" sz="24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5478BE2-6F31-4600-9DAB-7378D0B51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122" y="3738014"/>
                <a:ext cx="955711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0191" t="-14474" r="-637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65478BE2-6F31-4600-9DAB-7378D0B5186E}"/>
              </a:ext>
            </a:extLst>
          </p:cNvPr>
          <p:cNvSpPr txBox="1"/>
          <p:nvPr/>
        </p:nvSpPr>
        <p:spPr>
          <a:xfrm>
            <a:off x="1487264" y="4179231"/>
            <a:ext cx="6146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答：光在空气中的传播速度是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万千米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秒。</a:t>
            </a:r>
            <a:endParaRPr lang="zh-CN" altLang="en-US" sz="2400" b="1" spc="45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>
                <a:extLst>
                  <a:ext uri="{FF2B5EF4-FFF2-40B4-BE49-F238E27FC236}">
                    <a16:creationId xmlns="" xmlns:a16="http://schemas.microsoft.com/office/drawing/2014/main" id="{B136DF8D-9498-4FF2-BAB6-07EFA57728B9}"/>
                  </a:ext>
                </a:extLst>
              </p:cNvPr>
              <p:cNvSpPr txBox="1"/>
              <p:nvPr/>
            </p:nvSpPr>
            <p:spPr>
              <a:xfrm>
                <a:off x="1066242" y="1539811"/>
                <a:ext cx="7367723" cy="684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00B0F0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光在空气中的传播速度</a:t>
                </a:r>
                <a:r>
                  <a:rPr lang="en-US" altLang="zh-CN" sz="2400" b="1" dirty="0" smtClean="0">
                    <a:solidFill>
                      <a:srgbClr val="00B0F0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00B0F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＝</a:t>
                </a:r>
                <a:r>
                  <a:rPr lang="zh-CN" altLang="en-US" sz="2400" b="1" dirty="0" smtClean="0">
                    <a:solidFill>
                      <a:srgbClr val="00B0F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光在玻璃</a:t>
                </a:r>
                <a:r>
                  <a:rPr lang="zh-CN" altLang="en-US" sz="2400" b="1" dirty="0" smtClean="0">
                    <a:solidFill>
                      <a:srgbClr val="00B0F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中的传播速度</a:t>
                </a:r>
                <a:endParaRPr lang="zh-CN" altLang="en-US" sz="2400" b="1" spc="450" dirty="0">
                  <a:solidFill>
                    <a:srgbClr val="00B0F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文本框 2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136DF8D-9498-4FF2-BAB6-07EFA5772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242" y="1539811"/>
                <a:ext cx="7367723" cy="684931"/>
              </a:xfrm>
              <a:prstGeom prst="rect">
                <a:avLst/>
              </a:prstGeom>
              <a:blipFill rotWithShape="1">
                <a:blip r:embed="rId7"/>
                <a:stretch>
                  <a:fillRect l="-1323" r="-496" b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00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417473" y="526193"/>
            <a:ext cx="546946" cy="523220"/>
            <a:chOff x="81947" y="723992"/>
            <a:chExt cx="546946" cy="523220"/>
          </a:xfrm>
        </p:grpSpPr>
        <p:sp>
          <p:nvSpPr>
            <p:cNvPr id="27" name="椭圆 26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81947" y="723992"/>
              <a:ext cx="54694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857987" y="530983"/>
            <a:ext cx="8120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一件衣服打六折后的价钱是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72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元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这件衣服的原价是多少元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先写出等量关系，再列方程解决问题。</a:t>
            </a:r>
          </a:p>
        </p:txBody>
      </p:sp>
      <p:grpSp>
        <p:nvGrpSpPr>
          <p:cNvPr id="12" name="组合 4"/>
          <p:cNvGrpSpPr/>
          <p:nvPr/>
        </p:nvGrpSpPr>
        <p:grpSpPr bwMode="auto">
          <a:xfrm>
            <a:off x="6094403" y="1061863"/>
            <a:ext cx="2071279" cy="1237270"/>
            <a:chOff x="2282760" y="1129984"/>
            <a:chExt cx="2215672" cy="437220"/>
          </a:xfrm>
          <a:noFill/>
        </p:grpSpPr>
        <p:sp>
          <p:nvSpPr>
            <p:cNvPr id="13" name="云形标注 82"/>
            <p:cNvSpPr>
              <a:spLocks noChangeArrowheads="1"/>
            </p:cNvSpPr>
            <p:nvPr/>
          </p:nvSpPr>
          <p:spPr bwMode="auto">
            <a:xfrm>
              <a:off x="2282760" y="1129984"/>
              <a:ext cx="2215672" cy="437220"/>
            </a:xfrm>
            <a:prstGeom prst="cloudCallout">
              <a:avLst>
                <a:gd name="adj1" fmla="val 47774"/>
                <a:gd name="adj2" fmla="val 55674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4"/>
                <p:cNvSpPr>
                  <a:spLocks noChangeArrowheads="1"/>
                </p:cNvSpPr>
                <p:nvPr/>
              </p:nvSpPr>
              <p:spPr bwMode="auto">
                <a:xfrm>
                  <a:off x="2285877" y="1190642"/>
                  <a:ext cx="2102183" cy="31590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2000" b="1" dirty="0">
                      <a:solidFill>
                        <a:srgbClr val="00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 </a:t>
                  </a:r>
                  <a:r>
                    <a:rPr lang="zh-CN" altLang="en-US" sz="2000" b="1" dirty="0" smtClean="0">
                      <a:solidFill>
                        <a:srgbClr val="00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打六折就是售原价的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>
                              <a:latin typeface="Cambria Math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smtClean="0"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zh-CN" altLang="en-US" sz="2000" b="1" dirty="0" smtClean="0">
                      <a:solidFill>
                        <a:srgbClr val="00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。</a:t>
                  </a:r>
                  <a:endParaRPr lang="zh-CN" altLang="en-US" sz="20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mc:Choice>
          <mc:Fallback xmlns="">
            <p:sp>
              <p:nvSpPr>
                <p:cNvPr id="14" name="矩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85877" y="1190642"/>
                  <a:ext cx="2102183" cy="315904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3401" b="-1361"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30C27C0-0AAC-4176-96AB-6B33F58535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62503" y="2066286"/>
            <a:ext cx="816246" cy="987574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1427315" y="4121553"/>
            <a:ext cx="42969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：这件衣服的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原价是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="" xmlns:a16="http://schemas.microsoft.com/office/drawing/2014/main" id="{B136DF8D-9498-4FF2-BAB6-07EFA57728B9}"/>
                  </a:ext>
                </a:extLst>
              </p:cNvPr>
              <p:cNvSpPr txBox="1"/>
              <p:nvPr/>
            </p:nvSpPr>
            <p:spPr>
              <a:xfrm>
                <a:off x="2190426" y="1381547"/>
                <a:ext cx="2571538" cy="684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00B0F0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原价</a:t>
                </a:r>
                <a:r>
                  <a:rPr lang="en-US" altLang="zh-CN" sz="2400" b="1" dirty="0" smtClean="0">
                    <a:solidFill>
                      <a:srgbClr val="00B0F0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00B0F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＝</a:t>
                </a:r>
                <a:r>
                  <a:rPr lang="zh-CN" altLang="en-US" sz="2400" b="1" dirty="0" smtClean="0">
                    <a:solidFill>
                      <a:srgbClr val="00B0F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现价</a:t>
                </a:r>
                <a:endParaRPr lang="zh-CN" altLang="en-US" sz="2400" b="1" spc="450" dirty="0">
                  <a:solidFill>
                    <a:srgbClr val="00B0F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136DF8D-9498-4FF2-BAB6-07EFA5772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426" y="1381547"/>
                <a:ext cx="2571538" cy="684739"/>
              </a:xfrm>
              <a:prstGeom prst="rect">
                <a:avLst/>
              </a:prstGeom>
              <a:blipFill rotWithShape="0">
                <a:blip r:embed="rId5"/>
                <a:stretch>
                  <a:fillRect l="-3555" r="-3318" b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65478BE2-6F31-4600-9DAB-7378D0B5186E}"/>
              </a:ext>
            </a:extLst>
          </p:cNvPr>
          <p:cNvSpPr txBox="1"/>
          <p:nvPr/>
        </p:nvSpPr>
        <p:spPr>
          <a:xfrm>
            <a:off x="1427315" y="2157849"/>
            <a:ext cx="4360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设这件衣服的原价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元。</a:t>
            </a:r>
            <a:endParaRPr lang="zh-CN" altLang="en-US" sz="2400" b="1" spc="45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="" xmlns:a16="http://schemas.microsoft.com/office/drawing/2014/main" id="{B136DF8D-9498-4FF2-BAB6-07EFA57728B9}"/>
                  </a:ext>
                </a:extLst>
              </p:cNvPr>
              <p:cNvSpPr txBox="1"/>
              <p:nvPr/>
            </p:nvSpPr>
            <p:spPr>
              <a:xfrm>
                <a:off x="2665457" y="2619514"/>
                <a:ext cx="1417376" cy="684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CN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72</a:t>
                </a:r>
                <a:endParaRPr lang="zh-CN" altLang="en-US" sz="24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136DF8D-9498-4FF2-BAB6-07EFA5772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457" y="2619514"/>
                <a:ext cx="1417376" cy="684739"/>
              </a:xfrm>
              <a:prstGeom prst="rect">
                <a:avLst/>
              </a:prstGeom>
              <a:blipFill rotWithShape="0">
                <a:blip r:embed="rId6"/>
                <a:stretch>
                  <a:fillRect r="-6009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="" xmlns:a16="http://schemas.microsoft.com/office/drawing/2014/main" id="{65478BE2-6F31-4600-9DAB-7378D0B5186E}"/>
                  </a:ext>
                </a:extLst>
              </p:cNvPr>
              <p:cNvSpPr txBox="1"/>
              <p:nvPr/>
            </p:nvSpPr>
            <p:spPr>
              <a:xfrm>
                <a:off x="3107030" y="3146766"/>
                <a:ext cx="1726755" cy="684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72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zh-CN" altLang="en-US" sz="24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5478BE2-6F31-4600-9DAB-7378D0B51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030" y="3146766"/>
                <a:ext cx="1726755" cy="684739"/>
              </a:xfrm>
              <a:prstGeom prst="rect">
                <a:avLst/>
              </a:prstGeom>
              <a:blipFill rotWithShape="0">
                <a:blip r:embed="rId7"/>
                <a:stretch>
                  <a:fillRect l="-5654" b="-6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="" xmlns:a16="http://schemas.microsoft.com/office/drawing/2014/main" id="{65478BE2-6F31-4600-9DAB-7378D0B5186E}"/>
                  </a:ext>
                </a:extLst>
              </p:cNvPr>
              <p:cNvSpPr txBox="1"/>
              <p:nvPr/>
            </p:nvSpPr>
            <p:spPr>
              <a:xfrm>
                <a:off x="3127122" y="3738014"/>
                <a:ext cx="11095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i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120</m:t>
                    </m:r>
                  </m:oMath>
                </a14:m>
                <a:endParaRPr lang="zh-CN" altLang="en-US" sz="24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5478BE2-6F31-4600-9DAB-7378D0B51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122" y="3738014"/>
                <a:ext cx="1109599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8791" t="-14474" r="-549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950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0" grpId="0"/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537702" y="570227"/>
            <a:ext cx="546946" cy="523220"/>
            <a:chOff x="81947" y="723992"/>
            <a:chExt cx="546946" cy="523220"/>
          </a:xfrm>
        </p:grpSpPr>
        <p:sp>
          <p:nvSpPr>
            <p:cNvPr id="27" name="椭圆 26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81947" y="723992"/>
              <a:ext cx="54694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077270" y="475634"/>
                <a:ext cx="7454106" cy="10456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王老师从北京乘火车去广州，行驶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10</a:t>
                </a:r>
                <a:r>
                  <a:rPr lang="zh-CN" altLang="en-US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时走完全程的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。按照这样的速度，从北京到广州全程需要多长时间？</a:t>
                </a:r>
                <a:endPara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270" y="475634"/>
                <a:ext cx="7454106" cy="1045671"/>
              </a:xfrm>
              <a:prstGeom prst="rect">
                <a:avLst/>
              </a:prstGeom>
              <a:blipFill rotWithShape="0">
                <a:blip r:embed="rId2"/>
                <a:stretch>
                  <a:fillRect l="-1308" r="-5315" b="-116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1946575" y="3596170"/>
            <a:ext cx="6023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：从北京到广州全程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需要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="" xmlns:a16="http://schemas.microsoft.com/office/drawing/2014/main" id="{65478BE2-6F31-4600-9DAB-7378D0B5186E}"/>
                  </a:ext>
                </a:extLst>
              </p:cNvPr>
              <p:cNvSpPr txBox="1"/>
              <p:nvPr/>
            </p:nvSpPr>
            <p:spPr>
              <a:xfrm>
                <a:off x="1951047" y="2764408"/>
                <a:ext cx="1245854" cy="68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11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zh-CN" altLang="en-US" sz="24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5478BE2-6F31-4600-9DAB-7378D0B51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047" y="2764408"/>
                <a:ext cx="1245854" cy="680699"/>
              </a:xfrm>
              <a:prstGeom prst="rect">
                <a:avLst/>
              </a:prstGeom>
              <a:blipFill rotWithShape="0">
                <a:blip r:embed="rId4"/>
                <a:stretch>
                  <a:fillRect l="-7353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65478BE2-6F31-4600-9DAB-7378D0B5186E}"/>
              </a:ext>
            </a:extLst>
          </p:cNvPr>
          <p:cNvSpPr txBox="1"/>
          <p:nvPr/>
        </p:nvSpPr>
        <p:spPr>
          <a:xfrm>
            <a:off x="3045632" y="2875587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22 (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400" b="1" spc="45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958255" y="1780224"/>
            <a:ext cx="3176751" cy="1454469"/>
            <a:chOff x="4808483" y="1698634"/>
            <a:chExt cx="3176751" cy="1454469"/>
          </a:xfrm>
        </p:grpSpPr>
        <p:sp>
          <p:nvSpPr>
            <p:cNvPr id="18" name="云形标注 82"/>
            <p:cNvSpPr>
              <a:spLocks noChangeArrowheads="1"/>
            </p:cNvSpPr>
            <p:nvPr/>
          </p:nvSpPr>
          <p:spPr bwMode="auto">
            <a:xfrm>
              <a:off x="4808483" y="1698634"/>
              <a:ext cx="3176751" cy="1454469"/>
            </a:xfrm>
            <a:prstGeom prst="cloudCallout">
              <a:avLst>
                <a:gd name="adj1" fmla="val 5001"/>
                <a:gd name="adj2" fmla="val -94880"/>
              </a:avLst>
            </a:prstGeom>
            <a:solidFill>
              <a:srgbClr val="FBEFDF"/>
            </a:solidFill>
            <a:ln w="19050" algn="ctr">
              <a:solidFill>
                <a:srgbClr val="E3A42A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矩形 4"/>
                <p:cNvSpPr>
                  <a:spLocks noChangeArrowheads="1"/>
                </p:cNvSpPr>
                <p:nvPr/>
              </p:nvSpPr>
              <p:spPr bwMode="auto">
                <a:xfrm>
                  <a:off x="5109059" y="1780224"/>
                  <a:ext cx="2694872" cy="11945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20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 </a:t>
                  </a:r>
                  <a:r>
                    <a:rPr lang="zh-CN" altLang="en-US" sz="2000" b="1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走完全程的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>
                              <a:latin typeface="Cambria Math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smtClean="0"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11</m:t>
                          </m:r>
                        </m:den>
                      </m:f>
                    </m:oMath>
                  </a14:m>
                  <a:r>
                    <a:rPr lang="zh-CN" altLang="en-US" sz="2000" b="1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需要</a:t>
                  </a:r>
                  <a:r>
                    <a:rPr lang="en-US" altLang="zh-CN" sz="2000" b="1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10</a:t>
                  </a:r>
                  <a:r>
                    <a:rPr lang="zh-CN" altLang="en-US" sz="2000" b="1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时，求走完全程的时间，用除法 </a:t>
                  </a:r>
                  <a:r>
                    <a:rPr lang="zh-CN" altLang="en-US" sz="2000" b="1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计算。</a:t>
                  </a:r>
                  <a:endParaRPr lang="zh-CN" altLang="en-US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2" name="矩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09059" y="1780224"/>
                  <a:ext cx="2694872" cy="119455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489" b="-7143"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8476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80535" y="619896"/>
                <a:ext cx="8088024" cy="1419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   育才小学开展了节水活动，</a:t>
                </a:r>
                <a:r>
                  <a:rPr lang="en-US" altLang="zh-CN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10</a:t>
                </a:r>
                <a:r>
                  <a:rPr lang="zh-CN" altLang="en-US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月用水</a:t>
                </a:r>
                <a:r>
                  <a:rPr lang="en-US" altLang="zh-CN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240 t</a:t>
                </a:r>
                <a:r>
                  <a:rPr lang="zh-CN" altLang="en-US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，是</a:t>
                </a:r>
                <a:r>
                  <a:rPr lang="en-US" altLang="zh-CN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9</a:t>
                </a:r>
                <a:r>
                  <a:rPr lang="zh-CN" altLang="en-US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月用水量的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altLang="zh-CN" sz="2400" b="1" i="1"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altLang="zh-CN" sz="2400" b="1" i="0" smtClean="0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。</a:t>
                </a:r>
                <a:r>
                  <a:rPr lang="en-US" altLang="zh-CN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9</a:t>
                </a:r>
                <a:r>
                  <a:rPr lang="zh-CN" altLang="en-US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月用水多少吨？先与同伴说一说你是怎么想的，再列方程解决问题。</a:t>
                </a:r>
                <a:endParaRPr lang="en-US" altLang="zh-CN" sz="24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35" y="619896"/>
                <a:ext cx="8088024" cy="1419235"/>
              </a:xfrm>
              <a:prstGeom prst="rect">
                <a:avLst/>
              </a:prstGeom>
              <a:blipFill rotWithShape="0">
                <a:blip r:embed="rId2"/>
                <a:stretch>
                  <a:fillRect l="-1206" t="-3433" r="-301" b="-85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组合 25"/>
          <p:cNvGrpSpPr/>
          <p:nvPr/>
        </p:nvGrpSpPr>
        <p:grpSpPr>
          <a:xfrm>
            <a:off x="480535" y="542794"/>
            <a:ext cx="546946" cy="523220"/>
            <a:chOff x="81947" y="723992"/>
            <a:chExt cx="546946" cy="523220"/>
          </a:xfrm>
        </p:grpSpPr>
        <p:sp>
          <p:nvSpPr>
            <p:cNvPr id="27" name="椭圆 26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81947" y="723992"/>
              <a:ext cx="54694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618703" y="4115964"/>
            <a:ext cx="42969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月用水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384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吨。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="" xmlns:a16="http://schemas.microsoft.com/office/drawing/2014/main" id="{B136DF8D-9498-4FF2-BAB6-07EFA57728B9}"/>
                  </a:ext>
                </a:extLst>
              </p:cNvPr>
              <p:cNvSpPr txBox="1"/>
              <p:nvPr/>
            </p:nvSpPr>
            <p:spPr>
              <a:xfrm>
                <a:off x="3653144" y="1597600"/>
                <a:ext cx="4658648" cy="680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9</a:t>
                </a:r>
                <a:r>
                  <a:rPr lang="zh-CN" altLang="en-US" sz="2400" b="1" dirty="0" smtClean="0">
                    <a:solidFill>
                      <a:srgbClr val="00B0F0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月份用水量</a:t>
                </a:r>
                <a:r>
                  <a:rPr lang="en-US" altLang="zh-CN" sz="2400" b="1" dirty="0" smtClean="0">
                    <a:solidFill>
                      <a:srgbClr val="00B0F0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00B0F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smtClean="0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4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10</a:t>
                </a:r>
                <a:r>
                  <a:rPr lang="zh-CN" altLang="en-US" sz="2400" b="1" dirty="0" smtClean="0">
                    <a:solidFill>
                      <a:srgbClr val="00B0F0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月份</a:t>
                </a:r>
                <a:r>
                  <a:rPr lang="zh-CN" altLang="en-US" sz="2400" b="1" dirty="0">
                    <a:solidFill>
                      <a:srgbClr val="00B0F0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用水量</a:t>
                </a:r>
                <a:endParaRPr lang="zh-CN" altLang="en-US" sz="2400" b="1" spc="450" dirty="0">
                  <a:solidFill>
                    <a:srgbClr val="00B0F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136DF8D-9498-4FF2-BAB6-07EFA5772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144" y="1597600"/>
                <a:ext cx="4658648" cy="680571"/>
              </a:xfrm>
              <a:prstGeom prst="rect">
                <a:avLst/>
              </a:prstGeom>
              <a:blipFill rotWithShape="0">
                <a:blip r:embed="rId4"/>
                <a:stretch>
                  <a:fillRect l="-1963" r="-1571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65478BE2-6F31-4600-9DAB-7378D0B5186E}"/>
              </a:ext>
            </a:extLst>
          </p:cNvPr>
          <p:cNvSpPr txBox="1"/>
          <p:nvPr/>
        </p:nvSpPr>
        <p:spPr>
          <a:xfrm>
            <a:off x="820342" y="2151300"/>
            <a:ext cx="2967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解：设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月用水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吨。</a:t>
            </a:r>
            <a:endParaRPr lang="zh-CN" altLang="en-US" sz="2400" b="1" spc="45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="" xmlns:a16="http://schemas.microsoft.com/office/drawing/2014/main" id="{B136DF8D-9498-4FF2-BAB6-07EFA57728B9}"/>
                  </a:ext>
                </a:extLst>
              </p:cNvPr>
              <p:cNvSpPr txBox="1"/>
              <p:nvPr/>
            </p:nvSpPr>
            <p:spPr>
              <a:xfrm>
                <a:off x="2058484" y="2612965"/>
                <a:ext cx="1417376" cy="680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CN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240</a:t>
                </a:r>
                <a:endParaRPr lang="zh-CN" altLang="en-US" sz="24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136DF8D-9498-4FF2-BAB6-07EFA5772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484" y="2612965"/>
                <a:ext cx="1417376" cy="680571"/>
              </a:xfrm>
              <a:prstGeom prst="rect">
                <a:avLst/>
              </a:prstGeom>
              <a:blipFill rotWithShape="0">
                <a:blip r:embed="rId5"/>
                <a:stretch>
                  <a:fillRect r="-6034" b="-8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="" xmlns:a16="http://schemas.microsoft.com/office/drawing/2014/main" id="{65478BE2-6F31-4600-9DAB-7378D0B5186E}"/>
                  </a:ext>
                </a:extLst>
              </p:cNvPr>
              <p:cNvSpPr txBox="1"/>
              <p:nvPr/>
            </p:nvSpPr>
            <p:spPr>
              <a:xfrm>
                <a:off x="2358168" y="3125810"/>
                <a:ext cx="1726755" cy="684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240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zh-CN" altLang="en-US" sz="24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5478BE2-6F31-4600-9DAB-7378D0B51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168" y="3125810"/>
                <a:ext cx="1726755" cy="684803"/>
              </a:xfrm>
              <a:prstGeom prst="rect">
                <a:avLst/>
              </a:prstGeom>
              <a:blipFill rotWithShape="0">
                <a:blip r:embed="rId6"/>
                <a:stretch>
                  <a:fillRect l="-5654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本框 30">
                <a:extLst>
                  <a:ext uri="{FF2B5EF4-FFF2-40B4-BE49-F238E27FC236}">
                    <a16:creationId xmlns="" xmlns:a16="http://schemas.microsoft.com/office/drawing/2014/main" id="{65478BE2-6F31-4600-9DAB-7378D0B5186E}"/>
                  </a:ext>
                </a:extLst>
              </p:cNvPr>
              <p:cNvSpPr txBox="1"/>
              <p:nvPr/>
            </p:nvSpPr>
            <p:spPr>
              <a:xfrm>
                <a:off x="2366261" y="3734462"/>
                <a:ext cx="11095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i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384</m:t>
                    </m:r>
                  </m:oMath>
                </a14:m>
                <a:endParaRPr lang="zh-CN" altLang="en-US" sz="24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文本框 3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5478BE2-6F31-4600-9DAB-7378D0B51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261" y="3734462"/>
                <a:ext cx="1109599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8242" t="-14667" r="-1099" b="-3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437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81506" y="835787"/>
            <a:ext cx="3482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分数除法的意义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1" name="组合 4"/>
          <p:cNvGrpSpPr/>
          <p:nvPr/>
        </p:nvGrpSpPr>
        <p:grpSpPr bwMode="auto">
          <a:xfrm>
            <a:off x="1776055" y="1601385"/>
            <a:ext cx="4955821" cy="2190221"/>
            <a:chOff x="1449424" y="1082629"/>
            <a:chExt cx="5301302" cy="773969"/>
          </a:xfrm>
          <a:noFill/>
        </p:grpSpPr>
        <p:sp>
          <p:nvSpPr>
            <p:cNvPr id="22" name="云形标注 82"/>
            <p:cNvSpPr>
              <a:spLocks noChangeArrowheads="1"/>
            </p:cNvSpPr>
            <p:nvPr/>
          </p:nvSpPr>
          <p:spPr bwMode="auto">
            <a:xfrm>
              <a:off x="1449424" y="1082629"/>
              <a:ext cx="5301302" cy="773969"/>
            </a:xfrm>
            <a:prstGeom prst="cloudCallout">
              <a:avLst>
                <a:gd name="adj1" fmla="val 47774"/>
                <a:gd name="adj2" fmla="val 55674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3" name="矩形 4"/>
            <p:cNvSpPr>
              <a:spLocks noChangeArrowheads="1"/>
            </p:cNvSpPr>
            <p:nvPr/>
          </p:nvSpPr>
          <p:spPr bwMode="auto">
            <a:xfrm>
              <a:off x="1929726" y="1182015"/>
              <a:ext cx="4534302" cy="55467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分数除法的意义同整数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除法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的意义完全相同</a:t>
              </a:r>
              <a:r>
                <a:rPr lang="en-US" altLang="zh-CN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,</a:t>
              </a: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都是已知两个乘数的积和其中一个乘数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,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求</a:t>
              </a: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另一个乘数的运算。</a:t>
              </a:r>
              <a:endPara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44" b="98911" l="0" r="100000">
                        <a14:foregroundMark x1="49440" y1="41058" x2="52985" y2="542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632" y="2696495"/>
            <a:ext cx="1633728" cy="195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511663" y="630864"/>
                <a:ext cx="8269729" cy="10499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atinLnBrk="1"/>
                <a:r>
                  <a:rPr lang="zh-CN" altLang="en-US" sz="2400" b="1" dirty="0" smtClean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小刚在计算一道除法算式时，错把除以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5</a:t>
                </a:r>
                <a:r>
                  <a:rPr lang="zh-CN" altLang="en-US" sz="2400" b="1" dirty="0" smtClean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看成乘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5</a:t>
                </a:r>
                <a:r>
                  <a:rPr lang="zh-CN" altLang="en-US" sz="2400" b="1" dirty="0" smtClean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来计算了，结果是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altLang="zh-CN" sz="2400" b="1" i="1"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sz="2400" b="1" i="0" smtClean="0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2400" b="1" dirty="0" smtClean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。那么正确的结果应该是多少？</a:t>
                </a:r>
                <a:endParaRPr lang="en-US" altLang="zh-CN" sz="2400" b="1" dirty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63" y="630864"/>
                <a:ext cx="8269729" cy="1049903"/>
              </a:xfrm>
              <a:prstGeom prst="rect">
                <a:avLst/>
              </a:prstGeom>
              <a:blipFill rotWithShape="0">
                <a:blip r:embed="rId2"/>
                <a:stretch>
                  <a:fillRect l="-1179" t="-6358" b="-17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606256" y="1927143"/>
                <a:ext cx="2105414" cy="893963"/>
              </a:xfrm>
              <a:prstGeom prst="rect">
                <a:avLst/>
              </a:prstGeom>
              <a:solidFill>
                <a:srgbClr val="FFFDEA"/>
              </a:solidFill>
              <a:ln w="12700">
                <a:solidFill>
                  <a:srgbClr val="00B0F0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latinLnBrk="1"/>
                <a:r>
                  <a:rPr lang="zh-CN" altLang="en-US" sz="2000" b="1" dirty="0" smtClean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由一个数乘</a:t>
                </a:r>
                <a:r>
                  <a:rPr lang="en-US" altLang="zh-CN" sz="2000" b="1" dirty="0" smtClean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5</a:t>
                </a:r>
                <a:r>
                  <a:rPr lang="zh-CN" altLang="en-US" sz="2000" b="1" dirty="0" smtClean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的结果是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000" b="1" dirty="0" smtClean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进行逆推</a:t>
                </a:r>
                <a:endParaRPr lang="en-US" altLang="zh-CN" sz="2000" b="1" dirty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56" y="1927143"/>
                <a:ext cx="2105414" cy="893963"/>
              </a:xfrm>
              <a:prstGeom prst="rect">
                <a:avLst/>
              </a:prstGeom>
              <a:blipFill rotWithShape="0">
                <a:blip r:embed="rId3"/>
                <a:stretch>
                  <a:fillRect l="-2586" t="-4027" r="-2586" b="-671"/>
                </a:stretch>
              </a:blipFill>
              <a:ln w="12700">
                <a:solidFill>
                  <a:srgbClr val="00B0F0"/>
                </a:solidFill>
                <a:prstDash val="sys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3029845" y="1834104"/>
                <a:ext cx="1616682" cy="1080039"/>
              </a:xfrm>
              <a:prstGeom prst="rect">
                <a:avLst/>
              </a:prstGeom>
              <a:solidFill>
                <a:srgbClr val="FFFDEA"/>
              </a:solidFill>
              <a:ln w="12700">
                <a:solidFill>
                  <a:srgbClr val="00B0F0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latinLnBrk="1"/>
                <a:r>
                  <a:rPr lang="zh-CN" altLang="en-US" sz="2000" b="1" dirty="0" smtClean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用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000" b="1" dirty="0" smtClean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÷5</a:t>
                </a:r>
                <a:r>
                  <a:rPr lang="zh-CN" altLang="en-US" sz="2000" b="1" dirty="0" smtClean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求出这个数为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altLang="zh-CN" sz="2000" b="1" dirty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845" y="1834104"/>
                <a:ext cx="1616682" cy="1080039"/>
              </a:xfrm>
              <a:prstGeom prst="rect">
                <a:avLst/>
              </a:prstGeom>
              <a:blipFill rotWithShape="0">
                <a:blip r:embed="rId4"/>
                <a:stretch>
                  <a:fillRect l="-3371" r="-3371" b="-559"/>
                </a:stretch>
              </a:blipFill>
              <a:ln w="12700">
                <a:solidFill>
                  <a:srgbClr val="00B0F0"/>
                </a:solidFill>
                <a:prstDash val="sys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5006626" y="1927143"/>
                <a:ext cx="1616682" cy="893963"/>
              </a:xfrm>
              <a:prstGeom prst="rect">
                <a:avLst/>
              </a:prstGeom>
              <a:solidFill>
                <a:srgbClr val="FFFDEA"/>
              </a:solidFill>
              <a:ln w="12700">
                <a:solidFill>
                  <a:srgbClr val="00B0F0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latinLnBrk="1"/>
                <a:r>
                  <a:rPr lang="zh-CN" altLang="en-US" sz="2000" b="1" dirty="0" smtClean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除法算式中的被除数为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altLang="zh-CN" sz="2000" b="1" dirty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626" y="1927143"/>
                <a:ext cx="1616682" cy="893963"/>
              </a:xfrm>
              <a:prstGeom prst="rect">
                <a:avLst/>
              </a:prstGeom>
              <a:blipFill rotWithShape="0">
                <a:blip r:embed="rId5"/>
                <a:stretch>
                  <a:fillRect l="-3358" t="-2685" b="-671"/>
                </a:stretch>
              </a:blipFill>
              <a:ln w="12700">
                <a:solidFill>
                  <a:srgbClr val="00B0F0"/>
                </a:solidFill>
                <a:prstDash val="sys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矩形 31"/>
          <p:cNvSpPr/>
          <p:nvPr/>
        </p:nvSpPr>
        <p:spPr>
          <a:xfrm>
            <a:off x="6896696" y="1866291"/>
            <a:ext cx="1734923" cy="1015663"/>
          </a:xfrm>
          <a:prstGeom prst="rect">
            <a:avLst/>
          </a:prstGeom>
          <a:solidFill>
            <a:srgbClr val="FFFDEA"/>
          </a:solidFill>
          <a:ln w="12700">
            <a:solidFill>
              <a:srgbClr val="00B0F0"/>
            </a:solidFill>
            <a:prstDash val="sysDash"/>
          </a:ln>
        </p:spPr>
        <p:txBody>
          <a:bodyPr wrap="square">
            <a:spAutoFit/>
          </a:bodyPr>
          <a:lstStyle/>
          <a:p>
            <a:pPr latinLnBrk="1"/>
            <a:r>
              <a:rPr lang="zh-CN" altLang="en-US" sz="20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根据正确的除法算式求出正确的结果</a:t>
            </a:r>
            <a:endParaRPr lang="en-US" altLang="zh-CN" sz="2000" b="1" dirty="0"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8" name="直接箭头连接符 7"/>
          <p:cNvCxnSpPr>
            <a:stCxn id="29" idx="3"/>
            <a:endCxn id="30" idx="1"/>
          </p:cNvCxnSpPr>
          <p:nvPr/>
        </p:nvCxnSpPr>
        <p:spPr>
          <a:xfrm flipV="1">
            <a:off x="2711670" y="2374124"/>
            <a:ext cx="318175" cy="1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flipV="1">
            <a:off x="4667489" y="2374122"/>
            <a:ext cx="318175" cy="1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flipV="1">
            <a:off x="6623308" y="2367650"/>
            <a:ext cx="318175" cy="1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174426" y="3153644"/>
                <a:ext cx="955711" cy="684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÷5</a:t>
                </a:r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426" y="3153644"/>
                <a:ext cx="955711" cy="684931"/>
              </a:xfrm>
              <a:prstGeom prst="rect">
                <a:avLst/>
              </a:prstGeom>
              <a:blipFill rotWithShape="0">
                <a:blip r:embed="rId6"/>
                <a:stretch>
                  <a:fillRect r="-9615" b="-6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3044379" y="3153644"/>
                <a:ext cx="793807" cy="684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FF0000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 </a:t>
                </a:r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379" y="3153644"/>
                <a:ext cx="793807" cy="684931"/>
              </a:xfrm>
              <a:prstGeom prst="rect">
                <a:avLst/>
              </a:prstGeom>
              <a:blipFill rotWithShape="0">
                <a:blip r:embed="rId7"/>
                <a:stretch>
                  <a:fillRect l="-11450" b="-2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4307227" y="3160519"/>
                <a:ext cx="801823" cy="684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÷5</a:t>
                </a:r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227" y="3160519"/>
                <a:ext cx="801823" cy="684931"/>
              </a:xfrm>
              <a:prstGeom prst="rect">
                <a:avLst/>
              </a:prstGeom>
              <a:blipFill rotWithShape="0">
                <a:blip r:embed="rId8"/>
                <a:stretch>
                  <a:fillRect r="-11450" b="-6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5006626" y="3153644"/>
                <a:ext cx="947695" cy="684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FF0000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 </a:t>
                </a:r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626" y="3153644"/>
                <a:ext cx="947695" cy="684803"/>
              </a:xfrm>
              <a:prstGeom prst="rect">
                <a:avLst/>
              </a:prstGeom>
              <a:blipFill rotWithShape="0">
                <a:blip r:embed="rId9"/>
                <a:stretch>
                  <a:fillRect l="-9615" b="-2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/>
              <p:cNvSpPr/>
              <p:nvPr/>
            </p:nvSpPr>
            <p:spPr>
              <a:xfrm>
                <a:off x="3044379" y="3852325"/>
                <a:ext cx="3945337" cy="684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atinLnBrk="1"/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答：正确的结果应该是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。</a:t>
                </a:r>
                <a:endPara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379" y="3852325"/>
                <a:ext cx="3945337" cy="684803"/>
              </a:xfrm>
              <a:prstGeom prst="rect">
                <a:avLst/>
              </a:prstGeom>
              <a:blipFill rotWithShape="0">
                <a:blip r:embed="rId10"/>
                <a:stretch>
                  <a:fillRect l="-2315" r="-2160" b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339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13" grpId="0"/>
      <p:bldP spid="35" grpId="0"/>
      <p:bldP spid="37" grpId="0"/>
      <p:bldP spid="38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5296" y="1630417"/>
            <a:ext cx="7006063" cy="2352675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  <p:sp>
        <p:nvSpPr>
          <p:cNvPr id="8" name="矩形 7"/>
          <p:cNvSpPr/>
          <p:nvPr/>
        </p:nvSpPr>
        <p:spPr>
          <a:xfrm>
            <a:off x="1422434" y="1824236"/>
            <a:ext cx="6586449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分数除法的意义同整数除法的意义完全相同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都是已知两个乘数的积和其中一个乘数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求另一个乘数的运算。</a:t>
            </a:r>
          </a:p>
        </p:txBody>
      </p:sp>
      <p:sp>
        <p:nvSpPr>
          <p:cNvPr id="9" name="矩形 8"/>
          <p:cNvSpPr/>
          <p:nvPr/>
        </p:nvSpPr>
        <p:spPr>
          <a:xfrm>
            <a:off x="1422434" y="2968699"/>
            <a:ext cx="676875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除以一个不为零的数，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等于乘这个数的倒数</a:t>
            </a:r>
            <a:r>
              <a: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。注意能约分的一定要先约分。</a:t>
            </a:r>
          </a:p>
        </p:txBody>
      </p:sp>
    </p:spTree>
    <p:extLst>
      <p:ext uri="{BB962C8B-B14F-4D97-AF65-F5344CB8AC3E}">
        <p14:creationId xmlns:p14="http://schemas.microsoft.com/office/powerpoint/2010/main" val="110377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5296" y="1630417"/>
            <a:ext cx="7006063" cy="2352675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  <p:sp>
        <p:nvSpPr>
          <p:cNvPr id="8" name="矩形 7"/>
          <p:cNvSpPr/>
          <p:nvPr/>
        </p:nvSpPr>
        <p:spPr>
          <a:xfrm>
            <a:off x="1422434" y="1824236"/>
            <a:ext cx="658644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商与被除数的大小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关系：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794442" y="2361388"/>
            <a:ext cx="6598791" cy="1369642"/>
            <a:chOff x="1429910" y="3053094"/>
            <a:chExt cx="6598791" cy="1369642"/>
          </a:xfrm>
        </p:grpSpPr>
        <p:sp>
          <p:nvSpPr>
            <p:cNvPr id="10" name="矩形 9"/>
            <p:cNvSpPr/>
            <p:nvPr/>
          </p:nvSpPr>
          <p:spPr>
            <a:xfrm>
              <a:off x="3779676" y="3525222"/>
              <a:ext cx="42490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当</a:t>
              </a:r>
              <a:r>
                <a:rPr lang="en-US" altLang="zh-CN" sz="2400" b="1" i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b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时，</a:t>
              </a:r>
              <a:r>
                <a:rPr lang="en-US" altLang="zh-CN" sz="2400" b="1" i="1" dirty="0" err="1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a</a:t>
              </a:r>
              <a:r>
                <a:rPr lang="en-US" altLang="zh-CN" sz="2400" b="1" dirty="0" err="1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÷</a:t>
              </a:r>
              <a:r>
                <a:rPr lang="en-US" altLang="zh-CN" sz="2400" b="1" i="1" dirty="0" err="1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b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b="1" i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a</a:t>
              </a:r>
              <a:endPara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429910" y="3512314"/>
              <a:ext cx="258045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2400" b="1" i="1" dirty="0" err="1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a</a:t>
              </a:r>
              <a:r>
                <a:rPr lang="en-US" altLang="zh-CN" sz="2400" b="1" dirty="0" err="1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÷</a:t>
              </a:r>
              <a:r>
                <a:rPr lang="en-US" altLang="zh-CN" sz="2400" b="1" i="1" dirty="0" err="1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b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(</a:t>
              </a:r>
              <a:r>
                <a:rPr lang="en-US" altLang="zh-CN" sz="2400" b="1" i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a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≠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0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b="1" i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b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≠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0)</a:t>
              </a:r>
              <a:endPara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768231" y="3053094"/>
              <a:ext cx="42490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当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0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＜</a:t>
              </a:r>
              <a:r>
                <a:rPr lang="en-US" altLang="zh-CN" sz="2400" b="1" i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b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＜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时，</a:t>
              </a:r>
              <a:r>
                <a:rPr lang="en-US" altLang="zh-CN" sz="2400" b="1" i="1" dirty="0" err="1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a</a:t>
              </a:r>
              <a:r>
                <a:rPr lang="en-US" altLang="zh-CN" sz="2400" b="1" dirty="0" err="1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÷</a:t>
              </a:r>
              <a:r>
                <a:rPr lang="en-US" altLang="zh-CN" sz="2400" b="1" i="1" dirty="0" err="1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b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b="1" i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a</a:t>
              </a:r>
              <a:endPara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768231" y="3961071"/>
              <a:ext cx="42490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当</a:t>
              </a:r>
              <a:r>
                <a:rPr lang="en-US" altLang="zh-CN" sz="2400" b="1" i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b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时，</a:t>
              </a:r>
              <a:r>
                <a:rPr lang="en-US" altLang="zh-CN" sz="2400" b="1" i="1" dirty="0" err="1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a</a:t>
              </a:r>
              <a:r>
                <a:rPr lang="en-US" altLang="zh-CN" sz="2400" b="1" dirty="0" err="1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÷</a:t>
              </a:r>
              <a:r>
                <a:rPr lang="en-US" altLang="zh-CN" sz="2400" b="1" i="1" dirty="0" err="1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b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＜</a:t>
              </a:r>
              <a:r>
                <a:rPr lang="en-US" altLang="zh-CN" sz="2400" b="1" i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a</a:t>
              </a:r>
              <a:endPara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左大括号 13"/>
            <p:cNvSpPr/>
            <p:nvPr/>
          </p:nvSpPr>
          <p:spPr>
            <a:xfrm>
              <a:off x="3691783" y="3268322"/>
              <a:ext cx="218935" cy="1013122"/>
            </a:xfrm>
            <a:prstGeom prst="leftBrace">
              <a:avLst>
                <a:gd name="adj1" fmla="val 47125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598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048" y="1578842"/>
            <a:ext cx="8539693" cy="2930655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  <p:sp>
        <p:nvSpPr>
          <p:cNvPr id="8" name="矩形 7"/>
          <p:cNvSpPr/>
          <p:nvPr/>
        </p:nvSpPr>
        <p:spPr>
          <a:xfrm>
            <a:off x="487033" y="1757976"/>
            <a:ext cx="8078179" cy="27515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“已知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一个数的几分之几是多少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求这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个数”的解题方法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</a:p>
          <a:p>
            <a:pPr marL="457200" indent="-457200">
              <a:lnSpc>
                <a:spcPct val="120000"/>
              </a:lnSpc>
              <a:buAutoNum type="arabicParenBoth"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用方程解</a:t>
            </a:r>
            <a:r>
              <a:rPr lang="zh-CN" altLang="en-US" sz="2400" b="1" dirty="0">
                <a:solidFill>
                  <a:srgbClr val="00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：单位“</a:t>
            </a:r>
            <a:r>
              <a:rPr lang="en-US" altLang="zh-CN" sz="2400" b="1" dirty="0">
                <a:solidFill>
                  <a:srgbClr val="00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1”</a:t>
            </a:r>
            <a:r>
              <a:rPr lang="zh-CN" altLang="en-US" sz="2400" b="1" dirty="0">
                <a:solidFill>
                  <a:srgbClr val="00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未知</a:t>
            </a:r>
            <a:r>
              <a:rPr lang="en-US" altLang="zh-CN" sz="2400" b="1" dirty="0">
                <a:solidFill>
                  <a:srgbClr val="00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solidFill>
                  <a:srgbClr val="00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所以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设单位“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1”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为𝑥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根据分数乘法的意义列出方程</a:t>
            </a:r>
            <a:r>
              <a:rPr lang="zh-CN" altLang="en-US" sz="2400" b="1" dirty="0">
                <a:solidFill>
                  <a:srgbClr val="00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，并解这个方程</a:t>
            </a:r>
            <a:r>
              <a:rPr lang="en-US" altLang="zh-CN" sz="2400" b="1" dirty="0">
                <a:solidFill>
                  <a:srgbClr val="00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solidFill>
                  <a:srgbClr val="00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即可解答出此题。</a:t>
            </a:r>
            <a:endParaRPr lang="en-US" altLang="zh-CN" sz="2400" b="1" dirty="0">
              <a:solidFill>
                <a:srgbClr val="0099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lnSpc>
                <a:spcPct val="120000"/>
              </a:lnSpc>
              <a:buAutoNum type="arabicParenBoth"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用算术法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400" b="1" dirty="0">
                <a:solidFill>
                  <a:srgbClr val="00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根据分数的意义</a:t>
            </a:r>
            <a:r>
              <a:rPr lang="en-US" altLang="zh-CN" sz="2400" b="1" dirty="0">
                <a:solidFill>
                  <a:srgbClr val="00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solidFill>
                  <a:srgbClr val="00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用除法来解</a:t>
            </a:r>
            <a:r>
              <a:rPr lang="en-US" altLang="zh-CN" sz="2400" b="1" dirty="0">
                <a:solidFill>
                  <a:srgbClr val="00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solidFill>
                  <a:srgbClr val="00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即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用部分量除以它所占的分率</a:t>
            </a:r>
            <a:r>
              <a:rPr lang="en-US" altLang="zh-CN" sz="2400" b="1" dirty="0">
                <a:solidFill>
                  <a:srgbClr val="00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solidFill>
                  <a:srgbClr val="00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即可得出这个整体</a:t>
            </a:r>
            <a:r>
              <a:rPr lang="en-US" altLang="zh-CN" sz="2400" b="1" dirty="0">
                <a:solidFill>
                  <a:srgbClr val="00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solidFill>
                  <a:srgbClr val="00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也就是这个数。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113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="" xmlns:a16="http://schemas.microsoft.com/office/drawing/2014/main" id="{EAEF52F4-F423-48E6-A8E0-08A3FFEFB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2470" y="1769032"/>
            <a:ext cx="4680520" cy="167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sz="3200" b="1" dirty="0">
                <a:latin typeface="宋体" pitchFamily="2" charset="-122"/>
                <a:ea typeface="宋体" pitchFamily="2" charset="-122"/>
              </a:rPr>
              <a:t>1.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从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教材练习五中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选取；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3200" b="1" dirty="0">
                <a:latin typeface="宋体" pitchFamily="2" charset="-122"/>
                <a:ea typeface="宋体" pitchFamily="2" charset="-122"/>
              </a:rPr>
              <a:t>2.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从课时练中选取。</a:t>
            </a:r>
          </a:p>
        </p:txBody>
      </p:sp>
    </p:spTree>
    <p:extLst>
      <p:ext uri="{BB962C8B-B14F-4D97-AF65-F5344CB8AC3E}">
        <p14:creationId xmlns:p14="http://schemas.microsoft.com/office/powerpoint/2010/main" val="18030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33986" y="896059"/>
            <a:ext cx="3068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分数除法的意义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9209" y="2242143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分数除法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33986" y="1548146"/>
            <a:ext cx="3892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分数除法的计算方法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33986" y="2913940"/>
            <a:ext cx="43624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“已知一个数的几分之几是多少</a:t>
            </a: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求这个数”的解题方法</a:t>
            </a:r>
          </a:p>
        </p:txBody>
      </p:sp>
      <p:sp>
        <p:nvSpPr>
          <p:cNvPr id="6" name="左大括号 5"/>
          <p:cNvSpPr/>
          <p:nvPr/>
        </p:nvSpPr>
        <p:spPr>
          <a:xfrm>
            <a:off x="3135337" y="1188446"/>
            <a:ext cx="298650" cy="2692170"/>
          </a:xfrm>
          <a:prstGeom prst="leftBrace">
            <a:avLst>
              <a:gd name="adj1" fmla="val 40227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33986" y="2200233"/>
            <a:ext cx="45591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商与被除数的大小关系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207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47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262276" y="750076"/>
            <a:ext cx="43059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分数除法的计算方法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9">
                <a:extLst>
                  <a:ext uri="{FF2B5EF4-FFF2-40B4-BE49-F238E27FC236}">
                    <a16:creationId xmlns="" xmlns:a16="http://schemas.microsoft.com/office/drawing/2014/main" id="{5C3588D8-4D7F-4994-89E6-F6AC44A19754}"/>
                  </a:ext>
                </a:extLst>
              </p:cNvPr>
              <p:cNvSpPr txBox="1"/>
              <p:nvPr/>
            </p:nvSpPr>
            <p:spPr>
              <a:xfrm>
                <a:off x="3459576" y="1712865"/>
                <a:ext cx="1899555" cy="9366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15 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12 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Object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C3588D8-4D7F-4994-89E6-F6AC44A19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576" y="1712865"/>
                <a:ext cx="1899555" cy="936625"/>
              </a:xfrm>
              <a:prstGeom prst="rect">
                <a:avLst/>
              </a:prstGeom>
              <a:blipFill rotWithShape="0">
                <a:blip r:embed="rId2"/>
                <a:stretch>
                  <a:fillRect r="-2572"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连接符 12">
            <a:extLst>
              <a:ext uri="{FF2B5EF4-FFF2-40B4-BE49-F238E27FC236}">
                <a16:creationId xmlns="" xmlns:a16="http://schemas.microsoft.com/office/drawing/2014/main" id="{2DF0F145-085C-4795-AE49-C4DD944EFDF4}"/>
              </a:ext>
            </a:extLst>
          </p:cNvPr>
          <p:cNvCxnSpPr/>
          <p:nvPr/>
        </p:nvCxnSpPr>
        <p:spPr>
          <a:xfrm>
            <a:off x="4064370" y="1862945"/>
            <a:ext cx="236220" cy="1917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="" xmlns:a16="http://schemas.microsoft.com/office/drawing/2014/main" id="{5D5B460B-A01F-457F-B922-0AC27932E876}"/>
              </a:ext>
            </a:extLst>
          </p:cNvPr>
          <p:cNvCxnSpPr/>
          <p:nvPr/>
        </p:nvCxnSpPr>
        <p:spPr>
          <a:xfrm>
            <a:off x="5029385" y="2318223"/>
            <a:ext cx="276860" cy="1758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="" xmlns:a16="http://schemas.microsoft.com/office/drawing/2014/main" id="{1EBA2827-1499-4A92-86F4-CE4F5B3F0E7E}"/>
                  </a:ext>
                </a:extLst>
              </p:cNvPr>
              <p:cNvSpPr txBox="1"/>
              <p:nvPr/>
            </p:nvSpPr>
            <p:spPr>
              <a:xfrm>
                <a:off x="2147122" y="1827730"/>
                <a:ext cx="1443024" cy="739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15 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÷12</a:t>
                </a:r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EBA2827-1499-4A92-86F4-CE4F5B3F0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122" y="1827730"/>
                <a:ext cx="1443024" cy="739177"/>
              </a:xfrm>
              <a:prstGeom prst="rect">
                <a:avLst/>
              </a:prstGeom>
              <a:blipFill rotWithShape="0">
                <a:blip r:embed="rId3"/>
                <a:stretch>
                  <a:fillRect r="-8017" b="-7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10">
                <a:extLst>
                  <a:ext uri="{FF2B5EF4-FFF2-40B4-BE49-F238E27FC236}">
                    <a16:creationId xmlns="" xmlns:a16="http://schemas.microsoft.com/office/drawing/2014/main" id="{76D3F427-FBE4-465A-B925-B9AFA000A821}"/>
                  </a:ext>
                </a:extLst>
              </p:cNvPr>
              <p:cNvSpPr txBox="1"/>
              <p:nvPr/>
            </p:nvSpPr>
            <p:spPr>
              <a:xfrm>
                <a:off x="5412519" y="1722367"/>
                <a:ext cx="1155744" cy="935038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45 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Object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6D3F427-FBE4-465A-B925-B9AFA000A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519" y="1722367"/>
                <a:ext cx="1155744" cy="9350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B47586A3-C13D-42BE-904C-E2D08FB826E0}"/>
              </a:ext>
            </a:extLst>
          </p:cNvPr>
          <p:cNvSpPr txBox="1"/>
          <p:nvPr/>
        </p:nvSpPr>
        <p:spPr>
          <a:xfrm>
            <a:off x="5339777" y="236702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48BA8A6E-35C3-49FA-A232-0362E598A2B2}"/>
              </a:ext>
            </a:extLst>
          </p:cNvPr>
          <p:cNvSpPr txBox="1"/>
          <p:nvPr/>
        </p:nvSpPr>
        <p:spPr>
          <a:xfrm>
            <a:off x="4171499" y="158461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790062" y="3256986"/>
            <a:ext cx="51020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除以一个不为零的数，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等于乘这个数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的倒数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。注意能约分的一定要先约分。</a:t>
            </a:r>
            <a:endParaRPr lang="zh-CN" altLang="en-US" sz="2400" b="1" dirty="0"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668288" y="3056213"/>
            <a:ext cx="5422522" cy="1163405"/>
            <a:chOff x="973592" y="1225588"/>
            <a:chExt cx="6802573" cy="1010702"/>
          </a:xfrm>
        </p:grpSpPr>
        <p:sp>
          <p:nvSpPr>
            <p:cNvPr id="21" name="圆角矩形 26">
              <a:extLst>
                <a:ext uri="{FF2B5EF4-FFF2-40B4-BE49-F238E27FC236}">
                  <a16:creationId xmlns:a16="http://schemas.microsoft.com/office/drawing/2014/main" xmlns="" id="{7E9F23FB-E8AD-4C5C-8F94-1665DA5E4EF5}"/>
                </a:ext>
              </a:extLst>
            </p:cNvPr>
            <p:cNvSpPr/>
            <p:nvPr/>
          </p:nvSpPr>
          <p:spPr>
            <a:xfrm>
              <a:off x="1042218" y="1281788"/>
              <a:ext cx="6665320" cy="926264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1C939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93">
              <a:extLst>
                <a:ext uri="{FF2B5EF4-FFF2-40B4-BE49-F238E27FC236}">
                  <a16:creationId xmlns:a16="http://schemas.microsoft.com/office/drawing/2014/main" xmlns="" id="{131156AE-D077-4881-8618-3DF6D3A9C45A}"/>
                </a:ext>
              </a:extLst>
            </p:cNvPr>
            <p:cNvSpPr/>
            <p:nvPr/>
          </p:nvSpPr>
          <p:spPr>
            <a:xfrm>
              <a:off x="973592" y="1225588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93">
              <a:extLst>
                <a:ext uri="{FF2B5EF4-FFF2-40B4-BE49-F238E27FC236}">
                  <a16:creationId xmlns:a16="http://schemas.microsoft.com/office/drawing/2014/main" xmlns="" id="{BF2493C3-03FD-450E-A496-1BAB1E44E448}"/>
                </a:ext>
              </a:extLst>
            </p:cNvPr>
            <p:cNvSpPr/>
            <p:nvPr/>
          </p:nvSpPr>
          <p:spPr>
            <a:xfrm rot="10800000">
              <a:off x="7470633" y="1930758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52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190624" y="661121"/>
            <a:ext cx="4717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商与被除数的大小关系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47324" y="1670653"/>
            <a:ext cx="69759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除数</a:t>
            </a:r>
            <a:r>
              <a: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大于</a:t>
            </a:r>
            <a:r>
              <a:rPr lang="en-US" altLang="zh-CN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且小于</a:t>
            </a:r>
            <a:r>
              <a:rPr lang="en-US" altLang="zh-CN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时，商大于被除数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；除数</a:t>
            </a:r>
            <a:r>
              <a: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等于</a:t>
            </a:r>
            <a:r>
              <a:rPr lang="en-US" altLang="zh-CN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时，商等于被除数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；除数</a:t>
            </a:r>
            <a:r>
              <a: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大于</a:t>
            </a:r>
            <a:r>
              <a:rPr lang="en-US" altLang="zh-CN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时，商小于被除数。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951543" y="1502846"/>
            <a:ext cx="7221576" cy="2573182"/>
            <a:chOff x="973592" y="1225588"/>
            <a:chExt cx="9059494" cy="2235439"/>
          </a:xfrm>
        </p:grpSpPr>
        <p:sp>
          <p:nvSpPr>
            <p:cNvPr id="11" name="圆角矩形 26">
              <a:extLst>
                <a:ext uri="{FF2B5EF4-FFF2-40B4-BE49-F238E27FC236}">
                  <a16:creationId xmlns:a16="http://schemas.microsoft.com/office/drawing/2014/main" xmlns="" id="{7E9F23FB-E8AD-4C5C-8F94-1665DA5E4EF5}"/>
                </a:ext>
              </a:extLst>
            </p:cNvPr>
            <p:cNvSpPr/>
            <p:nvPr/>
          </p:nvSpPr>
          <p:spPr>
            <a:xfrm>
              <a:off x="1042218" y="1281787"/>
              <a:ext cx="8928361" cy="2164986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1C939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93">
              <a:extLst>
                <a:ext uri="{FF2B5EF4-FFF2-40B4-BE49-F238E27FC236}">
                  <a16:creationId xmlns:a16="http://schemas.microsoft.com/office/drawing/2014/main" xmlns="" id="{131156AE-D077-4881-8618-3DF6D3A9C45A}"/>
                </a:ext>
              </a:extLst>
            </p:cNvPr>
            <p:cNvSpPr/>
            <p:nvPr/>
          </p:nvSpPr>
          <p:spPr>
            <a:xfrm>
              <a:off x="973592" y="1225588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93">
              <a:extLst>
                <a:ext uri="{FF2B5EF4-FFF2-40B4-BE49-F238E27FC236}">
                  <a16:creationId xmlns:a16="http://schemas.microsoft.com/office/drawing/2014/main" xmlns="" id="{BF2493C3-03FD-450E-A496-1BAB1E44E448}"/>
                </a:ext>
              </a:extLst>
            </p:cNvPr>
            <p:cNvSpPr/>
            <p:nvPr/>
          </p:nvSpPr>
          <p:spPr>
            <a:xfrm rot="10800000">
              <a:off x="9727554" y="3155495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534311" y="2566340"/>
            <a:ext cx="6598791" cy="1369642"/>
            <a:chOff x="1429910" y="3053094"/>
            <a:chExt cx="6598791" cy="1369642"/>
          </a:xfrm>
        </p:grpSpPr>
        <p:sp>
          <p:nvSpPr>
            <p:cNvPr id="16" name="矩形 15"/>
            <p:cNvSpPr/>
            <p:nvPr/>
          </p:nvSpPr>
          <p:spPr>
            <a:xfrm>
              <a:off x="3779676" y="3525222"/>
              <a:ext cx="42490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当</a:t>
              </a:r>
              <a:r>
                <a:rPr lang="en-US" altLang="zh-CN" sz="2400" b="1" i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b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时，</a:t>
              </a:r>
              <a:r>
                <a:rPr lang="en-US" altLang="zh-CN" sz="2400" b="1" i="1" dirty="0" err="1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a</a:t>
              </a:r>
              <a:r>
                <a:rPr lang="en-US" altLang="zh-CN" sz="2400" b="1" dirty="0" err="1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÷</a:t>
              </a:r>
              <a:r>
                <a:rPr lang="en-US" altLang="zh-CN" sz="2400" b="1" i="1" dirty="0" err="1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b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b="1" i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a</a:t>
              </a:r>
              <a:endPara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429910" y="3512314"/>
              <a:ext cx="258045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2400" b="1" i="1" dirty="0" err="1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a</a:t>
              </a:r>
              <a:r>
                <a:rPr lang="en-US" altLang="zh-CN" sz="2400" b="1" dirty="0" err="1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÷</a:t>
              </a:r>
              <a:r>
                <a:rPr lang="en-US" altLang="zh-CN" sz="2400" b="1" i="1" dirty="0" err="1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b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(</a:t>
              </a:r>
              <a:r>
                <a:rPr lang="en-US" altLang="zh-CN" sz="2400" b="1" i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a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≠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0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b="1" i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b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≠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0)</a:t>
              </a:r>
              <a:endPara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768231" y="3053094"/>
              <a:ext cx="42490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当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0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＜</a:t>
              </a:r>
              <a:r>
                <a:rPr lang="en-US" altLang="zh-CN" sz="2400" b="1" i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b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＜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时，</a:t>
              </a:r>
              <a:r>
                <a:rPr lang="en-US" altLang="zh-CN" sz="2400" b="1" i="1" dirty="0" err="1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a</a:t>
              </a:r>
              <a:r>
                <a:rPr lang="en-US" altLang="zh-CN" sz="2400" b="1" dirty="0" err="1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÷</a:t>
              </a:r>
              <a:r>
                <a:rPr lang="en-US" altLang="zh-CN" sz="2400" b="1" i="1" dirty="0" err="1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b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b="1" i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a</a:t>
              </a:r>
              <a:endPara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768231" y="3961071"/>
              <a:ext cx="42490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当</a:t>
              </a:r>
              <a:r>
                <a:rPr lang="en-US" altLang="zh-CN" sz="2400" b="1" i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b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时，</a:t>
              </a:r>
              <a:r>
                <a:rPr lang="en-US" altLang="zh-CN" sz="2400" b="1" i="1" dirty="0" err="1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a</a:t>
              </a:r>
              <a:r>
                <a:rPr lang="en-US" altLang="zh-CN" sz="2400" b="1" dirty="0" err="1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÷</a:t>
              </a:r>
              <a:r>
                <a:rPr lang="en-US" altLang="zh-CN" sz="2400" b="1" i="1" dirty="0" err="1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b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＜</a:t>
              </a:r>
              <a:r>
                <a:rPr lang="en-US" altLang="zh-CN" sz="2400" b="1" i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a</a:t>
              </a:r>
              <a:endPara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左大括号 19"/>
            <p:cNvSpPr/>
            <p:nvPr/>
          </p:nvSpPr>
          <p:spPr>
            <a:xfrm>
              <a:off x="3691783" y="3268322"/>
              <a:ext cx="218935" cy="1013122"/>
            </a:xfrm>
            <a:prstGeom prst="leftBrace">
              <a:avLst>
                <a:gd name="adj1" fmla="val 47125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307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28567" y="633274"/>
            <a:ext cx="67280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4.</a:t>
            </a:r>
            <a:r>
              <a:rPr lang="zh-CN" altLang="en-US" sz="32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 “已知一个数的几分之几是多少，求这个数</a:t>
            </a:r>
            <a:r>
              <a:rPr lang="zh-CN" altLang="en-US" sz="32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”的解题方法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任意多边形: 形状 80">
            <a:extLst>
              <a:ext uri="{FF2B5EF4-FFF2-40B4-BE49-F238E27FC236}">
                <a16:creationId xmlns:a16="http://schemas.microsoft.com/office/drawing/2014/main" xmlns="" id="{40D5A65F-58D3-4565-830C-3A235D2621AC}"/>
              </a:ext>
            </a:extLst>
          </p:cNvPr>
          <p:cNvSpPr>
            <a:spLocks/>
          </p:cNvSpPr>
          <p:nvPr/>
        </p:nvSpPr>
        <p:spPr bwMode="auto">
          <a:xfrm>
            <a:off x="-759471" y="1733569"/>
            <a:ext cx="18860" cy="19442"/>
          </a:xfrm>
          <a:custGeom>
            <a:avLst/>
            <a:gdLst>
              <a:gd name="T0" fmla="*/ 51 w 104"/>
              <a:gd name="T1" fmla="*/ 102 h 103"/>
              <a:gd name="T2" fmla="*/ 0 w 104"/>
              <a:gd name="T3" fmla="*/ 51 h 103"/>
              <a:gd name="T4" fmla="*/ 51 w 104"/>
              <a:gd name="T5" fmla="*/ 0 h 103"/>
              <a:gd name="T6" fmla="*/ 103 w 104"/>
              <a:gd name="T7" fmla="*/ 51 h 103"/>
              <a:gd name="T8" fmla="*/ 51 w 104"/>
              <a:gd name="T9" fmla="*/ 102 h 1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4"/>
              <a:gd name="T16" fmla="*/ 0 h 103"/>
              <a:gd name="T17" fmla="*/ 104 w 104"/>
              <a:gd name="T18" fmla="*/ 103 h 1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4" h="103">
                <a:moveTo>
                  <a:pt x="51" y="102"/>
                </a:moveTo>
                <a:cubicBezTo>
                  <a:pt x="23" y="102"/>
                  <a:pt x="0" y="79"/>
                  <a:pt x="0" y="51"/>
                </a:cubicBezTo>
                <a:cubicBezTo>
                  <a:pt x="0" y="22"/>
                  <a:pt x="23" y="0"/>
                  <a:pt x="51" y="0"/>
                </a:cubicBezTo>
                <a:cubicBezTo>
                  <a:pt x="80" y="0"/>
                  <a:pt x="103" y="22"/>
                  <a:pt x="103" y="51"/>
                </a:cubicBezTo>
                <a:cubicBezTo>
                  <a:pt x="103" y="79"/>
                  <a:pt x="80" y="102"/>
                  <a:pt x="51" y="10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sz="1100" spc="30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70201" y="2154755"/>
            <a:ext cx="23909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可以根据分数乘法的意义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列方程解答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。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5734367" y="2201131"/>
            <a:ext cx="24447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可以根据分数除法的意义直接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用除法计算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。</a:t>
            </a:r>
            <a:endParaRPr lang="en-US" altLang="zh-CN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68" name="Straight Connector 36">
            <a:extLst>
              <a:ext uri="{FF2B5EF4-FFF2-40B4-BE49-F238E27FC236}">
                <a16:creationId xmlns="" xmlns:a16="http://schemas.microsoft.com/office/drawing/2014/main" id="{27E37D55-1540-445B-9A93-2E2F968AC404}"/>
              </a:ext>
            </a:extLst>
          </p:cNvPr>
          <p:cNvCxnSpPr/>
          <p:nvPr/>
        </p:nvCxnSpPr>
        <p:spPr>
          <a:xfrm rot="10800000">
            <a:off x="3845707" y="2739694"/>
            <a:ext cx="978174" cy="137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22">
            <a:extLst>
              <a:ext uri="{FF2B5EF4-FFF2-40B4-BE49-F238E27FC236}">
                <a16:creationId xmlns="" xmlns:a16="http://schemas.microsoft.com/office/drawing/2014/main" id="{91322923-EE6D-49C9-869A-04A9C5E9D180}"/>
              </a:ext>
            </a:extLst>
          </p:cNvPr>
          <p:cNvGrpSpPr/>
          <p:nvPr/>
        </p:nvGrpSpPr>
        <p:grpSpPr>
          <a:xfrm>
            <a:off x="3167639" y="2505694"/>
            <a:ext cx="468000" cy="468000"/>
            <a:chOff x="947582" y="1574028"/>
            <a:chExt cx="1209747" cy="1293941"/>
          </a:xfrm>
          <a:solidFill>
            <a:srgbClr val="78AF5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0" name="Sev01">
              <a:extLst>
                <a:ext uri="{FF2B5EF4-FFF2-40B4-BE49-F238E27FC236}">
                  <a16:creationId xmlns="" xmlns:a16="http://schemas.microsoft.com/office/drawing/2014/main" id="{52FB39B5-4F77-4A2D-AAE7-1E2E6BADE485}"/>
                </a:ext>
              </a:extLst>
            </p:cNvPr>
            <p:cNvSpPr/>
            <p:nvPr/>
          </p:nvSpPr>
          <p:spPr>
            <a:xfrm rot="18900000">
              <a:off x="947582" y="1658222"/>
              <a:ext cx="1209747" cy="120974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Sev01">
              <a:extLst>
                <a:ext uri="{FF2B5EF4-FFF2-40B4-BE49-F238E27FC236}">
                  <a16:creationId xmlns="" xmlns:a16="http://schemas.microsoft.com/office/drawing/2014/main" id="{389DF474-B343-412B-8F42-DFE6B4F97A29}"/>
                </a:ext>
              </a:extLst>
            </p:cNvPr>
            <p:cNvSpPr/>
            <p:nvPr/>
          </p:nvSpPr>
          <p:spPr>
            <a:xfrm rot="18900000">
              <a:off x="947582" y="1574028"/>
              <a:ext cx="1209747" cy="120974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2" name="Group 23">
            <a:extLst>
              <a:ext uri="{FF2B5EF4-FFF2-40B4-BE49-F238E27FC236}">
                <a16:creationId xmlns="" xmlns:a16="http://schemas.microsoft.com/office/drawing/2014/main" id="{1E5A61C5-2797-4C17-B88A-372CEBE51F82}"/>
              </a:ext>
            </a:extLst>
          </p:cNvPr>
          <p:cNvGrpSpPr/>
          <p:nvPr/>
        </p:nvGrpSpPr>
        <p:grpSpPr>
          <a:xfrm>
            <a:off x="5041735" y="2477063"/>
            <a:ext cx="468000" cy="468000"/>
            <a:chOff x="2971937" y="1574028"/>
            <a:chExt cx="1209747" cy="1278466"/>
          </a:xfrm>
          <a:solidFill>
            <a:srgbClr val="FAC14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3" name="Sev02">
              <a:extLst>
                <a:ext uri="{FF2B5EF4-FFF2-40B4-BE49-F238E27FC236}">
                  <a16:creationId xmlns="" xmlns:a16="http://schemas.microsoft.com/office/drawing/2014/main" id="{FACAA224-B2BE-45C2-8144-A7773DC81DF5}"/>
                </a:ext>
              </a:extLst>
            </p:cNvPr>
            <p:cNvSpPr/>
            <p:nvPr/>
          </p:nvSpPr>
          <p:spPr>
            <a:xfrm rot="18900000">
              <a:off x="2971937" y="1642747"/>
              <a:ext cx="1209747" cy="120974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4" name="Sev02">
              <a:extLst>
                <a:ext uri="{FF2B5EF4-FFF2-40B4-BE49-F238E27FC236}">
                  <a16:creationId xmlns="" xmlns:a16="http://schemas.microsoft.com/office/drawing/2014/main" id="{248D14AD-E07F-4592-9788-6F7E7FCA564E}"/>
                </a:ext>
              </a:extLst>
            </p:cNvPr>
            <p:cNvSpPr/>
            <p:nvPr/>
          </p:nvSpPr>
          <p:spPr>
            <a:xfrm rot="18900000">
              <a:off x="2971937" y="1574028"/>
              <a:ext cx="1209747" cy="120974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8" name="Oval 27">
            <a:extLst>
              <a:ext uri="{FF2B5EF4-FFF2-40B4-BE49-F238E27FC236}">
                <a16:creationId xmlns="" xmlns:a16="http://schemas.microsoft.com/office/drawing/2014/main" id="{72FBA7AD-0DD4-4D34-9B2A-815E68F32147}"/>
              </a:ext>
            </a:extLst>
          </p:cNvPr>
          <p:cNvSpPr/>
          <p:nvPr/>
        </p:nvSpPr>
        <p:spPr>
          <a:xfrm>
            <a:off x="4265844" y="2647786"/>
            <a:ext cx="160858" cy="1608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57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6" grpId="0"/>
      <p:bldP spid="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2"/>
              <p:cNvSpPr txBox="1">
                <a:spLocks noChangeArrowheads="1"/>
              </p:cNvSpPr>
              <p:nvPr/>
            </p:nvSpPr>
            <p:spPr bwMode="auto">
              <a:xfrm>
                <a:off x="870544" y="656899"/>
                <a:ext cx="7414235" cy="1214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8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画一画，算一算，</a:t>
                </a:r>
                <a:r>
                  <a:rPr lang="zh-CN" altLang="en-US" sz="28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把一个</a:t>
                </a:r>
                <a:r>
                  <a:rPr lang="zh-CN" altLang="en-US" sz="28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圆的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altLang="zh-CN" sz="28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28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平均</a:t>
                </a:r>
                <a:r>
                  <a:rPr lang="zh-CN" altLang="en-US" sz="28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分成</a:t>
                </a:r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8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份，每份是整个圆的几分之几？</a:t>
                </a:r>
              </a:p>
            </p:txBody>
          </p:sp>
        </mc:Choice>
        <mc:Fallback>
          <p:sp>
            <p:nvSpPr>
              <p:cNvPr id="12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0544" y="656899"/>
                <a:ext cx="7414235" cy="1214243"/>
              </a:xfrm>
              <a:prstGeom prst="rect">
                <a:avLst/>
              </a:prstGeom>
              <a:blipFill rotWithShape="1">
                <a:blip r:embed="rId2"/>
                <a:stretch>
                  <a:fillRect l="-1727" r="-6414" b="-130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/>
          <p:cNvGrpSpPr/>
          <p:nvPr/>
        </p:nvGrpSpPr>
        <p:grpSpPr>
          <a:xfrm>
            <a:off x="389901" y="786967"/>
            <a:ext cx="405578" cy="523220"/>
            <a:chOff x="152631" y="741611"/>
            <a:chExt cx="405578" cy="523220"/>
          </a:xfrm>
        </p:grpSpPr>
        <p:sp>
          <p:nvSpPr>
            <p:cNvPr id="8" name="椭圆 7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72517" y="74161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698671" y="226595"/>
            <a:ext cx="3864514" cy="430304"/>
            <a:chOff x="5304502" y="544377"/>
            <a:chExt cx="3864514" cy="430304"/>
          </a:xfrm>
        </p:grpSpPr>
        <p:sp>
          <p:nvSpPr>
            <p:cNvPr id="11" name="文本框 5"/>
            <p:cNvSpPr txBox="1"/>
            <p:nvPr/>
          </p:nvSpPr>
          <p:spPr>
            <a:xfrm>
              <a:off x="5690815" y="666904"/>
              <a:ext cx="34782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63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～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64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页练习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五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6" name="图片 1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62" name="组合 61"/>
          <p:cNvGrpSpPr/>
          <p:nvPr/>
        </p:nvGrpSpPr>
        <p:grpSpPr>
          <a:xfrm>
            <a:off x="2162800" y="2175778"/>
            <a:ext cx="1296000" cy="1296001"/>
            <a:chOff x="1475656" y="2355725"/>
            <a:chExt cx="1296000" cy="1296001"/>
          </a:xfrm>
          <a:solidFill>
            <a:schemeClr val="bg1"/>
          </a:solidFill>
        </p:grpSpPr>
        <p:sp>
          <p:nvSpPr>
            <p:cNvPr id="63" name="椭圆 62"/>
            <p:cNvSpPr/>
            <p:nvPr/>
          </p:nvSpPr>
          <p:spPr>
            <a:xfrm>
              <a:off x="1475656" y="2355725"/>
              <a:ext cx="1296000" cy="1296000"/>
            </a:xfrm>
            <a:prstGeom prst="ellipse">
              <a:avLst/>
            </a:prstGeom>
            <a:grpFill/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4" name="直接连接符 63"/>
            <p:cNvCxnSpPr/>
            <p:nvPr/>
          </p:nvCxnSpPr>
          <p:spPr>
            <a:xfrm>
              <a:off x="1475656" y="3003725"/>
              <a:ext cx="1296000" cy="0"/>
            </a:xfrm>
            <a:prstGeom prst="line">
              <a:avLst/>
            </a:prstGeom>
            <a:grp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rot="16200000">
              <a:off x="1475656" y="3003726"/>
              <a:ext cx="1296000" cy="0"/>
            </a:xfrm>
            <a:prstGeom prst="line">
              <a:avLst/>
            </a:prstGeom>
            <a:grp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4"/>
          <a:srcRect l="4696" t="7744" r="6088" b="3039"/>
          <a:stretch>
            <a:fillRect/>
          </a:stretch>
        </p:blipFill>
        <p:spPr>
          <a:xfrm>
            <a:off x="2126724" y="2139702"/>
            <a:ext cx="1368152" cy="1368152"/>
          </a:xfrm>
          <a:prstGeom prst="rect">
            <a:avLst/>
          </a:prstGeom>
        </p:spPr>
      </p:pic>
      <p:cxnSp>
        <p:nvCxnSpPr>
          <p:cNvPr id="67" name="直接连接符 66"/>
          <p:cNvCxnSpPr/>
          <p:nvPr/>
        </p:nvCxnSpPr>
        <p:spPr>
          <a:xfrm>
            <a:off x="2349176" y="2350143"/>
            <a:ext cx="942675" cy="916410"/>
          </a:xfrm>
          <a:prstGeom prst="lin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图片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655" y="2175778"/>
            <a:ext cx="1343025" cy="1343025"/>
          </a:xfrm>
          <a:prstGeom prst="rect">
            <a:avLst/>
          </a:prstGeom>
        </p:spPr>
      </p:pic>
      <p:sp>
        <p:nvSpPr>
          <p:cNvPr id="69" name="燕尾形箭头 68"/>
          <p:cNvSpPr/>
          <p:nvPr/>
        </p:nvSpPr>
        <p:spPr>
          <a:xfrm>
            <a:off x="3810268" y="2643758"/>
            <a:ext cx="820660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0" name="直接连接符 69"/>
          <p:cNvCxnSpPr/>
          <p:nvPr/>
        </p:nvCxnSpPr>
        <p:spPr>
          <a:xfrm rot="5400000">
            <a:off x="4958929" y="2389085"/>
            <a:ext cx="942675" cy="916410"/>
          </a:xfrm>
          <a:prstGeom prst="lin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矩形 70"/>
              <p:cNvSpPr/>
              <p:nvPr/>
            </p:nvSpPr>
            <p:spPr>
              <a:xfrm>
                <a:off x="1600164" y="3536801"/>
                <a:ext cx="2312526" cy="8994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   </m:t>
                      </m:r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8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zh-CN" altLang="zh-CN" sz="28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1" name="矩形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64" y="3536801"/>
                <a:ext cx="2312526" cy="8994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矩形 71"/>
              <p:cNvSpPr/>
              <p:nvPr/>
            </p:nvSpPr>
            <p:spPr>
              <a:xfrm>
                <a:off x="3088223" y="3519179"/>
                <a:ext cx="1296314" cy="9043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   </m:t>
                      </m:r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8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zh-CN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2" name="矩形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223" y="3519179"/>
                <a:ext cx="1296314" cy="90435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矩形 72"/>
              <p:cNvSpPr/>
              <p:nvPr/>
            </p:nvSpPr>
            <p:spPr>
              <a:xfrm>
                <a:off x="1398113" y="3614873"/>
                <a:ext cx="1030368" cy="7802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 b="1" i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zh-CN" altLang="zh-CN" sz="2800" b="1" dirty="0">
                    <a:solidFill>
                      <a:srgbClr val="000000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　</a:t>
                </a:r>
                <a:endParaRPr lang="zh-CN" altLang="en-US" sz="2800" b="1" dirty="0">
                  <a:latin typeface="+mn-ea"/>
                </a:endParaRPr>
              </a:p>
            </p:txBody>
          </p:sp>
        </mc:Choice>
        <mc:Fallback>
          <p:sp>
            <p:nvSpPr>
              <p:cNvPr id="73" name="矩形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113" y="3614873"/>
                <a:ext cx="1030368" cy="780278"/>
              </a:xfrm>
              <a:prstGeom prst="rect">
                <a:avLst/>
              </a:prstGeom>
              <a:blipFill rotWithShape="1">
                <a:blip r:embed="rId8"/>
                <a:stretch>
                  <a:fillRect b="-54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矩形 20"/>
              <p:cNvSpPr/>
              <p:nvPr/>
            </p:nvSpPr>
            <p:spPr>
              <a:xfrm>
                <a:off x="4577661" y="3640173"/>
                <a:ext cx="3977363" cy="783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答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：每份是整个圆的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zh-CN" alt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  <a:endParaRPr lang="zh-CN" alt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661" y="3640173"/>
                <a:ext cx="3977363" cy="783356"/>
              </a:xfrm>
              <a:prstGeom prst="rect">
                <a:avLst/>
              </a:prstGeom>
              <a:blipFill rotWithShape="1">
                <a:blip r:embed="rId9"/>
                <a:stretch>
                  <a:fillRect l="-3221" r="-2301" b="-46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375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/>
      <p:bldP spid="72" grpId="0"/>
      <p:bldP spid="73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2" name="矩形 21"/>
              <p:cNvSpPr/>
              <p:nvPr/>
            </p:nvSpPr>
            <p:spPr>
              <a:xfrm>
                <a:off x="961949" y="417315"/>
                <a:ext cx="7704966" cy="1209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算一算，</a:t>
                </a:r>
                <a:r>
                  <a:rPr lang="zh-CN" altLang="en-US" sz="28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画一画。把</a:t>
                </a:r>
                <a:r>
                  <a:rPr lang="zh-CN" altLang="en-US" sz="28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一根长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altLang="zh-CN" sz="28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m</a:t>
                </a:r>
                <a:r>
                  <a:rPr lang="zh-CN" altLang="en-US" sz="28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的甘蔗截成</a:t>
                </a:r>
                <a:r>
                  <a: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同样长的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段，每段长多少米？</a:t>
                </a:r>
              </a:p>
            </p:txBody>
          </p:sp>
        </mc:Choice>
        <mc:Fallback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949" y="417315"/>
                <a:ext cx="7704966" cy="1209370"/>
              </a:xfrm>
              <a:prstGeom prst="rect">
                <a:avLst/>
              </a:prstGeom>
              <a:blipFill rotWithShape="1">
                <a:blip r:embed="rId2"/>
                <a:stretch>
                  <a:fillRect l="-1661" b="-1356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组合 66"/>
          <p:cNvGrpSpPr/>
          <p:nvPr/>
        </p:nvGrpSpPr>
        <p:grpSpPr>
          <a:xfrm>
            <a:off x="556371" y="537783"/>
            <a:ext cx="405578" cy="523220"/>
            <a:chOff x="152631" y="723992"/>
            <a:chExt cx="405578" cy="523220"/>
          </a:xfrm>
        </p:grpSpPr>
        <p:sp>
          <p:nvSpPr>
            <p:cNvPr id="68" name="椭圆 67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172517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2929881" y="3687507"/>
                <a:ext cx="2312526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方正书宋_GBK" panose="03000509000000000000" pitchFamily="65" charset="-122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方正书宋_GBK" panose="03000509000000000000" pitchFamily="65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zh-CN" altLang="zh-CN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方正书宋_GBK" panose="03000509000000000000" pitchFamily="65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方正书宋_GBK" panose="03000509000000000000" pitchFamily="65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CN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881" y="3687507"/>
                <a:ext cx="2312526" cy="7838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矩形 20"/>
              <p:cNvSpPr/>
              <p:nvPr/>
            </p:nvSpPr>
            <p:spPr>
              <a:xfrm>
                <a:off x="4599060" y="3729102"/>
                <a:ext cx="1603476" cy="684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060" y="3729102"/>
                <a:ext cx="1603476" cy="684162"/>
              </a:xfrm>
              <a:prstGeom prst="rect">
                <a:avLst/>
              </a:prstGeom>
              <a:blipFill rotWithShape="1">
                <a:blip r:embed="rId5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2547990" y="3758680"/>
                <a:ext cx="1383759" cy="684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i="0" smtClean="0"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zh-CN" altLang="zh-CN" sz="2800" b="1" dirty="0">
                    <a:solidFill>
                      <a:srgbClr val="000000"/>
                    </a:solidFill>
                    <a:effectLst/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　</a:t>
                </a:r>
                <a:endPara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990" y="3758680"/>
                <a:ext cx="1383759" cy="684739"/>
              </a:xfrm>
              <a:prstGeom prst="rect">
                <a:avLst/>
              </a:prstGeom>
              <a:blipFill rotWithShape="0">
                <a:blip r:embed="rId6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接连接符 29"/>
          <p:cNvCxnSpPr/>
          <p:nvPr/>
        </p:nvCxnSpPr>
        <p:spPr>
          <a:xfrm>
            <a:off x="3800699" y="3782249"/>
            <a:ext cx="349189" cy="22986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22"/>
          <p:cNvSpPr txBox="1">
            <a:spLocks noChangeArrowheads="1"/>
          </p:cNvSpPr>
          <p:nvPr/>
        </p:nvSpPr>
        <p:spPr bwMode="auto">
          <a:xfrm>
            <a:off x="3941468" y="3493541"/>
            <a:ext cx="4048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4423408" y="4256477"/>
            <a:ext cx="216024" cy="152125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22"/>
          <p:cNvSpPr txBox="1">
            <a:spLocks noChangeArrowheads="1"/>
          </p:cNvSpPr>
          <p:nvPr/>
        </p:nvSpPr>
        <p:spPr bwMode="auto">
          <a:xfrm>
            <a:off x="4396654" y="4408602"/>
            <a:ext cx="4048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1</a:t>
            </a:r>
            <a:endParaRPr lang="zh-CN" altLang="en-US" dirty="0"/>
          </a:p>
        </p:txBody>
      </p:sp>
      <p:graphicFrame>
        <p:nvGraphicFramePr>
          <p:cNvPr id="34" name="表格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539990"/>
              </p:ext>
            </p:extLst>
          </p:nvPr>
        </p:nvGraphicFramePr>
        <p:xfrm>
          <a:off x="1742173" y="2446808"/>
          <a:ext cx="5460267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00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200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200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72261">
                <a:tc>
                  <a:txBody>
                    <a:bodyPr/>
                    <a:lstStyle/>
                    <a:p>
                      <a:endParaRPr lang="zh-CN" altLang="en-US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表格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783432"/>
              </p:ext>
            </p:extLst>
          </p:nvPr>
        </p:nvGraphicFramePr>
        <p:xfrm>
          <a:off x="1742173" y="2446808"/>
          <a:ext cx="5460267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00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200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200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72261">
                <a:tc>
                  <a:txBody>
                    <a:bodyPr/>
                    <a:lstStyle/>
                    <a:p>
                      <a:endParaRPr lang="zh-CN" altLang="en-US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" name="右大括号 35"/>
          <p:cNvSpPr/>
          <p:nvPr/>
        </p:nvSpPr>
        <p:spPr>
          <a:xfrm rot="16200000">
            <a:off x="4292869" y="-484235"/>
            <a:ext cx="355972" cy="5472610"/>
          </a:xfrm>
          <a:prstGeom prst="rightBrace">
            <a:avLst>
              <a:gd name="adj1" fmla="val 24932"/>
              <a:gd name="adj2" fmla="val 50000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右大括号 36"/>
          <p:cNvSpPr/>
          <p:nvPr/>
        </p:nvSpPr>
        <p:spPr>
          <a:xfrm rot="5400000">
            <a:off x="2525879" y="1921838"/>
            <a:ext cx="250253" cy="1800200"/>
          </a:xfrm>
          <a:prstGeom prst="rightBrace">
            <a:avLst>
              <a:gd name="adj1" fmla="val 24932"/>
              <a:gd name="adj2" fmla="val 50000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7"/>
              <p:cNvSpPr txBox="1"/>
              <p:nvPr/>
            </p:nvSpPr>
            <p:spPr>
              <a:xfrm>
                <a:off x="4090997" y="1531867"/>
                <a:ext cx="721672" cy="585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米</a:t>
                </a:r>
              </a:p>
            </p:txBody>
          </p:sp>
        </mc:Choice>
        <mc:Fallback xmlns="">
          <p:sp>
            <p:nvSpPr>
              <p:cNvPr id="3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997" y="1531867"/>
                <a:ext cx="721672" cy="585801"/>
              </a:xfrm>
              <a:prstGeom prst="rect">
                <a:avLst/>
              </a:prstGeom>
              <a:blipFill rotWithShape="0">
                <a:blip r:embed="rId7"/>
                <a:stretch>
                  <a:fillRect r="-5932" b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7"/>
              <p:cNvSpPr txBox="1"/>
              <p:nvPr/>
            </p:nvSpPr>
            <p:spPr>
              <a:xfrm>
                <a:off x="2317281" y="2919833"/>
                <a:ext cx="699230" cy="586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米</a:t>
                </a:r>
              </a:p>
            </p:txBody>
          </p:sp>
        </mc:Choice>
        <mc:Fallback xmlns="">
          <p:sp>
            <p:nvSpPr>
              <p:cNvPr id="44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281" y="2919833"/>
                <a:ext cx="699230" cy="586058"/>
              </a:xfrm>
              <a:prstGeom prst="rect">
                <a:avLst/>
              </a:prstGeom>
              <a:blipFill rotWithShape="0">
                <a:blip r:embed="rId8"/>
                <a:stretch>
                  <a:fillRect r="-8696" b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右大括号 44"/>
          <p:cNvSpPr/>
          <p:nvPr/>
        </p:nvSpPr>
        <p:spPr>
          <a:xfrm rot="5400000">
            <a:off x="4345728" y="1929937"/>
            <a:ext cx="250253" cy="1800200"/>
          </a:xfrm>
          <a:prstGeom prst="rightBrace">
            <a:avLst>
              <a:gd name="adj1" fmla="val 24932"/>
              <a:gd name="adj2" fmla="val 50000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7"/>
              <p:cNvSpPr txBox="1"/>
              <p:nvPr/>
            </p:nvSpPr>
            <p:spPr>
              <a:xfrm>
                <a:off x="4128972" y="2918609"/>
                <a:ext cx="699230" cy="586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米</a:t>
                </a:r>
              </a:p>
            </p:txBody>
          </p:sp>
        </mc:Choice>
        <mc:Fallback xmlns="">
          <p:sp>
            <p:nvSpPr>
              <p:cNvPr id="46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972" y="2918609"/>
                <a:ext cx="699230" cy="586058"/>
              </a:xfrm>
              <a:prstGeom prst="rect">
                <a:avLst/>
              </a:prstGeom>
              <a:blipFill rotWithShape="0">
                <a:blip r:embed="rId9"/>
                <a:stretch>
                  <a:fillRect r="-8696" b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右大括号 46"/>
          <p:cNvSpPr/>
          <p:nvPr/>
        </p:nvSpPr>
        <p:spPr>
          <a:xfrm rot="5400000">
            <a:off x="6191312" y="1925571"/>
            <a:ext cx="250253" cy="1800200"/>
          </a:xfrm>
          <a:prstGeom prst="rightBrace">
            <a:avLst>
              <a:gd name="adj1" fmla="val 24932"/>
              <a:gd name="adj2" fmla="val 50000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7"/>
              <p:cNvSpPr txBox="1"/>
              <p:nvPr/>
            </p:nvSpPr>
            <p:spPr>
              <a:xfrm>
                <a:off x="5994204" y="2956155"/>
                <a:ext cx="699230" cy="586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米</a:t>
                </a:r>
              </a:p>
            </p:txBody>
          </p:sp>
        </mc:Choice>
        <mc:Fallback xmlns="">
          <p:sp>
            <p:nvSpPr>
              <p:cNvPr id="4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204" y="2956155"/>
                <a:ext cx="699230" cy="586058"/>
              </a:xfrm>
              <a:prstGeom prst="rect">
                <a:avLst/>
              </a:prstGeom>
              <a:blipFill rotWithShape="0">
                <a:blip r:embed="rId10"/>
                <a:stretch>
                  <a:fillRect r="-8696" b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矩形 26"/>
              <p:cNvSpPr/>
              <p:nvPr/>
            </p:nvSpPr>
            <p:spPr>
              <a:xfrm>
                <a:off x="3931749" y="4473241"/>
                <a:ext cx="3977363" cy="684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答：每段长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  <a:endPara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749" y="4473241"/>
                <a:ext cx="3977363" cy="684739"/>
              </a:xfrm>
              <a:prstGeom prst="rect">
                <a:avLst/>
              </a:prstGeom>
              <a:blipFill rotWithShape="1">
                <a:blip r:embed="rId11"/>
                <a:stretch>
                  <a:fillRect l="-2454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972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9" grpId="0"/>
      <p:bldP spid="31" grpId="0"/>
      <p:bldP spid="33" grpId="0"/>
      <p:bldP spid="36" grpId="0" animBg="1"/>
      <p:bldP spid="37" grpId="0" animBg="1"/>
      <p:bldP spid="38" grpId="0"/>
      <p:bldP spid="44" grpId="0"/>
      <p:bldP spid="45" grpId="0" animBg="1"/>
      <p:bldP spid="46" grpId="0"/>
      <p:bldP spid="47" grpId="0" animBg="1"/>
      <p:bldP spid="48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66"/>
          <p:cNvGrpSpPr/>
          <p:nvPr/>
        </p:nvGrpSpPr>
        <p:grpSpPr>
          <a:xfrm>
            <a:off x="467882" y="520698"/>
            <a:ext cx="405578" cy="523220"/>
            <a:chOff x="152631" y="723992"/>
            <a:chExt cx="405578" cy="523220"/>
          </a:xfrm>
        </p:grpSpPr>
        <p:sp>
          <p:nvSpPr>
            <p:cNvPr id="68" name="椭圆 67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172517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893347" y="436668"/>
                <a:ext cx="7312606" cy="1214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6</a:t>
                </a:r>
                <a:r>
                  <a: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张同样大的饼，</a:t>
                </a:r>
                <a:r>
                  <a:rPr lang="zh-CN" altLang="en-US" sz="28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每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张一</a:t>
                </a:r>
                <a:r>
                  <a: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份，可以分成几份？画一画，算一算。</a:t>
                </a: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347" y="436668"/>
                <a:ext cx="7312606" cy="1214500"/>
              </a:xfrm>
              <a:prstGeom prst="rect">
                <a:avLst/>
              </a:prstGeom>
              <a:blipFill rotWithShape="0">
                <a:blip r:embed="rId2"/>
                <a:stretch>
                  <a:fillRect l="-1751" r="-6589" b="-130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矩形 30"/>
              <p:cNvSpPr/>
              <p:nvPr/>
            </p:nvSpPr>
            <p:spPr>
              <a:xfrm>
                <a:off x="2240700" y="3139204"/>
                <a:ext cx="1173122" cy="783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6÷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700" y="3139204"/>
                <a:ext cx="1173122" cy="783035"/>
              </a:xfrm>
              <a:prstGeom prst="rect">
                <a:avLst/>
              </a:prstGeom>
              <a:blipFill rotWithShape="1">
                <a:blip r:embed="rId3"/>
                <a:stretch>
                  <a:fillRect l="-10938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2485236" y="3063620"/>
                <a:ext cx="2312526" cy="8994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=6</m:t>
                      </m:r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zh-CN" altLang="zh-CN" sz="28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方正书宋_GBK" panose="03000509000000000000" pitchFamily="65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方正书宋_GBK" panose="03000509000000000000" pitchFamily="65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236" y="3063620"/>
                <a:ext cx="2312526" cy="8994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接连接符 32"/>
          <p:cNvCxnSpPr/>
          <p:nvPr/>
        </p:nvCxnSpPr>
        <p:spPr>
          <a:xfrm>
            <a:off x="3317864" y="3446686"/>
            <a:ext cx="248372" cy="251089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3807028" y="3670825"/>
            <a:ext cx="251192" cy="23294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22"/>
          <p:cNvSpPr txBox="1">
            <a:spLocks noChangeArrowheads="1"/>
          </p:cNvSpPr>
          <p:nvPr/>
        </p:nvSpPr>
        <p:spPr bwMode="auto">
          <a:xfrm>
            <a:off x="3355082" y="3097294"/>
            <a:ext cx="4048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22"/>
          <p:cNvSpPr txBox="1">
            <a:spLocks noChangeArrowheads="1"/>
          </p:cNvSpPr>
          <p:nvPr/>
        </p:nvSpPr>
        <p:spPr bwMode="auto">
          <a:xfrm>
            <a:off x="4021367" y="3696935"/>
            <a:ext cx="4048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484973" y="4103094"/>
            <a:ext cx="3251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答：可以分成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份。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117941" y="3307969"/>
            <a:ext cx="1741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9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（份）</a:t>
            </a:r>
          </a:p>
        </p:txBody>
      </p:sp>
      <p:sp>
        <p:nvSpPr>
          <p:cNvPr id="39" name="椭圆 3"/>
          <p:cNvSpPr>
            <a:spLocks noChangeArrowheads="1"/>
          </p:cNvSpPr>
          <p:nvPr/>
        </p:nvSpPr>
        <p:spPr bwMode="auto">
          <a:xfrm>
            <a:off x="1286954" y="1879032"/>
            <a:ext cx="1008000" cy="1008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BB6126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120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366368" y="1910775"/>
            <a:ext cx="849172" cy="731581"/>
            <a:chOff x="2830077" y="2175803"/>
            <a:chExt cx="849172" cy="731581"/>
          </a:xfrm>
        </p:grpSpPr>
        <p:cxnSp>
          <p:nvCxnSpPr>
            <p:cNvPr id="41" name="直接连接符 97"/>
            <p:cNvCxnSpPr>
              <a:cxnSpLocks noChangeShapeType="1"/>
            </p:cNvCxnSpPr>
            <p:nvPr/>
          </p:nvCxnSpPr>
          <p:spPr bwMode="auto">
            <a:xfrm>
              <a:off x="3262181" y="2175803"/>
              <a:ext cx="4631" cy="4735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直接连接符 97"/>
            <p:cNvCxnSpPr>
              <a:cxnSpLocks noChangeShapeType="1"/>
            </p:cNvCxnSpPr>
            <p:nvPr/>
          </p:nvCxnSpPr>
          <p:spPr bwMode="auto">
            <a:xfrm flipV="1">
              <a:off x="2830077" y="2646286"/>
              <a:ext cx="436735" cy="26109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直接连接符 97"/>
            <p:cNvCxnSpPr>
              <a:cxnSpLocks noChangeShapeType="1"/>
            </p:cNvCxnSpPr>
            <p:nvPr/>
          </p:nvCxnSpPr>
          <p:spPr bwMode="auto">
            <a:xfrm flipH="1" flipV="1">
              <a:off x="3237111" y="2627141"/>
              <a:ext cx="442138" cy="27804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4" name="椭圆 3"/>
          <p:cNvSpPr>
            <a:spLocks noChangeArrowheads="1"/>
          </p:cNvSpPr>
          <p:nvPr/>
        </p:nvSpPr>
        <p:spPr bwMode="auto">
          <a:xfrm>
            <a:off x="2405822" y="1879032"/>
            <a:ext cx="1008000" cy="1008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BB6126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120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椭圆 3"/>
          <p:cNvSpPr>
            <a:spLocks noChangeArrowheads="1"/>
          </p:cNvSpPr>
          <p:nvPr/>
        </p:nvSpPr>
        <p:spPr bwMode="auto">
          <a:xfrm>
            <a:off x="3471403" y="1879032"/>
            <a:ext cx="1008000" cy="1008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BB6126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120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椭圆 3"/>
          <p:cNvSpPr>
            <a:spLocks noChangeArrowheads="1"/>
          </p:cNvSpPr>
          <p:nvPr/>
        </p:nvSpPr>
        <p:spPr bwMode="auto">
          <a:xfrm>
            <a:off x="4590271" y="1879032"/>
            <a:ext cx="1008000" cy="1008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BB6126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120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椭圆 3"/>
          <p:cNvSpPr>
            <a:spLocks noChangeArrowheads="1"/>
          </p:cNvSpPr>
          <p:nvPr/>
        </p:nvSpPr>
        <p:spPr bwMode="auto">
          <a:xfrm>
            <a:off x="5709139" y="1879032"/>
            <a:ext cx="1008000" cy="1008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BB6126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120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椭圆 3"/>
          <p:cNvSpPr>
            <a:spLocks noChangeArrowheads="1"/>
          </p:cNvSpPr>
          <p:nvPr/>
        </p:nvSpPr>
        <p:spPr bwMode="auto">
          <a:xfrm>
            <a:off x="6828007" y="1879032"/>
            <a:ext cx="1008000" cy="1008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BB6126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120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2485236" y="1884885"/>
            <a:ext cx="849172" cy="763324"/>
            <a:chOff x="2830077" y="2144060"/>
            <a:chExt cx="849172" cy="763324"/>
          </a:xfrm>
        </p:grpSpPr>
        <p:cxnSp>
          <p:nvCxnSpPr>
            <p:cNvPr id="50" name="直接连接符 97"/>
            <p:cNvCxnSpPr>
              <a:cxnSpLocks noChangeShapeType="1"/>
            </p:cNvCxnSpPr>
            <p:nvPr/>
          </p:nvCxnSpPr>
          <p:spPr bwMode="auto">
            <a:xfrm>
              <a:off x="3262181" y="2144060"/>
              <a:ext cx="4631" cy="4735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直接连接符 97"/>
            <p:cNvCxnSpPr>
              <a:cxnSpLocks noChangeShapeType="1"/>
            </p:cNvCxnSpPr>
            <p:nvPr/>
          </p:nvCxnSpPr>
          <p:spPr bwMode="auto">
            <a:xfrm flipV="1">
              <a:off x="2830077" y="2646286"/>
              <a:ext cx="436735" cy="26109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直接连接符 97"/>
            <p:cNvCxnSpPr>
              <a:cxnSpLocks noChangeShapeType="1"/>
            </p:cNvCxnSpPr>
            <p:nvPr/>
          </p:nvCxnSpPr>
          <p:spPr bwMode="auto">
            <a:xfrm flipH="1" flipV="1">
              <a:off x="3237111" y="2627141"/>
              <a:ext cx="442138" cy="27804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3" name="组合 52"/>
          <p:cNvGrpSpPr/>
          <p:nvPr/>
        </p:nvGrpSpPr>
        <p:grpSpPr>
          <a:xfrm>
            <a:off x="3566236" y="1913524"/>
            <a:ext cx="849172" cy="763324"/>
            <a:chOff x="2830077" y="2144060"/>
            <a:chExt cx="849172" cy="763324"/>
          </a:xfrm>
        </p:grpSpPr>
        <p:cxnSp>
          <p:nvCxnSpPr>
            <p:cNvPr id="54" name="直接连接符 97"/>
            <p:cNvCxnSpPr>
              <a:cxnSpLocks noChangeShapeType="1"/>
            </p:cNvCxnSpPr>
            <p:nvPr/>
          </p:nvCxnSpPr>
          <p:spPr bwMode="auto">
            <a:xfrm>
              <a:off x="3262181" y="2144060"/>
              <a:ext cx="4631" cy="4735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直接连接符 97"/>
            <p:cNvCxnSpPr>
              <a:cxnSpLocks noChangeShapeType="1"/>
            </p:cNvCxnSpPr>
            <p:nvPr/>
          </p:nvCxnSpPr>
          <p:spPr bwMode="auto">
            <a:xfrm flipV="1">
              <a:off x="2830077" y="2646286"/>
              <a:ext cx="436735" cy="26109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直接连接符 97"/>
            <p:cNvCxnSpPr>
              <a:cxnSpLocks noChangeShapeType="1"/>
            </p:cNvCxnSpPr>
            <p:nvPr/>
          </p:nvCxnSpPr>
          <p:spPr bwMode="auto">
            <a:xfrm flipH="1" flipV="1">
              <a:off x="3237111" y="2627141"/>
              <a:ext cx="442138" cy="27804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7" name="组合 56"/>
          <p:cNvGrpSpPr/>
          <p:nvPr/>
        </p:nvGrpSpPr>
        <p:grpSpPr>
          <a:xfrm>
            <a:off x="4678475" y="1884217"/>
            <a:ext cx="849172" cy="763324"/>
            <a:chOff x="2830077" y="2144060"/>
            <a:chExt cx="849172" cy="763324"/>
          </a:xfrm>
        </p:grpSpPr>
        <p:cxnSp>
          <p:nvCxnSpPr>
            <p:cNvPr id="58" name="直接连接符 97"/>
            <p:cNvCxnSpPr>
              <a:cxnSpLocks noChangeShapeType="1"/>
            </p:cNvCxnSpPr>
            <p:nvPr/>
          </p:nvCxnSpPr>
          <p:spPr bwMode="auto">
            <a:xfrm>
              <a:off x="3262181" y="2144060"/>
              <a:ext cx="4631" cy="4735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直接连接符 97"/>
            <p:cNvCxnSpPr>
              <a:cxnSpLocks noChangeShapeType="1"/>
            </p:cNvCxnSpPr>
            <p:nvPr/>
          </p:nvCxnSpPr>
          <p:spPr bwMode="auto">
            <a:xfrm flipV="1">
              <a:off x="2830077" y="2646286"/>
              <a:ext cx="436735" cy="26109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直接连接符 97"/>
            <p:cNvCxnSpPr>
              <a:cxnSpLocks noChangeShapeType="1"/>
            </p:cNvCxnSpPr>
            <p:nvPr/>
          </p:nvCxnSpPr>
          <p:spPr bwMode="auto">
            <a:xfrm flipH="1" flipV="1">
              <a:off x="3237111" y="2627141"/>
              <a:ext cx="442138" cy="27804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" name="组合 60"/>
          <p:cNvGrpSpPr/>
          <p:nvPr/>
        </p:nvGrpSpPr>
        <p:grpSpPr>
          <a:xfrm>
            <a:off x="5788553" y="1869831"/>
            <a:ext cx="849172" cy="763324"/>
            <a:chOff x="2830077" y="2144060"/>
            <a:chExt cx="849172" cy="763324"/>
          </a:xfrm>
        </p:grpSpPr>
        <p:cxnSp>
          <p:nvCxnSpPr>
            <p:cNvPr id="62" name="直接连接符 97"/>
            <p:cNvCxnSpPr>
              <a:cxnSpLocks noChangeShapeType="1"/>
            </p:cNvCxnSpPr>
            <p:nvPr/>
          </p:nvCxnSpPr>
          <p:spPr bwMode="auto">
            <a:xfrm>
              <a:off x="3262181" y="2144060"/>
              <a:ext cx="4631" cy="4735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直接连接符 97"/>
            <p:cNvCxnSpPr>
              <a:cxnSpLocks noChangeShapeType="1"/>
            </p:cNvCxnSpPr>
            <p:nvPr/>
          </p:nvCxnSpPr>
          <p:spPr bwMode="auto">
            <a:xfrm flipV="1">
              <a:off x="2830077" y="2646286"/>
              <a:ext cx="436735" cy="26109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直接连接符 97"/>
            <p:cNvCxnSpPr>
              <a:cxnSpLocks noChangeShapeType="1"/>
            </p:cNvCxnSpPr>
            <p:nvPr/>
          </p:nvCxnSpPr>
          <p:spPr bwMode="auto">
            <a:xfrm flipH="1" flipV="1">
              <a:off x="3237111" y="2627141"/>
              <a:ext cx="442138" cy="27804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5" name="组合 64"/>
          <p:cNvGrpSpPr/>
          <p:nvPr/>
        </p:nvGrpSpPr>
        <p:grpSpPr>
          <a:xfrm>
            <a:off x="6906708" y="1879032"/>
            <a:ext cx="849172" cy="763324"/>
            <a:chOff x="2830077" y="2144060"/>
            <a:chExt cx="849172" cy="763324"/>
          </a:xfrm>
        </p:grpSpPr>
        <p:cxnSp>
          <p:nvCxnSpPr>
            <p:cNvPr id="66" name="直接连接符 97"/>
            <p:cNvCxnSpPr>
              <a:cxnSpLocks noChangeShapeType="1"/>
            </p:cNvCxnSpPr>
            <p:nvPr/>
          </p:nvCxnSpPr>
          <p:spPr bwMode="auto">
            <a:xfrm>
              <a:off x="3262181" y="2144060"/>
              <a:ext cx="4631" cy="4735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直接连接符 97"/>
            <p:cNvCxnSpPr>
              <a:cxnSpLocks noChangeShapeType="1"/>
            </p:cNvCxnSpPr>
            <p:nvPr/>
          </p:nvCxnSpPr>
          <p:spPr bwMode="auto">
            <a:xfrm flipV="1">
              <a:off x="2830077" y="2646286"/>
              <a:ext cx="436735" cy="26109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直接连接符 97"/>
            <p:cNvCxnSpPr>
              <a:cxnSpLocks noChangeShapeType="1"/>
            </p:cNvCxnSpPr>
            <p:nvPr/>
          </p:nvCxnSpPr>
          <p:spPr bwMode="auto">
            <a:xfrm flipH="1" flipV="1">
              <a:off x="3237111" y="2627141"/>
              <a:ext cx="442138" cy="27804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7407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5" grpId="0"/>
      <p:bldP spid="36" grpId="0"/>
      <p:bldP spid="37" grpId="0"/>
      <p:bldP spid="38" grpId="0"/>
      <p:bldP spid="39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428110" y="644104"/>
            <a:ext cx="405578" cy="523220"/>
            <a:chOff x="152631" y="723992"/>
            <a:chExt cx="405578" cy="523220"/>
          </a:xfrm>
        </p:grpSpPr>
        <p:sp>
          <p:nvSpPr>
            <p:cNvPr id="29" name="椭圆 28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52631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08" name="矩形 107"/>
          <p:cNvSpPr/>
          <p:nvPr/>
        </p:nvSpPr>
        <p:spPr>
          <a:xfrm>
            <a:off x="833688" y="634743"/>
            <a:ext cx="757721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先计算，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观察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商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和除数的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变化，与同伴说一说你发现了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什么。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830325" y="1696479"/>
                <a:ext cx="1003843" cy="68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i="0" smtClean="0"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zh-CN" altLang="zh-CN" sz="2800" b="1" dirty="0">
                    <a:solidFill>
                      <a:srgbClr val="000000"/>
                    </a:solidFill>
                    <a:effectLst/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　</a:t>
                </a:r>
                <a:endPara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325" y="1696479"/>
                <a:ext cx="1003843" cy="680571"/>
              </a:xfrm>
              <a:prstGeom prst="rect">
                <a:avLst/>
              </a:prstGeom>
              <a:blipFill rotWithShape="0">
                <a:blip r:embed="rId3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2413259" y="1677131"/>
                <a:ext cx="1030368" cy="68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2800" b="1" dirty="0">
                    <a:solidFill>
                      <a:srgbClr val="000000"/>
                    </a:solidFill>
                    <a:effectLst/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　</a:t>
                </a:r>
                <a:endPara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259" y="1677131"/>
                <a:ext cx="1030368" cy="680571"/>
              </a:xfrm>
              <a:prstGeom prst="rect">
                <a:avLst/>
              </a:prstGeom>
              <a:blipFill rotWithShape="0">
                <a:blip r:embed="rId4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3997435" y="1677131"/>
                <a:ext cx="1030368" cy="68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i="0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zh-CN" altLang="zh-CN" sz="2800" b="1" dirty="0">
                    <a:solidFill>
                      <a:srgbClr val="000000"/>
                    </a:solidFill>
                    <a:effectLst/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　</a:t>
                </a:r>
                <a:endPara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435" y="1677131"/>
                <a:ext cx="1030368" cy="680571"/>
              </a:xfrm>
              <a:prstGeom prst="rect">
                <a:avLst/>
              </a:prstGeom>
              <a:blipFill rotWithShape="0">
                <a:blip r:embed="rId5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5468811" y="1642342"/>
                <a:ext cx="1030368" cy="68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zh-CN" sz="2800" b="1" dirty="0">
                    <a:solidFill>
                      <a:srgbClr val="000000"/>
                    </a:solidFill>
                    <a:effectLst/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　</a:t>
                </a:r>
                <a:endPara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811" y="1642342"/>
                <a:ext cx="1030368" cy="680571"/>
              </a:xfrm>
              <a:prstGeom prst="rect">
                <a:avLst/>
              </a:prstGeom>
              <a:blipFill rotWithShape="0">
                <a:blip r:embed="rId6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6877755" y="1677131"/>
                <a:ext cx="1030368" cy="684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zh-CN" sz="2800" b="1" dirty="0">
                    <a:solidFill>
                      <a:srgbClr val="000000"/>
                    </a:solidFill>
                    <a:effectLst/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　</a:t>
                </a:r>
                <a:endPara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755" y="1677131"/>
                <a:ext cx="1030368" cy="684803"/>
              </a:xfrm>
              <a:prstGeom prst="rect">
                <a:avLst/>
              </a:prstGeom>
              <a:blipFill rotWithShape="0">
                <a:blip r:embed="rId7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1522720" y="1702938"/>
                <a:ext cx="1007139" cy="684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720" y="1702938"/>
                <a:ext cx="1007139" cy="684803"/>
              </a:xfrm>
              <a:prstGeom prst="rect">
                <a:avLst/>
              </a:prstGeom>
              <a:blipFill rotWithShape="0">
                <a:blip r:embed="rId8"/>
                <a:stretch>
                  <a:fillRect l="-9697" b="-6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3107923" y="1690034"/>
                <a:ext cx="1007139" cy="68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923" y="1690034"/>
                <a:ext cx="1007139" cy="680571"/>
              </a:xfrm>
              <a:prstGeom prst="rect">
                <a:avLst/>
              </a:prstGeom>
              <a:blipFill rotWithShape="0">
                <a:blip r:embed="rId9"/>
                <a:stretch>
                  <a:fillRect l="-9697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4693126" y="1679893"/>
                <a:ext cx="1007139" cy="68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126" y="1679893"/>
                <a:ext cx="1007139" cy="680571"/>
              </a:xfrm>
              <a:prstGeom prst="rect">
                <a:avLst/>
              </a:prstGeom>
              <a:blipFill rotWithShape="0">
                <a:blip r:embed="rId10"/>
                <a:stretch>
                  <a:fillRect l="-9697" b="-8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23"/>
          <p:cNvSpPr/>
          <p:nvPr/>
        </p:nvSpPr>
        <p:spPr>
          <a:xfrm>
            <a:off x="6254281" y="1780546"/>
            <a:ext cx="10071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7550217" y="1679136"/>
                <a:ext cx="1007139" cy="6763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217" y="1679136"/>
                <a:ext cx="1007139" cy="676339"/>
              </a:xfrm>
              <a:prstGeom prst="rect">
                <a:avLst/>
              </a:prstGeom>
              <a:blipFill rotWithShape="0">
                <a:blip r:embed="rId11"/>
                <a:stretch>
                  <a:fillRect l="-9697" b="-8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38725" y1="41957" x2="38725" y2="51244"/>
                        <a14:foregroundMark x1="51633" y1="39303" x2="52411" y2="53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366377" y="3631339"/>
            <a:ext cx="1105890" cy="1037093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7" name="组合 4"/>
          <p:cNvGrpSpPr/>
          <p:nvPr/>
        </p:nvGrpSpPr>
        <p:grpSpPr bwMode="auto">
          <a:xfrm>
            <a:off x="2582861" y="2569090"/>
            <a:ext cx="5325262" cy="1672253"/>
            <a:chOff x="2111370" y="1068520"/>
            <a:chExt cx="4514751" cy="520851"/>
          </a:xfrm>
          <a:noFill/>
        </p:grpSpPr>
        <p:sp>
          <p:nvSpPr>
            <p:cNvPr id="31" name="云形标注 82"/>
            <p:cNvSpPr>
              <a:spLocks noChangeArrowheads="1"/>
            </p:cNvSpPr>
            <p:nvPr/>
          </p:nvSpPr>
          <p:spPr bwMode="auto">
            <a:xfrm>
              <a:off x="2111370" y="1068520"/>
              <a:ext cx="4514751" cy="520851"/>
            </a:xfrm>
            <a:prstGeom prst="cloudCallout">
              <a:avLst>
                <a:gd name="adj1" fmla="val -55309"/>
                <a:gd name="adj2" fmla="val 54596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2" name="矩形 4"/>
            <p:cNvSpPr>
              <a:spLocks noChangeArrowheads="1"/>
            </p:cNvSpPr>
            <p:nvPr/>
          </p:nvSpPr>
          <p:spPr bwMode="auto">
            <a:xfrm>
              <a:off x="2450190" y="1149892"/>
              <a:ext cx="3913448" cy="41220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被除数不为</a:t>
              </a:r>
              <a:r>
                <a:rPr lang="en-US" altLang="zh-CN" sz="2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0</a:t>
              </a:r>
              <a:r>
                <a:rPr lang="zh-CN" altLang="en-US" sz="2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，当除数</a:t>
              </a:r>
              <a:r>
                <a:rPr lang="zh-CN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大于</a:t>
              </a:r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时</a:t>
              </a:r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,</a:t>
              </a:r>
              <a:r>
                <a:rPr lang="zh-CN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商小于被除数</a:t>
              </a:r>
              <a:r>
                <a:rPr lang="en-US" altLang="zh-CN" sz="2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;</a:t>
              </a:r>
              <a:r>
                <a:rPr lang="zh-CN" altLang="en-US" sz="2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当除数大于</a:t>
              </a:r>
              <a:r>
                <a:rPr lang="en-US" altLang="zh-CN" sz="2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0</a:t>
              </a:r>
              <a:r>
                <a:rPr lang="zh-CN" altLang="en-US" sz="2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且小于</a:t>
              </a:r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时</a:t>
              </a:r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,</a:t>
              </a:r>
              <a:r>
                <a:rPr lang="zh-CN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商大于被除数</a:t>
              </a:r>
              <a:r>
                <a:rPr lang="en-US" altLang="zh-CN" sz="2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;</a:t>
              </a:r>
              <a:r>
                <a:rPr lang="zh-CN" altLang="en-US" sz="2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当除数</a:t>
              </a:r>
              <a:r>
                <a:rPr lang="zh-CN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等于</a:t>
              </a:r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时</a:t>
              </a:r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,</a:t>
              </a:r>
              <a:r>
                <a:rPr lang="zh-CN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商</a:t>
              </a:r>
              <a:r>
                <a:rPr lang="zh-CN" altLang="en-US" sz="2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等于</a:t>
              </a:r>
              <a:r>
                <a:rPr lang="zh-CN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被除数。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460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1310</TotalTime>
  <Words>1792</Words>
  <Application>Microsoft Office PowerPoint</Application>
  <PresentationFormat>全屏显示(16:9)</PresentationFormat>
  <Paragraphs>210</Paragraphs>
  <Slides>26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Microsoft</cp:lastModifiedBy>
  <cp:revision>835</cp:revision>
  <dcterms:created xsi:type="dcterms:W3CDTF">2019-09-02T08:53:16Z</dcterms:created>
  <dcterms:modified xsi:type="dcterms:W3CDTF">2024-02-04T08:59:39Z</dcterms:modified>
</cp:coreProperties>
</file>