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7"/>
  </p:notesMasterIdLst>
  <p:sldIdLst>
    <p:sldId id="256" r:id="rId2"/>
    <p:sldId id="313" r:id="rId3"/>
    <p:sldId id="349" r:id="rId4"/>
    <p:sldId id="260" r:id="rId5"/>
    <p:sldId id="297" r:id="rId6"/>
    <p:sldId id="317" r:id="rId7"/>
    <p:sldId id="342" r:id="rId8"/>
    <p:sldId id="325" r:id="rId9"/>
    <p:sldId id="339" r:id="rId10"/>
    <p:sldId id="327" r:id="rId11"/>
    <p:sldId id="350" r:id="rId12"/>
    <p:sldId id="351" r:id="rId13"/>
    <p:sldId id="258" r:id="rId14"/>
    <p:sldId id="352" r:id="rId15"/>
    <p:sldId id="346" r:id="rId16"/>
    <p:sldId id="292" r:id="rId17"/>
    <p:sldId id="330" r:id="rId18"/>
    <p:sldId id="347" r:id="rId19"/>
    <p:sldId id="353" r:id="rId20"/>
    <p:sldId id="334" r:id="rId21"/>
    <p:sldId id="320" r:id="rId22"/>
    <p:sldId id="259" r:id="rId23"/>
    <p:sldId id="322" r:id="rId24"/>
    <p:sldId id="308" r:id="rId25"/>
    <p:sldId id="26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1C9393"/>
    <a:srgbClr val="FAC14D"/>
    <a:srgbClr val="F95647"/>
    <a:srgbClr val="0066FF"/>
    <a:srgbClr val="FFFF00"/>
    <a:srgbClr val="000000"/>
    <a:srgbClr val="FF99FF"/>
    <a:srgbClr val="528330"/>
    <a:srgbClr val="7C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9830" autoAdjust="0"/>
  </p:normalViewPr>
  <p:slideViewPr>
    <p:cSldViewPr snapToGrid="0">
      <p:cViewPr varScale="1">
        <p:scale>
          <a:sx n="110" d="100"/>
          <a:sy n="110" d="100"/>
        </p:scale>
        <p:origin x="-90" y="-150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36.jpeg"/><Relationship Id="rId12" Type="http://schemas.openxmlformats.org/officeDocument/2006/relationships/image" Target="../media/image5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7" Type="http://schemas.openxmlformats.org/officeDocument/2006/relationships/image" Target="../media/image3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0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9009" y="1631347"/>
            <a:ext cx="5710538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第五单元  分数除法</a:t>
            </a:r>
            <a:endParaRPr lang="zh-CN" altLang="en-US" sz="4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61671" y="2742456"/>
            <a:ext cx="5288495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分数除法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三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)(2)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52449" y="624365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58027" y="615612"/>
            <a:ext cx="779861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鸭、鹅的孵卵期分别是多少天？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63F8A268-70CE-443A-99E6-EAFE9445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56" y="2534491"/>
            <a:ext cx="1125319" cy="107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A6ECA08E-7652-4E97-BDC6-BD61F4B3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35" y="2497711"/>
            <a:ext cx="1398933" cy="13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">
            <a:extLst>
              <a:ext uri="{FF2B5EF4-FFF2-40B4-BE49-F238E27FC236}">
                <a16:creationId xmlns:a16="http://schemas.microsoft.com/office/drawing/2014/main" xmlns="" id="{7C7D9D88-009C-4EC5-B1C0-AE7A94066100}"/>
              </a:ext>
            </a:extLst>
          </p:cNvPr>
          <p:cNvGrpSpPr>
            <a:grpSpLocks/>
          </p:cNvGrpSpPr>
          <p:nvPr/>
        </p:nvGrpSpPr>
        <p:grpSpPr bwMode="auto">
          <a:xfrm>
            <a:off x="6465830" y="2599311"/>
            <a:ext cx="1258396" cy="1160292"/>
            <a:chOff x="9568" y="3269"/>
            <a:chExt cx="3110" cy="2822"/>
          </a:xfrm>
        </p:grpSpPr>
        <p:sp>
          <p:nvSpPr>
            <p:cNvPr id="27" name="任意多边形 26">
              <a:extLst>
                <a:ext uri="{FF2B5EF4-FFF2-40B4-BE49-F238E27FC236}">
                  <a16:creationId xmlns:a16="http://schemas.microsoft.com/office/drawing/2014/main" xmlns="" id="{4BC421DE-D71C-4550-997C-3D0EFB0B079F}"/>
                </a:ext>
              </a:extLst>
            </p:cNvPr>
            <p:cNvSpPr/>
            <p:nvPr/>
          </p:nvSpPr>
          <p:spPr>
            <a:xfrm>
              <a:off x="10143" y="3502"/>
              <a:ext cx="2075" cy="2094"/>
            </a:xfrm>
            <a:custGeom>
              <a:avLst/>
              <a:gdLst>
                <a:gd name="connisteX0" fmla="*/ 344805 w 1318260"/>
                <a:gd name="connsiteY0" fmla="*/ 0 h 1329690"/>
                <a:gd name="connisteX1" fmla="*/ 427990 w 1318260"/>
                <a:gd name="connsiteY1" fmla="*/ 0 h 1329690"/>
                <a:gd name="connisteX2" fmla="*/ 522605 w 1318260"/>
                <a:gd name="connsiteY2" fmla="*/ 11430 h 1329690"/>
                <a:gd name="connisteX3" fmla="*/ 629920 w 1318260"/>
                <a:gd name="connsiteY3" fmla="*/ 94615 h 1329690"/>
                <a:gd name="connisteX4" fmla="*/ 665480 w 1318260"/>
                <a:gd name="connsiteY4" fmla="*/ 189865 h 1329690"/>
                <a:gd name="connisteX5" fmla="*/ 688975 w 1318260"/>
                <a:gd name="connsiteY5" fmla="*/ 284480 h 1329690"/>
                <a:gd name="connisteX6" fmla="*/ 665480 w 1318260"/>
                <a:gd name="connsiteY6" fmla="*/ 356235 h 1329690"/>
                <a:gd name="connisteX7" fmla="*/ 629920 w 1318260"/>
                <a:gd name="connsiteY7" fmla="*/ 427355 h 1329690"/>
                <a:gd name="connisteX8" fmla="*/ 558165 w 1318260"/>
                <a:gd name="connsiteY8" fmla="*/ 569595 h 1329690"/>
                <a:gd name="connisteX9" fmla="*/ 510540 w 1318260"/>
                <a:gd name="connsiteY9" fmla="*/ 640715 h 1329690"/>
                <a:gd name="connisteX10" fmla="*/ 439420 w 1318260"/>
                <a:gd name="connsiteY10" fmla="*/ 700405 h 1329690"/>
                <a:gd name="connisteX11" fmla="*/ 403860 w 1318260"/>
                <a:gd name="connsiteY11" fmla="*/ 831215 h 1329690"/>
                <a:gd name="connisteX12" fmla="*/ 391795 w 1318260"/>
                <a:gd name="connsiteY12" fmla="*/ 783590 h 1329690"/>
                <a:gd name="connisteX13" fmla="*/ 499110 w 1318260"/>
                <a:gd name="connsiteY13" fmla="*/ 700405 h 1329690"/>
                <a:gd name="connisteX14" fmla="*/ 522605 w 1318260"/>
                <a:gd name="connsiteY14" fmla="*/ 629285 h 1329690"/>
                <a:gd name="connisteX15" fmla="*/ 629920 w 1318260"/>
                <a:gd name="connsiteY15" fmla="*/ 605155 h 1329690"/>
                <a:gd name="connisteX16" fmla="*/ 665480 w 1318260"/>
                <a:gd name="connsiteY16" fmla="*/ 581660 h 1329690"/>
                <a:gd name="connisteX17" fmla="*/ 760095 w 1318260"/>
                <a:gd name="connsiteY17" fmla="*/ 534035 h 1329690"/>
                <a:gd name="connisteX18" fmla="*/ 831215 w 1318260"/>
                <a:gd name="connsiteY18" fmla="*/ 534035 h 1329690"/>
                <a:gd name="connisteX19" fmla="*/ 914400 w 1318260"/>
                <a:gd name="connsiteY19" fmla="*/ 546100 h 1329690"/>
                <a:gd name="connisteX20" fmla="*/ 997585 w 1318260"/>
                <a:gd name="connsiteY20" fmla="*/ 605155 h 1329690"/>
                <a:gd name="connisteX21" fmla="*/ 1068705 w 1318260"/>
                <a:gd name="connsiteY21" fmla="*/ 581660 h 1329690"/>
                <a:gd name="connisteX22" fmla="*/ 1116330 w 1318260"/>
                <a:gd name="connsiteY22" fmla="*/ 474980 h 1329690"/>
                <a:gd name="connisteX23" fmla="*/ 1211580 w 1318260"/>
                <a:gd name="connsiteY23" fmla="*/ 450850 h 1329690"/>
                <a:gd name="connisteX24" fmla="*/ 1223645 w 1318260"/>
                <a:gd name="connsiteY24" fmla="*/ 450850 h 1329690"/>
                <a:gd name="connisteX25" fmla="*/ 1282700 w 1318260"/>
                <a:gd name="connsiteY25" fmla="*/ 486410 h 1329690"/>
                <a:gd name="connisteX26" fmla="*/ 1270635 w 1318260"/>
                <a:gd name="connsiteY26" fmla="*/ 521970 h 1329690"/>
                <a:gd name="connisteX27" fmla="*/ 1259205 w 1318260"/>
                <a:gd name="connsiteY27" fmla="*/ 581660 h 1329690"/>
                <a:gd name="connisteX28" fmla="*/ 1294765 w 1318260"/>
                <a:gd name="connsiteY28" fmla="*/ 546100 h 1329690"/>
                <a:gd name="connisteX29" fmla="*/ 1294765 w 1318260"/>
                <a:gd name="connsiteY29" fmla="*/ 605155 h 1329690"/>
                <a:gd name="connisteX30" fmla="*/ 1294765 w 1318260"/>
                <a:gd name="connsiteY30" fmla="*/ 676275 h 1329690"/>
                <a:gd name="connisteX31" fmla="*/ 1270635 w 1318260"/>
                <a:gd name="connsiteY31" fmla="*/ 735965 h 1329690"/>
                <a:gd name="connisteX32" fmla="*/ 1318260 w 1318260"/>
                <a:gd name="connsiteY32" fmla="*/ 712470 h 1329690"/>
                <a:gd name="connisteX33" fmla="*/ 1270635 w 1318260"/>
                <a:gd name="connsiteY33" fmla="*/ 771525 h 1329690"/>
                <a:gd name="connisteX34" fmla="*/ 1270635 w 1318260"/>
                <a:gd name="connsiteY34" fmla="*/ 842645 h 1329690"/>
                <a:gd name="connisteX35" fmla="*/ 1235075 w 1318260"/>
                <a:gd name="connsiteY35" fmla="*/ 973455 h 1329690"/>
                <a:gd name="connisteX36" fmla="*/ 1187450 w 1318260"/>
                <a:gd name="connsiteY36" fmla="*/ 1104265 h 1329690"/>
                <a:gd name="connisteX37" fmla="*/ 1128395 w 1318260"/>
                <a:gd name="connsiteY37" fmla="*/ 1151890 h 1329690"/>
                <a:gd name="connisteX38" fmla="*/ 1080770 w 1318260"/>
                <a:gd name="connsiteY38" fmla="*/ 1210945 h 1329690"/>
                <a:gd name="connisteX39" fmla="*/ 1009650 w 1318260"/>
                <a:gd name="connsiteY39" fmla="*/ 1210945 h 1329690"/>
                <a:gd name="connisteX40" fmla="*/ 1009650 w 1318260"/>
                <a:gd name="connsiteY40" fmla="*/ 1210945 h 1329690"/>
                <a:gd name="connisteX41" fmla="*/ 938530 w 1318260"/>
                <a:gd name="connsiteY41" fmla="*/ 1210945 h 1329690"/>
                <a:gd name="connisteX42" fmla="*/ 926465 w 1318260"/>
                <a:gd name="connsiteY42" fmla="*/ 1223010 h 1329690"/>
                <a:gd name="connisteX43" fmla="*/ 831215 w 1318260"/>
                <a:gd name="connsiteY43" fmla="*/ 1294130 h 1329690"/>
                <a:gd name="connisteX44" fmla="*/ 701040 w 1318260"/>
                <a:gd name="connsiteY44" fmla="*/ 1317625 h 1329690"/>
                <a:gd name="connisteX45" fmla="*/ 617855 w 1318260"/>
                <a:gd name="connsiteY45" fmla="*/ 1317625 h 1329690"/>
                <a:gd name="connisteX46" fmla="*/ 391795 w 1318260"/>
                <a:gd name="connsiteY46" fmla="*/ 1329690 h 1329690"/>
                <a:gd name="connisteX47" fmla="*/ 309245 w 1318260"/>
                <a:gd name="connsiteY47" fmla="*/ 1329690 h 1329690"/>
                <a:gd name="connisteX48" fmla="*/ 71755 w 1318260"/>
                <a:gd name="connsiteY48" fmla="*/ 1246505 h 1329690"/>
                <a:gd name="connisteX49" fmla="*/ 24130 w 1318260"/>
                <a:gd name="connsiteY49" fmla="*/ 1151890 h 1329690"/>
                <a:gd name="connisteX50" fmla="*/ 0 w 1318260"/>
                <a:gd name="connsiteY50" fmla="*/ 996950 h 1329690"/>
                <a:gd name="connisteX51" fmla="*/ 12065 w 1318260"/>
                <a:gd name="connsiteY51" fmla="*/ 925830 h 1329690"/>
                <a:gd name="connisteX52" fmla="*/ 83185 w 1318260"/>
                <a:gd name="connsiteY52" fmla="*/ 831215 h 1329690"/>
                <a:gd name="connisteX53" fmla="*/ 190500 w 1318260"/>
                <a:gd name="connsiteY53" fmla="*/ 723900 h 1329690"/>
                <a:gd name="connisteX54" fmla="*/ 297180 w 1318260"/>
                <a:gd name="connsiteY54" fmla="*/ 605155 h 1329690"/>
                <a:gd name="connisteX55" fmla="*/ 344805 w 1318260"/>
                <a:gd name="connsiteY55" fmla="*/ 534035 h 1329690"/>
                <a:gd name="connisteX56" fmla="*/ 356235 w 1318260"/>
                <a:gd name="connsiteY56" fmla="*/ 438785 h 1329690"/>
                <a:gd name="connisteX57" fmla="*/ 332740 w 1318260"/>
                <a:gd name="connsiteY57" fmla="*/ 427355 h 1329690"/>
                <a:gd name="connisteX58" fmla="*/ 261620 w 1318260"/>
                <a:gd name="connsiteY58" fmla="*/ 498475 h 1329690"/>
                <a:gd name="connisteX59" fmla="*/ 226060 w 1318260"/>
                <a:gd name="connsiteY59" fmla="*/ 510540 h 1329690"/>
                <a:gd name="connisteX60" fmla="*/ 190500 w 1318260"/>
                <a:gd name="connsiteY60" fmla="*/ 521970 h 1329690"/>
                <a:gd name="connisteX61" fmla="*/ 130810 w 1318260"/>
                <a:gd name="connsiteY61" fmla="*/ 534035 h 1329690"/>
                <a:gd name="connisteX62" fmla="*/ 130810 w 1318260"/>
                <a:gd name="connsiteY62" fmla="*/ 498475 h 1329690"/>
                <a:gd name="connisteX63" fmla="*/ 226060 w 1318260"/>
                <a:gd name="connsiteY63" fmla="*/ 391795 h 1329690"/>
                <a:gd name="connisteX64" fmla="*/ 226060 w 1318260"/>
                <a:gd name="connsiteY64" fmla="*/ 344170 h 1329690"/>
                <a:gd name="connisteX65" fmla="*/ 154305 w 1318260"/>
                <a:gd name="connsiteY65" fmla="*/ 320040 h 1329690"/>
                <a:gd name="connisteX66" fmla="*/ 95250 w 1318260"/>
                <a:gd name="connsiteY66" fmla="*/ 273050 h 1329690"/>
                <a:gd name="connisteX67" fmla="*/ 83185 w 1318260"/>
                <a:gd name="connsiteY67" fmla="*/ 201295 h 1329690"/>
                <a:gd name="connisteX68" fmla="*/ 95250 w 1318260"/>
                <a:gd name="connsiteY68" fmla="*/ 82550 h 1329690"/>
                <a:gd name="connisteX69" fmla="*/ 201930 w 1318260"/>
                <a:gd name="connsiteY69" fmla="*/ 11430 h 1329690"/>
                <a:gd name="connisteX70" fmla="*/ 499110 w 1318260"/>
                <a:gd name="connsiteY70" fmla="*/ 0 h 1329690"/>
                <a:gd name="connisteX71" fmla="*/ 558165 w 1318260"/>
                <a:gd name="connsiteY71" fmla="*/ 46990 h 132969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</a:cxnLst>
              <a:rect l="l" t="t" r="r" b="b"/>
              <a:pathLst>
                <a:path w="1318260" h="1329690">
                  <a:moveTo>
                    <a:pt x="344805" y="0"/>
                  </a:moveTo>
                  <a:lnTo>
                    <a:pt x="427990" y="0"/>
                  </a:lnTo>
                  <a:lnTo>
                    <a:pt x="522605" y="11430"/>
                  </a:lnTo>
                  <a:lnTo>
                    <a:pt x="629920" y="94615"/>
                  </a:lnTo>
                  <a:lnTo>
                    <a:pt x="665480" y="189865"/>
                  </a:lnTo>
                  <a:lnTo>
                    <a:pt x="688975" y="284480"/>
                  </a:lnTo>
                  <a:lnTo>
                    <a:pt x="665480" y="356235"/>
                  </a:lnTo>
                  <a:lnTo>
                    <a:pt x="629920" y="427355"/>
                  </a:lnTo>
                  <a:lnTo>
                    <a:pt x="558165" y="569595"/>
                  </a:lnTo>
                  <a:lnTo>
                    <a:pt x="510540" y="640715"/>
                  </a:lnTo>
                  <a:lnTo>
                    <a:pt x="439420" y="700405"/>
                  </a:lnTo>
                  <a:lnTo>
                    <a:pt x="403860" y="831215"/>
                  </a:lnTo>
                  <a:lnTo>
                    <a:pt x="391795" y="783590"/>
                  </a:lnTo>
                  <a:lnTo>
                    <a:pt x="499110" y="700405"/>
                  </a:lnTo>
                  <a:lnTo>
                    <a:pt x="522605" y="629285"/>
                  </a:lnTo>
                  <a:lnTo>
                    <a:pt x="629920" y="605155"/>
                  </a:lnTo>
                  <a:lnTo>
                    <a:pt x="665480" y="581660"/>
                  </a:lnTo>
                  <a:lnTo>
                    <a:pt x="760095" y="534035"/>
                  </a:lnTo>
                  <a:lnTo>
                    <a:pt x="831215" y="534035"/>
                  </a:lnTo>
                  <a:lnTo>
                    <a:pt x="914400" y="546100"/>
                  </a:lnTo>
                  <a:lnTo>
                    <a:pt x="997585" y="605155"/>
                  </a:lnTo>
                  <a:lnTo>
                    <a:pt x="1068705" y="581660"/>
                  </a:lnTo>
                  <a:lnTo>
                    <a:pt x="1116330" y="474980"/>
                  </a:lnTo>
                  <a:lnTo>
                    <a:pt x="1211580" y="450850"/>
                  </a:lnTo>
                  <a:lnTo>
                    <a:pt x="1223645" y="450850"/>
                  </a:lnTo>
                  <a:lnTo>
                    <a:pt x="1282700" y="486410"/>
                  </a:lnTo>
                  <a:lnTo>
                    <a:pt x="1270635" y="521970"/>
                  </a:lnTo>
                  <a:lnTo>
                    <a:pt x="1259205" y="581660"/>
                  </a:lnTo>
                  <a:lnTo>
                    <a:pt x="1294765" y="546100"/>
                  </a:lnTo>
                  <a:lnTo>
                    <a:pt x="1294765" y="605155"/>
                  </a:lnTo>
                  <a:lnTo>
                    <a:pt x="1294765" y="676275"/>
                  </a:lnTo>
                  <a:lnTo>
                    <a:pt x="1270635" y="735965"/>
                  </a:lnTo>
                  <a:lnTo>
                    <a:pt x="1318260" y="712470"/>
                  </a:lnTo>
                  <a:lnTo>
                    <a:pt x="1270635" y="771525"/>
                  </a:lnTo>
                  <a:lnTo>
                    <a:pt x="1270635" y="842645"/>
                  </a:lnTo>
                  <a:lnTo>
                    <a:pt x="1235075" y="973455"/>
                  </a:lnTo>
                  <a:lnTo>
                    <a:pt x="1187450" y="1104265"/>
                  </a:lnTo>
                  <a:lnTo>
                    <a:pt x="1128395" y="1151890"/>
                  </a:lnTo>
                  <a:lnTo>
                    <a:pt x="1080770" y="1210945"/>
                  </a:lnTo>
                  <a:lnTo>
                    <a:pt x="1009650" y="1210945"/>
                  </a:lnTo>
                  <a:lnTo>
                    <a:pt x="938530" y="1210945"/>
                  </a:lnTo>
                  <a:lnTo>
                    <a:pt x="926465" y="1223010"/>
                  </a:lnTo>
                  <a:lnTo>
                    <a:pt x="831215" y="1294130"/>
                  </a:lnTo>
                  <a:lnTo>
                    <a:pt x="701040" y="1317625"/>
                  </a:lnTo>
                  <a:lnTo>
                    <a:pt x="617855" y="1317625"/>
                  </a:lnTo>
                  <a:lnTo>
                    <a:pt x="391795" y="1329690"/>
                  </a:lnTo>
                  <a:lnTo>
                    <a:pt x="309245" y="1329690"/>
                  </a:lnTo>
                  <a:lnTo>
                    <a:pt x="71755" y="1246505"/>
                  </a:lnTo>
                  <a:lnTo>
                    <a:pt x="24130" y="1151890"/>
                  </a:lnTo>
                  <a:lnTo>
                    <a:pt x="0" y="996950"/>
                  </a:lnTo>
                  <a:lnTo>
                    <a:pt x="12065" y="925830"/>
                  </a:lnTo>
                  <a:lnTo>
                    <a:pt x="83185" y="831215"/>
                  </a:lnTo>
                  <a:lnTo>
                    <a:pt x="190500" y="723900"/>
                  </a:lnTo>
                  <a:lnTo>
                    <a:pt x="297180" y="605155"/>
                  </a:lnTo>
                  <a:lnTo>
                    <a:pt x="344805" y="534035"/>
                  </a:lnTo>
                  <a:lnTo>
                    <a:pt x="356235" y="438785"/>
                  </a:lnTo>
                  <a:lnTo>
                    <a:pt x="332740" y="427355"/>
                  </a:lnTo>
                  <a:lnTo>
                    <a:pt x="261620" y="498475"/>
                  </a:lnTo>
                  <a:lnTo>
                    <a:pt x="226060" y="510540"/>
                  </a:lnTo>
                  <a:lnTo>
                    <a:pt x="190500" y="521970"/>
                  </a:lnTo>
                  <a:lnTo>
                    <a:pt x="130810" y="534035"/>
                  </a:lnTo>
                  <a:lnTo>
                    <a:pt x="130810" y="498475"/>
                  </a:lnTo>
                  <a:lnTo>
                    <a:pt x="226060" y="391795"/>
                  </a:lnTo>
                  <a:lnTo>
                    <a:pt x="226060" y="344170"/>
                  </a:lnTo>
                  <a:lnTo>
                    <a:pt x="154305" y="320040"/>
                  </a:lnTo>
                  <a:lnTo>
                    <a:pt x="95250" y="273050"/>
                  </a:lnTo>
                  <a:lnTo>
                    <a:pt x="83185" y="201295"/>
                  </a:lnTo>
                  <a:lnTo>
                    <a:pt x="95250" y="82550"/>
                  </a:lnTo>
                  <a:lnTo>
                    <a:pt x="201930" y="11430"/>
                  </a:lnTo>
                  <a:lnTo>
                    <a:pt x="499110" y="0"/>
                  </a:lnTo>
                  <a:lnTo>
                    <a:pt x="558165" y="4699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xmlns="" id="{8ECE9F91-CF8C-47BF-B5B4-DC3B2D906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8" y="3269"/>
              <a:ext cx="3110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67A7A62A-C61D-4FF9-9885-1FC811D7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7" y="1394399"/>
            <a:ext cx="20494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1" descr="8.png">
            <a:extLst>
              <a:ext uri="{FF2B5EF4-FFF2-40B4-BE49-F238E27FC236}">
                <a16:creationId xmlns:a16="http://schemas.microsoft.com/office/drawing/2014/main" xmlns="" id="{6340F7E5-6114-4165-8EB0-2D367D28C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57" y="1153099"/>
            <a:ext cx="23225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2" descr="9.png">
            <a:extLst>
              <a:ext uri="{FF2B5EF4-FFF2-40B4-BE49-F238E27FC236}">
                <a16:creationId xmlns:a16="http://schemas.microsoft.com/office/drawing/2014/main" xmlns="" id="{15667084-EDAF-46D8-886D-95B8982A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34" y="1147585"/>
            <a:ext cx="23764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9">
            <a:extLst>
              <a:ext uri="{FF2B5EF4-FFF2-40B4-BE49-F238E27FC236}">
                <a16:creationId xmlns:a16="http://schemas.microsoft.com/office/drawing/2014/main" xmlns="" id="{9AA6C64C-BC82-4FB5-806E-EE2B93B2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07" y="3966921"/>
            <a:ext cx="6904038" cy="535531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50000"/>
              </a:spcBef>
              <a:defRPr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先找出等量关系，再列方程解决问题。</a:t>
            </a:r>
          </a:p>
        </p:txBody>
      </p:sp>
    </p:spTree>
    <p:extLst>
      <p:ext uri="{BB962C8B-B14F-4D97-AF65-F5344CB8AC3E}">
        <p14:creationId xmlns:p14="http://schemas.microsoft.com/office/powerpoint/2010/main" val="36651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2786BEE6-8B67-4144-B057-B41B7701DDE1}"/>
                  </a:ext>
                </a:extLst>
              </p:cNvPr>
              <p:cNvSpPr txBox="1"/>
              <p:nvPr/>
            </p:nvSpPr>
            <p:spPr>
              <a:xfrm>
                <a:off x="411693" y="929660"/>
                <a:ext cx="4871847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鸭的孵卵期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FF5D5D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鸡的孵卵期</a:t>
                </a:r>
                <a:endParaRPr lang="zh-CN" altLang="en-US" sz="28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86BEE6-8B67-4144-B057-B41B7701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3" y="929660"/>
                <a:ext cx="4871847" cy="778675"/>
              </a:xfrm>
              <a:prstGeom prst="rect">
                <a:avLst/>
              </a:prstGeom>
              <a:blipFill rotWithShape="0">
                <a:blip r:embed="rId9"/>
                <a:stretch>
                  <a:fillRect l="-2628" r="-1877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20">
            <a:extLst>
              <a:ext uri="{FF2B5EF4-FFF2-40B4-BE49-F238E27FC236}">
                <a16:creationId xmlns="" xmlns:a16="http://schemas.microsoft.com/office/drawing/2014/main" id="{A262E0D6-E74D-4AD6-A877-A17AC355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2" y="1947354"/>
            <a:ext cx="5291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解：设鸭的孵卵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期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="" xmlns:a16="http://schemas.microsoft.com/office/drawing/2014/main" id="{D8201F4C-9BF5-4B7F-8797-972C7DE0E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269" y="4227276"/>
            <a:ext cx="4657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答：鸭的孵卵期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7BE9AD4A-9015-4D2D-9CFC-59C4451AEC81}"/>
                  </a:ext>
                </a:extLst>
              </p:cNvPr>
              <p:cNvSpPr txBox="1"/>
              <p:nvPr/>
            </p:nvSpPr>
            <p:spPr>
              <a:xfrm>
                <a:off x="2398008" y="2447623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4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E9AD4A-9015-4D2D-9CFC-59C4451AE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008" y="2447623"/>
                <a:ext cx="1997891" cy="739241"/>
              </a:xfrm>
              <a:prstGeom prst="rect">
                <a:avLst/>
              </a:prstGeom>
              <a:blipFill rotWithShape="0">
                <a:blip r:embed="rId7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BF8ECFA1-E14B-4DBB-90C1-61E9DFB0756B}"/>
                  </a:ext>
                </a:extLst>
              </p:cNvPr>
              <p:cNvSpPr txBox="1"/>
              <p:nvPr/>
            </p:nvSpPr>
            <p:spPr>
              <a:xfrm>
                <a:off x="2779007" y="2948611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8ECFA1-E14B-4DBB-90C1-61E9DFB07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007" y="2948611"/>
                <a:ext cx="2908421" cy="783420"/>
              </a:xfrm>
              <a:prstGeom prst="rect">
                <a:avLst/>
              </a:prstGeom>
              <a:blipFill rotWithShape="0">
                <a:blip r:embed="rId8"/>
                <a:stretch>
                  <a:fillRect l="-4403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5BE00949-37CB-4BB6-A8D5-88964C358AA4}"/>
              </a:ext>
            </a:extLst>
          </p:cNvPr>
          <p:cNvSpPr txBox="1"/>
          <p:nvPr/>
        </p:nvSpPr>
        <p:spPr>
          <a:xfrm>
            <a:off x="2779008" y="3694329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3540" y="551190"/>
            <a:ext cx="3322726" cy="20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6" name="组合 2">
            <a:extLst>
              <a:ext uri="{FF2B5EF4-FFF2-40B4-BE49-F238E27FC236}">
                <a16:creationId xmlns:a16="http://schemas.microsoft.com/office/drawing/2014/main" xmlns="" id="{7C7D9D88-009C-4EC5-B1C0-AE7A94066100}"/>
              </a:ext>
            </a:extLst>
          </p:cNvPr>
          <p:cNvGrpSpPr>
            <a:grpSpLocks/>
          </p:cNvGrpSpPr>
          <p:nvPr/>
        </p:nvGrpSpPr>
        <p:grpSpPr bwMode="auto">
          <a:xfrm>
            <a:off x="6237230" y="1889863"/>
            <a:ext cx="1258396" cy="1160292"/>
            <a:chOff x="9568" y="3269"/>
            <a:chExt cx="3110" cy="2822"/>
          </a:xfrm>
        </p:grpSpPr>
        <p:sp>
          <p:nvSpPr>
            <p:cNvPr id="17" name="任意多边形 16">
              <a:extLst>
                <a:ext uri="{FF2B5EF4-FFF2-40B4-BE49-F238E27FC236}">
                  <a16:creationId xmlns:a16="http://schemas.microsoft.com/office/drawing/2014/main" xmlns="" id="{4BC421DE-D71C-4550-997C-3D0EFB0B079F}"/>
                </a:ext>
              </a:extLst>
            </p:cNvPr>
            <p:cNvSpPr/>
            <p:nvPr/>
          </p:nvSpPr>
          <p:spPr>
            <a:xfrm>
              <a:off x="10143" y="3502"/>
              <a:ext cx="2075" cy="2094"/>
            </a:xfrm>
            <a:custGeom>
              <a:avLst/>
              <a:gdLst>
                <a:gd name="connisteX0" fmla="*/ 344805 w 1318260"/>
                <a:gd name="connsiteY0" fmla="*/ 0 h 1329690"/>
                <a:gd name="connisteX1" fmla="*/ 427990 w 1318260"/>
                <a:gd name="connsiteY1" fmla="*/ 0 h 1329690"/>
                <a:gd name="connisteX2" fmla="*/ 522605 w 1318260"/>
                <a:gd name="connsiteY2" fmla="*/ 11430 h 1329690"/>
                <a:gd name="connisteX3" fmla="*/ 629920 w 1318260"/>
                <a:gd name="connsiteY3" fmla="*/ 94615 h 1329690"/>
                <a:gd name="connisteX4" fmla="*/ 665480 w 1318260"/>
                <a:gd name="connsiteY4" fmla="*/ 189865 h 1329690"/>
                <a:gd name="connisteX5" fmla="*/ 688975 w 1318260"/>
                <a:gd name="connsiteY5" fmla="*/ 284480 h 1329690"/>
                <a:gd name="connisteX6" fmla="*/ 665480 w 1318260"/>
                <a:gd name="connsiteY6" fmla="*/ 356235 h 1329690"/>
                <a:gd name="connisteX7" fmla="*/ 629920 w 1318260"/>
                <a:gd name="connsiteY7" fmla="*/ 427355 h 1329690"/>
                <a:gd name="connisteX8" fmla="*/ 558165 w 1318260"/>
                <a:gd name="connsiteY8" fmla="*/ 569595 h 1329690"/>
                <a:gd name="connisteX9" fmla="*/ 510540 w 1318260"/>
                <a:gd name="connsiteY9" fmla="*/ 640715 h 1329690"/>
                <a:gd name="connisteX10" fmla="*/ 439420 w 1318260"/>
                <a:gd name="connsiteY10" fmla="*/ 700405 h 1329690"/>
                <a:gd name="connisteX11" fmla="*/ 403860 w 1318260"/>
                <a:gd name="connsiteY11" fmla="*/ 831215 h 1329690"/>
                <a:gd name="connisteX12" fmla="*/ 391795 w 1318260"/>
                <a:gd name="connsiteY12" fmla="*/ 783590 h 1329690"/>
                <a:gd name="connisteX13" fmla="*/ 499110 w 1318260"/>
                <a:gd name="connsiteY13" fmla="*/ 700405 h 1329690"/>
                <a:gd name="connisteX14" fmla="*/ 522605 w 1318260"/>
                <a:gd name="connsiteY14" fmla="*/ 629285 h 1329690"/>
                <a:gd name="connisteX15" fmla="*/ 629920 w 1318260"/>
                <a:gd name="connsiteY15" fmla="*/ 605155 h 1329690"/>
                <a:gd name="connisteX16" fmla="*/ 665480 w 1318260"/>
                <a:gd name="connsiteY16" fmla="*/ 581660 h 1329690"/>
                <a:gd name="connisteX17" fmla="*/ 760095 w 1318260"/>
                <a:gd name="connsiteY17" fmla="*/ 534035 h 1329690"/>
                <a:gd name="connisteX18" fmla="*/ 831215 w 1318260"/>
                <a:gd name="connsiteY18" fmla="*/ 534035 h 1329690"/>
                <a:gd name="connisteX19" fmla="*/ 914400 w 1318260"/>
                <a:gd name="connsiteY19" fmla="*/ 546100 h 1329690"/>
                <a:gd name="connisteX20" fmla="*/ 997585 w 1318260"/>
                <a:gd name="connsiteY20" fmla="*/ 605155 h 1329690"/>
                <a:gd name="connisteX21" fmla="*/ 1068705 w 1318260"/>
                <a:gd name="connsiteY21" fmla="*/ 581660 h 1329690"/>
                <a:gd name="connisteX22" fmla="*/ 1116330 w 1318260"/>
                <a:gd name="connsiteY22" fmla="*/ 474980 h 1329690"/>
                <a:gd name="connisteX23" fmla="*/ 1211580 w 1318260"/>
                <a:gd name="connsiteY23" fmla="*/ 450850 h 1329690"/>
                <a:gd name="connisteX24" fmla="*/ 1223645 w 1318260"/>
                <a:gd name="connsiteY24" fmla="*/ 450850 h 1329690"/>
                <a:gd name="connisteX25" fmla="*/ 1282700 w 1318260"/>
                <a:gd name="connsiteY25" fmla="*/ 486410 h 1329690"/>
                <a:gd name="connisteX26" fmla="*/ 1270635 w 1318260"/>
                <a:gd name="connsiteY26" fmla="*/ 521970 h 1329690"/>
                <a:gd name="connisteX27" fmla="*/ 1259205 w 1318260"/>
                <a:gd name="connsiteY27" fmla="*/ 581660 h 1329690"/>
                <a:gd name="connisteX28" fmla="*/ 1294765 w 1318260"/>
                <a:gd name="connsiteY28" fmla="*/ 546100 h 1329690"/>
                <a:gd name="connisteX29" fmla="*/ 1294765 w 1318260"/>
                <a:gd name="connsiteY29" fmla="*/ 605155 h 1329690"/>
                <a:gd name="connisteX30" fmla="*/ 1294765 w 1318260"/>
                <a:gd name="connsiteY30" fmla="*/ 676275 h 1329690"/>
                <a:gd name="connisteX31" fmla="*/ 1270635 w 1318260"/>
                <a:gd name="connsiteY31" fmla="*/ 735965 h 1329690"/>
                <a:gd name="connisteX32" fmla="*/ 1318260 w 1318260"/>
                <a:gd name="connsiteY32" fmla="*/ 712470 h 1329690"/>
                <a:gd name="connisteX33" fmla="*/ 1270635 w 1318260"/>
                <a:gd name="connsiteY33" fmla="*/ 771525 h 1329690"/>
                <a:gd name="connisteX34" fmla="*/ 1270635 w 1318260"/>
                <a:gd name="connsiteY34" fmla="*/ 842645 h 1329690"/>
                <a:gd name="connisteX35" fmla="*/ 1235075 w 1318260"/>
                <a:gd name="connsiteY35" fmla="*/ 973455 h 1329690"/>
                <a:gd name="connisteX36" fmla="*/ 1187450 w 1318260"/>
                <a:gd name="connsiteY36" fmla="*/ 1104265 h 1329690"/>
                <a:gd name="connisteX37" fmla="*/ 1128395 w 1318260"/>
                <a:gd name="connsiteY37" fmla="*/ 1151890 h 1329690"/>
                <a:gd name="connisteX38" fmla="*/ 1080770 w 1318260"/>
                <a:gd name="connsiteY38" fmla="*/ 1210945 h 1329690"/>
                <a:gd name="connisteX39" fmla="*/ 1009650 w 1318260"/>
                <a:gd name="connsiteY39" fmla="*/ 1210945 h 1329690"/>
                <a:gd name="connisteX40" fmla="*/ 1009650 w 1318260"/>
                <a:gd name="connsiteY40" fmla="*/ 1210945 h 1329690"/>
                <a:gd name="connisteX41" fmla="*/ 938530 w 1318260"/>
                <a:gd name="connsiteY41" fmla="*/ 1210945 h 1329690"/>
                <a:gd name="connisteX42" fmla="*/ 926465 w 1318260"/>
                <a:gd name="connsiteY42" fmla="*/ 1223010 h 1329690"/>
                <a:gd name="connisteX43" fmla="*/ 831215 w 1318260"/>
                <a:gd name="connsiteY43" fmla="*/ 1294130 h 1329690"/>
                <a:gd name="connisteX44" fmla="*/ 701040 w 1318260"/>
                <a:gd name="connsiteY44" fmla="*/ 1317625 h 1329690"/>
                <a:gd name="connisteX45" fmla="*/ 617855 w 1318260"/>
                <a:gd name="connsiteY45" fmla="*/ 1317625 h 1329690"/>
                <a:gd name="connisteX46" fmla="*/ 391795 w 1318260"/>
                <a:gd name="connsiteY46" fmla="*/ 1329690 h 1329690"/>
                <a:gd name="connisteX47" fmla="*/ 309245 w 1318260"/>
                <a:gd name="connsiteY47" fmla="*/ 1329690 h 1329690"/>
                <a:gd name="connisteX48" fmla="*/ 71755 w 1318260"/>
                <a:gd name="connsiteY48" fmla="*/ 1246505 h 1329690"/>
                <a:gd name="connisteX49" fmla="*/ 24130 w 1318260"/>
                <a:gd name="connsiteY49" fmla="*/ 1151890 h 1329690"/>
                <a:gd name="connisteX50" fmla="*/ 0 w 1318260"/>
                <a:gd name="connsiteY50" fmla="*/ 996950 h 1329690"/>
                <a:gd name="connisteX51" fmla="*/ 12065 w 1318260"/>
                <a:gd name="connsiteY51" fmla="*/ 925830 h 1329690"/>
                <a:gd name="connisteX52" fmla="*/ 83185 w 1318260"/>
                <a:gd name="connsiteY52" fmla="*/ 831215 h 1329690"/>
                <a:gd name="connisteX53" fmla="*/ 190500 w 1318260"/>
                <a:gd name="connsiteY53" fmla="*/ 723900 h 1329690"/>
                <a:gd name="connisteX54" fmla="*/ 297180 w 1318260"/>
                <a:gd name="connsiteY54" fmla="*/ 605155 h 1329690"/>
                <a:gd name="connisteX55" fmla="*/ 344805 w 1318260"/>
                <a:gd name="connsiteY55" fmla="*/ 534035 h 1329690"/>
                <a:gd name="connisteX56" fmla="*/ 356235 w 1318260"/>
                <a:gd name="connsiteY56" fmla="*/ 438785 h 1329690"/>
                <a:gd name="connisteX57" fmla="*/ 332740 w 1318260"/>
                <a:gd name="connsiteY57" fmla="*/ 427355 h 1329690"/>
                <a:gd name="connisteX58" fmla="*/ 261620 w 1318260"/>
                <a:gd name="connsiteY58" fmla="*/ 498475 h 1329690"/>
                <a:gd name="connisteX59" fmla="*/ 226060 w 1318260"/>
                <a:gd name="connsiteY59" fmla="*/ 510540 h 1329690"/>
                <a:gd name="connisteX60" fmla="*/ 190500 w 1318260"/>
                <a:gd name="connsiteY60" fmla="*/ 521970 h 1329690"/>
                <a:gd name="connisteX61" fmla="*/ 130810 w 1318260"/>
                <a:gd name="connsiteY61" fmla="*/ 534035 h 1329690"/>
                <a:gd name="connisteX62" fmla="*/ 130810 w 1318260"/>
                <a:gd name="connsiteY62" fmla="*/ 498475 h 1329690"/>
                <a:gd name="connisteX63" fmla="*/ 226060 w 1318260"/>
                <a:gd name="connsiteY63" fmla="*/ 391795 h 1329690"/>
                <a:gd name="connisteX64" fmla="*/ 226060 w 1318260"/>
                <a:gd name="connsiteY64" fmla="*/ 344170 h 1329690"/>
                <a:gd name="connisteX65" fmla="*/ 154305 w 1318260"/>
                <a:gd name="connsiteY65" fmla="*/ 320040 h 1329690"/>
                <a:gd name="connisteX66" fmla="*/ 95250 w 1318260"/>
                <a:gd name="connsiteY66" fmla="*/ 273050 h 1329690"/>
                <a:gd name="connisteX67" fmla="*/ 83185 w 1318260"/>
                <a:gd name="connsiteY67" fmla="*/ 201295 h 1329690"/>
                <a:gd name="connisteX68" fmla="*/ 95250 w 1318260"/>
                <a:gd name="connsiteY68" fmla="*/ 82550 h 1329690"/>
                <a:gd name="connisteX69" fmla="*/ 201930 w 1318260"/>
                <a:gd name="connsiteY69" fmla="*/ 11430 h 1329690"/>
                <a:gd name="connisteX70" fmla="*/ 499110 w 1318260"/>
                <a:gd name="connsiteY70" fmla="*/ 0 h 1329690"/>
                <a:gd name="connisteX71" fmla="*/ 558165 w 1318260"/>
                <a:gd name="connsiteY71" fmla="*/ 46990 h 132969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</a:cxnLst>
              <a:rect l="l" t="t" r="r" b="b"/>
              <a:pathLst>
                <a:path w="1318260" h="1329690">
                  <a:moveTo>
                    <a:pt x="344805" y="0"/>
                  </a:moveTo>
                  <a:lnTo>
                    <a:pt x="427990" y="0"/>
                  </a:lnTo>
                  <a:lnTo>
                    <a:pt x="522605" y="11430"/>
                  </a:lnTo>
                  <a:lnTo>
                    <a:pt x="629920" y="94615"/>
                  </a:lnTo>
                  <a:lnTo>
                    <a:pt x="665480" y="189865"/>
                  </a:lnTo>
                  <a:lnTo>
                    <a:pt x="688975" y="284480"/>
                  </a:lnTo>
                  <a:lnTo>
                    <a:pt x="665480" y="356235"/>
                  </a:lnTo>
                  <a:lnTo>
                    <a:pt x="629920" y="427355"/>
                  </a:lnTo>
                  <a:lnTo>
                    <a:pt x="558165" y="569595"/>
                  </a:lnTo>
                  <a:lnTo>
                    <a:pt x="510540" y="640715"/>
                  </a:lnTo>
                  <a:lnTo>
                    <a:pt x="439420" y="700405"/>
                  </a:lnTo>
                  <a:lnTo>
                    <a:pt x="403860" y="831215"/>
                  </a:lnTo>
                  <a:lnTo>
                    <a:pt x="391795" y="783590"/>
                  </a:lnTo>
                  <a:lnTo>
                    <a:pt x="499110" y="700405"/>
                  </a:lnTo>
                  <a:lnTo>
                    <a:pt x="522605" y="629285"/>
                  </a:lnTo>
                  <a:lnTo>
                    <a:pt x="629920" y="605155"/>
                  </a:lnTo>
                  <a:lnTo>
                    <a:pt x="665480" y="581660"/>
                  </a:lnTo>
                  <a:lnTo>
                    <a:pt x="760095" y="534035"/>
                  </a:lnTo>
                  <a:lnTo>
                    <a:pt x="831215" y="534035"/>
                  </a:lnTo>
                  <a:lnTo>
                    <a:pt x="914400" y="546100"/>
                  </a:lnTo>
                  <a:lnTo>
                    <a:pt x="997585" y="605155"/>
                  </a:lnTo>
                  <a:lnTo>
                    <a:pt x="1068705" y="581660"/>
                  </a:lnTo>
                  <a:lnTo>
                    <a:pt x="1116330" y="474980"/>
                  </a:lnTo>
                  <a:lnTo>
                    <a:pt x="1211580" y="450850"/>
                  </a:lnTo>
                  <a:lnTo>
                    <a:pt x="1223645" y="450850"/>
                  </a:lnTo>
                  <a:lnTo>
                    <a:pt x="1282700" y="486410"/>
                  </a:lnTo>
                  <a:lnTo>
                    <a:pt x="1270635" y="521970"/>
                  </a:lnTo>
                  <a:lnTo>
                    <a:pt x="1259205" y="581660"/>
                  </a:lnTo>
                  <a:lnTo>
                    <a:pt x="1294765" y="546100"/>
                  </a:lnTo>
                  <a:lnTo>
                    <a:pt x="1294765" y="605155"/>
                  </a:lnTo>
                  <a:lnTo>
                    <a:pt x="1294765" y="676275"/>
                  </a:lnTo>
                  <a:lnTo>
                    <a:pt x="1270635" y="735965"/>
                  </a:lnTo>
                  <a:lnTo>
                    <a:pt x="1318260" y="712470"/>
                  </a:lnTo>
                  <a:lnTo>
                    <a:pt x="1270635" y="771525"/>
                  </a:lnTo>
                  <a:lnTo>
                    <a:pt x="1270635" y="842645"/>
                  </a:lnTo>
                  <a:lnTo>
                    <a:pt x="1235075" y="973455"/>
                  </a:lnTo>
                  <a:lnTo>
                    <a:pt x="1187450" y="1104265"/>
                  </a:lnTo>
                  <a:lnTo>
                    <a:pt x="1128395" y="1151890"/>
                  </a:lnTo>
                  <a:lnTo>
                    <a:pt x="1080770" y="1210945"/>
                  </a:lnTo>
                  <a:lnTo>
                    <a:pt x="1009650" y="1210945"/>
                  </a:lnTo>
                  <a:lnTo>
                    <a:pt x="938530" y="1210945"/>
                  </a:lnTo>
                  <a:lnTo>
                    <a:pt x="926465" y="1223010"/>
                  </a:lnTo>
                  <a:lnTo>
                    <a:pt x="831215" y="1294130"/>
                  </a:lnTo>
                  <a:lnTo>
                    <a:pt x="701040" y="1317625"/>
                  </a:lnTo>
                  <a:lnTo>
                    <a:pt x="617855" y="1317625"/>
                  </a:lnTo>
                  <a:lnTo>
                    <a:pt x="391795" y="1329690"/>
                  </a:lnTo>
                  <a:lnTo>
                    <a:pt x="309245" y="1329690"/>
                  </a:lnTo>
                  <a:lnTo>
                    <a:pt x="71755" y="1246505"/>
                  </a:lnTo>
                  <a:lnTo>
                    <a:pt x="24130" y="1151890"/>
                  </a:lnTo>
                  <a:lnTo>
                    <a:pt x="0" y="996950"/>
                  </a:lnTo>
                  <a:lnTo>
                    <a:pt x="12065" y="925830"/>
                  </a:lnTo>
                  <a:lnTo>
                    <a:pt x="83185" y="831215"/>
                  </a:lnTo>
                  <a:lnTo>
                    <a:pt x="190500" y="723900"/>
                  </a:lnTo>
                  <a:lnTo>
                    <a:pt x="297180" y="605155"/>
                  </a:lnTo>
                  <a:lnTo>
                    <a:pt x="344805" y="534035"/>
                  </a:lnTo>
                  <a:lnTo>
                    <a:pt x="356235" y="438785"/>
                  </a:lnTo>
                  <a:lnTo>
                    <a:pt x="332740" y="427355"/>
                  </a:lnTo>
                  <a:lnTo>
                    <a:pt x="261620" y="498475"/>
                  </a:lnTo>
                  <a:lnTo>
                    <a:pt x="226060" y="510540"/>
                  </a:lnTo>
                  <a:lnTo>
                    <a:pt x="190500" y="521970"/>
                  </a:lnTo>
                  <a:lnTo>
                    <a:pt x="130810" y="534035"/>
                  </a:lnTo>
                  <a:lnTo>
                    <a:pt x="130810" y="498475"/>
                  </a:lnTo>
                  <a:lnTo>
                    <a:pt x="226060" y="391795"/>
                  </a:lnTo>
                  <a:lnTo>
                    <a:pt x="226060" y="344170"/>
                  </a:lnTo>
                  <a:lnTo>
                    <a:pt x="154305" y="320040"/>
                  </a:lnTo>
                  <a:lnTo>
                    <a:pt x="95250" y="273050"/>
                  </a:lnTo>
                  <a:lnTo>
                    <a:pt x="83185" y="201295"/>
                  </a:lnTo>
                  <a:lnTo>
                    <a:pt x="95250" y="82550"/>
                  </a:lnTo>
                  <a:lnTo>
                    <a:pt x="201930" y="11430"/>
                  </a:lnTo>
                  <a:lnTo>
                    <a:pt x="499110" y="0"/>
                  </a:lnTo>
                  <a:lnTo>
                    <a:pt x="558165" y="4699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xmlns="" id="{8ECE9F91-CF8C-47BF-B5B4-DC3B2D906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8" y="3269"/>
              <a:ext cx="3110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图片 12" descr="9.png">
            <a:extLst>
              <a:ext uri="{FF2B5EF4-FFF2-40B4-BE49-F238E27FC236}">
                <a16:creationId xmlns:a16="http://schemas.microsoft.com/office/drawing/2014/main" xmlns="" id="{15667084-EDAF-46D8-886D-95B8982A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34" y="438137"/>
            <a:ext cx="23764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2786BEE6-8B67-4144-B057-B41B7701DDE1}"/>
                  </a:ext>
                </a:extLst>
              </p:cNvPr>
              <p:cNvSpPr txBox="1"/>
              <p:nvPr/>
            </p:nvSpPr>
            <p:spPr>
              <a:xfrm>
                <a:off x="725507" y="832595"/>
                <a:ext cx="5051383" cy="783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鹅的孵卵期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FF5D5D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鸭的孵卵期</a:t>
                </a:r>
                <a:endParaRPr lang="zh-CN" altLang="en-US" sz="28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86BEE6-8B67-4144-B057-B41B7701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07" y="832595"/>
                <a:ext cx="5051383" cy="783356"/>
              </a:xfrm>
              <a:prstGeom prst="rect">
                <a:avLst/>
              </a:prstGeom>
              <a:blipFill rotWithShape="0">
                <a:blip r:embed="rId12"/>
                <a:stretch>
                  <a:fillRect l="-2413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0">
            <a:extLst>
              <a:ext uri="{FF2B5EF4-FFF2-40B4-BE49-F238E27FC236}">
                <a16:creationId xmlns="" xmlns:a16="http://schemas.microsoft.com/office/drawing/2014/main" id="{A262E0D6-E74D-4AD6-A877-A17AC355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55" y="1665725"/>
            <a:ext cx="5291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解：设鹅的孵卵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期是</a:t>
            </a:r>
            <a:r>
              <a:rPr lang="en-US" altLang="zh-CN" sz="28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="" xmlns:a16="http://schemas.microsoft.com/office/drawing/2014/main" id="{D8201F4C-9BF5-4B7F-8797-972C7DE0E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882" y="3945647"/>
            <a:ext cx="4657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答：鹅的孵卵期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7BE9AD4A-9015-4D2D-9CFC-59C4451AEC81}"/>
                  </a:ext>
                </a:extLst>
              </p:cNvPr>
              <p:cNvSpPr txBox="1"/>
              <p:nvPr/>
            </p:nvSpPr>
            <p:spPr>
              <a:xfrm>
                <a:off x="2257121" y="2165994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15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E9AD4A-9015-4D2D-9CFC-59C4451AE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121" y="2165994"/>
                <a:ext cx="1997891" cy="739241"/>
              </a:xfrm>
              <a:prstGeom prst="rect">
                <a:avLst/>
              </a:prstGeom>
              <a:blipFill rotWithShape="0"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BF8ECFA1-E14B-4DBB-90C1-61E9DFB0756B}"/>
                  </a:ext>
                </a:extLst>
              </p:cNvPr>
              <p:cNvSpPr txBox="1"/>
              <p:nvPr/>
            </p:nvSpPr>
            <p:spPr>
              <a:xfrm>
                <a:off x="2828620" y="2666982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8ECFA1-E14B-4DBB-90C1-61E9DFB07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620" y="2666982"/>
                <a:ext cx="2908421" cy="783420"/>
              </a:xfrm>
              <a:prstGeom prst="rect">
                <a:avLst/>
              </a:prstGeom>
              <a:blipFill rotWithShape="0">
                <a:blip r:embed="rId14"/>
                <a:stretch>
                  <a:fillRect l="-4193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BE00949-37CB-4BB6-A8D5-88964C358AA4}"/>
              </a:ext>
            </a:extLst>
          </p:cNvPr>
          <p:cNvSpPr txBox="1"/>
          <p:nvPr/>
        </p:nvSpPr>
        <p:spPr>
          <a:xfrm>
            <a:off x="2828621" y="3412700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111951" y="465564"/>
                <a:ext cx="7515907" cy="1214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一头小鹿早上喝了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 L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水，是全天饮水量的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这头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小鹿一天喝多少升水？</a:t>
                </a: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51" y="465564"/>
                <a:ext cx="7515907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622" r="-89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2AAACB09-9B4B-4EAA-96AE-7C8F10798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975442"/>
            <a:ext cx="5157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答：这头小鹿一天</a:t>
            </a:r>
            <a:r>
              <a:rPr lang="zh-CN" altLang="en-US" sz="28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喝</a:t>
            </a:r>
            <a:r>
              <a:rPr lang="en-US" altLang="zh-CN" sz="28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升水。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xmlns="" id="{29ACA79E-031F-4279-B418-A40C8276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753" y="1830810"/>
            <a:ext cx="5291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解：设这头小鹿一天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en-US" altLang="zh-CN" sz="2800" b="1" i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升水。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C2E7C72F-1086-4BD0-B61D-EDF744624C34}"/>
                  </a:ext>
                </a:extLst>
              </p:cNvPr>
              <p:cNvSpPr txBox="1"/>
              <p:nvPr/>
            </p:nvSpPr>
            <p:spPr>
              <a:xfrm>
                <a:off x="2758259" y="2284547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E7C72F-1086-4BD0-B61D-EDF744624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259" y="2284547"/>
                <a:ext cx="1997891" cy="739241"/>
              </a:xfrm>
              <a:prstGeom prst="rect">
                <a:avLst/>
              </a:prstGeom>
              <a:blipFill rotWithShape="0">
                <a:blip r:embed="rId4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0E3ED3B7-5D77-4C13-91DF-3157D5693712}"/>
                  </a:ext>
                </a:extLst>
              </p:cNvPr>
              <p:cNvSpPr txBox="1"/>
              <p:nvPr/>
            </p:nvSpPr>
            <p:spPr>
              <a:xfrm>
                <a:off x="3149418" y="2807767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3ED3B7-5D77-4C13-91DF-3157D5693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418" y="2807767"/>
                <a:ext cx="2908421" cy="783420"/>
              </a:xfrm>
              <a:prstGeom prst="rect">
                <a:avLst/>
              </a:prstGeom>
              <a:blipFill rotWithShape="0">
                <a:blip r:embed="rId5"/>
                <a:stretch>
                  <a:fillRect l="-4403"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F268259-D942-4908-83EE-456F909F5884}"/>
              </a:ext>
            </a:extLst>
          </p:cNvPr>
          <p:cNvSpPr txBox="1"/>
          <p:nvPr/>
        </p:nvSpPr>
        <p:spPr>
          <a:xfrm>
            <a:off x="3149419" y="3521704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17882" y="665886"/>
            <a:ext cx="1815559" cy="4488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xmlns="" id="{29ACA79E-031F-4279-B418-A40C8276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672" y="1124151"/>
            <a:ext cx="1891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  <p:bldP spid="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111952" y="591502"/>
                <a:ext cx="5399944" cy="1204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霞光农场有稻田和鱼塘共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35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公顷，占农场全部土地的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52" y="591502"/>
                <a:ext cx="5399944" cy="1204497"/>
              </a:xfrm>
              <a:prstGeom prst="rect">
                <a:avLst/>
              </a:prstGeom>
              <a:blipFill rotWithShape="0">
                <a:blip r:embed="rId5"/>
                <a:stretch>
                  <a:fillRect l="-2257" t="-5051" r="-4966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4">
            <a:extLst>
              <a:ext uri="{FF2B5EF4-FFF2-40B4-BE49-F238E27FC236}">
                <a16:creationId xmlns:a16="http://schemas.microsoft.com/office/drawing/2014/main" xmlns="" id="{086FC8AC-21EB-47A1-887A-86D408C6F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465" y="1795999"/>
            <a:ext cx="5957080" cy="47666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霞光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农场共有多少公顷土地？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xmlns="" id="{DAC80D9C-C492-42A9-BB54-BF011304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91" y="665886"/>
            <a:ext cx="1959105" cy="14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555593" y="1195971"/>
            <a:ext cx="2178919" cy="4488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xmlns="" id="{29ACA79E-031F-4279-B418-A40C8276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760" y="301473"/>
            <a:ext cx="1891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xmlns="" id="{2AAACB09-9B4B-4EAA-96AE-7C8F10798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09" y="4308825"/>
            <a:ext cx="5157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答：霞光农场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共有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公顷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土地。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xmlns="" id="{29ACA79E-031F-4279-B418-A40C8276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49" y="2326084"/>
            <a:ext cx="565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解：设霞光农场共有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公顷土地。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C2E7C72F-1086-4BD0-B61D-EDF744624C34}"/>
                  </a:ext>
                </a:extLst>
              </p:cNvPr>
              <p:cNvSpPr txBox="1"/>
              <p:nvPr/>
            </p:nvSpPr>
            <p:spPr>
              <a:xfrm>
                <a:off x="2170855" y="2779821"/>
                <a:ext cx="1997891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2E7C72F-1086-4BD0-B61D-EDF744624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55" y="2779821"/>
                <a:ext cx="1997891" cy="638445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0E3ED3B7-5D77-4C13-91DF-3157D5693712}"/>
                  </a:ext>
                </a:extLst>
              </p:cNvPr>
              <p:cNvSpPr txBox="1"/>
              <p:nvPr/>
            </p:nvSpPr>
            <p:spPr>
              <a:xfrm>
                <a:off x="2551794" y="3216643"/>
                <a:ext cx="2908421" cy="6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3ED3B7-5D77-4C13-91DF-3157D5693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794" y="3216643"/>
                <a:ext cx="2908421" cy="684803"/>
              </a:xfrm>
              <a:prstGeom prst="rect">
                <a:avLst/>
              </a:prstGeom>
              <a:blipFill rotWithShape="0">
                <a:blip r:embed="rId8"/>
                <a:stretch>
                  <a:fillRect l="-335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F268259-D942-4908-83EE-456F909F5884}"/>
              </a:ext>
            </a:extLst>
          </p:cNvPr>
          <p:cNvSpPr txBox="1"/>
          <p:nvPr/>
        </p:nvSpPr>
        <p:spPr>
          <a:xfrm>
            <a:off x="2551794" y="3847160"/>
            <a:ext cx="122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111951" y="591502"/>
                <a:ext cx="7468253" cy="1204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霞光农场有稻田和鱼塘共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35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公顷，占农场全部土地的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51" y="591502"/>
                <a:ext cx="7468253" cy="1204497"/>
              </a:xfrm>
              <a:prstGeom prst="rect">
                <a:avLst/>
              </a:prstGeom>
              <a:blipFill rotWithShape="0">
                <a:blip r:embed="rId5"/>
                <a:stretch>
                  <a:fillRect l="-1631" t="-5051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5">
            <a:extLst>
              <a:ext uri="{FF2B5EF4-FFF2-40B4-BE49-F238E27FC236}">
                <a16:creationId xmlns:a16="http://schemas.microsoft.com/office/drawing/2014/main" xmlns="" id="{EECCADF0-575B-419A-A18B-0A052B9E6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63" y="1889958"/>
            <a:ext cx="5094822" cy="830997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鱼塘为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公顷，鱼塘占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农场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全部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土地的几分之几？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xmlns="" id="{DAC80D9C-C492-42A9-BB54-BF011304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00" y="1186021"/>
            <a:ext cx="1959105" cy="14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59510" y="26774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公顷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F268259-D942-4908-83EE-456F909F5884}"/>
              </a:ext>
            </a:extLst>
          </p:cNvPr>
          <p:cNvSpPr txBox="1"/>
          <p:nvPr/>
        </p:nvSpPr>
        <p:spPr>
          <a:xfrm>
            <a:off x="1518249" y="2972971"/>
            <a:ext cx="136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12÷60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0E3ED3B7-5D77-4C13-91DF-3157D5693712}"/>
                  </a:ext>
                </a:extLst>
              </p:cNvPr>
              <p:cNvSpPr txBox="1"/>
              <p:nvPr/>
            </p:nvSpPr>
            <p:spPr>
              <a:xfrm>
                <a:off x="2713938" y="2813781"/>
                <a:ext cx="973046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3ED3B7-5D77-4C13-91DF-3157D5693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938" y="2813781"/>
                <a:ext cx="973046" cy="783356"/>
              </a:xfrm>
              <a:prstGeom prst="rect">
                <a:avLst/>
              </a:prstGeom>
              <a:blipFill rotWithShape="1">
                <a:blip r:embed="rId7"/>
                <a:stretch>
                  <a:fillRect l="-12500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xmlns="" id="{EECCADF0-575B-419A-A18B-0A052B9E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919" y="3571190"/>
                <a:ext cx="6755086" cy="783356"/>
              </a:xfrm>
              <a:prstGeom prst="rect">
                <a:avLst/>
              </a:prstGeom>
              <a:extLst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答：鱼塘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占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农场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全部土地的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CCADF0-575B-419A-A18B-0A052B9E6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919" y="3571190"/>
                <a:ext cx="6755086" cy="783356"/>
              </a:xfrm>
              <a:prstGeom prst="rect">
                <a:avLst/>
              </a:prstGeom>
              <a:blipFill rotWithShape="1">
                <a:blip r:embed="rId8"/>
                <a:stretch>
                  <a:fillRect l="-1895" b="-5469"/>
                </a:stretch>
              </a:blipFill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6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/>
              <p:cNvSpPr txBox="1"/>
              <p:nvPr/>
            </p:nvSpPr>
            <p:spPr>
              <a:xfrm>
                <a:off x="897139" y="950051"/>
                <a:ext cx="6126817" cy="362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铅笔的数量是钢笔数量的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。</a:t>
                </a:r>
                <a:endPara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(                   )×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=(                  )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女生人数占全班人数的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。</a:t>
                </a:r>
                <a:endPara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(                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=(                  )</a:t>
                </a:r>
                <a:endPara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本月某空调的销售量比上月减少了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。</a:t>
                </a:r>
                <a:endPara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(                   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=(                      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9" y="950051"/>
                <a:ext cx="6126817" cy="3621761"/>
              </a:xfrm>
              <a:prstGeom prst="rect">
                <a:avLst/>
              </a:prstGeom>
              <a:blipFill rotWithShape="0">
                <a:blip r:embed="rId2"/>
                <a:stretch>
                  <a:fillRect l="-1493" b="-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"/>
          <p:cNvSpPr txBox="1"/>
          <p:nvPr/>
        </p:nvSpPr>
        <p:spPr>
          <a:xfrm>
            <a:off x="549880" y="597173"/>
            <a:ext cx="436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根据信息写出等量关系。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639" y="1657650"/>
            <a:ext cx="1517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钢笔数量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80" y="1657650"/>
            <a:ext cx="1517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铅笔数量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639" y="2826914"/>
            <a:ext cx="1517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全班人数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80" y="2826914"/>
            <a:ext cx="1517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女生人数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995" y="4039851"/>
            <a:ext cx="1750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上月销售量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15" y="4015387"/>
            <a:ext cx="2243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减少的销售量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09288" y="1487837"/>
            <a:ext cx="2889176" cy="1262956"/>
            <a:chOff x="5033050" y="1378677"/>
            <a:chExt cx="2889176" cy="1262956"/>
          </a:xfrm>
        </p:grpSpPr>
        <p:sp>
          <p:nvSpPr>
            <p:cNvPr id="16" name="云形标注 15"/>
            <p:cNvSpPr/>
            <p:nvPr/>
          </p:nvSpPr>
          <p:spPr>
            <a:xfrm>
              <a:off x="5033050" y="1378677"/>
              <a:ext cx="2889176" cy="1262956"/>
            </a:xfrm>
            <a:prstGeom prst="cloudCallout">
              <a:avLst>
                <a:gd name="adj1" fmla="val 3137"/>
                <a:gd name="adj2" fmla="val 9186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5276408" y="1473636"/>
              <a:ext cx="25792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zh-CN" altLang="en-US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“是”“占” “比”字后面的量就是单位“</a:t>
              </a:r>
              <a:r>
                <a:rPr lang="en-US" altLang="zh-CN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”</a:t>
              </a:r>
              <a:r>
                <a:rPr lang="en-US" altLang="zh-CN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en-US" sz="2000" b="1" dirty="0"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76" y="2955017"/>
            <a:ext cx="1170321" cy="106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"/>
              <p:cNvSpPr txBox="1"/>
              <p:nvPr/>
            </p:nvSpPr>
            <p:spPr>
              <a:xfrm>
                <a:off x="895146" y="1124572"/>
                <a:ext cx="8099082" cy="3515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ct val="0"/>
                  </a:spcBef>
                  <a:buAutoNum type="arabicParenBoth"/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李师傅每时加工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个零件，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                                      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张师傅每时加工多少个零件？</a:t>
                </a:r>
                <a:endPara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              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算式：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=25(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李师傅每时加工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个零件，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                                       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张师傅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每时加工多少个零件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？</a:t>
                </a:r>
                <a:endPara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               算式：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=36(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46" y="1124572"/>
                <a:ext cx="8099082" cy="3515450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906" r="-2485" b="-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"/>
          <p:cNvSpPr txBox="1"/>
          <p:nvPr/>
        </p:nvSpPr>
        <p:spPr>
          <a:xfrm>
            <a:off x="484757" y="596739"/>
            <a:ext cx="828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根据算式把题目补充完整。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055" y="1071835"/>
            <a:ext cx="283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张师傅每时加工的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981903" y="1481959"/>
            <a:ext cx="3066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358463" y="2113895"/>
            <a:ext cx="3452648" cy="7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50372" y="3302876"/>
            <a:ext cx="3066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403131" y="3886201"/>
            <a:ext cx="35415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58463" y="1459025"/>
                <a:ext cx="3587842" cy="680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零件个数是李师傅</a:t>
                </a:r>
                <a:r>
                  <a:rPr lang="zh-CN" altLang="en-US" sz="2400" b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63" y="1459025"/>
                <a:ext cx="3587842" cy="680507"/>
              </a:xfrm>
              <a:prstGeom prst="rect">
                <a:avLst/>
              </a:prstGeom>
              <a:blipFill rotWithShape="0">
                <a:blip r:embed="rId3"/>
                <a:stretch>
                  <a:fillRect l="-2721" r="-1701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993" y="2894376"/>
            <a:ext cx="3045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是张师傅每时加工的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403131" y="3205694"/>
                <a:ext cx="2350323" cy="680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零件</a:t>
                </a:r>
                <a:r>
                  <a:rPr lang="zh-CN" altLang="en-US" sz="2400" b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1" y="3205694"/>
                <a:ext cx="2350323" cy="680507"/>
              </a:xfrm>
              <a:prstGeom prst="rect">
                <a:avLst/>
              </a:prstGeom>
              <a:blipFill rotWithShape="0">
                <a:blip r:embed="rId4"/>
                <a:stretch>
                  <a:fillRect l="-3886" r="-3109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9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404010" y="394905"/>
                <a:ext cx="8498450" cy="190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一杯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250 mL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的鲜奶中大约含有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的钙质，占一个成年人一天所需钙质的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。一个成年人一天大约需要多少克钙质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0" y="394905"/>
                <a:ext cx="8498450" cy="1905330"/>
              </a:xfrm>
              <a:prstGeom prst="rect">
                <a:avLst/>
              </a:prstGeom>
              <a:blipFill rotWithShape="1">
                <a:blip r:embed="rId2"/>
                <a:stretch>
                  <a:fillRect l="-1435" r="-359" b="-7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9CB2298B-E23D-4BC6-8910-875D3D6D23FA}"/>
                  </a:ext>
                </a:extLst>
              </p:cNvPr>
              <p:cNvSpPr txBox="1"/>
              <p:nvPr/>
            </p:nvSpPr>
            <p:spPr>
              <a:xfrm>
                <a:off x="2795071" y="1819565"/>
                <a:ext cx="5607625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一天所需钙质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一杯鲜奶中所含钙质</a:t>
                </a:r>
                <a:endParaRPr lang="zh-CN" altLang="en-US" sz="24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B2298B-E23D-4BC6-8910-875D3D6D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071" y="1819565"/>
                <a:ext cx="5607625" cy="684803"/>
              </a:xfrm>
              <a:prstGeom prst="rect">
                <a:avLst/>
              </a:prstGeom>
              <a:blipFill rotWithShape="1">
                <a:blip r:embed="rId3"/>
                <a:stretch>
                  <a:fillRect l="-1741" r="-1088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096" y="2496105"/>
            <a:ext cx="5592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解：一个成年人一天大约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克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钙质。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1878112" y="2874956"/>
                <a:ext cx="1997891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12" y="2874956"/>
                <a:ext cx="1997891" cy="684739"/>
              </a:xfrm>
              <a:prstGeom prst="rect">
                <a:avLst/>
              </a:prstGeom>
              <a:blipFill rotWithShape="0"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EE33ADC1-BE4F-4F1E-A56F-282963763DF4}"/>
                  </a:ext>
                </a:extLst>
              </p:cNvPr>
              <p:cNvSpPr txBox="1"/>
              <p:nvPr/>
            </p:nvSpPr>
            <p:spPr>
              <a:xfrm>
                <a:off x="2095259" y="3525437"/>
                <a:ext cx="2908421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33ADC1-BE4F-4F1E-A56F-28296376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259" y="3525437"/>
                <a:ext cx="2908421" cy="684739"/>
              </a:xfrm>
              <a:prstGeom prst="rect">
                <a:avLst/>
              </a:prstGeom>
              <a:blipFill rotWithShape="0">
                <a:blip r:embed="rId5"/>
                <a:stretch>
                  <a:fillRect l="-3354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7">
                <a:extLst>
                  <a:ext uri="{FF2B5EF4-FFF2-40B4-BE49-F238E27FC236}">
                    <a16:creationId xmlns:a16="http://schemas.microsoft.com/office/drawing/2014/main" xmlns="" id="{6102BA39-FD57-4615-A24D-9D6604FC0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4425" y="4210176"/>
                <a:ext cx="5728126" cy="68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 eaLnBrk="0" hangingPunct="0">
                  <a:defRPr/>
                </a:pPr>
                <a:r>
                  <a:rPr lang="zh-CN" altLang="en-US" sz="24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答</a:t>
                </a:r>
                <a:r>
                  <a:rPr lang="zh-CN" altLang="en-US" sz="2400" b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一个成年人一天大约需要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克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钙质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27">
                <a:extLst>
                  <a:ext uri="{FF2B5EF4-FFF2-40B4-BE49-F238E27FC236}">
                    <a16:creationId xmlns="" xmlns:a16="http://schemas.microsoft.com/office/drawing/2014/main" id="{6102BA39-FD57-4615-A24D-9D6604FC0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4425" y="4210176"/>
                <a:ext cx="5728126" cy="684803"/>
              </a:xfrm>
              <a:prstGeom prst="rect">
                <a:avLst/>
              </a:prstGeom>
              <a:blipFill rotWithShape="0">
                <a:blip r:embed="rId6"/>
                <a:stretch>
                  <a:fillRect l="-1596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EE33ADC1-BE4F-4F1E-A56F-282963763DF4}"/>
                  </a:ext>
                </a:extLst>
              </p:cNvPr>
              <p:cNvSpPr txBox="1"/>
              <p:nvPr/>
            </p:nvSpPr>
            <p:spPr>
              <a:xfrm>
                <a:off x="2095259" y="4155957"/>
                <a:ext cx="978805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33ADC1-BE4F-4F1E-A56F-28296376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259" y="4155957"/>
                <a:ext cx="978805" cy="684739"/>
              </a:xfrm>
              <a:prstGeom prst="rect">
                <a:avLst/>
              </a:prstGeom>
              <a:blipFill rotWithShape="0">
                <a:blip r:embed="rId7"/>
                <a:stretch>
                  <a:fillRect l="-1000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1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483079" y="568353"/>
                <a:ext cx="8428007" cy="190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实验小学五年级唱歌兴趣小组有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人，舞蹈兴趣小组的人数是唱歌兴趣小组人数的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，又是绘画兴趣小组人数的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。绘画兴趣小组有多少人？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9" y="568353"/>
                <a:ext cx="8428007" cy="1900392"/>
              </a:xfrm>
              <a:prstGeom prst="rect">
                <a:avLst/>
              </a:prstGeom>
              <a:blipFill rotWithShape="1">
                <a:blip r:embed="rId2"/>
                <a:stretch>
                  <a:fillRect l="-1446" t="-4167" r="-1302" b="-1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2786BEE6-8B67-4144-B057-B41B7701DDE1}"/>
                  </a:ext>
                </a:extLst>
              </p:cNvPr>
              <p:cNvSpPr txBox="1"/>
              <p:nvPr/>
            </p:nvSpPr>
            <p:spPr>
              <a:xfrm>
                <a:off x="1537357" y="2502474"/>
                <a:ext cx="5917004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唱歌兴趣小组人数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dirty="0" smtClean="0">
                        <a:solidFill>
                          <a:srgbClr val="FF5D5D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舞蹈兴趣小组人数</a:t>
                </a:r>
                <a:endParaRPr lang="zh-CN" altLang="en-US" sz="24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86BEE6-8B67-4144-B057-B41B7701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57" y="2502474"/>
                <a:ext cx="5917004" cy="684803"/>
              </a:xfrm>
              <a:prstGeom prst="rect">
                <a:avLst/>
              </a:prstGeom>
              <a:blipFill rotWithShape="1">
                <a:blip r:embed="rId3"/>
                <a:stretch>
                  <a:fillRect l="-1545" r="-92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2786BEE6-8B67-4144-B057-B41B7701DDE1}"/>
                  </a:ext>
                </a:extLst>
              </p:cNvPr>
              <p:cNvSpPr txBox="1"/>
              <p:nvPr/>
            </p:nvSpPr>
            <p:spPr>
              <a:xfrm>
                <a:off x="1537357" y="3208196"/>
                <a:ext cx="5917004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绘画兴趣小组人数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dirty="0" smtClean="0">
                        <a:solidFill>
                          <a:srgbClr val="FF5D5D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舞蹈兴趣小组人数</a:t>
                </a:r>
                <a:endParaRPr lang="zh-CN" altLang="en-US" sz="24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86BEE6-8B67-4144-B057-B41B7701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57" y="3208196"/>
                <a:ext cx="5917004" cy="680571"/>
              </a:xfrm>
              <a:prstGeom prst="rect">
                <a:avLst/>
              </a:prstGeom>
              <a:blipFill rotWithShape="1">
                <a:blip r:embed="rId4"/>
                <a:stretch>
                  <a:fillRect l="-1545" r="-92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375873" y="2502474"/>
            <a:ext cx="6212792" cy="151677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3556162" y="3919405"/>
            <a:ext cx="632389" cy="28201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2786BEE6-8B67-4144-B057-B41B7701DDE1}"/>
                  </a:ext>
                </a:extLst>
              </p:cNvPr>
              <p:cNvSpPr txBox="1"/>
              <p:nvPr/>
            </p:nvSpPr>
            <p:spPr>
              <a:xfrm>
                <a:off x="1305722" y="4106530"/>
                <a:ext cx="6380273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唱歌兴趣小组人数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dirty="0" smtClean="0">
                        <a:solidFill>
                          <a:srgbClr val="FF5D5D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绘画兴趣小组人数</a:t>
                </a:r>
                <a:r>
                  <a:rPr lang="en-US" altLang="zh-CN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86BEE6-8B67-4144-B057-B41B7701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22" y="4106530"/>
                <a:ext cx="6380273" cy="684803"/>
              </a:xfrm>
              <a:prstGeom prst="rect">
                <a:avLst/>
              </a:prstGeom>
              <a:blipFill rotWithShape="0">
                <a:blip r:embed="rId5"/>
                <a:stretch>
                  <a:fillRect l="-143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9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6.png">
            <a:extLst>
              <a:ext uri="{FF2B5EF4-FFF2-40B4-BE49-F238E27FC236}">
                <a16:creationId xmlns:a16="http://schemas.microsoft.com/office/drawing/2014/main" xmlns="" id="{253766BF-2115-4702-84D8-DC287518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1598" r="948" b="2778"/>
          <a:stretch>
            <a:fillRect/>
          </a:stretch>
        </p:blipFill>
        <p:spPr bwMode="auto">
          <a:xfrm>
            <a:off x="998099" y="1229716"/>
            <a:ext cx="7005915" cy="3376121"/>
          </a:xfrm>
          <a:prstGeom prst="roundRect">
            <a:avLst>
              <a:gd name="adj" fmla="val 7561"/>
            </a:avLst>
          </a:prstGeom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4072668" y="331447"/>
            <a:ext cx="3226766" cy="1426408"/>
            <a:chOff x="5033049" y="1276783"/>
            <a:chExt cx="3226766" cy="1426408"/>
          </a:xfrm>
        </p:grpSpPr>
        <p:sp>
          <p:nvSpPr>
            <p:cNvPr id="23" name="云形标注 22"/>
            <p:cNvSpPr/>
            <p:nvPr/>
          </p:nvSpPr>
          <p:spPr>
            <a:xfrm>
              <a:off x="5033049" y="1276783"/>
              <a:ext cx="3226766" cy="1426408"/>
            </a:xfrm>
            <a:prstGeom prst="cloudCallout">
              <a:avLst>
                <a:gd name="adj1" fmla="val -66382"/>
                <a:gd name="adj2" fmla="val 6667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273108" y="1440022"/>
                  <a:ext cx="2750897" cy="1201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algn="ctr" eaLnBrk="1" hangingPunct="1">
                    <a:buClr>
                      <a:srgbClr val="FF0000"/>
                    </a:buClr>
                  </a:pP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有</a:t>
                  </a:r>
                  <a:r>
                    <a:rPr kumimoji="0" lang="en-US" altLang="zh-CN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名同学在打篮球，打篮球的人数是踢足球的人数的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 。</a:t>
                  </a:r>
                  <a:endPara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3108" y="1440022"/>
                  <a:ext cx="2750897" cy="12016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91" t="-3553" r="-1991" b="-10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993" y="2293873"/>
            <a:ext cx="481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绘画兴趣小组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3558627" y="2660652"/>
                <a:ext cx="1997891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627" y="2660652"/>
                <a:ext cx="1997891" cy="684739"/>
              </a:xfrm>
              <a:prstGeom prst="rect">
                <a:avLst/>
              </a:prstGeom>
              <a:blipFill rotWithShape="1">
                <a:blip r:embed="rId2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E33ADC1-BE4F-4F1E-A56F-282963763DF4}"/>
              </a:ext>
            </a:extLst>
          </p:cNvPr>
          <p:cNvSpPr txBox="1"/>
          <p:nvPr/>
        </p:nvSpPr>
        <p:spPr>
          <a:xfrm>
            <a:off x="3761462" y="3968186"/>
            <a:ext cx="29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208" y="4429851"/>
            <a:ext cx="4395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绘画兴趣小组有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3558627" y="3325510"/>
                <a:ext cx="1997891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627" y="3325510"/>
                <a:ext cx="1997891" cy="642676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"/>
              <p:cNvSpPr txBox="1"/>
              <p:nvPr/>
            </p:nvSpPr>
            <p:spPr>
              <a:xfrm>
                <a:off x="483079" y="568353"/>
                <a:ext cx="8428007" cy="190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实验小学五年级唱歌兴趣小组有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人，舞蹈兴趣小组的人数是唱歌兴趣小组人数的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，又是绘画兴趣小组人数的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。绘画兴趣小组有多少人？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9" y="568353"/>
                <a:ext cx="8428007" cy="1900392"/>
              </a:xfrm>
              <a:prstGeom prst="rect">
                <a:avLst/>
              </a:prstGeom>
              <a:blipFill rotWithShape="1">
                <a:blip r:embed="rId4"/>
                <a:stretch>
                  <a:fillRect l="-1446" t="-4167" r="-1302" b="-1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3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517262" y="526342"/>
                <a:ext cx="8151199" cy="127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小明家有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盆海棠花，君子兰的数量是海棠花的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，君子兰的数量又是菊花的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。君子兰和菊花各有多少盆？</a:t>
                </a:r>
                <a:endPara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62" y="526342"/>
                <a:ext cx="8151199" cy="1277337"/>
              </a:xfrm>
              <a:prstGeom prst="rect">
                <a:avLst/>
              </a:prstGeom>
              <a:blipFill rotWithShape="0">
                <a:blip r:embed="rId3"/>
                <a:stretch>
                  <a:fillRect l="-1197" r="-1122" b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3492062" y="526342"/>
            <a:ext cx="3673366" cy="74335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8AEB3E2-5F9A-469C-B99A-EA41A12733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7985" r="54743" b="69683"/>
          <a:stretch/>
        </p:blipFill>
        <p:spPr>
          <a:xfrm rot="5400000">
            <a:off x="1321340" y="1869214"/>
            <a:ext cx="764628" cy="42265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4667" y="1130593"/>
            <a:ext cx="2497491" cy="67308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"/>
              <p:cNvSpPr txBox="1"/>
              <p:nvPr/>
            </p:nvSpPr>
            <p:spPr>
              <a:xfrm>
                <a:off x="4063864" y="1715087"/>
                <a:ext cx="3653107" cy="586186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海棠花数量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君子兰的数量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864" y="1715087"/>
                <a:ext cx="3653107" cy="586186"/>
              </a:xfrm>
              <a:prstGeom prst="rect">
                <a:avLst/>
              </a:prstGeom>
              <a:blipFill rotWithShape="0">
                <a:blip r:embed="rId5"/>
                <a:stretch>
                  <a:fillRect l="-1836" b="-5155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8AEB3E2-5F9A-469C-B99A-EA41A12733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7985" r="54743" b="69683"/>
          <a:stretch/>
        </p:blipFill>
        <p:spPr>
          <a:xfrm rot="5400000">
            <a:off x="4946430" y="1284641"/>
            <a:ext cx="764628" cy="422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/>
              <p:cNvSpPr txBox="1"/>
              <p:nvPr/>
            </p:nvSpPr>
            <p:spPr>
              <a:xfrm>
                <a:off x="621460" y="2257691"/>
                <a:ext cx="3653107" cy="586186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菊花数量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君子兰的数量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0" y="2257691"/>
                <a:ext cx="3653107" cy="586186"/>
              </a:xfrm>
              <a:prstGeom prst="rect">
                <a:avLst/>
              </a:prstGeom>
              <a:blipFill rotWithShape="0">
                <a:blip r:embed="rId6"/>
                <a:stretch>
                  <a:fillRect l="-1836" b="-5155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"/>
              <p:cNvSpPr txBox="1"/>
              <p:nvPr/>
            </p:nvSpPr>
            <p:spPr>
              <a:xfrm>
                <a:off x="4925331" y="2390496"/>
                <a:ext cx="3653107" cy="586186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海棠花数量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菊花数量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331" y="2390496"/>
                <a:ext cx="3653107" cy="586186"/>
              </a:xfrm>
              <a:prstGeom prst="rect">
                <a:avLst/>
              </a:prstGeom>
              <a:blipFill rotWithShape="0">
                <a:blip r:embed="rId7"/>
                <a:stretch>
                  <a:fillRect l="-1836" b="-6250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4101772" y="3075985"/>
                <a:ext cx="2275549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÷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盆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72" y="3075985"/>
                <a:ext cx="2275549" cy="783420"/>
              </a:xfrm>
              <a:prstGeom prst="rect">
                <a:avLst/>
              </a:prstGeom>
              <a:blipFill rotWithShape="0">
                <a:blip r:embed="rId8"/>
                <a:stretch>
                  <a:fillRect l="-5630" r="-3217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80E94BA-6343-4AB7-B50C-2C20AC6B0813}"/>
              </a:ext>
            </a:extLst>
          </p:cNvPr>
          <p:cNvSpPr txBox="1"/>
          <p:nvPr/>
        </p:nvSpPr>
        <p:spPr>
          <a:xfrm>
            <a:off x="1703654" y="4120775"/>
            <a:ext cx="5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君子兰有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盆，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菊花有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盆。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1086928" y="3065905"/>
                <a:ext cx="261461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×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盆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28" y="3065905"/>
                <a:ext cx="2614617" cy="783612"/>
              </a:xfrm>
              <a:prstGeom prst="rect">
                <a:avLst/>
              </a:prstGeom>
              <a:blipFill rotWithShape="1">
                <a:blip r:embed="rId9"/>
                <a:stretch>
                  <a:fillRect l="-4662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/>
          <p:cNvCxnSpPr>
            <a:endCxn id="13" idx="1"/>
          </p:cNvCxnSpPr>
          <p:nvPr/>
        </p:nvCxnSpPr>
        <p:spPr>
          <a:xfrm>
            <a:off x="4453759" y="2199290"/>
            <a:ext cx="471572" cy="4842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3" idx="1"/>
          </p:cNvCxnSpPr>
          <p:nvPr/>
        </p:nvCxnSpPr>
        <p:spPr>
          <a:xfrm>
            <a:off x="3880737" y="2601727"/>
            <a:ext cx="1044594" cy="818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12" grpId="0"/>
      <p:bldP spid="13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459308" y="1449220"/>
            <a:ext cx="822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“已知一个数的几分之几是多少，求这个数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”的解题方法：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717847" y="3236498"/>
            <a:ext cx="205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画图法：根据题意画出相应的示意图并解答。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41" y="2072063"/>
            <a:ext cx="6674265" cy="1164437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2934097" y="3236498"/>
            <a:ext cx="2874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方程法：设单位“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”为未知数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，根据分数乘法的意义找出题中的等量关系，列出方程并解答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6039112" y="3236498"/>
            <a:ext cx="2506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算术法：已知量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已知量占单位“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”的几分之几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单位“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64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页练习五第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623" y="1237725"/>
            <a:ext cx="500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含分数的等量关系的表达</a:t>
            </a:r>
            <a:endParaRPr lang="zh-CN" altLang="en-US" sz="32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12">
                <a:extLst>
                  <a:ext uri="{FF2B5EF4-FFF2-40B4-BE49-F238E27FC236}">
                    <a16:creationId xmlns:a16="http://schemas.microsoft.com/office/drawing/2014/main" xmlns="" id="{86833F72-1A09-47B1-B8F6-141D0FE81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0928" y="2306597"/>
                <a:ext cx="5735444" cy="783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踢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足球的人数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打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篮球的人数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833F72-1A09-47B1-B8F6-141D0FE8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0928" y="2306597"/>
                <a:ext cx="5735444" cy="783420"/>
              </a:xfrm>
              <a:prstGeom prst="rect">
                <a:avLst/>
              </a:prstGeom>
              <a:blipFill rotWithShape="1">
                <a:blip r:embed="rId3"/>
                <a:stretch>
                  <a:fillRect l="-2232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1693869" y="719382"/>
                <a:ext cx="5581917" cy="7834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踢足球的人数</a:t>
                </a:r>
                <a:r>
                  <a:rPr lang="en-US" altLang="zh-CN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打篮球的人数</a:t>
                </a:r>
                <a:endParaRPr lang="zh-CN" altLang="en-US" sz="2800" b="1" spc="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869" y="719382"/>
                <a:ext cx="5581917" cy="783420"/>
              </a:xfrm>
              <a:prstGeom prst="rect">
                <a:avLst/>
              </a:prstGeom>
              <a:blipFill rotWithShape="0">
                <a:blip r:embed="rId2"/>
                <a:stretch>
                  <a:fillRect l="-2176" r="-1523" b="-6061"/>
                </a:stretch>
              </a:blipFill>
              <a:ln w="19050">
                <a:solidFill>
                  <a:srgbClr val="FF0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7">
            <a:extLst>
              <a:ext uri="{FF2B5EF4-FFF2-40B4-BE49-F238E27FC236}">
                <a16:creationId xmlns:a16="http://schemas.microsoft.com/office/drawing/2014/main" xmlns="" id="{DEAD56DE-3CCE-426F-9E6D-9CFD8E407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214259"/>
            <a:ext cx="3290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kern="0" spc="300" noProof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人踢足球。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xmlns="" id="{1BF686C9-5DEB-4F03-A8F0-FD80E247A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89" y="1755040"/>
            <a:ext cx="5291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解：设踢足球的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i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7C6CB0C2-CB99-4BBB-B73B-3A0A07AAFBE6}"/>
                  </a:ext>
                </a:extLst>
              </p:cNvPr>
              <p:cNvSpPr txBox="1"/>
              <p:nvPr/>
            </p:nvSpPr>
            <p:spPr>
              <a:xfrm>
                <a:off x="2756795" y="2299642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9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C6CB0C2-CB99-4BBB-B73B-3A0A07AA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795" y="2299642"/>
                <a:ext cx="1997891" cy="739241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7BB02EAC-0873-48BC-8AD5-AE0782F96231}"/>
                  </a:ext>
                </a:extLst>
              </p:cNvPr>
              <p:cNvSpPr txBox="1"/>
              <p:nvPr/>
            </p:nvSpPr>
            <p:spPr>
              <a:xfrm>
                <a:off x="3142406" y="2876058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9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B02EAC-0873-48BC-8AD5-AE0782F9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06" y="2876058"/>
                <a:ext cx="2908421" cy="783420"/>
              </a:xfrm>
              <a:prstGeom prst="rect">
                <a:avLst/>
              </a:prstGeom>
              <a:blipFill rotWithShape="0">
                <a:blip r:embed="rId4"/>
                <a:stretch>
                  <a:fillRect l="-4184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EDD50BEE-0864-42A7-8A93-17F33CC03DF6}"/>
              </a:ext>
            </a:extLst>
          </p:cNvPr>
          <p:cNvSpPr txBox="1"/>
          <p:nvPr/>
        </p:nvSpPr>
        <p:spPr>
          <a:xfrm>
            <a:off x="3142406" y="3659478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1634" y="910444"/>
            <a:ext cx="4713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根据信息写出等量关系。</a:t>
            </a:r>
          </a:p>
        </p:txBody>
      </p:sp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xmlns="" id="{86833F72-1A09-47B1-B8F6-141D0FE81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7112" y="3699561"/>
                <a:ext cx="5671228" cy="783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踢</a:t>
                </a:r>
                <a:r>
                  <a:rPr lang="zh-CN" altLang="en-US" sz="28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足球的人数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打</a:t>
                </a:r>
                <a:r>
                  <a:rPr lang="zh-CN" altLang="en-US" sz="28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篮球的人数</a:t>
                </a:r>
                <a:endPara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833F72-1A09-47B1-B8F6-141D0FE8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112" y="3699561"/>
                <a:ext cx="5671228" cy="783420"/>
              </a:xfrm>
              <a:prstGeom prst="rect">
                <a:avLst/>
              </a:prstGeom>
              <a:blipFill rotWithShape="1">
                <a:blip r:embed="rId2"/>
                <a:stretch>
                  <a:fillRect l="-2148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xmlns="" id="{1CE7EF73-44AB-46E6-9F8B-09976930C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2474" y="1433664"/>
                <a:ext cx="6825920" cy="783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 smtClean="0">
                    <a:latin typeface="Times New Roman" panose="02020603050405020304" pitchFamily="18" charset="0"/>
                  </a:rPr>
                  <a:t>(1) </a:t>
                </a:r>
                <a:r>
                  <a:rPr lang="zh-CN" altLang="en-US" dirty="0" smtClean="0"/>
                  <a:t>操场</a:t>
                </a:r>
                <a:r>
                  <a:rPr lang="zh-CN" altLang="en-US" dirty="0"/>
                  <a:t>上打篮球的人数是踢足球人数的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>
                            <a:latin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>
                            <a:latin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E7EF73-44AB-46E6-9F8B-09976930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474" y="1433664"/>
                <a:ext cx="6825920" cy="783420"/>
              </a:xfrm>
              <a:prstGeom prst="rect">
                <a:avLst/>
              </a:prstGeom>
              <a:blipFill rotWithShape="0">
                <a:blip r:embed="rId3"/>
                <a:stretch>
                  <a:fillRect l="-1786" r="-7143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1162561" y="2355532"/>
            <a:ext cx="3061229" cy="1262956"/>
            <a:chOff x="5033049" y="1378677"/>
            <a:chExt cx="3061229" cy="1262956"/>
          </a:xfrm>
        </p:grpSpPr>
        <p:sp>
          <p:nvSpPr>
            <p:cNvPr id="26" name="云形标注 25"/>
            <p:cNvSpPr/>
            <p:nvPr/>
          </p:nvSpPr>
          <p:spPr>
            <a:xfrm>
              <a:off x="5033049" y="1378677"/>
              <a:ext cx="3061229" cy="1262956"/>
            </a:xfrm>
            <a:prstGeom prst="cloudCallout">
              <a:avLst>
                <a:gd name="adj1" fmla="val -21691"/>
                <a:gd name="adj2" fmla="val 781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5276408" y="1473636"/>
              <a:ext cx="28178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zh-CN" altLang="en-US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“谁”是“谁”的几分之几，“是”字后面的量就是单位“</a:t>
              </a:r>
              <a:r>
                <a:rPr lang="en-US" altLang="zh-CN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”</a:t>
              </a:r>
              <a:r>
                <a:rPr lang="en-US" altLang="zh-CN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en-US" sz="2000" b="1" dirty="0"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413" y="3561085"/>
            <a:ext cx="1170321" cy="106037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619297" y="1631731"/>
            <a:ext cx="370489" cy="472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4989786" y="2104697"/>
            <a:ext cx="17263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9" grpId="0"/>
      <p:bldP spid="2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DF5BE3FB-28E5-4C4E-967F-73F73C89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2" y="2749677"/>
            <a:ext cx="792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）果园今年的苹果产量比去年增加了</a:t>
            </a:r>
            <a:r>
              <a:rPr lang="en-US" altLang="zh-CN" dirty="0" smtClean="0"/>
              <a:t>1200 kg</a:t>
            </a:r>
            <a:r>
              <a:rPr lang="zh-CN" altLang="en-US" dirty="0"/>
              <a:t>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3A14BC-DF20-4617-8C16-8483B981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168" y="3524446"/>
            <a:ext cx="6688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去年的苹果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产</a:t>
            </a:r>
            <a:r>
              <a:rPr lang="zh-CN" altLang="en-US" sz="2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</a:t>
            </a:r>
            <a:r>
              <a:rPr lang="en-US" altLang="zh-CN" sz="2800" b="1" spc="3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en-US" altLang="zh-CN" sz="2800" b="1" spc="600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0=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今年的苹果产量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xmlns="" id="{EA50192B-E97D-48F1-846A-F7AA03672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372" y="693280"/>
                <a:ext cx="5090457" cy="78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/>
                  <a:t>（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）汽油的现价是原价的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/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/>
                          <m:t> 20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50192B-E97D-48F1-846A-F7AA03672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372" y="693280"/>
                <a:ext cx="5090457" cy="783035"/>
              </a:xfrm>
              <a:prstGeom prst="rect">
                <a:avLst/>
              </a:prstGeom>
              <a:blipFill rotWithShape="0">
                <a:blip r:embed="rId2"/>
                <a:stretch>
                  <a:fillRect l="-2395" r="-9461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xmlns="" id="{B21354F3-B7FF-4707-BD5D-5167768C8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302" y="1628528"/>
                <a:ext cx="5472113" cy="783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汽油的原价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汽油的现价</a:t>
                </a:r>
              </a:p>
            </p:txBody>
          </p:sp>
        </mc:Choice>
        <mc:Fallback xmlns=""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1354F3-B7FF-4707-BD5D-5167768C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8302" y="1628528"/>
                <a:ext cx="5472113" cy="783420"/>
              </a:xfrm>
              <a:prstGeom prst="rect">
                <a:avLst/>
              </a:prstGeom>
              <a:blipFill rotWithShape="0">
                <a:blip r:embed="rId3"/>
                <a:stretch>
                  <a:fillRect l="-2341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21"/>
          <p:cNvSpPr/>
          <p:nvPr/>
        </p:nvSpPr>
        <p:spPr>
          <a:xfrm>
            <a:off x="3460532" y="883793"/>
            <a:ext cx="370489" cy="472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3831021" y="1356759"/>
            <a:ext cx="7173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01652" y="3270875"/>
            <a:ext cx="21510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"/>
              <p:cNvSpPr txBox="1">
                <a:spLocks noChangeArrowheads="1"/>
              </p:cNvSpPr>
              <p:nvPr/>
            </p:nvSpPr>
            <p:spPr bwMode="auto">
              <a:xfrm>
                <a:off x="823796" y="540442"/>
                <a:ext cx="7776294" cy="121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某月有</a:t>
                </a:r>
                <a:r>
                  <a:rPr lang="en-US" altLang="zh-CN" sz="2800" b="1" dirty="0">
                    <a:cs typeface="Times New Roman" panose="02020603050405020304" pitchFamily="18" charset="0"/>
                  </a:rPr>
                  <a:t>9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天休息日，休息日占这个月总天数的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。这个月共有多少天？（列方程解决问题）</a:t>
                </a:r>
              </a:p>
            </p:txBody>
          </p:sp>
        </mc:Choice>
        <mc:Fallback xmlns="">
          <p:sp>
            <p:nvSpPr>
              <p:cNvPr id="3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796" y="540442"/>
                <a:ext cx="7776294" cy="1214307"/>
              </a:xfrm>
              <a:prstGeom prst="rect">
                <a:avLst/>
              </a:prstGeom>
              <a:blipFill rotWithShape="0">
                <a:blip r:embed="rId2"/>
                <a:stretch>
                  <a:fillRect l="-1567" r="-6270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椭圆 65"/>
          <p:cNvSpPr/>
          <p:nvPr/>
        </p:nvSpPr>
        <p:spPr>
          <a:xfrm>
            <a:off x="480616" y="786675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68D020A-22D0-4176-810C-BAB9CC201DB3}"/>
              </a:ext>
            </a:extLst>
          </p:cNvPr>
          <p:cNvCxnSpPr/>
          <p:nvPr/>
        </p:nvCxnSpPr>
        <p:spPr>
          <a:xfrm flipV="1">
            <a:off x="5393910" y="1174531"/>
            <a:ext cx="2102593" cy="0"/>
          </a:xfrm>
          <a:prstGeom prst="line">
            <a:avLst/>
          </a:prstGeom>
          <a:ln w="1905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EFA15AA0-B205-485A-A7A5-6F8160DEF141}"/>
                  </a:ext>
                </a:extLst>
              </p:cNvPr>
              <p:cNvSpPr txBox="1"/>
              <p:nvPr/>
            </p:nvSpPr>
            <p:spPr>
              <a:xfrm>
                <a:off x="2466680" y="3449970"/>
                <a:ext cx="6133410" cy="783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这个月的总天数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FF5D5D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休息日的天数</a:t>
                </a:r>
                <a:endParaRPr lang="zh-CN" altLang="en-US" sz="28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A15AA0-B205-485A-A7A5-6F8160DEF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80" y="3449970"/>
                <a:ext cx="6133410" cy="783420"/>
              </a:xfrm>
              <a:prstGeom prst="rect">
                <a:avLst/>
              </a:prstGeom>
              <a:blipFill rotWithShape="0">
                <a:blip r:embed="rId3"/>
                <a:stretch>
                  <a:fillRect l="-2087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/>
          <p:nvPr/>
        </p:nvSpPr>
        <p:spPr>
          <a:xfrm>
            <a:off x="5023421" y="701565"/>
            <a:ext cx="370489" cy="472966"/>
          </a:xfrm>
          <a:prstGeom prst="ellipse">
            <a:avLst/>
          </a:prstGeom>
          <a:noFill/>
          <a:ln w="190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225623" y="1958524"/>
            <a:ext cx="3061229" cy="1262956"/>
            <a:chOff x="5033049" y="1378677"/>
            <a:chExt cx="3061229" cy="1262956"/>
          </a:xfrm>
        </p:grpSpPr>
        <p:sp>
          <p:nvSpPr>
            <p:cNvPr id="18" name="云形标注 17"/>
            <p:cNvSpPr/>
            <p:nvPr/>
          </p:nvSpPr>
          <p:spPr>
            <a:xfrm>
              <a:off x="5033049" y="1378677"/>
              <a:ext cx="3061229" cy="1262956"/>
            </a:xfrm>
            <a:prstGeom prst="cloudCallout">
              <a:avLst>
                <a:gd name="adj1" fmla="val -21691"/>
                <a:gd name="adj2" fmla="val 781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276408" y="1473636"/>
              <a:ext cx="28178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Clr>
                  <a:srgbClr val="FF0000"/>
                </a:buClr>
              </a:pPr>
              <a:r>
                <a:rPr lang="zh-CN" altLang="en-US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“谁”占“谁”的几分之几，“占”字后面的量就是单位“</a:t>
              </a:r>
              <a:r>
                <a:rPr lang="en-US" altLang="zh-CN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”</a:t>
              </a:r>
              <a:r>
                <a:rPr lang="en-US" altLang="zh-CN" sz="2000" b="1" dirty="0" smtClean="0"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en-US" sz="2000" b="1" dirty="0"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475" y="3164077"/>
            <a:ext cx="1170321" cy="10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 animBg="1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0">
            <a:extLst>
              <a:ext uri="{FF2B5EF4-FFF2-40B4-BE49-F238E27FC236}">
                <a16:creationId xmlns:a16="http://schemas.microsoft.com/office/drawing/2014/main" xmlns="" id="{D0CD0EF0-83FE-4D8D-B483-AE2ADD38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248" y="1885129"/>
            <a:ext cx="5291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解：设这个月共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i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xmlns="" id="{79CFE23B-0A82-4C1D-9949-6DADEBF8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18" y="4187222"/>
            <a:ext cx="3832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答：这个月共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7C411889-E429-46E0-865A-CB1DE8BF2BFD}"/>
                  </a:ext>
                </a:extLst>
              </p:cNvPr>
              <p:cNvSpPr txBox="1"/>
              <p:nvPr/>
            </p:nvSpPr>
            <p:spPr>
              <a:xfrm>
                <a:off x="2737754" y="2429731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C411889-E429-46E0-865A-CB1DE8BF2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54" y="2429731"/>
                <a:ext cx="1997891" cy="739241"/>
              </a:xfrm>
              <a:prstGeom prst="rect">
                <a:avLst/>
              </a:prstGeom>
              <a:blipFill rotWithShape="0">
                <a:blip r:embed="rId2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20EA2E44-0126-4568-93A9-962798D49605}"/>
                  </a:ext>
                </a:extLst>
              </p:cNvPr>
              <p:cNvSpPr txBox="1"/>
              <p:nvPr/>
            </p:nvSpPr>
            <p:spPr>
              <a:xfrm>
                <a:off x="3332113" y="2886386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EA2E44-0126-4568-93A9-962798D49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13" y="2886386"/>
                <a:ext cx="2908421" cy="783420"/>
              </a:xfrm>
              <a:prstGeom prst="rect">
                <a:avLst/>
              </a:prstGeom>
              <a:blipFill rotWithShape="0">
                <a:blip r:embed="rId3"/>
                <a:stretch>
                  <a:fillRect l="-4403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F75F964-42D8-415E-AD2C-77A7A6B402F8}"/>
              </a:ext>
            </a:extLst>
          </p:cNvPr>
          <p:cNvSpPr txBox="1"/>
          <p:nvPr/>
        </p:nvSpPr>
        <p:spPr>
          <a:xfrm>
            <a:off x="3332114" y="3632104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823796" y="540442"/>
                <a:ext cx="7776294" cy="121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某月有</a:t>
                </a:r>
                <a:r>
                  <a:rPr lang="en-US" altLang="zh-CN" sz="2800" b="1" dirty="0">
                    <a:cs typeface="Times New Roman" panose="02020603050405020304" pitchFamily="18" charset="0"/>
                  </a:rPr>
                  <a:t>9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天休息日，休息日占这个月总天数的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。这个月共有多少天？（列方程解决问题）</a:t>
                </a:r>
              </a:p>
            </p:txBody>
          </p:sp>
        </mc:Choice>
        <mc:Fallback xmlns="">
          <p:sp>
            <p:nvSpPr>
              <p:cNvPr id="1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796" y="540442"/>
                <a:ext cx="7776294" cy="1214307"/>
              </a:xfrm>
              <a:prstGeom prst="rect">
                <a:avLst/>
              </a:prstGeom>
              <a:blipFill rotWithShape="0">
                <a:blip r:embed="rId4"/>
                <a:stretch>
                  <a:fillRect l="-1567" r="-6270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/>
          <p:cNvSpPr/>
          <p:nvPr/>
        </p:nvSpPr>
        <p:spPr>
          <a:xfrm>
            <a:off x="480616" y="786675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1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88614" y="896949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F2FA774-6297-44D5-497E-5C709D5DACB8}"/>
              </a:ext>
            </a:extLst>
          </p:cNvPr>
          <p:cNvSpPr txBox="1"/>
          <p:nvPr/>
        </p:nvSpPr>
        <p:spPr>
          <a:xfrm>
            <a:off x="1014078" y="881560"/>
            <a:ext cx="4023364" cy="576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根据信息写出等量关系。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xmlns="" id="{958E38D5-2FAF-4426-93F7-DE245A6CAA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079" y="1420169"/>
                <a:ext cx="6096169" cy="956416"/>
              </a:xfrm>
              <a:prstGeom prst="rect">
                <a:avLst/>
              </a:prstGeom>
              <a:noFill/>
              <a:ln w="9525">
                <a:noFill/>
              </a:ln>
              <a:extLst/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sz="2800" dirty="0" smtClean="0"/>
                  <a:t>(1) </a:t>
                </a:r>
                <a:r>
                  <a:rPr lang="zh-CN" altLang="en-US" sz="2800" dirty="0" smtClean="0"/>
                  <a:t>今年</a:t>
                </a:r>
                <a:r>
                  <a:rPr lang="zh-CN" altLang="en-US" sz="2800" dirty="0"/>
                  <a:t>小明</a:t>
                </a:r>
                <a:r>
                  <a:rPr lang="en-US" altLang="zh-CN" sz="2800" dirty="0"/>
                  <a:t>12</a:t>
                </a:r>
                <a:r>
                  <a:rPr lang="zh-CN" altLang="en-US" sz="2800" dirty="0"/>
                  <a:t>岁，是妈妈年龄的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/>
                          <m:t> 3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/>
                  <a:t>。</a:t>
                </a:r>
              </a:p>
            </p:txBody>
          </p:sp>
        </mc:Choice>
        <mc:Fallback xmlns=""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8E38D5-2FAF-4426-93F7-DE245A6C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079" y="1420169"/>
                <a:ext cx="6096169" cy="956416"/>
              </a:xfrm>
              <a:prstGeom prst="rect">
                <a:avLst/>
              </a:prstGeom>
              <a:blipFill rotWithShape="0">
                <a:blip r:embed="rId3"/>
                <a:stretch>
                  <a:fillRect l="-2000" r="-2100" b="-1911"/>
                </a:stretch>
              </a:blipFill>
              <a:ln w="9525">
                <a:noFill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2">
                <a:extLst>
                  <a:ext uri="{FF2B5EF4-FFF2-40B4-BE49-F238E27FC236}">
                    <a16:creationId xmlns:a16="http://schemas.microsoft.com/office/drawing/2014/main" xmlns="" id="{F06D7DC4-744B-456C-8FAE-C7A9AFE61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9935" y="2676839"/>
                <a:ext cx="5040313" cy="78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妈妈的年龄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小明的年龄</a:t>
                </a:r>
              </a:p>
            </p:txBody>
          </p:sp>
        </mc:Choice>
        <mc:Fallback xmlns="">
          <p:sp>
            <p:nvSpPr>
              <p:cNvPr id="70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06D7DC4-744B-456C-8FAE-C7A9AFE6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9935" y="2676839"/>
                <a:ext cx="5040313" cy="783612"/>
              </a:xfrm>
              <a:prstGeom prst="rect">
                <a:avLst/>
              </a:prstGeom>
              <a:blipFill rotWithShape="0">
                <a:blip r:embed="rId4"/>
                <a:stretch>
                  <a:fillRect l="-2542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椭圆 74"/>
          <p:cNvSpPr/>
          <p:nvPr/>
        </p:nvSpPr>
        <p:spPr>
          <a:xfrm>
            <a:off x="4110013" y="1726432"/>
            <a:ext cx="370489" cy="472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4480502" y="2199398"/>
            <a:ext cx="13562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7">
                <a:extLst>
                  <a:ext uri="{FF2B5EF4-FFF2-40B4-BE49-F238E27FC236}">
                    <a16:creationId xmlns:a16="http://schemas.microsoft.com/office/drawing/2014/main" xmlns="" id="{A1802819-CD3B-4359-8DE3-94AFFEAD5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435" y="480248"/>
                <a:ext cx="7921625" cy="1494705"/>
              </a:xfrm>
              <a:prstGeom prst="rect">
                <a:avLst/>
              </a:prstGeom>
              <a:noFill/>
              <a:ln w="9525">
                <a:noFill/>
              </a:ln>
              <a:extLst/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8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 smtClean="0"/>
                  <a:t>(2) </a:t>
                </a:r>
                <a:r>
                  <a:rPr lang="en-US" altLang="zh-CN" dirty="0" smtClean="0"/>
                  <a:t>2021</a:t>
                </a:r>
                <a:r>
                  <a:rPr lang="zh-CN" altLang="en-US" dirty="0" smtClean="0"/>
                  <a:t>年石家庄市的重污染天数为</a:t>
                </a:r>
                <a:r>
                  <a:rPr lang="en-US" altLang="zh-CN" dirty="0" smtClean="0"/>
                  <a:t>16</a:t>
                </a:r>
                <a:r>
                  <a:rPr lang="zh-CN" altLang="en-US" dirty="0" smtClean="0"/>
                  <a:t>天，相当于</a:t>
                </a:r>
                <a:r>
                  <a:rPr lang="en-US" altLang="zh-CN" dirty="0" smtClean="0"/>
                  <a:t>2017</a:t>
                </a:r>
                <a:r>
                  <a:rPr lang="zh-CN" altLang="en-US" dirty="0" smtClean="0"/>
                  <a:t>年的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/>
                          <m:t> </m:t>
                        </m:r>
                        <m:r>
                          <m:rPr>
                            <m:nor/>
                          </m:rPr>
                          <a:rPr lang="en-US" altLang="zh-CN" b="1" i="0" smtClean="0"/>
                          <m:t>25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>
          <p:sp>
            <p:nvSpPr>
              <p:cNvPr id="41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802819-CD3B-4359-8DE3-94AFFEAD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435" y="480248"/>
                <a:ext cx="7921625" cy="1494705"/>
              </a:xfrm>
              <a:prstGeom prst="rect">
                <a:avLst/>
              </a:prstGeom>
              <a:blipFill rotWithShape="1">
                <a:blip r:embed="rId3"/>
                <a:stretch>
                  <a:fillRect l="-1617" t="-1633" r="-616" b="-1224"/>
                </a:stretch>
              </a:blipFill>
              <a:ln w="9525">
                <a:noFill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xmlns="" id="{28C3DB1C-AF26-45C7-8B00-34964ED85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810" y="1767742"/>
                <a:ext cx="8254463" cy="1213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zh-CN" sz="28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2017</a:t>
                </a:r>
                <a:r>
                  <a:rPr lang="zh-CN" altLang="en-US" sz="28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年石家庄市的重污染天数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2021</a:t>
                </a:r>
                <a:r>
                  <a:rPr lang="zh-CN" altLang="en-US" sz="28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年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石家庄市的重污染</a:t>
                </a:r>
                <a:r>
                  <a:rPr lang="zh-CN" altLang="en-US" sz="28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天数</a:t>
                </a:r>
                <a:endParaRPr lang="zh-CN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C3DB1C-AF26-45C7-8B00-34964ED85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10" y="1767742"/>
                <a:ext cx="8254463" cy="1213409"/>
              </a:xfrm>
              <a:prstGeom prst="rect">
                <a:avLst/>
              </a:prstGeom>
              <a:blipFill rotWithShape="1">
                <a:blip r:embed="rId4"/>
                <a:stretch>
                  <a:fillRect l="-1476" r="-812" b="-11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7">
                <a:extLst>
                  <a:ext uri="{FF2B5EF4-FFF2-40B4-BE49-F238E27FC236}">
                    <a16:creationId xmlns:a16="http://schemas.microsoft.com/office/drawing/2014/main" xmlns="" id="{7CD76E01-C253-4E91-AD4F-EF5DA8B37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159" y="2767764"/>
                <a:ext cx="8284740" cy="956096"/>
              </a:xfrm>
              <a:prstGeom prst="rect">
                <a:avLst/>
              </a:prstGeom>
              <a:noFill/>
              <a:ln w="9525">
                <a:noFill/>
              </a:ln>
              <a:extLst/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8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 smtClean="0"/>
                  <a:t>(3)</a:t>
                </a:r>
                <a:r>
                  <a:rPr lang="zh-CN" altLang="en-US" dirty="0" smtClean="0"/>
                  <a:t>一</a:t>
                </a:r>
                <a:r>
                  <a:rPr lang="zh-CN" altLang="en-US" dirty="0"/>
                  <a:t>种电脑现价比原价降低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/>
                          <m:t>15</m:t>
                        </m:r>
                      </m:den>
                    </m:f>
                  </m:oMath>
                </a14:m>
                <a:r>
                  <a:rPr lang="zh-CN" altLang="en-US" dirty="0" smtClean="0"/>
                  <a:t>，</a:t>
                </a:r>
                <a:r>
                  <a:rPr lang="zh-CN" altLang="en-US" dirty="0"/>
                  <a:t>正好</a:t>
                </a:r>
                <a:r>
                  <a:rPr lang="zh-CN" altLang="en-US" dirty="0" smtClean="0"/>
                  <a:t>降低</a:t>
                </a:r>
                <a:r>
                  <a:rPr lang="en-US" altLang="zh-CN" dirty="0" smtClean="0"/>
                  <a:t>900</a:t>
                </a:r>
                <a:r>
                  <a:rPr lang="zh-CN" altLang="en-US" dirty="0"/>
                  <a:t>元。</a:t>
                </a:r>
              </a:p>
            </p:txBody>
          </p:sp>
        </mc:Choice>
        <mc:Fallback>
          <p:sp>
            <p:nvSpPr>
              <p:cNvPr id="43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D76E01-C253-4E91-AD4F-EF5DA8B37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159" y="2767764"/>
                <a:ext cx="8284740" cy="956096"/>
              </a:xfrm>
              <a:prstGeom prst="rect">
                <a:avLst/>
              </a:prstGeom>
              <a:blipFill rotWithShape="1">
                <a:blip r:embed="rId5"/>
                <a:stretch>
                  <a:fillRect l="-1545" b="-1911"/>
                </a:stretch>
              </a:blipFill>
              <a:ln w="9525">
                <a:noFill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12">
                <a:extLst>
                  <a:ext uri="{FF2B5EF4-FFF2-40B4-BE49-F238E27FC236}">
                    <a16:creationId xmlns:a16="http://schemas.microsoft.com/office/drawing/2014/main" xmlns="" id="{ED00255B-EB37-44B5-AB07-185786BD5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6729" y="3669180"/>
                <a:ext cx="5040313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原价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altLang="zh-CN" sz="28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降低的价格</a:t>
                </a:r>
              </a:p>
            </p:txBody>
          </p:sp>
        </mc:Choice>
        <mc:Fallback>
          <p:sp>
            <p:nvSpPr>
              <p:cNvPr id="44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00255B-EB37-44B5-AB07-185786BD5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6729" y="3669180"/>
                <a:ext cx="5040313" cy="783356"/>
              </a:xfrm>
              <a:prstGeom prst="rect">
                <a:avLst/>
              </a:prstGeom>
              <a:blipFill rotWithShape="1">
                <a:blip r:embed="rId6"/>
                <a:stretch>
                  <a:fillRect l="-2418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椭圆 44"/>
          <p:cNvSpPr/>
          <p:nvPr/>
        </p:nvSpPr>
        <p:spPr>
          <a:xfrm>
            <a:off x="7216484" y="557500"/>
            <a:ext cx="1228775" cy="472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684594" y="1815715"/>
            <a:ext cx="10924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3178355" y="3077172"/>
            <a:ext cx="453607" cy="4729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>
            <a:off x="3631962" y="3550138"/>
            <a:ext cx="5403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 animBg="1"/>
      <p:bldP spid="4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</TotalTime>
  <Words>1575</Words>
  <Application>Microsoft Office PowerPoint</Application>
  <PresentationFormat>全屏显示(16:9)</PresentationFormat>
  <Paragraphs>145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dxq</cp:lastModifiedBy>
  <cp:revision>997</cp:revision>
  <dcterms:created xsi:type="dcterms:W3CDTF">2019-09-02T08:53:00Z</dcterms:created>
  <dcterms:modified xsi:type="dcterms:W3CDTF">2024-02-20T03:00:53Z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