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6"/>
  </p:notesMasterIdLst>
  <p:sldIdLst>
    <p:sldId id="256" r:id="rId2"/>
    <p:sldId id="313" r:id="rId3"/>
    <p:sldId id="260" r:id="rId4"/>
    <p:sldId id="297" r:id="rId5"/>
    <p:sldId id="317" r:id="rId6"/>
    <p:sldId id="342" r:id="rId7"/>
    <p:sldId id="325" r:id="rId8"/>
    <p:sldId id="339" r:id="rId9"/>
    <p:sldId id="343" r:id="rId10"/>
    <p:sldId id="327" r:id="rId11"/>
    <p:sldId id="344" r:id="rId12"/>
    <p:sldId id="258" r:id="rId13"/>
    <p:sldId id="345" r:id="rId14"/>
    <p:sldId id="346" r:id="rId15"/>
    <p:sldId id="292" r:id="rId16"/>
    <p:sldId id="330" r:id="rId17"/>
    <p:sldId id="334" r:id="rId18"/>
    <p:sldId id="347" r:id="rId19"/>
    <p:sldId id="320" r:id="rId20"/>
    <p:sldId id="348" r:id="rId21"/>
    <p:sldId id="259" r:id="rId22"/>
    <p:sldId id="322" r:id="rId23"/>
    <p:sldId id="308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393"/>
    <a:srgbClr val="FAC14D"/>
    <a:srgbClr val="F95647"/>
    <a:srgbClr val="0066FF"/>
    <a:srgbClr val="FFFF00"/>
    <a:srgbClr val="000000"/>
    <a:srgbClr val="FF99FF"/>
    <a:srgbClr val="528330"/>
    <a:srgbClr val="7CB55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9830" autoAdjust="0"/>
  </p:normalViewPr>
  <p:slideViewPr>
    <p:cSldViewPr snapToGrid="0">
      <p:cViewPr varScale="1">
        <p:scale>
          <a:sx n="69" d="100"/>
          <a:sy n="69" d="100"/>
        </p:scale>
        <p:origin x="-288" y="-6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8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9009" y="1631347"/>
            <a:ext cx="5710538" cy="807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第五单元  分数除法</a:t>
            </a:r>
            <a:endParaRPr lang="zh-CN" altLang="en-US" sz="4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61671" y="2742456"/>
            <a:ext cx="5288495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分数除法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三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)(1)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52449" y="624365"/>
            <a:ext cx="405578" cy="523220"/>
            <a:chOff x="152631" y="737481"/>
            <a:chExt cx="405578" cy="523220"/>
          </a:xfrm>
        </p:grpSpPr>
        <p:sp>
          <p:nvSpPr>
            <p:cNvPr id="16" name="椭圆 15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58027" y="628495"/>
            <a:ext cx="779861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李健的身高是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150 cm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35398" y="1105549"/>
                <a:ext cx="8213834" cy="773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李健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的身高是妈妈身高的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en-US" altLang="zh-CN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，妈妈的身高是</a:t>
                </a:r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多少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厘米？</a:t>
                </a:r>
                <a:endParaRPr lang="en-US" altLang="zh-CN" sz="24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98" y="1105549"/>
                <a:ext cx="8213834" cy="773610"/>
              </a:xfrm>
              <a:prstGeom prst="rect">
                <a:avLst/>
              </a:prstGeom>
              <a:blipFill rotWithShape="0">
                <a:blip r:embed="rId3"/>
                <a:stretch>
                  <a:fillRect l="-1113" b="-3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l="61604" t="62708" r="13129" b="19405"/>
          <a:stretch/>
        </p:blipFill>
        <p:spPr>
          <a:xfrm>
            <a:off x="5992453" y="2030223"/>
            <a:ext cx="2423536" cy="2423536"/>
          </a:xfrm>
          <a:prstGeom prst="rect">
            <a:avLst/>
          </a:prstGeom>
        </p:spPr>
      </p:pic>
      <p:sp>
        <p:nvSpPr>
          <p:cNvPr id="20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341" y="2049837"/>
            <a:ext cx="4050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：设妈妈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身高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2181514" y="2511502"/>
                <a:ext cx="1997891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16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14" y="2511502"/>
                <a:ext cx="1997891" cy="646844"/>
              </a:xfrm>
              <a:prstGeom prst="rect">
                <a:avLst/>
              </a:prstGeom>
              <a:blipFill rotWithShape="0">
                <a:blip r:embed="rId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E33ADC1-BE4F-4F1E-A56F-282963763DF4}"/>
              </a:ext>
            </a:extLst>
          </p:cNvPr>
          <p:cNvSpPr txBox="1"/>
          <p:nvPr/>
        </p:nvSpPr>
        <p:spPr>
          <a:xfrm>
            <a:off x="2673201" y="3577889"/>
            <a:ext cx="29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xmlns="" id="{6102BA39-FD57-4615-A24D-9D6604FC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513" y="4078423"/>
            <a:ext cx="4837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答：妈妈的身高</a:t>
            </a:r>
            <a:r>
              <a:rPr lang="zh-CN" altLang="en-US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en-US" altLang="zh-CN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2673201" y="2952593"/>
                <a:ext cx="2532376" cy="684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16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201" y="2952593"/>
                <a:ext cx="2532376" cy="684739"/>
              </a:xfrm>
              <a:prstGeom prst="rect">
                <a:avLst/>
              </a:prstGeom>
              <a:blipFill rotWithShape="0">
                <a:blip r:embed="rId6"/>
                <a:stretch>
                  <a:fillRect l="-3855" b="-7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1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52449" y="624365"/>
            <a:ext cx="405578" cy="523220"/>
            <a:chOff x="152631" y="737481"/>
            <a:chExt cx="405578" cy="523220"/>
          </a:xfrm>
        </p:grpSpPr>
        <p:sp>
          <p:nvSpPr>
            <p:cNvPr id="16" name="椭圆 15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58027" y="628495"/>
            <a:ext cx="779861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李健的身高是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150 cm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35398" y="1105549"/>
                <a:ext cx="8213834" cy="803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妈妈的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身高</a:t>
                </a:r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是爸爸身高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，爸爸的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身高是</a:t>
                </a:r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多少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厘米？</a:t>
                </a:r>
                <a:endParaRPr lang="en-US" altLang="zh-CN" sz="24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98" y="1105549"/>
                <a:ext cx="8213834" cy="803233"/>
              </a:xfrm>
              <a:prstGeom prst="rect">
                <a:avLst/>
              </a:prstGeom>
              <a:blipFill rotWithShape="0">
                <a:blip r:embed="rId3"/>
                <a:stretch>
                  <a:fillRect l="-1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l="61604" t="62708" r="13129" b="19405"/>
          <a:stretch/>
        </p:blipFill>
        <p:spPr>
          <a:xfrm>
            <a:off x="5992453" y="2030223"/>
            <a:ext cx="2423536" cy="2423536"/>
          </a:xfrm>
          <a:prstGeom prst="rect">
            <a:avLst/>
          </a:prstGeom>
        </p:spPr>
      </p:pic>
      <p:sp>
        <p:nvSpPr>
          <p:cNvPr id="20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342" y="2049837"/>
            <a:ext cx="3976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：设爸爸的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身高是</a:t>
            </a:r>
            <a:r>
              <a:rPr lang="en-US" altLang="zh-CN" sz="24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2322862" y="2517773"/>
                <a:ext cx="1997891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9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160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62" y="2517773"/>
                <a:ext cx="1997891" cy="646844"/>
              </a:xfrm>
              <a:prstGeom prst="rect">
                <a:avLst/>
              </a:prstGeom>
              <a:blipFill rotWithShape="0">
                <a:blip r:embed="rId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E33ADC1-BE4F-4F1E-A56F-282963763DF4}"/>
              </a:ext>
            </a:extLst>
          </p:cNvPr>
          <p:cNvSpPr txBox="1"/>
          <p:nvPr/>
        </p:nvSpPr>
        <p:spPr>
          <a:xfrm>
            <a:off x="2673201" y="3577889"/>
            <a:ext cx="29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xmlns="" id="{6102BA39-FD57-4615-A24D-9D6604FC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342" y="4065137"/>
            <a:ext cx="4837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：爸爸的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身高</a:t>
            </a:r>
            <a:r>
              <a:rPr lang="zh-CN" altLang="en-US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en-US" altLang="zh-CN" sz="2400" b="1" kern="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2673201" y="2952593"/>
                <a:ext cx="2532376" cy="684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160÷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201" y="2952593"/>
                <a:ext cx="2532376" cy="684739"/>
              </a:xfrm>
              <a:prstGeom prst="rect">
                <a:avLst/>
              </a:prstGeom>
              <a:blipFill rotWithShape="0">
                <a:blip r:embed="rId6"/>
                <a:stretch>
                  <a:fillRect l="-3855" b="-7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5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131837" y="548413"/>
            <a:ext cx="288048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解方程。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xmlns="" id="{26CF3B09-11AC-47CA-A189-492A3AE39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87" y="2116969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id="{F8A8ECD2-73A7-467F-B2E4-D43DEE3960F7}"/>
                  </a:ext>
                </a:extLst>
              </p:cNvPr>
              <p:cNvSpPr txBox="1"/>
              <p:nvPr/>
            </p:nvSpPr>
            <p:spPr>
              <a:xfrm>
                <a:off x="1944583" y="1266336"/>
                <a:ext cx="1997891" cy="73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</m:t>
                            </m:r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A8ECD2-73A7-467F-B2E4-D43DEE39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583" y="1266336"/>
                <a:ext cx="1997891" cy="739241"/>
              </a:xfrm>
              <a:prstGeom prst="rect">
                <a:avLst/>
              </a:prstGeom>
              <a:blipFill rotWithShape="0">
                <a:blip r:embed="rId3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57457AEA-98DE-4A3B-A411-98E6503DA796}"/>
                  </a:ext>
                </a:extLst>
              </p:cNvPr>
              <p:cNvSpPr txBox="1"/>
              <p:nvPr/>
            </p:nvSpPr>
            <p:spPr>
              <a:xfrm>
                <a:off x="1261322" y="1967874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457AEA-98DE-4A3B-A411-98E6503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22" y="1967874"/>
                <a:ext cx="2908421" cy="783420"/>
              </a:xfrm>
              <a:prstGeom prst="rect">
                <a:avLst/>
              </a:prstGeom>
              <a:blipFill rotWithShape="0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027F9CAB-FF42-45E7-A10A-EAA8C53B4B39}"/>
              </a:ext>
            </a:extLst>
          </p:cNvPr>
          <p:cNvSpPr txBox="1"/>
          <p:nvPr/>
        </p:nvSpPr>
        <p:spPr>
          <a:xfrm>
            <a:off x="2335743" y="2780266"/>
            <a:ext cx="154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2A585C86-1C73-47CA-A9FB-9C55BAE0B613}"/>
              </a:ext>
            </a:extLst>
          </p:cNvPr>
          <p:cNvSpPr txBox="1"/>
          <p:nvPr/>
        </p:nvSpPr>
        <p:spPr>
          <a:xfrm>
            <a:off x="2335743" y="3459309"/>
            <a:ext cx="122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xmlns="" id="{4B0E93E0-E0A7-4449-95E8-8CA7F616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239" y="2116969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id="{07C4A82C-83BD-4C03-A0F6-5BB047DDA6FE}"/>
                  </a:ext>
                </a:extLst>
              </p:cNvPr>
              <p:cNvSpPr txBox="1"/>
              <p:nvPr/>
            </p:nvSpPr>
            <p:spPr>
              <a:xfrm>
                <a:off x="5883335" y="1266336"/>
                <a:ext cx="1997891" cy="73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7C4A82C-83BD-4C03-A0F6-5BB047DD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35" y="1266336"/>
                <a:ext cx="1997891" cy="739241"/>
              </a:xfrm>
              <a:prstGeom prst="rect">
                <a:avLst/>
              </a:prstGeom>
              <a:blipFill rotWithShape="0">
                <a:blip r:embed="rId5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id="{954A03E1-DBDA-47C9-B7E7-96ADE5CD41D5}"/>
                  </a:ext>
                </a:extLst>
              </p:cNvPr>
              <p:cNvSpPr txBox="1"/>
              <p:nvPr/>
            </p:nvSpPr>
            <p:spPr>
              <a:xfrm>
                <a:off x="5200074" y="1967874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4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4A03E1-DBDA-47C9-B7E7-96ADE5CD4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74" y="1967874"/>
                <a:ext cx="2908421" cy="783420"/>
              </a:xfrm>
              <a:prstGeom prst="rect">
                <a:avLst/>
              </a:prstGeom>
              <a:blipFill rotWithShape="0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0B8B81D2-D46B-47C2-A1F3-3C4406C76D11}"/>
                  </a:ext>
                </a:extLst>
              </p:cNvPr>
              <p:cNvSpPr txBox="1"/>
              <p:nvPr/>
            </p:nvSpPr>
            <p:spPr>
              <a:xfrm>
                <a:off x="6274495" y="2780266"/>
                <a:ext cx="2048056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B8B81D2-D46B-47C2-A1F3-3C4406C76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495" y="2780266"/>
                <a:ext cx="2048056" cy="778675"/>
              </a:xfrm>
              <a:prstGeom prst="rect">
                <a:avLst/>
              </a:prstGeom>
              <a:blipFill rotWithShape="0">
                <a:blip r:embed="rId7"/>
                <a:stretch>
                  <a:fillRect l="-5952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="" id="{CD3744AB-D78C-447A-BF3D-CAA2865F072F}"/>
                  </a:ext>
                </a:extLst>
              </p:cNvPr>
              <p:cNvSpPr txBox="1"/>
              <p:nvPr/>
            </p:nvSpPr>
            <p:spPr>
              <a:xfrm>
                <a:off x="6274494" y="3659334"/>
                <a:ext cx="1543231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16 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744AB-D78C-447A-BF3D-CAA2865F0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494" y="3659334"/>
                <a:ext cx="1543231" cy="783612"/>
              </a:xfrm>
              <a:prstGeom prst="rect">
                <a:avLst/>
              </a:prstGeom>
              <a:blipFill rotWithShape="0">
                <a:blip r:embed="rId8"/>
                <a:stretch>
                  <a:fillRect l="-7905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43" grpId="0"/>
      <p:bldP spid="44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131837" y="548413"/>
            <a:ext cx="288048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解方程。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xmlns="" id="{26CF3B09-11AC-47CA-A189-492A3AE39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25" y="212166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F8A8ECD2-73A7-467F-B2E4-D43DEE3960F7}"/>
                  </a:ext>
                </a:extLst>
              </p:cNvPr>
              <p:cNvSpPr txBox="1"/>
              <p:nvPr/>
            </p:nvSpPr>
            <p:spPr>
              <a:xfrm>
                <a:off x="1652921" y="1271027"/>
                <a:ext cx="1997891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</m:t>
                            </m:r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A8ECD2-73A7-467F-B2E4-D43DEE39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21" y="1271027"/>
                <a:ext cx="1997891" cy="778483"/>
              </a:xfrm>
              <a:prstGeom prst="rect">
                <a:avLst/>
              </a:prstGeom>
              <a:blipFill rotWithShape="0">
                <a:blip r:embed="rId3"/>
                <a:stretch>
                  <a:fillRect b="-78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57457AEA-98DE-4A3B-A411-98E6503DA796}"/>
                  </a:ext>
                </a:extLst>
              </p:cNvPr>
              <p:cNvSpPr txBox="1"/>
              <p:nvPr/>
            </p:nvSpPr>
            <p:spPr>
              <a:xfrm>
                <a:off x="969660" y="1972565"/>
                <a:ext cx="3484427" cy="78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457AEA-98DE-4A3B-A411-98E6503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60" y="1972565"/>
                <a:ext cx="3484427" cy="783356"/>
              </a:xfrm>
              <a:prstGeom prst="rect">
                <a:avLst/>
              </a:prstGeom>
              <a:blipFill rotWithShape="0">
                <a:blip r:embed="rId4"/>
                <a:stretch>
                  <a:fillRect b="-7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027F9CAB-FF42-45E7-A10A-EAA8C53B4B39}"/>
                  </a:ext>
                </a:extLst>
              </p:cNvPr>
              <p:cNvSpPr txBox="1"/>
              <p:nvPr/>
            </p:nvSpPr>
            <p:spPr>
              <a:xfrm>
                <a:off x="2044081" y="2784957"/>
                <a:ext cx="2295706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12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7F9CAB-FF42-45E7-A10A-EAA8C53B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081" y="2784957"/>
                <a:ext cx="2295706" cy="778675"/>
              </a:xfrm>
              <a:prstGeom prst="rect">
                <a:avLst/>
              </a:prstGeom>
              <a:blipFill rotWithShape="0">
                <a:blip r:embed="rId5"/>
                <a:stretch>
                  <a:fillRect l="-5305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2A585C86-1C73-47CA-A9FB-9C55BAE0B613}"/>
                  </a:ext>
                </a:extLst>
              </p:cNvPr>
              <p:cNvSpPr txBox="1"/>
              <p:nvPr/>
            </p:nvSpPr>
            <p:spPr>
              <a:xfrm>
                <a:off x="2044081" y="3664025"/>
                <a:ext cx="1226668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585C86-1C73-47CA-A9FB-9C55BAE0B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081" y="3664025"/>
                <a:ext cx="1226668" cy="778483"/>
              </a:xfrm>
              <a:prstGeom prst="rect">
                <a:avLst/>
              </a:prstGeom>
              <a:blipFill rotWithShape="0">
                <a:blip r:embed="rId6"/>
                <a:stretch>
                  <a:fillRect l="-9901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2">
            <a:extLst>
              <a:ext uri="{FF2B5EF4-FFF2-40B4-BE49-F238E27FC236}">
                <a16:creationId xmlns:a16="http://schemas.microsoft.com/office/drawing/2014/main" xmlns="" id="{4B0E93E0-E0A7-4449-95E8-8CA7F616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887" y="212166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07C4A82C-83BD-4C03-A0F6-5BB047DDA6FE}"/>
                  </a:ext>
                </a:extLst>
              </p:cNvPr>
              <p:cNvSpPr txBox="1"/>
              <p:nvPr/>
            </p:nvSpPr>
            <p:spPr>
              <a:xfrm>
                <a:off x="6030808" y="1271027"/>
                <a:ext cx="1997891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800" b="1" i="1" spc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7C4A82C-83BD-4C03-A0F6-5BB047DD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08" y="1271027"/>
                <a:ext cx="1997891" cy="778675"/>
              </a:xfrm>
              <a:prstGeom prst="rect">
                <a:avLst/>
              </a:prstGeom>
              <a:blipFill rotWithShape="0">
                <a:blip r:embed="rId7"/>
                <a:stretch>
                  <a:fillRect l="-6098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954A03E1-DBDA-47C9-B7E7-96ADE5CD41D5}"/>
                  </a:ext>
                </a:extLst>
              </p:cNvPr>
              <p:cNvSpPr txBox="1"/>
              <p:nvPr/>
            </p:nvSpPr>
            <p:spPr>
              <a:xfrm>
                <a:off x="5566622" y="1972565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÷8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4A03E1-DBDA-47C9-B7E7-96ADE5CD4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622" y="1972565"/>
                <a:ext cx="2908421" cy="783420"/>
              </a:xfrm>
              <a:prstGeom prst="rect">
                <a:avLst/>
              </a:prstGeom>
              <a:blipFill rotWithShape="0">
                <a:blip r:embed="rId8"/>
                <a:stretch>
                  <a:fillRect l="-4193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0B8B81D2-D46B-47C2-A1F3-3C4406C76D11}"/>
                  </a:ext>
                </a:extLst>
              </p:cNvPr>
              <p:cNvSpPr txBox="1"/>
              <p:nvPr/>
            </p:nvSpPr>
            <p:spPr>
              <a:xfrm>
                <a:off x="6298143" y="2784957"/>
                <a:ext cx="2048056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7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B8B81D2-D46B-47C2-A1F3-3C4406C76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143" y="2784957"/>
                <a:ext cx="2048056" cy="778675"/>
              </a:xfrm>
              <a:prstGeom prst="rect">
                <a:avLst/>
              </a:prstGeom>
              <a:blipFill rotWithShape="0">
                <a:blip r:embed="rId9"/>
                <a:stretch>
                  <a:fillRect l="-5952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CD3744AB-D78C-447A-BF3D-CAA2865F072F}"/>
                  </a:ext>
                </a:extLst>
              </p:cNvPr>
              <p:cNvSpPr txBox="1"/>
              <p:nvPr/>
            </p:nvSpPr>
            <p:spPr>
              <a:xfrm>
                <a:off x="6298142" y="3664025"/>
                <a:ext cx="1543231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744AB-D78C-447A-BF3D-CAA2865F0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142" y="3664025"/>
                <a:ext cx="1543231" cy="783612"/>
              </a:xfrm>
              <a:prstGeom prst="rect">
                <a:avLst/>
              </a:prstGeom>
              <a:blipFill rotWithShape="0">
                <a:blip r:embed="rId10"/>
                <a:stretch>
                  <a:fillRect l="-7905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5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131837" y="548413"/>
            <a:ext cx="288048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解方程。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xmlns="" id="{26CF3B09-11AC-47CA-A189-492A3AE39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73" y="2209023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F8A8ECD2-73A7-467F-B2E4-D43DEE3960F7}"/>
                  </a:ext>
                </a:extLst>
              </p:cNvPr>
              <p:cNvSpPr txBox="1"/>
              <p:nvPr/>
            </p:nvSpPr>
            <p:spPr>
              <a:xfrm>
                <a:off x="1652921" y="1271027"/>
                <a:ext cx="1997891" cy="73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</m:t>
                            </m:r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A8ECD2-73A7-467F-B2E4-D43DEE39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21" y="1271027"/>
                <a:ext cx="1997891" cy="739433"/>
              </a:xfrm>
              <a:prstGeom prst="rect">
                <a:avLst/>
              </a:prstGeom>
              <a:blipFill rotWithShape="0">
                <a:blip r:embed="rId3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57457AEA-98DE-4A3B-A411-98E6503DA796}"/>
                  </a:ext>
                </a:extLst>
              </p:cNvPr>
              <p:cNvSpPr txBox="1"/>
              <p:nvPr/>
            </p:nvSpPr>
            <p:spPr>
              <a:xfrm>
                <a:off x="993308" y="2059928"/>
                <a:ext cx="3484427" cy="78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457AEA-98DE-4A3B-A411-98E6503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08" y="2059928"/>
                <a:ext cx="3484427" cy="783356"/>
              </a:xfrm>
              <a:prstGeom prst="rect">
                <a:avLst/>
              </a:prstGeom>
              <a:blipFill rotWithShape="0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027F9CAB-FF42-45E7-A10A-EAA8C53B4B39}"/>
                  </a:ext>
                </a:extLst>
              </p:cNvPr>
              <p:cNvSpPr txBox="1"/>
              <p:nvPr/>
            </p:nvSpPr>
            <p:spPr>
              <a:xfrm>
                <a:off x="2067729" y="2872320"/>
                <a:ext cx="2295706" cy="782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7F9CAB-FF42-45E7-A10A-EAA8C53B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729" y="2872320"/>
                <a:ext cx="2295706" cy="782522"/>
              </a:xfrm>
              <a:prstGeom prst="rect">
                <a:avLst/>
              </a:prstGeom>
              <a:blipFill rotWithShape="0">
                <a:blip r:embed="rId5"/>
                <a:stretch>
                  <a:fillRect l="-5305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2A585C86-1C73-47CA-A9FB-9C55BAE0B613}"/>
              </a:ext>
            </a:extLst>
          </p:cNvPr>
          <p:cNvSpPr txBox="1"/>
          <p:nvPr/>
        </p:nvSpPr>
        <p:spPr>
          <a:xfrm>
            <a:off x="2067729" y="3751388"/>
            <a:ext cx="122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xmlns="" id="{4B0E93E0-E0A7-4449-95E8-8CA7F616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887" y="212166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07C4A82C-83BD-4C03-A0F6-5BB047DDA6FE}"/>
                  </a:ext>
                </a:extLst>
              </p:cNvPr>
              <p:cNvSpPr txBox="1"/>
              <p:nvPr/>
            </p:nvSpPr>
            <p:spPr>
              <a:xfrm>
                <a:off x="6030808" y="1271027"/>
                <a:ext cx="1997891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800" b="1" i="1" spc="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7C4A82C-83BD-4C03-A0F6-5BB047DD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08" y="1271027"/>
                <a:ext cx="1997891" cy="778675"/>
              </a:xfrm>
              <a:prstGeom prst="rect">
                <a:avLst/>
              </a:prstGeom>
              <a:blipFill rotWithShape="0">
                <a:blip r:embed="rId6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0B8B81D2-D46B-47C2-A1F3-3C4406C76D11}"/>
                  </a:ext>
                </a:extLst>
              </p:cNvPr>
              <p:cNvSpPr txBox="1"/>
              <p:nvPr/>
            </p:nvSpPr>
            <p:spPr>
              <a:xfrm>
                <a:off x="6384854" y="2776068"/>
                <a:ext cx="2048056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B8B81D2-D46B-47C2-A1F3-3C4406C76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54" y="2776068"/>
                <a:ext cx="2048056" cy="778675"/>
              </a:xfrm>
              <a:prstGeom prst="rect">
                <a:avLst/>
              </a:prstGeom>
              <a:blipFill rotWithShape="0">
                <a:blip r:embed="rId7"/>
                <a:stretch>
                  <a:fillRect l="-5952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CD3744AB-D78C-447A-BF3D-CAA2865F072F}"/>
                  </a:ext>
                </a:extLst>
              </p:cNvPr>
              <p:cNvSpPr txBox="1"/>
              <p:nvPr/>
            </p:nvSpPr>
            <p:spPr>
              <a:xfrm>
                <a:off x="6384854" y="3535922"/>
                <a:ext cx="1543231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744AB-D78C-447A-BF3D-CAA2865F0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54" y="3535922"/>
                <a:ext cx="1543231" cy="783612"/>
              </a:xfrm>
              <a:prstGeom prst="rect">
                <a:avLst/>
              </a:prstGeom>
              <a:blipFill rotWithShape="0">
                <a:blip r:embed="rId8"/>
                <a:stretch>
                  <a:fillRect l="-7874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57457AEA-98DE-4A3B-A411-98E6503DA796}"/>
                  </a:ext>
                </a:extLst>
              </p:cNvPr>
              <p:cNvSpPr txBox="1"/>
              <p:nvPr/>
            </p:nvSpPr>
            <p:spPr>
              <a:xfrm>
                <a:off x="5287539" y="2028648"/>
                <a:ext cx="3484427" cy="78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457AEA-98DE-4A3B-A411-98E6503D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539" y="2028648"/>
                <a:ext cx="3484427" cy="783356"/>
              </a:xfrm>
              <a:prstGeom prst="rect">
                <a:avLst/>
              </a:prstGeom>
              <a:blipFill rotWithShape="0"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6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7" grpId="0"/>
      <p:bldP spid="30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549880" y="597173"/>
                <a:ext cx="8242247" cy="164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春风小学五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班的学生收集了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40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块废电池，是五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班学生收集的废电池数量的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。五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班的学生收集了多少块废电池？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80" y="597173"/>
                <a:ext cx="8242247" cy="1640257"/>
              </a:xfrm>
              <a:prstGeom prst="rect">
                <a:avLst/>
              </a:prstGeom>
              <a:blipFill rotWithShape="0">
                <a:blip r:embed="rId2"/>
                <a:stretch>
                  <a:fillRect l="-1479" t="-5204" r="-1109" b="-8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id="{9CB2298B-E23D-4BC6-8910-875D3D6D23FA}"/>
                  </a:ext>
                </a:extLst>
              </p:cNvPr>
              <p:cNvSpPr txBox="1"/>
              <p:nvPr/>
            </p:nvSpPr>
            <p:spPr>
              <a:xfrm>
                <a:off x="1386869" y="2081494"/>
                <a:ext cx="7003840" cy="680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五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(2)</a:t>
                </a:r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班</a:t>
                </a:r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收集废电池数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五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(1)</a:t>
                </a:r>
                <a:r>
                  <a:rPr lang="zh-CN" altLang="en-US" sz="24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班</a:t>
                </a:r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收集废电池数</a:t>
                </a:r>
                <a:endParaRPr lang="zh-CN" altLang="en-US" sz="2400" b="1" spc="6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B2298B-E23D-4BC6-8910-875D3D6D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69" y="2081494"/>
                <a:ext cx="7003840" cy="680571"/>
              </a:xfrm>
              <a:prstGeom prst="rect">
                <a:avLst/>
              </a:prstGeom>
              <a:blipFill rotWithShape="1">
                <a:blip r:embed="rId3"/>
                <a:stretch>
                  <a:fillRect l="-1394" r="-697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541" y="2790818"/>
            <a:ext cx="5776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：设五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班的学生收集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4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块废电池。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2780062" y="3258752"/>
                <a:ext cx="1997891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62" y="3258752"/>
                <a:ext cx="1997891" cy="646844"/>
              </a:xfrm>
              <a:prstGeom prst="rect">
                <a:avLst/>
              </a:prstGeom>
              <a:blipFill rotWithShape="0"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E33ADC1-BE4F-4F1E-A56F-282963763DF4}"/>
              </a:ext>
            </a:extLst>
          </p:cNvPr>
          <p:cNvSpPr txBox="1"/>
          <p:nvPr/>
        </p:nvSpPr>
        <p:spPr>
          <a:xfrm>
            <a:off x="3037052" y="3774413"/>
            <a:ext cx="29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xmlns="" id="{6102BA39-FD57-4615-A24D-9D6604FC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541" y="4236077"/>
            <a:ext cx="5806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五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班的学生收集了</a:t>
            </a:r>
            <a:r>
              <a:rPr lang="en-US" altLang="zh-CN" sz="24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废电池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484757" y="596739"/>
                <a:ext cx="8286470" cy="121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小明今年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12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岁，他的年龄是爸爸年龄的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。爸爸</a:t>
                </a:r>
                <a:endParaRPr lang="en-US" altLang="zh-CN" sz="28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今年多少岁？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57" y="596739"/>
                <a:ext cx="8286470" cy="1214500"/>
              </a:xfrm>
              <a:prstGeom prst="rect">
                <a:avLst/>
              </a:prstGeom>
              <a:blipFill rotWithShape="0">
                <a:blip r:embed="rId2"/>
                <a:stretch>
                  <a:fillRect l="-1545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4807" y="1591995"/>
            <a:ext cx="863954" cy="99996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55950" y="1591995"/>
            <a:ext cx="3273841" cy="804223"/>
            <a:chOff x="4985848" y="1203635"/>
            <a:chExt cx="3273841" cy="804223"/>
          </a:xfrm>
        </p:grpSpPr>
        <p:sp>
          <p:nvSpPr>
            <p:cNvPr id="5" name="云形标注 4"/>
            <p:cNvSpPr/>
            <p:nvPr/>
          </p:nvSpPr>
          <p:spPr>
            <a:xfrm>
              <a:off x="4985848" y="1203635"/>
              <a:ext cx="3273841" cy="804223"/>
            </a:xfrm>
            <a:prstGeom prst="cloudCallout">
              <a:avLst>
                <a:gd name="adj1" fmla="val 59549"/>
                <a:gd name="adj2" fmla="val 3773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190864" y="1279234"/>
                  <a:ext cx="3068825" cy="586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lvl="0" eaLnBrk="1" hangingPunct="1">
                    <a:buClr>
                      <a:srgbClr val="FF0000"/>
                    </a:buClr>
                  </a:pP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爸爸年龄</a:t>
                  </a:r>
                  <a:r>
                    <a:rPr kumimoji="0" lang="en-US" altLang="zh-CN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kumimoji="0" lang="en-US" altLang="zh-CN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=</a:t>
                  </a: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小明年龄</a:t>
                  </a:r>
                  <a:endPara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0864" y="1279234"/>
                  <a:ext cx="3068825" cy="5861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87" b="-62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901" y="2562216"/>
            <a:ext cx="481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：设爸爸今年</a:t>
            </a:r>
            <a:r>
              <a:rPr lang="en-US" altLang="zh-CN" sz="24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2890421" y="3030152"/>
                <a:ext cx="1997891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421" y="3030152"/>
                <a:ext cx="1997891" cy="646844"/>
              </a:xfrm>
              <a:prstGeom prst="rect">
                <a:avLst/>
              </a:prstGeom>
              <a:blipFill rotWithShape="0">
                <a:blip r:embed="rId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E33ADC1-BE4F-4F1E-A56F-282963763DF4}"/>
              </a:ext>
            </a:extLst>
          </p:cNvPr>
          <p:cNvSpPr txBox="1"/>
          <p:nvPr/>
        </p:nvSpPr>
        <p:spPr>
          <a:xfrm>
            <a:off x="3111567" y="3545813"/>
            <a:ext cx="29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xmlns="" id="{6102BA39-FD57-4615-A24D-9D6604FC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766" y="4015611"/>
            <a:ext cx="3040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爸爸今年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636591" y="597173"/>
            <a:ext cx="8034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一件衣服打九折销售，现价是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108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元，这件衣服</a:t>
            </a:r>
            <a:endParaRPr lang="en-US" altLang="zh-CN" sz="28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的原价是多少元？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列方程解答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4593695" y="1551280"/>
            <a:ext cx="2648608" cy="943905"/>
          </a:xfrm>
          <a:prstGeom prst="cloudCallout">
            <a:avLst>
              <a:gd name="adj1" fmla="val 61475"/>
              <a:gd name="adj2" fmla="val 2839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4892581" y="1601351"/>
                <a:ext cx="2240806" cy="893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 eaLnBrk="1" hangingPunct="1">
                  <a:buClr>
                    <a:srgbClr val="FF0000"/>
                  </a:buClr>
                </a:pPr>
                <a:r>
                  <a:rPr kumimoji="0" lang="zh-CN" altLang="en-US" sz="2000" b="1" dirty="0" smtClean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打九折就是售价为原价的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prstClr val="black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zh-CN" altLang="en-US" sz="2000" b="1" dirty="0" smtClean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 。</a:t>
                </a:r>
                <a:endParaRPr kumimoji="0" lang="zh-CN" altLang="en-US" sz="2000" b="1" dirty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2581" y="1601351"/>
                <a:ext cx="2240806" cy="893834"/>
              </a:xfrm>
              <a:prstGeom prst="rect">
                <a:avLst/>
              </a:prstGeom>
              <a:blipFill rotWithShape="0">
                <a:blip r:embed="rId2"/>
                <a:stretch>
                  <a:fillRect l="-2997" t="-4110" r="-2180" b="-20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89" y="1601351"/>
            <a:ext cx="1129845" cy="1059559"/>
          </a:xfrm>
          <a:prstGeom prst="rect">
            <a:avLst/>
          </a:prstGeom>
        </p:spPr>
      </p:pic>
      <p:sp>
        <p:nvSpPr>
          <p:cNvPr id="18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467" y="2412443"/>
            <a:ext cx="481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：设这件衣服的原价是</a:t>
            </a:r>
            <a:r>
              <a:rPr lang="en-US" altLang="zh-CN" sz="24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2448987" y="2880379"/>
                <a:ext cx="1997891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108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87" y="2880379"/>
                <a:ext cx="1997891" cy="646844"/>
              </a:xfrm>
              <a:prstGeom prst="rect">
                <a:avLst/>
              </a:prstGeom>
              <a:blipFill rotWithShape="0"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E33ADC1-BE4F-4F1E-A56F-282963763DF4}"/>
              </a:ext>
            </a:extLst>
          </p:cNvPr>
          <p:cNvSpPr txBox="1"/>
          <p:nvPr/>
        </p:nvSpPr>
        <p:spPr>
          <a:xfrm>
            <a:off x="2831284" y="3456785"/>
            <a:ext cx="29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6102BA39-FD57-4615-A24D-9D6604FC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058" y="3985513"/>
            <a:ext cx="4395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这件衣服的原价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636591" y="597173"/>
                <a:ext cx="7466885" cy="120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刘爷爷的果园里有苹果树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240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棵，是梨树的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果园里有梨树多少棵？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91" y="597173"/>
                <a:ext cx="7466885" cy="1209370"/>
              </a:xfrm>
              <a:prstGeom prst="rect">
                <a:avLst/>
              </a:prstGeom>
              <a:blipFill rotWithShape="0">
                <a:blip r:embed="rId2"/>
                <a:stretch>
                  <a:fillRect l="-1633" r="-6449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9CB2298B-E23D-4BC6-8910-875D3D6D23FA}"/>
                  </a:ext>
                </a:extLst>
              </p:cNvPr>
              <p:cNvSpPr txBox="1"/>
              <p:nvPr/>
            </p:nvSpPr>
            <p:spPr>
              <a:xfrm>
                <a:off x="1893831" y="1949892"/>
                <a:ext cx="3751348" cy="680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梨树棵数</a:t>
                </a:r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苹果树棵数</a:t>
                </a:r>
                <a:endParaRPr lang="zh-CN" altLang="en-US" sz="2400" b="1" spc="6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CB2298B-E23D-4BC6-8910-875D3D6D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31" y="1949892"/>
                <a:ext cx="3751348" cy="680571"/>
              </a:xfrm>
              <a:prstGeom prst="rect">
                <a:avLst/>
              </a:prstGeom>
              <a:blipFill rotWithShape="0">
                <a:blip r:embed="rId3"/>
                <a:stretch>
                  <a:fillRect l="-2602" r="-195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0">
            <a:extLst>
              <a:ext uri="{FF2B5EF4-FFF2-40B4-BE49-F238E27FC236}">
                <a16:creationId xmlns:a16="http://schemas.microsoft.com/office/drawing/2014/main" xmlns="" id="{DE5BE6C3-BB01-44FD-A572-28714797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79" y="2630463"/>
            <a:ext cx="481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：设果园里有梨树</a:t>
            </a:r>
            <a:r>
              <a:rPr lang="en-US" altLang="zh-CN" sz="24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C80E94BA-6343-4AB7-B50C-2C20AC6B0813}"/>
                  </a:ext>
                </a:extLst>
              </p:cNvPr>
              <p:cNvSpPr txBox="1"/>
              <p:nvPr/>
            </p:nvSpPr>
            <p:spPr>
              <a:xfrm>
                <a:off x="3402799" y="3098399"/>
                <a:ext cx="1997891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240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0E94BA-6343-4AB7-B50C-2C20AC6B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799" y="3098399"/>
                <a:ext cx="1997891" cy="646844"/>
              </a:xfrm>
              <a:prstGeom prst="rect">
                <a:avLst/>
              </a:prstGeom>
              <a:blipFill rotWithShape="0"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EE33ADC1-BE4F-4F1E-A56F-282963763DF4}"/>
              </a:ext>
            </a:extLst>
          </p:cNvPr>
          <p:cNvSpPr txBox="1"/>
          <p:nvPr/>
        </p:nvSpPr>
        <p:spPr>
          <a:xfrm>
            <a:off x="3659789" y="3614060"/>
            <a:ext cx="29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xmlns="" id="{6102BA39-FD57-4615-A24D-9D6604FC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678" y="4177324"/>
            <a:ext cx="4033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果园里有梨树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517262" y="612397"/>
            <a:ext cx="81511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次野营活动，有很多同学参加，这些同学吃饭时每人用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个饭碗，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人合用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个菜碗，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人合用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个汤碗，一共用了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44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个碗。参加这次野营活动的有多少人？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"/>
              <p:cNvSpPr txBox="1"/>
              <p:nvPr/>
            </p:nvSpPr>
            <p:spPr>
              <a:xfrm>
                <a:off x="1757855" y="2014830"/>
                <a:ext cx="2225627" cy="680571"/>
              </a:xfrm>
              <a:prstGeom prst="rect">
                <a:avLst/>
              </a:prstGeom>
              <a:noFill/>
              <a:ln w="19050"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每人用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个菜碗</a:t>
                </a:r>
                <a:endPara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55" y="2014830"/>
                <a:ext cx="2225627" cy="680571"/>
              </a:xfrm>
              <a:prstGeom prst="rect">
                <a:avLst/>
              </a:prstGeom>
              <a:blipFill rotWithShape="0">
                <a:blip r:embed="rId3"/>
                <a:stretch>
                  <a:fillRect l="-4110" r="-2192" b="-4505"/>
                </a:stretch>
              </a:blipFill>
              <a:ln w="19050">
                <a:noFill/>
                <a:prstDash val="dash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757855" y="1143000"/>
            <a:ext cx="2286000" cy="3547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8AEB3E2-5F9A-469C-B99A-EA41A12733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7985" r="54743" b="69683"/>
          <a:stretch/>
        </p:blipFill>
        <p:spPr>
          <a:xfrm rot="5400000">
            <a:off x="2362394" y="1554699"/>
            <a:ext cx="764628" cy="42265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201953" y="1143000"/>
            <a:ext cx="2286000" cy="3547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"/>
              <p:cNvSpPr txBox="1"/>
              <p:nvPr/>
            </p:nvSpPr>
            <p:spPr>
              <a:xfrm>
                <a:off x="4355776" y="2014830"/>
                <a:ext cx="2225627" cy="680571"/>
              </a:xfrm>
              <a:prstGeom prst="rect">
                <a:avLst/>
              </a:prstGeom>
              <a:noFill/>
              <a:ln w="19050"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每人用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个汤碗</a:t>
                </a:r>
                <a:endPara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776" y="2014830"/>
                <a:ext cx="2225627" cy="680571"/>
              </a:xfrm>
              <a:prstGeom prst="rect">
                <a:avLst/>
              </a:prstGeom>
              <a:blipFill rotWithShape="0">
                <a:blip r:embed="rId5"/>
                <a:stretch>
                  <a:fillRect l="-4384" r="-1918" b="-4505"/>
                </a:stretch>
              </a:blipFill>
              <a:ln w="19050">
                <a:noFill/>
                <a:prstDash val="dash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8AEB3E2-5F9A-469C-B99A-EA41A12733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7985" r="54743" b="69683"/>
          <a:stretch/>
        </p:blipFill>
        <p:spPr>
          <a:xfrm rot="5400000">
            <a:off x="4960315" y="1554699"/>
            <a:ext cx="764628" cy="422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"/>
              <p:cNvSpPr txBox="1"/>
              <p:nvPr/>
            </p:nvSpPr>
            <p:spPr>
              <a:xfrm>
                <a:off x="2744708" y="2751827"/>
                <a:ext cx="3570321" cy="684931"/>
              </a:xfrm>
              <a:prstGeom prst="rect">
                <a:avLst/>
              </a:prstGeom>
              <a:noFill/>
              <a:ln w="19050"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每人用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个碗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08" y="2751827"/>
                <a:ext cx="3570321" cy="684931"/>
              </a:xfrm>
              <a:prstGeom prst="rect">
                <a:avLst/>
              </a:prstGeom>
              <a:blipFill rotWithShape="0">
                <a:blip r:embed="rId6"/>
                <a:stretch>
                  <a:fillRect l="-2560" b="-6195"/>
                </a:stretch>
              </a:blipFill>
              <a:ln w="19050">
                <a:noFill/>
                <a:prstDash val="dash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"/>
          <p:cNvSpPr txBox="1"/>
          <p:nvPr/>
        </p:nvSpPr>
        <p:spPr>
          <a:xfrm>
            <a:off x="1573933" y="3550773"/>
            <a:ext cx="6356564" cy="461665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每人用碗个数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参加野营人数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一共用碗个数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5" grpId="0" animBg="1"/>
      <p:bldP spid="16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6.png">
            <a:extLst>
              <a:ext uri="{FF2B5EF4-FFF2-40B4-BE49-F238E27FC236}">
                <a16:creationId xmlns:a16="http://schemas.microsoft.com/office/drawing/2014/main" xmlns="" id="{253766BF-2115-4702-84D8-DC287518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1598" r="948" b="2778"/>
          <a:stretch>
            <a:fillRect/>
          </a:stretch>
        </p:blipFill>
        <p:spPr bwMode="auto">
          <a:xfrm>
            <a:off x="998099" y="1229716"/>
            <a:ext cx="7005915" cy="3376121"/>
          </a:xfrm>
          <a:prstGeom prst="roundRect">
            <a:avLst>
              <a:gd name="adj" fmla="val 7561"/>
            </a:avLst>
          </a:prstGeom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4072668" y="331447"/>
            <a:ext cx="3061229" cy="1364850"/>
            <a:chOff x="5033049" y="1276783"/>
            <a:chExt cx="3061229" cy="1364850"/>
          </a:xfrm>
        </p:grpSpPr>
        <p:sp>
          <p:nvSpPr>
            <p:cNvPr id="23" name="云形标注 22"/>
            <p:cNvSpPr/>
            <p:nvPr/>
          </p:nvSpPr>
          <p:spPr>
            <a:xfrm>
              <a:off x="5033049" y="1276783"/>
              <a:ext cx="3061229" cy="1364850"/>
            </a:xfrm>
            <a:prstGeom prst="cloudCallout">
              <a:avLst>
                <a:gd name="adj1" fmla="val 54787"/>
                <a:gd name="adj2" fmla="val 4567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374728" y="1440022"/>
                  <a:ext cx="2629752" cy="1201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lvl="0" algn="ctr" eaLnBrk="1" hangingPunct="1">
                    <a:buClr>
                      <a:srgbClr val="FF0000"/>
                    </a:buClr>
                  </a:pP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有</a:t>
                  </a:r>
                  <a:r>
                    <a:rPr kumimoji="0" lang="en-US" altLang="zh-CN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6</a:t>
                  </a: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名同学在跳绳，是操场上参加活动总人数的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 。</a:t>
                  </a:r>
                  <a:endPara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74728" y="1440022"/>
                  <a:ext cx="2629752" cy="12016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315" t="-3553" r="-2315" b="-10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517262" y="612397"/>
            <a:ext cx="81511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次野营活动，有很多同学参加，这些同学吃饭时每人用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个饭碗，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人合用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个菜碗，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人合用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个汤碗，一共用了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44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个碗。参加这次野营活动的有多少人？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1642299" y="2034325"/>
            <a:ext cx="6356564" cy="461665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解：设参加这次野营活动的有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"/>
              <p:cNvSpPr txBox="1"/>
              <p:nvPr/>
            </p:nvSpPr>
            <p:spPr>
              <a:xfrm>
                <a:off x="2701979" y="2495990"/>
                <a:ext cx="3570321" cy="684931"/>
              </a:xfrm>
              <a:prstGeom prst="rect">
                <a:avLst/>
              </a:prstGeom>
              <a:noFill/>
              <a:ln w="19050"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 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44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979" y="2495990"/>
                <a:ext cx="3570321" cy="684931"/>
              </a:xfrm>
              <a:prstGeom prst="rect">
                <a:avLst/>
              </a:prstGeom>
              <a:blipFill rotWithShape="0">
                <a:blip r:embed="rId3"/>
                <a:stretch>
                  <a:fillRect l="-2560" b="-6195"/>
                </a:stretch>
              </a:blipFill>
              <a:ln w="19050">
                <a:noFill/>
                <a:prstDash val="dash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"/>
              <p:cNvSpPr txBox="1"/>
              <p:nvPr/>
            </p:nvSpPr>
            <p:spPr>
              <a:xfrm>
                <a:off x="3667653" y="3119832"/>
                <a:ext cx="3570321" cy="684931"/>
              </a:xfrm>
              <a:prstGeom prst="rect">
                <a:avLst/>
              </a:prstGeom>
              <a:noFill/>
              <a:ln w="19050"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44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653" y="3119832"/>
                <a:ext cx="3570321" cy="684931"/>
              </a:xfrm>
              <a:prstGeom prst="rect">
                <a:avLst/>
              </a:prstGeom>
              <a:blipFill rotWithShape="0">
                <a:blip r:embed="rId4"/>
                <a:stretch>
                  <a:fillRect b="-7143"/>
                </a:stretch>
              </a:blipFill>
              <a:ln w="19050">
                <a:noFill/>
                <a:prstDash val="dash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"/>
          <p:cNvSpPr txBox="1"/>
          <p:nvPr/>
        </p:nvSpPr>
        <p:spPr>
          <a:xfrm>
            <a:off x="4052212" y="3804763"/>
            <a:ext cx="1203451" cy="461665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24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642299" y="4266426"/>
            <a:ext cx="4903778" cy="461665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答：参加这次野营活动的有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/>
      <p:bldP spid="13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3" name="矩形 2"/>
          <p:cNvSpPr/>
          <p:nvPr/>
        </p:nvSpPr>
        <p:spPr>
          <a:xfrm>
            <a:off x="1085202" y="1440282"/>
            <a:ext cx="7398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“已知一个数的几分之几是多少，求这个数”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26859" y="3260875"/>
            <a:ext cx="2188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条件，理解题意，正确找出单位“1”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07" y="2069315"/>
            <a:ext cx="6674265" cy="1164437"/>
          </a:xfrm>
          <a:prstGeom prst="rect">
            <a:avLst/>
          </a:prstGeom>
        </p:spPr>
      </p:pic>
      <p:sp>
        <p:nvSpPr>
          <p:cNvPr id="103" name="矩形 102"/>
          <p:cNvSpPr/>
          <p:nvPr/>
        </p:nvSpPr>
        <p:spPr>
          <a:xfrm>
            <a:off x="3889090" y="3233752"/>
            <a:ext cx="1790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借助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画图等方法，找出等量关系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953712" y="3233752"/>
            <a:ext cx="2087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等量关系列方程或直接用除法解答。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3" grpId="0"/>
      <p:bldP spid="1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64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页练习五第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9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752" y="1135249"/>
            <a:ext cx="7504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用方程解决简单的有关分数的实际问题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1950169" y="2289745"/>
                <a:ext cx="5220867" cy="78342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参加活动总人数</a:t>
                </a:r>
                <a:r>
                  <a:rPr lang="en-US" altLang="zh-CN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chemeClr val="bg1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chemeClr val="bg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chemeClr val="bg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跳绳人数</a:t>
                </a:r>
                <a:endParaRPr lang="zh-CN" altLang="en-US" sz="2800" b="1" spc="6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0169" y="2289745"/>
                <a:ext cx="5220867" cy="783420"/>
              </a:xfrm>
              <a:prstGeom prst="rect">
                <a:avLst/>
              </a:prstGeom>
              <a:blipFill rotWithShape="0">
                <a:blip r:embed="rId3"/>
                <a:stretch>
                  <a:fillRect l="-2328" r="-1746" b="-6870"/>
                </a:stretch>
              </a:blipFill>
              <a:ln w="19050">
                <a:solidFill>
                  <a:schemeClr val="bg1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133657" y="3073165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BBB67A3C-E489-4869-BB1D-05AEE0B00D1A}"/>
                  </a:ext>
                </a:extLst>
              </p:cNvPr>
              <p:cNvSpPr txBox="1"/>
              <p:nvPr/>
            </p:nvSpPr>
            <p:spPr>
              <a:xfrm>
                <a:off x="3758999" y="3719496"/>
                <a:ext cx="1997891" cy="73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9</m:t>
                            </m:r>
                            <m: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BB67A3C-E489-4869-BB1D-05AEE0B00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999" y="3719496"/>
                <a:ext cx="1997891" cy="739241"/>
              </a:xfrm>
              <a:prstGeom prst="rect">
                <a:avLst/>
              </a:prstGeom>
              <a:blipFill rotWithShape="0">
                <a:blip r:embed="rId4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5D0F8D0-F4D4-43E3-9B9B-2167278B8F43}"/>
              </a:ext>
            </a:extLst>
          </p:cNvPr>
          <p:cNvSpPr/>
          <p:nvPr/>
        </p:nvSpPr>
        <p:spPr>
          <a:xfrm>
            <a:off x="5249840" y="1819795"/>
            <a:ext cx="3265488" cy="1293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618A99D-DF92-4E7A-A93C-922AF1A1640C}"/>
              </a:ext>
            </a:extLst>
          </p:cNvPr>
          <p:cNvSpPr/>
          <p:nvPr/>
        </p:nvSpPr>
        <p:spPr>
          <a:xfrm>
            <a:off x="5249840" y="1818208"/>
            <a:ext cx="720725" cy="1295400"/>
          </a:xfrm>
          <a:prstGeom prst="rect">
            <a:avLst/>
          </a:prstGeom>
          <a:solidFill>
            <a:srgbClr val="F6B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xmlns="" id="{7052C738-A28F-46D8-A275-1E9C633F2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767375"/>
              </p:ext>
            </p:extLst>
          </p:nvPr>
        </p:nvGraphicFramePr>
        <p:xfrm>
          <a:off x="5248894" y="1818208"/>
          <a:ext cx="3240088" cy="1295400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1634" y="907946"/>
            <a:ext cx="79142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操场上参加活动的总人数是多少？说一说，你是怎么想的。</a:t>
            </a:r>
          </a:p>
        </p:txBody>
      </p:sp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xmlns="" id="{4A72C08B-B27D-44E2-9CC3-CED2E556374A}"/>
              </a:ext>
            </a:extLst>
          </p:cNvPr>
          <p:cNvSpPr/>
          <p:nvPr/>
        </p:nvSpPr>
        <p:spPr>
          <a:xfrm rot="16200000" flipV="1">
            <a:off x="5544962" y="2827583"/>
            <a:ext cx="128588" cy="720725"/>
          </a:xfrm>
          <a:prstGeom prst="leftBrace">
            <a:avLst>
              <a:gd name="adj1" fmla="val 49707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xmlns="" id="{0B0D1415-AA0E-4B9F-9EA3-A399BB0A6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40" y="3204260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1F2800D7-F4A9-4D60-B4F5-3E791397B45A}"/>
                  </a:ext>
                </a:extLst>
              </p:cNvPr>
              <p:cNvSpPr txBox="1"/>
              <p:nvPr/>
            </p:nvSpPr>
            <p:spPr>
              <a:xfrm>
                <a:off x="5297379" y="2014494"/>
                <a:ext cx="641522" cy="904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 9 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F2800D7-F4A9-4D60-B4F5-3E791397B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379" y="2014494"/>
                <a:ext cx="641522" cy="9044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/>
          <p:cNvGrpSpPr/>
          <p:nvPr/>
        </p:nvGrpSpPr>
        <p:grpSpPr>
          <a:xfrm>
            <a:off x="338134" y="1746571"/>
            <a:ext cx="3929065" cy="1662080"/>
            <a:chOff x="5033049" y="1378677"/>
            <a:chExt cx="3061229" cy="1262956"/>
          </a:xfrm>
        </p:grpSpPr>
        <p:sp>
          <p:nvSpPr>
            <p:cNvPr id="33" name="云形标注 32"/>
            <p:cNvSpPr/>
            <p:nvPr/>
          </p:nvSpPr>
          <p:spPr>
            <a:xfrm>
              <a:off x="5033049" y="1378677"/>
              <a:ext cx="3061229" cy="1262956"/>
            </a:xfrm>
            <a:prstGeom prst="cloudCallout">
              <a:avLst>
                <a:gd name="adj1" fmla="val -21691"/>
                <a:gd name="adj2" fmla="val 7813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187291" y="1440600"/>
                  <a:ext cx="2752744" cy="9705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 anchorCtr="0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algn="r">
                    <a:lnSpc>
                      <a:spcPct val="120000"/>
                    </a:lnSpc>
                    <a:buClr>
                      <a:srgbClr val="FF0000"/>
                    </a:buClr>
                  </a:pPr>
                  <a:r>
                    <a:rPr lang="zh-CN" altLang="en-US" sz="20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我来画个图</a:t>
                  </a:r>
                  <a:r>
                    <a:rPr lang="en-US" altLang="zh-CN" sz="20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……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altLang="zh-CN" sz="2000" b="1" i="1" dirty="0"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altLang="zh-CN" sz="2000" b="1" i="1" dirty="0">
                                  <a:latin typeface="Cambria Math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000" b="1" dirty="0"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000" b="1" dirty="0"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 9 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US" altLang="zh-CN" sz="2000" b="1" dirty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是6个人，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dirty="0"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dirty="0"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 9 </m:t>
                          </m:r>
                        </m:den>
                      </m:f>
                      <m:r>
                        <a:rPr lang="en-US" altLang="zh-CN" sz="2000" b="1" i="1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b="1" dirty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是3</a:t>
                  </a:r>
                  <a:r>
                    <a:rPr lang="en-US" altLang="zh-CN" sz="20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个人</a:t>
                  </a:r>
                  <a:r>
                    <a:rPr lang="zh-CN" altLang="en-US" sz="20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，操</a:t>
                  </a:r>
                  <a:r>
                    <a:rPr lang="en-US" altLang="zh-CN" sz="2000" b="1" dirty="0" smtClean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场共有</a:t>
                  </a:r>
                  <a:r>
                    <a:rPr lang="en-US" altLang="zh-CN" sz="2000" b="1" dirty="0"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27人。</a:t>
                  </a:r>
                  <a:endParaRPr lang="en-US" altLang="en-US" sz="2000" b="1" dirty="0"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7291" y="1440600"/>
                  <a:ext cx="2752744" cy="97055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552" b="-9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62" y="3380829"/>
            <a:ext cx="1170321" cy="1060370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A80924A3-CC97-4D06-A7E7-04A5AA8505C3}"/>
              </a:ext>
            </a:extLst>
          </p:cNvPr>
          <p:cNvGrpSpPr>
            <a:grpSpLocks/>
          </p:cNvGrpSpPr>
          <p:nvPr/>
        </p:nvGrpSpPr>
        <p:grpSpPr bwMode="auto">
          <a:xfrm>
            <a:off x="4954572" y="3631409"/>
            <a:ext cx="3534410" cy="1305353"/>
            <a:chOff x="9661" y="4124"/>
            <a:chExt cx="5566" cy="2056"/>
          </a:xfrm>
        </p:grpSpPr>
        <p:sp>
          <p:nvSpPr>
            <p:cNvPr id="38" name="云形标注 37">
              <a:extLst>
                <a:ext uri="{FF2B5EF4-FFF2-40B4-BE49-F238E27FC236}">
                  <a16:creationId xmlns:a16="http://schemas.microsoft.com/office/drawing/2014/main" xmlns="" id="{20F2FD9D-BD96-4495-9E48-F5EC608CFE0A}"/>
                </a:ext>
              </a:extLst>
            </p:cNvPr>
            <p:cNvSpPr/>
            <p:nvPr/>
          </p:nvSpPr>
          <p:spPr>
            <a:xfrm>
              <a:off x="9661" y="4124"/>
              <a:ext cx="3465" cy="2056"/>
            </a:xfrm>
            <a:prstGeom prst="cloudCallout">
              <a:avLst>
                <a:gd name="adj1" fmla="val 74104"/>
                <a:gd name="adj2" fmla="val 9879"/>
              </a:avLst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矩形 22">
              <a:extLst>
                <a:ext uri="{FF2B5EF4-FFF2-40B4-BE49-F238E27FC236}">
                  <a16:creationId xmlns:a16="http://schemas.microsoft.com/office/drawing/2014/main" xmlns="" id="{2914D4CA-C3AD-4824-B419-CCA8A3F2F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1" y="4526"/>
              <a:ext cx="3240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Clr>
                  <a:srgbClr val="FF0000"/>
                </a:buClr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能用方程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解决这个问题吗？</a:t>
              </a:r>
              <a:endPara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xmlns="" id="{18A5BB28-86C3-4E2C-B6F6-84979F02B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3835" y="4300"/>
              <a:ext cx="1392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EE2F34A-F7DC-46DF-99EF-F53742054928}"/>
              </a:ext>
            </a:extLst>
          </p:cNvPr>
          <p:cNvSpPr/>
          <p:nvPr/>
        </p:nvSpPr>
        <p:spPr>
          <a:xfrm>
            <a:off x="5248894" y="1818208"/>
            <a:ext cx="3240088" cy="12954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12" grpId="0"/>
      <p:bldP spid="2" grpId="0" animBg="1"/>
      <p:bldP spid="28" grpId="0" bldLvl="0" animBg="1"/>
      <p:bldP spid="29" grpId="0"/>
      <p:bldP spid="30" grpId="0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43593" y="702994"/>
            <a:ext cx="7819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用方程解决问题的关键是找到等量关系，试一试。</a:t>
            </a:r>
          </a:p>
        </p:txBody>
      </p:sp>
      <p:sp>
        <p:nvSpPr>
          <p:cNvPr id="17" name="椭圆 16"/>
          <p:cNvSpPr/>
          <p:nvPr/>
        </p:nvSpPr>
        <p:spPr>
          <a:xfrm>
            <a:off x="455593" y="838868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5D0F8D0-F4D4-43E3-9B9B-2167278B8F43}"/>
              </a:ext>
            </a:extLst>
          </p:cNvPr>
          <p:cNvSpPr/>
          <p:nvPr/>
        </p:nvSpPr>
        <p:spPr>
          <a:xfrm>
            <a:off x="4025682" y="1899691"/>
            <a:ext cx="3265488" cy="1293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1618A99D-DF92-4E7A-A93C-922AF1A1640C}"/>
              </a:ext>
            </a:extLst>
          </p:cNvPr>
          <p:cNvSpPr/>
          <p:nvPr/>
        </p:nvSpPr>
        <p:spPr>
          <a:xfrm>
            <a:off x="4044732" y="1886991"/>
            <a:ext cx="720725" cy="1295400"/>
          </a:xfrm>
          <a:prstGeom prst="rect">
            <a:avLst/>
          </a:prstGeom>
          <a:solidFill>
            <a:srgbClr val="F6B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xmlns="" id="{7052C738-A28F-46D8-A275-1E9C633F2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702640"/>
              </p:ext>
            </p:extLst>
          </p:nvPr>
        </p:nvGraphicFramePr>
        <p:xfrm>
          <a:off x="4044732" y="1902866"/>
          <a:ext cx="3240088" cy="1295400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EE2F34A-F7DC-46DF-99EF-F53742054928}"/>
              </a:ext>
            </a:extLst>
          </p:cNvPr>
          <p:cNvSpPr/>
          <p:nvPr/>
        </p:nvSpPr>
        <p:spPr>
          <a:xfrm>
            <a:off x="4044732" y="1902866"/>
            <a:ext cx="3240088" cy="12954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31" name="左大括号 30">
            <a:extLst>
              <a:ext uri="{FF2B5EF4-FFF2-40B4-BE49-F238E27FC236}">
                <a16:creationId xmlns:a16="http://schemas.microsoft.com/office/drawing/2014/main" xmlns="" id="{4A72C08B-B27D-44E2-9CC3-CED2E556374A}"/>
              </a:ext>
            </a:extLst>
          </p:cNvPr>
          <p:cNvSpPr/>
          <p:nvPr/>
        </p:nvSpPr>
        <p:spPr>
          <a:xfrm rot="16200000" flipV="1">
            <a:off x="4324926" y="2956172"/>
            <a:ext cx="128588" cy="720725"/>
          </a:xfrm>
          <a:prstGeom prst="leftBrace">
            <a:avLst>
              <a:gd name="adj1" fmla="val 49707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 sz="1800"/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xmlns="" id="{0B0D1415-AA0E-4B9F-9EA3-A399BB0A6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770" y="3409404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1F2800D7-F4A9-4D60-B4F5-3E791397B45A}"/>
                  </a:ext>
                </a:extLst>
              </p:cNvPr>
              <p:cNvSpPr txBox="1"/>
              <p:nvPr/>
            </p:nvSpPr>
            <p:spPr>
              <a:xfrm>
                <a:off x="4089182" y="2028278"/>
                <a:ext cx="641522" cy="904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 9 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F2800D7-F4A9-4D60-B4F5-3E791397B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82" y="2028278"/>
                <a:ext cx="641522" cy="9044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/>
          <p:cNvGrpSpPr/>
          <p:nvPr/>
        </p:nvGrpSpPr>
        <p:grpSpPr>
          <a:xfrm>
            <a:off x="815721" y="1810327"/>
            <a:ext cx="3643349" cy="1341098"/>
            <a:chOff x="5033050" y="1378677"/>
            <a:chExt cx="3442243" cy="1262956"/>
          </a:xfrm>
        </p:grpSpPr>
        <p:sp>
          <p:nvSpPr>
            <p:cNvPr id="35" name="云形标注 34"/>
            <p:cNvSpPr/>
            <p:nvPr/>
          </p:nvSpPr>
          <p:spPr>
            <a:xfrm>
              <a:off x="5033050" y="1378677"/>
              <a:ext cx="2968004" cy="1262956"/>
            </a:xfrm>
            <a:prstGeom prst="cloudCallout">
              <a:avLst>
                <a:gd name="adj1" fmla="val -21691"/>
                <a:gd name="adj2" fmla="val 7813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176545" y="1509771"/>
                  <a:ext cx="3298748" cy="973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200" b="1" dirty="0" smtClean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参加活动总人数</a:t>
                  </a:r>
                  <a:r>
                    <a:rPr lang="en-US" altLang="zh-CN" sz="22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200" b="1" i="1" dirty="0">
                              <a:solidFill>
                                <a:schemeClr val="tx1"/>
                              </a:solidFill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200" b="1" dirty="0">
                              <a:solidFill>
                                <a:schemeClr val="tx1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200" b="1" dirty="0">
                              <a:solidFill>
                                <a:schemeClr val="tx1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 9 </m:t>
                          </m:r>
                        </m:den>
                      </m:f>
                      <m:r>
                        <a:rPr lang="en-US" altLang="zh-CN" sz="22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200" b="1" spc="600" dirty="0" smtClean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=</a:t>
                  </a:r>
                </a:p>
                <a:p>
                  <a:r>
                    <a:rPr lang="zh-CN" altLang="en-US" sz="2200" b="1" dirty="0" smtClean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跳绳</a:t>
                  </a:r>
                  <a:r>
                    <a:rPr lang="zh-CN" altLang="en-US" sz="22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人数</a:t>
                  </a:r>
                  <a:endParaRPr lang="zh-CN" altLang="en-US" sz="2200" b="1" spc="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6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6545" y="1509771"/>
                  <a:ext cx="3298748" cy="97398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73" b="-473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987" y="3099475"/>
            <a:ext cx="1151889" cy="1080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7641B3F7-C649-417D-A164-A2FD496B08A0}"/>
                  </a:ext>
                </a:extLst>
              </p:cNvPr>
              <p:cNvSpPr txBox="1"/>
              <p:nvPr/>
            </p:nvSpPr>
            <p:spPr>
              <a:xfrm>
                <a:off x="4827370" y="3284518"/>
                <a:ext cx="3586238" cy="684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跳绳</a:t>
                </a:r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人数</a:t>
                </a:r>
                <a:r>
                  <a:rPr lang="zh-CN" altLang="en-US" sz="24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zh-CN" altLang="en-US" sz="24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总</a:t>
                </a:r>
                <a:r>
                  <a:rPr lang="zh-CN" altLang="en-US" sz="24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5D5D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41B3F7-C649-417D-A164-A2FD496B0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370" y="3284518"/>
                <a:ext cx="3586238" cy="684739"/>
              </a:xfrm>
              <a:prstGeom prst="rect">
                <a:avLst/>
              </a:prstGeom>
              <a:blipFill rotWithShape="1">
                <a:blip r:embed="rId5"/>
                <a:stretch>
                  <a:fillRect l="-2721" r="-1701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EA65EF27-C375-411B-872F-CDA2B1B50C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4" t="19814" r="34093" b="70278"/>
          <a:stretch/>
        </p:blipFill>
        <p:spPr>
          <a:xfrm flipH="1">
            <a:off x="4653407" y="2960140"/>
            <a:ext cx="431006" cy="509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823796" y="493146"/>
            <a:ext cx="3063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列方程解决问题。</a:t>
            </a:r>
          </a:p>
        </p:txBody>
      </p:sp>
      <p:sp>
        <p:nvSpPr>
          <p:cNvPr id="66" name="椭圆 65"/>
          <p:cNvSpPr/>
          <p:nvPr/>
        </p:nvSpPr>
        <p:spPr>
          <a:xfrm>
            <a:off x="535796" y="62902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20">
            <a:extLst>
              <a:ext uri="{FF2B5EF4-FFF2-40B4-BE49-F238E27FC236}">
                <a16:creationId xmlns:a16="http://schemas.microsoft.com/office/drawing/2014/main" xmlns="" id="{3230A431-719E-4544-915D-A91466E0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903" y="1084324"/>
            <a:ext cx="5291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解：设操场上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i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人参加活动。</a:t>
            </a:r>
          </a:p>
        </p:txBody>
      </p:sp>
      <p:sp>
        <p:nvSpPr>
          <p:cNvPr id="68" name="TextBox 27">
            <a:extLst>
              <a:ext uri="{FF2B5EF4-FFF2-40B4-BE49-F238E27FC236}">
                <a16:creationId xmlns:a16="http://schemas.microsoft.com/office/drawing/2014/main" xmlns="" id="{3E92A72F-DA16-4413-BFC2-4BB1B2BA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903" y="4345992"/>
            <a:ext cx="5002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答：操场上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人参加活动。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xmlns="" id="{BBB67A3C-E489-4869-BB1D-05AEE0B00D1A}"/>
                  </a:ext>
                </a:extLst>
              </p:cNvPr>
              <p:cNvSpPr txBox="1"/>
              <p:nvPr/>
            </p:nvSpPr>
            <p:spPr>
              <a:xfrm>
                <a:off x="2561409" y="1628926"/>
                <a:ext cx="1997891" cy="73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9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B67A3C-E489-4869-BB1D-05AEE0B00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409" y="1628926"/>
                <a:ext cx="1997891" cy="739241"/>
              </a:xfrm>
              <a:prstGeom prst="rect">
                <a:avLst/>
              </a:prstGeom>
              <a:blipFill rotWithShape="0">
                <a:blip r:embed="rId2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xmlns="" id="{58C3F45F-8568-49DC-8C44-3B8BA7E7BBC3}"/>
                  </a:ext>
                </a:extLst>
              </p:cNvPr>
              <p:cNvSpPr txBox="1"/>
              <p:nvPr/>
            </p:nvSpPr>
            <p:spPr>
              <a:xfrm>
                <a:off x="1878148" y="2291350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9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9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9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C3F45F-8568-49DC-8C44-3B8BA7E7B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48" y="2291350"/>
                <a:ext cx="2908421" cy="783420"/>
              </a:xfrm>
              <a:prstGeom prst="rect">
                <a:avLst/>
              </a:prstGeom>
              <a:blipFill rotWithShape="0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xmlns="" id="{E030737C-2160-4E0E-B909-08D6CDBA0BC8}"/>
                  </a:ext>
                </a:extLst>
              </p:cNvPr>
              <p:cNvSpPr txBox="1"/>
              <p:nvPr/>
            </p:nvSpPr>
            <p:spPr>
              <a:xfrm>
                <a:off x="2952569" y="2999365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30737C-2160-4E0E-B909-08D6CDBA0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69" y="2999365"/>
                <a:ext cx="2908421" cy="783420"/>
              </a:xfrm>
              <a:prstGeom prst="rect">
                <a:avLst/>
              </a:prstGeom>
              <a:blipFill rotWithShape="0">
                <a:blip r:embed="rId4"/>
                <a:stretch>
                  <a:fillRect l="-4193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DD5CD443-D73E-4C58-9949-571954EFB28B}"/>
              </a:ext>
            </a:extLst>
          </p:cNvPr>
          <p:cNvSpPr txBox="1"/>
          <p:nvPr/>
        </p:nvSpPr>
        <p:spPr>
          <a:xfrm>
            <a:off x="2952569" y="3737194"/>
            <a:ext cx="122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27">
            <a:extLst>
              <a:ext uri="{FF2B5EF4-FFF2-40B4-BE49-F238E27FC236}">
                <a16:creationId xmlns:a16="http://schemas.microsoft.com/office/drawing/2014/main" xmlns="" id="{3E92A72F-DA16-4413-BFC2-4BB1B2BA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469" y="3945869"/>
            <a:ext cx="5002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答：操场上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人参加活动。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xmlns="" id="{58C3F45F-8568-49DC-8C44-3B8BA7E7BBC3}"/>
                  </a:ext>
                </a:extLst>
              </p:cNvPr>
              <p:cNvSpPr txBox="1"/>
              <p:nvPr/>
            </p:nvSpPr>
            <p:spPr>
              <a:xfrm>
                <a:off x="2768900" y="2963382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9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C3F45F-8568-49DC-8C44-3B8BA7E7B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900" y="2963382"/>
                <a:ext cx="2908421" cy="783420"/>
              </a:xfrm>
              <a:prstGeom prst="rect">
                <a:avLst/>
              </a:prstGeom>
              <a:blipFill rotWithShape="0">
                <a:blip r:embed="rId2"/>
                <a:stretch>
                  <a:fillRect l="-4193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DD5CD443-D73E-4C58-9949-571954EFB28B}"/>
              </a:ext>
            </a:extLst>
          </p:cNvPr>
          <p:cNvSpPr txBox="1"/>
          <p:nvPr/>
        </p:nvSpPr>
        <p:spPr>
          <a:xfrm>
            <a:off x="3796025" y="3093482"/>
            <a:ext cx="163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1796345" y="845506"/>
                <a:ext cx="5220867" cy="7834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参加活动总人数</a:t>
                </a:r>
                <a:r>
                  <a:rPr lang="en-US" altLang="zh-CN" sz="28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chemeClr val="tx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chemeClr val="tx1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跳绳人数</a:t>
                </a:r>
                <a:endParaRPr lang="zh-CN" altLang="en-US" sz="2800" b="1" spc="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6345" y="845506"/>
                <a:ext cx="5220867" cy="783420"/>
              </a:xfrm>
              <a:prstGeom prst="rect">
                <a:avLst/>
              </a:prstGeom>
              <a:blipFill rotWithShape="0">
                <a:blip r:embed="rId3"/>
                <a:stretch>
                  <a:fillRect l="-2328" r="-1746" b="-6870"/>
                </a:stretch>
              </a:blipFill>
              <a:ln w="19050">
                <a:solidFill>
                  <a:srgbClr val="FF0000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8AEB3E2-5F9A-469C-B99A-EA41A12733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7985" r="54743" b="69683"/>
          <a:stretch/>
        </p:blipFill>
        <p:spPr>
          <a:xfrm rot="5400000">
            <a:off x="4092023" y="1626187"/>
            <a:ext cx="506626" cy="423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2456954" y="2091254"/>
                <a:ext cx="3776765" cy="7834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跳绳人数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  <m:r>
                      <a:rPr lang="en-US" altLang="zh-CN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总人数</a:t>
                </a:r>
                <a:endParaRPr lang="zh-CN" altLang="en-US" sz="2800" b="1" spc="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6954" y="2091254"/>
                <a:ext cx="3776765" cy="783420"/>
              </a:xfrm>
              <a:prstGeom prst="rect">
                <a:avLst/>
              </a:prstGeom>
              <a:blipFill rotWithShape="0">
                <a:blip r:embed="rId5"/>
                <a:stretch>
                  <a:fillRect l="-3050" r="-2729" b="-6061"/>
                </a:stretch>
              </a:blipFill>
              <a:ln w="19050">
                <a:solidFill>
                  <a:srgbClr val="FF0000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1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2" grpId="0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88614" y="896949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F2FA774-6297-44D5-497E-5C709D5DACB8}"/>
              </a:ext>
            </a:extLst>
          </p:cNvPr>
          <p:cNvSpPr txBox="1"/>
          <p:nvPr/>
        </p:nvSpPr>
        <p:spPr>
          <a:xfrm>
            <a:off x="802211" y="831829"/>
            <a:ext cx="8364535" cy="10926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服装店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正在开展促销活动，所有服装一律八折出售。</a:t>
            </a: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件衣服的原价是多少元？画一画，想一想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8" name="图片 8" descr="8.png">
            <a:extLst>
              <a:ext uri="{FF2B5EF4-FFF2-40B4-BE49-F238E27FC236}">
                <a16:creationId xmlns:a16="http://schemas.microsoft.com/office/drawing/2014/main" xmlns="" id="{5C8C7D2A-3B81-442C-AC6C-AEE3E25B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64" y="1975347"/>
            <a:ext cx="2089674" cy="124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5">
            <a:extLst>
              <a:ext uri="{FF2B5EF4-FFF2-40B4-BE49-F238E27FC236}">
                <a16:creationId xmlns:a16="http://schemas.microsoft.com/office/drawing/2014/main" xmlns="" id="{9BF1A156-5256-45EB-80EB-F3FD0F741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317" y="2967535"/>
            <a:ext cx="3746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20000"/>
              </a:spcBef>
              <a:defRPr/>
            </a:pPr>
            <a:endParaRPr lang="zh-CN" altLang="en-US" sz="2800" kern="0">
              <a:solidFill>
                <a:srgbClr val="000000"/>
              </a:solidFill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xmlns="" id="{AC819725-CEA6-425E-83F8-A4D255F09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667" y="2967535"/>
            <a:ext cx="3746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20000"/>
              </a:spcBef>
              <a:defRPr/>
            </a:pPr>
            <a:endParaRPr lang="zh-CN" altLang="en-US" sz="2800" kern="0">
              <a:solidFill>
                <a:srgbClr val="000000"/>
              </a:solidFill>
            </a:endParaRP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xmlns="" id="{B0FA39C5-86CB-4CCD-BE92-C86394F24CE8}"/>
              </a:ext>
            </a:extLst>
          </p:cNvPr>
          <p:cNvGrpSpPr/>
          <p:nvPr/>
        </p:nvGrpSpPr>
        <p:grpSpPr bwMode="auto">
          <a:xfrm>
            <a:off x="1508816" y="2967893"/>
            <a:ext cx="2995612" cy="992188"/>
            <a:chOff x="3107" y="2976"/>
            <a:chExt cx="1887" cy="625"/>
          </a:xfrm>
          <a:solidFill>
            <a:srgbClr val="FF0000"/>
          </a:solidFill>
        </p:grpSpPr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xmlns="" id="{F015750C-2B0F-422B-99EE-C6F0C1083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2976"/>
              <a:ext cx="236" cy="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20000"/>
                </a:spcBef>
                <a:defRPr/>
              </a:pPr>
              <a:endParaRPr lang="zh-CN" altLang="en-US" sz="2800" kern="0">
                <a:solidFill>
                  <a:srgbClr val="000000"/>
                </a:solidFill>
              </a:endParaRPr>
            </a:p>
          </p:txBody>
        </p:sp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xmlns="" id="{81C76A65-93DC-417D-956E-E720A605B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2976"/>
              <a:ext cx="236" cy="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20000"/>
                </a:spcBef>
                <a:defRPr/>
              </a:pPr>
              <a:endParaRPr lang="zh-CN" altLang="en-US" sz="2800" kern="0">
                <a:solidFill>
                  <a:srgbClr val="000000"/>
                </a:solidFill>
              </a:endParaRPr>
            </a:p>
          </p:txBody>
        </p:sp>
        <p:sp>
          <p:nvSpPr>
            <p:cNvPr id="45" name="Rectangle 10">
              <a:extLst>
                <a:ext uri="{FF2B5EF4-FFF2-40B4-BE49-F238E27FC236}">
                  <a16:creationId xmlns:a16="http://schemas.microsoft.com/office/drawing/2014/main" xmlns="" id="{9B67A137-3665-42F9-B7A5-8B5BD139D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2976"/>
              <a:ext cx="235" cy="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20000"/>
                </a:spcBef>
                <a:defRPr/>
              </a:pPr>
              <a:endParaRPr lang="zh-CN" altLang="en-US" sz="2800" kern="0">
                <a:solidFill>
                  <a:srgbClr val="000000"/>
                </a:solidFill>
              </a:endParaRPr>
            </a:p>
          </p:txBody>
        </p:sp>
        <p:sp>
          <p:nvSpPr>
            <p:cNvPr id="46" name="Rectangle 11">
              <a:extLst>
                <a:ext uri="{FF2B5EF4-FFF2-40B4-BE49-F238E27FC236}">
                  <a16:creationId xmlns:a16="http://schemas.microsoft.com/office/drawing/2014/main" xmlns="" id="{2032D93C-E701-4852-9615-752579C87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2976"/>
              <a:ext cx="236" cy="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20000"/>
                </a:spcBef>
                <a:defRPr/>
              </a:pPr>
              <a:endParaRPr lang="zh-CN" altLang="en-US" sz="2800" kern="0">
                <a:solidFill>
                  <a:srgbClr val="000000"/>
                </a:solidFill>
              </a:endParaRPr>
            </a:p>
          </p:txBody>
        </p:sp>
        <p:sp>
          <p:nvSpPr>
            <p:cNvPr id="47" name="Rectangle 12">
              <a:extLst>
                <a:ext uri="{FF2B5EF4-FFF2-40B4-BE49-F238E27FC236}">
                  <a16:creationId xmlns:a16="http://schemas.microsoft.com/office/drawing/2014/main" xmlns="" id="{F1D37D46-7A5E-43F6-8E60-AF139F35F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" y="2976"/>
              <a:ext cx="236" cy="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20000"/>
                </a:spcBef>
                <a:defRPr/>
              </a:pPr>
              <a:endParaRPr lang="zh-CN" altLang="en-US" sz="2800" kern="0">
                <a:solidFill>
                  <a:srgbClr val="000000"/>
                </a:solidFill>
              </a:endParaRPr>
            </a:p>
          </p:txBody>
        </p:sp>
        <p:sp>
          <p:nvSpPr>
            <p:cNvPr id="48" name="Rectangle 13">
              <a:extLst>
                <a:ext uri="{FF2B5EF4-FFF2-40B4-BE49-F238E27FC236}">
                  <a16:creationId xmlns:a16="http://schemas.microsoft.com/office/drawing/2014/main" xmlns="" id="{A653E440-4D80-4344-8212-6C15255F8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976"/>
              <a:ext cx="236" cy="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20000"/>
                </a:spcBef>
                <a:defRPr/>
              </a:pPr>
              <a:endParaRPr lang="zh-CN" altLang="en-US" sz="2800" kern="0">
                <a:solidFill>
                  <a:srgbClr val="000000"/>
                </a:solidFill>
              </a:endParaRPr>
            </a:p>
          </p:txBody>
        </p:sp>
        <p:sp>
          <p:nvSpPr>
            <p:cNvPr id="49" name="Rectangle 14">
              <a:extLst>
                <a:ext uri="{FF2B5EF4-FFF2-40B4-BE49-F238E27FC236}">
                  <a16:creationId xmlns:a16="http://schemas.microsoft.com/office/drawing/2014/main" xmlns="" id="{94C33009-C57A-460A-9E4C-262665F16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976"/>
              <a:ext cx="236" cy="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20000"/>
                </a:spcBef>
                <a:defRPr/>
              </a:pPr>
              <a:endParaRPr lang="zh-CN" altLang="en-US" sz="2800" kern="0">
                <a:solidFill>
                  <a:srgbClr val="000000"/>
                </a:solidFill>
              </a:endParaRPr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xmlns="" id="{7CD78738-F1AB-41E0-AA7D-9DB929994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976"/>
              <a:ext cx="236" cy="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20000"/>
                </a:spcBef>
                <a:defRPr/>
              </a:pPr>
              <a:endParaRPr lang="zh-CN" altLang="en-US" sz="28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16">
            <a:extLst>
              <a:ext uri="{FF2B5EF4-FFF2-40B4-BE49-F238E27FC236}">
                <a16:creationId xmlns:a16="http://schemas.microsoft.com/office/drawing/2014/main" xmlns="" id="{944B839F-E447-4B49-AAD3-EB977187DD18}"/>
              </a:ext>
            </a:extLst>
          </p:cNvPr>
          <p:cNvGrpSpPr>
            <a:grpSpLocks/>
          </p:cNvGrpSpPr>
          <p:nvPr/>
        </p:nvGrpSpPr>
        <p:grpSpPr bwMode="auto">
          <a:xfrm>
            <a:off x="1883705" y="2967535"/>
            <a:ext cx="2997200" cy="992188"/>
            <a:chOff x="3343" y="2976"/>
            <a:chExt cx="1888" cy="625"/>
          </a:xfrm>
        </p:grpSpPr>
        <p:sp>
          <p:nvSpPr>
            <p:cNvPr id="52" name="Line 17">
              <a:extLst>
                <a:ext uri="{FF2B5EF4-FFF2-40B4-BE49-F238E27FC236}">
                  <a16:creationId xmlns:a16="http://schemas.microsoft.com/office/drawing/2014/main" xmlns="" id="{B6F71DF6-E4CB-46E0-85DC-9AA1AFB10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3" y="2976"/>
              <a:ext cx="0" cy="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Line 18">
              <a:extLst>
                <a:ext uri="{FF2B5EF4-FFF2-40B4-BE49-F238E27FC236}">
                  <a16:creationId xmlns:a16="http://schemas.microsoft.com/office/drawing/2014/main" xmlns="" id="{648E00CB-232A-448C-BFB4-E69A4BA39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" y="2976"/>
              <a:ext cx="0" cy="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xmlns="" id="{C0523F8C-6E18-432D-8B45-C3018BE24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5" y="2976"/>
              <a:ext cx="0" cy="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Line 20">
              <a:extLst>
                <a:ext uri="{FF2B5EF4-FFF2-40B4-BE49-F238E27FC236}">
                  <a16:creationId xmlns:a16="http://schemas.microsoft.com/office/drawing/2014/main" xmlns="" id="{310FBAC6-75A6-4C29-946C-C4B18C1B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" y="2976"/>
              <a:ext cx="0" cy="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xmlns="" id="{DE8F2BEE-9BC9-4029-94C8-956050322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7" y="2976"/>
              <a:ext cx="0" cy="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Line 22">
              <a:extLst>
                <a:ext uri="{FF2B5EF4-FFF2-40B4-BE49-F238E27FC236}">
                  <a16:creationId xmlns:a16="http://schemas.microsoft.com/office/drawing/2014/main" xmlns="" id="{3741A66D-E90A-4584-B8ED-44DD91932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2" y="2976"/>
              <a:ext cx="0" cy="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Line 23">
              <a:extLst>
                <a:ext uri="{FF2B5EF4-FFF2-40B4-BE49-F238E27FC236}">
                  <a16:creationId xmlns:a16="http://schemas.microsoft.com/office/drawing/2014/main" xmlns="" id="{C8FB0A0B-FF50-4C83-A9AD-533EB872A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8" y="2976"/>
              <a:ext cx="0" cy="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Line 24">
              <a:extLst>
                <a:ext uri="{FF2B5EF4-FFF2-40B4-BE49-F238E27FC236}">
                  <a16:creationId xmlns:a16="http://schemas.microsoft.com/office/drawing/2014/main" xmlns="" id="{E2066D6D-E199-4206-92EF-1A3BC3D22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" y="2976"/>
              <a:ext cx="0" cy="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Line 25">
              <a:extLst>
                <a:ext uri="{FF2B5EF4-FFF2-40B4-BE49-F238E27FC236}">
                  <a16:creationId xmlns:a16="http://schemas.microsoft.com/office/drawing/2014/main" xmlns="" id="{E06007F8-411D-47EC-9654-2CFD7239D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0" y="2976"/>
              <a:ext cx="1" cy="6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Group 26">
            <a:extLst>
              <a:ext uri="{FF2B5EF4-FFF2-40B4-BE49-F238E27FC236}">
                <a16:creationId xmlns:a16="http://schemas.microsoft.com/office/drawing/2014/main" xmlns="" id="{5D09EC31-4563-4EB5-ACC4-8B7DBA2EEFE0}"/>
              </a:ext>
            </a:extLst>
          </p:cNvPr>
          <p:cNvGrpSpPr>
            <a:grpSpLocks/>
          </p:cNvGrpSpPr>
          <p:nvPr/>
        </p:nvGrpSpPr>
        <p:grpSpPr bwMode="auto">
          <a:xfrm>
            <a:off x="1509055" y="2967535"/>
            <a:ext cx="3744912" cy="992188"/>
            <a:chOff x="430" y="2695"/>
            <a:chExt cx="2359" cy="826"/>
          </a:xfrm>
        </p:grpSpPr>
        <p:sp>
          <p:nvSpPr>
            <p:cNvPr id="62" name="Line 27">
              <a:extLst>
                <a:ext uri="{FF2B5EF4-FFF2-40B4-BE49-F238E27FC236}">
                  <a16:creationId xmlns:a16="http://schemas.microsoft.com/office/drawing/2014/main" xmlns="" id="{9C60C886-7D07-48AF-BC2D-1DA1E6880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" y="2695"/>
              <a:ext cx="2359" cy="0"/>
            </a:xfrm>
            <a:prstGeom prst="line">
              <a:avLst/>
            </a:prstGeom>
            <a:noFill/>
            <a:ln w="19050" cap="sq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3" name="Line 28">
              <a:extLst>
                <a:ext uri="{FF2B5EF4-FFF2-40B4-BE49-F238E27FC236}">
                  <a16:creationId xmlns:a16="http://schemas.microsoft.com/office/drawing/2014/main" xmlns="" id="{657E4EB6-AB27-4612-A32E-26CD232A0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" y="3521"/>
              <a:ext cx="2359" cy="0"/>
            </a:xfrm>
            <a:prstGeom prst="line">
              <a:avLst/>
            </a:prstGeom>
            <a:noFill/>
            <a:ln w="19050" cap="sq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" name="Line 29">
              <a:extLst>
                <a:ext uri="{FF2B5EF4-FFF2-40B4-BE49-F238E27FC236}">
                  <a16:creationId xmlns:a16="http://schemas.microsoft.com/office/drawing/2014/main" xmlns="" id="{95F96615-3262-4816-BD0C-44A820144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" y="2695"/>
              <a:ext cx="0" cy="826"/>
            </a:xfrm>
            <a:prstGeom prst="line">
              <a:avLst/>
            </a:prstGeom>
            <a:noFill/>
            <a:ln w="19050" cap="sq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Line 30">
              <a:extLst>
                <a:ext uri="{FF2B5EF4-FFF2-40B4-BE49-F238E27FC236}">
                  <a16:creationId xmlns:a16="http://schemas.microsoft.com/office/drawing/2014/main" xmlns="" id="{DF6FCE20-1A62-4D77-B043-42B2197A1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2695"/>
              <a:ext cx="0" cy="826"/>
            </a:xfrm>
            <a:prstGeom prst="line">
              <a:avLst/>
            </a:prstGeom>
            <a:noFill/>
            <a:ln w="19050" cap="sq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6" name="AutoShape 31">
            <a:extLst>
              <a:ext uri="{FF2B5EF4-FFF2-40B4-BE49-F238E27FC236}">
                <a16:creationId xmlns:a16="http://schemas.microsoft.com/office/drawing/2014/main" xmlns="" id="{212C5F64-60B6-42B8-BD74-BE41712EE05D}"/>
              </a:ext>
            </a:extLst>
          </p:cNvPr>
          <p:cNvSpPr/>
          <p:nvPr/>
        </p:nvSpPr>
        <p:spPr bwMode="auto">
          <a:xfrm rot="5400000">
            <a:off x="2908436" y="1364954"/>
            <a:ext cx="195262" cy="2965450"/>
          </a:xfrm>
          <a:prstGeom prst="leftBrace">
            <a:avLst>
              <a:gd name="adj1" fmla="val 73334"/>
              <a:gd name="adj2" fmla="val 50000"/>
            </a:avLst>
          </a:prstGeom>
          <a:noFill/>
          <a:ln w="1905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67" name="AutoShape 32">
            <a:extLst>
              <a:ext uri="{FF2B5EF4-FFF2-40B4-BE49-F238E27FC236}">
                <a16:creationId xmlns:a16="http://schemas.microsoft.com/office/drawing/2014/main" xmlns="" id="{E6346F08-63E3-4C6B-A3EC-49361A575670}"/>
              </a:ext>
            </a:extLst>
          </p:cNvPr>
          <p:cNvSpPr/>
          <p:nvPr/>
        </p:nvSpPr>
        <p:spPr bwMode="auto">
          <a:xfrm rot="16200000" flipV="1">
            <a:off x="2933835" y="2598442"/>
            <a:ext cx="144463" cy="2965450"/>
          </a:xfrm>
          <a:prstGeom prst="leftBrace">
            <a:avLst>
              <a:gd name="adj1" fmla="val 99121"/>
              <a:gd name="adj2" fmla="val 50000"/>
            </a:avLst>
          </a:prstGeom>
          <a:noFill/>
          <a:ln w="1905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defRPr/>
            </a:pPr>
            <a:endParaRPr lang="zh-CN" altLang="en-US" sz="1800" kern="0">
              <a:solidFill>
                <a:srgbClr val="000000"/>
              </a:solidFill>
            </a:endParaRPr>
          </a:p>
        </p:txBody>
      </p:sp>
      <p:sp>
        <p:nvSpPr>
          <p:cNvPr id="68" name="Rectangle 33">
            <a:extLst>
              <a:ext uri="{FF2B5EF4-FFF2-40B4-BE49-F238E27FC236}">
                <a16:creationId xmlns:a16="http://schemas.microsoft.com/office/drawing/2014/main" xmlns="" id="{6D5E4083-8D50-4B3D-A567-98E4136F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237" y="4191498"/>
            <a:ext cx="801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56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xmlns="" id="{404BE121-DC4D-49F5-A777-9FAC1E8ECB1A}"/>
                  </a:ext>
                </a:extLst>
              </p:cNvPr>
              <p:cNvSpPr txBox="1"/>
              <p:nvPr/>
            </p:nvSpPr>
            <p:spPr>
              <a:xfrm>
                <a:off x="2648436" y="1975348"/>
                <a:ext cx="715260" cy="787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0066FF"/>
                              </a:solidFill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 dirty="0" smtClean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altLang="zh-CN" sz="2400" b="1" dirty="0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04BE121-DC4D-49F5-A777-9FAC1E8EC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436" y="1975348"/>
                <a:ext cx="715260" cy="7876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127">
                <a:extLst>
                  <a:ext uri="{FF2B5EF4-FFF2-40B4-BE49-F238E27FC236}">
                    <a16:creationId xmlns:a16="http://schemas.microsoft.com/office/drawing/2014/main" xmlns="" id="{9CB2298B-E23D-4BC6-8910-875D3D6D23FA}"/>
                  </a:ext>
                </a:extLst>
              </p:cNvPr>
              <p:cNvSpPr txBox="1"/>
              <p:nvPr/>
            </p:nvSpPr>
            <p:spPr>
              <a:xfrm>
                <a:off x="5512688" y="3292364"/>
                <a:ext cx="3244799" cy="782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（元）</a:t>
                </a:r>
                <a:endParaRPr lang="zh-CN" altLang="en-US" sz="2800" b="1" spc="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文本框 1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B2298B-E23D-4BC6-8910-875D3D6D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88" y="3292364"/>
                <a:ext cx="3244799" cy="782587"/>
              </a:xfrm>
              <a:prstGeom prst="rect">
                <a:avLst/>
              </a:prstGeom>
              <a:blipFill rotWithShape="1">
                <a:blip r:embed="rId5"/>
                <a:stretch>
                  <a:fillRect l="-3752" r="-2814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27">
            <a:extLst>
              <a:ext uri="{FF2B5EF4-FFF2-40B4-BE49-F238E27FC236}">
                <a16:creationId xmlns:a16="http://schemas.microsoft.com/office/drawing/2014/main" xmlns="" id="{3E92A72F-DA16-4413-BFC2-4BB1B2BA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850" y="4082882"/>
            <a:ext cx="5002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：这件衣服的原价是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ldLvl="0" animBg="1"/>
      <p:bldP spid="67" grpId="0" bldLvl="0" animBg="1"/>
      <p:bldP spid="68" grpId="0"/>
      <p:bldP spid="69" grpId="0"/>
      <p:bldP spid="40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51" name="TextBox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F2FA774-6297-44D5-497E-5C709D5DACB8}"/>
              </a:ext>
            </a:extLst>
          </p:cNvPr>
          <p:cNvSpPr txBox="1"/>
          <p:nvPr/>
        </p:nvSpPr>
        <p:spPr>
          <a:xfrm>
            <a:off x="769354" y="652584"/>
            <a:ext cx="5032357" cy="506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能找出题目中的等量关系吗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08816" y="1975348"/>
            <a:ext cx="3745151" cy="2677815"/>
            <a:chOff x="1508816" y="1975348"/>
            <a:chExt cx="3745151" cy="2677815"/>
          </a:xfrm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xmlns="" id="{9BF1A156-5256-45EB-80EB-F3FD0F741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317" y="2967535"/>
              <a:ext cx="3746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20000"/>
                </a:spcBef>
                <a:defRPr/>
              </a:pPr>
              <a:endParaRPr lang="zh-CN" altLang="en-US" sz="2800" kern="0">
                <a:solidFill>
                  <a:srgbClr val="000000"/>
                </a:solidFill>
              </a:endParaRP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xmlns="" id="{AC819725-CEA6-425E-83F8-A4D255F0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667" y="2967535"/>
              <a:ext cx="3746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20000"/>
                </a:spcBef>
                <a:defRPr/>
              </a:pPr>
              <a:endParaRPr lang="zh-CN" altLang="en-US" sz="2800" kern="0">
                <a:solidFill>
                  <a:srgbClr val="000000"/>
                </a:solidFill>
              </a:endParaRPr>
            </a:p>
          </p:txBody>
        </p:sp>
        <p:grpSp>
          <p:nvGrpSpPr>
            <p:cNvPr id="54" name="Group 7">
              <a:extLst>
                <a:ext uri="{FF2B5EF4-FFF2-40B4-BE49-F238E27FC236}">
                  <a16:creationId xmlns:a16="http://schemas.microsoft.com/office/drawing/2014/main" xmlns="" id="{B0FA39C5-86CB-4CCD-BE92-C86394F24CE8}"/>
                </a:ext>
              </a:extLst>
            </p:cNvPr>
            <p:cNvGrpSpPr/>
            <p:nvPr/>
          </p:nvGrpSpPr>
          <p:grpSpPr bwMode="auto">
            <a:xfrm>
              <a:off x="1508816" y="2967893"/>
              <a:ext cx="2995612" cy="992188"/>
              <a:chOff x="3107" y="2976"/>
              <a:chExt cx="1887" cy="625"/>
            </a:xfrm>
            <a:solidFill>
              <a:srgbClr val="FF0000"/>
            </a:solidFill>
          </p:grpSpPr>
          <p:sp>
            <p:nvSpPr>
              <p:cNvPr id="55" name="Rectangle 8">
                <a:extLst>
                  <a:ext uri="{FF2B5EF4-FFF2-40B4-BE49-F238E27FC236}">
                    <a16:creationId xmlns:a16="http://schemas.microsoft.com/office/drawing/2014/main" xmlns="" id="{F015750C-2B0F-422B-99EE-C6F0C1083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8" y="2976"/>
                <a:ext cx="236" cy="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zh-CN" altLang="en-US" sz="2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9">
                <a:extLst>
                  <a:ext uri="{FF2B5EF4-FFF2-40B4-BE49-F238E27FC236}">
                    <a16:creationId xmlns:a16="http://schemas.microsoft.com/office/drawing/2014/main" xmlns="" id="{81C76A65-93DC-417D-956E-E720A605B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" y="2976"/>
                <a:ext cx="236" cy="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zh-CN" altLang="en-US" sz="2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10">
                <a:extLst>
                  <a:ext uri="{FF2B5EF4-FFF2-40B4-BE49-F238E27FC236}">
                    <a16:creationId xmlns:a16="http://schemas.microsoft.com/office/drawing/2014/main" xmlns="" id="{9B67A137-3665-42F9-B7A5-8B5BD139D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7" y="2976"/>
                <a:ext cx="235" cy="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zh-CN" altLang="en-US" sz="2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11">
                <a:extLst>
                  <a:ext uri="{FF2B5EF4-FFF2-40B4-BE49-F238E27FC236}">
                    <a16:creationId xmlns:a16="http://schemas.microsoft.com/office/drawing/2014/main" xmlns="" id="{2032D93C-E701-4852-9615-752579C87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1" y="2976"/>
                <a:ext cx="236" cy="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zh-CN" altLang="en-US" sz="2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12">
                <a:extLst>
                  <a:ext uri="{FF2B5EF4-FFF2-40B4-BE49-F238E27FC236}">
                    <a16:creationId xmlns:a16="http://schemas.microsoft.com/office/drawing/2014/main" xmlns="" id="{F1D37D46-7A5E-43F6-8E60-AF139F35F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5" y="2976"/>
                <a:ext cx="236" cy="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zh-CN" altLang="en-US" sz="2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13">
                <a:extLst>
                  <a:ext uri="{FF2B5EF4-FFF2-40B4-BE49-F238E27FC236}">
                    <a16:creationId xmlns:a16="http://schemas.microsoft.com/office/drawing/2014/main" xmlns="" id="{A653E440-4D80-4344-8212-6C15255F8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2976"/>
                <a:ext cx="236" cy="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zh-CN" altLang="en-US" sz="2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4">
                <a:extLst>
                  <a:ext uri="{FF2B5EF4-FFF2-40B4-BE49-F238E27FC236}">
                    <a16:creationId xmlns:a16="http://schemas.microsoft.com/office/drawing/2014/main" xmlns="" id="{94C33009-C57A-460A-9E4C-262665F16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3" y="2976"/>
                <a:ext cx="236" cy="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zh-CN" altLang="en-US" sz="2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5">
                <a:extLst>
                  <a:ext uri="{FF2B5EF4-FFF2-40B4-BE49-F238E27FC236}">
                    <a16:creationId xmlns:a16="http://schemas.microsoft.com/office/drawing/2014/main" xmlns="" id="{7CD78738-F1AB-41E0-AA7D-9DB929994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2976"/>
                <a:ext cx="236" cy="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spcBef>
                    <a:spcPct val="20000"/>
                  </a:spcBef>
                  <a:defRPr/>
                </a:pPr>
                <a:endParaRPr lang="zh-CN" altLang="en-US" sz="28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" name="Group 16">
              <a:extLst>
                <a:ext uri="{FF2B5EF4-FFF2-40B4-BE49-F238E27FC236}">
                  <a16:creationId xmlns:a16="http://schemas.microsoft.com/office/drawing/2014/main" xmlns="" id="{944B839F-E447-4B49-AAD3-EB977187DD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3705" y="2967535"/>
              <a:ext cx="2997200" cy="992188"/>
              <a:chOff x="3343" y="2976"/>
              <a:chExt cx="1888" cy="625"/>
            </a:xfrm>
          </p:grpSpPr>
          <p:sp>
            <p:nvSpPr>
              <p:cNvPr id="64" name="Line 17">
                <a:extLst>
                  <a:ext uri="{FF2B5EF4-FFF2-40B4-BE49-F238E27FC236}">
                    <a16:creationId xmlns:a16="http://schemas.microsoft.com/office/drawing/2014/main" xmlns="" id="{B6F71DF6-E4CB-46E0-85DC-9AA1AFB10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3" y="2976"/>
                <a:ext cx="0" cy="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Line 18">
                <a:extLst>
                  <a:ext uri="{FF2B5EF4-FFF2-40B4-BE49-F238E27FC236}">
                    <a16:creationId xmlns:a16="http://schemas.microsoft.com/office/drawing/2014/main" xmlns="" id="{648E00CB-232A-448C-BFB4-E69A4BA39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9" y="2976"/>
                <a:ext cx="0" cy="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Line 19">
                <a:extLst>
                  <a:ext uri="{FF2B5EF4-FFF2-40B4-BE49-F238E27FC236}">
                    <a16:creationId xmlns:a16="http://schemas.microsoft.com/office/drawing/2014/main" xmlns="" id="{C0523F8C-6E18-432D-8B45-C3018BE24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5" y="2976"/>
                <a:ext cx="0" cy="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Line 20">
                <a:extLst>
                  <a:ext uri="{FF2B5EF4-FFF2-40B4-BE49-F238E27FC236}">
                    <a16:creationId xmlns:a16="http://schemas.microsoft.com/office/drawing/2014/main" xmlns="" id="{310FBAC6-75A6-4C29-946C-C4B18C1B8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1" y="2976"/>
                <a:ext cx="0" cy="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Line 21">
                <a:extLst>
                  <a:ext uri="{FF2B5EF4-FFF2-40B4-BE49-F238E27FC236}">
                    <a16:creationId xmlns:a16="http://schemas.microsoft.com/office/drawing/2014/main" xmlns="" id="{DE8F2BEE-9BC9-4029-94C8-956050322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2976"/>
                <a:ext cx="0" cy="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Line 22">
                <a:extLst>
                  <a:ext uri="{FF2B5EF4-FFF2-40B4-BE49-F238E27FC236}">
                    <a16:creationId xmlns:a16="http://schemas.microsoft.com/office/drawing/2014/main" xmlns="" id="{3741A66D-E90A-4584-B8ED-44DD91932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2" y="2976"/>
                <a:ext cx="0" cy="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Line 23">
                <a:extLst>
                  <a:ext uri="{FF2B5EF4-FFF2-40B4-BE49-F238E27FC236}">
                    <a16:creationId xmlns:a16="http://schemas.microsoft.com/office/drawing/2014/main" xmlns="" id="{C8FB0A0B-FF50-4C83-A9AD-533EB872A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8" y="2976"/>
                <a:ext cx="0" cy="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" name="Line 24">
                <a:extLst>
                  <a:ext uri="{FF2B5EF4-FFF2-40B4-BE49-F238E27FC236}">
                    <a16:creationId xmlns:a16="http://schemas.microsoft.com/office/drawing/2014/main" xmlns="" id="{E2066D6D-E199-4206-92EF-1A3BC3D22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" y="2976"/>
                <a:ext cx="0" cy="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" name="Line 25">
                <a:extLst>
                  <a:ext uri="{FF2B5EF4-FFF2-40B4-BE49-F238E27FC236}">
                    <a16:creationId xmlns:a16="http://schemas.microsoft.com/office/drawing/2014/main" xmlns="" id="{E06007F8-411D-47EC-9654-2CFD7239D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0" y="2976"/>
                <a:ext cx="1" cy="6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zh-CN" altLang="en-US" sz="1800" kern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4" name="Group 26">
              <a:extLst>
                <a:ext uri="{FF2B5EF4-FFF2-40B4-BE49-F238E27FC236}">
                  <a16:creationId xmlns:a16="http://schemas.microsoft.com/office/drawing/2014/main" xmlns="" id="{5D09EC31-4563-4EB5-ACC4-8B7DBA2EE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9055" y="2967535"/>
              <a:ext cx="3744912" cy="992188"/>
              <a:chOff x="430" y="2695"/>
              <a:chExt cx="2359" cy="826"/>
            </a:xfrm>
          </p:grpSpPr>
          <p:sp>
            <p:nvSpPr>
              <p:cNvPr id="97" name="Line 27">
                <a:extLst>
                  <a:ext uri="{FF2B5EF4-FFF2-40B4-BE49-F238E27FC236}">
                    <a16:creationId xmlns:a16="http://schemas.microsoft.com/office/drawing/2014/main" xmlns="" id="{9C60C886-7D07-48AF-BC2D-1DA1E6880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" y="2695"/>
                <a:ext cx="2359" cy="0"/>
              </a:xfrm>
              <a:prstGeom prst="line">
                <a:avLst/>
              </a:prstGeom>
              <a:noFill/>
              <a:ln w="19050" cap="sq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Line 28">
                <a:extLst>
                  <a:ext uri="{FF2B5EF4-FFF2-40B4-BE49-F238E27FC236}">
                    <a16:creationId xmlns:a16="http://schemas.microsoft.com/office/drawing/2014/main" xmlns="" id="{657E4EB6-AB27-4612-A32E-26CD232A0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" y="3521"/>
                <a:ext cx="2359" cy="0"/>
              </a:xfrm>
              <a:prstGeom prst="line">
                <a:avLst/>
              </a:prstGeom>
              <a:noFill/>
              <a:ln w="19050" cap="sq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" name="Line 29">
                <a:extLst>
                  <a:ext uri="{FF2B5EF4-FFF2-40B4-BE49-F238E27FC236}">
                    <a16:creationId xmlns:a16="http://schemas.microsoft.com/office/drawing/2014/main" xmlns="" id="{95F96615-3262-4816-BD0C-44A820144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" y="2695"/>
                <a:ext cx="0" cy="826"/>
              </a:xfrm>
              <a:prstGeom prst="line">
                <a:avLst/>
              </a:prstGeom>
              <a:noFill/>
              <a:ln w="19050" cap="sq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7" name="Line 30">
                <a:extLst>
                  <a:ext uri="{FF2B5EF4-FFF2-40B4-BE49-F238E27FC236}">
                    <a16:creationId xmlns:a16="http://schemas.microsoft.com/office/drawing/2014/main" xmlns="" id="{DF6FCE20-1A62-4D77-B043-42B2197A1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2695"/>
                <a:ext cx="0" cy="826"/>
              </a:xfrm>
              <a:prstGeom prst="line">
                <a:avLst/>
              </a:prstGeom>
              <a:noFill/>
              <a:ln w="19050" cap="sq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1" name="AutoShape 31">
              <a:extLst>
                <a:ext uri="{FF2B5EF4-FFF2-40B4-BE49-F238E27FC236}">
                  <a16:creationId xmlns:a16="http://schemas.microsoft.com/office/drawing/2014/main" xmlns="" id="{212C5F64-60B6-42B8-BD74-BE41712EE05D}"/>
                </a:ext>
              </a:extLst>
            </p:cNvPr>
            <p:cNvSpPr/>
            <p:nvPr/>
          </p:nvSpPr>
          <p:spPr bwMode="auto">
            <a:xfrm rot="5400000">
              <a:off x="2908436" y="1364954"/>
              <a:ext cx="195262" cy="2965450"/>
            </a:xfrm>
            <a:prstGeom prst="leftBrace">
              <a:avLst>
                <a:gd name="adj1" fmla="val 73334"/>
                <a:gd name="adj2" fmla="val 50000"/>
              </a:avLst>
            </a:prstGeom>
            <a:noFill/>
            <a:ln w="1905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114" name="AutoShape 32">
              <a:extLst>
                <a:ext uri="{FF2B5EF4-FFF2-40B4-BE49-F238E27FC236}">
                  <a16:creationId xmlns:a16="http://schemas.microsoft.com/office/drawing/2014/main" xmlns="" id="{E6346F08-63E3-4C6B-A3EC-49361A575670}"/>
                </a:ext>
              </a:extLst>
            </p:cNvPr>
            <p:cNvSpPr/>
            <p:nvPr/>
          </p:nvSpPr>
          <p:spPr bwMode="auto">
            <a:xfrm rot="16200000" flipV="1">
              <a:off x="2933835" y="2598442"/>
              <a:ext cx="144463" cy="2965450"/>
            </a:xfrm>
            <a:prstGeom prst="leftBrace">
              <a:avLst>
                <a:gd name="adj1" fmla="val 99121"/>
                <a:gd name="adj2" fmla="val 50000"/>
              </a:avLst>
            </a:prstGeom>
            <a:noFill/>
            <a:ln w="1905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0" hangingPunct="0">
                <a:defRPr/>
              </a:pPr>
              <a:endParaRPr lang="zh-CN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117" name="Rectangle 33">
              <a:extLst>
                <a:ext uri="{FF2B5EF4-FFF2-40B4-BE49-F238E27FC236}">
                  <a16:creationId xmlns:a16="http://schemas.microsoft.com/office/drawing/2014/main" xmlns="" id="{6D5E4083-8D50-4B3D-A567-98E4136F6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237" y="4191498"/>
              <a:ext cx="8018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56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元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xmlns="" id="{404BE121-DC4D-49F5-A777-9FAC1E8ECB1A}"/>
                    </a:ext>
                  </a:extLst>
                </p:cNvPr>
                <p:cNvSpPr txBox="1"/>
                <p:nvPr/>
              </p:nvSpPr>
              <p:spPr>
                <a:xfrm>
                  <a:off x="2648436" y="1975348"/>
                  <a:ext cx="715260" cy="787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1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dirty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dirty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altLang="zh-CN" sz="2400" b="1" dirty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04BE121-DC4D-49F5-A777-9FAC1E8ECB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436" y="1975348"/>
                  <a:ext cx="715260" cy="7876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xmlns="" id="{9CB2298B-E23D-4BC6-8910-875D3D6D23FA}"/>
                  </a:ext>
                </a:extLst>
              </p:cNvPr>
              <p:cNvSpPr txBox="1"/>
              <p:nvPr/>
            </p:nvSpPr>
            <p:spPr>
              <a:xfrm>
                <a:off x="5512689" y="2985276"/>
                <a:ext cx="2887329" cy="782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原价</a:t>
                </a:r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dirty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8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现价</a:t>
                </a:r>
                <a:endParaRPr lang="zh-CN" altLang="en-US" sz="2800" b="1" spc="600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B2298B-E23D-4BC6-8910-875D3D6D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89" y="2985276"/>
                <a:ext cx="2887329" cy="782587"/>
              </a:xfrm>
              <a:prstGeom prst="rect">
                <a:avLst/>
              </a:prstGeom>
              <a:blipFill rotWithShape="0">
                <a:blip r:embed="rId4"/>
                <a:stretch>
                  <a:fillRect l="-4219" r="-3586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51" name="TextBox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F2FA774-6297-44D5-497E-5C709D5DACB8}"/>
              </a:ext>
            </a:extLst>
          </p:cNvPr>
          <p:cNvSpPr txBox="1"/>
          <p:nvPr/>
        </p:nvSpPr>
        <p:spPr>
          <a:xfrm>
            <a:off x="436390" y="577326"/>
            <a:ext cx="5032357" cy="506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(3)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列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方程解决问题。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xmlns="" id="{3230A431-719E-4544-915D-A91466E0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910" y="1235388"/>
            <a:ext cx="5291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设这件衣服的原价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xmlns="" id="{3E92A72F-DA16-4413-BFC2-4BB1B2BA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140" y="3954950"/>
            <a:ext cx="5002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：这件衣服的原价是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BBB67A3C-E489-4869-BB1D-05AEE0B00D1A}"/>
                  </a:ext>
                </a:extLst>
              </p:cNvPr>
              <p:cNvSpPr txBox="1"/>
              <p:nvPr/>
            </p:nvSpPr>
            <p:spPr>
              <a:xfrm>
                <a:off x="2695416" y="1779990"/>
                <a:ext cx="1997891" cy="73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10</m:t>
                            </m:r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B67A3C-E489-4869-BB1D-05AEE0B00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16" y="1779990"/>
                <a:ext cx="1997891" cy="739241"/>
              </a:xfrm>
              <a:prstGeom prst="rect">
                <a:avLst/>
              </a:prstGeom>
              <a:blipFill rotWithShape="0">
                <a:blip r:embed="rId3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E030737C-2160-4E0E-B909-08D6CDBA0BC8}"/>
                  </a:ext>
                </a:extLst>
              </p:cNvPr>
              <p:cNvSpPr txBox="1"/>
              <p:nvPr/>
            </p:nvSpPr>
            <p:spPr>
              <a:xfrm>
                <a:off x="3239096" y="2420324"/>
                <a:ext cx="2908421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i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30737C-2160-4E0E-B909-08D6CDBA0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96" y="2420324"/>
                <a:ext cx="2908421" cy="783420"/>
              </a:xfrm>
              <a:prstGeom prst="rect">
                <a:avLst/>
              </a:prstGeom>
              <a:blipFill rotWithShape="0">
                <a:blip r:embed="rId4"/>
                <a:stretch>
                  <a:fillRect l="-4193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D5CD443-D73E-4C58-9949-571954EFB28B}"/>
              </a:ext>
            </a:extLst>
          </p:cNvPr>
          <p:cNvSpPr txBox="1"/>
          <p:nvPr/>
        </p:nvSpPr>
        <p:spPr>
          <a:xfrm>
            <a:off x="3239096" y="3284391"/>
            <a:ext cx="122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3598</TotalTime>
  <Words>1435</Words>
  <Application>Microsoft Office PowerPoint</Application>
  <PresentationFormat>全屏显示(16:9)</PresentationFormat>
  <Paragraphs>159</Paragraphs>
  <Slides>24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881</cp:revision>
  <dcterms:created xsi:type="dcterms:W3CDTF">2019-09-02T08:53:00Z</dcterms:created>
  <dcterms:modified xsi:type="dcterms:W3CDTF">2024-02-04T08:31:54Z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