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4"/>
  </p:notesMasterIdLst>
  <p:sldIdLst>
    <p:sldId id="256" r:id="rId2"/>
    <p:sldId id="313" r:id="rId3"/>
    <p:sldId id="260" r:id="rId4"/>
    <p:sldId id="297" r:id="rId5"/>
    <p:sldId id="317" r:id="rId6"/>
    <p:sldId id="337" r:id="rId7"/>
    <p:sldId id="325" r:id="rId8"/>
    <p:sldId id="327" r:id="rId9"/>
    <p:sldId id="338" r:id="rId10"/>
    <p:sldId id="258" r:id="rId11"/>
    <p:sldId id="315" r:id="rId12"/>
    <p:sldId id="316" r:id="rId13"/>
    <p:sldId id="292" r:id="rId14"/>
    <p:sldId id="330" r:id="rId15"/>
    <p:sldId id="334" r:id="rId16"/>
    <p:sldId id="339" r:id="rId17"/>
    <p:sldId id="340" r:id="rId18"/>
    <p:sldId id="320" r:id="rId19"/>
    <p:sldId id="259" r:id="rId20"/>
    <p:sldId id="322" r:id="rId21"/>
    <p:sldId id="308" r:id="rId22"/>
    <p:sldId id="26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99FF"/>
    <a:srgbClr val="528330"/>
    <a:srgbClr val="FAC14D"/>
    <a:srgbClr val="7CB554"/>
    <a:srgbClr val="FF9900"/>
    <a:srgbClr val="3333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26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31.png"/><Relationship Id="rId33" Type="http://schemas.openxmlformats.org/officeDocument/2006/relationships/image" Target="../media/image230.png"/><Relationship Id="rId2" Type="http://schemas.openxmlformats.org/officeDocument/2006/relationships/image" Target="../media/image27.png"/><Relationship Id="rId29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29.png"/><Relationship Id="rId31" Type="http://schemas.openxmlformats.org/officeDocument/2006/relationships/image" Target="../media/image228.png"/><Relationship Id="rId30" Type="http://schemas.openxmlformats.org/officeDocument/2006/relationships/image" Target="../media/image227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2.png"/><Relationship Id="rId26" Type="http://schemas.openxmlformats.org/officeDocument/2006/relationships/image" Target="../media/image250.png"/><Relationship Id="rId17" Type="http://schemas.openxmlformats.org/officeDocument/2006/relationships/image" Target="../media/image241.png"/><Relationship Id="rId2" Type="http://schemas.openxmlformats.org/officeDocument/2006/relationships/image" Target="../media/image27.png"/><Relationship Id="rId20" Type="http://schemas.openxmlformats.org/officeDocument/2006/relationships/image" Target="../media/image244.png"/><Relationship Id="rId29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8.png"/><Relationship Id="rId23" Type="http://schemas.openxmlformats.org/officeDocument/2006/relationships/image" Target="../media/image247.png"/><Relationship Id="rId28" Type="http://schemas.openxmlformats.org/officeDocument/2006/relationships/image" Target="../media/image252.png"/><Relationship Id="rId19" Type="http://schemas.openxmlformats.org/officeDocument/2006/relationships/image" Target="../media/image243.png"/><Relationship Id="rId22" Type="http://schemas.openxmlformats.org/officeDocument/2006/relationships/image" Target="../media/image2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34" Type="http://schemas.openxmlformats.org/officeDocument/2006/relationships/image" Target="../media/image269.png"/><Relationship Id="rId42" Type="http://schemas.openxmlformats.org/officeDocument/2006/relationships/image" Target="../media/image24.tiff"/><Relationship Id="rId7" Type="http://schemas.openxmlformats.org/officeDocument/2006/relationships/image" Target="../media/image35.png"/><Relationship Id="rId38" Type="http://schemas.openxmlformats.org/officeDocument/2006/relationships/image" Target="../media/image273.png"/><Relationship Id="rId2" Type="http://schemas.openxmlformats.org/officeDocument/2006/relationships/image" Target="../media/image27.png"/><Relationship Id="rId41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37" Type="http://schemas.openxmlformats.org/officeDocument/2006/relationships/image" Target="../media/image272.png"/><Relationship Id="rId5" Type="http://schemas.openxmlformats.org/officeDocument/2006/relationships/image" Target="../media/image31.png"/><Relationship Id="rId36" Type="http://schemas.openxmlformats.org/officeDocument/2006/relationships/image" Target="../media/image36.png"/><Relationship Id="rId4" Type="http://schemas.openxmlformats.org/officeDocument/2006/relationships/image" Target="../media/image30.png"/><Relationship Id="rId35" Type="http://schemas.openxmlformats.org/officeDocument/2006/relationships/image" Target="../media/image270.png"/><Relationship Id="rId4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8.png"/><Relationship Id="rId25" Type="http://schemas.openxmlformats.org/officeDocument/2006/relationships/image" Target="../media/image287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286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31" Type="http://schemas.openxmlformats.org/officeDocument/2006/relationships/image" Target="../media/image293.png"/><Relationship Id="rId30" Type="http://schemas.openxmlformats.org/officeDocument/2006/relationships/image" Target="../media/image292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4.png"/><Relationship Id="rId17" Type="http://schemas.openxmlformats.org/officeDocument/2006/relationships/image" Target="../media/image303.png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4.xml"/><Relationship Id="rId19" Type="http://schemas.openxmlformats.org/officeDocument/2006/relationships/image" Target="../media/image3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7" Type="http://schemas.openxmlformats.org/officeDocument/2006/relationships/image" Target="../media/image307.png"/><Relationship Id="rId1" Type="http://schemas.openxmlformats.org/officeDocument/2006/relationships/slideLayout" Target="../slideLayouts/slideLayout4.xml"/><Relationship Id="rId9" Type="http://schemas.openxmlformats.org/officeDocument/2006/relationships/image" Target="../media/image3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1.png"/><Relationship Id="rId5" Type="http://schemas.openxmlformats.org/officeDocument/2006/relationships/image" Target="../media/image240.png"/><Relationship Id="rId4" Type="http://schemas.openxmlformats.org/officeDocument/2006/relationships/image" Target="../media/image2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2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00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tiff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9.png"/><Relationship Id="rId19" Type="http://schemas.openxmlformats.org/officeDocument/2006/relationships/image" Target="../media/image133.png"/><Relationship Id="rId1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3.png"/><Relationship Id="rId4" Type="http://schemas.openxmlformats.org/officeDocument/2006/relationships/image" Target="../media/image23.png"/><Relationship Id="rId9" Type="http://schemas.openxmlformats.org/officeDocument/2006/relationships/image" Target="../media/image1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1.png"/><Relationship Id="rId12" Type="http://schemas.openxmlformats.org/officeDocument/2006/relationships/image" Target="../media/image139.png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8.png"/><Relationship Id="rId15" Type="http://schemas.openxmlformats.org/officeDocument/2006/relationships/image" Target="../media/image143.png"/><Relationship Id="rId10" Type="http://schemas.openxmlformats.org/officeDocument/2006/relationships/image" Target="../media/image137.png"/><Relationship Id="rId9" Type="http://schemas.openxmlformats.org/officeDocument/2006/relationships/image" Target="../media/image136.png"/><Relationship Id="rId14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71.png"/><Relationship Id="rId42" Type="http://schemas.openxmlformats.org/officeDocument/2006/relationships/image" Target="../media/image174.png"/><Relationship Id="rId47" Type="http://schemas.openxmlformats.org/officeDocument/2006/relationships/image" Target="../media/image179.png"/><Relationship Id="rId38" Type="http://schemas.openxmlformats.org/officeDocument/2006/relationships/image" Target="../media/image169.png"/><Relationship Id="rId46" Type="http://schemas.openxmlformats.org/officeDocument/2006/relationships/image" Target="../media/image178.png"/><Relationship Id="rId41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168.png"/><Relationship Id="rId40" Type="http://schemas.openxmlformats.org/officeDocument/2006/relationships/image" Target="../media/image172.png"/><Relationship Id="rId45" Type="http://schemas.openxmlformats.org/officeDocument/2006/relationships/image" Target="../media/image177.png"/><Relationship Id="rId36" Type="http://schemas.openxmlformats.org/officeDocument/2006/relationships/image" Target="../media/image167.png"/><Relationship Id="rId44" Type="http://schemas.openxmlformats.org/officeDocument/2006/relationships/image" Target="../media/image176.png"/><Relationship Id="rId43" Type="http://schemas.openxmlformats.org/officeDocument/2006/relationships/image" Target="../media/image1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7.png"/><Relationship Id="rId21" Type="http://schemas.openxmlformats.org/officeDocument/2006/relationships/image" Target="../media/image201.png"/><Relationship Id="rId17" Type="http://schemas.openxmlformats.org/officeDocument/2006/relationships/image" Target="../media/image196.png"/><Relationship Id="rId2" Type="http://schemas.openxmlformats.org/officeDocument/2006/relationships/image" Target="../media/image27.png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tiff"/><Relationship Id="rId23" Type="http://schemas.openxmlformats.org/officeDocument/2006/relationships/image" Target="../media/image203.png"/><Relationship Id="rId19" Type="http://schemas.openxmlformats.org/officeDocument/2006/relationships/image" Target="../media/image198.png"/><Relationship Id="rId22" Type="http://schemas.openxmlformats.org/officeDocument/2006/relationships/image" Target="../media/image2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9009" y="1631347"/>
            <a:ext cx="5710538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第五单元  分数除法</a:t>
            </a:r>
            <a:endParaRPr lang="zh-CN" altLang="en-US" sz="4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61671" y="2742456"/>
            <a:ext cx="5288495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分数除法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)(2)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xmlns="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1499518" y="1414769"/>
                <a:ext cx="126348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18" y="1414769"/>
                <a:ext cx="1263487" cy="783612"/>
              </a:xfrm>
              <a:prstGeom prst="rect">
                <a:avLst/>
              </a:prstGeom>
              <a:blipFill rotWithShape="0">
                <a:blip r:embed="rId29"/>
                <a:stretch>
                  <a:fillRect l="-10145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3757057" y="1414769"/>
                <a:ext cx="1342034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÷12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057" y="1414769"/>
                <a:ext cx="1342034" cy="783612"/>
              </a:xfrm>
              <a:prstGeom prst="rect">
                <a:avLst/>
              </a:prstGeom>
              <a:blipFill rotWithShape="0">
                <a:blip r:embed="rId30"/>
                <a:stretch>
                  <a:fillRect r="-8636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="" id="{1C913B39-625F-4733-8A54-78CD8C164864}"/>
                  </a:ext>
                </a:extLst>
              </p:cNvPr>
              <p:cNvSpPr txBox="1"/>
              <p:nvPr/>
            </p:nvSpPr>
            <p:spPr>
              <a:xfrm>
                <a:off x="6131376" y="1414769"/>
                <a:ext cx="1521570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12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913B39-625F-4733-8A54-78CD8C164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6" y="1414769"/>
                <a:ext cx="1521570" cy="783612"/>
              </a:xfrm>
              <a:prstGeom prst="rect">
                <a:avLst/>
              </a:prstGeom>
              <a:blipFill rotWithShape="0">
                <a:blip r:embed="rId3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BEB79324-1288-48C1-880C-CF48A4EAB12A}"/>
              </a:ext>
            </a:extLst>
          </p:cNvPr>
          <p:cNvSpPr txBox="1"/>
          <p:nvPr/>
        </p:nvSpPr>
        <p:spPr>
          <a:xfrm>
            <a:off x="1220087" y="231898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BEB79324-1288-48C1-880C-CF48A4EAB12A}"/>
              </a:ext>
            </a:extLst>
          </p:cNvPr>
          <p:cNvSpPr txBox="1"/>
          <p:nvPr/>
        </p:nvSpPr>
        <p:spPr>
          <a:xfrm>
            <a:off x="1220087" y="2842208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xmlns="" id="{DC053094-3E1D-4867-B2D2-AC670DE47A87}"/>
                  </a:ext>
                </a:extLst>
              </p:cNvPr>
              <p:cNvSpPr txBox="1"/>
              <p:nvPr/>
            </p:nvSpPr>
            <p:spPr>
              <a:xfrm>
                <a:off x="3453884" y="2269442"/>
                <a:ext cx="1725152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12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053094-3E1D-4867-B2D2-AC670DE47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84" y="2269442"/>
                <a:ext cx="1725152" cy="783612"/>
              </a:xfrm>
              <a:prstGeom prst="rect">
                <a:avLst/>
              </a:prstGeom>
              <a:blipFill rotWithShape="0">
                <a:blip r:embed="rId32"/>
                <a:stretch>
                  <a:fillRect l="-7420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xmlns="" id="{DC053094-3E1D-4867-B2D2-AC670DE47A87}"/>
                  </a:ext>
                </a:extLst>
              </p:cNvPr>
              <p:cNvSpPr txBox="1"/>
              <p:nvPr/>
            </p:nvSpPr>
            <p:spPr>
              <a:xfrm>
                <a:off x="3453884" y="3053054"/>
                <a:ext cx="1005403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053094-3E1D-4867-B2D2-AC670DE47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84" y="3053054"/>
                <a:ext cx="1005403" cy="783612"/>
              </a:xfrm>
              <a:prstGeom prst="rect">
                <a:avLst/>
              </a:prstGeom>
              <a:blipFill rotWithShape="0">
                <a:blip r:embed="rId33"/>
                <a:stretch>
                  <a:fillRect l="-12727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xmlns="" id="{DC053094-3E1D-4867-B2D2-AC670DE47A87}"/>
                  </a:ext>
                </a:extLst>
              </p:cNvPr>
              <p:cNvSpPr txBox="1"/>
              <p:nvPr/>
            </p:nvSpPr>
            <p:spPr>
              <a:xfrm>
                <a:off x="5860024" y="2269442"/>
                <a:ext cx="1545616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×12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053094-3E1D-4867-B2D2-AC670DE47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024" y="2269442"/>
                <a:ext cx="1545616" cy="783612"/>
              </a:xfrm>
              <a:prstGeom prst="rect">
                <a:avLst/>
              </a:prstGeom>
              <a:blipFill rotWithShape="0">
                <a:blip r:embed="rId34"/>
                <a:stretch>
                  <a:fillRect l="-7874" r="-6693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文本框 8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DC053094-3E1D-4867-B2D2-AC670DE47A87}"/>
              </a:ext>
            </a:extLst>
          </p:cNvPr>
          <p:cNvSpPr txBox="1"/>
          <p:nvPr/>
        </p:nvSpPr>
        <p:spPr>
          <a:xfrm>
            <a:off x="5867217" y="318325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zh-CN" altLang="en-US" sz="28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2" grpId="0"/>
      <p:bldP spid="88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46553" y="480407"/>
            <a:ext cx="405578" cy="523220"/>
            <a:chOff x="152631" y="737481"/>
            <a:chExt cx="405578" cy="523220"/>
          </a:xfrm>
        </p:grpSpPr>
        <p:sp>
          <p:nvSpPr>
            <p:cNvPr id="19" name="椭圆 1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52131" y="496581"/>
            <a:ext cx="284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4" name="图片 5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801359" y="1260945"/>
                <a:ext cx="1109599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59" y="1260945"/>
                <a:ext cx="1109599" cy="684803"/>
              </a:xfrm>
              <a:prstGeom prst="rect">
                <a:avLst/>
              </a:prstGeom>
              <a:blipFill rotWithShape="0">
                <a:blip r:embed="rId17"/>
                <a:stretch>
                  <a:fillRect l="-824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2668122" y="1260945"/>
                <a:ext cx="1263487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122" y="1260945"/>
                <a:ext cx="1263487" cy="680699"/>
              </a:xfrm>
              <a:prstGeom prst="rect">
                <a:avLst/>
              </a:prstGeom>
              <a:blipFill rotWithShape="0">
                <a:blip r:embed="rId18"/>
                <a:stretch>
                  <a:fillRect r="-676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4714422" y="1260945"/>
                <a:ext cx="1263487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25</a:t>
                </a:r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422" y="1260945"/>
                <a:ext cx="1263487" cy="680507"/>
              </a:xfrm>
              <a:prstGeom prst="rect">
                <a:avLst/>
              </a:prstGeom>
              <a:blipFill rotWithShape="0">
                <a:blip r:embed="rId19"/>
                <a:stretch>
                  <a:fillRect r="-6731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6760722" y="1260945"/>
                <a:ext cx="1263487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6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722" y="1260945"/>
                <a:ext cx="1263487" cy="684931"/>
              </a:xfrm>
              <a:prstGeom prst="rect">
                <a:avLst/>
              </a:prstGeom>
              <a:blipFill rotWithShape="0">
                <a:blip r:embed="rId2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244901" y="2027717"/>
                <a:ext cx="2028119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÷3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01" y="2027717"/>
                <a:ext cx="2028119" cy="684803"/>
              </a:xfrm>
              <a:prstGeom prst="rect">
                <a:avLst/>
              </a:prstGeom>
              <a:blipFill rotWithShape="0">
                <a:blip r:embed="rId22"/>
                <a:stretch>
                  <a:fillRect l="-4505" r="-420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940604" y="2795643"/>
                <a:ext cx="869149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04" y="2795643"/>
                <a:ext cx="869149" cy="684803"/>
              </a:xfrm>
              <a:prstGeom prst="rect">
                <a:avLst/>
              </a:prstGeom>
              <a:blipFill rotWithShape="0">
                <a:blip r:embed="rId23"/>
                <a:stretch>
                  <a:fillRect l="-1049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2273020" y="2027717"/>
                <a:ext cx="2182008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2027717"/>
                <a:ext cx="2182008" cy="680571"/>
              </a:xfrm>
              <a:prstGeom prst="rect">
                <a:avLst/>
              </a:prstGeom>
              <a:blipFill rotWithShape="0">
                <a:blip r:embed="rId24"/>
                <a:stretch>
                  <a:fillRect l="-4469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65478BE2-6F31-4600-9DAB-7378D0B5186E}"/>
              </a:ext>
            </a:extLst>
          </p:cNvPr>
          <p:cNvSpPr txBox="1"/>
          <p:nvPr/>
        </p:nvSpPr>
        <p:spPr>
          <a:xfrm>
            <a:off x="2975898" y="282990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4319320" y="2027717"/>
                <a:ext cx="2182008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25÷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320" y="2027717"/>
                <a:ext cx="2182008" cy="684739"/>
              </a:xfrm>
              <a:prstGeom prst="rect">
                <a:avLst/>
              </a:prstGeom>
              <a:blipFill rotWithShape="0">
                <a:blip r:embed="rId26"/>
                <a:stretch>
                  <a:fillRect l="-448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65478BE2-6F31-4600-9DAB-7378D0B5186E}"/>
              </a:ext>
            </a:extLst>
          </p:cNvPr>
          <p:cNvSpPr txBox="1"/>
          <p:nvPr/>
        </p:nvSpPr>
        <p:spPr>
          <a:xfrm>
            <a:off x="5022198" y="282990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endParaRPr lang="zh-CN" altLang="en-US" sz="2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6365620" y="2049031"/>
                <a:ext cx="2085827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45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20" y="2049031"/>
                <a:ext cx="2085827" cy="680507"/>
              </a:xfrm>
              <a:prstGeom prst="rect">
                <a:avLst/>
              </a:prstGeom>
              <a:blipFill rotWithShape="0">
                <a:blip r:embed="rId28"/>
                <a:stretch>
                  <a:fillRect l="-438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65478BE2-6F31-4600-9DAB-7378D0B5186E}"/>
                  </a:ext>
                </a:extLst>
              </p:cNvPr>
              <p:cNvSpPr txBox="1"/>
              <p:nvPr/>
            </p:nvSpPr>
            <p:spPr>
              <a:xfrm>
                <a:off x="7068498" y="2795643"/>
                <a:ext cx="869149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478BE2-6F31-4600-9DAB-7378D0B5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498" y="2795643"/>
                <a:ext cx="869149" cy="684803"/>
              </a:xfrm>
              <a:prstGeom prst="rect">
                <a:avLst/>
              </a:prstGeom>
              <a:blipFill rotWithShape="0">
                <a:blip r:embed="rId29"/>
                <a:stretch>
                  <a:fillRect l="-1126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1092065" y="591734"/>
            <a:ext cx="4486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算一算，结合下图说一说。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3532"/>
              </p:ext>
            </p:extLst>
          </p:nvPr>
        </p:nvGraphicFramePr>
        <p:xfrm>
          <a:off x="1111951" y="1574561"/>
          <a:ext cx="2527901" cy="249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1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3309"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3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6618">
                <a:tc grid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1983502" y="3097801"/>
                <a:ext cx="784778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02" y="3097801"/>
                <a:ext cx="784778" cy="670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1499402" y="1829904"/>
                <a:ext cx="784778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zh-CN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02" y="1829904"/>
                <a:ext cx="784778" cy="670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2634557" y="2164195"/>
                <a:ext cx="784778" cy="672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57" y="2164195"/>
                <a:ext cx="784778" cy="6724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2375891" y="1529285"/>
                <a:ext cx="784778" cy="672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891" y="1529285"/>
                <a:ext cx="784778" cy="6724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4209878" y="1562152"/>
                <a:ext cx="1030368" cy="682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78" y="1562152"/>
                <a:ext cx="1030368" cy="682046"/>
              </a:xfrm>
              <a:prstGeom prst="rect">
                <a:avLst/>
              </a:prstGeom>
              <a:blipFill rotWithShape="1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209878" y="2509794"/>
                <a:ext cx="1030368" cy="684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78" y="2509794"/>
                <a:ext cx="1030368" cy="684483"/>
              </a:xfrm>
              <a:prstGeom prst="rect">
                <a:avLst/>
              </a:prstGeom>
              <a:blipFill rotWithShape="0">
                <a:blip r:embed="rId3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4209878" y="3419473"/>
                <a:ext cx="1030368" cy="684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000000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78" y="3419473"/>
                <a:ext cx="1030368" cy="684483"/>
              </a:xfrm>
              <a:prstGeom prst="rect">
                <a:avLst/>
              </a:prstGeom>
              <a:blipFill rotWithShape="0">
                <a:blip r:embed="rId3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矩形 38"/>
              <p:cNvSpPr/>
              <p:nvPr/>
            </p:nvSpPr>
            <p:spPr>
              <a:xfrm>
                <a:off x="4591303" y="1717413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2</m:t>
                      </m:r>
                    </m:oMath>
                  </m:oMathPara>
                </a14:m>
                <a:endPara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03" y="1717413"/>
                <a:ext cx="1296144" cy="461665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651124" y="2662424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4</m:t>
                      </m:r>
                    </m:oMath>
                  </m:oMathPara>
                </a14:m>
                <a:endPara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24" y="2662424"/>
                <a:ext cx="1296144" cy="461665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800589" y="3530094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89" y="3530094"/>
                <a:ext cx="1296144" cy="46166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/>
          <p:cNvGrpSpPr/>
          <p:nvPr/>
        </p:nvGrpSpPr>
        <p:grpSpPr>
          <a:xfrm>
            <a:off x="5887447" y="1511862"/>
            <a:ext cx="2265083" cy="1560149"/>
            <a:chOff x="4929710" y="1241001"/>
            <a:chExt cx="2265083" cy="1560149"/>
          </a:xfrm>
        </p:grpSpPr>
        <p:sp>
          <p:nvSpPr>
            <p:cNvPr id="43" name="云形标注 42"/>
            <p:cNvSpPr/>
            <p:nvPr/>
          </p:nvSpPr>
          <p:spPr>
            <a:xfrm>
              <a:off x="4929710" y="1241001"/>
              <a:ext cx="2265083" cy="1560149"/>
            </a:xfrm>
            <a:prstGeom prst="cloudCallout">
              <a:avLst>
                <a:gd name="adj1" fmla="val 16676"/>
                <a:gd name="adj2" fmla="val 8322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90865" y="1446552"/>
                  <a:ext cx="1918470" cy="1076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algn="ctr" eaLnBrk="1" hangingPunct="1">
                    <a:buClr>
                      <a:srgbClr val="FF0000"/>
                    </a:buClr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里面有</a:t>
                  </a:r>
                  <a:r>
                    <a:rPr kumimoji="0" lang="en-US" altLang="zh-CN" sz="2000" b="1" dirty="0" smtClean="0">
                      <a:solidFill>
                        <a:srgbClr val="FF0000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个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:r>
                    <a:rPr kumimoji="0" lang="en-US" altLang="zh-CN" sz="2000" b="1" dirty="0" smtClean="0">
                      <a:solidFill>
                        <a:srgbClr val="FF0000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个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:r>
                    <a:rPr kumimoji="0" lang="en-US" altLang="zh-CN" sz="2000" b="1" dirty="0" smtClean="0">
                      <a:solidFill>
                        <a:srgbClr val="FF0000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8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个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a14:m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0865" y="1446552"/>
                  <a:ext cx="1918470" cy="1076257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 l="-1911" r="-1911" b="-28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4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21" y="2999221"/>
            <a:ext cx="1309524" cy="12280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2951934" y="1546836"/>
                <a:ext cx="784778" cy="672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34" y="1546836"/>
                <a:ext cx="784778" cy="672428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4" grpId="0"/>
      <p:bldP spid="39" grpId="0"/>
      <p:bldP spid="40" grpId="0"/>
      <p:bldP spid="41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549880" y="597173"/>
            <a:ext cx="776284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在下面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   里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填上“＞”“＜”或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“＝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9F20EE03-0510-4206-8F49-EF683308AE50}"/>
              </a:ext>
            </a:extLst>
          </p:cNvPr>
          <p:cNvSpPr/>
          <p:nvPr/>
        </p:nvSpPr>
        <p:spPr>
          <a:xfrm>
            <a:off x="2314906" y="1592544"/>
            <a:ext cx="504825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xmlns="" id="{44F5B829-BF10-4F51-A55F-F4D8CCF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437" y="1403858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1377202" y="1435210"/>
                <a:ext cx="904415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÷5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202" y="1435210"/>
                <a:ext cx="904415" cy="733471"/>
              </a:xfrm>
              <a:prstGeom prst="rect">
                <a:avLst/>
              </a:prstGeom>
              <a:blipFill rotWithShape="0">
                <a:blip r:embed="rId23"/>
                <a:stretch>
                  <a:fillRect r="-12838" b="-6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2853020" y="1434794"/>
                <a:ext cx="511679" cy="73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20" y="1434794"/>
                <a:ext cx="511679" cy="73436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9F20EE03-0510-4206-8F49-EF683308AE50}"/>
              </a:ext>
            </a:extLst>
          </p:cNvPr>
          <p:cNvSpPr/>
          <p:nvPr/>
        </p:nvSpPr>
        <p:spPr>
          <a:xfrm>
            <a:off x="2281617" y="2518887"/>
            <a:ext cx="504825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xmlns="" id="{44F5B829-BF10-4F51-A55F-F4D8CCF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4" y="2326431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AAB14F53-A00A-404E-8AC3-26BF93C982EF}"/>
              </a:ext>
            </a:extLst>
          </p:cNvPr>
          <p:cNvSpPr/>
          <p:nvPr/>
        </p:nvSpPr>
        <p:spPr>
          <a:xfrm>
            <a:off x="6024633" y="2507037"/>
            <a:ext cx="503238" cy="5032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xmlns="" id="{2E8B7227-F7C4-4531-9376-6F0DD976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846" y="2326431"/>
            <a:ext cx="76041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6597580" y="2347295"/>
                <a:ext cx="1244251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80" y="2347295"/>
                <a:ext cx="1244251" cy="783420"/>
              </a:xfrm>
              <a:prstGeom prst="rect">
                <a:avLst/>
              </a:prstGeom>
              <a:blipFill rotWithShape="0">
                <a:blip r:embed="rId30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4751163" y="2356363"/>
                <a:ext cx="126348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63" y="2356363"/>
                <a:ext cx="1263487" cy="783612"/>
              </a:xfrm>
              <a:prstGeom prst="rect">
                <a:avLst/>
              </a:prstGeom>
              <a:blipFill rotWithShape="0">
                <a:blip r:embed="rId3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4998573" y="1400088"/>
                <a:ext cx="904415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×1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573" y="1400088"/>
                <a:ext cx="904415" cy="738344"/>
              </a:xfrm>
              <a:prstGeom prst="rect">
                <a:avLst/>
              </a:prstGeom>
              <a:blipFill rotWithShape="0">
                <a:blip r:embed="rId25"/>
                <a:stretch>
                  <a:fillRect r="-12838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45">
            <a:extLst>
              <a:ext uri="{FF2B5EF4-FFF2-40B4-BE49-F238E27FC236}">
                <a16:creationId xmlns:a16="http://schemas.microsoft.com/office/drawing/2014/main" xmlns="" id="{AAB14F53-A00A-404E-8AC3-26BF93C982EF}"/>
              </a:ext>
            </a:extLst>
          </p:cNvPr>
          <p:cNvSpPr/>
          <p:nvPr/>
        </p:nvSpPr>
        <p:spPr>
          <a:xfrm>
            <a:off x="5971620" y="1577173"/>
            <a:ext cx="503238" cy="5032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xmlns="" id="{44F5B829-BF10-4F51-A55F-F4D8CCF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812" y="1385386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6477780" y="1428084"/>
                <a:ext cx="511679" cy="73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80" y="1428084"/>
                <a:ext cx="511679" cy="73436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1178525" y="2397320"/>
                <a:ext cx="904415" cy="77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25" y="2397320"/>
                <a:ext cx="904415" cy="778483"/>
              </a:xfrm>
              <a:prstGeom prst="rect">
                <a:avLst/>
              </a:prstGeom>
              <a:blipFill rotWithShape="0">
                <a:blip r:embed="rId2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2811234" y="2361492"/>
                <a:ext cx="904415" cy="77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234" y="2361492"/>
                <a:ext cx="904415" cy="778483"/>
              </a:xfrm>
              <a:prstGeom prst="rect">
                <a:avLst/>
              </a:prstGeom>
              <a:blipFill rotWithShape="0">
                <a:blip r:embed="rId2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512611" y="3598999"/>
            <a:ext cx="6477103" cy="46166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buClr>
                <a:srgbClr val="FF0000"/>
              </a:buClr>
            </a:pPr>
            <a:r>
              <a:rPr kumimoji="0" lang="zh-CN" altLang="en-US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根据商与被除数的关系、积与乘数的关系判断。</a:t>
            </a:r>
            <a:endParaRPr kumimoji="0" lang="zh-CN" altLang="en-US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9F20EE03-0510-4206-8F49-EF683308AE50}"/>
              </a:ext>
            </a:extLst>
          </p:cNvPr>
          <p:cNvSpPr/>
          <p:nvPr/>
        </p:nvSpPr>
        <p:spPr>
          <a:xfrm>
            <a:off x="2458487" y="650253"/>
            <a:ext cx="504825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42" grpId="0"/>
      <p:bldP spid="49" grpId="0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485465" y="663016"/>
            <a:ext cx="828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判断下面哪些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算式的得数比被除数大，在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后面    的括号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里画“√”，再填空。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1802831" y="1731589"/>
                <a:ext cx="2145139" cy="78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spc="45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spc="45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     )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31" y="1731589"/>
                <a:ext cx="2145139" cy="783356"/>
              </a:xfrm>
              <a:prstGeom prst="rect">
                <a:avLst/>
              </a:prstGeom>
              <a:blipFill rotWithShape="0">
                <a:blip r:embed="rId16"/>
                <a:stretch>
                  <a:fillRect r="-426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5323885" y="1730621"/>
                <a:ext cx="2145139" cy="778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spc="45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     )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885" y="1730621"/>
                <a:ext cx="2145139" cy="778739"/>
              </a:xfrm>
              <a:prstGeom prst="rect">
                <a:avLst/>
              </a:prstGeom>
              <a:blipFill rotWithShape="0">
                <a:blip r:embed="rId17"/>
                <a:stretch>
                  <a:fillRect r="-4545" b="-7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1802831" y="2628443"/>
                <a:ext cx="2145139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spc="45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spc="45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     )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31" y="2628443"/>
                <a:ext cx="2145139" cy="783612"/>
              </a:xfrm>
              <a:prstGeom prst="rect">
                <a:avLst/>
              </a:prstGeom>
              <a:blipFill rotWithShape="0">
                <a:blip r:embed="rId18"/>
                <a:stretch>
                  <a:fillRect l="-5966" r="-426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B136DF8D-9498-4FF2-BAB6-07EFA57728B9}"/>
                  </a:ext>
                </a:extLst>
              </p:cNvPr>
              <p:cNvSpPr txBox="1"/>
              <p:nvPr/>
            </p:nvSpPr>
            <p:spPr>
              <a:xfrm>
                <a:off x="5323884" y="2698992"/>
                <a:ext cx="2145139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spc="45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spc="45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     )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36DF8D-9498-4FF2-BAB6-07EFA577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884" y="2698992"/>
                <a:ext cx="2145139" cy="783612"/>
              </a:xfrm>
              <a:prstGeom prst="rect">
                <a:avLst/>
              </a:prstGeom>
              <a:blipFill rotWithShape="0">
                <a:blip r:embed="rId19"/>
                <a:stretch>
                  <a:fillRect l="-5682" r="-454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1198717" y="3491393"/>
            <a:ext cx="7317210" cy="1446550"/>
            <a:chOff x="1446545" y="3695945"/>
            <a:chExt cx="7317210" cy="1446550"/>
          </a:xfrm>
        </p:grpSpPr>
        <p:sp>
          <p:nvSpPr>
            <p:cNvPr id="16" name="矩形 15"/>
            <p:cNvSpPr/>
            <p:nvPr/>
          </p:nvSpPr>
          <p:spPr>
            <a:xfrm>
              <a:off x="1446545" y="3695945"/>
              <a:ext cx="731721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均不为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0)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，当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；当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=1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；当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。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填“＞”“＜”或“＝”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)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537532" y="3869440"/>
              <a:ext cx="384561" cy="36511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2555" y="4347244"/>
              <a:ext cx="384561" cy="36511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2970382" y="2827280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70382" y="1904429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38230" y="4095392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11381" y="3634847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80291" y="4094092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967707" y="4165250"/>
            <a:ext cx="384561" cy="36511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9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497642" y="593465"/>
                <a:ext cx="8159247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超市里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苹果售价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元，每千克苹果售价多少元？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2" y="593465"/>
                <a:ext cx="8159247" cy="778483"/>
              </a:xfrm>
              <a:prstGeom prst="rect">
                <a:avLst/>
              </a:prstGeom>
              <a:blipFill rotWithShape="0">
                <a:blip r:embed="rId7"/>
                <a:stretch>
                  <a:fillRect l="-1570" r="-5830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云形标注 4"/>
          <p:cNvSpPr/>
          <p:nvPr/>
        </p:nvSpPr>
        <p:spPr>
          <a:xfrm>
            <a:off x="2384248" y="1639071"/>
            <a:ext cx="3196157" cy="919140"/>
          </a:xfrm>
          <a:prstGeom prst="cloudCallout">
            <a:avLst>
              <a:gd name="adj1" fmla="val 61475"/>
              <a:gd name="adj2" fmla="val 283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89262" y="1850789"/>
            <a:ext cx="3170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buClr>
                <a:srgbClr val="FF0000"/>
              </a:buClr>
            </a:pPr>
            <a:r>
              <a:rPr kumimoji="0"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总价</a:t>
            </a:r>
            <a:r>
              <a:rPr kumimoji="0" lang="en-US" altLang="zh-CN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kumimoji="0"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数量</a:t>
            </a:r>
            <a:r>
              <a:rPr kumimoji="0" lang="en-US" altLang="zh-CN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0"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单价</a:t>
            </a:r>
            <a:endParaRPr kumimoji="0" lang="zh-CN" altLang="en-US" b="1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25130" y="3953779"/>
            <a:ext cx="4801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答：每千克苹果售价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800" b="1" dirty="0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28" y="1850789"/>
            <a:ext cx="1129845" cy="105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0142" y="2856716"/>
                <a:ext cx="1879600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0142" y="2856716"/>
                <a:ext cx="1879600" cy="921855"/>
              </a:xfrm>
              <a:prstGeom prst="rect">
                <a:avLst/>
              </a:prstGeom>
              <a:blipFill rotWithShape="0">
                <a:blip r:embed="rId9"/>
                <a:stretch>
                  <a:fillRect l="-6818" b="-3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3530144" y="3143243"/>
            <a:ext cx="1904183" cy="632706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8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725818" y="632350"/>
                <a:ext cx="7748148" cy="12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乐乐练习跑步，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时跑了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，平均每时跑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多少千米？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18" y="632350"/>
                <a:ext cx="7748148" cy="1214500"/>
              </a:xfrm>
              <a:prstGeom prst="rect">
                <a:avLst/>
              </a:prstGeom>
              <a:blipFill rotWithShape="0">
                <a:blip r:embed="rId2"/>
                <a:stretch>
                  <a:fillRect l="-1574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云形标注 4"/>
          <p:cNvSpPr/>
          <p:nvPr/>
        </p:nvSpPr>
        <p:spPr>
          <a:xfrm>
            <a:off x="2350065" y="1811481"/>
            <a:ext cx="3073274" cy="1010548"/>
          </a:xfrm>
          <a:prstGeom prst="cloudCallout">
            <a:avLst>
              <a:gd name="adj1" fmla="val 61475"/>
              <a:gd name="adj2" fmla="val 283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55078" y="2023199"/>
            <a:ext cx="3170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buClr>
                <a:srgbClr val="FF0000"/>
              </a:buClr>
            </a:pPr>
            <a:r>
              <a:rPr kumimoji="0"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路程</a:t>
            </a:r>
            <a:r>
              <a:rPr kumimoji="0" lang="en-US" altLang="zh-CN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kumimoji="0"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kumimoji="0" lang="en-US" altLang="zh-CN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0"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速度</a:t>
            </a:r>
            <a:endParaRPr kumimoji="0" lang="zh-CN" altLang="en-US" b="1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17449" y="3951215"/>
            <a:ext cx="4801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答：平均每时跑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千米。</a:t>
            </a:r>
            <a:endParaRPr lang="zh-CN" altLang="en-US" sz="2800" b="1" dirty="0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81" y="1938856"/>
            <a:ext cx="1129845" cy="105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5076" y="2916536"/>
                <a:ext cx="1879600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5076" y="2916536"/>
                <a:ext cx="1879600" cy="9218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2717449" y="3201074"/>
            <a:ext cx="2574987" cy="530417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622993" y="599530"/>
                <a:ext cx="7931968" cy="12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幼儿园买了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糖果，如果每个小朋友分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，那么可以分给多少个小朋友？</a:t>
                </a:r>
                <a:endParaRPr lang="en-US" altLang="zh-CN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93" y="599530"/>
                <a:ext cx="7931968" cy="1214500"/>
              </a:xfrm>
              <a:prstGeom prst="rect">
                <a:avLst/>
              </a:prstGeom>
              <a:blipFill rotWithShape="1">
                <a:blip r:embed="rId2"/>
                <a:stretch>
                  <a:fillRect l="-1537" r="-6226" b="-1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云形标注 4"/>
          <p:cNvSpPr/>
          <p:nvPr/>
        </p:nvSpPr>
        <p:spPr>
          <a:xfrm>
            <a:off x="4144229" y="1814030"/>
            <a:ext cx="3237198" cy="1389032"/>
          </a:xfrm>
          <a:prstGeom prst="cloudCallout">
            <a:avLst>
              <a:gd name="adj1" fmla="val 45997"/>
              <a:gd name="adj2" fmla="val 5648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4478471" y="1894490"/>
                <a:ext cx="2789934" cy="1079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eaLnBrk="1" hangingPunct="1">
                  <a:buClr>
                    <a:srgbClr val="FF0000"/>
                  </a:buClr>
                </a:pPr>
                <a:r>
                  <a:rPr kumimoji="0" lang="zh-CN" altLang="en-US" sz="20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就是求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里面有几个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，用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除法计算</a:t>
                </a:r>
                <a:r>
                  <a:rPr kumimoji="0" lang="zh-CN" altLang="en-US" sz="20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kumimoji="0" lang="zh-CN" altLang="en-US" sz="2000" b="1" dirty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8471" y="1894490"/>
                <a:ext cx="2789934" cy="1079911"/>
              </a:xfrm>
              <a:prstGeom prst="rect">
                <a:avLst/>
              </a:prstGeom>
              <a:blipFill rotWithShape="1">
                <a:blip r:embed="rId3"/>
                <a:stretch>
                  <a:fillRect l="-2407" b="-28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67303" y="3857632"/>
            <a:ext cx="4801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答：可以分给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个小朋友。</a:t>
            </a:r>
            <a:endParaRPr lang="zh-CN" altLang="en-US" sz="2800" b="1" dirty="0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5" y="2841434"/>
            <a:ext cx="1129845" cy="105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1950" y="2768439"/>
                <a:ext cx="975353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1950" y="2768439"/>
                <a:ext cx="975353" cy="921855"/>
              </a:xfrm>
              <a:prstGeom prst="rect">
                <a:avLst/>
              </a:prstGeom>
              <a:blipFill rotWithShape="0">
                <a:blip r:embed="rId5"/>
                <a:stretch>
                  <a:fillRect b="-6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3526379" y="3054861"/>
            <a:ext cx="1904183" cy="632706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8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641" y="2788668"/>
                <a:ext cx="1681467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×6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5641" y="2788668"/>
                <a:ext cx="1681467" cy="921855"/>
              </a:xfrm>
              <a:prstGeom prst="rect">
                <a:avLst/>
              </a:prstGeom>
              <a:blipFill rotWithShape="0">
                <a:blip r:embed="rId6"/>
                <a:stretch>
                  <a:fillRect l="-7636" b="-32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5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3" grpId="0"/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442376" y="531650"/>
                <a:ext cx="8253676" cy="1762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6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明明从家出发，骑自行车去乐乐家。他骑行了</a:t>
                </a:r>
                <a14:m>
                  <m:oMath xmlns:m="http://schemas.openxmlformats.org/officeDocument/2006/math">
                    <m:r>
                      <a:rPr lang="en-US" altLang="zh-CN" sz="2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6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6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6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，正好骑行了全程的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6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6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。明明家到乐乐家的路程是多少千米？明明还要骑行多少千米才能到乐乐家？</a:t>
                </a:r>
                <a:endParaRPr lang="zh-CN" altLang="en-US" sz="2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6" y="531650"/>
                <a:ext cx="8253676" cy="1762342"/>
              </a:xfrm>
              <a:prstGeom prst="rect">
                <a:avLst/>
              </a:prstGeom>
              <a:blipFill rotWithShape="0">
                <a:blip r:embed="rId3"/>
                <a:stretch>
                  <a:fillRect l="-1329" r="-5318" b="-8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1693172" y="3769245"/>
                <a:ext cx="7002880" cy="104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答：明明家到乐乐家的路程是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明明还要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骑</a:t>
                </a:r>
                <a:r>
                  <a:rPr lang="zh-CN" altLang="en-US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行</a:t>
                </a:r>
                <a:r>
                  <a:rPr lang="en-US" altLang="zh-CN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1km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才能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到乐乐家。</a:t>
                </a:r>
                <a:endParaRPr lang="zh-CN" altLang="en-US" b="1" dirty="0">
                  <a:solidFill>
                    <a:srgbClr val="FF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172" y="3769245"/>
                <a:ext cx="7002880" cy="1049903"/>
              </a:xfrm>
              <a:prstGeom prst="rect">
                <a:avLst/>
              </a:prstGeom>
              <a:blipFill rotWithShape="1">
                <a:blip r:embed="rId4"/>
                <a:stretch>
                  <a:fillRect l="-1393" b="-12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4234814" y="2356293"/>
                <a:ext cx="1448656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14" y="2356293"/>
                <a:ext cx="1448656" cy="936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5443838" y="2374679"/>
                <a:ext cx="1571817" cy="607121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(km)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38" y="2374679"/>
                <a:ext cx="1571817" cy="607121"/>
              </a:xfrm>
              <a:prstGeom prst="rect">
                <a:avLst/>
              </a:prstGeom>
              <a:blipFill rotWithShape="1">
                <a:blip r:embed="rId6"/>
                <a:stretch>
                  <a:fillRect l="-5814" b="-21212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8"/>
              <p:cNvSpPr txBox="1"/>
              <p:nvPr/>
            </p:nvSpPr>
            <p:spPr>
              <a:xfrm>
                <a:off x="3382877" y="2347138"/>
                <a:ext cx="1091382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÷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877" y="2347138"/>
                <a:ext cx="1091382" cy="9001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3290513" y="3177938"/>
                <a:ext cx="1048975" cy="607121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13" y="3177938"/>
                <a:ext cx="1048975" cy="607121"/>
              </a:xfrm>
              <a:prstGeom prst="rect">
                <a:avLst/>
              </a:prstGeom>
              <a:blipFill rotWithShape="1">
                <a:blip r:embed="rId8"/>
                <a:stretch>
                  <a:fillRect b="-16000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4084699" y="3279218"/>
            <a:ext cx="1473840" cy="607121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(km)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0563" y="2303034"/>
            <a:ext cx="2762314" cy="1165092"/>
            <a:chOff x="4302131" y="1827215"/>
            <a:chExt cx="2406097" cy="1072056"/>
          </a:xfrm>
        </p:grpSpPr>
        <p:sp>
          <p:nvSpPr>
            <p:cNvPr id="12" name="云形标注 11"/>
            <p:cNvSpPr/>
            <p:nvPr/>
          </p:nvSpPr>
          <p:spPr>
            <a:xfrm>
              <a:off x="4302131" y="1827215"/>
              <a:ext cx="2406097" cy="1072056"/>
            </a:xfrm>
            <a:prstGeom prst="cloudCallout">
              <a:avLst>
                <a:gd name="adj1" fmla="val 32237"/>
                <a:gd name="adj2" fmla="val -10233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478471" y="1894490"/>
                  <a:ext cx="2229757" cy="7617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eaLnBrk="1" hangingPunct="1">
                    <a:buClr>
                      <a:srgbClr val="FF0000"/>
                    </a:buClr>
                  </a:pP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全程的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zh-CN" altLang="en-US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km</a:t>
                  </a:r>
                  <a:r>
                    <a:rPr lang="zh-CN" altLang="en-US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，求全程用</a:t>
                  </a:r>
                  <a:r>
                    <a:rPr lang="zh-CN" altLang="en-US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除法计算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6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78471" y="1894490"/>
                  <a:ext cx="2229757" cy="76176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38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2574465" y="1366717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商与被除数的大小关系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2731" y="2064790"/>
            <a:ext cx="697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除数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且小于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时，商大于被除数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；除数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等于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时，商等于被除数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；除数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时，商小于被除数。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56950" y="1896983"/>
            <a:ext cx="7191369" cy="2709199"/>
            <a:chOff x="973592" y="1225588"/>
            <a:chExt cx="9021599" cy="2353603"/>
          </a:xfrm>
        </p:grpSpPr>
        <p:sp>
          <p:nvSpPr>
            <p:cNvPr id="12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928361" cy="2297404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689659" y="327365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29910" y="3053094"/>
            <a:ext cx="6598791" cy="1369642"/>
            <a:chOff x="1429910" y="3053094"/>
            <a:chExt cx="6598791" cy="1369642"/>
          </a:xfrm>
        </p:grpSpPr>
        <p:sp>
          <p:nvSpPr>
            <p:cNvPr id="13" name="矩形 12"/>
            <p:cNvSpPr/>
            <p:nvPr/>
          </p:nvSpPr>
          <p:spPr>
            <a:xfrm>
              <a:off x="3779676" y="3525222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29910" y="3512314"/>
              <a:ext cx="25804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0)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768231" y="3053094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68231" y="3961071"/>
              <a:ext cx="424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左大括号 1"/>
            <p:cNvSpPr/>
            <p:nvPr/>
          </p:nvSpPr>
          <p:spPr>
            <a:xfrm>
              <a:off x="3691783" y="3268322"/>
              <a:ext cx="218935" cy="1013122"/>
            </a:xfrm>
            <a:prstGeom prst="leftBrace">
              <a:avLst>
                <a:gd name="adj1" fmla="val 47125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01112" y="898104"/>
            <a:ext cx="2840718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计算下列各式。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1132" y="516276"/>
            <a:ext cx="875021" cy="101277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764956" y="519872"/>
            <a:ext cx="2982685" cy="888749"/>
            <a:chOff x="4985848" y="1203635"/>
            <a:chExt cx="2982685" cy="888749"/>
          </a:xfrm>
        </p:grpSpPr>
        <p:sp>
          <p:nvSpPr>
            <p:cNvPr id="27" name="云形标注 26"/>
            <p:cNvSpPr/>
            <p:nvPr/>
          </p:nvSpPr>
          <p:spPr>
            <a:xfrm>
              <a:off x="4985848" y="1203635"/>
              <a:ext cx="2982685" cy="888749"/>
            </a:xfrm>
            <a:prstGeom prst="cloudCallout">
              <a:avLst>
                <a:gd name="adj1" fmla="val 55297"/>
                <a:gd name="adj2" fmla="val 3292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5059079" y="1279101"/>
              <a:ext cx="29094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buClr>
                  <a:srgbClr val="FF0000"/>
                </a:buClr>
              </a:pP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  除以一个不为零的数，等于乘这个数的倒数。</a:t>
              </a:r>
              <a:endParaRPr kumimoji="0" lang="zh-CN" altLang="en-US" sz="20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id="{344BE57F-5583-4734-8768-068B9E83DEE4}"/>
                  </a:ext>
                </a:extLst>
              </p:cNvPr>
              <p:cNvSpPr txBox="1"/>
              <p:nvPr/>
            </p:nvSpPr>
            <p:spPr>
              <a:xfrm>
                <a:off x="3133213" y="1659297"/>
                <a:ext cx="126348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4BE57F-5583-4734-8768-068B9E83D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213" y="1659297"/>
                <a:ext cx="1263487" cy="783612"/>
              </a:xfrm>
              <a:prstGeom prst="rect">
                <a:avLst/>
              </a:prstGeom>
              <a:blipFill rotWithShape="0"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469DC078-322E-4E9A-A348-7E0FA54998CE}"/>
                  </a:ext>
                </a:extLst>
              </p:cNvPr>
              <p:cNvSpPr txBox="1"/>
              <p:nvPr/>
            </p:nvSpPr>
            <p:spPr>
              <a:xfrm>
                <a:off x="2794145" y="2493673"/>
                <a:ext cx="1624163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9DC078-322E-4E9A-A348-7E0FA5499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45" y="2493673"/>
                <a:ext cx="1624163" cy="783420"/>
              </a:xfrm>
              <a:prstGeom prst="rect">
                <a:avLst/>
              </a:prstGeom>
              <a:blipFill rotWithShape="0">
                <a:blip r:embed="rId4"/>
                <a:stretch>
                  <a:fillRect l="-749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24591D08-1296-46EC-942C-4D1BFC80B610}"/>
                  </a:ext>
                </a:extLst>
              </p:cNvPr>
              <p:cNvSpPr txBox="1"/>
              <p:nvPr/>
            </p:nvSpPr>
            <p:spPr>
              <a:xfrm>
                <a:off x="2790978" y="3302649"/>
                <a:ext cx="82586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591D08-1296-46EC-942C-4D1BFC80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78" y="3302649"/>
                <a:ext cx="825867" cy="783612"/>
              </a:xfrm>
              <a:prstGeom prst="rect">
                <a:avLst/>
              </a:prstGeom>
              <a:blipFill rotWithShape="0">
                <a:blip r:embed="rId5"/>
                <a:stretch>
                  <a:fillRect l="-15556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4545A7D8-F61E-4965-BF17-D24E87E68ABB}"/>
              </a:ext>
            </a:extLst>
          </p:cNvPr>
          <p:cNvCxnSpPr>
            <a:cxnSpLocks/>
          </p:cNvCxnSpPr>
          <p:nvPr/>
        </p:nvCxnSpPr>
        <p:spPr>
          <a:xfrm>
            <a:off x="3245276" y="2569670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4639CF73-9B11-46F3-9745-FE1A624FC99D}"/>
              </a:ext>
            </a:extLst>
          </p:cNvPr>
          <p:cNvCxnSpPr/>
          <p:nvPr/>
        </p:nvCxnSpPr>
        <p:spPr>
          <a:xfrm>
            <a:off x="4016801" y="2995110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A5BFCDF-C62F-40E5-B288-4C78EC506567}"/>
              </a:ext>
            </a:extLst>
          </p:cNvPr>
          <p:cNvSpPr txBox="1"/>
          <p:nvPr/>
        </p:nvSpPr>
        <p:spPr>
          <a:xfrm>
            <a:off x="3358306" y="24101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5B26F19-4BA6-46F4-83ED-BE1589BDA9B2}"/>
              </a:ext>
            </a:extLst>
          </p:cNvPr>
          <p:cNvSpPr txBox="1"/>
          <p:nvPr/>
        </p:nvSpPr>
        <p:spPr>
          <a:xfrm>
            <a:off x="4180313" y="29993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6774F31A-C3C5-4EB8-895B-432461B34BD1}"/>
                  </a:ext>
                </a:extLst>
              </p:cNvPr>
              <p:cNvSpPr txBox="1"/>
              <p:nvPr/>
            </p:nvSpPr>
            <p:spPr>
              <a:xfrm>
                <a:off x="1194486" y="1646441"/>
                <a:ext cx="126348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74F31A-C3C5-4EB8-895B-432461B3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86" y="1646441"/>
                <a:ext cx="1263487" cy="783612"/>
              </a:xfrm>
              <a:prstGeom prst="rect">
                <a:avLst/>
              </a:prstGeom>
              <a:blipFill rotWithShape="0"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B38D19BB-9470-40C1-9092-85EC2164BFB1}"/>
                  </a:ext>
                </a:extLst>
              </p:cNvPr>
              <p:cNvSpPr txBox="1"/>
              <p:nvPr/>
            </p:nvSpPr>
            <p:spPr>
              <a:xfrm>
                <a:off x="921651" y="2480817"/>
                <a:ext cx="1444626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×5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8D19BB-9470-40C1-9092-85EC2164B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1" y="2480817"/>
                <a:ext cx="1444626" cy="783612"/>
              </a:xfrm>
              <a:prstGeom prst="rect">
                <a:avLst/>
              </a:prstGeom>
              <a:blipFill rotWithShape="0">
                <a:blip r:embed="rId7"/>
                <a:stretch>
                  <a:fillRect l="-8439" r="-7595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81F4E57B-FAA2-474D-BB5F-7A441B9548E8}"/>
                  </a:ext>
                </a:extLst>
              </p:cNvPr>
              <p:cNvSpPr txBox="1"/>
              <p:nvPr/>
            </p:nvSpPr>
            <p:spPr>
              <a:xfrm>
                <a:off x="918484" y="3277093"/>
                <a:ext cx="82586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F4E57B-FAA2-474D-BB5F-7A441B95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84" y="3277093"/>
                <a:ext cx="825867" cy="783612"/>
              </a:xfrm>
              <a:prstGeom prst="rect">
                <a:avLst/>
              </a:prstGeom>
              <a:blipFill rotWithShape="0">
                <a:blip r:embed="rId8"/>
                <a:stretch>
                  <a:fillRect l="-15556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243A252D-1AF9-44A7-96AE-5339F6B5A376}"/>
              </a:ext>
            </a:extLst>
          </p:cNvPr>
          <p:cNvCxnSpPr>
            <a:cxnSpLocks/>
          </p:cNvCxnSpPr>
          <p:nvPr/>
        </p:nvCxnSpPr>
        <p:spPr>
          <a:xfrm>
            <a:off x="3230989" y="3010201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F93F0FAC-9A4D-47EC-95C2-7D1C21A92FC9}"/>
              </a:ext>
            </a:extLst>
          </p:cNvPr>
          <p:cNvCxnSpPr/>
          <p:nvPr/>
        </p:nvCxnSpPr>
        <p:spPr>
          <a:xfrm>
            <a:off x="4016801" y="2623635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F184E3D-66E9-487D-AB52-2D3FF1C95A2D}"/>
              </a:ext>
            </a:extLst>
          </p:cNvPr>
          <p:cNvSpPr txBox="1"/>
          <p:nvPr/>
        </p:nvSpPr>
        <p:spPr>
          <a:xfrm>
            <a:off x="4194125" y="24101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949D9AD-05BD-4C25-BACE-49D3202CD14E}"/>
              </a:ext>
            </a:extLst>
          </p:cNvPr>
          <p:cNvSpPr txBox="1"/>
          <p:nvPr/>
        </p:nvSpPr>
        <p:spPr>
          <a:xfrm>
            <a:off x="3392119" y="29993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2F774827-7B39-4D5C-AC0F-E23684EFE4C0}"/>
                  </a:ext>
                </a:extLst>
              </p:cNvPr>
              <p:cNvSpPr txBox="1"/>
              <p:nvPr/>
            </p:nvSpPr>
            <p:spPr>
              <a:xfrm>
                <a:off x="5071940" y="1659297"/>
                <a:ext cx="1083951" cy="78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÷4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774827-7B39-4D5C-AC0F-E23684EFE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940" y="1659297"/>
                <a:ext cx="1083951" cy="782778"/>
              </a:xfrm>
              <a:prstGeom prst="rect">
                <a:avLst/>
              </a:prstGeom>
              <a:blipFill rotWithShape="0">
                <a:blip r:embed="rId9"/>
                <a:stretch>
                  <a:fillRect r="-10674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FD09C087-333E-483E-93C6-6CD49D09A449}"/>
                  </a:ext>
                </a:extLst>
              </p:cNvPr>
              <p:cNvSpPr txBox="1"/>
              <p:nvPr/>
            </p:nvSpPr>
            <p:spPr>
              <a:xfrm>
                <a:off x="4721001" y="2493673"/>
                <a:ext cx="1624163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09C087-333E-483E-93C6-6CD49D09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01" y="2493673"/>
                <a:ext cx="1624163" cy="783420"/>
              </a:xfrm>
              <a:prstGeom prst="rect">
                <a:avLst/>
              </a:prstGeom>
              <a:blipFill rotWithShape="0">
                <a:blip r:embed="rId15"/>
                <a:stretch>
                  <a:fillRect l="-749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57F4B477-B19D-48D5-930D-C301A33405BE}"/>
                  </a:ext>
                </a:extLst>
              </p:cNvPr>
              <p:cNvSpPr txBox="1"/>
              <p:nvPr/>
            </p:nvSpPr>
            <p:spPr>
              <a:xfrm>
                <a:off x="4717834" y="3302649"/>
                <a:ext cx="82586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F4B477-B19D-48D5-930D-C301A334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834" y="3302649"/>
                <a:ext cx="825867" cy="783612"/>
              </a:xfrm>
              <a:prstGeom prst="rect">
                <a:avLst/>
              </a:prstGeom>
              <a:blipFill rotWithShape="0">
                <a:blip r:embed="rId16"/>
                <a:stretch>
                  <a:fillRect l="-15556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9ADF74F1-361E-4BB6-B086-B9E606A82DB3}"/>
              </a:ext>
            </a:extLst>
          </p:cNvPr>
          <p:cNvCxnSpPr>
            <a:cxnSpLocks/>
          </p:cNvCxnSpPr>
          <p:nvPr/>
        </p:nvCxnSpPr>
        <p:spPr>
          <a:xfrm>
            <a:off x="5172132" y="2569670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80EB120E-7303-40B3-A847-E5B3ABD61316}"/>
              </a:ext>
            </a:extLst>
          </p:cNvPr>
          <p:cNvCxnSpPr/>
          <p:nvPr/>
        </p:nvCxnSpPr>
        <p:spPr>
          <a:xfrm>
            <a:off x="5943657" y="2995110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5D45BB4A-C308-4C56-9B45-4BE7720FF5BA}"/>
              </a:ext>
            </a:extLst>
          </p:cNvPr>
          <p:cNvSpPr txBox="1"/>
          <p:nvPr/>
        </p:nvSpPr>
        <p:spPr>
          <a:xfrm>
            <a:off x="5285162" y="24101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F21DF659-E76A-4E4F-AB68-E809851B27C6}"/>
              </a:ext>
            </a:extLst>
          </p:cNvPr>
          <p:cNvSpPr txBox="1"/>
          <p:nvPr/>
        </p:nvSpPr>
        <p:spPr>
          <a:xfrm>
            <a:off x="6107169" y="29993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9D268449-BB99-43D8-9CF6-D14445AAF28A}"/>
                  </a:ext>
                </a:extLst>
              </p:cNvPr>
              <p:cNvSpPr txBox="1"/>
              <p:nvPr/>
            </p:nvSpPr>
            <p:spPr>
              <a:xfrm>
                <a:off x="6831132" y="1659297"/>
                <a:ext cx="1263487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268449-BB99-43D8-9CF6-D14445AAF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32" y="1659297"/>
                <a:ext cx="1263487" cy="783612"/>
              </a:xfrm>
              <a:prstGeom prst="rect">
                <a:avLst/>
              </a:prstGeom>
              <a:blipFill rotWithShape="0">
                <a:blip r:embed="rId12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3C0E515C-F6AE-4A3F-A738-AD9BB28B6AB7}"/>
                  </a:ext>
                </a:extLst>
              </p:cNvPr>
              <p:cNvSpPr txBox="1"/>
              <p:nvPr/>
            </p:nvSpPr>
            <p:spPr>
              <a:xfrm>
                <a:off x="6558297" y="2493673"/>
                <a:ext cx="1624163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0E515C-F6AE-4A3F-A738-AD9BB28B6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97" y="2493673"/>
                <a:ext cx="1624163" cy="783420"/>
              </a:xfrm>
              <a:prstGeom prst="rect">
                <a:avLst/>
              </a:prstGeom>
              <a:blipFill rotWithShape="0">
                <a:blip r:embed="rId13"/>
                <a:stretch>
                  <a:fillRect l="-7895"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71DEBDD4-2B2A-4D41-B3F0-BBBF3C5BF2DE}"/>
                  </a:ext>
                </a:extLst>
              </p:cNvPr>
              <p:cNvSpPr txBox="1"/>
              <p:nvPr/>
            </p:nvSpPr>
            <p:spPr>
              <a:xfrm>
                <a:off x="6555130" y="3302649"/>
                <a:ext cx="1005403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49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DEBDD4-2B2A-4D41-B3F0-BBBF3C5BF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30" y="3302649"/>
                <a:ext cx="1005403" cy="783420"/>
              </a:xfrm>
              <a:prstGeom prst="rect">
                <a:avLst/>
              </a:prstGeom>
              <a:blipFill rotWithShape="0">
                <a:blip r:embed="rId14"/>
                <a:stretch>
                  <a:fillRect l="-12121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5" grpId="0"/>
      <p:bldP spid="16" grpId="0"/>
      <p:bldP spid="19" grpId="0"/>
      <p:bldP spid="22" grpId="0"/>
      <p:bldP spid="24" grpId="0"/>
      <p:bldP spid="25" grpId="0"/>
      <p:bldP spid="31" grpId="0"/>
      <p:bldP spid="32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页练习五第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5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07" y="1096350"/>
            <a:ext cx="494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商与被除数的大小关系</a:t>
            </a:r>
          </a:p>
        </p:txBody>
      </p:sp>
      <p:sp>
        <p:nvSpPr>
          <p:cNvPr id="6" name="矩形 5"/>
          <p:cNvSpPr/>
          <p:nvPr/>
        </p:nvSpPr>
        <p:spPr>
          <a:xfrm>
            <a:off x="4009994" y="2666977"/>
            <a:ext cx="4249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3535" y="2698735"/>
            <a:ext cx="258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0)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81874" y="2082184"/>
            <a:ext cx="4249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09993" y="3284410"/>
            <a:ext cx="4249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3790633" y="2298952"/>
            <a:ext cx="247481" cy="1322785"/>
          </a:xfrm>
          <a:prstGeom prst="leftBrace">
            <a:avLst>
              <a:gd name="adj1" fmla="val 47125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1635" y="892180"/>
            <a:ext cx="8032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计算下列各题，把得数大于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的算式圈起来，你发现了什么？与同伴交流。</a:t>
            </a:r>
          </a:p>
        </p:txBody>
      </p:sp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D5080C11-1021-4DE9-A4E0-6D712965E205}"/>
                  </a:ext>
                </a:extLst>
              </p:cNvPr>
              <p:cNvSpPr txBox="1"/>
              <p:nvPr/>
            </p:nvSpPr>
            <p:spPr>
              <a:xfrm>
                <a:off x="644287" y="2082770"/>
                <a:ext cx="955711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080C11-1021-4DE9-A4E0-6D712965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7" y="2082770"/>
                <a:ext cx="955711" cy="684803"/>
              </a:xfrm>
              <a:prstGeom prst="rect">
                <a:avLst/>
              </a:prstGeom>
              <a:blipFill rotWithShape="0">
                <a:blip r:embed="rId12"/>
                <a:stretch>
                  <a:fillRect l="-1025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13ED35AF-419D-41AA-830A-B7264EE6929A}"/>
                  </a:ext>
                </a:extLst>
              </p:cNvPr>
              <p:cNvSpPr txBox="1"/>
              <p:nvPr/>
            </p:nvSpPr>
            <p:spPr>
              <a:xfrm>
                <a:off x="1464798" y="2082770"/>
                <a:ext cx="1834156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ED35AF-419D-41AA-830A-B7264EE69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98" y="2082770"/>
                <a:ext cx="1834156" cy="680699"/>
              </a:xfrm>
              <a:prstGeom prst="rect">
                <a:avLst/>
              </a:prstGeom>
              <a:blipFill rotWithShape="0">
                <a:blip r:embed="rId13"/>
                <a:stretch>
                  <a:fillRect l="-4983" r="-4651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E9107457-313A-433F-BAEB-26C536FA5A0E}"/>
                  </a:ext>
                </a:extLst>
              </p:cNvPr>
              <p:cNvSpPr txBox="1"/>
              <p:nvPr/>
            </p:nvSpPr>
            <p:spPr>
              <a:xfrm>
                <a:off x="3720460" y="2086825"/>
                <a:ext cx="955711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107457-313A-433F-BAEB-26C536FA5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60" y="2086825"/>
                <a:ext cx="955711" cy="684803"/>
              </a:xfrm>
              <a:prstGeom prst="rect">
                <a:avLst/>
              </a:prstGeom>
              <a:blipFill rotWithShape="0">
                <a:blip r:embed="rId14"/>
                <a:stretch>
                  <a:fillRect l="-9554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DAB23403-1A64-462C-AC5E-6E2D852933FD}"/>
                  </a:ext>
                </a:extLst>
              </p:cNvPr>
              <p:cNvSpPr txBox="1"/>
              <p:nvPr/>
            </p:nvSpPr>
            <p:spPr>
              <a:xfrm>
                <a:off x="4540971" y="2087145"/>
                <a:ext cx="168026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B23403-1A64-462C-AC5E-6E2D8529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971" y="2087145"/>
                <a:ext cx="1680268" cy="684931"/>
              </a:xfrm>
              <a:prstGeom prst="rect">
                <a:avLst/>
              </a:prstGeom>
              <a:blipFill rotWithShape="0">
                <a:blip r:embed="rId15"/>
                <a:stretch>
                  <a:fillRect l="-5797" r="-4710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684E46C8-9669-4A07-960F-1032E226ADAF}"/>
              </a:ext>
            </a:extLst>
          </p:cNvPr>
          <p:cNvSpPr txBox="1"/>
          <p:nvPr/>
        </p:nvSpPr>
        <p:spPr>
          <a:xfrm>
            <a:off x="6765878" y="224124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6÷1</a:t>
            </a:r>
            <a:endParaRPr lang="zh-CN" altLang="en-US" sz="24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C8E308F1-BADC-46A3-95A2-164B5860638B}"/>
              </a:ext>
            </a:extLst>
          </p:cNvPr>
          <p:cNvSpPr txBox="1"/>
          <p:nvPr/>
        </p:nvSpPr>
        <p:spPr>
          <a:xfrm>
            <a:off x="7425811" y="224124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94DC7AFD-AD72-40BF-980A-085582F4B05B}"/>
                  </a:ext>
                </a:extLst>
              </p:cNvPr>
              <p:cNvSpPr txBox="1"/>
              <p:nvPr/>
            </p:nvSpPr>
            <p:spPr>
              <a:xfrm>
                <a:off x="670103" y="3133871"/>
                <a:ext cx="955711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DC7AFD-AD72-40BF-980A-085582F4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03" y="3133871"/>
                <a:ext cx="955711" cy="680699"/>
              </a:xfrm>
              <a:prstGeom prst="rect">
                <a:avLst/>
              </a:prstGeom>
              <a:blipFill rotWithShape="0">
                <a:blip r:embed="rId16"/>
                <a:stretch>
                  <a:fillRect l="-1019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963C0B01-9E91-4210-A2F0-D0E1DD5AAC51}"/>
                  </a:ext>
                </a:extLst>
              </p:cNvPr>
              <p:cNvSpPr txBox="1"/>
              <p:nvPr/>
            </p:nvSpPr>
            <p:spPr>
              <a:xfrm>
                <a:off x="1490614" y="3133871"/>
                <a:ext cx="168026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3C0B01-9E91-4210-A2F0-D0E1DD5A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14" y="3133871"/>
                <a:ext cx="1680268" cy="684931"/>
              </a:xfrm>
              <a:prstGeom prst="rect">
                <a:avLst/>
              </a:prstGeom>
              <a:blipFill rotWithShape="0">
                <a:blip r:embed="rId17"/>
                <a:stretch>
                  <a:fillRect l="-5818" r="-509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B4164411-2556-4C74-8B20-B0FD021B5E15}"/>
                  </a:ext>
                </a:extLst>
              </p:cNvPr>
              <p:cNvSpPr txBox="1"/>
              <p:nvPr/>
            </p:nvSpPr>
            <p:spPr>
              <a:xfrm>
                <a:off x="3720460" y="3129767"/>
                <a:ext cx="955711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164411-2556-4C74-8B20-B0FD021B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60" y="3129767"/>
                <a:ext cx="955711" cy="680699"/>
              </a:xfrm>
              <a:prstGeom prst="rect">
                <a:avLst/>
              </a:prstGeom>
              <a:blipFill rotWithShape="0">
                <a:blip r:embed="rId18"/>
                <a:stretch>
                  <a:fillRect l="-955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id="{5A2A6498-F93C-4411-B68E-1EB5FD287580}"/>
                  </a:ext>
                </a:extLst>
              </p:cNvPr>
              <p:cNvSpPr txBox="1"/>
              <p:nvPr/>
            </p:nvSpPr>
            <p:spPr>
              <a:xfrm>
                <a:off x="4540971" y="3129767"/>
                <a:ext cx="1834156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2A6498-F93C-4411-B68E-1EB5FD28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971" y="3129767"/>
                <a:ext cx="1834156" cy="684803"/>
              </a:xfrm>
              <a:prstGeom prst="rect">
                <a:avLst/>
              </a:prstGeom>
              <a:blipFill rotWithShape="0">
                <a:blip r:embed="rId19"/>
                <a:stretch>
                  <a:fillRect l="-531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圆角 9">
            <a:extLst>
              <a:ext uri="{FF2B5EF4-FFF2-40B4-BE49-F238E27FC236}">
                <a16:creationId xmlns:a16="http://schemas.microsoft.com/office/drawing/2014/main" xmlns="" id="{99CB7E5B-60A7-48EB-B036-2F8C0C2F06E9}"/>
              </a:ext>
            </a:extLst>
          </p:cNvPr>
          <p:cNvSpPr/>
          <p:nvPr/>
        </p:nvSpPr>
        <p:spPr>
          <a:xfrm>
            <a:off x="658685" y="2065316"/>
            <a:ext cx="881993" cy="706311"/>
          </a:xfrm>
          <a:prstGeom prst="roundRect">
            <a:avLst/>
          </a:prstGeom>
          <a:noFill/>
          <a:ln w="15875">
            <a:solidFill>
              <a:srgbClr val="FF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9">
            <a:extLst>
              <a:ext uri="{FF2B5EF4-FFF2-40B4-BE49-F238E27FC236}">
                <a16:creationId xmlns:a16="http://schemas.microsoft.com/office/drawing/2014/main" xmlns="" id="{99CB7E5B-60A7-48EB-B036-2F8C0C2F06E9}"/>
              </a:ext>
            </a:extLst>
          </p:cNvPr>
          <p:cNvSpPr/>
          <p:nvPr/>
        </p:nvSpPr>
        <p:spPr>
          <a:xfrm>
            <a:off x="3757318" y="2082770"/>
            <a:ext cx="881993" cy="706311"/>
          </a:xfrm>
          <a:prstGeom prst="roundRect">
            <a:avLst/>
          </a:prstGeom>
          <a:noFill/>
          <a:ln w="15875">
            <a:solidFill>
              <a:srgbClr val="FF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BFC1799F-2183-4856-8CF3-FEADC924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393" y="1331685"/>
            <a:ext cx="4673074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除数小于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，商比被除数大。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493A9928-96DB-424B-BB4F-621DA9CFC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608" y="2252131"/>
            <a:ext cx="4673074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除数等于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，商等于被除数。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1081BAC-1817-47F9-BBEE-64CD2EF4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868" y="3240470"/>
            <a:ext cx="4673074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除数大于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，商比被除数小。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69F18F69-88A7-46CA-9EC4-CB3D0DC1F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9" t="44698" r="25621" b="41249"/>
          <a:stretch/>
        </p:blipFill>
        <p:spPr>
          <a:xfrm>
            <a:off x="3348877" y="1233065"/>
            <a:ext cx="844731" cy="72281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75377B4-CE58-421F-B79F-D442D43E45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9" t="44698" r="25621" b="41249"/>
          <a:stretch/>
        </p:blipFill>
        <p:spPr>
          <a:xfrm>
            <a:off x="3364662" y="2163180"/>
            <a:ext cx="844731" cy="72281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69C5A647-FCE8-4FF1-AF99-A7E041D9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9" t="44698" r="25621" b="41249"/>
          <a:stretch/>
        </p:blipFill>
        <p:spPr>
          <a:xfrm>
            <a:off x="3375149" y="3108816"/>
            <a:ext cx="844731" cy="722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D5080C11-1021-4DE9-A4E0-6D712965E205}"/>
                  </a:ext>
                </a:extLst>
              </p:cNvPr>
              <p:cNvSpPr txBox="1"/>
              <p:nvPr/>
            </p:nvSpPr>
            <p:spPr>
              <a:xfrm>
                <a:off x="510280" y="946810"/>
                <a:ext cx="955711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080C11-1021-4DE9-A4E0-6D712965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946810"/>
                <a:ext cx="955711" cy="684803"/>
              </a:xfrm>
              <a:prstGeom prst="rect">
                <a:avLst/>
              </a:prstGeom>
              <a:blipFill rotWithShape="0">
                <a:blip r:embed="rId3"/>
                <a:stretch>
                  <a:fillRect l="-1025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id="{13ED35AF-419D-41AA-830A-B7264EE6929A}"/>
                  </a:ext>
                </a:extLst>
              </p:cNvPr>
              <p:cNvSpPr txBox="1"/>
              <p:nvPr/>
            </p:nvSpPr>
            <p:spPr>
              <a:xfrm>
                <a:off x="1308492" y="942902"/>
                <a:ext cx="1834156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ED35AF-419D-41AA-830A-B7264EE69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92" y="942902"/>
                <a:ext cx="1834156" cy="680699"/>
              </a:xfrm>
              <a:prstGeom prst="rect">
                <a:avLst/>
              </a:prstGeom>
              <a:blipFill rotWithShape="1">
                <a:blip r:embed="rId4"/>
                <a:stretch>
                  <a:fillRect l="-5316" r="-4319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E9107457-313A-433F-BAEB-26C536FA5A0E}"/>
                  </a:ext>
                </a:extLst>
              </p:cNvPr>
              <p:cNvSpPr txBox="1"/>
              <p:nvPr/>
            </p:nvSpPr>
            <p:spPr>
              <a:xfrm>
                <a:off x="510280" y="1610459"/>
                <a:ext cx="955711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107457-313A-433F-BAEB-26C536FA5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1610459"/>
                <a:ext cx="955711" cy="684803"/>
              </a:xfrm>
              <a:prstGeom prst="rect">
                <a:avLst/>
              </a:prstGeom>
              <a:blipFill rotWithShape="0">
                <a:blip r:embed="rId5"/>
                <a:stretch>
                  <a:fillRect l="-1025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DAB23403-1A64-462C-AC5E-6E2D852933FD}"/>
                  </a:ext>
                </a:extLst>
              </p:cNvPr>
              <p:cNvSpPr txBox="1"/>
              <p:nvPr/>
            </p:nvSpPr>
            <p:spPr>
              <a:xfrm>
                <a:off x="1330791" y="1610779"/>
                <a:ext cx="168026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B23403-1A64-462C-AC5E-6E2D8529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91" y="1610779"/>
                <a:ext cx="1680268" cy="684931"/>
              </a:xfrm>
              <a:prstGeom prst="rect">
                <a:avLst/>
              </a:prstGeom>
              <a:blipFill rotWithShape="0">
                <a:blip r:embed="rId6"/>
                <a:stretch>
                  <a:fillRect l="-5435" r="-5072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684E46C8-9669-4A07-960F-1032E226ADAF}"/>
              </a:ext>
            </a:extLst>
          </p:cNvPr>
          <p:cNvSpPr txBox="1"/>
          <p:nvPr/>
        </p:nvSpPr>
        <p:spPr>
          <a:xfrm>
            <a:off x="510280" y="230328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6÷1</a:t>
            </a:r>
            <a:endParaRPr lang="zh-CN" altLang="en-US" sz="24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C8E308F1-BADC-46A3-95A2-164B5860638B}"/>
              </a:ext>
            </a:extLst>
          </p:cNvPr>
          <p:cNvSpPr txBox="1"/>
          <p:nvPr/>
        </p:nvSpPr>
        <p:spPr>
          <a:xfrm>
            <a:off x="1330791" y="230328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94DC7AFD-AD72-40BF-980A-085582F4B05B}"/>
                  </a:ext>
                </a:extLst>
              </p:cNvPr>
              <p:cNvSpPr txBox="1"/>
              <p:nvPr/>
            </p:nvSpPr>
            <p:spPr>
              <a:xfrm>
                <a:off x="510280" y="2758380"/>
                <a:ext cx="955711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DC7AFD-AD72-40BF-980A-085582F4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2758380"/>
                <a:ext cx="955711" cy="680699"/>
              </a:xfrm>
              <a:prstGeom prst="rect">
                <a:avLst/>
              </a:prstGeom>
              <a:blipFill rotWithShape="0">
                <a:blip r:embed="rId7"/>
                <a:stretch>
                  <a:fillRect l="-1025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963C0B01-9E91-4210-A2F0-D0E1DD5AAC51}"/>
                  </a:ext>
                </a:extLst>
              </p:cNvPr>
              <p:cNvSpPr txBox="1"/>
              <p:nvPr/>
            </p:nvSpPr>
            <p:spPr>
              <a:xfrm>
                <a:off x="1330791" y="2758380"/>
                <a:ext cx="168026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3C0B01-9E91-4210-A2F0-D0E1DD5A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91" y="2758380"/>
                <a:ext cx="1680268" cy="684931"/>
              </a:xfrm>
              <a:prstGeom prst="rect">
                <a:avLst/>
              </a:prstGeom>
              <a:blipFill rotWithShape="0">
                <a:blip r:embed="rId8"/>
                <a:stretch>
                  <a:fillRect l="-5435" r="-5072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B4164411-2556-4C74-8B20-B0FD021B5E15}"/>
                  </a:ext>
                </a:extLst>
              </p:cNvPr>
              <p:cNvSpPr txBox="1"/>
              <p:nvPr/>
            </p:nvSpPr>
            <p:spPr>
              <a:xfrm>
                <a:off x="510280" y="3432512"/>
                <a:ext cx="955711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164411-2556-4C74-8B20-B0FD021B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3432512"/>
                <a:ext cx="955711" cy="680699"/>
              </a:xfrm>
              <a:prstGeom prst="rect">
                <a:avLst/>
              </a:prstGeom>
              <a:blipFill rotWithShape="0">
                <a:blip r:embed="rId9"/>
                <a:stretch>
                  <a:fillRect l="-1025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="" id="{5A2A6498-F93C-4411-B68E-1EB5FD287580}"/>
                  </a:ext>
                </a:extLst>
              </p:cNvPr>
              <p:cNvSpPr txBox="1"/>
              <p:nvPr/>
            </p:nvSpPr>
            <p:spPr>
              <a:xfrm>
                <a:off x="1330791" y="3432512"/>
                <a:ext cx="1834156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2A6498-F93C-4411-B68E-1EB5FD28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91" y="3432512"/>
                <a:ext cx="1834156" cy="684803"/>
              </a:xfrm>
              <a:prstGeom prst="rect">
                <a:avLst/>
              </a:prstGeom>
              <a:blipFill rotWithShape="0">
                <a:blip r:embed="rId10"/>
                <a:stretch>
                  <a:fillRect l="-498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: 圆角 9">
            <a:extLst>
              <a:ext uri="{FF2B5EF4-FFF2-40B4-BE49-F238E27FC236}">
                <a16:creationId xmlns:a16="http://schemas.microsoft.com/office/drawing/2014/main" xmlns="" id="{99CB7E5B-60A7-48EB-B036-2F8C0C2F06E9}"/>
              </a:ext>
            </a:extLst>
          </p:cNvPr>
          <p:cNvSpPr/>
          <p:nvPr/>
        </p:nvSpPr>
        <p:spPr>
          <a:xfrm>
            <a:off x="1056290" y="967170"/>
            <a:ext cx="331076" cy="1312862"/>
          </a:xfrm>
          <a:prstGeom prst="roundRect">
            <a:avLst/>
          </a:prstGeom>
          <a:noFill/>
          <a:ln w="15875">
            <a:solidFill>
              <a:srgbClr val="FF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右大括号 51">
            <a:extLst>
              <a:ext uri="{FF2B5EF4-FFF2-40B4-BE49-F238E27FC236}">
                <a16:creationId xmlns:a16="http://schemas.microsoft.com/office/drawing/2014/main" xmlns="" id="{E11ED26A-C64D-4385-9DF1-024F5205AEAB}"/>
              </a:ext>
            </a:extLst>
          </p:cNvPr>
          <p:cNvSpPr/>
          <p:nvPr/>
        </p:nvSpPr>
        <p:spPr>
          <a:xfrm>
            <a:off x="3160029" y="2965397"/>
            <a:ext cx="235131" cy="1009651"/>
          </a:xfrm>
          <a:prstGeom prst="rightBrace">
            <a:avLst>
              <a:gd name="adj1" fmla="val 34664"/>
              <a:gd name="adj2" fmla="val 50000"/>
            </a:avLst>
          </a:prstGeom>
          <a:ln w="127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: 圆角 9">
            <a:extLst>
              <a:ext uri="{FF2B5EF4-FFF2-40B4-BE49-F238E27FC236}">
                <a16:creationId xmlns:a16="http://schemas.microsoft.com/office/drawing/2014/main" xmlns="" id="{99CB7E5B-60A7-48EB-B036-2F8C0C2F06E9}"/>
              </a:ext>
            </a:extLst>
          </p:cNvPr>
          <p:cNvSpPr/>
          <p:nvPr/>
        </p:nvSpPr>
        <p:spPr>
          <a:xfrm>
            <a:off x="2744717" y="967170"/>
            <a:ext cx="331077" cy="1312862"/>
          </a:xfrm>
          <a:prstGeom prst="roundRect">
            <a:avLst/>
          </a:prstGeom>
          <a:noFill/>
          <a:ln w="15875">
            <a:solidFill>
              <a:srgbClr val="FF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右大括号 53">
            <a:extLst>
              <a:ext uri="{FF2B5EF4-FFF2-40B4-BE49-F238E27FC236}">
                <a16:creationId xmlns:a16="http://schemas.microsoft.com/office/drawing/2014/main" xmlns="" id="{E11ED26A-C64D-4385-9DF1-024F5205AEAB}"/>
              </a:ext>
            </a:extLst>
          </p:cNvPr>
          <p:cNvSpPr/>
          <p:nvPr/>
        </p:nvSpPr>
        <p:spPr>
          <a:xfrm>
            <a:off x="3113746" y="1105633"/>
            <a:ext cx="235131" cy="1009651"/>
          </a:xfrm>
          <a:prstGeom prst="rightBrace">
            <a:avLst>
              <a:gd name="adj1" fmla="val 34664"/>
              <a:gd name="adj2" fmla="val 50000"/>
            </a:avLst>
          </a:prstGeom>
          <a:ln w="127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: 圆角 9">
            <a:extLst>
              <a:ext uri="{FF2B5EF4-FFF2-40B4-BE49-F238E27FC236}">
                <a16:creationId xmlns:a16="http://schemas.microsoft.com/office/drawing/2014/main" xmlns="" id="{99CB7E5B-60A7-48EB-B036-2F8C0C2F06E9}"/>
              </a:ext>
            </a:extLst>
          </p:cNvPr>
          <p:cNvSpPr/>
          <p:nvPr/>
        </p:nvSpPr>
        <p:spPr>
          <a:xfrm>
            <a:off x="1040821" y="2795697"/>
            <a:ext cx="331076" cy="1312862"/>
          </a:xfrm>
          <a:prstGeom prst="roundRect">
            <a:avLst/>
          </a:prstGeom>
          <a:noFill/>
          <a:ln w="15875">
            <a:solidFill>
              <a:srgbClr val="FF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9">
            <a:extLst>
              <a:ext uri="{FF2B5EF4-FFF2-40B4-BE49-F238E27FC236}">
                <a16:creationId xmlns:a16="http://schemas.microsoft.com/office/drawing/2014/main" xmlns="" id="{99CB7E5B-60A7-48EB-B036-2F8C0C2F06E9}"/>
              </a:ext>
            </a:extLst>
          </p:cNvPr>
          <p:cNvSpPr/>
          <p:nvPr/>
        </p:nvSpPr>
        <p:spPr>
          <a:xfrm>
            <a:off x="2718207" y="2795697"/>
            <a:ext cx="395539" cy="1312862"/>
          </a:xfrm>
          <a:prstGeom prst="roundRect">
            <a:avLst/>
          </a:prstGeom>
          <a:noFill/>
          <a:ln w="15875">
            <a:solidFill>
              <a:srgbClr val="FF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BFC1799F-2183-4856-8CF3-FEADC924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62" y="535908"/>
            <a:ext cx="64633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BFC1799F-2183-4856-8CF3-FEADC924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098" y="546200"/>
            <a:ext cx="64633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BFC1799F-2183-4856-8CF3-FEADC924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9" y="4072357"/>
            <a:ext cx="64633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BFC1799F-2183-4856-8CF3-FEADC924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617" y="4068820"/>
            <a:ext cx="64633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2.59259E-6 L 2.22222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/>
      <p:bldP spid="28" grpId="0" bldLvl="0"/>
      <p:bldP spid="29" grpId="0" bldLvl="0"/>
      <p:bldP spid="38" grpId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bldLvl="0"/>
      <p:bldP spid="58" grpId="0" bldLvl="0"/>
      <p:bldP spid="59" grpId="0" bldLvl="0"/>
      <p:bldP spid="60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D5080C11-1021-4DE9-A4E0-6D712965E205}"/>
                  </a:ext>
                </a:extLst>
              </p:cNvPr>
              <p:cNvSpPr txBox="1"/>
              <p:nvPr/>
            </p:nvSpPr>
            <p:spPr>
              <a:xfrm>
                <a:off x="510280" y="946810"/>
                <a:ext cx="955711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080C11-1021-4DE9-A4E0-6D712965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946810"/>
                <a:ext cx="955711" cy="684803"/>
              </a:xfrm>
              <a:prstGeom prst="rect">
                <a:avLst/>
              </a:prstGeom>
              <a:blipFill rotWithShape="0">
                <a:blip r:embed="rId8"/>
                <a:stretch>
                  <a:fillRect l="-1025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xmlns="" id="{13ED35AF-419D-41AA-830A-B7264EE6929A}"/>
                  </a:ext>
                </a:extLst>
              </p:cNvPr>
              <p:cNvSpPr txBox="1"/>
              <p:nvPr/>
            </p:nvSpPr>
            <p:spPr>
              <a:xfrm>
                <a:off x="1330791" y="946810"/>
                <a:ext cx="1834156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ED35AF-419D-41AA-830A-B7264EE69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91" y="946810"/>
                <a:ext cx="1834156" cy="680699"/>
              </a:xfrm>
              <a:prstGeom prst="rect">
                <a:avLst/>
              </a:prstGeom>
              <a:blipFill rotWithShape="0">
                <a:blip r:embed="rId9"/>
                <a:stretch>
                  <a:fillRect l="-4983" r="-465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xmlns="" id="{E9107457-313A-433F-BAEB-26C536FA5A0E}"/>
                  </a:ext>
                </a:extLst>
              </p:cNvPr>
              <p:cNvSpPr txBox="1"/>
              <p:nvPr/>
            </p:nvSpPr>
            <p:spPr>
              <a:xfrm>
                <a:off x="510280" y="1610459"/>
                <a:ext cx="955711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107457-313A-433F-BAEB-26C536FA5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1610459"/>
                <a:ext cx="955711" cy="684803"/>
              </a:xfrm>
              <a:prstGeom prst="rect">
                <a:avLst/>
              </a:prstGeom>
              <a:blipFill rotWithShape="0">
                <a:blip r:embed="rId10"/>
                <a:stretch>
                  <a:fillRect l="-1025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xmlns="" id="{DAB23403-1A64-462C-AC5E-6E2D852933FD}"/>
                  </a:ext>
                </a:extLst>
              </p:cNvPr>
              <p:cNvSpPr txBox="1"/>
              <p:nvPr/>
            </p:nvSpPr>
            <p:spPr>
              <a:xfrm>
                <a:off x="1330791" y="1610779"/>
                <a:ext cx="168026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B23403-1A64-462C-AC5E-6E2D8529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91" y="1610779"/>
                <a:ext cx="1680268" cy="684931"/>
              </a:xfrm>
              <a:prstGeom prst="rect">
                <a:avLst/>
              </a:prstGeom>
              <a:blipFill rotWithShape="0">
                <a:blip r:embed="rId11"/>
                <a:stretch>
                  <a:fillRect l="-5435" r="-5072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>
            <a:extLst>
              <a:ext uri="{FF2B5EF4-FFF2-40B4-BE49-F238E27FC236}">
                <a16:creationId xmlns:a16="http://schemas.microsoft.com/office/drawing/2014/main" xmlns="" id="{684E46C8-9669-4A07-960F-1032E226ADAF}"/>
              </a:ext>
            </a:extLst>
          </p:cNvPr>
          <p:cNvSpPr txBox="1"/>
          <p:nvPr/>
        </p:nvSpPr>
        <p:spPr>
          <a:xfrm>
            <a:off x="510280" y="230328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6÷1</a:t>
            </a:r>
            <a:endParaRPr lang="zh-CN" altLang="en-US" sz="2400" b="1" spc="4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xmlns="" id="{C8E308F1-BADC-46A3-95A2-164B5860638B}"/>
              </a:ext>
            </a:extLst>
          </p:cNvPr>
          <p:cNvSpPr txBox="1"/>
          <p:nvPr/>
        </p:nvSpPr>
        <p:spPr>
          <a:xfrm>
            <a:off x="1330791" y="230328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xmlns="" id="{94DC7AFD-AD72-40BF-980A-085582F4B05B}"/>
                  </a:ext>
                </a:extLst>
              </p:cNvPr>
              <p:cNvSpPr txBox="1"/>
              <p:nvPr/>
            </p:nvSpPr>
            <p:spPr>
              <a:xfrm>
                <a:off x="510280" y="2758380"/>
                <a:ext cx="955711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DC7AFD-AD72-40BF-980A-085582F4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2758380"/>
                <a:ext cx="955711" cy="680699"/>
              </a:xfrm>
              <a:prstGeom prst="rect">
                <a:avLst/>
              </a:prstGeom>
              <a:blipFill rotWithShape="0">
                <a:blip r:embed="rId12"/>
                <a:stretch>
                  <a:fillRect l="-1025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="" id="{963C0B01-9E91-4210-A2F0-D0E1DD5AAC51}"/>
                  </a:ext>
                </a:extLst>
              </p:cNvPr>
              <p:cNvSpPr txBox="1"/>
              <p:nvPr/>
            </p:nvSpPr>
            <p:spPr>
              <a:xfrm>
                <a:off x="1330791" y="2758380"/>
                <a:ext cx="168026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3C0B01-9E91-4210-A2F0-D0E1DD5A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91" y="2758380"/>
                <a:ext cx="1680268" cy="684931"/>
              </a:xfrm>
              <a:prstGeom prst="rect">
                <a:avLst/>
              </a:prstGeom>
              <a:blipFill rotWithShape="0">
                <a:blip r:embed="rId13"/>
                <a:stretch>
                  <a:fillRect l="-5435" r="-5072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="" id="{B4164411-2556-4C74-8B20-B0FD021B5E15}"/>
                  </a:ext>
                </a:extLst>
              </p:cNvPr>
              <p:cNvSpPr txBox="1"/>
              <p:nvPr/>
            </p:nvSpPr>
            <p:spPr>
              <a:xfrm>
                <a:off x="510280" y="3432512"/>
                <a:ext cx="955711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164411-2556-4C74-8B20-B0FD021B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80" y="3432512"/>
                <a:ext cx="955711" cy="680699"/>
              </a:xfrm>
              <a:prstGeom prst="rect">
                <a:avLst/>
              </a:prstGeom>
              <a:blipFill rotWithShape="0">
                <a:blip r:embed="rId14"/>
                <a:stretch>
                  <a:fillRect l="-1025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="" id="{5A2A6498-F93C-4411-B68E-1EB5FD287580}"/>
                  </a:ext>
                </a:extLst>
              </p:cNvPr>
              <p:cNvSpPr txBox="1"/>
              <p:nvPr/>
            </p:nvSpPr>
            <p:spPr>
              <a:xfrm>
                <a:off x="1330791" y="3432512"/>
                <a:ext cx="1834156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2A6498-F93C-4411-B68E-1EB5FD28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91" y="3432512"/>
                <a:ext cx="1834156" cy="684803"/>
              </a:xfrm>
              <a:prstGeom prst="rect">
                <a:avLst/>
              </a:prstGeom>
              <a:blipFill rotWithShape="0">
                <a:blip r:embed="rId15"/>
                <a:stretch>
                  <a:fillRect l="-498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/>
          <p:cNvGrpSpPr/>
          <p:nvPr/>
        </p:nvGrpSpPr>
        <p:grpSpPr>
          <a:xfrm>
            <a:off x="3751604" y="1375790"/>
            <a:ext cx="4435267" cy="1760518"/>
            <a:chOff x="4735562" y="1142001"/>
            <a:chExt cx="4435267" cy="1760518"/>
          </a:xfrm>
        </p:grpSpPr>
        <p:sp>
          <p:nvSpPr>
            <p:cNvPr id="76" name="云形标注 75"/>
            <p:cNvSpPr/>
            <p:nvPr/>
          </p:nvSpPr>
          <p:spPr>
            <a:xfrm>
              <a:off x="4735562" y="1142001"/>
              <a:ext cx="4435267" cy="1760518"/>
            </a:xfrm>
            <a:prstGeom prst="cloudCallout">
              <a:avLst>
                <a:gd name="adj1" fmla="val 16676"/>
                <a:gd name="adj2" fmla="val 8322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 Box 3"/>
            <p:cNvSpPr txBox="1">
              <a:spLocks noChangeArrowheads="1"/>
            </p:cNvSpPr>
            <p:nvPr/>
          </p:nvSpPr>
          <p:spPr bwMode="auto">
            <a:xfrm>
              <a:off x="5190865" y="1446552"/>
              <a:ext cx="34757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buClr>
                  <a:srgbClr val="FF0000"/>
                </a:buClr>
              </a:pP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当除数大于</a:t>
              </a:r>
              <a:r>
                <a:rPr kumimoji="0" lang="en-US" altLang="zh-CN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且小于</a:t>
              </a:r>
              <a:r>
                <a:rPr kumimoji="0" lang="en-US" altLang="zh-CN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时，商大于被除数；当除数等于</a:t>
              </a:r>
              <a:r>
                <a:rPr kumimoji="0" lang="en-US" altLang="zh-CN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时，商等于被除数；当除数大于</a:t>
              </a:r>
              <a:r>
                <a:rPr kumimoji="0" lang="en-US" altLang="zh-CN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时，商小于被除数。</a:t>
              </a:r>
              <a:endParaRPr kumimoji="0" lang="zh-CN" altLang="en-US" sz="20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11" y="3136308"/>
            <a:ext cx="1458028" cy="13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983646" y="625356"/>
            <a:ext cx="7844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800" b="1" dirty="0" smtClean="0">
                <a:solidFill>
                  <a:srgbClr val="00B0F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○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里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填上“＞”“＜”或“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=”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，说一说你是怎么想的。</a:t>
            </a:r>
          </a:p>
        </p:txBody>
      </p:sp>
      <p:sp>
        <p:nvSpPr>
          <p:cNvPr id="49" name="椭圆 48"/>
          <p:cNvSpPr/>
          <p:nvPr/>
        </p:nvSpPr>
        <p:spPr>
          <a:xfrm>
            <a:off x="680711" y="77296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9F20EE03-0510-4206-8F49-EF683308AE50}"/>
              </a:ext>
            </a:extLst>
          </p:cNvPr>
          <p:cNvSpPr/>
          <p:nvPr/>
        </p:nvSpPr>
        <p:spPr>
          <a:xfrm>
            <a:off x="1763502" y="2045471"/>
            <a:ext cx="504825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B887FDFE-5BA0-417B-A8FA-FA95A987A09E}"/>
              </a:ext>
            </a:extLst>
          </p:cNvPr>
          <p:cNvSpPr/>
          <p:nvPr/>
        </p:nvSpPr>
        <p:spPr>
          <a:xfrm>
            <a:off x="4335252" y="2040709"/>
            <a:ext cx="504825" cy="5048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184E789F-0140-4B05-92ED-D0296BD62C15}"/>
              </a:ext>
            </a:extLst>
          </p:cNvPr>
          <p:cNvSpPr/>
          <p:nvPr/>
        </p:nvSpPr>
        <p:spPr>
          <a:xfrm>
            <a:off x="7032414" y="2045471"/>
            <a:ext cx="503238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BC98B22E-444B-4930-BB7B-11764258DD0A}"/>
              </a:ext>
            </a:extLst>
          </p:cNvPr>
          <p:cNvSpPr/>
          <p:nvPr/>
        </p:nvSpPr>
        <p:spPr>
          <a:xfrm>
            <a:off x="1568239" y="3193234"/>
            <a:ext cx="503238" cy="5032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xmlns="" id="{C4271A5B-A310-41D1-984C-5D93242FD0AA}"/>
              </a:ext>
            </a:extLst>
          </p:cNvPr>
          <p:cNvSpPr/>
          <p:nvPr/>
        </p:nvSpPr>
        <p:spPr>
          <a:xfrm>
            <a:off x="4176502" y="3193234"/>
            <a:ext cx="503237" cy="5032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xmlns="" id="{AAB14F53-A00A-404E-8AC3-26BF93C982EF}"/>
              </a:ext>
            </a:extLst>
          </p:cNvPr>
          <p:cNvSpPr/>
          <p:nvPr/>
        </p:nvSpPr>
        <p:spPr>
          <a:xfrm>
            <a:off x="7032414" y="3193234"/>
            <a:ext cx="503238" cy="5032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62" name="TextBox 32">
            <a:extLst>
              <a:ext uri="{FF2B5EF4-FFF2-40B4-BE49-F238E27FC236}">
                <a16:creationId xmlns:a16="http://schemas.microsoft.com/office/drawing/2014/main" xmlns="" id="{44F5B829-BF10-4F51-A55F-F4D8CCF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714" y="1853015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" name="TextBox 33">
            <a:extLst>
              <a:ext uri="{FF2B5EF4-FFF2-40B4-BE49-F238E27FC236}">
                <a16:creationId xmlns:a16="http://schemas.microsoft.com/office/drawing/2014/main" xmlns="" id="{752C8008-9401-41FE-8308-58C35FF9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448" y="2009698"/>
            <a:ext cx="760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TextBox 34">
            <a:extLst>
              <a:ext uri="{FF2B5EF4-FFF2-40B4-BE49-F238E27FC236}">
                <a16:creationId xmlns:a16="http://schemas.microsoft.com/office/drawing/2014/main" xmlns="" id="{35E6082C-CE62-4AFC-9905-6822F863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724" y="1853015"/>
            <a:ext cx="76041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" name="TextBox 35">
            <a:extLst>
              <a:ext uri="{FF2B5EF4-FFF2-40B4-BE49-F238E27FC236}">
                <a16:creationId xmlns:a16="http://schemas.microsoft.com/office/drawing/2014/main" xmlns="" id="{1D98541F-30FE-4DA9-B88C-98602E0E8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653" y="2993800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xmlns="" id="{E0138308-DD77-4079-801E-279F4CF6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287" y="3166246"/>
            <a:ext cx="76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1" name="TextBox 37">
            <a:extLst>
              <a:ext uri="{FF2B5EF4-FFF2-40B4-BE49-F238E27FC236}">
                <a16:creationId xmlns:a16="http://schemas.microsoft.com/office/drawing/2014/main" xmlns="" id="{2E8B7227-F7C4-4531-9376-6F0DD976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272" y="3012628"/>
            <a:ext cx="76041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683189" y="1888138"/>
                <a:ext cx="1064715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9" y="1888138"/>
                <a:ext cx="1064715" cy="733471"/>
              </a:xfrm>
              <a:prstGeom prst="rect">
                <a:avLst/>
              </a:prstGeom>
              <a:blipFill rotWithShape="0">
                <a:blip r:embed="rId36"/>
                <a:stretch>
                  <a:fillRect r="-12571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2218261" y="1893113"/>
                <a:ext cx="750526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box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61" y="1893113"/>
                <a:ext cx="750526" cy="733471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3264348" y="1911366"/>
                <a:ext cx="1064715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÷1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348" y="1911366"/>
                <a:ext cx="1064715" cy="733471"/>
              </a:xfrm>
              <a:prstGeom prst="rect">
                <a:avLst/>
              </a:prstGeom>
              <a:blipFill rotWithShape="0">
                <a:blip r:embed="rId38"/>
                <a:stretch>
                  <a:fillRect r="-12571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4799420" y="1916341"/>
                <a:ext cx="750526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box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20" y="1916341"/>
                <a:ext cx="750526" cy="733471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5948463" y="1890134"/>
                <a:ext cx="1083951" cy="777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463" y="1890134"/>
                <a:ext cx="1083951" cy="777649"/>
              </a:xfrm>
              <a:prstGeom prst="rect">
                <a:avLst/>
              </a:prstGeom>
              <a:blipFill rotWithShape="0">
                <a:blip r:embed="rId4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7517990" y="1922549"/>
                <a:ext cx="750526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box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90" y="1922549"/>
                <a:ext cx="750526" cy="733471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680711" y="3090596"/>
                <a:ext cx="904415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÷3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1" y="3090596"/>
                <a:ext cx="904415" cy="733471"/>
              </a:xfrm>
              <a:prstGeom prst="rect">
                <a:avLst/>
              </a:prstGeom>
              <a:blipFill rotWithShape="0">
                <a:blip r:embed="rId42"/>
                <a:stretch>
                  <a:fillRect r="-12838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2094263" y="3101138"/>
                <a:ext cx="904415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×3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63" y="3101138"/>
                <a:ext cx="904415" cy="734304"/>
              </a:xfrm>
              <a:prstGeom prst="rect">
                <a:avLst/>
              </a:prstGeom>
              <a:blipFill rotWithShape="0">
                <a:blip r:embed="rId43"/>
                <a:stretch>
                  <a:fillRect r="-12838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3344497" y="3107314"/>
                <a:ext cx="904415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497" y="3107314"/>
                <a:ext cx="904415" cy="733471"/>
              </a:xfrm>
              <a:prstGeom prst="rect">
                <a:avLst/>
              </a:prstGeom>
              <a:blipFill rotWithShape="0">
                <a:blip r:embed="rId44"/>
                <a:stretch>
                  <a:fillRect r="-12838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4709380" y="3053174"/>
                <a:ext cx="904415" cy="78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80" y="3053174"/>
                <a:ext cx="904415" cy="783356"/>
              </a:xfrm>
              <a:prstGeom prst="rect">
                <a:avLst/>
              </a:prstGeom>
              <a:blipFill rotWithShape="0">
                <a:blip r:embed="rId4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5976392" y="3045584"/>
                <a:ext cx="1083951" cy="77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92" y="3045584"/>
                <a:ext cx="1083951" cy="778483"/>
              </a:xfrm>
              <a:prstGeom prst="rect">
                <a:avLst/>
              </a:prstGeom>
              <a:blipFill rotWithShape="0">
                <a:blip r:embed="rId46"/>
                <a:stretch>
                  <a:fillRect b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7535652" y="3042480"/>
                <a:ext cx="1083951" cy="77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652" y="3042480"/>
                <a:ext cx="1083951" cy="778483"/>
              </a:xfrm>
              <a:prstGeom prst="rect">
                <a:avLst/>
              </a:prstGeom>
              <a:blipFill rotWithShape="0">
                <a:blip r:embed="rId4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3344497" y="1345305"/>
            <a:ext cx="3913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buClr>
                <a:srgbClr val="FF0000"/>
              </a:buClr>
            </a:pPr>
            <a:r>
              <a:rPr kumimoji="0" lang="zh-CN" altLang="en-US" sz="20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根据商与被除数的关系直接判断。</a:t>
            </a:r>
            <a:endParaRPr kumimoji="0" lang="zh-CN" altLang="en-US" sz="20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5" name="Text Box 3"/>
          <p:cNvSpPr txBox="1">
            <a:spLocks noChangeArrowheads="1"/>
          </p:cNvSpPr>
          <p:nvPr/>
        </p:nvSpPr>
        <p:spPr bwMode="auto">
          <a:xfrm>
            <a:off x="1635824" y="4111747"/>
            <a:ext cx="558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buClr>
                <a:srgbClr val="FF0000"/>
              </a:buClr>
            </a:pPr>
            <a:r>
              <a:rPr kumimoji="0" lang="zh-CN" altLang="en-US" sz="20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根据商与被除数的关系、积与乘数的关系判断。</a:t>
            </a:r>
            <a:endParaRPr kumimoji="0" lang="zh-CN" altLang="en-US" sz="20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62" grpId="0"/>
      <p:bldP spid="63" grpId="0"/>
      <p:bldP spid="64" grpId="0"/>
      <p:bldP spid="65" grpId="0"/>
      <p:bldP spid="110" grpId="0"/>
      <p:bldP spid="111" grpId="0"/>
      <p:bldP spid="124" grpId="0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88614" y="896949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F2FA774-6297-44D5-497E-5C709D5DACB8}"/>
              </a:ext>
            </a:extLst>
          </p:cNvPr>
          <p:cNvSpPr txBox="1"/>
          <p:nvPr/>
        </p:nvSpPr>
        <p:spPr>
          <a:xfrm>
            <a:off x="974306" y="859262"/>
            <a:ext cx="6878659" cy="576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想一想，把得数小于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的算式圈起来。</a:t>
            </a:r>
          </a:p>
        </p:txBody>
      </p:sp>
      <p:pic>
        <p:nvPicPr>
          <p:cNvPr id="38" name="图片 3" descr="5.png">
            <a:extLst>
              <a:ext uri="{FF2B5EF4-FFF2-40B4-BE49-F238E27FC236}">
                <a16:creationId xmlns:a16="http://schemas.microsoft.com/office/drawing/2014/main" xmlns="" id="{DCCB7DAF-57B9-49FF-A7AB-A8FF0979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3" y="1748197"/>
            <a:ext cx="85820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圆角矩形 38">
            <a:extLst>
              <a:ext uri="{FF2B5EF4-FFF2-40B4-BE49-F238E27FC236}">
                <a16:creationId xmlns:a16="http://schemas.microsoft.com/office/drawing/2014/main" xmlns="" id="{3ECD0C56-9BF6-4130-9E2B-4BF4B0835FC7}"/>
              </a:ext>
            </a:extLst>
          </p:cNvPr>
          <p:cNvSpPr/>
          <p:nvPr/>
        </p:nvSpPr>
        <p:spPr>
          <a:xfrm>
            <a:off x="2105820" y="1716447"/>
            <a:ext cx="1439863" cy="15843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xmlns="" id="{97329AF2-A927-485B-A8DF-5B081B4F2D04}"/>
              </a:ext>
            </a:extLst>
          </p:cNvPr>
          <p:cNvSpPr/>
          <p:nvPr/>
        </p:nvSpPr>
        <p:spPr>
          <a:xfrm>
            <a:off x="3906045" y="1722797"/>
            <a:ext cx="1439863" cy="15843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605459" y="3628800"/>
            <a:ext cx="6171214" cy="70788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buClr>
                <a:srgbClr val="FF0000"/>
              </a:buClr>
            </a:pP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当除数大于</a:t>
            </a:r>
            <a:r>
              <a:rPr kumimoji="0" lang="en-US" altLang="zh-CN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且小于</a:t>
            </a:r>
            <a:r>
              <a:rPr kumimoji="0" lang="en-US" altLang="zh-CN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时，商大于被除数；当除数等于</a:t>
            </a:r>
            <a:r>
              <a:rPr kumimoji="0" lang="en-US" altLang="zh-CN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时，商等于被除数；当除数大于</a:t>
            </a:r>
            <a:r>
              <a:rPr kumimoji="0" lang="en-US" altLang="zh-CN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时，商小于被除数。</a:t>
            </a:r>
            <a:endParaRPr kumimoji="0" lang="zh-CN" altLang="en-US" sz="2000" b="1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1" grpId="0" bldLvl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52449" y="624365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58027" y="628495"/>
            <a:ext cx="779861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    里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填上“＞”“＜”或“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=”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9F20EE03-0510-4206-8F49-EF683308AE50}"/>
              </a:ext>
            </a:extLst>
          </p:cNvPr>
          <p:cNvSpPr/>
          <p:nvPr/>
        </p:nvSpPr>
        <p:spPr>
          <a:xfrm>
            <a:off x="2314906" y="1592544"/>
            <a:ext cx="504825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xmlns="" id="{44F5B829-BF10-4F51-A55F-F4D8CCF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164" y="1399869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1377202" y="1435210"/>
                <a:ext cx="904415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202" y="1435210"/>
                <a:ext cx="904415" cy="733471"/>
              </a:xfrm>
              <a:prstGeom prst="rect">
                <a:avLst/>
              </a:prstGeom>
              <a:blipFill rotWithShape="0">
                <a:blip r:embed="rId16"/>
                <a:stretch>
                  <a:fillRect r="-12838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2853020" y="1434794"/>
                <a:ext cx="904415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20" y="1434794"/>
                <a:ext cx="904415" cy="734304"/>
              </a:xfrm>
              <a:prstGeom prst="rect">
                <a:avLst/>
              </a:prstGeom>
              <a:blipFill rotWithShape="0">
                <a:blip r:embed="rId17"/>
                <a:stretch>
                  <a:fillRect r="-13514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9F20EE03-0510-4206-8F49-EF683308AE50}"/>
              </a:ext>
            </a:extLst>
          </p:cNvPr>
          <p:cNvSpPr/>
          <p:nvPr/>
        </p:nvSpPr>
        <p:spPr>
          <a:xfrm>
            <a:off x="2260080" y="2518887"/>
            <a:ext cx="504825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xmlns="" id="{44F5B829-BF10-4F51-A55F-F4D8CCF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556" y="2341423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1242900" y="2391919"/>
                <a:ext cx="1064715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0" y="2391919"/>
                <a:ext cx="1064715" cy="733471"/>
              </a:xfrm>
              <a:prstGeom prst="rect">
                <a:avLst/>
              </a:prstGeom>
              <a:blipFill rotWithShape="0">
                <a:blip r:embed="rId18"/>
                <a:stretch>
                  <a:fillRect r="-12000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2819731" y="2361137"/>
                <a:ext cx="1083951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31" y="2361137"/>
                <a:ext cx="1083951" cy="734304"/>
              </a:xfrm>
              <a:prstGeom prst="rect">
                <a:avLst/>
              </a:prstGeom>
              <a:blipFill rotWithShape="0">
                <a:blip r:embed="rId19"/>
                <a:stretch>
                  <a:fillRect r="-10734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AAB14F53-A00A-404E-8AC3-26BF93C982EF}"/>
              </a:ext>
            </a:extLst>
          </p:cNvPr>
          <p:cNvSpPr/>
          <p:nvPr/>
        </p:nvSpPr>
        <p:spPr>
          <a:xfrm>
            <a:off x="6024633" y="2507037"/>
            <a:ext cx="503238" cy="5032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xmlns="" id="{2E8B7227-F7C4-4531-9376-6F0DD976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633" y="2326431"/>
            <a:ext cx="76041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4968611" y="2359387"/>
                <a:ext cx="1083951" cy="78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11" y="2359387"/>
                <a:ext cx="1083951" cy="783356"/>
              </a:xfrm>
              <a:prstGeom prst="rect">
                <a:avLst/>
              </a:prstGeom>
              <a:blipFill rotWithShape="0">
                <a:blip r:embed="rId20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6527871" y="2356283"/>
                <a:ext cx="1083951" cy="78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71" y="2356283"/>
                <a:ext cx="1083951" cy="783356"/>
              </a:xfrm>
              <a:prstGeom prst="rect">
                <a:avLst/>
              </a:prstGeom>
              <a:blipFill rotWithShape="0">
                <a:blip r:embed="rId21"/>
                <a:stretch>
                  <a:fillRect b="-3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4998573" y="1400088"/>
                <a:ext cx="904415" cy="77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573" y="1400088"/>
                <a:ext cx="904415" cy="778483"/>
              </a:xfrm>
              <a:prstGeom prst="rect">
                <a:avLst/>
              </a:prstGeom>
              <a:blipFill rotWithShape="0">
                <a:blip r:embed="rId22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AAB14F53-A00A-404E-8AC3-26BF93C982EF}"/>
              </a:ext>
            </a:extLst>
          </p:cNvPr>
          <p:cNvSpPr/>
          <p:nvPr/>
        </p:nvSpPr>
        <p:spPr>
          <a:xfrm>
            <a:off x="5971620" y="1577173"/>
            <a:ext cx="503238" cy="5032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6529589" y="1394023"/>
                <a:ext cx="904415" cy="77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589" y="1394023"/>
                <a:ext cx="904415" cy="778483"/>
              </a:xfrm>
              <a:prstGeom prst="rect">
                <a:avLst/>
              </a:prstGeom>
              <a:blipFill rotWithShape="0">
                <a:blip r:embed="rId23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/>
          <p:cNvGrpSpPr/>
          <p:nvPr/>
        </p:nvGrpSpPr>
        <p:grpSpPr>
          <a:xfrm>
            <a:off x="2091005" y="3278665"/>
            <a:ext cx="3332860" cy="1170640"/>
            <a:chOff x="5025045" y="1249896"/>
            <a:chExt cx="3332860" cy="1170640"/>
          </a:xfrm>
        </p:grpSpPr>
        <p:sp>
          <p:nvSpPr>
            <p:cNvPr id="49" name="云形标注 48"/>
            <p:cNvSpPr/>
            <p:nvPr/>
          </p:nvSpPr>
          <p:spPr>
            <a:xfrm>
              <a:off x="5025045" y="1249896"/>
              <a:ext cx="3332860" cy="1170640"/>
            </a:xfrm>
            <a:prstGeom prst="cloudCallout">
              <a:avLst>
                <a:gd name="adj1" fmla="val 54625"/>
                <a:gd name="adj2" fmla="val 3503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5190865" y="1446552"/>
              <a:ext cx="316704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buClr>
                  <a:srgbClr val="FF0000"/>
                </a:buClr>
              </a:pPr>
              <a:r>
                <a:rPr kumimoji="0" lang="zh-CN" altLang="en-US" sz="2000" b="1" dirty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根据商与被除数的关系、积与乘数的关系判断。</a:t>
              </a: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21" y="3584416"/>
            <a:ext cx="1196293" cy="1121873"/>
          </a:xfrm>
          <a:prstGeom prst="rect">
            <a:avLst/>
          </a:prstGeom>
        </p:spPr>
      </p:pic>
      <p:sp>
        <p:nvSpPr>
          <p:cNvPr id="53" name="TextBox 32">
            <a:extLst>
              <a:ext uri="{FF2B5EF4-FFF2-40B4-BE49-F238E27FC236}">
                <a16:creationId xmlns:a16="http://schemas.microsoft.com/office/drawing/2014/main" xmlns="" id="{44F5B829-BF10-4F51-A55F-F4D8CCF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064" y="1383040"/>
            <a:ext cx="7620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9F20EE03-0510-4206-8F49-EF683308AE50}"/>
              </a:ext>
            </a:extLst>
          </p:cNvPr>
          <p:cNvSpPr/>
          <p:nvPr/>
        </p:nvSpPr>
        <p:spPr>
          <a:xfrm>
            <a:off x="1506105" y="661435"/>
            <a:ext cx="504825" cy="503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6651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4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DCE9B1D7-D4B1-4438-9075-2513B2A30BF3}"/>
                  </a:ext>
                </a:extLst>
              </p:cNvPr>
              <p:cNvSpPr txBox="1"/>
              <p:nvPr/>
            </p:nvSpPr>
            <p:spPr>
              <a:xfrm>
                <a:off x="1778100" y="1317894"/>
                <a:ext cx="1263487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11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E9B1D7-D4B1-4438-9075-2513B2A3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100" y="1317894"/>
                <a:ext cx="1263487" cy="778675"/>
              </a:xfrm>
              <a:prstGeom prst="rect">
                <a:avLst/>
              </a:prstGeom>
              <a:blipFill rotWithShape="0">
                <a:blip r:embed="rId3"/>
                <a:stretch>
                  <a:fillRect l="-1014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D5F9913C-AFBE-49F5-AE91-C08C1E010D58}"/>
                  </a:ext>
                </a:extLst>
              </p:cNvPr>
              <p:cNvSpPr txBox="1"/>
              <p:nvPr/>
            </p:nvSpPr>
            <p:spPr>
              <a:xfrm>
                <a:off x="1505265" y="2152270"/>
                <a:ext cx="1366080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9913C-AFBE-49F5-AE91-C08C1E010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65" y="2152270"/>
                <a:ext cx="1366080" cy="778675"/>
              </a:xfrm>
              <a:prstGeom prst="rect">
                <a:avLst/>
              </a:prstGeom>
              <a:blipFill rotWithShape="0">
                <a:blip r:embed="rId4"/>
                <a:stretch>
                  <a:fillRect l="-937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BEB79324-1288-48C1-880C-CF48A4EAB12A}"/>
              </a:ext>
            </a:extLst>
          </p:cNvPr>
          <p:cNvSpPr txBox="1"/>
          <p:nvPr/>
        </p:nvSpPr>
        <p:spPr>
          <a:xfrm>
            <a:off x="1502098" y="2986646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BFFE9302-918F-4402-A63E-9BA596C6D7B6}"/>
              </a:ext>
            </a:extLst>
          </p:cNvPr>
          <p:cNvCxnSpPr/>
          <p:nvPr/>
        </p:nvCxnSpPr>
        <p:spPr>
          <a:xfrm>
            <a:off x="1880196" y="2481305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D57D42CA-C7BF-4DE6-95FB-B59D74E734A3}"/>
              </a:ext>
            </a:extLst>
          </p:cNvPr>
          <p:cNvCxnSpPr/>
          <p:nvPr/>
        </p:nvCxnSpPr>
        <p:spPr>
          <a:xfrm>
            <a:off x="2461221" y="2676567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EB0611BF-9C13-4CE8-8009-56ED4B473DE8}"/>
              </a:ext>
            </a:extLst>
          </p:cNvPr>
          <p:cNvSpPr txBox="1"/>
          <p:nvPr/>
        </p:nvSpPr>
        <p:spPr>
          <a:xfrm>
            <a:off x="1962746" y="219065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F673A1A2-7E55-4244-A135-4486CC256869}"/>
              </a:ext>
            </a:extLst>
          </p:cNvPr>
          <p:cNvSpPr txBox="1"/>
          <p:nvPr/>
        </p:nvSpPr>
        <p:spPr>
          <a:xfrm>
            <a:off x="2700933" y="261986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C5641D4D-E74E-4F49-B6AF-4A4F0B71269E}"/>
                  </a:ext>
                </a:extLst>
              </p:cNvPr>
              <p:cNvSpPr txBox="1"/>
              <p:nvPr/>
            </p:nvSpPr>
            <p:spPr>
              <a:xfrm>
                <a:off x="3940275" y="1317894"/>
                <a:ext cx="1263487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10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5641D4D-E74E-4F49-B6AF-4A4F0B712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75" y="1317894"/>
                <a:ext cx="1263487" cy="778675"/>
              </a:xfrm>
              <a:prstGeom prst="rect">
                <a:avLst/>
              </a:prstGeom>
              <a:blipFill rotWithShape="0">
                <a:blip r:embed="rId5"/>
                <a:stretch>
                  <a:fillRect l="-961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F3BB4588-2E1B-45A5-AAE1-77C9A6BC0B40}"/>
                  </a:ext>
                </a:extLst>
              </p:cNvPr>
              <p:cNvSpPr txBox="1"/>
              <p:nvPr/>
            </p:nvSpPr>
            <p:spPr>
              <a:xfrm>
                <a:off x="3667440" y="2152270"/>
                <a:ext cx="1366080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BB4588-2E1B-45A5-AAE1-77C9A6BC0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40" y="2152270"/>
                <a:ext cx="1366080" cy="778675"/>
              </a:xfrm>
              <a:prstGeom prst="rect">
                <a:avLst/>
              </a:prstGeom>
              <a:blipFill rotWithShape="0">
                <a:blip r:embed="rId6"/>
                <a:stretch>
                  <a:fillRect l="-937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967FB0D5-AAF7-468A-867F-AA3E8B9E5CC1}"/>
                  </a:ext>
                </a:extLst>
              </p:cNvPr>
              <p:cNvSpPr txBox="1"/>
              <p:nvPr/>
            </p:nvSpPr>
            <p:spPr>
              <a:xfrm>
                <a:off x="3664273" y="2833449"/>
                <a:ext cx="925253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7FB0D5-AAF7-468A-867F-AA3E8B9E5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273" y="2833449"/>
                <a:ext cx="925253" cy="778675"/>
              </a:xfrm>
              <a:prstGeom prst="rect">
                <a:avLst/>
              </a:prstGeom>
              <a:blipFill rotWithShape="0">
                <a:blip r:embed="rId7"/>
                <a:stretch>
                  <a:fillRect l="-13158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xmlns="" id="{F3A04854-594A-48B0-94E9-9800EF37D3F2}"/>
              </a:ext>
            </a:extLst>
          </p:cNvPr>
          <p:cNvCxnSpPr/>
          <p:nvPr/>
        </p:nvCxnSpPr>
        <p:spPr>
          <a:xfrm>
            <a:off x="4042371" y="2481305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697643A9-9D40-4874-BA10-BD0E53B258C0}"/>
              </a:ext>
            </a:extLst>
          </p:cNvPr>
          <p:cNvCxnSpPr/>
          <p:nvPr/>
        </p:nvCxnSpPr>
        <p:spPr>
          <a:xfrm>
            <a:off x="4623396" y="2676567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E2B45AFC-A0DF-42A5-A9FE-CAE0BB7346AD}"/>
              </a:ext>
            </a:extLst>
          </p:cNvPr>
          <p:cNvSpPr txBox="1"/>
          <p:nvPr/>
        </p:nvSpPr>
        <p:spPr>
          <a:xfrm>
            <a:off x="4124921" y="219065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1E1181DC-740B-404C-88BB-05D0FFC7F0FC}"/>
              </a:ext>
            </a:extLst>
          </p:cNvPr>
          <p:cNvSpPr txBox="1"/>
          <p:nvPr/>
        </p:nvSpPr>
        <p:spPr>
          <a:xfrm>
            <a:off x="4863108" y="261986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id="{867D1B48-5420-44DC-9414-33220B19103D}"/>
                  </a:ext>
                </a:extLst>
              </p:cNvPr>
              <p:cNvSpPr txBox="1"/>
              <p:nvPr/>
            </p:nvSpPr>
            <p:spPr>
              <a:xfrm>
                <a:off x="6102450" y="1317894"/>
                <a:ext cx="1443024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13 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7D1B48-5420-44DC-9414-33220B19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50" y="1317894"/>
                <a:ext cx="1443024" cy="778675"/>
              </a:xfrm>
              <a:prstGeom prst="rect">
                <a:avLst/>
              </a:prstGeom>
              <a:blipFill rotWithShape="0">
                <a:blip r:embed="rId8"/>
                <a:stretch>
                  <a:fillRect l="-8439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="" id="{DC053094-3E1D-4867-B2D2-AC670DE47A87}"/>
                  </a:ext>
                </a:extLst>
              </p:cNvPr>
              <p:cNvSpPr txBox="1"/>
              <p:nvPr/>
            </p:nvSpPr>
            <p:spPr>
              <a:xfrm>
                <a:off x="5829615" y="2152270"/>
                <a:ext cx="1725152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10 </m:t>
                        </m:r>
                      </m:den>
                    </m:f>
                  </m:oMath>
                </a14:m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053094-3E1D-4867-B2D2-AC670DE47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15" y="2152270"/>
                <a:ext cx="1725152" cy="783420"/>
              </a:xfrm>
              <a:prstGeom prst="rect">
                <a:avLst/>
              </a:prstGeom>
              <a:blipFill rotWithShape="0">
                <a:blip r:embed="rId9"/>
                <a:stretch>
                  <a:fillRect l="-7067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F81DE32D-2823-44B2-B7BF-110C6BE65718}"/>
              </a:ext>
            </a:extLst>
          </p:cNvPr>
          <p:cNvSpPr txBox="1"/>
          <p:nvPr/>
        </p:nvSpPr>
        <p:spPr>
          <a:xfrm>
            <a:off x="5826448" y="2986646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E5FAF4C4-1370-4C1F-A957-A618A74DFA15}"/>
              </a:ext>
            </a:extLst>
          </p:cNvPr>
          <p:cNvCxnSpPr/>
          <p:nvPr/>
        </p:nvCxnSpPr>
        <p:spPr>
          <a:xfrm>
            <a:off x="6274396" y="2430505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DD198872-B88F-4DE4-B522-8326B515AA26}"/>
              </a:ext>
            </a:extLst>
          </p:cNvPr>
          <p:cNvCxnSpPr/>
          <p:nvPr/>
        </p:nvCxnSpPr>
        <p:spPr>
          <a:xfrm>
            <a:off x="7076877" y="2659898"/>
            <a:ext cx="225153" cy="225153"/>
          </a:xfrm>
          <a:prstGeom prst="line">
            <a:avLst/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7EBB3D83-BBAD-4AD1-923C-A69F419CE1A9}"/>
              </a:ext>
            </a:extLst>
          </p:cNvPr>
          <p:cNvSpPr txBox="1"/>
          <p:nvPr/>
        </p:nvSpPr>
        <p:spPr>
          <a:xfrm>
            <a:off x="6407746" y="219065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9F3D3E19-88E6-435B-8D4A-A8405248811D}"/>
              </a:ext>
            </a:extLst>
          </p:cNvPr>
          <p:cNvSpPr txBox="1"/>
          <p:nvPr/>
        </p:nvSpPr>
        <p:spPr>
          <a:xfrm>
            <a:off x="7313415" y="261986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3" grpId="0"/>
      <p:bldP spid="44" grpId="0"/>
      <p:bldP spid="46" grpId="0"/>
      <p:bldP spid="47" grpId="0"/>
      <p:bldP spid="50" grpId="0"/>
      <p:bldP spid="51" grpId="0"/>
      <p:bldP spid="53" grpId="0"/>
      <p:bldP spid="54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1737</Words>
  <Application>Microsoft Office PowerPoint</Application>
  <PresentationFormat>全屏显示(16:9)</PresentationFormat>
  <Paragraphs>229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899</cp:revision>
  <dcterms:created xsi:type="dcterms:W3CDTF">2019-09-02T08:53:00Z</dcterms:created>
  <dcterms:modified xsi:type="dcterms:W3CDTF">2024-02-04T08:04:32Z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