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7"/>
  </p:notesMasterIdLst>
  <p:sldIdLst>
    <p:sldId id="256" r:id="rId2"/>
    <p:sldId id="313" r:id="rId3"/>
    <p:sldId id="336" r:id="rId4"/>
    <p:sldId id="260" r:id="rId5"/>
    <p:sldId id="297" r:id="rId6"/>
    <p:sldId id="331" r:id="rId7"/>
    <p:sldId id="317" r:id="rId8"/>
    <p:sldId id="318" r:id="rId9"/>
    <p:sldId id="325" r:id="rId10"/>
    <p:sldId id="327" r:id="rId11"/>
    <p:sldId id="258" r:id="rId12"/>
    <p:sldId id="315" r:id="rId13"/>
    <p:sldId id="316" r:id="rId14"/>
    <p:sldId id="332" r:id="rId15"/>
    <p:sldId id="333" r:id="rId16"/>
    <p:sldId id="292" r:id="rId17"/>
    <p:sldId id="330" r:id="rId18"/>
    <p:sldId id="334" r:id="rId19"/>
    <p:sldId id="328" r:id="rId20"/>
    <p:sldId id="335" r:id="rId21"/>
    <p:sldId id="320" r:id="rId22"/>
    <p:sldId id="259" r:id="rId23"/>
    <p:sldId id="322" r:id="rId24"/>
    <p:sldId id="308" r:id="rId25"/>
    <p:sldId id="262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99FF"/>
    <a:srgbClr val="528330"/>
    <a:srgbClr val="FAC14D"/>
    <a:srgbClr val="7CB554"/>
    <a:srgbClr val="FF9900"/>
    <a:srgbClr val="3333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9830" autoAdjust="0"/>
  </p:normalViewPr>
  <p:slideViewPr>
    <p:cSldViewPr snapToGrid="0">
      <p:cViewPr varScale="1">
        <p:scale>
          <a:sx n="69" d="100"/>
          <a:sy n="69" d="100"/>
        </p:scale>
        <p:origin x="-288" y="-68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5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80.png"/><Relationship Id="rId5" Type="http://schemas.openxmlformats.org/officeDocument/2006/relationships/image" Target="../media/image65.png"/><Relationship Id="rId10" Type="http://schemas.openxmlformats.org/officeDocument/2006/relationships/image" Target="../media/image5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51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6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33.png"/><Relationship Id="rId4" Type="http://schemas.openxmlformats.org/officeDocument/2006/relationships/image" Target="../media/image99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1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.png"/><Relationship Id="rId3" Type="http://schemas.openxmlformats.org/officeDocument/2006/relationships/image" Target="../media/image113.png"/><Relationship Id="rId21" Type="http://schemas.openxmlformats.org/officeDocument/2006/relationships/image" Target="../media/image115.png"/><Relationship Id="rId25" Type="http://schemas.openxmlformats.org/officeDocument/2006/relationships/image" Target="../media/image125.png"/><Relationship Id="rId2" Type="http://schemas.openxmlformats.org/officeDocument/2006/relationships/image" Target="../media/image540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4.xml"/><Relationship Id="rId24" Type="http://schemas.openxmlformats.org/officeDocument/2006/relationships/image" Target="../media/image124.png"/><Relationship Id="rId32" Type="http://schemas.openxmlformats.org/officeDocument/2006/relationships/image" Target="../media/image132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31" Type="http://schemas.openxmlformats.org/officeDocument/2006/relationships/image" Target="../media/image131.png"/><Relationship Id="rId4" Type="http://schemas.openxmlformats.org/officeDocument/2006/relationships/image" Target="../media/image121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tiff"/><Relationship Id="rId7" Type="http://schemas.openxmlformats.org/officeDocument/2006/relationships/image" Target="../media/image13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png"/><Relationship Id="rId5" Type="http://schemas.openxmlformats.org/officeDocument/2006/relationships/image" Target="../media/image133.png"/><Relationship Id="rId4" Type="http://schemas.openxmlformats.org/officeDocument/2006/relationships/image" Target="../media/image1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tiff"/><Relationship Id="rId3" Type="http://schemas.openxmlformats.org/officeDocument/2006/relationships/image" Target="../media/image139.png"/><Relationship Id="rId7" Type="http://schemas.openxmlformats.org/officeDocument/2006/relationships/image" Target="../media/image141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2.png"/><Relationship Id="rId5" Type="http://schemas.openxmlformats.org/officeDocument/2006/relationships/image" Target="../media/image138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3" Type="http://schemas.openxmlformats.org/officeDocument/2006/relationships/image" Target="../media/image109.png"/><Relationship Id="rId12" Type="http://schemas.openxmlformats.org/officeDocument/2006/relationships/image" Target="../media/image116.png"/><Relationship Id="rId17" Type="http://schemas.openxmlformats.org/officeDocument/2006/relationships/image" Target="../media/image20.png"/><Relationship Id="rId2" Type="http://schemas.openxmlformats.org/officeDocument/2006/relationships/image" Target="../media/image108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5.png"/><Relationship Id="rId5" Type="http://schemas.openxmlformats.org/officeDocument/2006/relationships/image" Target="../media/image111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10.png"/><Relationship Id="rId14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tiff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45.tiff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79009" y="1631347"/>
            <a:ext cx="5710538" cy="807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第五单元  分数除法</a:t>
            </a:r>
            <a:endParaRPr lang="zh-CN" altLang="en-US" sz="4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61671" y="2742456"/>
            <a:ext cx="5288495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分数除法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一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)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52449" y="624365"/>
            <a:ext cx="405578" cy="523220"/>
            <a:chOff x="152631" y="737481"/>
            <a:chExt cx="405578" cy="523220"/>
          </a:xfrm>
        </p:grpSpPr>
        <p:sp>
          <p:nvSpPr>
            <p:cNvPr id="16" name="椭圆 15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977913" y="628495"/>
            <a:ext cx="7260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里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上得数，在</a:t>
            </a:r>
            <a:r>
              <a:rPr lang="zh-CN" altLang="en-US" sz="2800" b="1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○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里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填上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“＞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或“＝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xmlns="" id="{C07037DE-D889-4E14-BE58-0F16F4EC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045" y="3664632"/>
            <a:ext cx="392312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74612A0F-4F9F-40A4-8BA1-3B17C5646502}"/>
              </a:ext>
            </a:extLst>
          </p:cNvPr>
          <p:cNvSpPr txBox="1"/>
          <p:nvPr/>
        </p:nvSpPr>
        <p:spPr>
          <a:xfrm>
            <a:off x="859723" y="1812199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spc="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4=</a:t>
            </a:r>
            <a:endParaRPr lang="zh-CN" altLang="en-US" sz="2800" b="1" spc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A05C00E7-6D73-4F74-8F51-9F0F8889B42C}"/>
                  </a:ext>
                </a:extLst>
              </p:cNvPr>
              <p:cNvSpPr txBox="1"/>
              <p:nvPr/>
            </p:nvSpPr>
            <p:spPr>
              <a:xfrm>
                <a:off x="1918904" y="1656343"/>
                <a:ext cx="641522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05C00E7-6D73-4F74-8F51-9F0F8889B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904" y="1656343"/>
                <a:ext cx="641522" cy="7344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: 圆角 12">
            <a:extLst>
              <a:ext uri="{FF2B5EF4-FFF2-40B4-BE49-F238E27FC236}">
                <a16:creationId xmlns:a16="http://schemas.microsoft.com/office/drawing/2014/main" xmlns="" id="{E5082121-2641-4926-81D6-6DA7131FB44E}"/>
              </a:ext>
            </a:extLst>
          </p:cNvPr>
          <p:cNvSpPr/>
          <p:nvPr/>
        </p:nvSpPr>
        <p:spPr>
          <a:xfrm>
            <a:off x="1968161" y="1696349"/>
            <a:ext cx="592183" cy="7228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2004D932-ED2B-43BA-8720-DACD540804C0}"/>
              </a:ext>
            </a:extLst>
          </p:cNvPr>
          <p:cNvSpPr txBox="1"/>
          <p:nvPr/>
        </p:nvSpPr>
        <p:spPr>
          <a:xfrm>
            <a:off x="3559383" y="1812199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spc="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5=</a:t>
            </a:r>
            <a:endParaRPr lang="zh-CN" altLang="en-US" sz="2800" b="1" spc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F85F73A6-3595-4147-B134-39BD4DBD030D}"/>
              </a:ext>
            </a:extLst>
          </p:cNvPr>
          <p:cNvSpPr txBox="1"/>
          <p:nvPr/>
        </p:nvSpPr>
        <p:spPr>
          <a:xfrm>
            <a:off x="4993038" y="180438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: 圆角 55">
            <a:extLst>
              <a:ext uri="{FF2B5EF4-FFF2-40B4-BE49-F238E27FC236}">
                <a16:creationId xmlns:a16="http://schemas.microsoft.com/office/drawing/2014/main" xmlns="" id="{07681604-593C-46AB-87E0-7F126E43B40E}"/>
              </a:ext>
            </a:extLst>
          </p:cNvPr>
          <p:cNvSpPr/>
          <p:nvPr/>
        </p:nvSpPr>
        <p:spPr>
          <a:xfrm>
            <a:off x="4894249" y="1696349"/>
            <a:ext cx="592183" cy="7228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3C1D44FC-EFBC-4702-800C-BEE0B8C5F4ED}"/>
              </a:ext>
            </a:extLst>
          </p:cNvPr>
          <p:cNvSpPr txBox="1"/>
          <p:nvPr/>
        </p:nvSpPr>
        <p:spPr>
          <a:xfrm>
            <a:off x="6459335" y="1812199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spc="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3=</a:t>
            </a:r>
            <a:endParaRPr lang="zh-CN" altLang="en-US" sz="2800" b="1" spc="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="" id="{A37EB70D-9C72-420D-A2B1-534FCD12B5C8}"/>
                  </a:ext>
                </a:extLst>
              </p:cNvPr>
              <p:cNvSpPr txBox="1"/>
              <p:nvPr/>
            </p:nvSpPr>
            <p:spPr>
              <a:xfrm>
                <a:off x="7518516" y="1656343"/>
                <a:ext cx="641522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7EB70D-9C72-420D-A2B1-534FCD12B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516" y="1656343"/>
                <a:ext cx="641522" cy="7344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矩形: 圆角 58">
            <a:extLst>
              <a:ext uri="{FF2B5EF4-FFF2-40B4-BE49-F238E27FC236}">
                <a16:creationId xmlns:a16="http://schemas.microsoft.com/office/drawing/2014/main" xmlns="" id="{26789544-77F8-4AAB-9EA3-BE9C63572FB5}"/>
              </a:ext>
            </a:extLst>
          </p:cNvPr>
          <p:cNvSpPr/>
          <p:nvPr/>
        </p:nvSpPr>
        <p:spPr>
          <a:xfrm>
            <a:off x="7567773" y="1696349"/>
            <a:ext cx="592183" cy="7228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="" id="{B1B6074F-3378-4698-8603-2F1140BC3DB5}"/>
                  </a:ext>
                </a:extLst>
              </p:cNvPr>
              <p:cNvSpPr txBox="1"/>
              <p:nvPr/>
            </p:nvSpPr>
            <p:spPr>
              <a:xfrm>
                <a:off x="859723" y="2665639"/>
                <a:ext cx="1444626" cy="778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4 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endParaRPr lang="zh-CN" altLang="en-US" sz="2800" b="1" spc="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B6074F-3378-4698-8603-2F1140BC3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23" y="2665639"/>
                <a:ext cx="1444626" cy="778675"/>
              </a:xfrm>
              <a:prstGeom prst="rect">
                <a:avLst/>
              </a:prstGeom>
              <a:blipFill rotWithShape="0">
                <a:blip r:embed="rId5"/>
                <a:stretch>
                  <a:fillRect l="-8439" r="-7595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="" id="{7F0F6C55-CECB-439A-82AE-1F3C1F49C497}"/>
                  </a:ext>
                </a:extLst>
              </p:cNvPr>
              <p:cNvSpPr txBox="1"/>
              <p:nvPr/>
            </p:nvSpPr>
            <p:spPr>
              <a:xfrm>
                <a:off x="2110492" y="2683955"/>
                <a:ext cx="641522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4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0F6C55-CECB-439A-82AE-1F3C1F49C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492" y="2683955"/>
                <a:ext cx="641522" cy="7344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: 圆角 61">
            <a:extLst>
              <a:ext uri="{FF2B5EF4-FFF2-40B4-BE49-F238E27FC236}">
                <a16:creationId xmlns:a16="http://schemas.microsoft.com/office/drawing/2014/main" xmlns="" id="{F18008A8-BCAF-4631-82EB-2D151C9ECBDB}"/>
              </a:ext>
            </a:extLst>
          </p:cNvPr>
          <p:cNvSpPr/>
          <p:nvPr/>
        </p:nvSpPr>
        <p:spPr>
          <a:xfrm>
            <a:off x="2159749" y="2723961"/>
            <a:ext cx="592183" cy="7228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xmlns="" id="{5AE8B16B-7FEF-4C2B-8893-B15405DAD11B}"/>
                  </a:ext>
                </a:extLst>
              </p:cNvPr>
              <p:cNvSpPr txBox="1"/>
              <p:nvPr/>
            </p:nvSpPr>
            <p:spPr>
              <a:xfrm>
                <a:off x="3559383" y="2665639"/>
                <a:ext cx="1640193" cy="786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endParaRPr lang="zh-CN" altLang="en-US" sz="2800" b="1" spc="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E8B16B-7FEF-4C2B-8893-B15405DAD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83" y="2665639"/>
                <a:ext cx="1640193" cy="786113"/>
              </a:xfrm>
              <a:prstGeom prst="rect">
                <a:avLst/>
              </a:prstGeom>
              <a:blipFill rotWithShape="0">
                <a:blip r:embed="rId7"/>
                <a:stretch>
                  <a:fillRect l="-7807" r="-5204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B1C9908C-C5BF-451B-9A0A-E688F859F9FB}"/>
              </a:ext>
            </a:extLst>
          </p:cNvPr>
          <p:cNvSpPr txBox="1"/>
          <p:nvPr/>
        </p:nvSpPr>
        <p:spPr>
          <a:xfrm>
            <a:off x="5141088" y="280587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: 圆角 64">
            <a:extLst>
              <a:ext uri="{FF2B5EF4-FFF2-40B4-BE49-F238E27FC236}">
                <a16:creationId xmlns:a16="http://schemas.microsoft.com/office/drawing/2014/main" xmlns="" id="{57F6FE8B-4D4F-420B-88B2-6CA558068526}"/>
              </a:ext>
            </a:extLst>
          </p:cNvPr>
          <p:cNvSpPr/>
          <p:nvPr/>
        </p:nvSpPr>
        <p:spPr>
          <a:xfrm>
            <a:off x="5042299" y="2697836"/>
            <a:ext cx="592183" cy="7228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xmlns="" id="{3EEA0318-19A6-4D29-861B-6A4AA6068A7C}"/>
                  </a:ext>
                </a:extLst>
              </p:cNvPr>
              <p:cNvSpPr txBox="1"/>
              <p:nvPr/>
            </p:nvSpPr>
            <p:spPr>
              <a:xfrm>
                <a:off x="6459335" y="2665639"/>
                <a:ext cx="1460656" cy="781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spc="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endParaRPr lang="zh-CN" altLang="en-US" sz="2800" b="1" spc="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EEA0318-19A6-4D29-861B-6A4AA6068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335" y="2665639"/>
                <a:ext cx="1460656" cy="781240"/>
              </a:xfrm>
              <a:prstGeom prst="rect">
                <a:avLst/>
              </a:prstGeom>
              <a:blipFill rotWithShape="0">
                <a:blip r:embed="rId8"/>
                <a:stretch>
                  <a:fillRect l="-8787" r="-6276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xmlns="" id="{65E4BD90-3AE6-4325-B0F9-BCD96C2625C4}"/>
                  </a:ext>
                </a:extLst>
              </p:cNvPr>
              <p:cNvSpPr txBox="1"/>
              <p:nvPr/>
            </p:nvSpPr>
            <p:spPr>
              <a:xfrm>
                <a:off x="7718815" y="2675248"/>
                <a:ext cx="641522" cy="73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3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E4BD90-3AE6-4325-B0F9-BCD96C262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815" y="2675248"/>
                <a:ext cx="641522" cy="7344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: 圆角 67">
            <a:extLst>
              <a:ext uri="{FF2B5EF4-FFF2-40B4-BE49-F238E27FC236}">
                <a16:creationId xmlns:a16="http://schemas.microsoft.com/office/drawing/2014/main" xmlns="" id="{2142E706-97A0-4E06-9698-BB413A31876F}"/>
              </a:ext>
            </a:extLst>
          </p:cNvPr>
          <p:cNvSpPr/>
          <p:nvPr/>
        </p:nvSpPr>
        <p:spPr>
          <a:xfrm>
            <a:off x="7768072" y="2715254"/>
            <a:ext cx="592183" cy="7228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746B17D7-5028-4373-89FA-89BA10601E64}"/>
              </a:ext>
            </a:extLst>
          </p:cNvPr>
          <p:cNvGrpSpPr/>
          <p:nvPr/>
        </p:nvGrpSpPr>
        <p:grpSpPr>
          <a:xfrm>
            <a:off x="572335" y="3658416"/>
            <a:ext cx="2407654" cy="778675"/>
            <a:chOff x="798736" y="3538317"/>
            <a:chExt cx="2407654" cy="778675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xmlns="" id="{BE1F0460-7A9E-416E-A7D5-44C1D91AE0AC}"/>
                </a:ext>
              </a:extLst>
            </p:cNvPr>
            <p:cNvSpPr txBox="1"/>
            <p:nvPr/>
          </p:nvSpPr>
          <p:spPr>
            <a:xfrm>
              <a:off x="798736" y="3695071"/>
              <a:ext cx="981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800" b="1" spc="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zh-CN" altLang="en-US" sz="2800" b="1" spc="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xmlns="" id="{B967A489-D965-4B8A-9B5D-5E3DDC9FBB53}"/>
                    </a:ext>
                  </a:extLst>
                </p:cNvPr>
                <p:cNvSpPr txBox="1"/>
                <p:nvPr/>
              </p:nvSpPr>
              <p:spPr>
                <a:xfrm>
                  <a:off x="2122439" y="3538317"/>
                  <a:ext cx="1083951" cy="778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4 </m:t>
                          </m:r>
                        </m:den>
                      </m:f>
                    </m:oMath>
                  </a14:m>
                  <a:endParaRPr lang="zh-CN" altLang="en-US" sz="2800" b="1" spc="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B967A489-D965-4B8A-9B5D-5E3DDC9FBB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439" y="3538317"/>
                  <a:ext cx="1083951" cy="778675"/>
                </a:xfrm>
                <a:prstGeom prst="rect">
                  <a:avLst/>
                </a:prstGeom>
                <a:blipFill>
                  <a:blip r:embed="rId10"/>
                  <a:stretch>
                    <a:fillRect l="-11864" b="-85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椭圆 58">
              <a:extLst>
                <a:ext uri="{FF2B5EF4-FFF2-40B4-BE49-F238E27FC236}">
                  <a16:creationId xmlns:a16="http://schemas.microsoft.com/office/drawing/2014/main" xmlns="" id="{CA25AE5E-1330-446D-B40E-446F2F1F1925}"/>
                </a:ext>
              </a:extLst>
            </p:cNvPr>
            <p:cNvSpPr/>
            <p:nvPr/>
          </p:nvSpPr>
          <p:spPr>
            <a:xfrm>
              <a:off x="1721051" y="3731558"/>
              <a:ext cx="432048" cy="432048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D95B6D18-7230-4D77-A1D5-1EF769BDE947}"/>
              </a:ext>
            </a:extLst>
          </p:cNvPr>
          <p:cNvGrpSpPr/>
          <p:nvPr/>
        </p:nvGrpSpPr>
        <p:grpSpPr>
          <a:xfrm>
            <a:off x="3270002" y="3658416"/>
            <a:ext cx="2759977" cy="786113"/>
            <a:chOff x="3472265" y="3538317"/>
            <a:chExt cx="2759977" cy="786113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68CCCB54-7ABC-46C0-8FA3-23455000C05E}"/>
                </a:ext>
              </a:extLst>
            </p:cNvPr>
            <p:cNvSpPr txBox="1"/>
            <p:nvPr/>
          </p:nvSpPr>
          <p:spPr>
            <a:xfrm>
              <a:off x="3472265" y="3695071"/>
              <a:ext cx="1160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800" b="1" spc="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zh-CN" altLang="en-US" sz="2800" b="1" spc="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xmlns="" id="{7D1B53C7-DE5D-48AB-BBE7-455016F455AB}"/>
                    </a:ext>
                  </a:extLst>
                </p:cNvPr>
                <p:cNvSpPr txBox="1"/>
                <p:nvPr/>
              </p:nvSpPr>
              <p:spPr>
                <a:xfrm>
                  <a:off x="4952725" y="3538317"/>
                  <a:ext cx="1279517" cy="7861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endParaRPr lang="zh-CN" altLang="en-US" sz="2800" b="1" spc="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7D1B53C7-DE5D-48AB-BBE7-455016F45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2725" y="3538317"/>
                  <a:ext cx="1279517" cy="786113"/>
                </a:xfrm>
                <a:prstGeom prst="rect">
                  <a:avLst/>
                </a:prstGeom>
                <a:blipFill>
                  <a:blip r:embed="rId11"/>
                  <a:stretch>
                    <a:fillRect l="-10000" b="-77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椭圆 62">
              <a:extLst>
                <a:ext uri="{FF2B5EF4-FFF2-40B4-BE49-F238E27FC236}">
                  <a16:creationId xmlns:a16="http://schemas.microsoft.com/office/drawing/2014/main" xmlns="" id="{08D632F2-E891-48C0-AC5E-936302916B59}"/>
                </a:ext>
              </a:extLst>
            </p:cNvPr>
            <p:cNvSpPr/>
            <p:nvPr/>
          </p:nvSpPr>
          <p:spPr>
            <a:xfrm>
              <a:off x="4551337" y="3731558"/>
              <a:ext cx="432048" cy="432048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F99A2852-07ED-42BD-B17E-68D3A8D5692C}"/>
              </a:ext>
            </a:extLst>
          </p:cNvPr>
          <p:cNvGrpSpPr/>
          <p:nvPr/>
        </p:nvGrpSpPr>
        <p:grpSpPr>
          <a:xfrm>
            <a:off x="6319993" y="3658416"/>
            <a:ext cx="2406269" cy="781240"/>
            <a:chOff x="6407054" y="3538317"/>
            <a:chExt cx="2406269" cy="781240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xmlns="" id="{22D86533-844C-4B3C-A38D-AFF4E9BE18B1}"/>
                </a:ext>
              </a:extLst>
            </p:cNvPr>
            <p:cNvSpPr txBox="1"/>
            <p:nvPr/>
          </p:nvSpPr>
          <p:spPr>
            <a:xfrm>
              <a:off x="6407054" y="3695071"/>
              <a:ext cx="9813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altLang="zh-CN" sz="2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800" b="1" spc="6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2800" b="1" spc="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xmlns="" id="{376070DC-7532-4B3B-9A7A-728A9781F9AA}"/>
                    </a:ext>
                  </a:extLst>
                </p:cNvPr>
                <p:cNvSpPr txBox="1"/>
                <p:nvPr/>
              </p:nvSpPr>
              <p:spPr>
                <a:xfrm>
                  <a:off x="7713342" y="3538317"/>
                  <a:ext cx="1099981" cy="7812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r>
                    <a:rPr lang="en-US" altLang="zh-CN" sz="2800" b="1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endParaRPr lang="zh-CN" altLang="en-US" sz="2800" b="1" spc="6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376070DC-7532-4B3B-9A7A-728A9781F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3342" y="3538317"/>
                  <a:ext cx="1099981" cy="781240"/>
                </a:xfrm>
                <a:prstGeom prst="rect">
                  <a:avLst/>
                </a:prstGeom>
                <a:blipFill>
                  <a:blip r:embed="rId12"/>
                  <a:stretch>
                    <a:fillRect l="-11667" b="-85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椭圆 66">
              <a:extLst>
                <a:ext uri="{FF2B5EF4-FFF2-40B4-BE49-F238E27FC236}">
                  <a16:creationId xmlns:a16="http://schemas.microsoft.com/office/drawing/2014/main" xmlns="" id="{26C08E56-1058-4700-86B8-AD1F3D3DA42B}"/>
                </a:ext>
              </a:extLst>
            </p:cNvPr>
            <p:cNvSpPr/>
            <p:nvPr/>
          </p:nvSpPr>
          <p:spPr>
            <a:xfrm>
              <a:off x="7311954" y="3731558"/>
              <a:ext cx="432048" cy="432048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矩形 9">
            <a:extLst>
              <a:ext uri="{FF2B5EF4-FFF2-40B4-BE49-F238E27FC236}">
                <a16:creationId xmlns:a16="http://schemas.microsoft.com/office/drawing/2014/main" xmlns="" id="{A4FD4ECB-FBCC-4EE7-9853-ACCDBA7D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039" y="3664632"/>
            <a:ext cx="392312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" name="矩形 9">
            <a:extLst>
              <a:ext uri="{FF2B5EF4-FFF2-40B4-BE49-F238E27FC236}">
                <a16:creationId xmlns:a16="http://schemas.microsoft.com/office/drawing/2014/main" xmlns="" id="{6F6296E9-CFBF-41EF-AE3B-8B3361300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5" y="3664632"/>
            <a:ext cx="392312" cy="601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spc="45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" name="矩形: 圆角 12">
            <a:extLst>
              <a:ext uri="{FF2B5EF4-FFF2-40B4-BE49-F238E27FC236}">
                <a16:creationId xmlns:a16="http://schemas.microsoft.com/office/drawing/2014/main" xmlns="" id="{E5082121-2641-4926-81D6-6DA7131FB44E}"/>
              </a:ext>
            </a:extLst>
          </p:cNvPr>
          <p:cNvSpPr/>
          <p:nvPr/>
        </p:nvSpPr>
        <p:spPr>
          <a:xfrm>
            <a:off x="1514519" y="653873"/>
            <a:ext cx="422858" cy="4821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1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2" grpId="0"/>
      <p:bldP spid="45" grpId="0"/>
      <p:bldP spid="48" grpId="0"/>
      <p:bldP spid="51" grpId="0"/>
      <p:bldP spid="54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111951" y="607676"/>
            <a:ext cx="1648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算一算。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9">
                <a:extLst>
                  <a:ext uri="{FF2B5EF4-FFF2-40B4-BE49-F238E27FC236}">
                    <a16:creationId xmlns:a16="http://schemas.microsoft.com/office/drawing/2014/main" xmlns="" id="{FF6FBA29-CFDF-48BD-9E4A-C8508631748E}"/>
                  </a:ext>
                </a:extLst>
              </p:cNvPr>
              <p:cNvSpPr txBox="1"/>
              <p:nvPr/>
            </p:nvSpPr>
            <p:spPr>
              <a:xfrm>
                <a:off x="1524311" y="1380048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6FBA29-CFDF-48BD-9E4A-C8508631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311" y="1380048"/>
                <a:ext cx="1899555" cy="9366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连接符 55"/>
          <p:cNvCxnSpPr/>
          <p:nvPr/>
        </p:nvCxnSpPr>
        <p:spPr>
          <a:xfrm>
            <a:off x="2007185" y="1495294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1958014" y="2000464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xmlns="" id="{584A3992-78B2-4FA9-94AA-C5CA4DB2A418}"/>
                  </a:ext>
                </a:extLst>
              </p:cNvPr>
              <p:cNvSpPr txBox="1"/>
              <p:nvPr/>
            </p:nvSpPr>
            <p:spPr>
              <a:xfrm>
                <a:off x="690994" y="1495294"/>
                <a:ext cx="904415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÷5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4A3992-78B2-4FA9-94AA-C5CA4DB2A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94" y="1495294"/>
                <a:ext cx="904415" cy="738344"/>
              </a:xfrm>
              <a:prstGeom prst="rect">
                <a:avLst/>
              </a:prstGeom>
              <a:blipFill rotWithShape="0">
                <a:blip r:embed="rId4"/>
                <a:stretch>
                  <a:fillRect r="-12752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10">
                <a:extLst>
                  <a:ext uri="{FF2B5EF4-FFF2-40B4-BE49-F238E27FC236}">
                    <a16:creationId xmlns:a16="http://schemas.microsoft.com/office/drawing/2014/main" xmlns="" id="{54FFD563-CAAC-4B62-A7C4-EE641DA3EB8C}"/>
                  </a:ext>
                </a:extLst>
              </p:cNvPr>
              <p:cNvSpPr txBox="1"/>
              <p:nvPr/>
            </p:nvSpPr>
            <p:spPr>
              <a:xfrm>
                <a:off x="3172998" y="1389550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4FFD563-CAAC-4B62-A7C4-EE641DA3E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98" y="1389550"/>
                <a:ext cx="1155744" cy="9350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F90DB117-78A4-456A-88E2-2A30AE12936A}"/>
              </a:ext>
            </a:extLst>
          </p:cNvPr>
          <p:cNvSpPr txBox="1"/>
          <p:nvPr/>
        </p:nvSpPr>
        <p:spPr>
          <a:xfrm>
            <a:off x="2236234" y="19920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D997BABD-C0EC-4674-8618-0B74CE230C1D}"/>
              </a:ext>
            </a:extLst>
          </p:cNvPr>
          <p:cNvSpPr txBox="1"/>
          <p:nvPr/>
        </p:nvSpPr>
        <p:spPr>
          <a:xfrm>
            <a:off x="2236234" y="1251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9">
                <a:extLst>
                  <a:ext uri="{FF2B5EF4-FFF2-40B4-BE49-F238E27FC236}">
                    <a16:creationId xmlns:a16="http://schemas.microsoft.com/office/drawing/2014/main" xmlns="" id="{0DA0F609-6D3F-4A16-B047-340396BA0AF8}"/>
                  </a:ext>
                </a:extLst>
              </p:cNvPr>
              <p:cNvSpPr txBox="1"/>
              <p:nvPr/>
            </p:nvSpPr>
            <p:spPr>
              <a:xfrm>
                <a:off x="5544523" y="1380048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A0F609-6D3F-4A16-B047-340396BA0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23" y="1380048"/>
                <a:ext cx="1899555" cy="9366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xmlns="" id="{A3273DFC-DE75-4863-8058-5048EFEC270B}"/>
              </a:ext>
            </a:extLst>
          </p:cNvPr>
          <p:cNvCxnSpPr/>
          <p:nvPr/>
        </p:nvCxnSpPr>
        <p:spPr>
          <a:xfrm>
            <a:off x="6122647" y="1527044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xmlns="" id="{D5977704-9D4B-433C-854D-BD46225A1A11}"/>
              </a:ext>
            </a:extLst>
          </p:cNvPr>
          <p:cNvCxnSpPr/>
          <p:nvPr/>
        </p:nvCxnSpPr>
        <p:spPr>
          <a:xfrm>
            <a:off x="7006926" y="2000464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xmlns="" id="{04B18ADB-33E1-479C-A471-6EB224F3797D}"/>
                  </a:ext>
                </a:extLst>
              </p:cNvPr>
              <p:cNvSpPr txBox="1"/>
              <p:nvPr/>
            </p:nvSpPr>
            <p:spPr>
              <a:xfrm>
                <a:off x="4587059" y="1488951"/>
                <a:ext cx="1083951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÷9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4B18ADB-33E1-479C-A471-6EB224F37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9" y="1488951"/>
                <a:ext cx="1083951" cy="739433"/>
              </a:xfrm>
              <a:prstGeom prst="rect">
                <a:avLst/>
              </a:prstGeom>
              <a:blipFill rotWithShape="0">
                <a:blip r:embed="rId7"/>
                <a:stretch>
                  <a:fillRect r="-10674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10">
                <a:extLst>
                  <a:ext uri="{FF2B5EF4-FFF2-40B4-BE49-F238E27FC236}">
                    <a16:creationId xmlns:a16="http://schemas.microsoft.com/office/drawing/2014/main" xmlns="" id="{F68B7574-FC4B-4D2F-B8D0-E0737945275D}"/>
                  </a:ext>
                </a:extLst>
              </p:cNvPr>
              <p:cNvSpPr txBox="1"/>
              <p:nvPr/>
            </p:nvSpPr>
            <p:spPr>
              <a:xfrm>
                <a:off x="7320210" y="1389550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8B7574-FC4B-4D2F-B8D0-E07379452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210" y="1389550"/>
                <a:ext cx="1155744" cy="9350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5537EA40-1723-4EA7-8293-CA932B160279}"/>
              </a:ext>
            </a:extLst>
          </p:cNvPr>
          <p:cNvSpPr txBox="1"/>
          <p:nvPr/>
        </p:nvSpPr>
        <p:spPr>
          <a:xfrm>
            <a:off x="7183546" y="20555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xmlns="" id="{AB1643CA-17D0-4043-B123-EB19DCA60625}"/>
              </a:ext>
            </a:extLst>
          </p:cNvPr>
          <p:cNvSpPr txBox="1"/>
          <p:nvPr/>
        </p:nvSpPr>
        <p:spPr>
          <a:xfrm>
            <a:off x="6256446" y="1251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1628814" y="2851796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814" y="2851796"/>
                <a:ext cx="1899555" cy="9366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xmlns="" id="{477E783C-4E3F-4D04-A856-B1AD68EFA2AC}"/>
              </a:ext>
            </a:extLst>
          </p:cNvPr>
          <p:cNvCxnSpPr/>
          <p:nvPr/>
        </p:nvCxnSpPr>
        <p:spPr>
          <a:xfrm>
            <a:off x="2111688" y="2967042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xmlns="" id="{68C1CF19-9C6E-445A-921D-3A6F2385F5BC}"/>
              </a:ext>
            </a:extLst>
          </p:cNvPr>
          <p:cNvCxnSpPr/>
          <p:nvPr/>
        </p:nvCxnSpPr>
        <p:spPr>
          <a:xfrm>
            <a:off x="2989617" y="3465862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xmlns="" id="{CF9599A4-FB44-4F51-9EB5-EBB1E58E37F2}"/>
                  </a:ext>
                </a:extLst>
              </p:cNvPr>
              <p:cNvSpPr txBox="1"/>
              <p:nvPr/>
            </p:nvSpPr>
            <p:spPr>
              <a:xfrm>
                <a:off x="626501" y="2967042"/>
                <a:ext cx="1083951" cy="73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÷10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9599A4-FB44-4F51-9EB5-EBB1E58E3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01" y="2967042"/>
                <a:ext cx="1083951" cy="733471"/>
              </a:xfrm>
              <a:prstGeom prst="rect">
                <a:avLst/>
              </a:prstGeom>
              <a:blipFill rotWithShape="0">
                <a:blip r:embed="rId10"/>
                <a:stretch>
                  <a:fillRect r="-10112" b="-7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bject 10">
                <a:extLst>
                  <a:ext uri="{FF2B5EF4-FFF2-40B4-BE49-F238E27FC236}">
                    <a16:creationId xmlns:a16="http://schemas.microsoft.com/office/drawing/2014/main" xmlns="" id="{6FBE6191-896B-4170-9E94-1246C2CE64BE}"/>
                  </a:ext>
                </a:extLst>
              </p:cNvPr>
              <p:cNvSpPr txBox="1"/>
              <p:nvPr/>
            </p:nvSpPr>
            <p:spPr>
              <a:xfrm>
                <a:off x="3372751" y="2861298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BE6191-896B-4170-9E94-1246C2CE6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751" y="2861298"/>
                <a:ext cx="1155744" cy="9350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文本框 73">
            <a:extLst>
              <a:ext uri="{FF2B5EF4-FFF2-40B4-BE49-F238E27FC236}">
                <a16:creationId xmlns:a16="http://schemas.microsoft.com/office/drawing/2014/main" xmlns="" id="{1DC3D18D-C62A-4E23-9782-E05C6BCE0150}"/>
              </a:ext>
            </a:extLst>
          </p:cNvPr>
          <p:cNvSpPr txBox="1"/>
          <p:nvPr/>
        </p:nvSpPr>
        <p:spPr>
          <a:xfrm>
            <a:off x="3293237" y="34574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295623E8-792B-4BAE-94D1-4F2E313F4403}"/>
              </a:ext>
            </a:extLst>
          </p:cNvPr>
          <p:cNvSpPr txBox="1"/>
          <p:nvPr/>
        </p:nvSpPr>
        <p:spPr>
          <a:xfrm>
            <a:off x="2340737" y="27235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9">
                <a:extLst>
                  <a:ext uri="{FF2B5EF4-FFF2-40B4-BE49-F238E27FC236}">
                    <a16:creationId xmlns:a16="http://schemas.microsoft.com/office/drawing/2014/main" xmlns="" id="{9FE16BDD-8DEC-4A25-A0B9-EFCF1C1E4F3E}"/>
                  </a:ext>
                </a:extLst>
              </p:cNvPr>
              <p:cNvSpPr txBox="1"/>
              <p:nvPr/>
            </p:nvSpPr>
            <p:spPr>
              <a:xfrm>
                <a:off x="5544523" y="2851796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E16BDD-8DEC-4A25-A0B9-EFCF1C1E4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23" y="2851796"/>
                <a:ext cx="1899555" cy="9366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xmlns="" id="{FE2A606A-E908-4950-A7A8-7563D6AE63FF}"/>
              </a:ext>
            </a:extLst>
          </p:cNvPr>
          <p:cNvCxnSpPr/>
          <p:nvPr/>
        </p:nvCxnSpPr>
        <p:spPr>
          <a:xfrm>
            <a:off x="6122647" y="2998792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xmlns="" id="{CE57472E-8C21-4DA6-B79B-BE058DB502B2}"/>
              </a:ext>
            </a:extLst>
          </p:cNvPr>
          <p:cNvCxnSpPr/>
          <p:nvPr/>
        </p:nvCxnSpPr>
        <p:spPr>
          <a:xfrm>
            <a:off x="7006926" y="3472212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xmlns="" id="{D19D2E62-9763-48A9-B703-C18CA80DDE5C}"/>
                  </a:ext>
                </a:extLst>
              </p:cNvPr>
              <p:cNvSpPr txBox="1"/>
              <p:nvPr/>
            </p:nvSpPr>
            <p:spPr>
              <a:xfrm>
                <a:off x="4587059" y="2960699"/>
                <a:ext cx="1083951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÷6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9D2E62-9763-48A9-B703-C18CA80DD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59" y="2960699"/>
                <a:ext cx="1083951" cy="738344"/>
              </a:xfrm>
              <a:prstGeom prst="rect">
                <a:avLst/>
              </a:prstGeom>
              <a:blipFill rotWithShape="0">
                <a:blip r:embed="rId13"/>
                <a:stretch>
                  <a:fillRect r="-10674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bject 10">
                <a:extLst>
                  <a:ext uri="{FF2B5EF4-FFF2-40B4-BE49-F238E27FC236}">
                    <a16:creationId xmlns:a16="http://schemas.microsoft.com/office/drawing/2014/main" xmlns="" id="{67F40477-EC09-4462-B22F-C0FC2EAB6FB1}"/>
                  </a:ext>
                </a:extLst>
              </p:cNvPr>
              <p:cNvSpPr txBox="1"/>
              <p:nvPr/>
            </p:nvSpPr>
            <p:spPr>
              <a:xfrm>
                <a:off x="7320210" y="2861298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F40477-EC09-4462-B22F-C0FC2EAB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210" y="2861298"/>
                <a:ext cx="1155744" cy="93503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文本框 80">
            <a:extLst>
              <a:ext uri="{FF2B5EF4-FFF2-40B4-BE49-F238E27FC236}">
                <a16:creationId xmlns:a16="http://schemas.microsoft.com/office/drawing/2014/main" xmlns="" id="{B7894A46-C80C-473A-A7E6-40B7C71A6192}"/>
              </a:ext>
            </a:extLst>
          </p:cNvPr>
          <p:cNvSpPr txBox="1"/>
          <p:nvPr/>
        </p:nvSpPr>
        <p:spPr>
          <a:xfrm>
            <a:off x="7183546" y="3527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xmlns="" id="{1E1F7A78-52BB-402A-84F9-AB9D68C0B9AC}"/>
              </a:ext>
            </a:extLst>
          </p:cNvPr>
          <p:cNvSpPr txBox="1"/>
          <p:nvPr/>
        </p:nvSpPr>
        <p:spPr>
          <a:xfrm>
            <a:off x="6256446" y="27235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0" grpId="0"/>
      <p:bldP spid="61" grpId="0"/>
      <p:bldP spid="62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865447" y="1223870"/>
                <a:ext cx="2021707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     )×5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47" y="1223870"/>
                <a:ext cx="2021707" cy="778483"/>
              </a:xfrm>
              <a:prstGeom prst="rect">
                <a:avLst/>
              </a:prstGeom>
              <a:blipFill rotWithShape="0">
                <a:blip r:embed="rId2"/>
                <a:stretch>
                  <a:fillRect l="-6325" b="-10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2223310" y="3907979"/>
            <a:ext cx="4315065" cy="5232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乘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</a:t>
            </a:r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积</a:t>
            </a:r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另一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个乘数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6553" y="480407"/>
            <a:ext cx="405578" cy="523220"/>
            <a:chOff x="152631" y="737481"/>
            <a:chExt cx="405578" cy="523220"/>
          </a:xfrm>
        </p:grpSpPr>
        <p:sp>
          <p:nvSpPr>
            <p:cNvPr id="19" name="椭圆 1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52131" y="496581"/>
            <a:ext cx="1648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填一填。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3369990" y="1248161"/>
                <a:ext cx="2021707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     )×2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90" y="1248161"/>
                <a:ext cx="2021707" cy="778483"/>
              </a:xfrm>
              <a:prstGeom prst="rect">
                <a:avLst/>
              </a:prstGeom>
              <a:blipFill rotWithShape="0">
                <a:blip r:embed="rId3"/>
                <a:stretch>
                  <a:fillRect l="-6344" b="-10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080051" y="1248160"/>
                <a:ext cx="2021707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4×(       )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051" y="1248160"/>
                <a:ext cx="2021707" cy="778483"/>
              </a:xfrm>
              <a:prstGeom prst="rect">
                <a:avLst/>
              </a:prstGeom>
              <a:blipFill rotWithShape="0">
                <a:blip r:embed="rId4"/>
                <a:stretch>
                  <a:fillRect l="-6024" b="-10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CF9599A4-FB44-4F51-9EB5-EBB1E58E37F2}"/>
                  </a:ext>
                </a:extLst>
              </p:cNvPr>
              <p:cNvSpPr txBox="1"/>
              <p:nvPr/>
            </p:nvSpPr>
            <p:spPr>
              <a:xfrm>
                <a:off x="776360" y="2233596"/>
                <a:ext cx="80182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÷5</a:t>
                </a:r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9599A4-FB44-4F51-9EB5-EBB1E58E3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60" y="2233596"/>
                <a:ext cx="801823" cy="642676"/>
              </a:xfrm>
              <a:prstGeom prst="rect">
                <a:avLst/>
              </a:prstGeom>
              <a:blipFill rotWithShape="0">
                <a:blip r:embed="rId5"/>
                <a:stretch>
                  <a:fillRect r="-1136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1478921" y="2160495"/>
                <a:ext cx="1335251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21" y="2160495"/>
                <a:ext cx="1335251" cy="9366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1478921" y="2968017"/>
                <a:ext cx="794758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21" y="2968017"/>
                <a:ext cx="794758" cy="9366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1081542" y="1169088"/>
                <a:ext cx="794758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42" y="1169088"/>
                <a:ext cx="794758" cy="9366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CF9599A4-FB44-4F51-9EB5-EBB1E58E37F2}"/>
                  </a:ext>
                </a:extLst>
              </p:cNvPr>
              <p:cNvSpPr txBox="1"/>
              <p:nvPr/>
            </p:nvSpPr>
            <p:spPr>
              <a:xfrm>
                <a:off x="3434102" y="2233596"/>
                <a:ext cx="80182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÷2</a:t>
                </a:r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9599A4-FB44-4F51-9EB5-EBB1E58E3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02" y="2233596"/>
                <a:ext cx="801823" cy="642676"/>
              </a:xfrm>
              <a:prstGeom prst="rect">
                <a:avLst/>
              </a:prstGeom>
              <a:blipFill rotWithShape="0">
                <a:blip r:embed="rId9"/>
                <a:stretch>
                  <a:fillRect r="-1136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4136663" y="2160495"/>
                <a:ext cx="1335251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63" y="2160495"/>
                <a:ext cx="1335251" cy="93662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4136663" y="2968017"/>
                <a:ext cx="794758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63" y="2968017"/>
                <a:ext cx="794758" cy="93662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3714206" y="1228359"/>
                <a:ext cx="794758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206" y="1228359"/>
                <a:ext cx="794758" cy="9366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="" id="{CF9599A4-FB44-4F51-9EB5-EBB1E58E37F2}"/>
                  </a:ext>
                </a:extLst>
              </p:cNvPr>
              <p:cNvSpPr txBox="1"/>
              <p:nvPr/>
            </p:nvSpPr>
            <p:spPr>
              <a:xfrm>
                <a:off x="6098909" y="2233596"/>
                <a:ext cx="80182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÷4</a:t>
                </a:r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F9599A4-FB44-4F51-9EB5-EBB1E58E3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09" y="2233596"/>
                <a:ext cx="801823" cy="642676"/>
              </a:xfrm>
              <a:prstGeom prst="rect">
                <a:avLst/>
              </a:prstGeom>
              <a:blipFill rotWithShape="0">
                <a:blip r:embed="rId13"/>
                <a:stretch>
                  <a:fillRect r="-11364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6801470" y="2160495"/>
                <a:ext cx="1335251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470" y="2160495"/>
                <a:ext cx="1335251" cy="93662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6801470" y="2968017"/>
                <a:ext cx="794758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470" y="2968017"/>
                <a:ext cx="794758" cy="93662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9">
                <a:extLst>
                  <a:ext uri="{FF2B5EF4-FFF2-40B4-BE49-F238E27FC236}">
                    <a16:creationId xmlns:a16="http://schemas.microsoft.com/office/drawing/2014/main" xmlns="" id="{611A578B-562D-4282-9F47-9C78A4E3DEAF}"/>
                  </a:ext>
                </a:extLst>
              </p:cNvPr>
              <p:cNvSpPr txBox="1"/>
              <p:nvPr/>
            </p:nvSpPr>
            <p:spPr>
              <a:xfrm>
                <a:off x="6801470" y="1205226"/>
                <a:ext cx="794758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1A578B-562D-4282-9F47-9C78A4E3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470" y="1205226"/>
                <a:ext cx="794758" cy="93662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38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5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4" name="图片 5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3"/>
              <p:cNvSpPr txBox="1">
                <a:spLocks noChangeArrowheads="1"/>
              </p:cNvSpPr>
              <p:nvPr/>
            </p:nvSpPr>
            <p:spPr bwMode="auto">
              <a:xfrm>
                <a:off x="1092065" y="465353"/>
                <a:ext cx="7778662" cy="1209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把一块巧克力的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平均分成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份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。每份是这块巧克力的几分之几？画一画，算一算。</a:t>
                </a:r>
                <a:endParaRPr lang="zh-CN" altLang="en-US" sz="2800" b="1" dirty="0">
                  <a:solidFill>
                    <a:srgbClr val="000000"/>
                  </a:solidFill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2065" y="465353"/>
                <a:ext cx="7778662" cy="1209370"/>
              </a:xfrm>
              <a:prstGeom prst="rect">
                <a:avLst/>
              </a:prstGeom>
              <a:blipFill rotWithShape="0">
                <a:blip r:embed="rId2"/>
                <a:stretch>
                  <a:fillRect l="-1567" b="-1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1777571" y="4175905"/>
                <a:ext cx="4801102" cy="684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答：每份是这块巧克力的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b="1" dirty="0">
                  <a:solidFill>
                    <a:srgbClr val="FF0000"/>
                  </a:solidFill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7571" y="4175905"/>
                <a:ext cx="4801102" cy="684739"/>
              </a:xfrm>
              <a:prstGeom prst="rect">
                <a:avLst/>
              </a:prstGeom>
              <a:blipFill rotWithShape="0">
                <a:blip r:embed="rId3"/>
                <a:stretch>
                  <a:fillRect l="-2033"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5365957" y="1576393"/>
            <a:ext cx="3085834" cy="1528838"/>
            <a:chOff x="4985848" y="1213041"/>
            <a:chExt cx="3085834" cy="1528838"/>
          </a:xfrm>
        </p:grpSpPr>
        <p:sp>
          <p:nvSpPr>
            <p:cNvPr id="2" name="云形标注 1"/>
            <p:cNvSpPr/>
            <p:nvPr/>
          </p:nvSpPr>
          <p:spPr>
            <a:xfrm>
              <a:off x="4985848" y="1213041"/>
              <a:ext cx="3085834" cy="1528838"/>
            </a:xfrm>
            <a:prstGeom prst="cloudCallout">
              <a:avLst>
                <a:gd name="adj1" fmla="val -67346"/>
                <a:gd name="adj2" fmla="val 2507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190863" y="1446552"/>
                  <a:ext cx="2778269" cy="10763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lvl="0" eaLnBrk="1" hangingPunct="1">
                    <a:buClr>
                      <a:srgbClr val="FF0000"/>
                    </a:buClr>
                  </a:pPr>
                  <a:r>
                    <a:rPr kumimoji="0" lang="zh-CN" altLang="en-US" sz="2000" b="1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把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zh-CN" altLang="en-US" sz="2000" b="1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平均分</a:t>
                  </a:r>
                  <a:r>
                    <a:rPr kumimoji="0" lang="zh-CN" altLang="en-US" sz="2000" b="1" spc="300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成</a:t>
                  </a:r>
                  <a:r>
                    <a:rPr kumimoji="0" lang="en-US" altLang="zh-CN" sz="2000" b="1" spc="300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3</a:t>
                  </a:r>
                  <a:r>
                    <a:rPr kumimoji="0" lang="zh-CN" altLang="en-US" sz="2000" b="1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份，每份就相当于求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zh-CN" altLang="en-US" sz="2000" b="1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sz="2000" b="1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sz="2000" b="1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0" lang="zh-CN" altLang="en-US" sz="2000" b="1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。</a:t>
                  </a:r>
                </a:p>
              </p:txBody>
            </p:sp>
          </mc:Choice>
          <mc:Fallback xmlns="">
            <p:sp>
              <p:nvSpPr>
                <p:cNvPr id="21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0863" y="1446552"/>
                  <a:ext cx="2778269" cy="107638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412" b="-113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15" name="椭圆 14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270404" y="1813677"/>
            <a:ext cx="1728788" cy="1476375"/>
          </a:xfrm>
          <a:prstGeom prst="rect">
            <a:avLst/>
          </a:prstGeom>
          <a:solidFill>
            <a:srgbClr val="F99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表格 17"/>
          <p:cNvGraphicFramePr/>
          <p:nvPr>
            <p:extLst>
              <p:ext uri="{D42A27DB-BD31-4B8C-83A1-F6EECF244321}">
                <p14:modId xmlns:p14="http://schemas.microsoft.com/office/powerpoint/2010/main" val="766461073"/>
              </p:ext>
            </p:extLst>
          </p:nvPr>
        </p:nvGraphicFramePr>
        <p:xfrm>
          <a:off x="1267231" y="1813042"/>
          <a:ext cx="3501745" cy="1476375"/>
        </p:xfrm>
        <a:graphic>
          <a:graphicData uri="http://schemas.openxmlformats.org/drawingml/2006/table">
            <a:tbl>
              <a:tblPr/>
              <a:tblGrid>
                <a:gridCol w="1751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00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7637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0" name="直接连接符 19"/>
          <p:cNvCxnSpPr/>
          <p:nvPr/>
        </p:nvCxnSpPr>
        <p:spPr>
          <a:xfrm>
            <a:off x="1267229" y="2313740"/>
            <a:ext cx="3501748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6" descr="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229" y="1835902"/>
            <a:ext cx="1728787" cy="4937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" name="直接连接符 22"/>
          <p:cNvCxnSpPr/>
          <p:nvPr/>
        </p:nvCxnSpPr>
        <p:spPr>
          <a:xfrm>
            <a:off x="1267229" y="2802690"/>
            <a:ext cx="3501748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2869421" y="3445331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21" y="3445331"/>
                <a:ext cx="1899555" cy="9366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594F1338-4F8E-4493-AF6C-BAFAB2DD7C5A}"/>
                  </a:ext>
                </a:extLst>
              </p:cNvPr>
              <p:cNvSpPr txBox="1"/>
              <p:nvPr/>
            </p:nvSpPr>
            <p:spPr>
              <a:xfrm>
                <a:off x="1933822" y="3563395"/>
                <a:ext cx="955711" cy="64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÷3</a:t>
                </a:r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4F1338-4F8E-4493-AF6C-BAFAB2DD7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822" y="3563395"/>
                <a:ext cx="955711" cy="642805"/>
              </a:xfrm>
              <a:prstGeom prst="rect">
                <a:avLst/>
              </a:prstGeom>
              <a:blipFill rotWithShape="1">
                <a:blip r:embed="rId7"/>
                <a:stretch>
                  <a:fillRect r="-955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4030667" y="3465173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667" y="3465173"/>
                <a:ext cx="1155744" cy="9350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2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9" name="图片 2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1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bldLvl="0" animBg="1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3"/>
              <p:cNvSpPr txBox="1">
                <a:spLocks noChangeArrowheads="1"/>
              </p:cNvSpPr>
              <p:nvPr/>
            </p:nvSpPr>
            <p:spPr bwMode="auto">
              <a:xfrm>
                <a:off x="878420" y="443539"/>
                <a:ext cx="7624645" cy="778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一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只蚂蚁</a:t>
                </a:r>
                <a:r>
                  <a:rPr lang="en-US" altLang="zh-CN" sz="2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15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秒爬了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dm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，平均每秒爬多少分米？</a:t>
                </a:r>
              </a:p>
            </p:txBody>
          </p:sp>
        </mc:Choice>
        <mc:Fallback xmlns="">
          <p:sp>
            <p:nvSpPr>
              <p:cNvPr id="1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420" y="443539"/>
                <a:ext cx="7624645" cy="778483"/>
              </a:xfrm>
              <a:prstGeom prst="rect">
                <a:avLst/>
              </a:prstGeom>
              <a:blipFill rotWithShape="0">
                <a:blip r:embed="rId2"/>
                <a:stretch>
                  <a:fillRect l="-1599" r="-6315" b="-94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2518897" y="3697688"/>
                <a:ext cx="4801102" cy="783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答：平均每秒爬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  <m:r>
                      <a:rPr lang="zh-CN" altLang="en-US" sz="2800" b="1" i="1">
                        <a:solidFill>
                          <a:srgbClr val="FF0000"/>
                        </a:solidFill>
                        <a:latin typeface="Cambria Math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分米</m:t>
                    </m:r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8897" y="3697688"/>
                <a:ext cx="4801102" cy="783356"/>
              </a:xfrm>
              <a:prstGeom prst="rect">
                <a:avLst/>
              </a:prstGeom>
              <a:blipFill rotWithShape="1">
                <a:blip r:embed="rId3"/>
                <a:stretch>
                  <a:fillRect l="-2538" b="-5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5471636" y="1456479"/>
            <a:ext cx="3273841" cy="1640794"/>
            <a:chOff x="4985848" y="1203635"/>
            <a:chExt cx="3273841" cy="1640794"/>
          </a:xfrm>
        </p:grpSpPr>
        <p:sp>
          <p:nvSpPr>
            <p:cNvPr id="2" name="云形标注 1"/>
            <p:cNvSpPr/>
            <p:nvPr/>
          </p:nvSpPr>
          <p:spPr>
            <a:xfrm>
              <a:off x="4985848" y="1203635"/>
              <a:ext cx="3273841" cy="1640794"/>
            </a:xfrm>
            <a:prstGeom prst="cloudCallout">
              <a:avLst>
                <a:gd name="adj1" fmla="val -50488"/>
                <a:gd name="adj2" fmla="val -6995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190864" y="1446552"/>
                  <a:ext cx="2906456" cy="1079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pPr lvl="0" eaLnBrk="1" hangingPunct="1">
                    <a:buClr>
                      <a:srgbClr val="FF0000"/>
                    </a:buClr>
                  </a:pPr>
                  <a:r>
                    <a:rPr kumimoji="0" lang="zh-CN" altLang="en-US" sz="2000" b="1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把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kumimoji="0" lang="zh-CN" altLang="en-US" sz="2000" b="1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平均</a:t>
                  </a: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分</a:t>
                  </a:r>
                  <a:r>
                    <a:rPr kumimoji="0" lang="zh-CN" altLang="en-US" sz="2000" b="1" spc="300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成</a:t>
                  </a:r>
                  <a:r>
                    <a:rPr kumimoji="0" lang="en-US" altLang="zh-CN" sz="2000" b="1" spc="300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15</a:t>
                  </a:r>
                  <a:r>
                    <a:rPr kumimoji="0" lang="zh-CN" altLang="en-US" sz="2000" b="1" dirty="0" smtClean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份</a:t>
                  </a:r>
                  <a:r>
                    <a:rPr kumimoji="0" lang="zh-CN" altLang="en-US" sz="2000" b="1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，每份就相当于求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kumimoji="0" lang="zh-CN" altLang="en-US" sz="2000" b="1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sz="2000" b="1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sz="2000" b="1" i="0" smtClean="0">
                              <a:solidFill>
                                <a:srgbClr val="FF0000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kumimoji="0" lang="en-US" altLang="zh-CN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0" lang="zh-CN" altLang="en-US" sz="2000" b="1" dirty="0">
                      <a:solidFill>
                        <a:prstClr val="black"/>
                      </a:solidFill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。</a:t>
                  </a:r>
                </a:p>
              </p:txBody>
            </p:sp>
          </mc:Choice>
          <mc:Fallback xmlns="">
            <p:sp>
              <p:nvSpPr>
                <p:cNvPr id="21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0864" y="1446552"/>
                  <a:ext cx="2906456" cy="107978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96" r="-1048" b="-11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/>
          <p:cNvGrpSpPr/>
          <p:nvPr/>
        </p:nvGrpSpPr>
        <p:grpSpPr>
          <a:xfrm>
            <a:off x="492728" y="571170"/>
            <a:ext cx="405578" cy="523220"/>
            <a:chOff x="152631" y="737481"/>
            <a:chExt cx="405578" cy="523220"/>
          </a:xfrm>
        </p:grpSpPr>
        <p:sp>
          <p:nvSpPr>
            <p:cNvPr id="15" name="椭圆 14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2250188" y="2825293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9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188" y="2825293"/>
                <a:ext cx="1899555" cy="9366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594F1338-4F8E-4493-AF6C-BAFAB2DD7C5A}"/>
                  </a:ext>
                </a:extLst>
              </p:cNvPr>
              <p:cNvSpPr txBox="1"/>
              <p:nvPr/>
            </p:nvSpPr>
            <p:spPr>
              <a:xfrm>
                <a:off x="898306" y="2923986"/>
                <a:ext cx="1443024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10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÷15</a:t>
                </a:r>
                <a:endParaRPr lang="zh-CN" altLang="en-US" sz="28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4F1338-4F8E-4493-AF6C-BAFAB2DD7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06" y="2923986"/>
                <a:ext cx="1443024" cy="739241"/>
              </a:xfrm>
              <a:prstGeom prst="rect">
                <a:avLst/>
              </a:prstGeom>
              <a:blipFill rotWithShape="1">
                <a:blip r:embed="rId6"/>
                <a:stretch>
                  <a:fillRect r="-8017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3943775" y="2872291"/>
                <a:ext cx="2438552" cy="825397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pc="60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分米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秒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775" y="2872291"/>
                <a:ext cx="2438552" cy="825397"/>
              </a:xfrm>
              <a:prstGeom prst="rect">
                <a:avLst/>
              </a:prstGeom>
              <a:blipFill rotWithShape="1">
                <a:blip r:embed="rId7"/>
                <a:stretch>
                  <a:fillRect r="-19500" b="-2206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组合 26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2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9" name="图片 2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7" name="TextBox 1"/>
          <p:cNvSpPr txBox="1"/>
          <p:nvPr/>
        </p:nvSpPr>
        <p:spPr>
          <a:xfrm>
            <a:off x="1740863" y="1822437"/>
            <a:ext cx="2918203" cy="5232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路程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速度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3"/>
              <p:cNvSpPr txBox="1">
                <a:spLocks noChangeArrowheads="1"/>
              </p:cNvSpPr>
              <p:nvPr/>
            </p:nvSpPr>
            <p:spPr bwMode="auto">
              <a:xfrm>
                <a:off x="878420" y="443539"/>
                <a:ext cx="7778470" cy="1209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一瓶果酱有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，淘气家</a:t>
                </a:r>
                <a:r>
                  <a:rPr lang="en-US" altLang="zh-CN" sz="2800" b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5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天吃完，平均每天吃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多少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千克？相当于多少克？</a:t>
                </a:r>
              </a:p>
            </p:txBody>
          </p:sp>
        </mc:Choice>
        <mc:Fallback xmlns="">
          <p:sp>
            <p:nvSpPr>
              <p:cNvPr id="1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420" y="443539"/>
                <a:ext cx="7778470" cy="1209370"/>
              </a:xfrm>
              <a:prstGeom prst="rect">
                <a:avLst/>
              </a:prstGeom>
              <a:blipFill rotWithShape="0">
                <a:blip r:embed="rId2"/>
                <a:stretch>
                  <a:fillRect l="-156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492728" y="571170"/>
            <a:ext cx="405578" cy="523220"/>
            <a:chOff x="152631" y="737481"/>
            <a:chExt cx="405578" cy="523220"/>
          </a:xfrm>
        </p:grpSpPr>
        <p:sp>
          <p:nvSpPr>
            <p:cNvPr id="15" name="椭圆 14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46025" y="4592974"/>
            <a:ext cx="3961993" cy="430304"/>
            <a:chOff x="5304502" y="544377"/>
            <a:chExt cx="3386830" cy="430304"/>
          </a:xfrm>
        </p:grpSpPr>
        <p:sp>
          <p:nvSpPr>
            <p:cNvPr id="28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9" name="图片 28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8"/>
              <p:cNvSpPr txBox="1"/>
              <p:nvPr/>
            </p:nvSpPr>
            <p:spPr>
              <a:xfrm>
                <a:off x="2882897" y="1823572"/>
                <a:ext cx="3293334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÷</m:t>
                      </m:r>
                      <m:r>
                        <m:rPr>
                          <m:nor/>
                        </m:rPr>
                        <a:rPr lang="zh-CN" altLang="en-US" sz="2800" b="1" i="0" spc="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altLang="zh-CN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（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）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97" y="1823572"/>
                <a:ext cx="3293334" cy="9001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8"/>
              <p:cNvSpPr txBox="1"/>
              <p:nvPr/>
            </p:nvSpPr>
            <p:spPr>
              <a:xfrm>
                <a:off x="2882897" y="2847832"/>
                <a:ext cx="4007757" cy="93275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1000</m:t>
                      </m:r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（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zh-CN" altLang="en-US" sz="2800" b="1" i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）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97" y="2847832"/>
                <a:ext cx="4007757" cy="9327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1685958" y="3624428"/>
            <a:ext cx="6330315" cy="856615"/>
            <a:chOff x="3872" y="4567"/>
            <a:chExt cx="9969" cy="1349"/>
          </a:xfrm>
        </p:grpSpPr>
        <p:sp>
          <p:nvSpPr>
            <p:cNvPr id="22" name="文本框 21"/>
            <p:cNvSpPr txBox="1"/>
            <p:nvPr/>
          </p:nvSpPr>
          <p:spPr>
            <a:xfrm>
              <a:off x="3872" y="5015"/>
              <a:ext cx="9969" cy="8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答：平均每天吃     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kg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相当于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100g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。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10"/>
                <p:cNvSpPr txBox="1"/>
                <p:nvPr/>
              </p:nvSpPr>
              <p:spPr>
                <a:xfrm>
                  <a:off x="7875" y="4567"/>
                  <a:ext cx="921" cy="1349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CN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zh-CN" altLang="en-US" sz="28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zh-CN" altLang="en-US" sz="28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zh-CN" altLang="en-US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5" y="4567"/>
                  <a:ext cx="921" cy="1349"/>
                </a:xfrm>
                <a:prstGeom prst="rect">
                  <a:avLst/>
                </a:prstGeom>
                <a:blipFill>
                  <a:blip r:embed="rId6"/>
                  <a:stretch>
                    <a:fillRect r="-5208"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187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549881" y="597173"/>
            <a:ext cx="608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计算题。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1262140" y="1374164"/>
                <a:ext cx="705642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÷7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140" y="1374164"/>
                <a:ext cx="705642" cy="684803"/>
              </a:xfrm>
              <a:prstGeom prst="rect">
                <a:avLst/>
              </a:prstGeom>
              <a:blipFill rotWithShape="0">
                <a:blip r:embed="rId2"/>
                <a:stretch>
                  <a:fillRect r="-12931" b="-7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4792506" y="1346624"/>
                <a:ext cx="705642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÷6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06" y="1346624"/>
                <a:ext cx="705642" cy="684739"/>
              </a:xfrm>
              <a:prstGeom prst="rect">
                <a:avLst/>
              </a:prstGeom>
              <a:blipFill rotWithShape="0">
                <a:blip r:embed="rId3"/>
                <a:stretch>
                  <a:fillRect r="-12931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229621" y="2396054"/>
                <a:ext cx="705642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÷6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21" y="2396054"/>
                <a:ext cx="705642" cy="684739"/>
              </a:xfrm>
              <a:prstGeom prst="rect">
                <a:avLst/>
              </a:prstGeom>
              <a:blipFill rotWithShape="0">
                <a:blip r:embed="rId4"/>
                <a:stretch>
                  <a:fillRect r="-13043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804964" y="2440661"/>
                <a:ext cx="705642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÷4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964" y="2440661"/>
                <a:ext cx="705642" cy="684803"/>
              </a:xfrm>
              <a:prstGeom prst="rect">
                <a:avLst/>
              </a:prstGeom>
              <a:blipFill rotWithShape="0">
                <a:blip r:embed="rId21"/>
                <a:stretch>
                  <a:fillRect r="-12931" b="-7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1229621" y="3387838"/>
                <a:ext cx="705642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÷9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21" y="3387838"/>
                <a:ext cx="705642" cy="684739"/>
              </a:xfrm>
              <a:prstGeom prst="rect">
                <a:avLst/>
              </a:prstGeom>
              <a:blipFill rotWithShape="0">
                <a:blip r:embed="rId22"/>
                <a:stretch>
                  <a:fillRect r="-13043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1935263" y="1316697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63" y="1316697"/>
                <a:ext cx="1899555" cy="93662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2925470" y="1318284"/>
                <a:ext cx="1088838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Objec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470" y="1318284"/>
                <a:ext cx="1088838" cy="93503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5419442" y="1316697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442" y="1316697"/>
                <a:ext cx="1899555" cy="93662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6409649" y="1318284"/>
                <a:ext cx="1088838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Objec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49" y="1318284"/>
                <a:ext cx="1088838" cy="93503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1935263" y="2335355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63" y="2335355"/>
                <a:ext cx="1899555" cy="93662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2925470" y="2336942"/>
                <a:ext cx="1088838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Objec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470" y="2336942"/>
                <a:ext cx="1088838" cy="93503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5510606" y="2396054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606" y="2396054"/>
                <a:ext cx="1899555" cy="93662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6500813" y="2397641"/>
                <a:ext cx="1088838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Objec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813" y="2397641"/>
                <a:ext cx="1088838" cy="93503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1924759" y="3332679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59" y="3332679"/>
                <a:ext cx="1899555" cy="93662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2914966" y="3334266"/>
                <a:ext cx="1088838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Objec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966" y="3334266"/>
                <a:ext cx="1088838" cy="935038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"/>
              <p:cNvSpPr txBox="1"/>
              <p:nvPr/>
            </p:nvSpPr>
            <p:spPr>
              <a:xfrm>
                <a:off x="370420" y="691177"/>
                <a:ext cx="8286470" cy="783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一个正方形的周长是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dm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，它的边长是多少分米？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20" y="691177"/>
                <a:ext cx="8286470" cy="783420"/>
              </a:xfrm>
              <a:prstGeom prst="rect">
                <a:avLst/>
              </a:prstGeom>
              <a:blipFill rotWithShape="0">
                <a:blip r:embed="rId2"/>
                <a:stretch>
                  <a:fillRect l="-1545" r="-5740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08" y="1773439"/>
            <a:ext cx="1244143" cy="1440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51630" y="1773439"/>
            <a:ext cx="3273841" cy="1009174"/>
            <a:chOff x="4985848" y="1203635"/>
            <a:chExt cx="3273841" cy="1009174"/>
          </a:xfrm>
        </p:grpSpPr>
        <p:sp>
          <p:nvSpPr>
            <p:cNvPr id="5" name="云形标注 4"/>
            <p:cNvSpPr/>
            <p:nvPr/>
          </p:nvSpPr>
          <p:spPr>
            <a:xfrm>
              <a:off x="4985848" y="1203635"/>
              <a:ext cx="3273841" cy="1009174"/>
            </a:xfrm>
            <a:prstGeom prst="cloudCallout">
              <a:avLst>
                <a:gd name="adj1" fmla="val -62045"/>
                <a:gd name="adj2" fmla="val 3381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5190863" y="1446552"/>
              <a:ext cx="3068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buClr>
                  <a:srgbClr val="FF0000"/>
                </a:buClr>
              </a:pPr>
              <a:r>
                <a:rPr kumimoji="0" lang="zh-CN" altLang="en-US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正方形周长</a:t>
              </a:r>
              <a:r>
                <a:rPr kumimoji="0" lang="en-US" altLang="zh-CN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÷4=</a:t>
              </a:r>
              <a:r>
                <a:rPr kumimoji="0" lang="zh-CN" altLang="en-US" b="1" dirty="0" smtClean="0">
                  <a:solidFill>
                    <a:prstClr val="black"/>
                  </a:solidFill>
                  <a:ea typeface="楷体" panose="02010609060101010101" pitchFamily="49" charset="-122"/>
                  <a:cs typeface="Times New Roman" panose="02020603050405020304" pitchFamily="18" charset="0"/>
                </a:rPr>
                <a:t>边长</a:t>
              </a:r>
              <a:endParaRPr kumimoji="0" lang="zh-CN" altLang="en-US" b="1" dirty="0">
                <a:solidFill>
                  <a:prstClr val="black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8"/>
              <p:cNvSpPr txBox="1"/>
              <p:nvPr/>
            </p:nvSpPr>
            <p:spPr>
              <a:xfrm>
                <a:off x="2637999" y="2982367"/>
                <a:ext cx="1405856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÷</m:t>
                      </m:r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999" y="2982367"/>
                <a:ext cx="1405856" cy="9001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3340927" y="3882480"/>
                <a:ext cx="4801102" cy="783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答：它的边长是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dm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0927" y="3882480"/>
                <a:ext cx="4801102" cy="783356"/>
              </a:xfrm>
              <a:prstGeom prst="rect">
                <a:avLst/>
              </a:prstGeom>
              <a:blipFill rotWithShape="1">
                <a:blip r:embed="rId5"/>
                <a:stretch>
                  <a:fillRect l="-2538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3732147" y="2945855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16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147" y="2945855"/>
                <a:ext cx="1899555" cy="9366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5425734" y="2992853"/>
                <a:ext cx="1951347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pc="60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dm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734" y="2992853"/>
                <a:ext cx="1951347" cy="935038"/>
              </a:xfrm>
              <a:prstGeom prst="rect">
                <a:avLst/>
              </a:prstGeom>
              <a:blipFill rotWithShape="1">
                <a:blip r:embed="rId7"/>
                <a:stretch>
                  <a:fillRect r="-4375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9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"/>
              <p:cNvSpPr txBox="1"/>
              <p:nvPr/>
            </p:nvSpPr>
            <p:spPr>
              <a:xfrm>
                <a:off x="636591" y="597173"/>
                <a:ext cx="7466885" cy="121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一个蛋糕重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，把它平均分给莉莉、兰兰、和乐乐，每人分得的蛋糕重多少千克？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91" y="597173"/>
                <a:ext cx="7466885" cy="1214307"/>
              </a:xfrm>
              <a:prstGeom prst="rect">
                <a:avLst/>
              </a:prstGeom>
              <a:blipFill rotWithShape="1">
                <a:blip r:embed="rId2"/>
                <a:stretch>
                  <a:fillRect l="-1633" r="-6449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云形标注 4"/>
          <p:cNvSpPr/>
          <p:nvPr/>
        </p:nvSpPr>
        <p:spPr>
          <a:xfrm>
            <a:off x="2350064" y="1811480"/>
            <a:ext cx="3273841" cy="1310092"/>
          </a:xfrm>
          <a:prstGeom prst="cloudCallout">
            <a:avLst>
              <a:gd name="adj1" fmla="val 61475"/>
              <a:gd name="adj2" fmla="val 2839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2717449" y="1891680"/>
                <a:ext cx="2906456" cy="1079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 eaLnBrk="1" hangingPunct="1">
                  <a:buClr>
                    <a:srgbClr val="FF0000"/>
                  </a:buClr>
                </a:pPr>
                <a:r>
                  <a: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把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sz="20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sz="20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平均</a:t>
                </a:r>
                <a:r>
                  <a:rPr kumimoji="0" lang="zh-CN" altLang="en-US" sz="2000" b="1" dirty="0" smtClean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分</a:t>
                </a:r>
                <a:r>
                  <a:rPr kumimoji="0" lang="zh-CN" altLang="en-US" sz="2000" b="1" spc="300" dirty="0" smtClean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成</a:t>
                </a:r>
                <a:r>
                  <a:rPr kumimoji="0" lang="en-US" altLang="zh-CN" sz="2000" b="1" spc="300" dirty="0" smtClean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kumimoji="0" lang="zh-CN" altLang="en-US" sz="2000" b="1" dirty="0" smtClean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份</a:t>
                </a:r>
                <a:r>
                  <a: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，每份就相当于求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sz="20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sz="20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sz="2000" b="1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sz="20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zh-CN" altLang="en-US" sz="20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7449" y="1891680"/>
                <a:ext cx="2906456" cy="1079783"/>
              </a:xfrm>
              <a:prstGeom prst="rect">
                <a:avLst/>
              </a:prstGeom>
              <a:blipFill rotWithShape="0">
                <a:blip r:embed="rId3"/>
                <a:stretch>
                  <a:fillRect l="-2306" b="-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8"/>
              <p:cNvSpPr txBox="1"/>
              <p:nvPr/>
            </p:nvSpPr>
            <p:spPr>
              <a:xfrm>
                <a:off x="2014521" y="3121572"/>
                <a:ext cx="1405856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÷</m:t>
                      </m:r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521" y="3121572"/>
                <a:ext cx="1405856" cy="9001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2717449" y="4021685"/>
                <a:ext cx="4801102" cy="778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答：每人分得的蛋糕重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7449" y="4021685"/>
                <a:ext cx="4801102" cy="778483"/>
              </a:xfrm>
              <a:prstGeom prst="rect">
                <a:avLst/>
              </a:prstGeom>
              <a:blipFill rotWithShape="1">
                <a:blip r:embed="rId5"/>
                <a:stretch>
                  <a:fillRect l="-2668" b="-94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3108669" y="3085060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669" y="3085060"/>
                <a:ext cx="1899555" cy="9366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4648231" y="3148071"/>
                <a:ext cx="1951347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pc="60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31" y="3148071"/>
                <a:ext cx="1951347" cy="93503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25" y="2091088"/>
            <a:ext cx="1129845" cy="10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"/>
              <p:cNvSpPr txBox="1"/>
              <p:nvPr/>
            </p:nvSpPr>
            <p:spPr>
              <a:xfrm>
                <a:off x="597507" y="654323"/>
                <a:ext cx="7936894" cy="121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蜗牛哥哥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分爬了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蜗牛弟弟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分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爬了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。它俩谁爬得快？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7" y="654323"/>
                <a:ext cx="7936894" cy="1213666"/>
              </a:xfrm>
              <a:prstGeom prst="rect">
                <a:avLst/>
              </a:prstGeom>
              <a:blipFill rotWithShape="1">
                <a:blip r:embed="rId2"/>
                <a:stretch>
                  <a:fillRect l="-1536" r="-6144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1"/>
          <p:cNvSpPr txBox="1"/>
          <p:nvPr/>
        </p:nvSpPr>
        <p:spPr>
          <a:xfrm>
            <a:off x="3663733" y="3891100"/>
            <a:ext cx="473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答：蜗牛弟弟爬得快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8"/>
              <p:cNvSpPr txBox="1"/>
              <p:nvPr/>
            </p:nvSpPr>
            <p:spPr>
              <a:xfrm>
                <a:off x="2191998" y="2066198"/>
                <a:ext cx="3586269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13 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US" altLang="zh-CN" sz="2800" b="1" i="0" spc="60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800" b="1" i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米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98" y="2066198"/>
                <a:ext cx="3586269" cy="900113"/>
              </a:xfrm>
              <a:prstGeom prst="rect">
                <a:avLst/>
              </a:prstGeom>
              <a:blipFill rotWithShape="0">
                <a:blip r:embed="rId3"/>
                <a:stretch>
                  <a:fillRect r="-1020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8"/>
              <p:cNvSpPr txBox="1"/>
              <p:nvPr/>
            </p:nvSpPr>
            <p:spPr>
              <a:xfrm>
                <a:off x="2159005" y="2978649"/>
                <a:ext cx="3586269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14 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US" altLang="zh-CN" sz="2800" b="1" i="0" spc="60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zh-CN" sz="2800" b="1" i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米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分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5" y="2978649"/>
                <a:ext cx="3586269" cy="900113"/>
              </a:xfrm>
              <a:prstGeom prst="rect">
                <a:avLst/>
              </a:prstGeom>
              <a:blipFill rotWithShape="0">
                <a:blip r:embed="rId4"/>
                <a:stretch>
                  <a:fillRect r="-1190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8"/>
              <p:cNvSpPr txBox="1"/>
              <p:nvPr/>
            </p:nvSpPr>
            <p:spPr>
              <a:xfrm>
                <a:off x="5871833" y="2978649"/>
                <a:ext cx="1697649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3" y="2978649"/>
                <a:ext cx="1697649" cy="9001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"/>
          <p:cNvSpPr txBox="1"/>
          <p:nvPr/>
        </p:nvSpPr>
        <p:spPr>
          <a:xfrm>
            <a:off x="4412731" y="1443874"/>
            <a:ext cx="2918203" cy="5232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路程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速度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2" grpId="0"/>
      <p:bldP spid="13" grpId="0"/>
      <p:bldP spid="1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776127" y="898686"/>
            <a:ext cx="6973947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纸折一折，涂一涂，再算出结果。</a:t>
            </a:r>
          </a:p>
        </p:txBody>
      </p:sp>
      <p:pic>
        <p:nvPicPr>
          <p:cNvPr id="21" name="图片 6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65" y="1683284"/>
            <a:ext cx="2332090" cy="975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7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432" y="1694887"/>
            <a:ext cx="2188993" cy="9642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8" descr="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302" y="1706543"/>
            <a:ext cx="2311463" cy="9642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矩形 31"/>
          <p:cNvSpPr/>
          <p:nvPr/>
        </p:nvSpPr>
        <p:spPr>
          <a:xfrm>
            <a:off x="1049755" y="3146567"/>
            <a:ext cx="1464310" cy="120205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045628" y="3964130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1061503" y="3576145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061820" y="3149085"/>
            <a:ext cx="1439545" cy="41719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1769210" y="3146567"/>
            <a:ext cx="7620" cy="120078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1400910" y="3158632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2137510" y="3157997"/>
            <a:ext cx="14605" cy="11893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1060074" y="3148790"/>
            <a:ext cx="332740" cy="427355"/>
          </a:xfrm>
          <a:prstGeom prst="rect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856773" y="3158632"/>
            <a:ext cx="1464310" cy="120205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4420970" y="3173872"/>
            <a:ext cx="7620" cy="120078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4741645" y="3173237"/>
            <a:ext cx="14605" cy="11893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5044540" y="3179587"/>
            <a:ext cx="14605" cy="11893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870742" y="3173871"/>
            <a:ext cx="534987" cy="117157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/>
          <p:cNvCxnSpPr/>
          <p:nvPr/>
        </p:nvCxnSpPr>
        <p:spPr>
          <a:xfrm>
            <a:off x="3885291" y="3586940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876055" y="3967305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3871060" y="3179587"/>
            <a:ext cx="545465" cy="406400"/>
          </a:xfrm>
          <a:prstGeom prst="rect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4135855" y="3173872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673315" y="3158632"/>
            <a:ext cx="1464310" cy="1202055"/>
          </a:xfrm>
          <a:prstGeom prst="rect">
            <a:avLst/>
          </a:prstGeom>
          <a:solidFill>
            <a:schemeClr val="bg1"/>
          </a:solidFill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6684428" y="3957145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673315" y="3181492"/>
            <a:ext cx="1451610" cy="77216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6898105" y="3163712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7134325" y="3184032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7379435" y="3184032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7630895" y="3184032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7876014" y="3177999"/>
            <a:ext cx="15875" cy="1176655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6682840" y="3170508"/>
            <a:ext cx="202248" cy="783143"/>
          </a:xfrm>
          <a:prstGeom prst="rect">
            <a:avLst/>
          </a:prstGeom>
          <a:pattFill prst="pct3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/>
          <p:nvPr/>
        </p:nvCxnSpPr>
        <p:spPr>
          <a:xfrm>
            <a:off x="6684428" y="3576780"/>
            <a:ext cx="144018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xmlns="" id="{10C95F30-089A-4231-8158-10AD22FC0E2E}"/>
                  </a:ext>
                </a:extLst>
              </p:cNvPr>
              <p:cNvSpPr txBox="1"/>
              <p:nvPr/>
            </p:nvSpPr>
            <p:spPr>
              <a:xfrm>
                <a:off x="2145654" y="1843554"/>
                <a:ext cx="732893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0C95F30-089A-4231-8158-10AD22FC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654" y="1843554"/>
                <a:ext cx="732893" cy="6426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xmlns="" id="{10C95F30-089A-4231-8158-10AD22FC0E2E}"/>
                  </a:ext>
                </a:extLst>
              </p:cNvPr>
              <p:cNvSpPr txBox="1"/>
              <p:nvPr/>
            </p:nvSpPr>
            <p:spPr>
              <a:xfrm>
                <a:off x="4916961" y="1835934"/>
                <a:ext cx="732893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0C95F30-089A-4231-8158-10AD22FC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961" y="1835934"/>
                <a:ext cx="732893" cy="6469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xmlns="" id="{10C95F30-089A-4231-8158-10AD22FC0E2E}"/>
                  </a:ext>
                </a:extLst>
              </p:cNvPr>
              <p:cNvSpPr txBox="1"/>
              <p:nvPr/>
            </p:nvSpPr>
            <p:spPr>
              <a:xfrm>
                <a:off x="7750074" y="1823121"/>
                <a:ext cx="579005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0C95F30-089A-4231-8158-10AD22FC0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074" y="1823121"/>
                <a:ext cx="579005" cy="6468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5" grpId="0" bldLvl="0" animBg="1"/>
      <p:bldP spid="39" grpId="0" bldLvl="0" animBg="1"/>
      <p:bldP spid="40" grpId="0" bldLvl="0" animBg="1"/>
      <p:bldP spid="44" grpId="0" bldLvl="0" animBg="1"/>
      <p:bldP spid="47" grpId="0" bldLvl="0" animBg="1"/>
      <p:bldP spid="49" grpId="0" bldLvl="0" animBg="1"/>
      <p:bldP spid="51" grpId="0" bldLvl="0" animBg="1"/>
      <p:bldP spid="57" grpId="0" bldLvl="0" animBg="1"/>
      <p:bldP spid="59" grpId="0"/>
      <p:bldP spid="60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"/>
              <p:cNvSpPr txBox="1"/>
              <p:nvPr/>
            </p:nvSpPr>
            <p:spPr>
              <a:xfrm>
                <a:off x="799880" y="526136"/>
                <a:ext cx="7936894" cy="1900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5. 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一辆货车从甲地开往乙地，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时行了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423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km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；一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辆客车从乙地开往甲地，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时行</a:t>
                </a:r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42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km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。这两辆车谁的速度快？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80" y="526136"/>
                <a:ext cx="7936894" cy="1900649"/>
              </a:xfrm>
              <a:prstGeom prst="rect">
                <a:avLst/>
              </a:prstGeom>
              <a:blipFill rotWithShape="1">
                <a:blip r:embed="rId2"/>
                <a:stretch>
                  <a:fillRect l="-1536" r="-1229" b="-7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"/>
          <p:cNvSpPr txBox="1"/>
          <p:nvPr/>
        </p:nvSpPr>
        <p:spPr>
          <a:xfrm>
            <a:off x="3096481" y="4234118"/>
            <a:ext cx="473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：客车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的速度快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8"/>
              <p:cNvSpPr txBox="1"/>
              <p:nvPr/>
            </p:nvSpPr>
            <p:spPr>
              <a:xfrm>
                <a:off x="4304107" y="2328881"/>
                <a:ext cx="3799798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423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US" altLang="zh-CN" sz="2800" b="1" i="0" spc="60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zh-CN" sz="2800" b="1" i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千米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107" y="2328881"/>
                <a:ext cx="3799798" cy="900113"/>
              </a:xfrm>
              <a:prstGeom prst="rect">
                <a:avLst/>
              </a:prstGeom>
              <a:blipFill rotWithShape="1">
                <a:blip r:embed="rId3"/>
                <a:stretch>
                  <a:fillRect r="-8026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8"/>
              <p:cNvSpPr txBox="1"/>
              <p:nvPr/>
            </p:nvSpPr>
            <p:spPr>
              <a:xfrm>
                <a:off x="1467491" y="3350545"/>
                <a:ext cx="3815709" cy="74116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428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3 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÷</m:t>
                    </m:r>
                    <m:r>
                      <m:rPr>
                        <m:nor/>
                      </m:rPr>
                      <a:rPr lang="en-US" altLang="zh-CN" sz="2800" b="1" i="0" spc="60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800" b="1" i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千米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491" y="3350545"/>
                <a:ext cx="3815709" cy="741163"/>
              </a:xfrm>
              <a:prstGeom prst="rect">
                <a:avLst/>
              </a:prstGeom>
              <a:blipFill rotWithShape="1">
                <a:blip r:embed="rId4"/>
                <a:stretch>
                  <a:fillRect r="-7827" b="-11570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8"/>
              <p:cNvSpPr txBox="1"/>
              <p:nvPr/>
            </p:nvSpPr>
            <p:spPr>
              <a:xfrm>
                <a:off x="5641204" y="3328754"/>
                <a:ext cx="1697649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204" y="3328754"/>
                <a:ext cx="1697649" cy="9001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"/>
          <p:cNvSpPr txBox="1"/>
          <p:nvPr/>
        </p:nvSpPr>
        <p:spPr>
          <a:xfrm>
            <a:off x="1083442" y="2571885"/>
            <a:ext cx="2918203" cy="5232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路程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速度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511953" y="519093"/>
                <a:ext cx="8008204" cy="12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在一段长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km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的小路的一侧等距离种了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26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棵树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两端都种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 ,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每相邻两棵树之间的距离是多少千米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?</a:t>
                </a:r>
                <a:endPara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53" y="519093"/>
                <a:ext cx="8008204" cy="1214243"/>
              </a:xfrm>
              <a:prstGeom prst="rect">
                <a:avLst/>
              </a:prstGeom>
              <a:blipFill rotWithShape="0">
                <a:blip r:embed="rId3"/>
                <a:stretch>
                  <a:fillRect l="-1598" r="-1370" b="-13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"/>
          <p:cNvSpPr txBox="1"/>
          <p:nvPr/>
        </p:nvSpPr>
        <p:spPr>
          <a:xfrm>
            <a:off x="2581167" y="1957030"/>
            <a:ext cx="3449144" cy="5232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种的棵数－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1=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间隔数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17021" y="1126214"/>
            <a:ext cx="22308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14856" y="1733336"/>
            <a:ext cx="11981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8"/>
              <p:cNvSpPr txBox="1"/>
              <p:nvPr/>
            </p:nvSpPr>
            <p:spPr>
              <a:xfrm>
                <a:off x="1880514" y="2740456"/>
                <a:ext cx="1405856" cy="90011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÷</m:t>
                      </m:r>
                      <m:r>
                        <m:rPr>
                          <m:nor/>
                        </m:rPr>
                        <a:rPr lang="en-US" altLang="zh-CN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514" y="2740456"/>
                <a:ext cx="1405856" cy="900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1687136" y="3640569"/>
                <a:ext cx="6442317" cy="783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答：每相邻两棵树之间的距离是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km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7136" y="3640569"/>
                <a:ext cx="6442317" cy="783420"/>
              </a:xfrm>
              <a:prstGeom prst="rect">
                <a:avLst/>
              </a:prstGeom>
              <a:blipFill rotWithShape="1">
                <a:blip r:embed="rId5"/>
                <a:stretch>
                  <a:fillRect l="-1987" r="-7569" b="-7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3212983" y="2703944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3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983" y="2703944"/>
                <a:ext cx="1899555" cy="9366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4908295" y="2761142"/>
                <a:ext cx="214677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pc="60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km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295" y="2761142"/>
                <a:ext cx="2146774" cy="935038"/>
              </a:xfrm>
              <a:prstGeom prst="rect">
                <a:avLst/>
              </a:prstGeom>
              <a:blipFill rotWithShape="1">
                <a:blip r:embed="rId7"/>
                <a:stretch>
                  <a:fillRect r="-22727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8"/>
          <p:cNvSpPr txBox="1"/>
          <p:nvPr/>
        </p:nvSpPr>
        <p:spPr>
          <a:xfrm>
            <a:off x="6216919" y="1908385"/>
            <a:ext cx="1833219" cy="549439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26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1=25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04640" y="2153192"/>
            <a:ext cx="7350596" cy="979775"/>
            <a:chOff x="844820" y="2176298"/>
            <a:chExt cx="7350596" cy="979775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ADD1F12A-297F-44DC-A1F9-DB653F1D621E}"/>
                </a:ext>
              </a:extLst>
            </p:cNvPr>
            <p:cNvSpPr/>
            <p:nvPr/>
          </p:nvSpPr>
          <p:spPr bwMode="auto">
            <a:xfrm>
              <a:off x="844820" y="2176298"/>
              <a:ext cx="7350596" cy="979775"/>
            </a:xfrm>
            <a:prstGeom prst="rect">
              <a:avLst/>
            </a:prstGeom>
            <a:solidFill>
              <a:srgbClr val="FAC14D"/>
            </a:solidFill>
            <a:ln w="412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sz="11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97137" y="2247389"/>
              <a:ext cx="72470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分数除法的意义同整数除法的意义相同，都是已知两个乘数的积与其中一个乘数，求另一个乘数的运算。</a:t>
              </a:r>
              <a:endPara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088053" y="1466276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分数除以整数</a:t>
            </a:r>
            <a:endParaRPr lang="zh-CN" alt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904640" y="3337248"/>
            <a:ext cx="7401871" cy="867283"/>
            <a:chOff x="870457" y="3465435"/>
            <a:chExt cx="7401871" cy="867283"/>
          </a:xfrm>
        </p:grpSpPr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E8A530A5-A057-4068-B196-0985ADEAAFC1}"/>
                </a:ext>
              </a:extLst>
            </p:cNvPr>
            <p:cNvSpPr/>
            <p:nvPr/>
          </p:nvSpPr>
          <p:spPr bwMode="auto">
            <a:xfrm>
              <a:off x="870457" y="3465435"/>
              <a:ext cx="7350596" cy="867283"/>
            </a:xfrm>
            <a:prstGeom prst="rect">
              <a:avLst/>
            </a:prstGeom>
            <a:solidFill>
              <a:srgbClr val="F95647"/>
            </a:solidFill>
            <a:ln w="412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sz="1100" spc="3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922774" y="3668243"/>
              <a:ext cx="7349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分数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除以整数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(0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除外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rPr>
                <a:t>，等于分数乘这个整数的倒数。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63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页练习五第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8099" y="947712"/>
            <a:ext cx="333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分数除以整数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083650" y="3077944"/>
            <a:ext cx="2001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乘它的倒数</a:t>
            </a:r>
            <a:endParaRPr lang="zh-CN" altLang="en-US" sz="2800" b="1" dirty="0">
              <a:solidFill>
                <a:schemeClr val="bg1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3673444" y="1950450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7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jec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44" y="1950450"/>
                <a:ext cx="1899555" cy="9366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594F1338-4F8E-4493-AF6C-BAFAB2DD7C5A}"/>
                  </a:ext>
                </a:extLst>
              </p:cNvPr>
              <p:cNvSpPr txBox="1"/>
              <p:nvPr/>
            </p:nvSpPr>
            <p:spPr>
              <a:xfrm>
                <a:off x="2657079" y="2065315"/>
                <a:ext cx="1099981" cy="747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÷3</a:t>
                </a:r>
                <a:endParaRPr lang="zh-CN" altLang="en-US" sz="2800" b="1" spc="45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94F1338-4F8E-4493-AF6C-BAFAB2DD7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079" y="2065315"/>
                <a:ext cx="1099981" cy="747641"/>
              </a:xfrm>
              <a:prstGeom prst="rect">
                <a:avLst/>
              </a:prstGeom>
              <a:blipFill rotWithShape="0">
                <a:blip r:embed="rId4"/>
                <a:stretch>
                  <a:fillRect r="-8889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5313422" y="1959952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21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ject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422" y="1959952"/>
                <a:ext cx="1155744" cy="9350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"/>
          <p:cNvSpPr/>
          <p:nvPr/>
        </p:nvSpPr>
        <p:spPr>
          <a:xfrm>
            <a:off x="3413234" y="2207172"/>
            <a:ext cx="260210" cy="433552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855778" y="1985209"/>
            <a:ext cx="457643" cy="901865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588156" y="681932"/>
            <a:ext cx="364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求下列各数的倒数。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1468510" y="1338239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10" y="1338239"/>
                <a:ext cx="453970" cy="7394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2791908" y="1338239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08" y="1338239"/>
                <a:ext cx="453970" cy="7394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2130210" y="1446812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3608" y="1446812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4100568" y="1338239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568" y="1338239"/>
                <a:ext cx="453970" cy="7394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4777006" y="1446812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5423851" y="1338239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851" y="1338239"/>
                <a:ext cx="453970" cy="7394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9"/>
          <p:cNvSpPr txBox="1"/>
          <p:nvPr/>
        </p:nvSpPr>
        <p:spPr>
          <a:xfrm>
            <a:off x="6100404" y="1446812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6747134" y="1338334"/>
                <a:ext cx="633507" cy="739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134" y="1338334"/>
                <a:ext cx="633507" cy="7392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1456162" y="2171937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62" y="2171937"/>
                <a:ext cx="453970" cy="7394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2090879" y="2164338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79" y="2164338"/>
                <a:ext cx="453970" cy="73943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2736369" y="2158302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369" y="2158302"/>
                <a:ext cx="453970" cy="7394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19"/>
          <p:cNvSpPr txBox="1"/>
          <p:nvPr/>
        </p:nvSpPr>
        <p:spPr>
          <a:xfrm>
            <a:off x="3453608" y="2256500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4108598" y="2164338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598" y="2164338"/>
                <a:ext cx="453970" cy="73943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4749485" y="2171937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485" y="2171937"/>
                <a:ext cx="453970" cy="73943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6071594" y="2171937"/>
                <a:ext cx="453970" cy="73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594" y="2171937"/>
                <a:ext cx="453970" cy="73943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19"/>
          <p:cNvSpPr txBox="1"/>
          <p:nvPr/>
        </p:nvSpPr>
        <p:spPr>
          <a:xfrm>
            <a:off x="5453430" y="2266450"/>
            <a:ext cx="576262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id="{E7052C20-DC4B-4594-98DA-49FDDBD63653}"/>
                  </a:ext>
                </a:extLst>
              </p:cNvPr>
              <p:cNvSpPr txBox="1"/>
              <p:nvPr/>
            </p:nvSpPr>
            <p:spPr>
              <a:xfrm>
                <a:off x="6768414" y="2171937"/>
                <a:ext cx="633507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52C20-DC4B-4594-98DA-49FDDBD63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414" y="2171937"/>
                <a:ext cx="633507" cy="7391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82192F1E-8C85-4F83-9E08-F163C3B6C02D}"/>
              </a:ext>
            </a:extLst>
          </p:cNvPr>
          <p:cNvGrpSpPr/>
          <p:nvPr/>
        </p:nvGrpSpPr>
        <p:grpSpPr>
          <a:xfrm>
            <a:off x="1800016" y="3357098"/>
            <a:ext cx="5509043" cy="987574"/>
            <a:chOff x="1796241" y="4111227"/>
            <a:chExt cx="5509043" cy="987574"/>
          </a:xfrm>
        </p:grpSpPr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8A01C46A-C44C-4E8A-9366-DDE170DB56E9}"/>
                </a:ext>
              </a:extLst>
            </p:cNvPr>
            <p:cNvSpPr txBox="1"/>
            <p:nvPr/>
          </p:nvSpPr>
          <p:spPr>
            <a:xfrm>
              <a:off x="2536030" y="4343404"/>
              <a:ext cx="4769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乘积</a:t>
              </a:r>
              <a:r>
                <a:rPr lang="zh-CN" altLang="en-US" sz="28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为</a:t>
              </a:r>
              <a:r>
                <a:rPr lang="en-US" altLang="zh-CN" sz="2800" b="1" spc="3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的两个数互为</a:t>
              </a:r>
              <a:r>
                <a:rPr lang="zh-CN" altLang="en-US" sz="2800" b="1" dirty="0">
                  <a:solidFill>
                    <a:srgbClr val="FF1D1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倒数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50" name="图片 49">
              <a:extLst>
                <a:ext uri="{FF2B5EF4-FFF2-40B4-BE49-F238E27FC236}">
                  <a16:creationId xmlns="" xmlns:a16="http://schemas.microsoft.com/office/drawing/2014/main" id="{430C27C0-0AAC-4176-96AB-6B33F5853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241" y="4111227"/>
              <a:ext cx="816246" cy="987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53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4407612" y="1852889"/>
                <a:ext cx="3250405" cy="1277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里有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4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，平均分成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2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份，每份是</a:t>
                </a:r>
                <a:r>
                  <a:rPr lang="en-US" altLang="zh-CN" sz="2400" dirty="0">
                    <a:ea typeface="宋体" panose="02010600030101010101" pitchFamily="2" charset="-122"/>
                  </a:rPr>
                  <a:t>2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7</m:t>
                        </m:r>
                      </m:den>
                    </m:f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7</m:t>
                        </m:r>
                      </m:den>
                    </m:f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7612" y="1852889"/>
                <a:ext cx="3250405" cy="1277273"/>
              </a:xfrm>
              <a:prstGeom prst="rect">
                <a:avLst/>
              </a:prstGeom>
              <a:blipFill rotWithShape="0">
                <a:blip r:embed="rId2"/>
                <a:stretch>
                  <a:fillRect l="-2814" r="-12383" b="-38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圆角矩形标注 19"/>
          <p:cNvSpPr/>
          <p:nvPr/>
        </p:nvSpPr>
        <p:spPr>
          <a:xfrm>
            <a:off x="4343273" y="1735636"/>
            <a:ext cx="3417221" cy="1513135"/>
          </a:xfrm>
          <a:prstGeom prst="wedgeRoundRectCallout">
            <a:avLst>
              <a:gd name="adj1" fmla="val 36197"/>
              <a:gd name="adj2" fmla="val 77645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713328" y="768042"/>
                <a:ext cx="7661973" cy="1214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把一张纸</a:t>
                </a: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平均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分成</a:t>
                </a:r>
                <a:r>
                  <a:rPr lang="en-US" altLang="zh-CN" sz="2800" b="1" dirty="0"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份，每份是这张纸的几分之几</a:t>
                </a: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？</a:t>
                </a:r>
                <a:endParaRPr lang="zh-CN" altLang="en-US" sz="2800" b="1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28" y="768042"/>
                <a:ext cx="7661973" cy="1214243"/>
              </a:xfrm>
              <a:prstGeom prst="rect">
                <a:avLst/>
              </a:prstGeom>
              <a:blipFill rotWithShape="0">
                <a:blip r:embed="rId3"/>
                <a:stretch>
                  <a:fillRect l="-1591" b="-13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94" y="3261726"/>
            <a:ext cx="1512000" cy="1369948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813609" y="2522465"/>
            <a:ext cx="1728788" cy="1476375"/>
          </a:xfrm>
          <a:prstGeom prst="rect">
            <a:avLst/>
          </a:prstGeom>
          <a:solidFill>
            <a:srgbClr val="F99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图片 11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71" y="2555803"/>
            <a:ext cx="847725" cy="147478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9" name="表格 28"/>
          <p:cNvGraphicFramePr/>
          <p:nvPr>
            <p:extLst>
              <p:ext uri="{D42A27DB-BD31-4B8C-83A1-F6EECF244321}">
                <p14:modId xmlns:p14="http://schemas.microsoft.com/office/powerpoint/2010/main" val="3095640533"/>
              </p:ext>
            </p:extLst>
          </p:nvPr>
        </p:nvGraphicFramePr>
        <p:xfrm>
          <a:off x="813609" y="2522465"/>
          <a:ext cx="3024188" cy="1476375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7637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0F8E5BA8-982E-4A90-9826-B6000880B9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3" t="11634" r="11176" b="79739"/>
          <a:stretch/>
        </p:blipFill>
        <p:spPr>
          <a:xfrm>
            <a:off x="2173786" y="2135125"/>
            <a:ext cx="658906" cy="443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9F05432E-8250-4D12-AA01-B2AA1BA4EA4C}"/>
                  </a:ext>
                </a:extLst>
              </p:cNvPr>
              <p:cNvSpPr txBox="1"/>
              <p:nvPr/>
            </p:nvSpPr>
            <p:spPr>
              <a:xfrm>
                <a:off x="2306506" y="1735636"/>
                <a:ext cx="1473480" cy="586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一张纸的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7 </m:t>
                        </m:r>
                      </m:den>
                    </m:f>
                  </m:oMath>
                </a14:m>
                <a:endParaRPr lang="zh-CN" altLang="en-US" sz="20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05432E-8250-4D12-AA01-B2AA1BA4E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506" y="1735636"/>
                <a:ext cx="1473480" cy="586058"/>
              </a:xfrm>
              <a:prstGeom prst="rect">
                <a:avLst/>
              </a:prstGeom>
              <a:blipFill rotWithShape="0">
                <a:blip r:embed="rId7"/>
                <a:stretch>
                  <a:fillRect l="-4132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12" grpId="0"/>
      <p:bldP spid="2" grpId="0" animBg="1"/>
      <p:bldP spid="27" grpId="0" bldLvl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95112" y="454979"/>
            <a:ext cx="3024188" cy="2294954"/>
            <a:chOff x="813609" y="1735636"/>
            <a:chExt cx="3024188" cy="2294954"/>
          </a:xfrm>
        </p:grpSpPr>
        <p:sp>
          <p:nvSpPr>
            <p:cNvPr id="27" name="矩形 26"/>
            <p:cNvSpPr/>
            <p:nvPr/>
          </p:nvSpPr>
          <p:spPr>
            <a:xfrm>
              <a:off x="813609" y="2522465"/>
              <a:ext cx="1728788" cy="1476375"/>
            </a:xfrm>
            <a:prstGeom prst="rect">
              <a:avLst/>
            </a:prstGeom>
            <a:solidFill>
              <a:srgbClr val="F99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8" name="图片 11" descr="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771" y="2555803"/>
              <a:ext cx="847725" cy="1474787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" name="表格 28"/>
                <p:cNvGraphicFramePr/>
                <p:nvPr>
                  <p:extLst>
                    <p:ext uri="{D42A27DB-BD31-4B8C-83A1-F6EECF244321}">
                      <p14:modId xmlns:p14="http://schemas.microsoft.com/office/powerpoint/2010/main" val="225537596"/>
                    </p:ext>
                  </p:extLst>
                </p:nvPr>
              </p:nvGraphicFramePr>
              <p:xfrm>
                <a:off x="813609" y="2522465"/>
                <a:ext cx="3024188" cy="1476375"/>
              </p:xfrm>
              <a:graphic>
                <a:graphicData uri="http://schemas.openxmlformats.org/drawingml/2006/table">
                  <a:tbl>
                    <a:tblPr/>
                    <a:tblGrid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0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1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2"/>
                          </a:ext>
                        </a:extLst>
                      </a:gridCol>
                      <a:gridCol w="433388">
                        <a:extLst>
                          <a:ext uri="{9D8B030D-6E8A-4147-A177-3AD203B41FA5}">
                            <a16:colId xmlns:a16="http://schemas.microsoft.com/office/drawing/2014/main" xmlns="" val="20003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4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5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6"/>
                          </a:ext>
                        </a:extLst>
                      </a:gridCol>
                    </a:tblGrid>
                    <a:tr h="1476375"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xmlns="" val="100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29" name="表格 28"/>
                <p:cNvGraphicFramePr/>
                <p:nvPr>
                  <p:extLst>
                    <p:ext uri="{D42A27DB-BD31-4B8C-83A1-F6EECF244321}">
                      <p14:modId xmlns:p14="http://schemas.microsoft.com/office/powerpoint/2010/main" val="225537596"/>
                    </p:ext>
                  </p:extLst>
                </p:nvPr>
              </p:nvGraphicFramePr>
              <p:xfrm>
                <a:off x="813609" y="2522465"/>
                <a:ext cx="3024188" cy="1476375"/>
              </p:xfrm>
              <a:graphic>
                <a:graphicData uri="http://schemas.openxmlformats.org/drawingml/2006/table">
                  <a:tbl>
                    <a:tblPr/>
                    <a:tblGrid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0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1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2"/>
                          </a:ext>
                        </a:extLst>
                      </a:gridCol>
                      <a:gridCol w="433388">
                        <a:extLst>
                          <a:ext uri="{9D8B030D-6E8A-4147-A177-3AD203B41FA5}">
                            <a16:colId xmlns:a16="http://schemas.microsoft.com/office/drawing/2014/main" xmlns="" val="20003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4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5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6"/>
                          </a:ext>
                        </a:extLst>
                      </a:gridCol>
                    </a:tblGrid>
                    <a:tr h="1476375"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xmlns="" val="100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0F8E5BA8-982E-4A90-9826-B6000880B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13" t="11634" r="11176" b="79739"/>
            <a:stretch/>
          </p:blipFill>
          <p:spPr>
            <a:xfrm>
              <a:off x="2173786" y="2135125"/>
              <a:ext cx="658906" cy="4437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xmlns="" id="{9F05432E-8250-4D12-AA01-B2AA1BA4EA4C}"/>
                    </a:ext>
                  </a:extLst>
                </p:cNvPr>
                <p:cNvSpPr txBox="1"/>
                <p:nvPr/>
              </p:nvSpPr>
              <p:spPr>
                <a:xfrm>
                  <a:off x="2306506" y="1735636"/>
                  <a:ext cx="1473480" cy="586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一张纸的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 7 </m:t>
                          </m:r>
                        </m:den>
                      </m:f>
                    </m:oMath>
                  </a14:m>
                  <a:endParaRPr lang="zh-CN" altLang="en-US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F05432E-8250-4D12-AA01-B2AA1BA4EA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6506" y="1735636"/>
                  <a:ext cx="1473480" cy="5860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564"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xmlns="" id="{68880905-A8BB-43F0-AA2B-FDF2D0B32201}"/>
                  </a:ext>
                </a:extLst>
              </p:cNvPr>
              <p:cNvSpPr txBox="1"/>
              <p:nvPr/>
            </p:nvSpPr>
            <p:spPr>
              <a:xfrm>
                <a:off x="4065501" y="3229898"/>
                <a:ext cx="152236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8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÷</m:t>
                          </m:r>
                          <m:r>
                            <m:rPr>
                              <m:nor/>
                            </m:rPr>
                            <a:rPr lang="en-US" altLang="zh-CN" sz="2800" b="1" i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7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880905-A8BB-43F0-AA2B-FDF2D0B32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501" y="3229898"/>
                <a:ext cx="1522365" cy="9366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="" id="{D4FC8A75-354E-4B81-93CA-D82DEDAB6B28}"/>
                  </a:ext>
                </a:extLst>
              </p:cNvPr>
              <p:cNvSpPr txBox="1"/>
              <p:nvPr/>
            </p:nvSpPr>
            <p:spPr>
              <a:xfrm>
                <a:off x="3049136" y="3344763"/>
                <a:ext cx="1099981" cy="747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÷2</a:t>
                </a:r>
                <a:endParaRPr lang="zh-CN" altLang="en-US" sz="2800" b="1" spc="450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FC8A75-354E-4B81-93CA-D82DEDAB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136" y="3344763"/>
                <a:ext cx="1099981" cy="747641"/>
              </a:xfrm>
              <a:prstGeom prst="rect">
                <a:avLst/>
              </a:prstGeom>
              <a:blipFill rotWithShape="0">
                <a:blip r:embed="rId6"/>
                <a:stretch>
                  <a:fillRect r="-8840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10">
                <a:extLst>
                  <a:ext uri="{FF2B5EF4-FFF2-40B4-BE49-F238E27FC236}">
                    <a16:creationId xmlns:a16="http://schemas.microsoft.com/office/drawing/2014/main" xmlns="" id="{51B9390C-9FB8-4506-81C6-1F1A856BA15B}"/>
                  </a:ext>
                </a:extLst>
              </p:cNvPr>
              <p:cNvSpPr txBox="1"/>
              <p:nvPr/>
            </p:nvSpPr>
            <p:spPr>
              <a:xfrm>
                <a:off x="5383262" y="3256817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7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1B9390C-9FB8-4506-81C6-1F1A856BA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262" y="3256817"/>
                <a:ext cx="1155744" cy="9350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50E4115D-F10C-4AFD-A4C4-B8CF6F9F91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7" t="35267" r="43647" b="59425"/>
          <a:stretch/>
        </p:blipFill>
        <p:spPr>
          <a:xfrm flipH="1">
            <a:off x="2569400" y="3748711"/>
            <a:ext cx="635001" cy="27305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3667E878-8764-4ED2-9895-CFA2ACEA8AB0}"/>
              </a:ext>
            </a:extLst>
          </p:cNvPr>
          <p:cNvSpPr txBox="1"/>
          <p:nvPr/>
        </p:nvSpPr>
        <p:spPr>
          <a:xfrm>
            <a:off x="1197535" y="3560096"/>
            <a:ext cx="153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分母不变</a:t>
            </a:r>
          </a:p>
        </p:txBody>
      </p:sp>
      <p:sp>
        <p:nvSpPr>
          <p:cNvPr id="37" name="矩形: 圆角 12">
            <a:extLst>
              <a:ext uri="{FF2B5EF4-FFF2-40B4-BE49-F238E27FC236}">
                <a16:creationId xmlns:a16="http://schemas.microsoft.com/office/drawing/2014/main" xmlns="" id="{AE9CEAE4-3AD4-4F33-8787-F0F4F33EAFC2}"/>
              </a:ext>
            </a:extLst>
          </p:cNvPr>
          <p:cNvSpPr/>
          <p:nvPr/>
        </p:nvSpPr>
        <p:spPr>
          <a:xfrm>
            <a:off x="4524639" y="3287154"/>
            <a:ext cx="822325" cy="339725"/>
          </a:xfrm>
          <a:prstGeom prst="roundRect">
            <a:avLst/>
          </a:prstGeom>
          <a:noFill/>
          <a:ln>
            <a:solidFill>
              <a:srgbClr val="A88B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85B2E4D5-763A-4117-91D1-27E09554C9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34897" r="76653" b="59795"/>
          <a:stretch/>
        </p:blipFill>
        <p:spPr>
          <a:xfrm flipH="1">
            <a:off x="5289073" y="3014104"/>
            <a:ext cx="726280" cy="273050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F9772638-2CB1-4E61-929A-057328F9C520}"/>
              </a:ext>
            </a:extLst>
          </p:cNvPr>
          <p:cNvSpPr txBox="1"/>
          <p:nvPr/>
        </p:nvSpPr>
        <p:spPr>
          <a:xfrm>
            <a:off x="5961134" y="2783271"/>
            <a:ext cx="219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用分子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除以</a:t>
            </a:r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  <p:bldP spid="37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667110" y="52261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云形标注 6"/>
          <p:cNvSpPr/>
          <p:nvPr/>
        </p:nvSpPr>
        <p:spPr>
          <a:xfrm>
            <a:off x="5207927" y="1431081"/>
            <a:ext cx="3065146" cy="1702341"/>
          </a:xfrm>
          <a:prstGeom prst="cloudCallout">
            <a:avLst>
              <a:gd name="adj1" fmla="val 33334"/>
              <a:gd name="adj2" fmla="val 64215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3518" y="2896460"/>
            <a:ext cx="877468" cy="20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955109" y="240439"/>
                <a:ext cx="7661973" cy="1214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把一张纸</a:t>
                </a: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平均分成</a:t>
                </a:r>
                <a:r>
                  <a:rPr lang="en-US" altLang="zh-CN" sz="2800" b="1" dirty="0" smtClean="0"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份</a:t>
                </a:r>
                <a:r>
                  <a:rPr lang="zh-CN" altLang="en-US" sz="28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，每份是这张纸的几分之几？分一分，涂一</a:t>
                </a:r>
                <a:r>
                  <a:rPr lang="zh-CN" altLang="en-US" sz="28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涂，与同伴交流。</a:t>
                </a:r>
                <a:endParaRPr lang="zh-CN" altLang="en-US" sz="2800" b="1" dirty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109" y="240439"/>
                <a:ext cx="7661973" cy="1214243"/>
              </a:xfrm>
              <a:prstGeom prst="rect">
                <a:avLst/>
              </a:prstGeom>
              <a:blipFill rotWithShape="1">
                <a:blip r:embed="rId4"/>
                <a:stretch>
                  <a:fillRect l="-1671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979281" y="2023337"/>
            <a:ext cx="1728788" cy="1476375"/>
          </a:xfrm>
          <a:prstGeom prst="rect">
            <a:avLst/>
          </a:prstGeom>
          <a:solidFill>
            <a:srgbClr val="F99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表格 17"/>
          <p:cNvGraphicFramePr/>
          <p:nvPr>
            <p:extLst>
              <p:ext uri="{D42A27DB-BD31-4B8C-83A1-F6EECF244321}">
                <p14:modId xmlns:p14="http://schemas.microsoft.com/office/powerpoint/2010/main" val="1787559398"/>
              </p:ext>
            </p:extLst>
          </p:nvPr>
        </p:nvGraphicFramePr>
        <p:xfrm>
          <a:off x="1976106" y="2022702"/>
          <a:ext cx="3024188" cy="1476375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3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7637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9050" cap="flat" cmpd="sng">
                      <a:solidFill>
                        <a:srgbClr val="0070C0"/>
                      </a:solidFill>
                      <a:prstDash val="sysDash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9" name="直接连接符 18"/>
          <p:cNvCxnSpPr/>
          <p:nvPr/>
        </p:nvCxnSpPr>
        <p:spPr>
          <a:xfrm>
            <a:off x="1976106" y="2523400"/>
            <a:ext cx="3024188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6" descr="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106" y="2045562"/>
            <a:ext cx="1728787" cy="4937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1" name="直接连接符 20"/>
          <p:cNvCxnSpPr/>
          <p:nvPr/>
        </p:nvCxnSpPr>
        <p:spPr>
          <a:xfrm>
            <a:off x="1976106" y="3012350"/>
            <a:ext cx="3024188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1570DF0D-A8DD-407E-8B50-7900A96FEB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4" t="56817" r="52845" b="34556"/>
          <a:stretch/>
        </p:blipFill>
        <p:spPr>
          <a:xfrm>
            <a:off x="2513595" y="3488020"/>
            <a:ext cx="658906" cy="443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5F0ABBF0-1099-4797-8F97-F0E2977A9673}"/>
                  </a:ext>
                </a:extLst>
              </p:cNvPr>
              <p:cNvSpPr txBox="1"/>
              <p:nvPr/>
            </p:nvSpPr>
            <p:spPr>
              <a:xfrm>
                <a:off x="3010577" y="3469531"/>
                <a:ext cx="1345240" cy="53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一张纸的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7 </m:t>
                        </m:r>
                      </m:den>
                    </m:f>
                  </m:oMath>
                </a14:m>
                <a:endParaRPr lang="zh-CN" altLang="en-US" sz="18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0ABBF0-1099-4797-8F97-F0E2977A9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577" y="3469531"/>
                <a:ext cx="1345240" cy="536622"/>
              </a:xfrm>
              <a:prstGeom prst="rect">
                <a:avLst/>
              </a:prstGeom>
              <a:blipFill rotWithShape="0">
                <a:blip r:embed="rId7"/>
                <a:stretch>
                  <a:fillRect l="-4072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左大括号 26">
            <a:extLst>
              <a:ext uri="{FF2B5EF4-FFF2-40B4-BE49-F238E27FC236}">
                <a16:creationId xmlns:a16="http://schemas.microsoft.com/office/drawing/2014/main" xmlns="" id="{B0A14582-C25D-4097-B2B0-55E054CC5C40}"/>
              </a:ext>
            </a:extLst>
          </p:cNvPr>
          <p:cNvSpPr/>
          <p:nvPr/>
        </p:nvSpPr>
        <p:spPr>
          <a:xfrm>
            <a:off x="1677973" y="2028734"/>
            <a:ext cx="257175" cy="1495425"/>
          </a:xfrm>
          <a:prstGeom prst="leftBrace">
            <a:avLst>
              <a:gd name="adj1" fmla="val 25793"/>
              <a:gd name="adj2" fmla="val 50000"/>
            </a:avLst>
          </a:prstGeom>
          <a:ln w="12700">
            <a:solidFill>
              <a:srgbClr val="A88B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224F3758-F455-4C9C-9709-1D6B74C55054}"/>
                  </a:ext>
                </a:extLst>
              </p:cNvPr>
              <p:cNvSpPr txBox="1"/>
              <p:nvPr/>
            </p:nvSpPr>
            <p:spPr>
              <a:xfrm>
                <a:off x="667110" y="2306524"/>
                <a:ext cx="1163263" cy="813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7 </m:t>
                        </m:r>
                      </m:den>
                    </m:f>
                  </m:oMath>
                </a14:m>
                <a:r>
                  <a:rPr lang="zh-CN" altLang="en-US" sz="1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平均分成</a:t>
                </a:r>
                <a:r>
                  <a:rPr lang="en-US" altLang="zh-CN" sz="1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份。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4F3758-F455-4C9C-9709-1D6B74C55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10" y="2306524"/>
                <a:ext cx="1163263" cy="813621"/>
              </a:xfrm>
              <a:prstGeom prst="rect">
                <a:avLst/>
              </a:prstGeom>
              <a:blipFill rotWithShape="0">
                <a:blip r:embed="rId8"/>
                <a:stretch>
                  <a:fillRect l="-4188" r="-9424" b="-11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3"/>
              <p:cNvSpPr txBox="1">
                <a:spLocks noChangeArrowheads="1"/>
              </p:cNvSpPr>
              <p:nvPr/>
            </p:nvSpPr>
            <p:spPr bwMode="auto">
              <a:xfrm>
                <a:off x="5366678" y="1629212"/>
                <a:ext cx="2812697" cy="1277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每份是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7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3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也是</a:t>
                </a:r>
                <a:r>
                  <a:rPr lang="zh-CN" altLang="en-US" sz="2400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这张纸的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a typeface="宋体" panose="02010600030101010101" pitchFamily="2" charset="-122"/>
                          </a:rPr>
                          <m:t>21</m:t>
                        </m:r>
                      </m:den>
                    </m:f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。</a:t>
                </a:r>
              </a:p>
            </p:txBody>
          </p:sp>
        </mc:Choice>
        <mc:Fallback>
          <p:sp>
            <p:nvSpPr>
              <p:cNvPr id="2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6678" y="1629212"/>
                <a:ext cx="2812697" cy="1277401"/>
              </a:xfrm>
              <a:prstGeom prst="rect">
                <a:avLst/>
              </a:prstGeom>
              <a:blipFill rotWithShape="1">
                <a:blip r:embed="rId9"/>
                <a:stretch>
                  <a:fillRect l="-3247" b="-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0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 animBg="1"/>
      <p:bldP spid="16" grpId="0"/>
      <p:bldP spid="17" grpId="0" bldLvl="0" animBg="1"/>
      <p:bldP spid="26" grpId="0"/>
      <p:bldP spid="27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9">
                <a:extLst>
                  <a:ext uri="{FF2B5EF4-FFF2-40B4-BE49-F238E27FC236}">
                    <a16:creationId xmlns:a16="http://schemas.microsoft.com/office/drawing/2014/main" xmlns="" id="{7520174B-B63E-404E-B110-ACB8AE8D08FB}"/>
                  </a:ext>
                </a:extLst>
              </p:cNvPr>
              <p:cNvSpPr txBox="1"/>
              <p:nvPr/>
            </p:nvSpPr>
            <p:spPr>
              <a:xfrm>
                <a:off x="2343435" y="3247604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7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20174B-B63E-404E-B110-ACB8AE8D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35" y="3247604"/>
                <a:ext cx="1899555" cy="9366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594F1338-4F8E-4493-AF6C-BAFAB2DD7C5A}"/>
                  </a:ext>
                </a:extLst>
              </p:cNvPr>
              <p:cNvSpPr txBox="1"/>
              <p:nvPr/>
            </p:nvSpPr>
            <p:spPr>
              <a:xfrm>
                <a:off x="1327070" y="3362469"/>
                <a:ext cx="1099981" cy="747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÷3</a:t>
                </a:r>
                <a:endParaRPr lang="zh-CN" altLang="en-US" sz="2800" b="1" spc="450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4F1338-4F8E-4493-AF6C-BAFAB2DD7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70" y="3362469"/>
                <a:ext cx="1099981" cy="747641"/>
              </a:xfrm>
              <a:prstGeom prst="rect">
                <a:avLst/>
              </a:prstGeom>
              <a:blipFill rotWithShape="0">
                <a:blip r:embed="rId3"/>
                <a:stretch>
                  <a:fillRect r="-8889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xmlns="" id="{151DE8C7-1E1A-4E5F-A822-50789271C5B4}"/>
                  </a:ext>
                </a:extLst>
              </p:cNvPr>
              <p:cNvSpPr txBox="1"/>
              <p:nvPr/>
            </p:nvSpPr>
            <p:spPr>
              <a:xfrm>
                <a:off x="3983413" y="3257106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21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1DE8C7-1E1A-4E5F-A822-50789271C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413" y="3257106"/>
                <a:ext cx="1155744" cy="935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387341" y="807239"/>
            <a:ext cx="4333184" cy="1983451"/>
            <a:chOff x="324279" y="1912344"/>
            <a:chExt cx="4333184" cy="1983451"/>
          </a:xfrm>
        </p:grpSpPr>
        <p:sp>
          <p:nvSpPr>
            <p:cNvPr id="17" name="矩形 16"/>
            <p:cNvSpPr/>
            <p:nvPr/>
          </p:nvSpPr>
          <p:spPr>
            <a:xfrm>
              <a:off x="1636450" y="1912979"/>
              <a:ext cx="1728788" cy="1476375"/>
            </a:xfrm>
            <a:prstGeom prst="rect">
              <a:avLst/>
            </a:prstGeom>
            <a:solidFill>
              <a:srgbClr val="F99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表格 17"/>
                <p:cNvGraphicFramePr/>
                <p:nvPr>
                  <p:extLst>
                    <p:ext uri="{D42A27DB-BD31-4B8C-83A1-F6EECF244321}">
                      <p14:modId xmlns:p14="http://schemas.microsoft.com/office/powerpoint/2010/main" val="3830191812"/>
                    </p:ext>
                  </p:extLst>
                </p:nvPr>
              </p:nvGraphicFramePr>
              <p:xfrm>
                <a:off x="1633275" y="1912344"/>
                <a:ext cx="3024188" cy="1476375"/>
              </p:xfrm>
              <a:graphic>
                <a:graphicData uri="http://schemas.openxmlformats.org/drawingml/2006/table">
                  <a:tbl>
                    <a:tblPr/>
                    <a:tblGrid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0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1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2"/>
                          </a:ext>
                        </a:extLst>
                      </a:gridCol>
                      <a:gridCol w="433388">
                        <a:extLst>
                          <a:ext uri="{9D8B030D-6E8A-4147-A177-3AD203B41FA5}">
                            <a16:colId xmlns:a16="http://schemas.microsoft.com/office/drawing/2014/main" xmlns="" val="20003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4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5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6"/>
                          </a:ext>
                        </a:extLst>
                      </a:gridCol>
                    </a:tblGrid>
                    <a:tr h="1476375"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xmlns="" val="100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表格 17"/>
                <p:cNvGraphicFramePr/>
                <p:nvPr>
                  <p:extLst>
                    <p:ext uri="{D42A27DB-BD31-4B8C-83A1-F6EECF244321}">
                      <p14:modId xmlns:p14="http://schemas.microsoft.com/office/powerpoint/2010/main" val="3830191812"/>
                    </p:ext>
                  </p:extLst>
                </p:nvPr>
              </p:nvGraphicFramePr>
              <p:xfrm>
                <a:off x="1633275" y="1912344"/>
                <a:ext cx="3024188" cy="1476375"/>
              </p:xfrm>
              <a:graphic>
                <a:graphicData uri="http://schemas.openxmlformats.org/drawingml/2006/table">
                  <a:tbl>
                    <a:tblPr/>
                    <a:tblGrid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0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1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2"/>
                          </a:ext>
                        </a:extLst>
                      </a:gridCol>
                      <a:gridCol w="433388">
                        <a:extLst>
                          <a:ext uri="{9D8B030D-6E8A-4147-A177-3AD203B41FA5}">
                            <a16:colId xmlns:a16="http://schemas.microsoft.com/office/drawing/2014/main" xmlns="" val="20003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4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5"/>
                          </a:ext>
                        </a:extLst>
                      </a:gridCol>
                      <a:gridCol w="431800">
                        <a:extLst>
                          <a:ext uri="{9D8B030D-6E8A-4147-A177-3AD203B41FA5}">
                            <a16:colId xmlns:a16="http://schemas.microsoft.com/office/drawing/2014/main" xmlns="" val="20006"/>
                          </a:ext>
                        </a:extLst>
                      </a:gridCol>
                    </a:tblGrid>
                    <a:tr h="1476375"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lvl="0" indent="0" eaLnBrk="1" hangingPunct="1">
                              <a:spcBef>
                                <a:spcPct val="0"/>
                              </a:spcBef>
                              <a:buNone/>
                            </a:pPr>
                            <a:endParaRPr lang="zh-CN" altLang="en-US" dirty="0"/>
                          </a:p>
                        </a:txBody>
                        <a:tcPr>
                          <a:lnL w="19050" cap="flat" cmpd="sng">
                            <a:solidFill>
                              <a:srgbClr val="0070C0"/>
                            </a:solidFill>
                            <a:prstDash val="sysDash"/>
                            <a:headEnd type="none" w="med" len="med"/>
                            <a:tailEnd type="none" w="med" len="med"/>
                          </a:lnL>
                          <a:lnR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R>
                          <a:lnT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T>
                          <a:lnB w="28575" cap="flat" cmpd="sng">
                            <a:solidFill>
                              <a:srgbClr val="0070C0"/>
                            </a:solidFill>
                            <a:prstDash val="solid"/>
                            <a:headEnd type="none" w="med" len="med"/>
                            <a:tailEnd type="none" w="med" len="me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xmlns="" val="100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cxnSp>
          <p:nvCxnSpPr>
            <p:cNvPr id="19" name="直接连接符 18"/>
            <p:cNvCxnSpPr/>
            <p:nvPr/>
          </p:nvCxnSpPr>
          <p:spPr>
            <a:xfrm>
              <a:off x="1633275" y="2413042"/>
              <a:ext cx="302418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6" descr="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275" y="1935204"/>
              <a:ext cx="1728787" cy="493713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21" name="直接连接符 20"/>
            <p:cNvCxnSpPr/>
            <p:nvPr/>
          </p:nvCxnSpPr>
          <p:spPr>
            <a:xfrm>
              <a:off x="1633275" y="2901992"/>
              <a:ext cx="302418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1570DF0D-A8DD-407E-8B50-7900A96FE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4" t="56817" r="52845" b="34556"/>
            <a:stretch/>
          </p:blipFill>
          <p:spPr>
            <a:xfrm>
              <a:off x="2170764" y="3377662"/>
              <a:ext cx="658906" cy="4437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xmlns="" id="{5F0ABBF0-1099-4797-8F97-F0E2977A9673}"/>
                    </a:ext>
                  </a:extLst>
                </p:cNvPr>
                <p:cNvSpPr txBox="1"/>
                <p:nvPr/>
              </p:nvSpPr>
              <p:spPr>
                <a:xfrm>
                  <a:off x="2667746" y="3359173"/>
                  <a:ext cx="1345240" cy="5366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8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一张纸的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800" b="1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800" b="1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 7 </m:t>
                          </m:r>
                        </m:den>
                      </m:f>
                    </m:oMath>
                  </a14:m>
                  <a:endParaRPr lang="zh-CN" altLang="en-US" sz="1800" b="1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F0ABBF0-1099-4797-8F97-F0E2977A9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746" y="3359173"/>
                  <a:ext cx="1345240" cy="53662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072" b="-2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左大括号 26">
              <a:extLst>
                <a:ext uri="{FF2B5EF4-FFF2-40B4-BE49-F238E27FC236}">
                  <a16:creationId xmlns:a16="http://schemas.microsoft.com/office/drawing/2014/main" xmlns="" id="{B0A14582-C25D-4097-B2B0-55E054CC5C40}"/>
                </a:ext>
              </a:extLst>
            </p:cNvPr>
            <p:cNvSpPr/>
            <p:nvPr/>
          </p:nvSpPr>
          <p:spPr>
            <a:xfrm>
              <a:off x="1335142" y="1918376"/>
              <a:ext cx="257175" cy="1495425"/>
            </a:xfrm>
            <a:prstGeom prst="leftBrace">
              <a:avLst>
                <a:gd name="adj1" fmla="val 25793"/>
                <a:gd name="adj2" fmla="val 50000"/>
              </a:avLst>
            </a:prstGeom>
            <a:ln w="12700">
              <a:solidFill>
                <a:srgbClr val="A88B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xmlns="" id="{224F3758-F455-4C9C-9709-1D6B74C55054}"/>
                    </a:ext>
                  </a:extLst>
                </p:cNvPr>
                <p:cNvSpPr txBox="1"/>
                <p:nvPr/>
              </p:nvSpPr>
              <p:spPr>
                <a:xfrm>
                  <a:off x="324279" y="2196166"/>
                  <a:ext cx="1163263" cy="8136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8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将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1800" b="1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1800" b="1">
                              <a:solidFill>
                                <a:srgbClr val="0066FF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 7 </m:t>
                          </m:r>
                        </m:den>
                      </m:f>
                    </m:oMath>
                  </a14:m>
                  <a:r>
                    <a:rPr lang="zh-CN" altLang="en-US" sz="18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平均分成</a:t>
                  </a:r>
                  <a:r>
                    <a:rPr lang="en-US" altLang="zh-CN" sz="18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3</a:t>
                  </a:r>
                  <a:r>
                    <a:rPr lang="zh-CN" altLang="en-US" sz="1800" b="1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份。</a:t>
                  </a:r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24F3758-F455-4C9C-9709-1D6B74C550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279" y="2196166"/>
                  <a:ext cx="1163263" cy="8136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737" r="-9474" b="-12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3"/>
              <p:cNvSpPr txBox="1">
                <a:spLocks noChangeArrowheads="1"/>
              </p:cNvSpPr>
              <p:nvPr/>
            </p:nvSpPr>
            <p:spPr bwMode="auto">
              <a:xfrm>
                <a:off x="5191978" y="1245622"/>
                <a:ext cx="3001048" cy="1646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>
                  <a:buClr>
                    <a:srgbClr val="FF0000"/>
                  </a:buClr>
                </a:pPr>
                <a:r>
                  <a:rPr lang="zh-CN" altLang="en-US" sz="2400" dirty="0"/>
                  <a:t>我知道了！把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</a:rPr>
                          <m:t> 7 </m:t>
                        </m:r>
                      </m:den>
                    </m:f>
                  </m:oMath>
                </a14:m>
                <a:r>
                  <a:rPr lang="zh-CN" altLang="en-US" sz="2400" dirty="0"/>
                  <a:t>平均分</a:t>
                </a:r>
                <a:r>
                  <a:rPr lang="zh-CN" altLang="en-US" sz="2400" spc="300" dirty="0"/>
                  <a:t>成</a:t>
                </a:r>
                <a:r>
                  <a:rPr lang="en-US" altLang="zh-CN" sz="2400" spc="300" dirty="0"/>
                  <a:t>3</a:t>
                </a:r>
                <a:r>
                  <a:rPr lang="zh-CN" altLang="en-US" sz="2400" dirty="0"/>
                  <a:t>份，每份就相当于求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</a:rPr>
                          <m:t> 7 </m:t>
                        </m:r>
                      </m:den>
                    </m:f>
                  </m:oMath>
                </a14:m>
                <a:r>
                  <a:rPr lang="zh-CN" altLang="en-US" sz="2400" dirty="0"/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>
                            <a:solidFill>
                              <a:srgbClr val="FF0000"/>
                            </a:solidFill>
                          </a:rPr>
                          <m:t> 3 </m:t>
                        </m:r>
                      </m:den>
                    </m:f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/>
                  <a:t>。</a:t>
                </a:r>
              </a:p>
            </p:txBody>
          </p:sp>
        </mc:Choice>
        <mc:Fallback xmlns="">
          <p:sp>
            <p:nvSpPr>
              <p:cNvPr id="3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1978" y="1245622"/>
                <a:ext cx="3001048" cy="1646733"/>
              </a:xfrm>
              <a:prstGeom prst="rect">
                <a:avLst/>
              </a:prstGeom>
              <a:blipFill rotWithShape="0">
                <a:blip r:embed="rId9"/>
                <a:stretch>
                  <a:fillRect l="-3252" r="-1016" b="-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圆角矩形标注 34"/>
          <p:cNvSpPr/>
          <p:nvPr/>
        </p:nvSpPr>
        <p:spPr>
          <a:xfrm>
            <a:off x="5139157" y="1190297"/>
            <a:ext cx="3053870" cy="1793800"/>
          </a:xfrm>
          <a:prstGeom prst="wedgeRoundRectCallout">
            <a:avLst>
              <a:gd name="adj1" fmla="val 28711"/>
              <a:gd name="adj2" fmla="val 75448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06" y="3039422"/>
            <a:ext cx="1334281" cy="12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1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009222" y="550318"/>
            <a:ext cx="33262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算一算，说一说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" name="椭圆 18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9">
                <a:extLst>
                  <a:ext uri="{FF2B5EF4-FFF2-40B4-BE49-F238E27FC236}">
                    <a16:creationId xmlns:a16="http://schemas.microsoft.com/office/drawing/2014/main" xmlns="" id="{6637C3E5-C515-483B-8915-F36DE1415CB9}"/>
                  </a:ext>
                </a:extLst>
              </p:cNvPr>
              <p:cNvSpPr txBox="1"/>
              <p:nvPr/>
            </p:nvSpPr>
            <p:spPr>
              <a:xfrm>
                <a:off x="2166370" y="1201786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637C3E5-C515-483B-8915-F36DE1415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370" y="1201786"/>
                <a:ext cx="1899555" cy="9366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60C8B2EC-33A7-4D0A-BA75-E04C2A699D80}"/>
              </a:ext>
            </a:extLst>
          </p:cNvPr>
          <p:cNvCxnSpPr/>
          <p:nvPr/>
        </p:nvCxnSpPr>
        <p:spPr>
          <a:xfrm>
            <a:off x="2649244" y="1317032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373F91E9-AA78-4D3F-A950-712ADBE9B795}"/>
              </a:ext>
            </a:extLst>
          </p:cNvPr>
          <p:cNvCxnSpPr/>
          <p:nvPr/>
        </p:nvCxnSpPr>
        <p:spPr>
          <a:xfrm>
            <a:off x="3436095" y="1857036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="" id="{7DEBAD09-CEDF-4769-8922-16A1D311E70A}"/>
                  </a:ext>
                </a:extLst>
              </p:cNvPr>
              <p:cNvSpPr txBox="1"/>
              <p:nvPr/>
            </p:nvSpPr>
            <p:spPr>
              <a:xfrm>
                <a:off x="1150005" y="1316651"/>
                <a:ext cx="1083951" cy="738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9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÷6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EBAD09-CEDF-4769-8922-16A1D311E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05" y="1316651"/>
                <a:ext cx="1083951" cy="738344"/>
              </a:xfrm>
              <a:prstGeom prst="rect">
                <a:avLst/>
              </a:prstGeom>
              <a:blipFill rotWithShape="0">
                <a:blip r:embed="rId3"/>
                <a:stretch>
                  <a:fillRect r="-10734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xmlns="" id="{CAA20B41-E26E-4810-A0CB-AAED074D0DC0}"/>
                  </a:ext>
                </a:extLst>
              </p:cNvPr>
              <p:cNvSpPr txBox="1"/>
              <p:nvPr/>
            </p:nvSpPr>
            <p:spPr>
              <a:xfrm>
                <a:off x="3815057" y="1211288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AA20B41-E26E-4810-A0CB-AAED074D0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057" y="1211288"/>
                <a:ext cx="1155744" cy="9350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D2CA6FCC-D8E0-4535-9571-80A67F4BA59C}"/>
              </a:ext>
            </a:extLst>
          </p:cNvPr>
          <p:cNvSpPr txBox="1"/>
          <p:nvPr/>
        </p:nvSpPr>
        <p:spPr>
          <a:xfrm>
            <a:off x="3696899" y="17615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ABCD5C60-6773-4D72-9E1C-876A92C8F5EC}"/>
              </a:ext>
            </a:extLst>
          </p:cNvPr>
          <p:cNvSpPr txBox="1"/>
          <p:nvPr/>
        </p:nvSpPr>
        <p:spPr>
          <a:xfrm>
            <a:off x="2878293" y="10735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9">
                <a:extLst>
                  <a:ext uri="{FF2B5EF4-FFF2-40B4-BE49-F238E27FC236}">
                    <a16:creationId xmlns:a16="http://schemas.microsoft.com/office/drawing/2014/main" xmlns="" id="{5C3588D8-4D7F-4994-89E6-F6AC44A19754}"/>
                  </a:ext>
                </a:extLst>
              </p:cNvPr>
              <p:cNvSpPr txBox="1"/>
              <p:nvPr/>
            </p:nvSpPr>
            <p:spPr>
              <a:xfrm>
                <a:off x="2395784" y="3102159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8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3588D8-4D7F-4994-89E6-F6AC44A19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84" y="3102159"/>
                <a:ext cx="1899555" cy="936625"/>
              </a:xfrm>
              <a:prstGeom prst="rect">
                <a:avLst/>
              </a:prstGeom>
              <a:blipFill rotWithShape="0">
                <a:blip r:embed="rId5"/>
                <a:stretch>
                  <a:fillRect r="-2564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2DF0F145-085C-4795-AE49-C4DD944EFDF4}"/>
              </a:ext>
            </a:extLst>
          </p:cNvPr>
          <p:cNvCxnSpPr/>
          <p:nvPr/>
        </p:nvCxnSpPr>
        <p:spPr>
          <a:xfrm>
            <a:off x="3000578" y="3252239"/>
            <a:ext cx="236220" cy="191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5D5B460B-A01F-457F-B922-0AC27932E876}"/>
              </a:ext>
            </a:extLst>
          </p:cNvPr>
          <p:cNvCxnSpPr/>
          <p:nvPr/>
        </p:nvCxnSpPr>
        <p:spPr>
          <a:xfrm>
            <a:off x="3965593" y="3707517"/>
            <a:ext cx="276860" cy="1758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1EBA2827-1499-4A92-86F4-CE4F5B3F0E7E}"/>
                  </a:ext>
                </a:extLst>
              </p:cNvPr>
              <p:cNvSpPr txBox="1"/>
              <p:nvPr/>
            </p:nvSpPr>
            <p:spPr>
              <a:xfrm>
                <a:off x="1083330" y="3217024"/>
                <a:ext cx="1443024" cy="739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8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15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÷12</a:t>
                </a:r>
                <a:endParaRPr lang="zh-CN" altLang="en-US" sz="2800" b="1" spc="45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BA2827-1499-4A92-86F4-CE4F5B3F0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330" y="3217024"/>
                <a:ext cx="1443024" cy="739177"/>
              </a:xfrm>
              <a:prstGeom prst="rect">
                <a:avLst/>
              </a:prstGeom>
              <a:blipFill rotWithShape="0">
                <a:blip r:embed="rId6"/>
                <a:stretch>
                  <a:fillRect r="-8051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ject 10">
                <a:extLst>
                  <a:ext uri="{FF2B5EF4-FFF2-40B4-BE49-F238E27FC236}">
                    <a16:creationId xmlns:a16="http://schemas.microsoft.com/office/drawing/2014/main" xmlns="" id="{76D3F427-FBE4-465A-B925-B9AFA000A821}"/>
                  </a:ext>
                </a:extLst>
              </p:cNvPr>
              <p:cNvSpPr txBox="1"/>
              <p:nvPr/>
            </p:nvSpPr>
            <p:spPr>
              <a:xfrm>
                <a:off x="4348727" y="3111661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45 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6D3F427-FBE4-465A-B925-B9AFA000A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727" y="3111661"/>
                <a:ext cx="1155744" cy="9350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B47586A3-C13D-42BE-904C-E2D08FB826E0}"/>
              </a:ext>
            </a:extLst>
          </p:cNvPr>
          <p:cNvSpPr txBox="1"/>
          <p:nvPr/>
        </p:nvSpPr>
        <p:spPr>
          <a:xfrm>
            <a:off x="4275985" y="37563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48BA8A6E-35C3-49FA-A232-0362E598A2B2}"/>
              </a:ext>
            </a:extLst>
          </p:cNvPr>
          <p:cNvSpPr txBox="1"/>
          <p:nvPr/>
        </p:nvSpPr>
        <p:spPr>
          <a:xfrm>
            <a:off x="3107707" y="297391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E4DB55C9-143A-4E79-92B7-D32A439044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8455" r="54883" b="69175"/>
          <a:stretch/>
        </p:blipFill>
        <p:spPr>
          <a:xfrm rot="5400000">
            <a:off x="1473485" y="1981101"/>
            <a:ext cx="500435" cy="449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xmlns="" id="{CAC7B4B7-AAA4-4791-BD01-4906C56C4240}"/>
                  </a:ext>
                </a:extLst>
              </p:cNvPr>
              <p:cNvSpPr txBox="1"/>
              <p:nvPr/>
            </p:nvSpPr>
            <p:spPr>
              <a:xfrm>
                <a:off x="1143657" y="2365424"/>
                <a:ext cx="4711546" cy="53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表示把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1" i="1" smtClean="0">
                            <a:solidFill>
                              <a:srgbClr val="FF5D5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1800" b="1" i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800" b="1" i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</m:oMath>
                </a14:m>
                <a:r>
                  <a:rPr lang="zh-CN" altLang="en-US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平均分成</a:t>
                </a:r>
                <a:r>
                  <a:rPr lang="en-US" altLang="zh-CN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份，就相当于求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1" i="1">
                            <a:solidFill>
                              <a:srgbClr val="FF5D5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9 </m:t>
                        </m:r>
                      </m:den>
                    </m:f>
                  </m:oMath>
                </a14:m>
                <a:r>
                  <a:rPr lang="zh-CN" altLang="en-US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1" i="1">
                            <a:solidFill>
                              <a:srgbClr val="FF5D5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1800" b="1" i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800" b="1" i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AC7B4B7-AAA4-4791-BD01-4906C56C4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57" y="2365424"/>
                <a:ext cx="4711546" cy="536622"/>
              </a:xfrm>
              <a:prstGeom prst="rect">
                <a:avLst/>
              </a:prstGeom>
              <a:blipFill rotWithShape="0">
                <a:blip r:embed="rId9"/>
                <a:stretch>
                  <a:fillRect l="-1166" r="-777" b="-5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9C7D525-A1F7-49B8-8868-CF01ADD078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8455" r="54883" b="69175"/>
          <a:stretch/>
        </p:blipFill>
        <p:spPr>
          <a:xfrm rot="5400000">
            <a:off x="1473485" y="3981351"/>
            <a:ext cx="500435" cy="449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="" id="{0DF315D8-33C7-4935-9EFF-5CF631ED0E48}"/>
                  </a:ext>
                </a:extLst>
              </p:cNvPr>
              <p:cNvSpPr txBox="1"/>
              <p:nvPr/>
            </p:nvSpPr>
            <p:spPr>
              <a:xfrm>
                <a:off x="1143657" y="4365674"/>
                <a:ext cx="5173211" cy="53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表示把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1" i="1" smtClean="0">
                            <a:solidFill>
                              <a:srgbClr val="FF5D5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1800" b="1" i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800" b="1" i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15 </m:t>
                        </m:r>
                      </m:den>
                    </m:f>
                  </m:oMath>
                </a14:m>
                <a:r>
                  <a:rPr lang="zh-CN" altLang="en-US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平均分成</a:t>
                </a:r>
                <a:r>
                  <a:rPr lang="en-US" altLang="zh-CN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12</a:t>
                </a:r>
                <a:r>
                  <a:rPr lang="zh-CN" altLang="en-US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份，就相当于求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1" i="1">
                            <a:solidFill>
                              <a:srgbClr val="FF5D5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1800" b="1" i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800" b="1" i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b="1" i="1">
                            <a:solidFill>
                              <a:srgbClr val="FF5D5D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1800" b="1" i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1800" b="1" i="0" smtClean="0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altLang="zh-CN" sz="1800" b="1">
                            <a:solidFill>
                              <a:srgbClr val="FF5D5D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1800" b="1" dirty="0">
                    <a:solidFill>
                      <a:srgbClr val="FF5D5D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F315D8-33C7-4935-9EFF-5CF631ED0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657" y="4365674"/>
                <a:ext cx="5173211" cy="536622"/>
              </a:xfrm>
              <a:prstGeom prst="rect">
                <a:avLst/>
              </a:prstGeom>
              <a:blipFill rotWithShape="0">
                <a:blip r:embed="rId10"/>
                <a:stretch>
                  <a:fillRect l="-1061" r="-354" b="-56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5584593" y="1138903"/>
            <a:ext cx="26629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 smtClean="0"/>
              <a:t>除以一个不为零的整数，相当于乘这个整数的倒数。</a:t>
            </a:r>
            <a:endParaRPr lang="zh-CN" altLang="en-US" sz="2400" dirty="0"/>
          </a:p>
        </p:txBody>
      </p:sp>
      <p:sp>
        <p:nvSpPr>
          <p:cNvPr id="49" name="圆角矩形标注 48"/>
          <p:cNvSpPr/>
          <p:nvPr/>
        </p:nvSpPr>
        <p:spPr>
          <a:xfrm>
            <a:off x="5584593" y="1047030"/>
            <a:ext cx="2662934" cy="1325741"/>
          </a:xfrm>
          <a:prstGeom prst="wedgeRoundRectCallout">
            <a:avLst>
              <a:gd name="adj1" fmla="val -2892"/>
              <a:gd name="adj2" fmla="val 102406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91" y="2498620"/>
            <a:ext cx="1535522" cy="14400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948669" y="1412917"/>
            <a:ext cx="217701" cy="57943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3368800" y="1183775"/>
            <a:ext cx="446257" cy="97203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2049822" y="3296897"/>
            <a:ext cx="417481" cy="57943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3810287" y="3098267"/>
            <a:ext cx="554662" cy="97203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4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16" grpId="0"/>
      <p:bldP spid="21" grpId="0"/>
      <p:bldP spid="24" grpId="0"/>
      <p:bldP spid="28" grpId="0"/>
      <p:bldP spid="29" grpId="0"/>
      <p:bldP spid="30" grpId="0"/>
      <p:bldP spid="37" grpId="0"/>
      <p:bldP spid="38" grpId="0"/>
      <p:bldP spid="39" grpId="0"/>
      <p:bldP spid="40" grpId="0"/>
      <p:bldP spid="42" grpId="0"/>
      <p:bldP spid="44" grpId="0"/>
      <p:bldP spid="48" grpId="0"/>
      <p:bldP spid="49" grpId="0" animBg="1"/>
      <p:bldP spid="2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88614" y="896949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4F2FA774-6297-44D5-497E-5C709D5DACB8}"/>
              </a:ext>
            </a:extLst>
          </p:cNvPr>
          <p:cNvSpPr txBox="1"/>
          <p:nvPr/>
        </p:nvSpPr>
        <p:spPr>
          <a:xfrm>
            <a:off x="974306" y="859262"/>
            <a:ext cx="6878659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先画一画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，涂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一涂，再用算式表示结果。</a:t>
            </a:r>
          </a:p>
        </p:txBody>
      </p:sp>
      <p:grpSp>
        <p:nvGrpSpPr>
          <p:cNvPr id="17" name="Group 4"/>
          <p:cNvGrpSpPr/>
          <p:nvPr/>
        </p:nvGrpSpPr>
        <p:grpSpPr bwMode="auto">
          <a:xfrm>
            <a:off x="1206840" y="1575863"/>
            <a:ext cx="2016125" cy="1547813"/>
            <a:chOff x="630" y="1570"/>
            <a:chExt cx="1270" cy="975"/>
          </a:xfrm>
          <a:solidFill>
            <a:srgbClr val="F99ED1"/>
          </a:solidFill>
        </p:grpSpPr>
        <p:sp>
          <p:nvSpPr>
            <p:cNvPr id="18" name="Rectangle 5" descr="浅色上对角线"/>
            <p:cNvSpPr>
              <a:spLocks noChangeArrowheads="1"/>
            </p:cNvSpPr>
            <p:nvPr/>
          </p:nvSpPr>
          <p:spPr bwMode="auto">
            <a:xfrm>
              <a:off x="630" y="1570"/>
              <a:ext cx="317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19" name="Rectangle 6" descr="浅色上对角线"/>
            <p:cNvSpPr>
              <a:spLocks noChangeArrowheads="1"/>
            </p:cNvSpPr>
            <p:nvPr/>
          </p:nvSpPr>
          <p:spPr bwMode="auto">
            <a:xfrm>
              <a:off x="947" y="1570"/>
              <a:ext cx="318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23" name="Rectangle 7" descr="浅色上对角线"/>
            <p:cNvSpPr>
              <a:spLocks noChangeArrowheads="1"/>
            </p:cNvSpPr>
            <p:nvPr/>
          </p:nvSpPr>
          <p:spPr bwMode="auto">
            <a:xfrm>
              <a:off x="1265" y="1570"/>
              <a:ext cx="317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24" name="Rectangle 8" descr="浅色上对角线"/>
            <p:cNvSpPr>
              <a:spLocks noChangeArrowheads="1"/>
            </p:cNvSpPr>
            <p:nvPr/>
          </p:nvSpPr>
          <p:spPr bwMode="auto">
            <a:xfrm>
              <a:off x="1582" y="1570"/>
              <a:ext cx="318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</p:grpSp>
      <p:grpSp>
        <p:nvGrpSpPr>
          <p:cNvPr id="25" name="Group 15"/>
          <p:cNvGrpSpPr/>
          <p:nvPr/>
        </p:nvGrpSpPr>
        <p:grpSpPr bwMode="auto">
          <a:xfrm>
            <a:off x="1175089" y="1587148"/>
            <a:ext cx="1006475" cy="1541463"/>
            <a:chOff x="630" y="1570"/>
            <a:chExt cx="1270" cy="975"/>
          </a:xfrm>
          <a:solidFill>
            <a:srgbClr val="92D050"/>
          </a:solidFill>
        </p:grpSpPr>
        <p:sp>
          <p:nvSpPr>
            <p:cNvPr id="26" name="Rectangle 16" descr="浅色上对角线"/>
            <p:cNvSpPr>
              <a:spLocks noChangeArrowheads="1"/>
            </p:cNvSpPr>
            <p:nvPr/>
          </p:nvSpPr>
          <p:spPr bwMode="auto">
            <a:xfrm>
              <a:off x="630" y="1570"/>
              <a:ext cx="317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27" name="Rectangle 17" descr="浅色上对角线"/>
            <p:cNvSpPr>
              <a:spLocks noChangeArrowheads="1"/>
            </p:cNvSpPr>
            <p:nvPr/>
          </p:nvSpPr>
          <p:spPr bwMode="auto">
            <a:xfrm>
              <a:off x="947" y="1570"/>
              <a:ext cx="318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34" name="Rectangle 18" descr="浅色上对角线"/>
            <p:cNvSpPr>
              <a:spLocks noChangeArrowheads="1"/>
            </p:cNvSpPr>
            <p:nvPr/>
          </p:nvSpPr>
          <p:spPr bwMode="auto">
            <a:xfrm>
              <a:off x="1265" y="1570"/>
              <a:ext cx="317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35" name="Rectangle 19" descr="浅色上对角线"/>
            <p:cNvSpPr>
              <a:spLocks noChangeArrowheads="1"/>
            </p:cNvSpPr>
            <p:nvPr/>
          </p:nvSpPr>
          <p:spPr bwMode="auto">
            <a:xfrm>
              <a:off x="1582" y="1570"/>
              <a:ext cx="318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</p:grp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3244544" y="1596051"/>
            <a:ext cx="5032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5"/>
              <p:cNvSpPr txBox="1">
                <a:spLocks noChangeArrowheads="1"/>
              </p:cNvSpPr>
              <p:nvPr/>
            </p:nvSpPr>
            <p:spPr bwMode="auto">
              <a:xfrm>
                <a:off x="1220802" y="3094522"/>
                <a:ext cx="2610447" cy="684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的一半是多少？</a:t>
                </a:r>
              </a:p>
            </p:txBody>
          </p:sp>
        </mc:Choice>
        <mc:Fallback xmlns="">
          <p:sp>
            <p:nvSpPr>
              <p:cNvPr id="4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0802" y="3094522"/>
                <a:ext cx="2610447" cy="684803"/>
              </a:xfrm>
              <a:prstGeom prst="rect">
                <a:avLst/>
              </a:prstGeom>
              <a:blipFill rotWithShape="0">
                <a:blip r:embed="rId3"/>
                <a:stretch>
                  <a:fillRect r="-2103"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ine 20"/>
          <p:cNvSpPr>
            <a:spLocks noChangeShapeType="1"/>
          </p:cNvSpPr>
          <p:nvPr/>
        </p:nvSpPr>
        <p:spPr bwMode="auto">
          <a:xfrm rot="5400000">
            <a:off x="1414157" y="2341491"/>
            <a:ext cx="1558925" cy="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>
            <a:off x="2720670" y="1562026"/>
            <a:ext cx="0" cy="1547813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>
            <a:off x="3229354" y="1568376"/>
            <a:ext cx="0" cy="1547813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1190320" y="1568376"/>
            <a:ext cx="0" cy="1547813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3709683" y="1568376"/>
            <a:ext cx="0" cy="1547813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>
            <a:off x="1190320" y="1568376"/>
            <a:ext cx="2519363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>
            <a:off x="1190320" y="3116189"/>
            <a:ext cx="2519363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48" name="Group 4"/>
          <p:cNvGrpSpPr/>
          <p:nvPr/>
        </p:nvGrpSpPr>
        <p:grpSpPr bwMode="auto">
          <a:xfrm>
            <a:off x="5116470" y="1580440"/>
            <a:ext cx="2016125" cy="1547813"/>
            <a:chOff x="630" y="1570"/>
            <a:chExt cx="1270" cy="975"/>
          </a:xfrm>
          <a:solidFill>
            <a:srgbClr val="F99ED1"/>
          </a:solidFill>
        </p:grpSpPr>
        <p:sp>
          <p:nvSpPr>
            <p:cNvPr id="49" name="Rectangle 5" descr="浅色上对角线"/>
            <p:cNvSpPr>
              <a:spLocks noChangeArrowheads="1"/>
            </p:cNvSpPr>
            <p:nvPr/>
          </p:nvSpPr>
          <p:spPr bwMode="auto">
            <a:xfrm>
              <a:off x="630" y="1570"/>
              <a:ext cx="317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50" name="Rectangle 6" descr="浅色上对角线"/>
            <p:cNvSpPr>
              <a:spLocks noChangeArrowheads="1"/>
            </p:cNvSpPr>
            <p:nvPr/>
          </p:nvSpPr>
          <p:spPr bwMode="auto">
            <a:xfrm>
              <a:off x="947" y="1570"/>
              <a:ext cx="318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51" name="Rectangle 7" descr="浅色上对角线"/>
            <p:cNvSpPr>
              <a:spLocks noChangeArrowheads="1"/>
            </p:cNvSpPr>
            <p:nvPr/>
          </p:nvSpPr>
          <p:spPr bwMode="auto">
            <a:xfrm>
              <a:off x="1265" y="1570"/>
              <a:ext cx="317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52" name="Rectangle 8" descr="浅色上对角线"/>
            <p:cNvSpPr>
              <a:spLocks noChangeArrowheads="1"/>
            </p:cNvSpPr>
            <p:nvPr/>
          </p:nvSpPr>
          <p:spPr bwMode="auto">
            <a:xfrm>
              <a:off x="1582" y="1570"/>
              <a:ext cx="318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</p:grp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7163076" y="1600628"/>
            <a:ext cx="5032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>
              <a:latin typeface="+mn-ea"/>
              <a:ea typeface="+mn-ea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>
            <a:off x="7147886" y="1572953"/>
            <a:ext cx="0" cy="1547813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5108852" y="1572953"/>
            <a:ext cx="0" cy="1547813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>
            <a:off x="7628215" y="1572953"/>
            <a:ext cx="0" cy="1547813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5098020" y="1566603"/>
            <a:ext cx="2519363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>
            <a:off x="5108852" y="3120766"/>
            <a:ext cx="2519363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grpSp>
        <p:nvGrpSpPr>
          <p:cNvPr id="59" name="Group 47"/>
          <p:cNvGrpSpPr/>
          <p:nvPr/>
        </p:nvGrpSpPr>
        <p:grpSpPr bwMode="auto">
          <a:xfrm>
            <a:off x="5122236" y="1914609"/>
            <a:ext cx="2025650" cy="904875"/>
            <a:chOff x="3240" y="1782"/>
            <a:chExt cx="1276" cy="570"/>
          </a:xfrm>
        </p:grpSpPr>
        <p:sp>
          <p:nvSpPr>
            <p:cNvPr id="60" name="Line 48"/>
            <p:cNvSpPr>
              <a:spLocks noChangeShapeType="1"/>
            </p:cNvSpPr>
            <p:nvPr/>
          </p:nvSpPr>
          <p:spPr bwMode="auto">
            <a:xfrm>
              <a:off x="3240" y="2352"/>
              <a:ext cx="1276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3240" y="1782"/>
              <a:ext cx="1276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2" name="Line 50"/>
            <p:cNvSpPr>
              <a:spLocks noChangeShapeType="1"/>
            </p:cNvSpPr>
            <p:nvPr/>
          </p:nvSpPr>
          <p:spPr bwMode="auto">
            <a:xfrm>
              <a:off x="3240" y="1974"/>
              <a:ext cx="1276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3" name="Line 51"/>
            <p:cNvSpPr>
              <a:spLocks noChangeShapeType="1"/>
            </p:cNvSpPr>
            <p:nvPr/>
          </p:nvSpPr>
          <p:spPr bwMode="auto">
            <a:xfrm>
              <a:off x="3240" y="2160"/>
              <a:ext cx="1276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64" name="Group 52"/>
          <p:cNvGrpSpPr/>
          <p:nvPr/>
        </p:nvGrpSpPr>
        <p:grpSpPr bwMode="auto">
          <a:xfrm>
            <a:off x="7123352" y="1914758"/>
            <a:ext cx="504825" cy="904875"/>
            <a:chOff x="4512" y="1782"/>
            <a:chExt cx="318" cy="570"/>
          </a:xfrm>
        </p:grpSpPr>
        <p:sp>
          <p:nvSpPr>
            <p:cNvPr id="65" name="Line 53"/>
            <p:cNvSpPr>
              <a:spLocks noChangeShapeType="1"/>
            </p:cNvSpPr>
            <p:nvPr/>
          </p:nvSpPr>
          <p:spPr bwMode="auto">
            <a:xfrm>
              <a:off x="4512" y="2352"/>
              <a:ext cx="318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6" name="Line 54"/>
            <p:cNvSpPr>
              <a:spLocks noChangeShapeType="1"/>
            </p:cNvSpPr>
            <p:nvPr/>
          </p:nvSpPr>
          <p:spPr bwMode="auto">
            <a:xfrm>
              <a:off x="4512" y="1782"/>
              <a:ext cx="318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7" name="Line 55"/>
            <p:cNvSpPr>
              <a:spLocks noChangeShapeType="1"/>
            </p:cNvSpPr>
            <p:nvPr/>
          </p:nvSpPr>
          <p:spPr bwMode="auto">
            <a:xfrm>
              <a:off x="4512" y="1974"/>
              <a:ext cx="318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68" name="Line 56"/>
            <p:cNvSpPr>
              <a:spLocks noChangeShapeType="1"/>
            </p:cNvSpPr>
            <p:nvPr/>
          </p:nvSpPr>
          <p:spPr bwMode="auto">
            <a:xfrm>
              <a:off x="4512" y="2160"/>
              <a:ext cx="318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  <p:grpSp>
        <p:nvGrpSpPr>
          <p:cNvPr id="69" name="Group 34"/>
          <p:cNvGrpSpPr/>
          <p:nvPr/>
        </p:nvGrpSpPr>
        <p:grpSpPr bwMode="auto">
          <a:xfrm>
            <a:off x="5122485" y="1577738"/>
            <a:ext cx="2016125" cy="338138"/>
            <a:chOff x="630" y="1570"/>
            <a:chExt cx="1270" cy="975"/>
          </a:xfrm>
          <a:solidFill>
            <a:srgbClr val="A1C450"/>
          </a:solidFill>
        </p:grpSpPr>
        <p:sp>
          <p:nvSpPr>
            <p:cNvPr id="70" name="Rectangle 35" descr="浅色上对角线"/>
            <p:cNvSpPr>
              <a:spLocks noChangeArrowheads="1"/>
            </p:cNvSpPr>
            <p:nvPr/>
          </p:nvSpPr>
          <p:spPr bwMode="auto">
            <a:xfrm>
              <a:off x="630" y="1570"/>
              <a:ext cx="317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71" name="Rectangle 36" descr="浅色上对角线"/>
            <p:cNvSpPr>
              <a:spLocks noChangeArrowheads="1"/>
            </p:cNvSpPr>
            <p:nvPr/>
          </p:nvSpPr>
          <p:spPr bwMode="auto">
            <a:xfrm>
              <a:off x="947" y="1570"/>
              <a:ext cx="318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72" name="Rectangle 37" descr="浅色上对角线"/>
            <p:cNvSpPr>
              <a:spLocks noChangeArrowheads="1"/>
            </p:cNvSpPr>
            <p:nvPr/>
          </p:nvSpPr>
          <p:spPr bwMode="auto">
            <a:xfrm>
              <a:off x="1265" y="1570"/>
              <a:ext cx="317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  <p:sp>
          <p:nvSpPr>
            <p:cNvPr id="73" name="Rectangle 38" descr="浅色上对角线"/>
            <p:cNvSpPr>
              <a:spLocks noChangeArrowheads="1"/>
            </p:cNvSpPr>
            <p:nvPr/>
          </p:nvSpPr>
          <p:spPr bwMode="auto">
            <a:xfrm>
              <a:off x="1582" y="1570"/>
              <a:ext cx="318" cy="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>
                <a:latin typeface="+mn-ea"/>
                <a:ea typeface="+mn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4174822" y="3093129"/>
                <a:ext cx="4585638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平均分</a:t>
                </a:r>
                <a:r>
                  <a:rPr lang="zh-CN" altLang="en-US" sz="2400" b="1" spc="30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成</a:t>
                </a:r>
                <a:r>
                  <a:rPr lang="en-US" altLang="zh-CN" sz="2400" b="1" spc="3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份，每份是多少？</a:t>
                </a: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822" y="3093129"/>
                <a:ext cx="4585638" cy="684803"/>
              </a:xfrm>
              <a:prstGeom prst="rect">
                <a:avLst/>
              </a:prstGeom>
              <a:blipFill rotWithShape="0">
                <a:blip r:embed="rId4"/>
                <a:stretch>
                  <a:fillRect l="-2128" r="-1596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Line 21"/>
          <p:cNvSpPr>
            <a:spLocks noChangeShapeType="1"/>
          </p:cNvSpPr>
          <p:nvPr/>
        </p:nvSpPr>
        <p:spPr bwMode="auto">
          <a:xfrm>
            <a:off x="5612090" y="1572953"/>
            <a:ext cx="0" cy="1547813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 rot="5400000">
            <a:off x="5332689" y="2346068"/>
            <a:ext cx="1558925" cy="0"/>
          </a:xfrm>
          <a:prstGeom prst="line">
            <a:avLst/>
          </a:prstGeom>
          <a:noFill/>
          <a:ln w="25400">
            <a:solidFill>
              <a:srgbClr val="00CC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77" name="Line 22"/>
          <p:cNvSpPr>
            <a:spLocks noChangeShapeType="1"/>
          </p:cNvSpPr>
          <p:nvPr/>
        </p:nvSpPr>
        <p:spPr bwMode="auto">
          <a:xfrm>
            <a:off x="6639202" y="1566603"/>
            <a:ext cx="0" cy="1547813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p:sp>
        <p:nvSpPr>
          <p:cNvPr id="78" name="Line 21"/>
          <p:cNvSpPr>
            <a:spLocks noChangeShapeType="1"/>
          </p:cNvSpPr>
          <p:nvPr/>
        </p:nvSpPr>
        <p:spPr bwMode="auto">
          <a:xfrm>
            <a:off x="1693558" y="1568376"/>
            <a:ext cx="0" cy="1547813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bject 9">
                <a:extLst>
                  <a:ext uri="{FF2B5EF4-FFF2-40B4-BE49-F238E27FC236}">
                    <a16:creationId xmlns:a16="http://schemas.microsoft.com/office/drawing/2014/main" xmlns="" id="{1EB02220-9E19-4A70-845C-4EDEC54F955A}"/>
                  </a:ext>
                </a:extLst>
              </p:cNvPr>
              <p:cNvSpPr txBox="1"/>
              <p:nvPr/>
            </p:nvSpPr>
            <p:spPr>
              <a:xfrm>
                <a:off x="1639279" y="3738376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EB02220-9E19-4A70-845C-4EDEC54F9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79" y="3738376"/>
                <a:ext cx="1899555" cy="9366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xmlns="" id="{575F739F-2F1D-4D84-9141-3331BED9EC1F}"/>
                  </a:ext>
                </a:extLst>
              </p:cNvPr>
              <p:cNvSpPr txBox="1"/>
              <p:nvPr/>
            </p:nvSpPr>
            <p:spPr>
              <a:xfrm>
                <a:off x="731184" y="3808572"/>
                <a:ext cx="955711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÷2</a:t>
                </a:r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5F739F-2F1D-4D84-9141-3331BED9E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84" y="3808572"/>
                <a:ext cx="955711" cy="642676"/>
              </a:xfrm>
              <a:prstGeom prst="rect">
                <a:avLst/>
              </a:prstGeom>
              <a:blipFill rotWithShape="1">
                <a:blip r:embed="rId6"/>
                <a:stretch>
                  <a:fillRect r="-8917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bject 10">
                <a:extLst>
                  <a:ext uri="{FF2B5EF4-FFF2-40B4-BE49-F238E27FC236}">
                    <a16:creationId xmlns:a16="http://schemas.microsoft.com/office/drawing/2014/main" xmlns="" id="{0C7E1EEB-3275-40FB-9A29-6F5605AEE3C2}"/>
                  </a:ext>
                </a:extLst>
              </p:cNvPr>
              <p:cNvSpPr txBox="1"/>
              <p:nvPr/>
            </p:nvSpPr>
            <p:spPr>
              <a:xfrm>
                <a:off x="3090942" y="3751053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7E1EEB-3275-40FB-9A29-6F5605AEE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42" y="3751053"/>
                <a:ext cx="1155744" cy="9350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bject 9">
                <a:extLst>
                  <a:ext uri="{FF2B5EF4-FFF2-40B4-BE49-F238E27FC236}">
                    <a16:creationId xmlns:a16="http://schemas.microsoft.com/office/drawing/2014/main" xmlns="" id="{572524F0-0D88-4DA8-ACE5-F1E0A344BBA3}"/>
                  </a:ext>
                </a:extLst>
              </p:cNvPr>
              <p:cNvSpPr txBox="1"/>
              <p:nvPr/>
            </p:nvSpPr>
            <p:spPr>
              <a:xfrm>
                <a:off x="5426374" y="3749466"/>
                <a:ext cx="1899555" cy="936625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2524F0-0D88-4DA8-ACE5-F1E0A344B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374" y="3749466"/>
                <a:ext cx="1899555" cy="9366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xmlns="" id="{8D478028-3680-4131-A95F-52BFAFC99C05}"/>
                  </a:ext>
                </a:extLst>
              </p:cNvPr>
              <p:cNvSpPr txBox="1"/>
              <p:nvPr/>
            </p:nvSpPr>
            <p:spPr>
              <a:xfrm>
                <a:off x="4558834" y="3826208"/>
                <a:ext cx="955711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÷5</a:t>
                </a:r>
                <a:endParaRPr lang="zh-CN" altLang="en-US" sz="2400" b="1" spc="45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478028-3680-4131-A95F-52BFAFC9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834" y="3826208"/>
                <a:ext cx="955711" cy="642676"/>
              </a:xfrm>
              <a:prstGeom prst="rect">
                <a:avLst/>
              </a:prstGeom>
              <a:blipFill rotWithShape="1">
                <a:blip r:embed="rId9"/>
                <a:stretch>
                  <a:fillRect r="-8917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bject 10">
                <a:extLst>
                  <a:ext uri="{FF2B5EF4-FFF2-40B4-BE49-F238E27FC236}">
                    <a16:creationId xmlns:a16="http://schemas.microsoft.com/office/drawing/2014/main" xmlns="" id="{5E69A8BE-C2A1-4489-A1FF-2A9329235FA4}"/>
                  </a:ext>
                </a:extLst>
              </p:cNvPr>
              <p:cNvSpPr txBox="1"/>
              <p:nvPr/>
            </p:nvSpPr>
            <p:spPr>
              <a:xfrm>
                <a:off x="6887450" y="3750259"/>
                <a:ext cx="1155744" cy="935038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pc="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69A8BE-C2A1-4489-A1FF-2A9329235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450" y="3750259"/>
                <a:ext cx="1155744" cy="9350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3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3190</TotalTime>
  <Words>1946</Words>
  <Application>Microsoft Office PowerPoint</Application>
  <PresentationFormat>全屏显示(16:9)</PresentationFormat>
  <Paragraphs>223</Paragraphs>
  <Slides>25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679</cp:revision>
  <dcterms:created xsi:type="dcterms:W3CDTF">2019-09-02T08:53:00Z</dcterms:created>
  <dcterms:modified xsi:type="dcterms:W3CDTF">2024-02-04T07:13:19Z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