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4" r:id="rId3"/>
    <p:sldId id="298" r:id="rId4"/>
    <p:sldId id="265" r:id="rId5"/>
    <p:sldId id="267" r:id="rId6"/>
    <p:sldId id="297" r:id="rId7"/>
    <p:sldId id="279" r:id="rId8"/>
    <p:sldId id="295" r:id="rId9"/>
    <p:sldId id="296" r:id="rId10"/>
    <p:sldId id="273" r:id="rId11"/>
    <p:sldId id="282" r:id="rId12"/>
    <p:sldId id="283" r:id="rId13"/>
    <p:sldId id="299" r:id="rId14"/>
    <p:sldId id="300" r:id="rId15"/>
    <p:sldId id="278" r:id="rId16"/>
    <p:sldId id="275" r:id="rId17"/>
    <p:sldId id="284" r:id="rId18"/>
    <p:sldId id="285" r:id="rId19"/>
    <p:sldId id="290" r:id="rId20"/>
    <p:sldId id="271" r:id="rId21"/>
    <p:sldId id="272" r:id="rId22"/>
    <p:sldId id="277" r:id="rId23"/>
    <p:sldId id="294" r:id="rId24"/>
    <p:sldId id="276" r:id="rId25"/>
    <p:sldId id="293" r:id="rId26"/>
    <p:sldId id="261" r:id="rId27"/>
    <p:sldId id="281" r:id="rId28"/>
    <p:sldId id="262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67B"/>
    <a:srgbClr val="FCF6CD"/>
    <a:srgbClr val="B7E5FD"/>
    <a:srgbClr val="FADEEC"/>
    <a:srgbClr val="BCE4F7"/>
    <a:srgbClr val="FFF5D2"/>
    <a:srgbClr val="7DC05F"/>
    <a:srgbClr val="A1D06A"/>
    <a:srgbClr val="FAC14D"/>
    <a:srgbClr val="F95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-44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</a:t>
            </a:r>
            <a:r>
              <a:rPr lang="zh-CN" altLang="en-US" sz="26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0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复习旧知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9" name="图片 18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20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课堂小结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48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7" r:id="rId6"/>
    <p:sldLayoutId id="2147483693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425324" y="2783855"/>
            <a:ext cx="4101123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4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课时 练习二</a:t>
            </a:r>
            <a:endParaRPr lang="zh-CN" altLang="en-US" sz="4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6218" y="165240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第二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单元 长方体</a:t>
            </a:r>
            <a:r>
              <a:rPr lang="en-US" altLang="zh-CN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en-US" altLang="zh-CN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87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59160" y="456318"/>
            <a:ext cx="77942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图中哪些是正方体的展开图？是的画“√”，不是的画“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×”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，可以利用附页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中的图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做一做。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556371" y="456318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23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4" name="图片 2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81" y="1704241"/>
            <a:ext cx="7019048" cy="1980952"/>
          </a:xfrm>
          <a:prstGeom prst="rect">
            <a:avLst/>
          </a:prstGeom>
        </p:spPr>
      </p:pic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7259005" y="3174588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 flipH="1">
            <a:off x="1518497" y="3128309"/>
            <a:ext cx="6611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 flipH="1">
            <a:off x="3516717" y="3128309"/>
            <a:ext cx="52261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 flipH="1">
            <a:off x="5376379" y="3128309"/>
            <a:ext cx="54558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9897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25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6" name="图片 2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873460" y="520698"/>
            <a:ext cx="77942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淘气要把一个如下图所示的空包装箱的各面都贴上彩纸，至少需要多少平方厘米的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彩纸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单位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1159833" y="3251726"/>
            <a:ext cx="6417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(40×25+40×40+40×25)×2=7200(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8624" y="3842396"/>
            <a:ext cx="5137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：至少需要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7200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平方厘米的彩纸。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807311" y="1583817"/>
            <a:ext cx="1944908" cy="1718909"/>
            <a:chOff x="4829695" y="1696526"/>
            <a:chExt cx="1944908" cy="1718909"/>
          </a:xfrm>
        </p:grpSpPr>
        <p:grpSp>
          <p:nvGrpSpPr>
            <p:cNvPr id="19" name="组合 36"/>
            <p:cNvGrpSpPr>
              <a:grpSpLocks/>
            </p:cNvGrpSpPr>
            <p:nvPr/>
          </p:nvGrpSpPr>
          <p:grpSpPr bwMode="auto">
            <a:xfrm>
              <a:off x="4829695" y="1696526"/>
              <a:ext cx="1539326" cy="1350854"/>
              <a:chOff x="5292080" y="4581128"/>
              <a:chExt cx="1728192" cy="1728193"/>
            </a:xfrm>
          </p:grpSpPr>
          <p:sp>
            <p:nvSpPr>
              <p:cNvPr id="20" name="立方体 19"/>
              <p:cNvSpPr/>
              <p:nvPr/>
            </p:nvSpPr>
            <p:spPr>
              <a:xfrm>
                <a:off x="5292080" y="4581128"/>
                <a:ext cx="1728192" cy="1728192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5695539" y="4581128"/>
                <a:ext cx="0" cy="129654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5738013" y="5877669"/>
                <a:ext cx="12822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5292080" y="5877669"/>
                <a:ext cx="403459" cy="43165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16"/>
            <p:cNvSpPr txBox="1">
              <a:spLocks noChangeArrowheads="1"/>
            </p:cNvSpPr>
            <p:nvPr/>
          </p:nvSpPr>
          <p:spPr bwMode="auto">
            <a:xfrm>
              <a:off x="5207499" y="3015325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40</a:t>
              </a:r>
              <a:endPara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>
              <a:off x="6333457" y="2034279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40</a:t>
              </a:r>
              <a:endPara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16"/>
            <p:cNvSpPr txBox="1">
              <a:spLocks noChangeArrowheads="1"/>
            </p:cNvSpPr>
            <p:nvPr/>
          </p:nvSpPr>
          <p:spPr bwMode="auto">
            <a:xfrm>
              <a:off x="6112884" y="275700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25</a:t>
              </a:r>
              <a:endPara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403311" y="2135244"/>
            <a:ext cx="4875971" cy="93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表面积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长×宽＋长×高＋宽×高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40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26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7" name="图片 26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5263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905408" y="520698"/>
            <a:ext cx="60523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个棱长都是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20cm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的正方体纸箱堆放在墙角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如右图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露出多少个面？露在外面的面的面积是多少平方厘米？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412" y1="24074" x2="28342" y2="0"/>
                        <a14:foregroundMark x1="83957" y1="65432" x2="99465" y2="66667"/>
                        <a14:foregroundMark x1="13369" y1="85802" x2="3209" y2="99383"/>
                        <a14:foregroundMark x1="47059" y1="44444" x2="84492" y2="45679"/>
                        <a14:foregroundMark x1="42781" y1="72840" x2="31551" y2="85802"/>
                        <a14:foregroundMark x1="41176" y1="74074" x2="77005" y2="74074"/>
                        <a14:foregroundMark x1="22460" y1="51235" x2="11765" y2="66667"/>
                        <a14:foregroundMark x1="21390" y1="30864" x2="21390" y2="54321"/>
                        <a14:foregroundMark x1="10695" y1="66667" x2="11230" y2="91975"/>
                        <a14:foregroundMark x1="30481" y1="23457" x2="45989" y2="24074"/>
                        <a14:foregroundMark x1="28877" y1="24074" x2="20321" y2="30864"/>
                        <a14:foregroundMark x1="47059" y1="24074" x2="46524" y2="46296"/>
                        <a14:foregroundMark x1="85561" y1="47531" x2="85027" y2="63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701" y="608571"/>
            <a:ext cx="1780952" cy="1542857"/>
          </a:xfrm>
          <a:prstGeom prst="round2DiagRect">
            <a:avLst>
              <a:gd name="adj1" fmla="val 22841"/>
              <a:gd name="adj2" fmla="val 0"/>
            </a:avLst>
          </a:prstGeom>
        </p:spPr>
      </p:pic>
      <p:grpSp>
        <p:nvGrpSpPr>
          <p:cNvPr id="32" name="组合 31"/>
          <p:cNvGrpSpPr/>
          <p:nvPr/>
        </p:nvGrpSpPr>
        <p:grpSpPr bwMode="auto">
          <a:xfrm>
            <a:off x="1096300" y="2059846"/>
            <a:ext cx="1326674" cy="662336"/>
            <a:chOff x="1387236" y="1263833"/>
            <a:chExt cx="1896904" cy="947725"/>
          </a:xfrm>
        </p:grpSpPr>
        <p:pic>
          <p:nvPicPr>
            <p:cNvPr id="3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236" y="1263833"/>
              <a:ext cx="1896904" cy="9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文本框 3"/>
            <p:cNvSpPr txBox="1">
              <a:spLocks noChangeArrowheads="1"/>
            </p:cNvSpPr>
            <p:nvPr/>
          </p:nvSpPr>
          <p:spPr bwMode="auto">
            <a:xfrm>
              <a:off x="1584291" y="1446054"/>
              <a:ext cx="1442084" cy="57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方法一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242696" y="2106390"/>
            <a:ext cx="2221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个一个地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6"/>
          <p:cNvSpPr txBox="1"/>
          <p:nvPr/>
        </p:nvSpPr>
        <p:spPr>
          <a:xfrm>
            <a:off x="2172145" y="2800608"/>
            <a:ext cx="470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20×20×13=5200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（平方厘米）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905408" y="3367776"/>
            <a:ext cx="8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答：露出</a:t>
            </a:r>
            <a:r>
              <a:rPr lang="en-US" altLang="zh-CN" dirty="0"/>
              <a:t>13</a:t>
            </a:r>
            <a:r>
              <a:rPr lang="zh-CN" altLang="en-US" dirty="0"/>
              <a:t>个面，露在外面的面的面积是</a:t>
            </a:r>
            <a:r>
              <a:rPr lang="en-US" altLang="zh-CN" dirty="0"/>
              <a:t>5200</a:t>
            </a:r>
            <a:r>
              <a:rPr lang="zh-CN" altLang="en-US" dirty="0"/>
              <a:t>平方厘米。</a:t>
            </a:r>
          </a:p>
        </p:txBody>
      </p:sp>
      <p:sp>
        <p:nvSpPr>
          <p:cNvPr id="47" name="椭圆 46"/>
          <p:cNvSpPr/>
          <p:nvPr/>
        </p:nvSpPr>
        <p:spPr>
          <a:xfrm>
            <a:off x="7553695" y="96137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7499695" y="116643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740000" y="112028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445695" y="1379999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632000" y="156341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359994" y="1502399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7305994" y="1707463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7546299" y="1661313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894869" y="128948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840869" y="1494549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8254969" y="1289485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8200969" y="1494549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8427798" y="1455411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26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7" name="图片 26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5263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905408" y="520698"/>
            <a:ext cx="60523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个棱长都是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20cm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的正方体纸箱堆放在墙角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如右图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露出多少个面？露在外面的面的面积是多少平方厘米？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412" y1="24074" x2="28342" y2="0"/>
                        <a14:foregroundMark x1="83957" y1="65432" x2="99465" y2="66667"/>
                        <a14:foregroundMark x1="13369" y1="85802" x2="3209" y2="99383"/>
                        <a14:foregroundMark x1="47059" y1="44444" x2="84492" y2="45679"/>
                        <a14:foregroundMark x1="42781" y1="72840" x2="31551" y2="85802"/>
                        <a14:foregroundMark x1="41176" y1="74074" x2="77005" y2="74074"/>
                        <a14:foregroundMark x1="22460" y1="51235" x2="11765" y2="66667"/>
                        <a14:foregroundMark x1="21390" y1="30864" x2="21390" y2="54321"/>
                        <a14:foregroundMark x1="10695" y1="66667" x2="11230" y2="91975"/>
                        <a14:foregroundMark x1="30481" y1="23457" x2="45989" y2="24074"/>
                        <a14:foregroundMark x1="28877" y1="24074" x2="20321" y2="30864"/>
                        <a14:foregroundMark x1="47059" y1="24074" x2="46524" y2="46296"/>
                        <a14:foregroundMark x1="85561" y1="47531" x2="85027" y2="63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701" y="608571"/>
            <a:ext cx="1780952" cy="1542857"/>
          </a:xfrm>
          <a:prstGeom prst="round2DiagRect">
            <a:avLst>
              <a:gd name="adj1" fmla="val 22841"/>
              <a:gd name="adj2" fmla="val 0"/>
            </a:avLst>
          </a:prstGeom>
        </p:spPr>
      </p:pic>
      <p:sp>
        <p:nvSpPr>
          <p:cNvPr id="39" name="文本框 38"/>
          <p:cNvSpPr txBox="1"/>
          <p:nvPr/>
        </p:nvSpPr>
        <p:spPr>
          <a:xfrm>
            <a:off x="1927396" y="2046177"/>
            <a:ext cx="445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从上、前、右三个角度数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833688" y="1961293"/>
            <a:ext cx="1326674" cy="662336"/>
            <a:chOff x="1387236" y="1263833"/>
            <a:chExt cx="1896904" cy="947725"/>
          </a:xfrm>
        </p:grpSpPr>
        <p:pic>
          <p:nvPicPr>
            <p:cNvPr id="2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236" y="1263833"/>
              <a:ext cx="1896904" cy="9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文本框 3"/>
            <p:cNvSpPr txBox="1">
              <a:spLocks noChangeArrowheads="1"/>
            </p:cNvSpPr>
            <p:nvPr/>
          </p:nvSpPr>
          <p:spPr bwMode="auto">
            <a:xfrm>
              <a:off x="1554426" y="1454726"/>
              <a:ext cx="1442084" cy="57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方法二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>
            <a:off x="3773550" y="2743501"/>
            <a:ext cx="1077448" cy="721874"/>
            <a:chOff x="5605238" y="3037840"/>
            <a:chExt cx="1077448" cy="721874"/>
          </a:xfrm>
          <a:solidFill>
            <a:srgbClr val="F3AF71"/>
          </a:solidFill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5605238" y="3037840"/>
              <a:ext cx="360000" cy="360000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360000" cy="360000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5965238" y="3397839"/>
              <a:ext cx="360000" cy="360000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322686" y="3397839"/>
              <a:ext cx="360000" cy="361875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 flipH="1">
            <a:off x="5569722" y="2735919"/>
            <a:ext cx="1077448" cy="721874"/>
            <a:chOff x="5605238" y="3037840"/>
            <a:chExt cx="1077448" cy="721874"/>
          </a:xfrm>
          <a:solidFill>
            <a:srgbClr val="F3AF71"/>
          </a:solidFill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5605238" y="3037840"/>
              <a:ext cx="360000" cy="360000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360000" cy="360000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5965238" y="3397839"/>
              <a:ext cx="360000" cy="360000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322686" y="3397839"/>
              <a:ext cx="360000" cy="361875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75A4A2D7-D2FE-45E4-A314-0EE17526A140}"/>
              </a:ext>
            </a:extLst>
          </p:cNvPr>
          <p:cNvGrpSpPr/>
          <p:nvPr/>
        </p:nvGrpSpPr>
        <p:grpSpPr>
          <a:xfrm flipV="1">
            <a:off x="2081046" y="2736857"/>
            <a:ext cx="1077448" cy="1076959"/>
            <a:chOff x="5605238" y="2680880"/>
            <a:chExt cx="1077448" cy="1076959"/>
          </a:xfrm>
          <a:solidFill>
            <a:srgbClr val="F3AF71"/>
          </a:solidFill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5605238" y="3037840"/>
              <a:ext cx="360000" cy="360000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001D6DAE-5346-49F6-8C39-99C4E0D7044B}"/>
                </a:ext>
              </a:extLst>
            </p:cNvPr>
            <p:cNvSpPr/>
            <p:nvPr/>
          </p:nvSpPr>
          <p:spPr>
            <a:xfrm>
              <a:off x="5605238" y="3397839"/>
              <a:ext cx="360000" cy="360000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5965238" y="3397839"/>
              <a:ext cx="360000" cy="360000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04897FFE-62F1-4190-92E3-7B63B73F4624}"/>
                </a:ext>
              </a:extLst>
            </p:cNvPr>
            <p:cNvSpPr/>
            <p:nvPr/>
          </p:nvSpPr>
          <p:spPr>
            <a:xfrm>
              <a:off x="6322686" y="3397838"/>
              <a:ext cx="360000" cy="360001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88FB168F-3758-44F0-ADD3-A94BA6E3A172}"/>
                </a:ext>
              </a:extLst>
            </p:cNvPr>
            <p:cNvSpPr/>
            <p:nvPr/>
          </p:nvSpPr>
          <p:spPr>
            <a:xfrm>
              <a:off x="5605238" y="2680880"/>
              <a:ext cx="360000" cy="360000"/>
            </a:xfrm>
            <a:prstGeom prst="rect">
              <a:avLst/>
            </a:prstGeom>
            <a:solidFill>
              <a:srgbClr val="F2C67B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文本框 6"/>
          <p:cNvSpPr txBox="1"/>
          <p:nvPr/>
        </p:nvSpPr>
        <p:spPr>
          <a:xfrm>
            <a:off x="2729972" y="3739060"/>
            <a:ext cx="470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20×20×13=5200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（平方厘米）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"/>
          <p:cNvSpPr txBox="1"/>
          <p:nvPr/>
        </p:nvSpPr>
        <p:spPr>
          <a:xfrm>
            <a:off x="931221" y="4215628"/>
            <a:ext cx="80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答：露出</a:t>
            </a:r>
            <a:r>
              <a:rPr lang="en-US" altLang="zh-CN" dirty="0"/>
              <a:t>13</a:t>
            </a:r>
            <a:r>
              <a:rPr lang="zh-CN" altLang="en-US" dirty="0"/>
              <a:t>个面，露在外面的面的面积是</a:t>
            </a:r>
            <a:r>
              <a:rPr lang="en-US" altLang="zh-CN" dirty="0"/>
              <a:t>5200</a:t>
            </a:r>
            <a:r>
              <a:rPr lang="zh-CN" altLang="en-US" dirty="0"/>
              <a:t>平方厘米。</a:t>
            </a:r>
          </a:p>
        </p:txBody>
      </p:sp>
    </p:spTree>
    <p:extLst>
      <p:ext uri="{BB962C8B-B14F-4D97-AF65-F5344CB8AC3E}">
        <p14:creationId xmlns:p14="http://schemas.microsoft.com/office/powerpoint/2010/main" val="10324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24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7" name="图片 26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905408" y="520698"/>
            <a:ext cx="79147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将一个由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个棱长是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10cm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的正方体拼成的长方体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拆开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如下图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个正方体的表面积之和是多少？与长方体的表面积相等吗？与同伴交流。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29" y="2046173"/>
            <a:ext cx="6457143" cy="6000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711810" y="2771020"/>
            <a:ext cx="6704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求出一个小正方体的表面积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×5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10×10×6×5=3000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（平方厘米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长方体的表面积：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50×10×4+10×10×2=2200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（平方厘米）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个正方体的表面积之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3000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平方厘米，与长方体的表面积不相等。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565414" y="2693079"/>
            <a:ext cx="1326674" cy="662336"/>
            <a:chOff x="1387236" y="1263833"/>
            <a:chExt cx="1896904" cy="947725"/>
          </a:xfrm>
        </p:grpSpPr>
        <p:pic>
          <p:nvPicPr>
            <p:cNvPr id="19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236" y="1263833"/>
              <a:ext cx="1896904" cy="9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3"/>
            <p:cNvSpPr txBox="1">
              <a:spLocks noChangeArrowheads="1"/>
            </p:cNvSpPr>
            <p:nvPr/>
          </p:nvSpPr>
          <p:spPr bwMode="auto">
            <a:xfrm>
              <a:off x="1584291" y="1446054"/>
              <a:ext cx="1442084" cy="57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方法一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0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24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7" name="图片 26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905408" y="520698"/>
            <a:ext cx="79147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将一个由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个棱长是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10cm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的正方体拼成的长方体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拆开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如下图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个正方体的表面积之和是多少？与长方体的表面积相等吗？与同伴交流。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29" y="2046173"/>
            <a:ext cx="6457143" cy="60000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953354" y="2987723"/>
            <a:ext cx="698632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求出长方体的表面积</a:t>
            </a:r>
            <a:r>
              <a:rPr lang="en-US" altLang="zh-CN" dirty="0"/>
              <a:t>+</a:t>
            </a:r>
            <a:r>
              <a:rPr lang="zh-CN" altLang="en-US" dirty="0"/>
              <a:t>增加的面积</a:t>
            </a:r>
            <a:endParaRPr lang="en-US" altLang="zh-CN" dirty="0"/>
          </a:p>
          <a:p>
            <a:r>
              <a:rPr lang="en-US" altLang="zh-CN" dirty="0"/>
              <a:t>50×10×4+10×10×2+10×10×8=3000(</a:t>
            </a:r>
            <a:r>
              <a:rPr lang="zh-CN" altLang="en-US" dirty="0"/>
              <a:t>平方厘米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答：</a:t>
            </a:r>
            <a:r>
              <a:rPr lang="en-US" altLang="zh-CN" dirty="0"/>
              <a:t>5</a:t>
            </a:r>
            <a:r>
              <a:rPr lang="zh-CN" altLang="en-US" dirty="0"/>
              <a:t>个正方体的表面积之和是</a:t>
            </a:r>
            <a:r>
              <a:rPr lang="en-US" altLang="zh-CN" dirty="0"/>
              <a:t>3000</a:t>
            </a:r>
            <a:r>
              <a:rPr lang="zh-CN" altLang="en-US" dirty="0"/>
              <a:t>平方厘米</a:t>
            </a:r>
            <a:r>
              <a:rPr lang="zh-CN" altLang="en-US" dirty="0" smtClean="0"/>
              <a:t>。与长方体的表面积不相等。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873460" y="2903090"/>
            <a:ext cx="1326674" cy="662336"/>
            <a:chOff x="1387236" y="1263833"/>
            <a:chExt cx="1896904" cy="947725"/>
          </a:xfrm>
        </p:grpSpPr>
        <p:pic>
          <p:nvPicPr>
            <p:cNvPr id="19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236" y="1263833"/>
              <a:ext cx="1896904" cy="9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3"/>
            <p:cNvSpPr txBox="1">
              <a:spLocks noChangeArrowheads="1"/>
            </p:cNvSpPr>
            <p:nvPr/>
          </p:nvSpPr>
          <p:spPr bwMode="auto">
            <a:xfrm>
              <a:off x="1584291" y="1446054"/>
              <a:ext cx="1442084" cy="57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方法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9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61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2" name="图片 61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63" name="组合 62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64" name="椭圆 6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905408" y="520698"/>
            <a:ext cx="79147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用同一种原材料做一个如右图的抽屉，至少需要多大面积的材料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55" y1="90210" x2="52655" y2="90210"/>
                        <a14:foregroundMark x1="25221" y1="93706" x2="25221" y2="97203"/>
                        <a14:foregroundMark x1="58850" y1="90909" x2="87611" y2="42657"/>
                        <a14:foregroundMark x1="87611" y1="4895" x2="88053" y2="42657"/>
                        <a14:foregroundMark x1="88938" y1="8392" x2="99115" y2="30070"/>
                        <a14:foregroundMark x1="94690" y1="14685" x2="97788" y2="14685"/>
                        <a14:foregroundMark x1="28319" y1="97203" x2="29204" y2="930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3419" y="1252622"/>
            <a:ext cx="2152381" cy="1361905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1290017" y="3346451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(3.5×1.5+5×1.5)×2+3.5×5=43(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平方分米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答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：至少需要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平方分米的材料。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03415" y="2137606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2" name="组合 4"/>
          <p:cNvGrpSpPr/>
          <p:nvPr/>
        </p:nvGrpSpPr>
        <p:grpSpPr bwMode="auto">
          <a:xfrm>
            <a:off x="2909454" y="1646557"/>
            <a:ext cx="2086494" cy="1009596"/>
            <a:chOff x="2284030" y="1095824"/>
            <a:chExt cx="2231948" cy="356766"/>
          </a:xfrm>
          <a:noFill/>
        </p:grpSpPr>
        <p:sp>
          <p:nvSpPr>
            <p:cNvPr id="13" name="云形标注 82"/>
            <p:cNvSpPr>
              <a:spLocks noChangeArrowheads="1"/>
            </p:cNvSpPr>
            <p:nvPr/>
          </p:nvSpPr>
          <p:spPr bwMode="auto">
            <a:xfrm>
              <a:off x="2284030" y="1095824"/>
              <a:ext cx="2231948" cy="356766"/>
            </a:xfrm>
            <a:prstGeom prst="cloudCallout">
              <a:avLst>
                <a:gd name="adj1" fmla="val -55309"/>
                <a:gd name="adj2" fmla="val 54596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4"/>
            <p:cNvSpPr>
              <a:spLocks noChangeArrowheads="1"/>
            </p:cNvSpPr>
            <p:nvPr/>
          </p:nvSpPr>
          <p:spPr bwMode="auto">
            <a:xfrm>
              <a:off x="2450191" y="1149892"/>
              <a:ext cx="2065787" cy="2501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这个长方体没有上面。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26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7" name="图片 26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467882" y="520698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905408" y="520698"/>
            <a:ext cx="74194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如图，三种不同长度的小棒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分别有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根、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根、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根，请你搭出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种不同的长方体或正方体，并填写下表。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E2C9BF95-E85C-4612-850A-BF4DEE61E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676"/>
          <a:stretch/>
        </p:blipFill>
        <p:spPr>
          <a:xfrm>
            <a:off x="1820235" y="1905693"/>
            <a:ext cx="6031960" cy="175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8678"/>
              </p:ext>
            </p:extLst>
          </p:nvPr>
        </p:nvGraphicFramePr>
        <p:xfrm>
          <a:off x="1371601" y="1267477"/>
          <a:ext cx="6716682" cy="254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191"/>
                <a:gridCol w="1746483"/>
                <a:gridCol w="1343336"/>
                <a:gridCol w="1343336"/>
                <a:gridCol w="1343336"/>
              </a:tblGrid>
              <a:tr h="6370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图形名称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24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宽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24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24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016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016"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016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21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4" name="图片 2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2B28B5ED-459A-42C5-8C12-CCB05A776BD4}"/>
              </a:ext>
            </a:extLst>
          </p:cNvPr>
          <p:cNvSpPr txBox="1"/>
          <p:nvPr/>
        </p:nvSpPr>
        <p:spPr>
          <a:xfrm>
            <a:off x="1638960" y="2618608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7F77FBFA-E847-45FD-A047-48044679C5BD}"/>
              </a:ext>
            </a:extLst>
          </p:cNvPr>
          <p:cNvSpPr txBox="1"/>
          <p:nvPr/>
        </p:nvSpPr>
        <p:spPr>
          <a:xfrm>
            <a:off x="1651634" y="1983520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68FFFEB9-5EB6-4AEC-9175-814497E08977}"/>
              </a:ext>
            </a:extLst>
          </p:cNvPr>
          <p:cNvSpPr txBox="1"/>
          <p:nvPr/>
        </p:nvSpPr>
        <p:spPr>
          <a:xfrm>
            <a:off x="1632999" y="3269528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F9065D88-0E1A-4331-A986-8772B0D34B7A}"/>
              </a:ext>
            </a:extLst>
          </p:cNvPr>
          <p:cNvSpPr txBox="1"/>
          <p:nvPr/>
        </p:nvSpPr>
        <p:spPr>
          <a:xfrm>
            <a:off x="2594960" y="1983520"/>
            <a:ext cx="12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正方体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410F8E45-6694-4B8E-A954-BCF12D4F5496}"/>
              </a:ext>
            </a:extLst>
          </p:cNvPr>
          <p:cNvSpPr txBox="1"/>
          <p:nvPr/>
        </p:nvSpPr>
        <p:spPr>
          <a:xfrm>
            <a:off x="4515930" y="1984168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F5045CF3-1E96-41DA-8B56-BB17AF2F8448}"/>
              </a:ext>
            </a:extLst>
          </p:cNvPr>
          <p:cNvSpPr txBox="1"/>
          <p:nvPr/>
        </p:nvSpPr>
        <p:spPr>
          <a:xfrm>
            <a:off x="2276311" y="2513328"/>
            <a:ext cx="178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有两个面是正方形的长方体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500F7C6F-4186-48F0-87DD-9767D627B528}"/>
              </a:ext>
            </a:extLst>
          </p:cNvPr>
          <p:cNvSpPr txBox="1"/>
          <p:nvPr/>
        </p:nvSpPr>
        <p:spPr>
          <a:xfrm>
            <a:off x="4501132" y="2682338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A806EA7F-92B4-4BC5-9299-0714A7619FD2}"/>
              </a:ext>
            </a:extLst>
          </p:cNvPr>
          <p:cNvSpPr txBox="1"/>
          <p:nvPr/>
        </p:nvSpPr>
        <p:spPr>
          <a:xfrm>
            <a:off x="5797073" y="2655035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BE37FCC5-C330-43BD-994E-5BFFACE05797}"/>
              </a:ext>
            </a:extLst>
          </p:cNvPr>
          <p:cNvSpPr txBox="1"/>
          <p:nvPr/>
        </p:nvSpPr>
        <p:spPr>
          <a:xfrm>
            <a:off x="7218213" y="2682338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22BD2A9D-D24A-4884-87C1-9A3815206EF7}"/>
              </a:ext>
            </a:extLst>
          </p:cNvPr>
          <p:cNvSpPr txBox="1"/>
          <p:nvPr/>
        </p:nvSpPr>
        <p:spPr>
          <a:xfrm>
            <a:off x="2664242" y="3269528"/>
            <a:ext cx="115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7386B56B-6F57-4F2F-90A0-9E60A59ABE4D}"/>
              </a:ext>
            </a:extLst>
          </p:cNvPr>
          <p:cNvSpPr txBox="1"/>
          <p:nvPr/>
        </p:nvSpPr>
        <p:spPr>
          <a:xfrm>
            <a:off x="4515983" y="3308856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FEB68905-D665-48FD-ABEF-9120495AD1AB}"/>
              </a:ext>
            </a:extLst>
          </p:cNvPr>
          <p:cNvSpPr txBox="1"/>
          <p:nvPr/>
        </p:nvSpPr>
        <p:spPr>
          <a:xfrm>
            <a:off x="5753756" y="3325483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F663E07E-3702-4D67-95E5-730D9C273C32}"/>
              </a:ext>
            </a:extLst>
          </p:cNvPr>
          <p:cNvSpPr txBox="1"/>
          <p:nvPr/>
        </p:nvSpPr>
        <p:spPr>
          <a:xfrm>
            <a:off x="7218213" y="3308856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0D50A47C-CE33-4725-A72E-D74440EDEA6B}"/>
              </a:ext>
            </a:extLst>
          </p:cNvPr>
          <p:cNvSpPr txBox="1"/>
          <p:nvPr/>
        </p:nvSpPr>
        <p:spPr>
          <a:xfrm>
            <a:off x="5810041" y="2006335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55E1BD26-10BD-4377-BE77-33E944C22F70}"/>
              </a:ext>
            </a:extLst>
          </p:cNvPr>
          <p:cNvSpPr txBox="1"/>
          <p:nvPr/>
        </p:nvSpPr>
        <p:spPr>
          <a:xfrm>
            <a:off x="7104152" y="1983520"/>
            <a:ext cx="59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051391" y="433927"/>
            <a:ext cx="7425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一根绳子长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10m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，现要捆扎一种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礼盒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如果结头处要用掉绳子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25cm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，这根绳子最多可以捆扎几个这样的礼盒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单位：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cm)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30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31" name="图片 30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18" y1="93567" x2="53927" y2="91813"/>
                        <a14:foregroundMark x1="57592" y1="90643" x2="93194" y2="58480"/>
                        <a14:foregroundMark x1="95288" y1="17544" x2="95288" y2="64912"/>
                        <a14:foregroundMark x1="91099" y1="20468" x2="93717" y2="61404"/>
                        <a14:foregroundMark x1="2094" y1="38596" x2="3141" y2="96491"/>
                        <a14:foregroundMark x1="78534" y1="80702" x2="82199" y2="73099"/>
                        <a14:foregroundMark x1="6283" y1="87135" x2="56021" y2="90058"/>
                        <a14:foregroundMark x1="6283" y1="96491" x2="49215" y2="96491"/>
                        <a14:foregroundMark x1="1571" y1="54971" x2="1047" y2="99415"/>
                        <a14:foregroundMark x1="54450" y1="97661" x2="92670" y2="63743"/>
                        <a14:foregroundMark x1="45026" y1="18713" x2="97906" y2="175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9501" y="1818922"/>
            <a:ext cx="1819048" cy="1628571"/>
          </a:xfrm>
          <a:prstGeom prst="round2DiagRect">
            <a:avLst>
              <a:gd name="adj1" fmla="val 33043"/>
              <a:gd name="adj2" fmla="val 0"/>
            </a:avLst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113" y="2009260"/>
            <a:ext cx="1313261" cy="1231564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4" name="组合 4"/>
          <p:cNvGrpSpPr/>
          <p:nvPr/>
        </p:nvGrpSpPr>
        <p:grpSpPr bwMode="auto">
          <a:xfrm>
            <a:off x="2906988" y="1818922"/>
            <a:ext cx="3021519" cy="1410875"/>
            <a:chOff x="2177325" y="1072098"/>
            <a:chExt cx="3232156" cy="498568"/>
          </a:xfrm>
          <a:noFill/>
        </p:grpSpPr>
        <p:sp>
          <p:nvSpPr>
            <p:cNvPr id="15" name="云形标注 82"/>
            <p:cNvSpPr>
              <a:spLocks noChangeArrowheads="1"/>
            </p:cNvSpPr>
            <p:nvPr/>
          </p:nvSpPr>
          <p:spPr bwMode="auto">
            <a:xfrm>
              <a:off x="2177325" y="1072098"/>
              <a:ext cx="3152794" cy="498568"/>
            </a:xfrm>
            <a:prstGeom prst="cloudCallout">
              <a:avLst>
                <a:gd name="adj1" fmla="val -64371"/>
                <a:gd name="adj2" fmla="val 1747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2450191" y="1149892"/>
              <a:ext cx="2959290" cy="3589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捆扎一个礼盒相当于：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个长，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个宽，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个高和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个结。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734503" y="3373901"/>
            <a:ext cx="474358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2×10+2×15+4×8+25=107(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78086" y="3460915"/>
            <a:ext cx="2299108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m=1000 cm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4503" y="3811791"/>
            <a:ext cx="415064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1000÷107=9(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……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37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06988" y="4237307"/>
            <a:ext cx="5011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答：最多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捆扎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这样的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礼盒。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72058" y="671756"/>
            <a:ext cx="4717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长方体和正方体的认识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8" name="表格 17"/>
          <p:cNvGraphicFramePr/>
          <p:nvPr>
            <p:extLst>
              <p:ext uri="{D42A27DB-BD31-4B8C-83A1-F6EECF244321}">
                <p14:modId xmlns:p14="http://schemas.microsoft.com/office/powerpoint/2010/main" val="1902265391"/>
              </p:ext>
            </p:extLst>
          </p:nvPr>
        </p:nvGraphicFramePr>
        <p:xfrm>
          <a:off x="1030211" y="1270190"/>
          <a:ext cx="6911975" cy="3520122"/>
        </p:xfrm>
        <a:graphic>
          <a:graphicData uri="http://schemas.openxmlformats.org/drawingml/2006/table">
            <a:tbl>
              <a:tblPr/>
              <a:tblGrid>
                <a:gridCol w="825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5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3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692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129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顶点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个数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13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面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个数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1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形状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1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大小关系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129">
                <a:tc row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棱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条数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1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长度关系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9" name="图片 11" descr="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4" y="1436942"/>
            <a:ext cx="977791" cy="4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2" descr="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62" y="1382995"/>
            <a:ext cx="597465" cy="6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4339886" y="2123294"/>
            <a:ext cx="610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6624435" y="2123294"/>
            <a:ext cx="795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0" name="TextBox 36"/>
          <p:cNvSpPr txBox="1">
            <a:spLocks noChangeArrowheads="1"/>
          </p:cNvSpPr>
          <p:nvPr/>
        </p:nvSpPr>
        <p:spPr bwMode="auto">
          <a:xfrm>
            <a:off x="4248063" y="2581899"/>
            <a:ext cx="794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6636050" y="2536017"/>
            <a:ext cx="795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2" name="TextBox 38"/>
          <p:cNvSpPr txBox="1">
            <a:spLocks noChangeArrowheads="1"/>
          </p:cNvSpPr>
          <p:nvPr/>
        </p:nvSpPr>
        <p:spPr bwMode="auto">
          <a:xfrm>
            <a:off x="6196381" y="2982510"/>
            <a:ext cx="1675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正方形</a:t>
            </a: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3198791" y="3028565"/>
            <a:ext cx="2892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长方形或正方形</a:t>
            </a: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6184766" y="3481937"/>
            <a:ext cx="1675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大小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3105735" y="3428675"/>
            <a:ext cx="3079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相对的两个面大小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TextBox 42"/>
          <p:cNvSpPr txBox="1">
            <a:spLocks noChangeArrowheads="1"/>
          </p:cNvSpPr>
          <p:nvPr/>
        </p:nvSpPr>
        <p:spPr bwMode="auto">
          <a:xfrm>
            <a:off x="4078583" y="3899493"/>
            <a:ext cx="1055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</a:p>
        </p:txBody>
      </p: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6460942" y="3901841"/>
            <a:ext cx="1122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</a:p>
        </p:txBody>
      </p:sp>
      <p:sp>
        <p:nvSpPr>
          <p:cNvPr id="38" name="TextBox 44"/>
          <p:cNvSpPr txBox="1">
            <a:spLocks noChangeArrowheads="1"/>
          </p:cNvSpPr>
          <p:nvPr/>
        </p:nvSpPr>
        <p:spPr bwMode="auto">
          <a:xfrm>
            <a:off x="6346165" y="4354808"/>
            <a:ext cx="13522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长度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TextBox 45"/>
          <p:cNvSpPr txBox="1">
            <a:spLocks noChangeArrowheads="1"/>
          </p:cNvSpPr>
          <p:nvPr/>
        </p:nvSpPr>
        <p:spPr bwMode="auto">
          <a:xfrm>
            <a:off x="3133718" y="4354808"/>
            <a:ext cx="3062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相对的棱长度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648" y1="36364" x2="29683" y2="43687"/>
                        <a14:foregroundMark x1="49856" y1="35606" x2="48127" y2="44444"/>
                        <a14:foregroundMark x1="28818" y1="94697" x2="41787" y2="91667"/>
                        <a14:foregroundMark x1="52738" y1="92172" x2="61960" y2="95455"/>
                        <a14:foregroundMark x1="63977" y1="91667" x2="67723" y2="96212"/>
                        <a14:foregroundMark x1="68012" y1="93182" x2="71758" y2="94697"/>
                        <a14:foregroundMark x1="45245" y1="92929" x2="51009" y2="96717"/>
                        <a14:foregroundMark x1="45245" y1="91414" x2="37464" y2="96717"/>
                        <a14:foregroundMark x1="63689" y1="92172" x2="61095" y2="90909"/>
                        <a14:foregroundMark x1="60519" y1="90152" x2="58213" y2="90152"/>
                        <a14:foregroundMark x1="45821" y1="35606" x2="51873" y2="41919"/>
                        <a14:foregroundMark x1="44380" y1="40152" x2="45533" y2="43687"/>
                        <a14:foregroundMark x1="25360" y1="43434" x2="32277" y2="41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24" y="1750754"/>
            <a:ext cx="927517" cy="105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733789" y="607623"/>
            <a:ext cx="7866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做一个长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 m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1.5 m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、高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8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dm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的长方体铁皮箱子，至少需要多少平方米铁皮？</a:t>
            </a:r>
            <a:endParaRPr lang="en-US" altLang="zh-CN" sz="28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4"/>
          <p:cNvGrpSpPr>
            <a:grpSpLocks/>
          </p:cNvGrpSpPr>
          <p:nvPr/>
        </p:nvGrpSpPr>
        <p:grpSpPr bwMode="auto">
          <a:xfrm>
            <a:off x="4471728" y="1750754"/>
            <a:ext cx="2554131" cy="751378"/>
            <a:chOff x="2530191" y="1068931"/>
            <a:chExt cx="2801537" cy="482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云形标注 82"/>
            <p:cNvSpPr>
              <a:spLocks noChangeArrowheads="1"/>
            </p:cNvSpPr>
            <p:nvPr/>
          </p:nvSpPr>
          <p:spPr bwMode="auto">
            <a:xfrm>
              <a:off x="2530191" y="1068931"/>
              <a:ext cx="2801537" cy="482701"/>
            </a:xfrm>
            <a:prstGeom prst="cloudCallout">
              <a:avLst>
                <a:gd name="adj1" fmla="val 58527"/>
                <a:gd name="adj2" fmla="val 35165"/>
              </a:avLst>
            </a:prstGeom>
            <a:grpFill/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3" name="矩形 4"/>
            <p:cNvSpPr>
              <a:spLocks noChangeArrowheads="1"/>
            </p:cNvSpPr>
            <p:nvPr/>
          </p:nvSpPr>
          <p:spPr bwMode="auto">
            <a:xfrm>
              <a:off x="2717864" y="1158120"/>
              <a:ext cx="2613863" cy="29658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注意统一单位。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866655" y="2003534"/>
            <a:ext cx="2299108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=0.8 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63250" y="2574464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(2×1.5+2×0.8+1.5×0.8)×2</a:t>
            </a:r>
          </a:p>
          <a:p>
            <a:pPr lvl="0">
              <a:lnSpc>
                <a:spcPct val="11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=5.8×2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=11.6(m²)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04647" y="3885592"/>
            <a:ext cx="476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答：至少需要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11.6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平方米铁皮。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71844" y="574277"/>
            <a:ext cx="8065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将两个一样的正方体木块拼成一个长方体木块，已知长方体木块的棱长总和是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96 cm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，原来两个正方体木块的棱长总和是多少厘米？</a:t>
            </a:r>
            <a:endParaRPr lang="en-US" altLang="zh-CN" sz="28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36"/>
          <p:cNvGrpSpPr>
            <a:grpSpLocks/>
          </p:cNvGrpSpPr>
          <p:nvPr/>
        </p:nvGrpSpPr>
        <p:grpSpPr bwMode="auto">
          <a:xfrm>
            <a:off x="3332591" y="2173811"/>
            <a:ext cx="432000" cy="432000"/>
            <a:chOff x="5292080" y="4581128"/>
            <a:chExt cx="1728192" cy="1728193"/>
          </a:xfrm>
        </p:grpSpPr>
        <p:sp>
          <p:nvSpPr>
            <p:cNvPr id="10" name="立方体 9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695539" y="4581128"/>
              <a:ext cx="0" cy="1296541"/>
            </a:xfrm>
            <a:prstGeom prst="line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5738013" y="5877669"/>
              <a:ext cx="1282259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292080" y="5877669"/>
              <a:ext cx="403459" cy="431652"/>
            </a:xfrm>
            <a:prstGeom prst="line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36"/>
          <p:cNvGrpSpPr>
            <a:grpSpLocks/>
          </p:cNvGrpSpPr>
          <p:nvPr/>
        </p:nvGrpSpPr>
        <p:grpSpPr bwMode="auto">
          <a:xfrm>
            <a:off x="4055798" y="2173811"/>
            <a:ext cx="432000" cy="432000"/>
            <a:chOff x="5292080" y="4581128"/>
            <a:chExt cx="1728192" cy="1728193"/>
          </a:xfrm>
        </p:grpSpPr>
        <p:sp>
          <p:nvSpPr>
            <p:cNvPr id="15" name="立方体 14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695539" y="4581128"/>
              <a:ext cx="0" cy="1296541"/>
            </a:xfrm>
            <a:prstGeom prst="line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738013" y="5877669"/>
              <a:ext cx="1282259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5292080" y="5877669"/>
              <a:ext cx="403459" cy="431652"/>
            </a:xfrm>
            <a:prstGeom prst="line">
              <a:avLst/>
            </a:prstGeom>
            <a:ln w="127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5568791" y="2186974"/>
            <a:ext cx="763146" cy="432000"/>
            <a:chOff x="4388384" y="2093286"/>
            <a:chExt cx="763146" cy="432000"/>
          </a:xfrm>
        </p:grpSpPr>
        <p:grpSp>
          <p:nvGrpSpPr>
            <p:cNvPr id="19" name="组合 36"/>
            <p:cNvGrpSpPr>
              <a:grpSpLocks/>
            </p:cNvGrpSpPr>
            <p:nvPr/>
          </p:nvGrpSpPr>
          <p:grpSpPr bwMode="auto">
            <a:xfrm>
              <a:off x="4719530" y="2093286"/>
              <a:ext cx="432000" cy="432000"/>
              <a:chOff x="5292080" y="4581128"/>
              <a:chExt cx="1728192" cy="1728193"/>
            </a:xfrm>
          </p:grpSpPr>
          <p:sp>
            <p:nvSpPr>
              <p:cNvPr id="21" name="立方体 20"/>
              <p:cNvSpPr/>
              <p:nvPr/>
            </p:nvSpPr>
            <p:spPr>
              <a:xfrm>
                <a:off x="5292080" y="4581128"/>
                <a:ext cx="1728192" cy="1728192"/>
              </a:xfrm>
              <a:prstGeom prst="cub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5695539" y="4581128"/>
                <a:ext cx="0" cy="1296541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5738013" y="5877669"/>
                <a:ext cx="1282259" cy="0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5292080" y="5877669"/>
                <a:ext cx="403459" cy="431652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36"/>
            <p:cNvGrpSpPr>
              <a:grpSpLocks/>
            </p:cNvGrpSpPr>
            <p:nvPr/>
          </p:nvGrpSpPr>
          <p:grpSpPr bwMode="auto">
            <a:xfrm>
              <a:off x="4388384" y="2093286"/>
              <a:ext cx="432000" cy="432000"/>
              <a:chOff x="5292080" y="4581128"/>
              <a:chExt cx="1728192" cy="1728193"/>
            </a:xfrm>
          </p:grpSpPr>
          <p:sp>
            <p:nvSpPr>
              <p:cNvPr id="26" name="立方体 25"/>
              <p:cNvSpPr/>
              <p:nvPr/>
            </p:nvSpPr>
            <p:spPr>
              <a:xfrm>
                <a:off x="5292080" y="4581128"/>
                <a:ext cx="1728192" cy="1728192"/>
              </a:xfrm>
              <a:prstGeom prst="cub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5695539" y="4581128"/>
                <a:ext cx="0" cy="1296541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5738013" y="5877669"/>
                <a:ext cx="1282259" cy="0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5292080" y="5877669"/>
                <a:ext cx="403459" cy="431652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" name="直接箭头连接符 30"/>
          <p:cNvCxnSpPr/>
          <p:nvPr/>
        </p:nvCxnSpPr>
        <p:spPr>
          <a:xfrm>
            <a:off x="4680066" y="2389811"/>
            <a:ext cx="623454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797240" y="2763940"/>
            <a:ext cx="208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12×2=24 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条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76956" y="2763940"/>
            <a:ext cx="208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8=16 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条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03233" y="2755236"/>
            <a:ext cx="2370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棱的条数：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54968" y="3832512"/>
            <a:ext cx="6843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答：原来两个正方体木块的棱长总和是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144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厘米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87207" y="3293874"/>
            <a:ext cx="208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96÷16=6 (cm)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95126" y="3315741"/>
            <a:ext cx="3152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12×6×2=144 (cm)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60864"/>
            <a:ext cx="6624736" cy="24160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34102" y="2057503"/>
            <a:ext cx="6554192" cy="18651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长方体和正方体都有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个顶点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条棱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正方体是特殊的长方体 </a:t>
            </a:r>
            <a:endParaRPr lang="en-US" altLang="zh-CN" sz="24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的棱长总和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的棱长总和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棱长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2726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60864"/>
            <a:ext cx="6624736" cy="24160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66968" y="2257911"/>
            <a:ext cx="5978016" cy="14219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长方体展开图由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个长方形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特殊情况下有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个正方形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组成，相对的面完全相同且隔开。</a:t>
            </a:r>
            <a:endParaRPr lang="en-US" altLang="zh-CN" sz="2400" b="1" dirty="0" smtClean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正方体由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个完全相同的正方形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组成。</a:t>
            </a:r>
            <a:endParaRPr lang="zh-CN" altLang="en-US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9433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618" y="1819275"/>
            <a:ext cx="7776864" cy="2352675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2" name="矩形 11"/>
          <p:cNvSpPr/>
          <p:nvPr/>
        </p:nvSpPr>
        <p:spPr>
          <a:xfrm>
            <a:off x="1002001" y="2135967"/>
            <a:ext cx="753732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长方体或正方体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个面的面积之和，叫作它的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表面积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表面积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×宽＋长×高＋宽×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的表面积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棱长×棱长×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618" y="1819275"/>
            <a:ext cx="7776864" cy="235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95761" y="2105865"/>
            <a:ext cx="677690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堆放在墙角的正方体露在外面的面积的计算方法：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数出露在外面的面有几个，用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一个面的面积乘露在外面的面的个数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1037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xmlns="" id="{EAEF52F4-F423-48E6-A8E0-08A3FFEF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470" y="1769032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从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教材练习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二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中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1803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0692" y="1221899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长方体和正方体的认识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7517" y="2207736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0692" y="1945862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展开与折叠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20692" y="3393787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露在外面的面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222042" y="1514286"/>
            <a:ext cx="298650" cy="2171889"/>
          </a:xfrm>
          <a:prstGeom prst="leftBrace">
            <a:avLst>
              <a:gd name="adj1" fmla="val 40227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0692" y="2669825"/>
            <a:ext cx="4727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长方体和正方体的表面积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72058" y="671756"/>
            <a:ext cx="4717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长方体和正方体的认识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02" y="1879820"/>
            <a:ext cx="3057831" cy="19447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082" y="1619250"/>
            <a:ext cx="2155868" cy="21414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959687" y="3824567"/>
            <a:ext cx="4320480" cy="46166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正方体棱长总和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棱长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×12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0082" y="3824567"/>
            <a:ext cx="45720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棱长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)×4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0D9EB888-A8CC-47EC-8F72-E2970457311B}"/>
              </a:ext>
            </a:extLst>
          </p:cNvPr>
          <p:cNvGrpSpPr/>
          <p:nvPr/>
        </p:nvGrpSpPr>
        <p:grpSpPr>
          <a:xfrm>
            <a:off x="1320389" y="1456252"/>
            <a:ext cx="6688494" cy="1176278"/>
            <a:chOff x="6109870" y="2551357"/>
            <a:chExt cx="8376796" cy="1463692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ADD1F12A-297F-44DC-A1F9-DB653F1D621E}"/>
                </a:ext>
              </a:extLst>
            </p:cNvPr>
            <p:cNvSpPr/>
            <p:nvPr/>
          </p:nvSpPr>
          <p:spPr bwMode="auto">
            <a:xfrm>
              <a:off x="6109870" y="2551357"/>
              <a:ext cx="8376796" cy="1463692"/>
            </a:xfrm>
            <a:prstGeom prst="rect">
              <a:avLst/>
            </a:prstGeom>
            <a:solidFill>
              <a:srgbClr val="FAC14D"/>
            </a:solidFill>
            <a:ln w="412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sz="11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21">
              <a:extLst>
                <a:ext uri="{FF2B5EF4-FFF2-40B4-BE49-F238E27FC236}">
                  <a16:creationId xmlns="" xmlns:a16="http://schemas.microsoft.com/office/drawing/2014/main" id="{EECA1F6A-3B5C-458E-B3F4-281F3014B08D}"/>
                </a:ext>
              </a:extLst>
            </p:cNvPr>
            <p:cNvSpPr txBox="1"/>
            <p:nvPr/>
          </p:nvSpPr>
          <p:spPr>
            <a:xfrm>
              <a:off x="6300446" y="2745813"/>
              <a:ext cx="8054453" cy="1100085"/>
            </a:xfrm>
            <a:prstGeom prst="rect">
              <a:avLst/>
            </a:prstGeom>
            <a:noFill/>
          </p:spPr>
          <p:txBody>
            <a:bodyPr wrap="square" lIns="72000" tIns="72000" rIns="72000" bIns="72000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正方体的展开图是由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个完全相同的正方形组成的组合图形，并且相对的面完全隔开。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0D9EB888-A8CC-47EC-8F72-E2970457311B}"/>
              </a:ext>
            </a:extLst>
          </p:cNvPr>
          <p:cNvGrpSpPr/>
          <p:nvPr/>
        </p:nvGrpSpPr>
        <p:grpSpPr>
          <a:xfrm>
            <a:off x="1320389" y="2938071"/>
            <a:ext cx="6747754" cy="1176278"/>
            <a:chOff x="6109869" y="2551357"/>
            <a:chExt cx="8451013" cy="1463692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ADD1F12A-297F-44DC-A1F9-DB653F1D621E}"/>
                </a:ext>
              </a:extLst>
            </p:cNvPr>
            <p:cNvSpPr/>
            <p:nvPr/>
          </p:nvSpPr>
          <p:spPr bwMode="auto">
            <a:xfrm>
              <a:off x="6109869" y="2551357"/>
              <a:ext cx="8451013" cy="1463692"/>
            </a:xfrm>
            <a:prstGeom prst="rect">
              <a:avLst/>
            </a:prstGeom>
            <a:solidFill>
              <a:srgbClr val="F95647"/>
            </a:solidFill>
            <a:ln w="412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sz="11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21">
              <a:extLst>
                <a:ext uri="{FF2B5EF4-FFF2-40B4-BE49-F238E27FC236}">
                  <a16:creationId xmlns="" xmlns:a16="http://schemas.microsoft.com/office/drawing/2014/main" id="{EECA1F6A-3B5C-458E-B3F4-281F3014B08D}"/>
                </a:ext>
              </a:extLst>
            </p:cNvPr>
            <p:cNvSpPr txBox="1"/>
            <p:nvPr/>
          </p:nvSpPr>
          <p:spPr>
            <a:xfrm>
              <a:off x="6231783" y="2809756"/>
              <a:ext cx="8329099" cy="1100085"/>
            </a:xfrm>
            <a:prstGeom prst="rect">
              <a:avLst/>
            </a:prstGeom>
            <a:noFill/>
          </p:spPr>
          <p:txBody>
            <a:bodyPr wrap="square" lIns="72000" tIns="72000" rIns="72000" bIns="72000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长方体的展开图由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个长方形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特殊情况有两个正方形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组成，相对的面完全相同且隔开。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081376" y="669004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展开与折叠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30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15544" y="585506"/>
            <a:ext cx="5129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长方体和正方体的表面积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任意多边形: 形状 80">
            <a:extLst>
              <a:ext uri="{FF2B5EF4-FFF2-40B4-BE49-F238E27FC236}">
                <a16:creationId xmlns="" xmlns:a16="http://schemas.microsoft.com/office/drawing/2014/main" id="{40D5A65F-58D3-4565-830C-3A235D2621AC}"/>
              </a:ext>
            </a:extLst>
          </p:cNvPr>
          <p:cNvSpPr>
            <a:spLocks/>
          </p:cNvSpPr>
          <p:nvPr/>
        </p:nvSpPr>
        <p:spPr bwMode="auto">
          <a:xfrm>
            <a:off x="-759471" y="1733569"/>
            <a:ext cx="18860" cy="19442"/>
          </a:xfrm>
          <a:custGeom>
            <a:avLst/>
            <a:gdLst>
              <a:gd name="T0" fmla="*/ 51 w 104"/>
              <a:gd name="T1" fmla="*/ 102 h 103"/>
              <a:gd name="T2" fmla="*/ 0 w 104"/>
              <a:gd name="T3" fmla="*/ 51 h 103"/>
              <a:gd name="T4" fmla="*/ 51 w 104"/>
              <a:gd name="T5" fmla="*/ 0 h 103"/>
              <a:gd name="T6" fmla="*/ 103 w 104"/>
              <a:gd name="T7" fmla="*/ 51 h 103"/>
              <a:gd name="T8" fmla="*/ 51 w 104"/>
              <a:gd name="T9" fmla="*/ 102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103"/>
              <a:gd name="T17" fmla="*/ 104 w 104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103">
                <a:moveTo>
                  <a:pt x="51" y="102"/>
                </a:moveTo>
                <a:cubicBezTo>
                  <a:pt x="23" y="102"/>
                  <a:pt x="0" y="79"/>
                  <a:pt x="0" y="51"/>
                </a:cubicBezTo>
                <a:cubicBezTo>
                  <a:pt x="0" y="22"/>
                  <a:pt x="23" y="0"/>
                  <a:pt x="51" y="0"/>
                </a:cubicBezTo>
                <a:cubicBezTo>
                  <a:pt x="80" y="0"/>
                  <a:pt x="103" y="22"/>
                  <a:pt x="103" y="51"/>
                </a:cubicBezTo>
                <a:cubicBezTo>
                  <a:pt x="103" y="79"/>
                  <a:pt x="80" y="102"/>
                  <a:pt x="51" y="10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1100" spc="30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02" y="1879820"/>
            <a:ext cx="3057831" cy="19447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082" y="1619250"/>
            <a:ext cx="2155868" cy="21414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37372" y="3682078"/>
            <a:ext cx="2642456" cy="83099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正方体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表面积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×6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5372" y="3645146"/>
            <a:ext cx="4572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长方体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表面积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)×2</a:t>
            </a:r>
          </a:p>
        </p:txBody>
      </p:sp>
    </p:spTree>
    <p:extLst>
      <p:ext uri="{BB962C8B-B14F-4D97-AF65-F5344CB8AC3E}">
        <p14:creationId xmlns:p14="http://schemas.microsoft.com/office/powerpoint/2010/main" val="655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91458" y="592424"/>
            <a:ext cx="3070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露在外面的面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任意多边形: 形状 80">
            <a:extLst>
              <a:ext uri="{FF2B5EF4-FFF2-40B4-BE49-F238E27FC236}">
                <a16:creationId xmlns="" xmlns:a16="http://schemas.microsoft.com/office/drawing/2014/main" id="{40D5A65F-58D3-4565-830C-3A235D2621AC}"/>
              </a:ext>
            </a:extLst>
          </p:cNvPr>
          <p:cNvSpPr>
            <a:spLocks/>
          </p:cNvSpPr>
          <p:nvPr/>
        </p:nvSpPr>
        <p:spPr bwMode="auto">
          <a:xfrm>
            <a:off x="-759471" y="1733569"/>
            <a:ext cx="18860" cy="19442"/>
          </a:xfrm>
          <a:custGeom>
            <a:avLst/>
            <a:gdLst>
              <a:gd name="T0" fmla="*/ 51 w 104"/>
              <a:gd name="T1" fmla="*/ 102 h 103"/>
              <a:gd name="T2" fmla="*/ 0 w 104"/>
              <a:gd name="T3" fmla="*/ 51 h 103"/>
              <a:gd name="T4" fmla="*/ 51 w 104"/>
              <a:gd name="T5" fmla="*/ 0 h 103"/>
              <a:gd name="T6" fmla="*/ 103 w 104"/>
              <a:gd name="T7" fmla="*/ 51 h 103"/>
              <a:gd name="T8" fmla="*/ 51 w 104"/>
              <a:gd name="T9" fmla="*/ 102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103"/>
              <a:gd name="T17" fmla="*/ 104 w 104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103">
                <a:moveTo>
                  <a:pt x="51" y="102"/>
                </a:moveTo>
                <a:cubicBezTo>
                  <a:pt x="23" y="102"/>
                  <a:pt x="0" y="79"/>
                  <a:pt x="0" y="51"/>
                </a:cubicBezTo>
                <a:cubicBezTo>
                  <a:pt x="0" y="22"/>
                  <a:pt x="23" y="0"/>
                  <a:pt x="51" y="0"/>
                </a:cubicBezTo>
                <a:cubicBezTo>
                  <a:pt x="80" y="0"/>
                  <a:pt x="103" y="22"/>
                  <a:pt x="103" y="51"/>
                </a:cubicBezTo>
                <a:cubicBezTo>
                  <a:pt x="103" y="79"/>
                  <a:pt x="80" y="102"/>
                  <a:pt x="51" y="10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1100" spc="30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图片 6" descr="8.png">
            <a:extLst>
              <a:ext uri="{FF2B5EF4-FFF2-40B4-BE49-F238E27FC236}">
                <a16:creationId xmlns="" xmlns:a16="http://schemas.microsoft.com/office/drawing/2014/main" id="{B69B9C12-F0E1-40CB-94AF-71D7C00F5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99" y="2505719"/>
            <a:ext cx="3564731" cy="22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17742" y="2651699"/>
            <a:ext cx="1876274" cy="1759552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5" name="组合 4"/>
          <p:cNvGrpSpPr/>
          <p:nvPr/>
        </p:nvGrpSpPr>
        <p:grpSpPr bwMode="auto">
          <a:xfrm>
            <a:off x="2596573" y="1568031"/>
            <a:ext cx="3354910" cy="1963444"/>
            <a:chOff x="2092275" y="1095824"/>
            <a:chExt cx="3588788" cy="693832"/>
          </a:xfrm>
          <a:noFill/>
        </p:grpSpPr>
        <p:sp>
          <p:nvSpPr>
            <p:cNvPr id="17" name="云形标注 82"/>
            <p:cNvSpPr>
              <a:spLocks noChangeArrowheads="1"/>
            </p:cNvSpPr>
            <p:nvPr/>
          </p:nvSpPr>
          <p:spPr bwMode="auto">
            <a:xfrm>
              <a:off x="2092275" y="1095824"/>
              <a:ext cx="3588788" cy="693832"/>
            </a:xfrm>
            <a:prstGeom prst="cloudCallout">
              <a:avLst>
                <a:gd name="adj1" fmla="val -54447"/>
                <a:gd name="adj2" fmla="val 51309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 4"/>
            <p:cNvSpPr>
              <a:spLocks noChangeArrowheads="1"/>
            </p:cNvSpPr>
            <p:nvPr/>
          </p:nvSpPr>
          <p:spPr bwMode="auto">
            <a:xfrm>
              <a:off x="2300746" y="1165400"/>
              <a:ext cx="3171846" cy="5546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数出露在外面的面有几个，用一个面的面积乘露在外面的</a:t>
              </a:r>
              <a:endPara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面的个数。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2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15365" y="684556"/>
            <a:ext cx="3441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如图。（单位：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89901" y="799011"/>
            <a:ext cx="405578" cy="523220"/>
            <a:chOff x="152631" y="753655"/>
            <a:chExt cx="405578" cy="523220"/>
          </a:xfrm>
        </p:grpSpPr>
        <p:sp>
          <p:nvSpPr>
            <p:cNvPr id="8" name="椭圆 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72517" y="753655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11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40" name="矩形 39"/>
          <p:cNvSpPr/>
          <p:nvPr/>
        </p:nvSpPr>
        <p:spPr>
          <a:xfrm>
            <a:off x="592690" y="1586507"/>
            <a:ext cx="52957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①和图②分别是什么图形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694" y="759755"/>
            <a:ext cx="4021827" cy="663465"/>
          </a:xfrm>
          <a:prstGeom prst="rect">
            <a:avLst/>
          </a:prstGeom>
        </p:spPr>
      </p:pic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1594915" y="2386047"/>
            <a:ext cx="5775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图①是正方体，图②是长方体。</a:t>
            </a:r>
          </a:p>
        </p:txBody>
      </p:sp>
    </p:spTree>
    <p:extLst>
      <p:ext uri="{BB962C8B-B14F-4D97-AF65-F5344CB8AC3E}">
        <p14:creationId xmlns:p14="http://schemas.microsoft.com/office/powerpoint/2010/main" val="31337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23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4" name="图片 2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592690" y="1592996"/>
            <a:ext cx="7987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下面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分别是图①和图②的展开图，请根据</a:t>
            </a:r>
            <a:r>
              <a:rPr lang="zh-CN" altLang="en-US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原图</a:t>
            </a:r>
            <a:endParaRPr lang="en-US" altLang="zh-CN" sz="28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涂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上颜色并标出每个面的长和宽。</a:t>
            </a:r>
            <a:endParaRPr lang="en-US" altLang="zh-CN" sz="2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815365" y="684556"/>
            <a:ext cx="3441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如图。（单位：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89901" y="799011"/>
            <a:ext cx="405578" cy="523220"/>
            <a:chOff x="152631" y="753655"/>
            <a:chExt cx="405578" cy="523220"/>
          </a:xfrm>
        </p:grpSpPr>
        <p:sp>
          <p:nvSpPr>
            <p:cNvPr id="43" name="椭圆 42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72517" y="753655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694" y="759755"/>
            <a:ext cx="4021827" cy="6634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73969" y="3761502"/>
            <a:ext cx="436476" cy="436390"/>
          </a:xfrm>
          <a:prstGeom prst="rect">
            <a:avLst/>
          </a:prstGeom>
          <a:solidFill>
            <a:srgbClr val="FA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775108" y="2872204"/>
            <a:ext cx="436476" cy="436390"/>
          </a:xfrm>
          <a:prstGeom prst="rect">
            <a:avLst/>
          </a:prstGeom>
          <a:solidFill>
            <a:srgbClr val="FA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317007" y="3322450"/>
            <a:ext cx="436476" cy="436390"/>
          </a:xfrm>
          <a:prstGeom prst="rect">
            <a:avLst/>
          </a:prstGeom>
          <a:solidFill>
            <a:srgbClr val="FFF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247666" y="3322450"/>
            <a:ext cx="436476" cy="436390"/>
          </a:xfrm>
          <a:prstGeom prst="rect">
            <a:avLst/>
          </a:prstGeom>
          <a:solidFill>
            <a:srgbClr val="FFF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773969" y="3323280"/>
            <a:ext cx="436476" cy="436390"/>
          </a:xfrm>
          <a:prstGeom prst="rect">
            <a:avLst/>
          </a:prstGeom>
          <a:solidFill>
            <a:srgbClr val="B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2713396" y="3331498"/>
            <a:ext cx="436476" cy="436390"/>
          </a:xfrm>
          <a:prstGeom prst="rect">
            <a:avLst/>
          </a:prstGeom>
          <a:solidFill>
            <a:srgbClr val="B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ECE814D1-D7A3-4EA9-AFA3-1E9B1645D632}"/>
              </a:ext>
            </a:extLst>
          </p:cNvPr>
          <p:cNvGrpSpPr/>
          <p:nvPr/>
        </p:nvGrpSpPr>
        <p:grpSpPr>
          <a:xfrm>
            <a:off x="1309693" y="2876079"/>
            <a:ext cx="1857241" cy="1325144"/>
            <a:chOff x="3384724" y="2286000"/>
            <a:chExt cx="1148185" cy="86244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1C2A6922-692C-4FDE-9757-E12C03BFE40B}"/>
                </a:ext>
              </a:extLst>
            </p:cNvPr>
            <p:cNvCxnSpPr/>
            <p:nvPr/>
          </p:nvCxnSpPr>
          <p:spPr>
            <a:xfrm>
              <a:off x="3384724" y="2571750"/>
              <a:ext cx="0" cy="290944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521A14E0-190D-4C59-A32A-4764A21F076A}"/>
                </a:ext>
              </a:extLst>
            </p:cNvPr>
            <p:cNvCxnSpPr/>
            <p:nvPr/>
          </p:nvCxnSpPr>
          <p:spPr>
            <a:xfrm>
              <a:off x="3384724" y="2576512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F7E8DD2F-9D48-48BE-9BA1-CABB263BD2CC}"/>
                </a:ext>
              </a:extLst>
            </p:cNvPr>
            <p:cNvCxnSpPr/>
            <p:nvPr/>
          </p:nvCxnSpPr>
          <p:spPr>
            <a:xfrm flipV="1">
              <a:off x="367047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E0F08DC9-01C5-49F5-A49F-E73B3BBCCA01}"/>
                </a:ext>
              </a:extLst>
            </p:cNvPr>
            <p:cNvCxnSpPr/>
            <p:nvPr/>
          </p:nvCxnSpPr>
          <p:spPr>
            <a:xfrm>
              <a:off x="3670474" y="2286000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036E3E98-06B9-408F-89DD-67F0389ADAE2}"/>
                </a:ext>
              </a:extLst>
            </p:cNvPr>
            <p:cNvCxnSpPr/>
            <p:nvPr/>
          </p:nvCxnSpPr>
          <p:spPr>
            <a:xfrm>
              <a:off x="3956224" y="2286000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D8697718-71CA-4588-98EB-D3CDD7F26AE0}"/>
                </a:ext>
              </a:extLst>
            </p:cNvPr>
            <p:cNvCxnSpPr/>
            <p:nvPr/>
          </p:nvCxnSpPr>
          <p:spPr>
            <a:xfrm>
              <a:off x="3956224" y="2576512"/>
              <a:ext cx="57668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4B3B1276-423D-42D0-8772-09FCDEA9D2BA}"/>
                </a:ext>
              </a:extLst>
            </p:cNvPr>
            <p:cNvCxnSpPr/>
            <p:nvPr/>
          </p:nvCxnSpPr>
          <p:spPr>
            <a:xfrm>
              <a:off x="4532909" y="2578528"/>
              <a:ext cx="0" cy="284166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0B80F12-2907-440D-BECF-C93C2CE88BF5}"/>
                </a:ext>
              </a:extLst>
            </p:cNvPr>
            <p:cNvCxnSpPr/>
            <p:nvPr/>
          </p:nvCxnSpPr>
          <p:spPr>
            <a:xfrm flipH="1">
              <a:off x="4241974" y="2862694"/>
              <a:ext cx="290935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96C13161-673A-4C84-B7E6-B07937C531F6}"/>
                </a:ext>
              </a:extLst>
            </p:cNvPr>
            <p:cNvCxnSpPr/>
            <p:nvPr/>
          </p:nvCxnSpPr>
          <p:spPr>
            <a:xfrm>
              <a:off x="3953861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291EB6C3-0F82-4A15-A1F6-3DED63702611}"/>
                </a:ext>
              </a:extLst>
            </p:cNvPr>
            <p:cNvCxnSpPr/>
            <p:nvPr/>
          </p:nvCxnSpPr>
          <p:spPr>
            <a:xfrm flipH="1">
              <a:off x="3668109" y="3148444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4A9FC122-E511-494E-BEC4-1DD4E75825E1}"/>
                </a:ext>
              </a:extLst>
            </p:cNvPr>
            <p:cNvCxnSpPr/>
            <p:nvPr/>
          </p:nvCxnSpPr>
          <p:spPr>
            <a:xfrm flipV="1">
              <a:off x="3668109" y="2862694"/>
              <a:ext cx="0" cy="285750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09A7D725-865F-427E-AA75-F6FD8D0B9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4724" y="2862694"/>
              <a:ext cx="287729" cy="1"/>
            </a:xfrm>
            <a:prstGeom prst="line">
              <a:avLst/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A8D2ED0C-BB1B-449E-8A86-0C7BD7CB66D0}"/>
                </a:ext>
              </a:extLst>
            </p:cNvPr>
            <p:cNvCxnSpPr/>
            <p:nvPr/>
          </p:nvCxnSpPr>
          <p:spPr>
            <a:xfrm>
              <a:off x="3670474" y="2578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5E790DDF-35FE-42D7-974A-4F3F838F862D}"/>
                </a:ext>
              </a:extLst>
            </p:cNvPr>
            <p:cNvCxnSpPr/>
            <p:nvPr/>
          </p:nvCxnSpPr>
          <p:spPr>
            <a:xfrm>
              <a:off x="3956224" y="2860528"/>
              <a:ext cx="285750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DE0B7D16-1D96-422D-9922-0F4A656D1C2C}"/>
                </a:ext>
              </a:extLst>
            </p:cNvPr>
            <p:cNvCxnSpPr/>
            <p:nvPr/>
          </p:nvCxnSpPr>
          <p:spPr>
            <a:xfrm>
              <a:off x="3670474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807962DC-2CFC-407C-A418-388170274D23}"/>
                </a:ext>
              </a:extLst>
            </p:cNvPr>
            <p:cNvCxnSpPr/>
            <p:nvPr/>
          </p:nvCxnSpPr>
          <p:spPr>
            <a:xfrm>
              <a:off x="3954810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417E3E47-4081-4098-A3E9-4EE4BE2F0638}"/>
                </a:ext>
              </a:extLst>
            </p:cNvPr>
            <p:cNvCxnSpPr/>
            <p:nvPr/>
          </p:nvCxnSpPr>
          <p:spPr>
            <a:xfrm>
              <a:off x="4243909" y="2571750"/>
              <a:ext cx="0" cy="288778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36A55F88-45EE-4E4B-9C8D-06CBC1EBFB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3401" y="2862694"/>
              <a:ext cx="268891" cy="1132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矩形 57"/>
          <p:cNvSpPr/>
          <p:nvPr/>
        </p:nvSpPr>
        <p:spPr>
          <a:xfrm>
            <a:off x="5871465" y="2872204"/>
            <a:ext cx="1291333" cy="375820"/>
          </a:xfrm>
          <a:prstGeom prst="rect">
            <a:avLst/>
          </a:prstGeom>
          <a:solidFill>
            <a:srgbClr val="FA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4098314" y="3903828"/>
            <a:ext cx="1381126" cy="375820"/>
          </a:xfrm>
          <a:prstGeom prst="rect">
            <a:avLst/>
          </a:prstGeom>
          <a:solidFill>
            <a:srgbClr val="FA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5866276" y="3251497"/>
            <a:ext cx="1291333" cy="644225"/>
          </a:xfrm>
          <a:prstGeom prst="rect">
            <a:avLst/>
          </a:prstGeom>
          <a:solidFill>
            <a:srgbClr val="B7E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098314" y="3256128"/>
            <a:ext cx="1381126" cy="623390"/>
          </a:xfrm>
          <a:prstGeom prst="rect">
            <a:avLst/>
          </a:prstGeom>
          <a:solidFill>
            <a:srgbClr val="B7E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489821" y="3251497"/>
            <a:ext cx="360885" cy="644225"/>
          </a:xfrm>
          <a:prstGeom prst="rect">
            <a:avLst/>
          </a:prstGeom>
          <a:solidFill>
            <a:srgbClr val="FCF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7170488" y="3259603"/>
            <a:ext cx="360885" cy="644225"/>
          </a:xfrm>
          <a:prstGeom prst="rect">
            <a:avLst/>
          </a:prstGeom>
          <a:solidFill>
            <a:srgbClr val="FCF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4098315" y="2855999"/>
            <a:ext cx="3456511" cy="1431752"/>
            <a:chOff x="4098315" y="2855999"/>
            <a:chExt cx="3456511" cy="143175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098315" y="3248025"/>
              <a:ext cx="176277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479440" y="3895725"/>
              <a:ext cx="2075386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4098315" y="3248025"/>
              <a:ext cx="0" cy="103972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098315" y="4287751"/>
              <a:ext cx="1381125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 flipV="1">
              <a:off x="5861086" y="2871491"/>
              <a:ext cx="1301714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7554826" y="3248025"/>
              <a:ext cx="0" cy="6477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62800" y="3248025"/>
              <a:ext cx="392026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5400000" flipH="1">
              <a:off x="6966787" y="3052012"/>
              <a:ext cx="392026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5400000" flipH="1">
              <a:off x="5665072" y="3052012"/>
              <a:ext cx="392026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5400000" flipH="1">
              <a:off x="5283427" y="4091738"/>
              <a:ext cx="392026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 flipV="1">
              <a:off x="5861086" y="3248025"/>
              <a:ext cx="1301714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 flipV="1">
              <a:off x="4138020" y="3895725"/>
              <a:ext cx="1301714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5861085" y="3206768"/>
              <a:ext cx="0" cy="688957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162800" y="3206768"/>
              <a:ext cx="0" cy="688957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5479440" y="3248025"/>
              <a:ext cx="0" cy="688957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矩形 70"/>
          <p:cNvSpPr/>
          <p:nvPr/>
        </p:nvSpPr>
        <p:spPr>
          <a:xfrm>
            <a:off x="1309171" y="3676514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92237" y="3362118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365434" y="2897661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271318" y="2986821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711038" y="3676514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773968" y="4134077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541296" y="4200027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418098" y="3891680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304065" y="3849486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525262" y="3393203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178239" y="2931388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584014" y="2836150"/>
            <a:ext cx="57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1" grpId="0" animBg="1"/>
      <p:bldP spid="53" grpId="0" animBg="1"/>
      <p:bldP spid="55" grpId="0" animBg="1"/>
      <p:bldP spid="56" grpId="0" animBg="1"/>
      <p:bldP spid="58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722132" y="4628674"/>
            <a:ext cx="3492812" cy="430304"/>
            <a:chOff x="5304502" y="544377"/>
            <a:chExt cx="3492812" cy="430304"/>
          </a:xfrm>
        </p:grpSpPr>
        <p:sp>
          <p:nvSpPr>
            <p:cNvPr id="23" name="文本框 5"/>
            <p:cNvSpPr txBox="1"/>
            <p:nvPr/>
          </p:nvSpPr>
          <p:spPr>
            <a:xfrm>
              <a:off x="5690816" y="666904"/>
              <a:ext cx="3106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页练习二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4" name="图片 2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516490" y="858654"/>
            <a:ext cx="8410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altLang="zh-CN" sz="2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①的棱长总和是多少？图②的表面积是多少？</a:t>
            </a:r>
            <a:endParaRPr lang="en-US" altLang="zh-CN" sz="2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815365" y="684556"/>
            <a:ext cx="3441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如图。（单位：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89901" y="759755"/>
            <a:ext cx="405578" cy="523220"/>
            <a:chOff x="152631" y="714399"/>
            <a:chExt cx="405578" cy="523220"/>
          </a:xfrm>
        </p:grpSpPr>
        <p:sp>
          <p:nvSpPr>
            <p:cNvPr id="43" name="椭圆 42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72517" y="714399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694" y="759755"/>
            <a:ext cx="4021827" cy="6634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08348" y="2417747"/>
            <a:ext cx="28905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正方体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的棱长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棱长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10×12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=120 (cm)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56825" y="241774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表面积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=(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长×宽＋长×高＋宽×高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lvl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(20×6+20×10+10×6)×2</a:t>
            </a:r>
          </a:p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=380×2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=760 (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cm²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1465</Words>
  <Application>Microsoft Office PowerPoint</Application>
  <PresentationFormat>全屏显示(16:9)</PresentationFormat>
  <Paragraphs>194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414</cp:revision>
  <dcterms:created xsi:type="dcterms:W3CDTF">2019-09-02T08:53:16Z</dcterms:created>
  <dcterms:modified xsi:type="dcterms:W3CDTF">2024-02-04T09:14:45Z</dcterms:modified>
</cp:coreProperties>
</file>