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9"/>
  </p:notesMasterIdLst>
  <p:sldIdLst>
    <p:sldId id="256" r:id="rId2"/>
    <p:sldId id="313" r:id="rId3"/>
    <p:sldId id="360" r:id="rId4"/>
    <p:sldId id="260" r:id="rId5"/>
    <p:sldId id="297" r:id="rId6"/>
    <p:sldId id="331" r:id="rId7"/>
    <p:sldId id="317" r:id="rId8"/>
    <p:sldId id="342" r:id="rId9"/>
    <p:sldId id="346" r:id="rId10"/>
    <p:sldId id="355" r:id="rId11"/>
    <p:sldId id="356" r:id="rId12"/>
    <p:sldId id="357" r:id="rId13"/>
    <p:sldId id="358" r:id="rId14"/>
    <p:sldId id="325" r:id="rId15"/>
    <p:sldId id="258" r:id="rId16"/>
    <p:sldId id="332" r:id="rId17"/>
    <p:sldId id="350" r:id="rId18"/>
    <p:sldId id="351" r:id="rId19"/>
    <p:sldId id="359" r:id="rId20"/>
    <p:sldId id="292" r:id="rId21"/>
    <p:sldId id="340" r:id="rId22"/>
    <p:sldId id="339" r:id="rId23"/>
    <p:sldId id="320" r:id="rId24"/>
    <p:sldId id="259" r:id="rId25"/>
    <p:sldId id="322" r:id="rId26"/>
    <p:sldId id="308" r:id="rId27"/>
    <p:sldId id="26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BEBD8"/>
    <a:srgbClr val="FFFFC1"/>
    <a:srgbClr val="B4A1F8"/>
    <a:srgbClr val="F3AF71"/>
    <a:srgbClr val="00B050"/>
    <a:srgbClr val="FFC000"/>
    <a:srgbClr val="4472C4"/>
    <a:srgbClr val="D533BE"/>
    <a:srgbClr val="F95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25" d="100"/>
          <a:sy n="125" d="100"/>
        </p:scale>
        <p:origin x="-564" y="-534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5143" y="1497464"/>
            <a:ext cx="717411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第二单元  长方体（一</a:t>
            </a:r>
            <a:r>
              <a:rPr lang="zh-CN" altLang="en-US" sz="5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119115" y="2965672"/>
            <a:ext cx="715825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露在外面的面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把这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个纸箱换一种方式放在墙角处，可以怎样摆，各有几个面露在外面？想一想，与同伴交流。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52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57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4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2" descr="9.png">
            <a:extLst>
              <a:ext uri="{FF2B5EF4-FFF2-40B4-BE49-F238E27FC236}">
                <a16:creationId xmlns:a16="http://schemas.microsoft.com/office/drawing/2014/main" xmlns="" id="{9031A13E-D0F2-4342-8299-037BA049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7" descr="9.png">
            <a:extLst>
              <a:ext uri="{FF2B5EF4-FFF2-40B4-BE49-F238E27FC236}">
                <a16:creationId xmlns:a16="http://schemas.microsoft.com/office/drawing/2014/main" xmlns="" id="{39132DD0-2D0F-4CF0-8828-D9E7BB31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8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9A049381-6F0F-4F49-839D-735E549C852D}"/>
              </a:ext>
            </a:extLst>
          </p:cNvPr>
          <p:cNvSpPr txBox="1"/>
          <p:nvPr/>
        </p:nvSpPr>
        <p:spPr>
          <a:xfrm>
            <a:off x="1699586" y="3051495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3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个面露在外面。</a:t>
            </a:r>
          </a:p>
        </p:txBody>
      </p:sp>
      <p:grpSp>
        <p:nvGrpSpPr>
          <p:cNvPr id="31" name="组合 46"/>
          <p:cNvGrpSpPr>
            <a:grpSpLocks/>
          </p:cNvGrpSpPr>
          <p:nvPr/>
        </p:nvGrpSpPr>
        <p:grpSpPr bwMode="auto">
          <a:xfrm>
            <a:off x="4835022" y="1939031"/>
            <a:ext cx="3794760" cy="3041456"/>
            <a:chOff x="-360558" y="1423234"/>
            <a:chExt cx="6671425" cy="4969949"/>
          </a:xfrm>
        </p:grpSpPr>
        <p:cxnSp>
          <p:nvCxnSpPr>
            <p:cNvPr id="32" name="直接连接符 31"/>
            <p:cNvCxnSpPr>
              <a:cxnSpLocks/>
            </p:cNvCxnSpPr>
            <p:nvPr/>
          </p:nvCxnSpPr>
          <p:spPr>
            <a:xfrm>
              <a:off x="2412513" y="1423234"/>
              <a:ext cx="0" cy="3062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cxnSpLocks/>
            </p:cNvCxnSpPr>
            <p:nvPr/>
          </p:nvCxnSpPr>
          <p:spPr>
            <a:xfrm>
              <a:off x="2412513" y="4501748"/>
              <a:ext cx="3898354" cy="1891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cxnSpLocks/>
            </p:cNvCxnSpPr>
            <p:nvPr/>
          </p:nvCxnSpPr>
          <p:spPr>
            <a:xfrm flipH="1">
              <a:off x="-360558" y="4500088"/>
              <a:ext cx="2773074" cy="1340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57" descr="9.png">
            <a:extLst>
              <a:ext uri="{FF2B5EF4-FFF2-40B4-BE49-F238E27FC236}">
                <a16:creationId xmlns:a16="http://schemas.microsoft.com/office/drawing/2014/main" xmlns="" id="{CCECA936-0568-4AE4-A68C-16D6AF00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35" y="3408028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57" descr="9.png">
            <a:extLst>
              <a:ext uri="{FF2B5EF4-FFF2-40B4-BE49-F238E27FC236}">
                <a16:creationId xmlns:a16="http://schemas.microsoft.com/office/drawing/2014/main" xmlns="" id="{FC2F7DEA-8424-4BC2-A426-DC632551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35" y="2948898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57" descr="9.png">
            <a:extLst>
              <a:ext uri="{FF2B5EF4-FFF2-40B4-BE49-F238E27FC236}">
                <a16:creationId xmlns:a16="http://schemas.microsoft.com/office/drawing/2014/main" xmlns="" id="{9975DC3C-446C-49FB-AFCD-91BE20BF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35" y="2498168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7" descr="9.png">
            <a:extLst>
              <a:ext uri="{FF2B5EF4-FFF2-40B4-BE49-F238E27FC236}">
                <a16:creationId xmlns:a16="http://schemas.microsoft.com/office/drawing/2014/main" xmlns="" id="{1E84C7AE-1E1D-4E4D-8BB0-B2279DE0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22" y="3574715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57" descr="9.png">
            <a:extLst>
              <a:ext uri="{FF2B5EF4-FFF2-40B4-BE49-F238E27FC236}">
                <a16:creationId xmlns:a16="http://schemas.microsoft.com/office/drawing/2014/main" xmlns="" id="{C419E191-9BC7-4431-81EC-3E4F1046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12" y="3741403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57" descr="9.png">
            <a:extLst>
              <a:ext uri="{FF2B5EF4-FFF2-40B4-BE49-F238E27FC236}">
                <a16:creationId xmlns:a16="http://schemas.microsoft.com/office/drawing/2014/main" xmlns="" id="{03C88B50-24FC-45ED-A442-791CEECB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21" y="3117173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57" descr="9.png">
            <a:extLst>
              <a:ext uri="{FF2B5EF4-FFF2-40B4-BE49-F238E27FC236}">
                <a16:creationId xmlns:a16="http://schemas.microsoft.com/office/drawing/2014/main" xmlns="" id="{4BFF449B-A402-49FE-9464-D56F1DA6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57" y="3285448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把这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个纸箱换一种方式放在墙角处，可以怎样摆，各有几个面露在外面？想一想，与同伴交流。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52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57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4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2" descr="9.png">
            <a:extLst>
              <a:ext uri="{FF2B5EF4-FFF2-40B4-BE49-F238E27FC236}">
                <a16:creationId xmlns:a16="http://schemas.microsoft.com/office/drawing/2014/main" xmlns="" id="{9031A13E-D0F2-4342-8299-037BA049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7" descr="9.png">
            <a:extLst>
              <a:ext uri="{FF2B5EF4-FFF2-40B4-BE49-F238E27FC236}">
                <a16:creationId xmlns:a16="http://schemas.microsoft.com/office/drawing/2014/main" xmlns="" id="{39132DD0-2D0F-4CF0-8828-D9E7BB31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8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9A049381-6F0F-4F49-839D-735E549C852D}"/>
              </a:ext>
            </a:extLst>
          </p:cNvPr>
          <p:cNvSpPr txBox="1"/>
          <p:nvPr/>
        </p:nvSpPr>
        <p:spPr>
          <a:xfrm>
            <a:off x="1699586" y="3051495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3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面露在外面。</a:t>
            </a:r>
          </a:p>
        </p:txBody>
      </p:sp>
      <p:grpSp>
        <p:nvGrpSpPr>
          <p:cNvPr id="23" name="组合 46"/>
          <p:cNvGrpSpPr>
            <a:grpSpLocks/>
          </p:cNvGrpSpPr>
          <p:nvPr/>
        </p:nvGrpSpPr>
        <p:grpSpPr bwMode="auto">
          <a:xfrm>
            <a:off x="4855733" y="1767727"/>
            <a:ext cx="3794760" cy="3041456"/>
            <a:chOff x="-360558" y="1423234"/>
            <a:chExt cx="6671425" cy="4969949"/>
          </a:xfrm>
        </p:grpSpPr>
        <p:cxnSp>
          <p:nvCxnSpPr>
            <p:cNvPr id="24" name="直接连接符 23"/>
            <p:cNvCxnSpPr>
              <a:cxnSpLocks/>
            </p:cNvCxnSpPr>
            <p:nvPr/>
          </p:nvCxnSpPr>
          <p:spPr>
            <a:xfrm>
              <a:off x="2412513" y="1423234"/>
              <a:ext cx="0" cy="3062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cxnSpLocks/>
            </p:cNvCxnSpPr>
            <p:nvPr/>
          </p:nvCxnSpPr>
          <p:spPr>
            <a:xfrm>
              <a:off x="2412513" y="4501748"/>
              <a:ext cx="3898354" cy="1891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cxnSpLocks/>
            </p:cNvCxnSpPr>
            <p:nvPr/>
          </p:nvCxnSpPr>
          <p:spPr>
            <a:xfrm flipH="1">
              <a:off x="-360558" y="4500088"/>
              <a:ext cx="2773074" cy="1340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57" descr="9.png">
            <a:extLst>
              <a:ext uri="{FF2B5EF4-FFF2-40B4-BE49-F238E27FC236}">
                <a16:creationId xmlns:a16="http://schemas.microsoft.com/office/drawing/2014/main" xmlns="" id="{CCECA936-0568-4AE4-A68C-16D6AF00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46" y="323672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57" descr="9.png">
            <a:extLst>
              <a:ext uri="{FF2B5EF4-FFF2-40B4-BE49-F238E27FC236}">
                <a16:creationId xmlns:a16="http://schemas.microsoft.com/office/drawing/2014/main" xmlns="" id="{0BE36809-2C71-4F55-AA5F-D25E1D37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3" y="340436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57" descr="9.png">
            <a:extLst>
              <a:ext uri="{FF2B5EF4-FFF2-40B4-BE49-F238E27FC236}">
                <a16:creationId xmlns:a16="http://schemas.microsoft.com/office/drawing/2014/main" xmlns="" id="{9C9FE18F-2041-45A0-81D6-885BA591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46" y="2787309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57" descr="9.png">
            <a:extLst>
              <a:ext uri="{FF2B5EF4-FFF2-40B4-BE49-F238E27FC236}">
                <a16:creationId xmlns:a16="http://schemas.microsoft.com/office/drawing/2014/main" xmlns="" id="{E47749CA-6997-4E45-9A59-05AE08F4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3" y="2954949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57" descr="9.png">
            <a:extLst>
              <a:ext uri="{FF2B5EF4-FFF2-40B4-BE49-F238E27FC236}">
                <a16:creationId xmlns:a16="http://schemas.microsoft.com/office/drawing/2014/main" xmlns="" id="{0CB3A32F-292B-4B40-9217-8478A7AD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70" y="340436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57" descr="9.png">
            <a:extLst>
              <a:ext uri="{FF2B5EF4-FFF2-40B4-BE49-F238E27FC236}">
                <a16:creationId xmlns:a16="http://schemas.microsoft.com/office/drawing/2014/main" xmlns="" id="{47F8D4F1-920C-4A02-BCEA-392E2528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57" y="357200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9" y="516209"/>
            <a:ext cx="486544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想一想，做一做，填一填。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7" y="1810766"/>
            <a:ext cx="2476377" cy="6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xmlns="" id="{158FB86E-391D-49CF-9AF4-B7B7E4BFA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79652"/>
              </p:ext>
            </p:extLst>
          </p:nvPr>
        </p:nvGraphicFramePr>
        <p:xfrm>
          <a:off x="3077135" y="1459393"/>
          <a:ext cx="5555121" cy="914400"/>
        </p:xfrm>
        <a:graphic>
          <a:graphicData uri="http://schemas.openxmlformats.org/drawingml/2006/table">
            <a:tbl>
              <a:tblPr/>
              <a:tblGrid>
                <a:gridCol w="2089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0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小正方体</a:t>
                      </a:r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</a:t>
                      </a: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露在外面的面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81071" y="1879218"/>
            <a:ext cx="31290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56200" y="1872488"/>
            <a:ext cx="31290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74294" y="1872487"/>
            <a:ext cx="4269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99373" y="1872487"/>
            <a:ext cx="44114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81587" y="1872487"/>
            <a:ext cx="44114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63801" y="1872487"/>
            <a:ext cx="4411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87083" y="18107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1168" y="2743577"/>
            <a:ext cx="6952062" cy="1536585"/>
            <a:chOff x="1081168" y="2743577"/>
            <a:chExt cx="6952062" cy="1536585"/>
          </a:xfrm>
        </p:grpSpPr>
        <p:sp>
          <p:nvSpPr>
            <p:cNvPr id="14" name="矩形 13"/>
            <p:cNvSpPr/>
            <p:nvPr/>
          </p:nvSpPr>
          <p:spPr>
            <a:xfrm>
              <a:off x="1220135" y="2858234"/>
              <a:ext cx="6813095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从第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个图形开始，每增加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个小正方体，露在外面的面就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增加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个小正方体单排紧贴着水平摆放，露在外面的面的个数是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5+3×(</a:t>
              </a:r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-1)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149795" y="2799776"/>
              <a:ext cx="6748111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1081168" y="2743577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7654554" y="397463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8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9" y="516209"/>
            <a:ext cx="486544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想一想，做一做，填一填。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2" y="1451158"/>
            <a:ext cx="2539275" cy="9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xmlns="" id="{0BAE3AC0-3582-45E4-AF91-ED69B7204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98456"/>
              </p:ext>
            </p:extLst>
          </p:nvPr>
        </p:nvGraphicFramePr>
        <p:xfrm>
          <a:off x="3073108" y="1463481"/>
          <a:ext cx="5555121" cy="914400"/>
        </p:xfrm>
        <a:graphic>
          <a:graphicData uri="http://schemas.openxmlformats.org/drawingml/2006/table">
            <a:tbl>
              <a:tblPr/>
              <a:tblGrid>
                <a:gridCol w="2089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40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小正方体</a:t>
                      </a:r>
                      <a:r>
                        <a:rPr lang="zh-CN" altLang="en-US" sz="20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  <a:endParaRPr lang="zh-CN" altLang="en-US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zh-CN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</a:t>
                      </a: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露在外面的面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0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281071" y="1879218"/>
            <a:ext cx="31290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56200" y="1872488"/>
            <a:ext cx="31290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67209" y="1872487"/>
            <a:ext cx="44114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99373" y="1872487"/>
            <a:ext cx="44114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81587" y="1872487"/>
            <a:ext cx="44114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63801" y="1872487"/>
            <a:ext cx="4411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87083" y="18107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90133" y="2712988"/>
            <a:ext cx="6952062" cy="1536585"/>
            <a:chOff x="1081168" y="2743577"/>
            <a:chExt cx="6952062" cy="1536585"/>
          </a:xfrm>
        </p:grpSpPr>
        <p:sp>
          <p:nvSpPr>
            <p:cNvPr id="15" name="矩形 14"/>
            <p:cNvSpPr/>
            <p:nvPr/>
          </p:nvSpPr>
          <p:spPr>
            <a:xfrm>
              <a:off x="1220135" y="2858234"/>
              <a:ext cx="6813095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从第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个图形开始，每增加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个小正方体，露在外面的面就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增加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个小正方体单排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竖直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摆放，露在外面的面的个数是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5+4×(</a:t>
              </a:r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-1)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149795" y="2799776"/>
              <a:ext cx="6748111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1081168" y="2743577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7654554" y="397463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7962" y="675488"/>
            <a:ext cx="8564118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3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个棱长为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的正方体纸箱放在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墙角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如下图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）有几个面露在外面？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）露在外面的面积是多少平方厘米？</a:t>
            </a:r>
          </a:p>
        </p:txBody>
      </p:sp>
      <p:pic>
        <p:nvPicPr>
          <p:cNvPr id="30" name="图片 8" descr="10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99" y="2497757"/>
            <a:ext cx="1836914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1"/>
          <p:cNvSpPr txBox="1">
            <a:spLocks noChangeArrowheads="1"/>
          </p:cNvSpPr>
          <p:nvPr/>
        </p:nvSpPr>
        <p:spPr bwMode="auto">
          <a:xfrm>
            <a:off x="888248" y="2956952"/>
            <a:ext cx="469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个面露在外面。</a:t>
            </a: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880959" y="3618234"/>
            <a:ext cx="523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100×100×7=70000(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41">
            <a:extLst>
              <a:ext uri="{FF2B5EF4-FFF2-40B4-BE49-F238E27FC236}">
                <a16:creationId xmlns:a16="http://schemas.microsoft.com/office/drawing/2014/main" xmlns="" id="{4ED769DD-48C3-4D21-A406-EBE658071F5E}"/>
              </a:ext>
            </a:extLst>
          </p:cNvPr>
          <p:cNvSpPr/>
          <p:nvPr/>
        </p:nvSpPr>
        <p:spPr>
          <a:xfrm>
            <a:off x="7740870" y="3634107"/>
            <a:ext cx="141890" cy="496459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任意多边形 41">
            <a:extLst>
              <a:ext uri="{FF2B5EF4-FFF2-40B4-BE49-F238E27FC236}">
                <a16:creationId xmlns:a16="http://schemas.microsoft.com/office/drawing/2014/main" xmlns="" id="{4ED769DD-48C3-4D21-A406-EBE658071F5E}"/>
              </a:ext>
            </a:extLst>
          </p:cNvPr>
          <p:cNvSpPr/>
          <p:nvPr/>
        </p:nvSpPr>
        <p:spPr>
          <a:xfrm>
            <a:off x="7740870" y="3310346"/>
            <a:ext cx="141890" cy="496459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任意多边形 41">
            <a:extLst>
              <a:ext uri="{FF2B5EF4-FFF2-40B4-BE49-F238E27FC236}">
                <a16:creationId xmlns:a16="http://schemas.microsoft.com/office/drawing/2014/main" xmlns="" id="{4ED769DD-48C3-4D21-A406-EBE658071F5E}"/>
              </a:ext>
            </a:extLst>
          </p:cNvPr>
          <p:cNvSpPr/>
          <p:nvPr/>
        </p:nvSpPr>
        <p:spPr>
          <a:xfrm>
            <a:off x="7740870" y="2924881"/>
            <a:ext cx="141890" cy="496459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6" name="任意多边形 41">
            <a:extLst>
              <a:ext uri="{FF2B5EF4-FFF2-40B4-BE49-F238E27FC236}">
                <a16:creationId xmlns:a16="http://schemas.microsoft.com/office/drawing/2014/main" xmlns="" id="{4ED769DD-48C3-4D21-A406-EBE658071F5E}"/>
              </a:ext>
            </a:extLst>
          </p:cNvPr>
          <p:cNvSpPr/>
          <p:nvPr/>
        </p:nvSpPr>
        <p:spPr>
          <a:xfrm rot="16200000" flipH="1">
            <a:off x="7585917" y="2761191"/>
            <a:ext cx="109180" cy="484506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401910" y="3082006"/>
            <a:ext cx="338960" cy="339334"/>
          </a:xfrm>
          <a:prstGeom prst="rect">
            <a:avLst/>
          </a:prstGeom>
          <a:solidFill>
            <a:srgbClr val="B4A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401910" y="3432692"/>
            <a:ext cx="338960" cy="339334"/>
          </a:xfrm>
          <a:prstGeom prst="rect">
            <a:avLst/>
          </a:prstGeom>
          <a:solidFill>
            <a:srgbClr val="B4A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401910" y="3781473"/>
            <a:ext cx="338960" cy="339334"/>
          </a:xfrm>
          <a:prstGeom prst="rect">
            <a:avLst/>
          </a:prstGeom>
          <a:solidFill>
            <a:srgbClr val="B4A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91747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有</a:t>
            </a:r>
            <a:r>
              <a:rPr lang="en-US" altLang="zh-CN" sz="2400" b="1" dirty="0">
                <a:latin typeface="Times New Roman" pitchFamily="18" charset="0"/>
              </a:rPr>
              <a:t>5</a:t>
            </a:r>
            <a:r>
              <a:rPr lang="zh-CN" altLang="en-US" sz="2400" b="1" dirty="0">
                <a:latin typeface="Times New Roman" pitchFamily="18" charset="0"/>
              </a:rPr>
              <a:t>个棱长为</a:t>
            </a:r>
            <a:r>
              <a:rPr lang="en-US" altLang="zh-CN" sz="2400" b="1" dirty="0">
                <a:latin typeface="Times New Roman" pitchFamily="18" charset="0"/>
              </a:rPr>
              <a:t>40cm</a:t>
            </a:r>
            <a:r>
              <a:rPr lang="zh-CN" altLang="en-US" sz="2400" b="1" dirty="0">
                <a:latin typeface="Times New Roman" pitchFamily="18" charset="0"/>
              </a:rPr>
              <a:t>的正方体放在墙角处。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</a:rPr>
              <a:t>有</a:t>
            </a:r>
            <a:r>
              <a:rPr lang="zh-CN" altLang="en-US" sz="2400" b="1" dirty="0">
                <a:latin typeface="Times New Roman" pitchFamily="18" charset="0"/>
              </a:rPr>
              <a:t>几个面露在外面？露在外面的面积是多少</a:t>
            </a:r>
            <a:r>
              <a:rPr lang="zh-CN" altLang="en-US" sz="2400" b="1" dirty="0" smtClean="0">
                <a:latin typeface="Times New Roman" pitchFamily="18" charset="0"/>
              </a:rPr>
              <a:t>平方厘米</a:t>
            </a:r>
            <a:r>
              <a:rPr lang="zh-CN" altLang="en-US" sz="2400" b="1" dirty="0">
                <a:latin typeface="Times New Roman" pitchFamily="18" charset="0"/>
              </a:rPr>
              <a:t>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</a:rPr>
              <a:t>改变</a:t>
            </a:r>
            <a:r>
              <a:rPr lang="zh-CN" altLang="en-US" sz="2400" b="1" dirty="0">
                <a:latin typeface="Times New Roman" pitchFamily="18" charset="0"/>
              </a:rPr>
              <a:t>摆法，露在外面的面积会发生变化吗？</a:t>
            </a:r>
            <a:r>
              <a:rPr lang="zh-CN" altLang="en-US" sz="2400" b="1" dirty="0" smtClean="0">
                <a:latin typeface="Times New Roman" pitchFamily="18" charset="0"/>
              </a:rPr>
              <a:t>为什么？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     </a:t>
            </a:r>
            <a:r>
              <a:rPr lang="zh-CN" altLang="en-US" sz="2400" b="1" dirty="0" smtClean="0">
                <a:latin typeface="Times New Roman" pitchFamily="18" charset="0"/>
              </a:rPr>
              <a:t>与</a:t>
            </a:r>
            <a:r>
              <a:rPr lang="zh-CN" altLang="en-US" sz="2400" b="1" dirty="0">
                <a:latin typeface="Times New Roman" pitchFamily="18" charset="0"/>
              </a:rPr>
              <a:t>同伴交流。</a:t>
            </a:r>
          </a:p>
        </p:txBody>
      </p:sp>
      <p:pic>
        <p:nvPicPr>
          <p:cNvPr id="12" name="图片 7" descr="11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28" y="2783412"/>
            <a:ext cx="1900633" cy="16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927748" y="2473848"/>
            <a:ext cx="5511800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个面露在外面。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40×40×1</a:t>
            </a: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903847" y="3588096"/>
            <a:ext cx="5134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改变摆法，露在外面的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发生变化。</a:t>
            </a:r>
          </a:p>
        </p:txBody>
      </p:sp>
      <p:sp>
        <p:nvSpPr>
          <p:cNvPr id="2" name="椭圆 1"/>
          <p:cNvSpPr/>
          <p:nvPr/>
        </p:nvSpPr>
        <p:spPr>
          <a:xfrm>
            <a:off x="7207624" y="322729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207624" y="346630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414056" y="3387676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099624" y="370228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458880" y="370228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67336" y="356831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037995" y="395733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404457" y="395733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644391" y="3877876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776292" y="3786986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立方体 18"/>
          <p:cNvSpPr/>
          <p:nvPr/>
        </p:nvSpPr>
        <p:spPr>
          <a:xfrm>
            <a:off x="1316403" y="2896055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立方体 22"/>
          <p:cNvSpPr/>
          <p:nvPr/>
        </p:nvSpPr>
        <p:spPr>
          <a:xfrm>
            <a:off x="1955093" y="2904803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立方体 23"/>
          <p:cNvSpPr/>
          <p:nvPr/>
        </p:nvSpPr>
        <p:spPr>
          <a:xfrm>
            <a:off x="1328480" y="2250233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立方体 25"/>
          <p:cNvSpPr/>
          <p:nvPr/>
        </p:nvSpPr>
        <p:spPr>
          <a:xfrm>
            <a:off x="1958964" y="2247341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49388"/>
            <a:ext cx="785976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下图是用</a:t>
            </a:r>
            <a:r>
              <a:rPr lang="en-US" altLang="zh-CN" sz="2400" b="1" dirty="0">
                <a:latin typeface="Times New Roman" pitchFamily="18" charset="0"/>
              </a:rPr>
              <a:t>8</a:t>
            </a:r>
            <a:r>
              <a:rPr lang="zh-CN" altLang="en-US" sz="2400" b="1" dirty="0">
                <a:latin typeface="Times New Roman" pitchFamily="18" charset="0"/>
              </a:rPr>
              <a:t>个小正方体拼成的，如果拿走其中的</a:t>
            </a:r>
            <a:r>
              <a:rPr lang="en-US" altLang="zh-CN" sz="2400" b="1" dirty="0">
                <a:latin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</a:rPr>
              <a:t>个，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    它的表面积会发生变化吗？做一做，并与同伴交流。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3894201" y="3448080"/>
            <a:ext cx="3485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答：不会发生变化。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231193" y="1988586"/>
            <a:ext cx="515466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拿走</a:t>
            </a: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一个去掉三个面，同时也增加了原来被掩盖的三个</a:t>
            </a:r>
            <a:r>
              <a:rPr lang="zh-CN" altLang="en-US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面。</a:t>
            </a:r>
            <a:endParaRPr lang="zh-CN" altLang="en-US" sz="28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1113173" y="3115048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立方体 15"/>
          <p:cNvSpPr/>
          <p:nvPr/>
        </p:nvSpPr>
        <p:spPr>
          <a:xfrm>
            <a:off x="1751863" y="3115048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立方体 16"/>
          <p:cNvSpPr/>
          <p:nvPr/>
        </p:nvSpPr>
        <p:spPr>
          <a:xfrm>
            <a:off x="1113173" y="2462145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103027" y="313746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183239" y="274446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803349" y="2863827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立方体 17"/>
          <p:cNvSpPr/>
          <p:nvPr/>
        </p:nvSpPr>
        <p:spPr>
          <a:xfrm>
            <a:off x="1749821" y="2459181"/>
            <a:ext cx="842682" cy="856252"/>
          </a:xfrm>
          <a:prstGeom prst="cube">
            <a:avLst/>
          </a:prstGeom>
          <a:solidFill>
            <a:srgbClr val="FFFF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036948" y="292193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103043" y="249529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441806" y="283406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 animBg="1"/>
      <p:bldP spid="31" grpId="0" animBg="1"/>
      <p:bldP spid="32" grpId="0" animBg="1"/>
      <p:bldP spid="18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40476" y="547362"/>
            <a:ext cx="808975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将</a:t>
            </a:r>
            <a:r>
              <a:rPr lang="en-US" altLang="zh-CN" sz="2400" b="1" dirty="0">
                <a:latin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</a:rPr>
              <a:t>个棱长为</a:t>
            </a:r>
            <a:r>
              <a:rPr lang="en-US" altLang="zh-CN" sz="2400" b="1" dirty="0">
                <a:latin typeface="Times New Roman" pitchFamily="18" charset="0"/>
              </a:rPr>
              <a:t>6cm</a:t>
            </a:r>
            <a:r>
              <a:rPr lang="zh-CN" altLang="en-US" sz="2400" b="1" dirty="0">
                <a:latin typeface="Times New Roman" pitchFamily="18" charset="0"/>
              </a:rPr>
              <a:t>的正方体拼成一个长方体，</a:t>
            </a:r>
            <a:r>
              <a:rPr lang="zh-CN" altLang="en-US" sz="2400" b="1" dirty="0" smtClean="0">
                <a:latin typeface="Times New Roman" pitchFamily="18" charset="0"/>
              </a:rPr>
              <a:t>长方体</a:t>
            </a:r>
            <a:r>
              <a:rPr lang="zh-CN" altLang="en-US" sz="2400" b="1" dirty="0">
                <a:latin typeface="Times New Roman" pitchFamily="18" charset="0"/>
              </a:rPr>
              <a:t>的表面积与原来的</a:t>
            </a:r>
            <a:r>
              <a:rPr lang="en-US" altLang="zh-CN" sz="2400" b="1" dirty="0">
                <a:latin typeface="Times New Roman" pitchFamily="18" charset="0"/>
              </a:rPr>
              <a:t>4</a:t>
            </a:r>
            <a:r>
              <a:rPr lang="zh-CN" altLang="en-US" sz="2400" b="1" dirty="0">
                <a:latin typeface="Times New Roman" pitchFamily="18" charset="0"/>
              </a:rPr>
              <a:t>个正方体的表面积之和相比</a:t>
            </a:r>
            <a:r>
              <a:rPr lang="zh-CN" altLang="en-US" sz="2400" b="1" dirty="0" smtClean="0">
                <a:latin typeface="Times New Roman" pitchFamily="18" charset="0"/>
              </a:rPr>
              <a:t>，会</a:t>
            </a:r>
            <a:r>
              <a:rPr lang="zh-CN" altLang="en-US" sz="2400" b="1" dirty="0">
                <a:latin typeface="Times New Roman" pitchFamily="18" charset="0"/>
              </a:rPr>
              <a:t>发生变化吗？变化了多少？</a:t>
            </a:r>
          </a:p>
        </p:txBody>
      </p:sp>
      <p:grpSp>
        <p:nvGrpSpPr>
          <p:cNvPr id="11" name="组合 4"/>
          <p:cNvGrpSpPr/>
          <p:nvPr/>
        </p:nvGrpSpPr>
        <p:grpSpPr bwMode="auto">
          <a:xfrm>
            <a:off x="4434434" y="1494742"/>
            <a:ext cx="2642129" cy="1285779"/>
            <a:chOff x="2763412" y="1049150"/>
            <a:chExt cx="2898059" cy="1085975"/>
          </a:xfrm>
          <a:noFill/>
        </p:grpSpPr>
        <p:sp>
          <p:nvSpPr>
            <p:cNvPr id="12" name="云形标注 82"/>
            <p:cNvSpPr>
              <a:spLocks noChangeArrowheads="1"/>
            </p:cNvSpPr>
            <p:nvPr/>
          </p:nvSpPr>
          <p:spPr bwMode="auto">
            <a:xfrm>
              <a:off x="2763412" y="1049150"/>
              <a:ext cx="2898059" cy="1085975"/>
            </a:xfrm>
            <a:prstGeom prst="cloudCallout">
              <a:avLst>
                <a:gd name="adj1" fmla="val 53866"/>
                <a:gd name="adj2" fmla="val 3050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2570254" cy="8578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拼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成长方体后，有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14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个面露在外面，减少了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个面。</a:t>
              </a:r>
              <a:endPara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" b="95490" l="560" r="92910">
                        <a14:foregroundMark x1="48694" y1="38725" x2="52425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4" y="1494742"/>
            <a:ext cx="1071817" cy="1285780"/>
          </a:xfrm>
          <a:prstGeom prst="rect">
            <a:avLst/>
          </a:prstGeom>
        </p:spPr>
      </p:pic>
      <p:pic>
        <p:nvPicPr>
          <p:cNvPr id="16" name="图片 7" descr="13.png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455123"/>
            <a:ext cx="2801938" cy="20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3717552" y="2952753"/>
            <a:ext cx="461962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6×6×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：会发生变化，表面积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减少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5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56" y="1754964"/>
            <a:ext cx="4221865" cy="13429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0590" y="497953"/>
            <a:ext cx="833180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学校运动会的领奖台除了底面不涂漆外，其他</a:t>
            </a:r>
            <a:r>
              <a:rPr lang="zh-CN" altLang="en-US" sz="2400" b="1" dirty="0" smtClean="0">
                <a:latin typeface="Times New Roman" pitchFamily="18" charset="0"/>
              </a:rPr>
              <a:t>各面</a:t>
            </a:r>
            <a:r>
              <a:rPr lang="zh-CN" altLang="en-US" sz="2400" b="1" dirty="0">
                <a:latin typeface="Times New Roman" pitchFamily="18" charset="0"/>
              </a:rPr>
              <a:t>都涂漆，需要涂漆的面积是多少平方厘米？（单位：</a:t>
            </a:r>
            <a:r>
              <a:rPr lang="en-US" altLang="zh-CN" sz="2400" b="1" dirty="0">
                <a:latin typeface="Times New Roman" pitchFamily="18" charset="0"/>
              </a:rPr>
              <a:t>cm</a:t>
            </a:r>
            <a:r>
              <a:rPr lang="zh-CN" altLang="en-US" sz="2400" b="1" dirty="0">
                <a:latin typeface="Times New Roman" pitchFamily="18" charset="0"/>
              </a:rPr>
              <a:t>）</a:t>
            </a:r>
          </a:p>
        </p:txBody>
      </p:sp>
      <p:grpSp>
        <p:nvGrpSpPr>
          <p:cNvPr id="23" name="组合 4"/>
          <p:cNvGrpSpPr/>
          <p:nvPr/>
        </p:nvGrpSpPr>
        <p:grpSpPr bwMode="auto">
          <a:xfrm>
            <a:off x="2867214" y="3261723"/>
            <a:ext cx="4325428" cy="1188000"/>
            <a:chOff x="2763411" y="1004098"/>
            <a:chExt cx="4744408" cy="1003390"/>
          </a:xfrm>
          <a:noFill/>
        </p:grpSpPr>
        <p:sp>
          <p:nvSpPr>
            <p:cNvPr id="37" name="云形标注 82"/>
            <p:cNvSpPr>
              <a:spLocks noChangeArrowheads="1"/>
            </p:cNvSpPr>
            <p:nvPr/>
          </p:nvSpPr>
          <p:spPr bwMode="auto">
            <a:xfrm>
              <a:off x="2763411" y="1004098"/>
              <a:ext cx="4738454" cy="1003390"/>
            </a:xfrm>
            <a:prstGeom prst="cloudCallout">
              <a:avLst>
                <a:gd name="adj1" fmla="val -56085"/>
                <a:gd name="adj2" fmla="val 41835"/>
              </a:avLst>
            </a:prstGeom>
            <a:grpFill/>
            <a:ln w="19050" algn="ctr">
              <a:solidFill>
                <a:srgbClr val="FFCCFF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>
              <a:off x="2927313" y="1171847"/>
              <a:ext cx="4580506" cy="638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复杂问题简单化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，分三步走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上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、前、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左面看到的。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8" b="100000" l="3266" r="100000">
                        <a14:foregroundMark x1="40124" y1="41459" x2="41369" y2="58209"/>
                        <a14:foregroundMark x1="49145" y1="42454" x2="54899" y2="57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289" y="3709530"/>
            <a:ext cx="1400895" cy="13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3" y="410258"/>
            <a:ext cx="4221865" cy="134292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8328" y="2012722"/>
            <a:ext cx="6003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从前面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(100+100)×(30+40)=14000(cm²)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从左面看：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(30+40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)=3500(cm²)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从上面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(100+100+100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)×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50=15000(cm²)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14000×2+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3500×2+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15000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=28000+7000+15000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=50000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cm²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       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：需要涂漆的面积是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50000cm²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 bwMode="auto">
          <a:xfrm>
            <a:off x="5144250" y="551452"/>
            <a:ext cx="3996000" cy="1188000"/>
            <a:chOff x="2763412" y="1010534"/>
            <a:chExt cx="4383068" cy="1003390"/>
          </a:xfrm>
          <a:noFill/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80000">
              <a:off x="2763412" y="1010534"/>
              <a:ext cx="4383068" cy="1003390"/>
            </a:xfrm>
            <a:prstGeom prst="cloudCallout">
              <a:avLst>
                <a:gd name="adj1" fmla="val -62871"/>
                <a:gd name="adj2" fmla="val 19524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2927312" y="1171847"/>
              <a:ext cx="4106658" cy="6394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从前面和后面看到的相同，从左面和右面看到的相同。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6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97291" l="1786" r="98810">
                        <a14:foregroundMark x1="16865" y1="10345" x2="8929" y2="37438"/>
                        <a14:foregroundMark x1="72619" y1="12562" x2="66071" y2="35714"/>
                        <a14:foregroundMark x1="13294" y1="56404" x2="28175" y2="83744"/>
                      </a14:backgroundRemoval>
                    </a14:imgEffect>
                  </a14:imgLayer>
                </a14:imgProps>
              </a:ext>
            </a:extLst>
          </a:blip>
          <a:srcRect t="7282" r="58108" b="57487"/>
          <a:stretch/>
        </p:blipFill>
        <p:spPr>
          <a:xfrm>
            <a:off x="1454369" y="969578"/>
            <a:ext cx="1943100" cy="13164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97291" l="1786" r="98810">
                        <a14:foregroundMark x1="16865" y1="10345" x2="8929" y2="37438"/>
                        <a14:foregroundMark x1="72619" y1="12562" x2="66071" y2="35714"/>
                        <a14:foregroundMark x1="13294" y1="56404" x2="28175" y2="83744"/>
                      </a14:backgroundRemoval>
                    </a14:imgEffect>
                  </a14:imgLayer>
                </a14:imgProps>
              </a:ext>
            </a:extLst>
          </a:blip>
          <a:srcRect l="2005" t="48449" r="61508" b="12682"/>
          <a:stretch/>
        </p:blipFill>
        <p:spPr>
          <a:xfrm>
            <a:off x="1706617" y="2702099"/>
            <a:ext cx="1682969" cy="1444277"/>
          </a:xfrm>
          <a:prstGeom prst="rect">
            <a:avLst/>
          </a:prstGeom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282659" y="2189174"/>
            <a:ext cx="2910970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共有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(   )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个正方体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716715" y="2159625"/>
            <a:ext cx="2910970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共有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(   )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个正方体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1224653" y="4058232"/>
            <a:ext cx="2910970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共有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(   )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个正方体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97291" l="1786" r="98810">
                        <a14:foregroundMark x1="16865" y1="10345" x2="8929" y2="37438"/>
                        <a14:foregroundMark x1="72619" y1="12562" x2="66071" y2="35714"/>
                        <a14:foregroundMark x1="13294" y1="56404" x2="28175" y2="83744"/>
                      </a14:backgroundRemoval>
                    </a14:imgEffect>
                  </a14:imgLayer>
                </a14:imgProps>
              </a:ext>
            </a:extLst>
          </a:blip>
          <a:srcRect l="59226" t="7282" b="57487"/>
          <a:stretch/>
        </p:blipFill>
        <p:spPr>
          <a:xfrm>
            <a:off x="5155324" y="878127"/>
            <a:ext cx="1891251" cy="13164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97291" l="1786" r="98810">
                        <a14:foregroundMark x1="16865" y1="10345" x2="8929" y2="37438"/>
                        <a14:foregroundMark x1="72619" y1="12562" x2="66071" y2="35714"/>
                        <a14:foregroundMark x1="13294" y1="56404" x2="28175" y2="83744"/>
                      </a14:backgroundRemoval>
                    </a14:imgEffect>
                  </a14:imgLayer>
                </a14:imgProps>
              </a:ext>
            </a:extLst>
          </a:blip>
          <a:srcRect l="56222" t="48449" r="4600" b="12682"/>
          <a:stretch/>
        </p:blipFill>
        <p:spPr>
          <a:xfrm>
            <a:off x="5155324" y="2621290"/>
            <a:ext cx="1807123" cy="1444277"/>
          </a:xfrm>
          <a:prstGeom prst="rect">
            <a:avLst/>
          </a:prstGeom>
        </p:spPr>
      </p:pic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4716715" y="4058232"/>
            <a:ext cx="2910970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共有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(   )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个正方体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208027" y="2214804"/>
            <a:ext cx="435783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5623102" y="2177087"/>
            <a:ext cx="435783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2112318" y="4083018"/>
            <a:ext cx="435783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5589599" y="4065567"/>
            <a:ext cx="502788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043940" y="623076"/>
            <a:ext cx="7535283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如图，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个棱长为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的正方体纸盒放在墙角，有几个面露在外面？露在外面的面积是多少平方厘米？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" name="组合 46"/>
          <p:cNvGrpSpPr>
            <a:grpSpLocks/>
          </p:cNvGrpSpPr>
          <p:nvPr/>
        </p:nvGrpSpPr>
        <p:grpSpPr bwMode="auto">
          <a:xfrm>
            <a:off x="5949427" y="2435446"/>
            <a:ext cx="2567043" cy="2176744"/>
            <a:chOff x="-360558" y="1423234"/>
            <a:chExt cx="6671425" cy="4969949"/>
          </a:xfrm>
        </p:grpSpPr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2412513" y="1423234"/>
              <a:ext cx="0" cy="3062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cxnSpLocks/>
            </p:cNvCxnSpPr>
            <p:nvPr/>
          </p:nvCxnSpPr>
          <p:spPr>
            <a:xfrm>
              <a:off x="2412513" y="4501748"/>
              <a:ext cx="3898354" cy="1891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cxnSpLocks/>
            </p:cNvCxnSpPr>
            <p:nvPr/>
          </p:nvCxnSpPr>
          <p:spPr>
            <a:xfrm flipH="1">
              <a:off x="-360558" y="4500088"/>
              <a:ext cx="2773074" cy="1340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57" descr="9.png">
            <a:extLst>
              <a:ext uri="{FF2B5EF4-FFF2-40B4-BE49-F238E27FC236}">
                <a16:creationId xmlns:a16="http://schemas.microsoft.com/office/drawing/2014/main" xmlns="" id="{CCECA936-0568-4AE4-A68C-16D6AF00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8" y="3371865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7" descr="9.png">
            <a:extLst>
              <a:ext uri="{FF2B5EF4-FFF2-40B4-BE49-F238E27FC236}">
                <a16:creationId xmlns:a16="http://schemas.microsoft.com/office/drawing/2014/main" xmlns="" id="{9C9FE18F-2041-45A0-81D6-885BA591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76" y="290991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7" descr="9.png">
            <a:extLst>
              <a:ext uri="{FF2B5EF4-FFF2-40B4-BE49-F238E27FC236}">
                <a16:creationId xmlns:a16="http://schemas.microsoft.com/office/drawing/2014/main" xmlns="" id="{0CB3A32F-292B-4B40-9217-8478A7AD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1" y="3536361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>
          <a:xfrm>
            <a:off x="6971390" y="301154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599199" y="3647662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775781" y="3342720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393495" y="3970924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149128" y="335330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53017" y="3794998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775781" y="3970924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1256777" y="1963723"/>
            <a:ext cx="469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1256777" y="2563198"/>
            <a:ext cx="3597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10×10×7=700(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94316" y="3181902"/>
            <a:ext cx="54839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答：露在外面的面积是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68914" y="618568"/>
            <a:ext cx="405578" cy="523220"/>
            <a:chOff x="152631" y="737481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06779" y="646724"/>
            <a:ext cx="53774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如右图，把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8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个小正方体摆放在地面上，有多少个面露在外面？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90543" y="646724"/>
            <a:ext cx="964343" cy="988941"/>
            <a:chOff x="6464494" y="598206"/>
            <a:chExt cx="964343" cy="988941"/>
          </a:xfrm>
        </p:grpSpPr>
        <p:sp>
          <p:nvSpPr>
            <p:cNvPr id="4" name="立方体 3"/>
            <p:cNvSpPr/>
            <p:nvPr/>
          </p:nvSpPr>
          <p:spPr>
            <a:xfrm>
              <a:off x="6545785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立方体 5"/>
            <p:cNvSpPr/>
            <p:nvPr/>
          </p:nvSpPr>
          <p:spPr>
            <a:xfrm>
              <a:off x="6807311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立方体 6"/>
            <p:cNvSpPr/>
            <p:nvPr/>
          </p:nvSpPr>
          <p:spPr>
            <a:xfrm>
              <a:off x="7068837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立方体 7"/>
            <p:cNvSpPr/>
            <p:nvPr/>
          </p:nvSpPr>
          <p:spPr>
            <a:xfrm>
              <a:off x="6545785" y="867147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立方体 8"/>
            <p:cNvSpPr/>
            <p:nvPr/>
          </p:nvSpPr>
          <p:spPr>
            <a:xfrm>
              <a:off x="6807311" y="867147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立方体 9"/>
            <p:cNvSpPr/>
            <p:nvPr/>
          </p:nvSpPr>
          <p:spPr>
            <a:xfrm>
              <a:off x="6464494" y="1227147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立方体 10"/>
            <p:cNvSpPr/>
            <p:nvPr/>
          </p:nvSpPr>
          <p:spPr>
            <a:xfrm>
              <a:off x="6726020" y="1227147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立方体 11"/>
            <p:cNvSpPr/>
            <p:nvPr/>
          </p:nvSpPr>
          <p:spPr>
            <a:xfrm>
              <a:off x="6807311" y="598206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"/>
          <p:cNvSpPr txBox="1"/>
          <p:nvPr/>
        </p:nvSpPr>
        <p:spPr>
          <a:xfrm>
            <a:off x="635759" y="1905450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从前面看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25364"/>
              </p:ext>
            </p:extLst>
          </p:nvPr>
        </p:nvGraphicFramePr>
        <p:xfrm>
          <a:off x="842062" y="2479432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43940"/>
              </p:ext>
            </p:extLst>
          </p:nvPr>
        </p:nvGraphicFramePr>
        <p:xfrm>
          <a:off x="2374182" y="2479432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194778" y="1905450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从后面看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753797" y="1905450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从左面看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24218"/>
              </p:ext>
            </p:extLst>
          </p:nvPr>
        </p:nvGraphicFramePr>
        <p:xfrm>
          <a:off x="3906302" y="2479432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44291"/>
              </p:ext>
            </p:extLst>
          </p:nvPr>
        </p:nvGraphicFramePr>
        <p:xfrm>
          <a:off x="5438422" y="2479432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12816" y="1905450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从右面看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871834" y="1905450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从上面看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86327"/>
              </p:ext>
            </p:extLst>
          </p:nvPr>
        </p:nvGraphicFramePr>
        <p:xfrm>
          <a:off x="6970543" y="2479432"/>
          <a:ext cx="10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2043218" y="3716321"/>
            <a:ext cx="3595582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6×2+4×2+5=25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941081" y="4194210"/>
            <a:ext cx="35955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个面露在外面。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39374" y="641428"/>
            <a:ext cx="405578" cy="523220"/>
            <a:chOff x="152631" y="737481"/>
            <a:chExt cx="405578" cy="523220"/>
          </a:xfrm>
        </p:grpSpPr>
        <p:sp>
          <p:nvSpPr>
            <p:cNvPr id="28" name="椭圆 2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22020" y="623076"/>
            <a:ext cx="77289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如图，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个棱长为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 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的正方体堆放在桌面上，露在外面的面积是多少平方厘米？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87615" y="1453106"/>
            <a:ext cx="1150154" cy="628941"/>
            <a:chOff x="6545785" y="867147"/>
            <a:chExt cx="1150154" cy="628941"/>
          </a:xfrm>
        </p:grpSpPr>
        <p:sp>
          <p:nvSpPr>
            <p:cNvPr id="9" name="立方体 8"/>
            <p:cNvSpPr/>
            <p:nvPr/>
          </p:nvSpPr>
          <p:spPr>
            <a:xfrm>
              <a:off x="6545785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立方体 9"/>
            <p:cNvSpPr/>
            <p:nvPr/>
          </p:nvSpPr>
          <p:spPr>
            <a:xfrm>
              <a:off x="6807311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立方体 14"/>
            <p:cNvSpPr/>
            <p:nvPr/>
          </p:nvSpPr>
          <p:spPr>
            <a:xfrm>
              <a:off x="7068837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立方体 15"/>
            <p:cNvSpPr/>
            <p:nvPr/>
          </p:nvSpPr>
          <p:spPr>
            <a:xfrm>
              <a:off x="7335939" y="1136088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立方体 16"/>
            <p:cNvSpPr/>
            <p:nvPr/>
          </p:nvSpPr>
          <p:spPr>
            <a:xfrm>
              <a:off x="6807311" y="867147"/>
              <a:ext cx="360000" cy="360000"/>
            </a:xfrm>
            <a:prstGeom prst="cub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56243" y="2559712"/>
            <a:ext cx="1440000" cy="360000"/>
            <a:chOff x="2045261" y="3032088"/>
            <a:chExt cx="1440000" cy="360000"/>
          </a:xfrm>
        </p:grpSpPr>
        <p:sp>
          <p:nvSpPr>
            <p:cNvPr id="3" name="矩形 2"/>
            <p:cNvSpPr/>
            <p:nvPr/>
          </p:nvSpPr>
          <p:spPr>
            <a:xfrm>
              <a:off x="204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0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6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12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9637" y="2211294"/>
            <a:ext cx="1440000" cy="720000"/>
            <a:chOff x="2045261" y="2672088"/>
            <a:chExt cx="1440000" cy="720000"/>
          </a:xfrm>
        </p:grpSpPr>
        <p:sp>
          <p:nvSpPr>
            <p:cNvPr id="25" name="矩形 24"/>
            <p:cNvSpPr/>
            <p:nvPr/>
          </p:nvSpPr>
          <p:spPr>
            <a:xfrm>
              <a:off x="204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40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76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125261" y="303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405261" y="2672088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1"/>
          <p:cNvSpPr txBox="1"/>
          <p:nvPr/>
        </p:nvSpPr>
        <p:spPr>
          <a:xfrm>
            <a:off x="619911" y="1666075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从前面看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821955" y="3155773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从后面看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5039665" y="1630792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从左面看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5102833" y="3013841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从右面看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859459" y="1753169"/>
            <a:ext cx="14926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从上面看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458142" y="3578248"/>
            <a:ext cx="32109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5×2+4+2×2=16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587673" y="4104368"/>
            <a:ext cx="53700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答：露在外面的面积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5503141" y="3578248"/>
            <a:ext cx="3210994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16×1=16(cm²)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9374" y="618568"/>
            <a:ext cx="405578" cy="523220"/>
            <a:chOff x="152631" y="737481"/>
            <a:chExt cx="405578" cy="523220"/>
          </a:xfrm>
        </p:grpSpPr>
        <p:sp>
          <p:nvSpPr>
            <p:cNvPr id="40" name="椭圆 3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6547" y="3666014"/>
            <a:ext cx="1440000" cy="721286"/>
            <a:chOff x="6970667" y="2697480"/>
            <a:chExt cx="1440000" cy="721286"/>
          </a:xfrm>
        </p:grpSpPr>
        <p:sp>
          <p:nvSpPr>
            <p:cNvPr id="43" name="矩形 42"/>
            <p:cNvSpPr/>
            <p:nvPr/>
          </p:nvSpPr>
          <p:spPr>
            <a:xfrm>
              <a:off x="6970667" y="3058766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330667" y="3058766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690667" y="3058766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050667" y="3058766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690667" y="2697480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86694" y="2212788"/>
            <a:ext cx="362442" cy="730281"/>
            <a:chOff x="5659074" y="2283560"/>
            <a:chExt cx="362442" cy="730281"/>
          </a:xfrm>
        </p:grpSpPr>
        <p:sp>
          <p:nvSpPr>
            <p:cNvPr id="30" name="矩形 29"/>
            <p:cNvSpPr/>
            <p:nvPr/>
          </p:nvSpPr>
          <p:spPr>
            <a:xfrm>
              <a:off x="5659074" y="2653841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61516" y="2283560"/>
              <a:ext cx="360000" cy="360000"/>
            </a:xfrm>
            <a:prstGeom prst="rect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93970" y="654935"/>
            <a:ext cx="569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将小长方体木块按图中方式进行摆放。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74" y="1222560"/>
            <a:ext cx="6533333" cy="514286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BAE3AC0-3582-45E4-AF91-ED69B7204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391439"/>
              </p:ext>
            </p:extLst>
          </p:nvPr>
        </p:nvGraphicFramePr>
        <p:xfrm>
          <a:off x="1574274" y="2028257"/>
          <a:ext cx="6456375" cy="1097280"/>
        </p:xfrm>
        <a:graphic>
          <a:graphicData uri="http://schemas.openxmlformats.org/drawingml/2006/table">
            <a:tbl>
              <a:tblPr/>
              <a:tblGrid>
                <a:gridCol w="2513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6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小长方体个数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1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露在外面的面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56878" marR="56878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316352" y="2529687"/>
            <a:ext cx="33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65523" y="2529687"/>
            <a:ext cx="33855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23191" y="2529687"/>
            <a:ext cx="475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95343" y="2529687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4540" y="2529687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07263" y="3294536"/>
            <a:ext cx="569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你能发现其中的规律吗？请写出来。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452090" y="3874719"/>
            <a:ext cx="677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个小长方体，露在外面的面就增加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796922" y="3061657"/>
            <a:ext cx="6999274" cy="1119062"/>
            <a:chOff x="4139952" y="1170041"/>
            <a:chExt cx="3672408" cy="536519"/>
          </a:xfrm>
        </p:grpSpPr>
        <p:sp>
          <p:nvSpPr>
            <p:cNvPr id="29" name="圆角矩形 28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圆角矩形 113"/>
            <p:cNvSpPr/>
            <p:nvPr/>
          </p:nvSpPr>
          <p:spPr>
            <a:xfrm>
              <a:off x="4511865" y="1210582"/>
              <a:ext cx="3245948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F95647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8"/>
            <p:cNvSpPr txBox="1"/>
            <p:nvPr/>
          </p:nvSpPr>
          <p:spPr>
            <a:xfrm>
              <a:off x="4223210" y="1332727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F95647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4070" y="1604951"/>
            <a:ext cx="6999274" cy="1119062"/>
            <a:chOff x="4139952" y="1170041"/>
            <a:chExt cx="3672408" cy="536519"/>
          </a:xfrm>
        </p:grpSpPr>
        <p:sp>
          <p:nvSpPr>
            <p:cNvPr id="11" name="圆角矩形 10"/>
            <p:cNvSpPr/>
            <p:nvPr/>
          </p:nvSpPr>
          <p:spPr>
            <a:xfrm>
              <a:off x="4139952" y="1170041"/>
              <a:ext cx="3672408" cy="536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3"/>
            <p:cNvSpPr/>
            <p:nvPr/>
          </p:nvSpPr>
          <p:spPr>
            <a:xfrm>
              <a:off x="4467461" y="1210582"/>
              <a:ext cx="3290352" cy="455437"/>
            </a:xfrm>
            <a:custGeom>
              <a:avLst/>
              <a:gdLst/>
              <a:ahLst/>
              <a:cxnLst/>
              <a:rect l="l" t="t" r="r" b="b"/>
              <a:pathLst>
                <a:path w="3005287" h="389240">
                  <a:moveTo>
                    <a:pt x="0" y="0"/>
                  </a:moveTo>
                  <a:lnTo>
                    <a:pt x="535610" y="0"/>
                  </a:lnTo>
                  <a:lnTo>
                    <a:pt x="792088" y="0"/>
                  </a:lnTo>
                  <a:lnTo>
                    <a:pt x="2810667" y="0"/>
                  </a:lnTo>
                  <a:cubicBezTo>
                    <a:pt x="2918153" y="0"/>
                    <a:pt x="3005287" y="87134"/>
                    <a:pt x="3005287" y="194620"/>
                  </a:cubicBezTo>
                  <a:lnTo>
                    <a:pt x="3005286" y="194620"/>
                  </a:lnTo>
                  <a:cubicBezTo>
                    <a:pt x="3005286" y="302106"/>
                    <a:pt x="2918152" y="389240"/>
                    <a:pt x="2810666" y="389240"/>
                  </a:cubicBezTo>
                  <a:lnTo>
                    <a:pt x="535610" y="389239"/>
                  </a:lnTo>
                  <a:lnTo>
                    <a:pt x="0" y="389239"/>
                  </a:lnTo>
                  <a:close/>
                </a:path>
              </a:pathLst>
            </a:custGeom>
            <a:solidFill>
              <a:srgbClr val="1C9494"/>
            </a:solidFill>
            <a:ln w="6350">
              <a:noFill/>
            </a:ln>
            <a:effectLst>
              <a:innerShdw blurRad="63500" dist="50800" dir="162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4191175" y="1330963"/>
              <a:ext cx="288655" cy="250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1C9494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423746" y="1785059"/>
            <a:ext cx="6169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计算堆放在墙角的正方体露在外面的面积，要先数出露在外面的面的总个数，再乘一个面的面积。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05754" y="3223618"/>
            <a:ext cx="5931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相同个数的正方体，摆法不同，露在外面的面的个数一般也不同。</a:t>
            </a:r>
            <a:endParaRPr lang="en-US" altLang="zh-CN" sz="22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页练习二第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83" y="940197"/>
            <a:ext cx="852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露在外面的</a:t>
            </a:r>
            <a:r>
              <a:rPr lang="zh-CN" altLang="en-US" sz="32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面：解决有关求物体表面积的问题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262883" y="2228715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从正面看：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716905" y="2826726"/>
            <a:ext cx="1080000" cy="1080000"/>
            <a:chOff x="5605238" y="2722722"/>
            <a:chExt cx="1350269" cy="1350234"/>
          </a:xfrm>
          <a:solidFill>
            <a:schemeClr val="bg1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80390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2345450" y="2228715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从上面看：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2563199" y="2826726"/>
            <a:ext cx="1080000" cy="1080000"/>
            <a:chOff x="5605238" y="2721313"/>
            <a:chExt cx="1347887" cy="1351643"/>
          </a:xfrm>
          <a:solidFill>
            <a:schemeClr val="bg1"/>
          </a:solidFill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4428017" y="2228715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从侧面看：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4627837" y="2828135"/>
            <a:ext cx="1080000" cy="1080000"/>
            <a:chOff x="5605238" y="2722722"/>
            <a:chExt cx="1347887" cy="1350234"/>
          </a:xfrm>
          <a:solidFill>
            <a:schemeClr val="bg1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627800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9" name="图片 6" descr="8.png">
            <a:extLst>
              <a:ext uri="{FF2B5EF4-FFF2-40B4-BE49-F238E27FC236}">
                <a16:creationId xmlns:a16="http://schemas.microsoft.com/office/drawing/2014/main" xmlns="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00" y="1998792"/>
            <a:ext cx="3024000" cy="190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02" y="1881545"/>
            <a:ext cx="220518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914134" y="633830"/>
            <a:ext cx="8075726" cy="4076217"/>
            <a:chOff x="914134" y="633830"/>
            <a:chExt cx="8075726" cy="4076217"/>
          </a:xfrm>
        </p:grpSpPr>
        <p:sp>
          <p:nvSpPr>
            <p:cNvPr id="7" name="圆角矩形标注 6"/>
            <p:cNvSpPr/>
            <p:nvPr/>
          </p:nvSpPr>
          <p:spPr>
            <a:xfrm>
              <a:off x="914134" y="633830"/>
              <a:ext cx="6876000" cy="919401"/>
            </a:xfrm>
            <a:prstGeom prst="wedgeRoundRectCallout">
              <a:avLst>
                <a:gd name="adj1" fmla="val 37748"/>
                <a:gd name="adj2" fmla="val 8902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把几个正方体摆成下面的</a:t>
              </a:r>
              <a:r>
                <a:rPr lang="zh-CN" altLang="en-US" sz="2400" b="1" dirty="0">
                  <a:latin typeface="Times New Roman" pitchFamily="18" charset="0"/>
                  <a:ea typeface="宋体" pitchFamily="2" charset="-122"/>
                </a:rPr>
                <a:t>样子</a:t>
              </a:r>
              <a:r>
                <a:rPr lang="zh-CN" altLang="en-US" sz="2400" b="1" dirty="0" smtClean="0">
                  <a:latin typeface="Times New Roman" pitchFamily="18" charset="0"/>
                  <a:ea typeface="宋体" pitchFamily="2" charset="-122"/>
                </a:rPr>
                <a:t>。分别从它的上面、前面和左面观察，看到的各是什么图形？</a:t>
              </a:r>
              <a:endParaRPr lang="zh-CN" altLang="en-US" sz="2400" dirty="0">
                <a:latin typeface="Times New Roman" pitchFamily="18" charset="0"/>
                <a:ea typeface="宋体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61860" y="1213043"/>
              <a:ext cx="1728000" cy="3497004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381616" y="3122037"/>
            <a:ext cx="5359159" cy="1341557"/>
            <a:chOff x="1381616" y="3122037"/>
            <a:chExt cx="5359159" cy="134155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995B5B94-1518-4664-9991-6D9176D3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834" y="3122037"/>
              <a:ext cx="5105400" cy="81486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381616" y="4063484"/>
              <a:ext cx="5359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从左面看        从</a:t>
              </a:r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前面</a:t>
              </a:r>
              <a:r>
                <a:rPr lang="zh-CN" altLang="en-US" sz="20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        从上面看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9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30449" y="794132"/>
            <a:ext cx="789201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</a:rPr>
              <a:t>个棱长为</a:t>
            </a:r>
            <a:r>
              <a:rPr lang="en-US" altLang="zh-CN" sz="2800" b="1" dirty="0">
                <a:latin typeface="Times New Roman" pitchFamily="18" charset="0"/>
              </a:rPr>
              <a:t>50cm</a:t>
            </a:r>
            <a:r>
              <a:rPr lang="zh-CN" altLang="en-US" sz="2800" b="1" dirty="0">
                <a:latin typeface="Times New Roman" pitchFamily="18" charset="0"/>
              </a:rPr>
              <a:t>的正方体纸箱放在墙角处，如图。</a:t>
            </a:r>
          </a:p>
        </p:txBody>
      </p:sp>
      <p:sp>
        <p:nvSpPr>
          <p:cNvPr id="57" name="椭圆 56"/>
          <p:cNvSpPr/>
          <p:nvPr/>
        </p:nvSpPr>
        <p:spPr>
          <a:xfrm>
            <a:off x="131282" y="173376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</a:endParaRPr>
          </a:p>
        </p:txBody>
      </p: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430449" y="1593063"/>
            <a:ext cx="8640000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itchFamily="18" charset="0"/>
              </a:rPr>
              <a:t>有几个面露在外面？露在外面的面积是多少平方厘米？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6503" y="2789576"/>
            <a:ext cx="3940467" cy="1661089"/>
            <a:chOff x="501607" y="3100959"/>
            <a:chExt cx="3940467" cy="1661089"/>
          </a:xfrm>
          <a:effectLst/>
        </p:grpSpPr>
        <p:sp>
          <p:nvSpPr>
            <p:cNvPr id="3" name="圆角矩形标注 2"/>
            <p:cNvSpPr/>
            <p:nvPr/>
          </p:nvSpPr>
          <p:spPr>
            <a:xfrm>
              <a:off x="1907310" y="3100959"/>
              <a:ext cx="2534764" cy="1107995"/>
            </a:xfrm>
            <a:prstGeom prst="wedgeRoundRectCallout">
              <a:avLst>
                <a:gd name="adj1" fmla="val -58756"/>
                <a:gd name="adj2" fmla="val 45307"/>
                <a:gd name="adj3" fmla="val 16667"/>
              </a:avLst>
            </a:prstGeom>
            <a:solidFill>
              <a:srgbClr val="FBEBD8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图片 61">
              <a:extLst>
                <a:ext uri="{FF2B5EF4-FFF2-40B4-BE49-F238E27FC236}">
                  <a16:creationId xmlns="" xmlns:a16="http://schemas.microsoft.com/office/drawing/2014/main" id="{D41BE4CE-389C-4F1C-956D-5036AE8D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07" y="3402148"/>
              <a:ext cx="1258415" cy="1359900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</p:grpSp>
      <p:pic>
        <p:nvPicPr>
          <p:cNvPr id="11" name="图片 6" descr="8.png">
            <a:extLst>
              <a:ext uri="{FF2B5EF4-FFF2-40B4-BE49-F238E27FC236}">
                <a16:creationId xmlns:a16="http://schemas.microsoft.com/office/drawing/2014/main" xmlns="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37" y="2387478"/>
            <a:ext cx="3564731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452206" y="2789576"/>
            <a:ext cx="2545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zh-CN" altLang="en-US" sz="2200" b="1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Times New Roman" pitchFamily="18" charset="0"/>
                <a:ea typeface="楷体" panose="02010609060101010101" pitchFamily="49" charset="-122"/>
              </a:rPr>
              <a:t>外面的每个纸箱有</a:t>
            </a:r>
            <a:r>
              <a:rPr lang="en-US" altLang="zh-CN" sz="2200" b="1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en-US" sz="2200" b="1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Times New Roman" pitchFamily="18" charset="0"/>
                <a:ea typeface="楷体" panose="02010609060101010101" pitchFamily="49" charset="-122"/>
              </a:rPr>
              <a:t>个面露在外面，一共有</a:t>
            </a:r>
            <a:r>
              <a:rPr lang="en-US" altLang="zh-CN" sz="2200" b="1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Times New Roman" pitchFamily="18" charset="0"/>
                <a:ea typeface="楷体" panose="02010609060101010101" pitchFamily="49" charset="-122"/>
              </a:rPr>
              <a:t>……</a:t>
            </a:r>
            <a:endParaRPr lang="zh-CN" altLang="en-US" sz="2200" b="1" dirty="0">
              <a:solidFill>
                <a:prstClr val="black"/>
              </a:solidFill>
              <a:effectLst>
                <a:outerShdw blurRad="50800" dist="50800" dir="5400000" algn="ctr" rotWithShape="0">
                  <a:prstClr val="white"/>
                </a:outerShdw>
              </a:effectLst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 animBg="1"/>
      <p:bldP spid="5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30063" y="1220631"/>
            <a:ext cx="4472339" cy="1808895"/>
            <a:chOff x="964312" y="588899"/>
            <a:chExt cx="4472339" cy="1808895"/>
          </a:xfrm>
        </p:grpSpPr>
        <p:sp>
          <p:nvSpPr>
            <p:cNvPr id="39" name="圆角矩形标注 38"/>
            <p:cNvSpPr/>
            <p:nvPr/>
          </p:nvSpPr>
          <p:spPr>
            <a:xfrm>
              <a:off x="964312" y="652682"/>
              <a:ext cx="2827296" cy="877160"/>
            </a:xfrm>
            <a:prstGeom prst="wedgeRoundRectCallout">
              <a:avLst>
                <a:gd name="adj1" fmla="val 60295"/>
                <a:gd name="adj2" fmla="val 19246"/>
                <a:gd name="adj3" fmla="val 16667"/>
              </a:avLst>
            </a:prstGeom>
            <a:solidFill>
              <a:srgbClr val="FBEBD8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020525" y="588899"/>
              <a:ext cx="4416126" cy="1808895"/>
              <a:chOff x="1006404" y="898242"/>
              <a:chExt cx="4416126" cy="1808895"/>
            </a:xfrm>
          </p:grpSpPr>
          <p:pic>
            <p:nvPicPr>
              <p:cNvPr id="108" name="图片 107">
                <a:extLst>
                  <a:ext uri="{FF2B5EF4-FFF2-40B4-BE49-F238E27FC236}">
                    <a16:creationId xmlns="" xmlns:a16="http://schemas.microsoft.com/office/drawing/2014/main" id="{C44B3CAC-5314-448B-A7A7-A7F9D54E9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5" b="40575"/>
              <a:stretch/>
            </p:blipFill>
            <p:spPr bwMode="auto">
              <a:xfrm flipH="1">
                <a:off x="4090530" y="898242"/>
                <a:ext cx="1332000" cy="18088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 flipH="1">
                <a:off x="1006404" y="1008188"/>
                <a:ext cx="2952385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分别从正面，上面，侧面来观察</a:t>
                </a:r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</a:p>
            </p:txBody>
          </p:sp>
        </p:grpSp>
      </p:grpSp>
      <p:pic>
        <p:nvPicPr>
          <p:cNvPr id="20" name="图片 6" descr="8.png">
            <a:extLst>
              <a:ext uri="{FF2B5EF4-FFF2-40B4-BE49-F238E27FC236}">
                <a16:creationId xmlns:a16="http://schemas.microsoft.com/office/drawing/2014/main" xmlns="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5" y="1996114"/>
            <a:ext cx="3564731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18">
            <a:extLst>
              <a:ext uri="{FF2B5EF4-FFF2-40B4-BE49-F238E27FC236}">
                <a16:creationId xmlns:a16="http://schemas.microsoft.com/office/drawing/2014/main" xmlns="" id="{F86B6012-EC24-4802-B849-AC1DB48898D5}"/>
              </a:ext>
            </a:extLst>
          </p:cNvPr>
          <p:cNvGrpSpPr>
            <a:grpSpLocks/>
          </p:cNvGrpSpPr>
          <p:nvPr/>
        </p:nvGrpSpPr>
        <p:grpSpPr bwMode="auto">
          <a:xfrm>
            <a:off x="3180129" y="3177034"/>
            <a:ext cx="268288" cy="595312"/>
            <a:chOff x="5619674" y="3493028"/>
            <a:chExt cx="268404" cy="792000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27A6ED63-3D85-488F-A03E-E0A7B6AFFD4C}"/>
                </a:ext>
              </a:extLst>
            </p:cNvPr>
            <p:cNvCxnSpPr/>
            <p:nvPr/>
          </p:nvCxnSpPr>
          <p:spPr>
            <a:xfrm>
              <a:off x="5748318" y="3493028"/>
              <a:ext cx="0" cy="79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9EB869F7-FF14-4205-A130-8DDC05C28904}"/>
                </a:ext>
              </a:extLst>
            </p:cNvPr>
            <p:cNvCxnSpPr/>
            <p:nvPr/>
          </p:nvCxnSpPr>
          <p:spPr>
            <a:xfrm>
              <a:off x="5619674" y="3508900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DB88172C-A45E-44C2-A2BB-A0B98C4AF59D}"/>
                </a:ext>
              </a:extLst>
            </p:cNvPr>
            <p:cNvCxnSpPr/>
            <p:nvPr/>
          </p:nvCxnSpPr>
          <p:spPr>
            <a:xfrm>
              <a:off x="5635556" y="4285028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81F55EA-32B3-4AA9-9A2B-E89EA715BFAD}"/>
              </a:ext>
            </a:extLst>
          </p:cNvPr>
          <p:cNvSpPr txBox="1"/>
          <p:nvPr/>
        </p:nvSpPr>
        <p:spPr>
          <a:xfrm>
            <a:off x="3317993" y="3205658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任意多边形 39">
            <a:extLst>
              <a:ext uri="{FF2B5EF4-FFF2-40B4-BE49-F238E27FC236}">
                <a16:creationId xmlns:a16="http://schemas.microsoft.com/office/drawing/2014/main" xmlns="" id="{DB2DD62B-9134-4AE7-965D-0F85D1CAD407}"/>
              </a:ext>
            </a:extLst>
          </p:cNvPr>
          <p:cNvSpPr/>
          <p:nvPr/>
        </p:nvSpPr>
        <p:spPr>
          <a:xfrm>
            <a:off x="1267449" y="3188964"/>
            <a:ext cx="478007" cy="821496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7" name="任意多边形 39">
            <a:extLst>
              <a:ext uri="{FF2B5EF4-FFF2-40B4-BE49-F238E27FC236}">
                <a16:creationId xmlns:a16="http://schemas.microsoft.com/office/drawing/2014/main" xmlns="" id="{9541BAB1-B65B-432D-8B12-F7EF7B3C7669}"/>
              </a:ext>
            </a:extLst>
          </p:cNvPr>
          <p:cNvSpPr/>
          <p:nvPr/>
        </p:nvSpPr>
        <p:spPr>
          <a:xfrm>
            <a:off x="2231726" y="3188964"/>
            <a:ext cx="478007" cy="821496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8" name="任意多边形 39">
            <a:extLst>
              <a:ext uri="{FF2B5EF4-FFF2-40B4-BE49-F238E27FC236}">
                <a16:creationId xmlns:a16="http://schemas.microsoft.com/office/drawing/2014/main" xmlns="" id="{03B28B46-9095-45C4-B01D-C6D71906135E}"/>
              </a:ext>
            </a:extLst>
          </p:cNvPr>
          <p:cNvSpPr/>
          <p:nvPr/>
        </p:nvSpPr>
        <p:spPr>
          <a:xfrm>
            <a:off x="1745456" y="2379248"/>
            <a:ext cx="478007" cy="821496"/>
          </a:xfrm>
          <a:custGeom>
            <a:avLst/>
            <a:gdLst>
              <a:gd name="connsiteX0" fmla="*/ 628650 w 635000"/>
              <a:gd name="connsiteY0" fmla="*/ 279400 h 1066800"/>
              <a:gd name="connsiteX1" fmla="*/ 635000 w 635000"/>
              <a:gd name="connsiteY1" fmla="*/ 1066800 h 1066800"/>
              <a:gd name="connsiteX2" fmla="*/ 0 w 635000"/>
              <a:gd name="connsiteY2" fmla="*/ 774700 h 1066800"/>
              <a:gd name="connsiteX3" fmla="*/ 0 w 635000"/>
              <a:gd name="connsiteY3" fmla="*/ 0 h 1066800"/>
              <a:gd name="connsiteX4" fmla="*/ 628650 w 635000"/>
              <a:gd name="connsiteY4" fmla="*/ 279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66800">
                <a:moveTo>
                  <a:pt x="628650" y="279400"/>
                </a:moveTo>
                <a:cubicBezTo>
                  <a:pt x="630767" y="541867"/>
                  <a:pt x="632883" y="804333"/>
                  <a:pt x="635000" y="1066800"/>
                </a:cubicBezTo>
                <a:lnTo>
                  <a:pt x="0" y="774700"/>
                </a:lnTo>
                <a:lnTo>
                  <a:pt x="0" y="0"/>
                </a:lnTo>
                <a:lnTo>
                  <a:pt x="628650" y="27940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4756098" y="2194234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从正面看：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62900B2F-F953-4E1E-AABE-4F4EDDEFCF42}"/>
              </a:ext>
            </a:extLst>
          </p:cNvPr>
          <p:cNvCxnSpPr/>
          <p:nvPr/>
        </p:nvCxnSpPr>
        <p:spPr>
          <a:xfrm flipV="1">
            <a:off x="487961" y="2858352"/>
            <a:ext cx="616527" cy="201929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4955918" y="2793654"/>
            <a:ext cx="1350269" cy="1350234"/>
            <a:chOff x="5605238" y="2722722"/>
            <a:chExt cx="1350269" cy="1350234"/>
          </a:xfrm>
          <a:solidFill>
            <a:srgbClr val="F3AF71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80390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222A37C9-9D1C-4841-B21A-312CE7544153}"/>
              </a:ext>
            </a:extLst>
          </p:cNvPr>
          <p:cNvGrpSpPr/>
          <p:nvPr/>
        </p:nvGrpSpPr>
        <p:grpSpPr>
          <a:xfrm>
            <a:off x="4048006" y="4376474"/>
            <a:ext cx="4282041" cy="461665"/>
            <a:chOff x="5004903" y="4005021"/>
            <a:chExt cx="4282041" cy="46166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A260A8E-B504-42B7-AD3C-3CEF38C1431A}"/>
                </a:ext>
              </a:extLst>
            </p:cNvPr>
            <p:cNvSpPr txBox="1"/>
            <p:nvPr/>
          </p:nvSpPr>
          <p:spPr>
            <a:xfrm>
              <a:off x="5158891" y="4005021"/>
              <a:ext cx="4128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个正方形的面露在外面。</a:t>
              </a: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xmlns="" id="{1EBD06CB-3E21-42A4-BA7D-9B3B954D22BA}"/>
                </a:ext>
              </a:extLst>
            </p:cNvPr>
            <p:cNvSpPr/>
            <p:nvPr/>
          </p:nvSpPr>
          <p:spPr>
            <a:xfrm rot="5400000">
              <a:off x="4992997" y="4168211"/>
              <a:ext cx="177800" cy="15398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120115" y="85094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</a:endParaRP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419282" y="710243"/>
            <a:ext cx="8640000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itchFamily="18" charset="0"/>
              </a:rPr>
              <a:t>有几个面露在外面？露在外面的面积是多少平方厘米？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 descr="8.png">
            <a:extLst>
              <a:ext uri="{FF2B5EF4-FFF2-40B4-BE49-F238E27FC236}">
                <a16:creationId xmlns:a16="http://schemas.microsoft.com/office/drawing/2014/main" xmlns="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5" y="1996114"/>
            <a:ext cx="3564731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18">
            <a:extLst>
              <a:ext uri="{FF2B5EF4-FFF2-40B4-BE49-F238E27FC236}">
                <a16:creationId xmlns:a16="http://schemas.microsoft.com/office/drawing/2014/main" xmlns="" id="{F86B6012-EC24-4802-B849-AC1DB48898D5}"/>
              </a:ext>
            </a:extLst>
          </p:cNvPr>
          <p:cNvGrpSpPr>
            <a:grpSpLocks/>
          </p:cNvGrpSpPr>
          <p:nvPr/>
        </p:nvGrpSpPr>
        <p:grpSpPr bwMode="auto">
          <a:xfrm>
            <a:off x="3180129" y="3177034"/>
            <a:ext cx="268288" cy="595312"/>
            <a:chOff x="5619674" y="3493028"/>
            <a:chExt cx="268404" cy="792000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27A6ED63-3D85-488F-A03E-E0A7B6AFFD4C}"/>
                </a:ext>
              </a:extLst>
            </p:cNvPr>
            <p:cNvCxnSpPr/>
            <p:nvPr/>
          </p:nvCxnSpPr>
          <p:spPr>
            <a:xfrm>
              <a:off x="5748318" y="3493028"/>
              <a:ext cx="0" cy="79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9EB869F7-FF14-4205-A130-8DDC05C28904}"/>
                </a:ext>
              </a:extLst>
            </p:cNvPr>
            <p:cNvCxnSpPr/>
            <p:nvPr/>
          </p:nvCxnSpPr>
          <p:spPr>
            <a:xfrm>
              <a:off x="5619674" y="3508900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DB88172C-A45E-44C2-A2BB-A0B98C4AF59D}"/>
                </a:ext>
              </a:extLst>
            </p:cNvPr>
            <p:cNvCxnSpPr/>
            <p:nvPr/>
          </p:nvCxnSpPr>
          <p:spPr>
            <a:xfrm>
              <a:off x="5635556" y="4285028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81F55EA-32B3-4AA9-9A2B-E89EA715BFAD}"/>
              </a:ext>
            </a:extLst>
          </p:cNvPr>
          <p:cNvSpPr txBox="1"/>
          <p:nvPr/>
        </p:nvSpPr>
        <p:spPr>
          <a:xfrm>
            <a:off x="3317993" y="3205658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任意多边形 40">
            <a:extLst>
              <a:ext uri="{FF2B5EF4-FFF2-40B4-BE49-F238E27FC236}">
                <a16:creationId xmlns:a16="http://schemas.microsoft.com/office/drawing/2014/main" xmlns="" id="{FFCDAAE6-4DD1-4DB3-B026-AA3306B75D97}"/>
              </a:ext>
            </a:extLst>
          </p:cNvPr>
          <p:cNvSpPr/>
          <p:nvPr/>
        </p:nvSpPr>
        <p:spPr>
          <a:xfrm>
            <a:off x="1250787" y="2959317"/>
            <a:ext cx="975682" cy="443935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" name="任意多边形 40">
            <a:extLst>
              <a:ext uri="{FF2B5EF4-FFF2-40B4-BE49-F238E27FC236}">
                <a16:creationId xmlns:a16="http://schemas.microsoft.com/office/drawing/2014/main" xmlns="" id="{73242AE1-F5E0-4717-B5D2-EB8FB6B73823}"/>
              </a:ext>
            </a:extLst>
          </p:cNvPr>
          <p:cNvSpPr/>
          <p:nvPr/>
        </p:nvSpPr>
        <p:spPr>
          <a:xfrm>
            <a:off x="2225845" y="2959317"/>
            <a:ext cx="975682" cy="443935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1" name="任意多边形 40">
            <a:extLst>
              <a:ext uri="{FF2B5EF4-FFF2-40B4-BE49-F238E27FC236}">
                <a16:creationId xmlns:a16="http://schemas.microsoft.com/office/drawing/2014/main" xmlns="" id="{F0386701-2882-4B22-B17B-885596ACA558}"/>
              </a:ext>
            </a:extLst>
          </p:cNvPr>
          <p:cNvSpPr/>
          <p:nvPr/>
        </p:nvSpPr>
        <p:spPr>
          <a:xfrm>
            <a:off x="1745456" y="2138013"/>
            <a:ext cx="975682" cy="443935"/>
          </a:xfrm>
          <a:custGeom>
            <a:avLst/>
            <a:gdLst>
              <a:gd name="connsiteX0" fmla="*/ 622300 w 1270000"/>
              <a:gd name="connsiteY0" fmla="*/ 577850 h 577850"/>
              <a:gd name="connsiteX1" fmla="*/ 1270000 w 1270000"/>
              <a:gd name="connsiteY1" fmla="*/ 285750 h 577850"/>
              <a:gd name="connsiteX2" fmla="*/ 628650 w 1270000"/>
              <a:gd name="connsiteY2" fmla="*/ 0 h 577850"/>
              <a:gd name="connsiteX3" fmla="*/ 0 w 1270000"/>
              <a:gd name="connsiteY3" fmla="*/ 292100 h 577850"/>
              <a:gd name="connsiteX4" fmla="*/ 622300 w 1270000"/>
              <a:gd name="connsiteY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577850">
                <a:moveTo>
                  <a:pt x="622300" y="577850"/>
                </a:moveTo>
                <a:lnTo>
                  <a:pt x="1270000" y="285750"/>
                </a:lnTo>
                <a:lnTo>
                  <a:pt x="628650" y="0"/>
                </a:lnTo>
                <a:lnTo>
                  <a:pt x="0" y="292100"/>
                </a:lnTo>
                <a:lnTo>
                  <a:pt x="622300" y="57785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4859057" y="223630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从上面看：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5058877" y="2834312"/>
            <a:ext cx="1347887" cy="1351643"/>
            <a:chOff x="5605238" y="2721313"/>
            <a:chExt cx="1347887" cy="1351643"/>
          </a:xfrm>
          <a:solidFill>
            <a:srgbClr val="F3AF71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22A37C9-9D1C-4841-B21A-312CE7544153}"/>
              </a:ext>
            </a:extLst>
          </p:cNvPr>
          <p:cNvGrpSpPr/>
          <p:nvPr/>
        </p:nvGrpSpPr>
        <p:grpSpPr>
          <a:xfrm>
            <a:off x="4138054" y="4529907"/>
            <a:ext cx="4282041" cy="461665"/>
            <a:chOff x="5004903" y="4005021"/>
            <a:chExt cx="4282041" cy="461665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6A260A8E-B504-42B7-AD3C-3CEF38C1431A}"/>
                </a:ext>
              </a:extLst>
            </p:cNvPr>
            <p:cNvSpPr txBox="1"/>
            <p:nvPr/>
          </p:nvSpPr>
          <p:spPr>
            <a:xfrm>
              <a:off x="5158891" y="4005021"/>
              <a:ext cx="4128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个正方形的面露在外面。</a:t>
              </a:r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xmlns="" id="{1EBD06CB-3E21-42A4-BA7D-9B3B954D22BA}"/>
                </a:ext>
              </a:extLst>
            </p:cNvPr>
            <p:cNvSpPr/>
            <p:nvPr/>
          </p:nvSpPr>
          <p:spPr>
            <a:xfrm rot="5400000">
              <a:off x="4992997" y="4168211"/>
              <a:ext cx="177800" cy="15398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3DC69D2A-FC71-4CE8-9589-02B691BAF0B2}"/>
              </a:ext>
            </a:extLst>
          </p:cNvPr>
          <p:cNvCxnSpPr/>
          <p:nvPr/>
        </p:nvCxnSpPr>
        <p:spPr>
          <a:xfrm>
            <a:off x="3051844" y="1595366"/>
            <a:ext cx="0" cy="640935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120115" y="85094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419282" y="710243"/>
            <a:ext cx="8640000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itchFamily="18" charset="0"/>
              </a:rPr>
              <a:t>有几个面露在外面？露在外面的面积是多少平方厘米？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130063" y="1220631"/>
            <a:ext cx="4472339" cy="1808895"/>
            <a:chOff x="964312" y="588899"/>
            <a:chExt cx="4472339" cy="1808895"/>
          </a:xfrm>
        </p:grpSpPr>
        <p:sp>
          <p:nvSpPr>
            <p:cNvPr id="49" name="圆角矩形标注 48"/>
            <p:cNvSpPr/>
            <p:nvPr/>
          </p:nvSpPr>
          <p:spPr>
            <a:xfrm>
              <a:off x="964312" y="652682"/>
              <a:ext cx="2827296" cy="877160"/>
            </a:xfrm>
            <a:prstGeom prst="wedgeRoundRectCallout">
              <a:avLst>
                <a:gd name="adj1" fmla="val 60295"/>
                <a:gd name="adj2" fmla="val 19246"/>
                <a:gd name="adj3" fmla="val 16667"/>
              </a:avLst>
            </a:prstGeom>
            <a:solidFill>
              <a:srgbClr val="FBEBD8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20525" y="588899"/>
              <a:ext cx="4416126" cy="1808895"/>
              <a:chOff x="1006404" y="898242"/>
              <a:chExt cx="4416126" cy="1808895"/>
            </a:xfrm>
          </p:grpSpPr>
          <p:pic>
            <p:nvPicPr>
              <p:cNvPr id="51" name="图片 50">
                <a:extLst>
                  <a:ext uri="{FF2B5EF4-FFF2-40B4-BE49-F238E27FC236}">
                    <a16:creationId xmlns="" xmlns:a16="http://schemas.microsoft.com/office/drawing/2014/main" id="{C44B3CAC-5314-448B-A7A7-A7F9D54E9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5" b="40575"/>
              <a:stretch/>
            </p:blipFill>
            <p:spPr bwMode="auto">
              <a:xfrm flipH="1">
                <a:off x="4090530" y="898242"/>
                <a:ext cx="1332000" cy="18088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 flipH="1">
                <a:off x="1006404" y="1008188"/>
                <a:ext cx="2952385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分别从正面，上面，侧面来观察</a:t>
                </a:r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 descr="8.png">
            <a:extLst>
              <a:ext uri="{FF2B5EF4-FFF2-40B4-BE49-F238E27FC236}">
                <a16:creationId xmlns:a16="http://schemas.microsoft.com/office/drawing/2014/main" xmlns="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5" y="1996114"/>
            <a:ext cx="3564731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18">
            <a:extLst>
              <a:ext uri="{FF2B5EF4-FFF2-40B4-BE49-F238E27FC236}">
                <a16:creationId xmlns:a16="http://schemas.microsoft.com/office/drawing/2014/main" xmlns="" id="{F86B6012-EC24-4802-B849-AC1DB48898D5}"/>
              </a:ext>
            </a:extLst>
          </p:cNvPr>
          <p:cNvGrpSpPr>
            <a:grpSpLocks/>
          </p:cNvGrpSpPr>
          <p:nvPr/>
        </p:nvGrpSpPr>
        <p:grpSpPr bwMode="auto">
          <a:xfrm>
            <a:off x="3180129" y="3177034"/>
            <a:ext cx="268288" cy="595312"/>
            <a:chOff x="5619674" y="3493028"/>
            <a:chExt cx="268404" cy="792000"/>
          </a:xfrm>
        </p:grpSpPr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27A6ED63-3D85-488F-A03E-E0A7B6AFFD4C}"/>
                </a:ext>
              </a:extLst>
            </p:cNvPr>
            <p:cNvCxnSpPr/>
            <p:nvPr/>
          </p:nvCxnSpPr>
          <p:spPr>
            <a:xfrm>
              <a:off x="5748318" y="3493028"/>
              <a:ext cx="0" cy="79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EB869F7-FF14-4205-A130-8DDC05C28904}"/>
                </a:ext>
              </a:extLst>
            </p:cNvPr>
            <p:cNvCxnSpPr/>
            <p:nvPr/>
          </p:nvCxnSpPr>
          <p:spPr>
            <a:xfrm>
              <a:off x="5619674" y="3508900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DB88172C-A45E-44C2-A2BB-A0B98C4AF59D}"/>
                </a:ext>
              </a:extLst>
            </p:cNvPr>
            <p:cNvCxnSpPr/>
            <p:nvPr/>
          </p:nvCxnSpPr>
          <p:spPr>
            <a:xfrm>
              <a:off x="5635556" y="4285028"/>
              <a:ext cx="252522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481F55EA-32B3-4AA9-9A2B-E89EA715BFAD}"/>
              </a:ext>
            </a:extLst>
          </p:cNvPr>
          <p:cNvSpPr txBox="1"/>
          <p:nvPr/>
        </p:nvSpPr>
        <p:spPr>
          <a:xfrm>
            <a:off x="3317993" y="3205658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任意多边形 41">
            <a:extLst>
              <a:ext uri="{FF2B5EF4-FFF2-40B4-BE49-F238E27FC236}">
                <a16:creationId xmlns:a16="http://schemas.microsoft.com/office/drawing/2014/main" xmlns="" id="{4ED769DD-48C3-4D21-A406-EBE658071F5E}"/>
              </a:ext>
            </a:extLst>
          </p:cNvPr>
          <p:cNvSpPr/>
          <p:nvPr/>
        </p:nvSpPr>
        <p:spPr>
          <a:xfrm>
            <a:off x="1743074" y="3177034"/>
            <a:ext cx="476251" cy="834230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8" name="任意多边形 41">
            <a:extLst>
              <a:ext uri="{FF2B5EF4-FFF2-40B4-BE49-F238E27FC236}">
                <a16:creationId xmlns:a16="http://schemas.microsoft.com/office/drawing/2014/main" xmlns="" id="{AFF53CE3-1D32-486F-99EA-143A7F6FD148}"/>
              </a:ext>
            </a:extLst>
          </p:cNvPr>
          <p:cNvSpPr/>
          <p:nvPr/>
        </p:nvSpPr>
        <p:spPr>
          <a:xfrm>
            <a:off x="2699116" y="3174653"/>
            <a:ext cx="476251" cy="834230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任意多边形 41">
            <a:extLst>
              <a:ext uri="{FF2B5EF4-FFF2-40B4-BE49-F238E27FC236}">
                <a16:creationId xmlns:a16="http://schemas.microsoft.com/office/drawing/2014/main" xmlns="" id="{1581EEA9-616B-40F0-9B11-CDA88FB0593A}"/>
              </a:ext>
            </a:extLst>
          </p:cNvPr>
          <p:cNvSpPr/>
          <p:nvPr/>
        </p:nvSpPr>
        <p:spPr>
          <a:xfrm>
            <a:off x="2225845" y="2366514"/>
            <a:ext cx="476251" cy="834230"/>
          </a:xfrm>
          <a:custGeom>
            <a:avLst/>
            <a:gdLst>
              <a:gd name="connsiteX0" fmla="*/ 6350 w 641350"/>
              <a:gd name="connsiteY0" fmla="*/ 298450 h 1073150"/>
              <a:gd name="connsiteX1" fmla="*/ 0 w 641350"/>
              <a:gd name="connsiteY1" fmla="*/ 1073150 h 1073150"/>
              <a:gd name="connsiteX2" fmla="*/ 641350 w 641350"/>
              <a:gd name="connsiteY2" fmla="*/ 787400 h 1073150"/>
              <a:gd name="connsiteX3" fmla="*/ 635000 w 641350"/>
              <a:gd name="connsiteY3" fmla="*/ 0 h 1073150"/>
              <a:gd name="connsiteX4" fmla="*/ 6350 w 641350"/>
              <a:gd name="connsiteY4" fmla="*/ 298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073150">
                <a:moveTo>
                  <a:pt x="6350" y="298450"/>
                </a:moveTo>
                <a:cubicBezTo>
                  <a:pt x="4233" y="556683"/>
                  <a:pt x="2117" y="814917"/>
                  <a:pt x="0" y="1073150"/>
                </a:cubicBezTo>
                <a:lnTo>
                  <a:pt x="641350" y="787400"/>
                </a:lnTo>
                <a:cubicBezTo>
                  <a:pt x="639233" y="524933"/>
                  <a:pt x="637117" y="262467"/>
                  <a:pt x="635000" y="0"/>
                </a:cubicBezTo>
                <a:lnTo>
                  <a:pt x="6350" y="298450"/>
                </a:lnTo>
                <a:close/>
              </a:path>
            </a:pathLst>
          </a:custGeom>
          <a:solidFill>
            <a:srgbClr val="744E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5094445" y="2323774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从侧面看：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5294265" y="2923194"/>
            <a:ext cx="1347887" cy="1350234"/>
            <a:chOff x="5605238" y="2722722"/>
            <a:chExt cx="1347887" cy="1350234"/>
          </a:xfrm>
          <a:solidFill>
            <a:srgbClr val="F3AF71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627800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222A37C9-9D1C-4841-B21A-312CE7544153}"/>
              </a:ext>
            </a:extLst>
          </p:cNvPr>
          <p:cNvGrpSpPr/>
          <p:nvPr/>
        </p:nvGrpSpPr>
        <p:grpSpPr>
          <a:xfrm>
            <a:off x="4069447" y="4329889"/>
            <a:ext cx="4282041" cy="461665"/>
            <a:chOff x="5004903" y="4005021"/>
            <a:chExt cx="4282041" cy="461665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6A260A8E-B504-42B7-AD3C-3CEF38C1431A}"/>
                </a:ext>
              </a:extLst>
            </p:cNvPr>
            <p:cNvSpPr txBox="1"/>
            <p:nvPr/>
          </p:nvSpPr>
          <p:spPr>
            <a:xfrm>
              <a:off x="5158891" y="4005021"/>
              <a:ext cx="4128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400" b="1" spc="3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个正方形的面露在外面。</a:t>
              </a: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xmlns="" id="{1EBD06CB-3E21-42A4-BA7D-9B3B954D22BA}"/>
                </a:ext>
              </a:extLst>
            </p:cNvPr>
            <p:cNvSpPr/>
            <p:nvPr/>
          </p:nvSpPr>
          <p:spPr>
            <a:xfrm rot="5400000">
              <a:off x="4992997" y="4168211"/>
              <a:ext cx="177800" cy="15398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xmlns="" id="{3DC69D2A-FC71-4CE8-9589-02B691BAF0B2}"/>
              </a:ext>
            </a:extLst>
          </p:cNvPr>
          <p:cNvCxnSpPr>
            <a:cxnSpLocks/>
          </p:cNvCxnSpPr>
          <p:nvPr/>
        </p:nvCxnSpPr>
        <p:spPr>
          <a:xfrm rot="5400000">
            <a:off x="3880502" y="2250812"/>
            <a:ext cx="0" cy="640935"/>
          </a:xfrm>
          <a:prstGeom prst="straightConnector1">
            <a:avLst/>
          </a:prstGeom>
          <a:ln w="1905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20115" y="85094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19282" y="710243"/>
            <a:ext cx="8640000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Times New Roman" pitchFamily="18" charset="0"/>
              </a:rPr>
              <a:t>有几个面露在外面？露在外面的面积是多少平方厘米？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130063" y="1220631"/>
            <a:ext cx="4472339" cy="1808895"/>
            <a:chOff x="964312" y="588899"/>
            <a:chExt cx="4472339" cy="1808895"/>
          </a:xfrm>
        </p:grpSpPr>
        <p:sp>
          <p:nvSpPr>
            <p:cNvPr id="28" name="圆角矩形标注 27"/>
            <p:cNvSpPr/>
            <p:nvPr/>
          </p:nvSpPr>
          <p:spPr>
            <a:xfrm>
              <a:off x="964312" y="652682"/>
              <a:ext cx="2827296" cy="877160"/>
            </a:xfrm>
            <a:prstGeom prst="wedgeRoundRectCallout">
              <a:avLst>
                <a:gd name="adj1" fmla="val 60295"/>
                <a:gd name="adj2" fmla="val 19246"/>
                <a:gd name="adj3" fmla="val 16667"/>
              </a:avLst>
            </a:prstGeom>
            <a:solidFill>
              <a:srgbClr val="FBEBD8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20525" y="588899"/>
              <a:ext cx="4416126" cy="1808895"/>
              <a:chOff x="1006404" y="898242"/>
              <a:chExt cx="4416126" cy="180889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="" xmlns:a16="http://schemas.microsoft.com/office/drawing/2014/main" id="{C44B3CAC-5314-448B-A7A7-A7F9D54E9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5" b="40575"/>
              <a:stretch/>
            </p:blipFill>
            <p:spPr bwMode="auto">
              <a:xfrm flipH="1">
                <a:off x="4090530" y="898242"/>
                <a:ext cx="1332000" cy="18088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1" name="Text Box 3"/>
              <p:cNvSpPr txBox="1">
                <a:spLocks noChangeArrowheads="1"/>
              </p:cNvSpPr>
              <p:nvPr/>
            </p:nvSpPr>
            <p:spPr bwMode="auto">
              <a:xfrm flipH="1">
                <a:off x="1006404" y="1008188"/>
                <a:ext cx="2952385" cy="83099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分别从正面，上面，侧面来观察</a:t>
                </a:r>
                <a:r>
                  <a:rPr lang="en-US" altLang="zh-CN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9"/>
          <p:cNvSpPr txBox="1">
            <a:spLocks noChangeArrowheads="1"/>
          </p:cNvSpPr>
          <p:nvPr/>
        </p:nvSpPr>
        <p:spPr bwMode="auto">
          <a:xfrm>
            <a:off x="1861281" y="3819806"/>
            <a:ext cx="4382814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50×50×</a:t>
            </a:r>
            <a:r>
              <a:rPr lang="en-US" altLang="zh-CN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9=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22500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867259" y="5851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从正面看：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1067079" y="1184520"/>
            <a:ext cx="1350269" cy="1350234"/>
            <a:chOff x="5605238" y="2722722"/>
            <a:chExt cx="1350269" cy="1350234"/>
          </a:xfrm>
          <a:solidFill>
            <a:srgbClr val="F3AF71"/>
          </a:solidFill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80390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3366851" y="5851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从上面看：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3566671" y="1183111"/>
            <a:ext cx="1347887" cy="1351643"/>
            <a:chOff x="5605238" y="2721313"/>
            <a:chExt cx="1347887" cy="1351643"/>
          </a:xfrm>
          <a:solidFill>
            <a:srgbClr val="F3AF71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2721313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10502C3-BA45-45A6-AD5F-3D898F867BE5}"/>
              </a:ext>
            </a:extLst>
          </p:cNvPr>
          <p:cNvSpPr txBox="1"/>
          <p:nvPr/>
        </p:nvSpPr>
        <p:spPr>
          <a:xfrm>
            <a:off x="6027666" y="5851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从侧面看：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6227486" y="1184520"/>
            <a:ext cx="1347887" cy="1350234"/>
            <a:chOff x="5605238" y="2722722"/>
            <a:chExt cx="1347887" cy="1350234"/>
          </a:xfrm>
          <a:solidFill>
            <a:srgbClr val="F3AF71"/>
          </a:solidFill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6278008" y="2722722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278008" y="3397839"/>
              <a:ext cx="675117" cy="675117"/>
            </a:xfrm>
            <a:prstGeom prst="rect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96065" y="2768213"/>
            <a:ext cx="4755859" cy="1565311"/>
            <a:chOff x="3316941" y="1380827"/>
            <a:chExt cx="4755859" cy="156531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0D555164-FF0C-430B-8F51-6EA70E29CB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19559" y="1380827"/>
              <a:ext cx="4753241" cy="1565311"/>
              <a:chOff x="3615343" y="914233"/>
              <a:chExt cx="4755217" cy="156604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矩形 22">
                <a:extLst>
                  <a:ext uri="{FF2B5EF4-FFF2-40B4-BE49-F238E27FC236}">
                    <a16:creationId xmlns:a16="http://schemas.microsoft.com/office/drawing/2014/main" xmlns="" id="{2ABE9AA1-EFD0-48B5-A0D9-5866825D0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064" y="1203836"/>
                <a:ext cx="3601496" cy="51101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400" b="1" dirty="0" smtClean="0">
                    <a:latin typeface="Times New Roman" pitchFamily="18" charset="0"/>
                    <a:ea typeface="楷体" panose="02010609060101010101" pitchFamily="49" charset="-122"/>
                  </a:rPr>
                  <a:t>露在外面的一共有</a:t>
                </a:r>
                <a:r>
                  <a:rPr lang="en-US" altLang="zh-CN" sz="2400" b="1" dirty="0" smtClean="0">
                    <a:latin typeface="Times New Roman" pitchFamily="18" charset="0"/>
                    <a:ea typeface="楷体" panose="02010609060101010101" pitchFamily="49" charset="-122"/>
                  </a:rPr>
                  <a:t>9</a:t>
                </a:r>
                <a:r>
                  <a:rPr lang="zh-CN" altLang="en-US" sz="2400" b="1" dirty="0" smtClean="0">
                    <a:latin typeface="Times New Roman" pitchFamily="18" charset="0"/>
                    <a:ea typeface="楷体" panose="02010609060101010101" pitchFamily="49" charset="-122"/>
                  </a:rPr>
                  <a:t>个面。</a:t>
                </a:r>
                <a:endParaRPr lang="zh-CN" altLang="en-US" sz="2400" b="1" dirty="0">
                  <a:latin typeface="Times New Roman" pitchFamily="18" charset="0"/>
                  <a:ea typeface="楷体" panose="02010609060101010101" pitchFamily="49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xmlns="" id="{AE187944-1814-4DEE-8475-23C081E9F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15343" y="914233"/>
                <a:ext cx="936389" cy="1566046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</p:grpSp>
        <p:sp>
          <p:nvSpPr>
            <p:cNvPr id="36" name="圆角矩形标注 35"/>
            <p:cNvSpPr/>
            <p:nvPr/>
          </p:nvSpPr>
          <p:spPr>
            <a:xfrm>
              <a:off x="3316941" y="1677915"/>
              <a:ext cx="3600000" cy="485568"/>
            </a:xfrm>
            <a:prstGeom prst="wedgeRoundRectCallout">
              <a:avLst>
                <a:gd name="adj1" fmla="val 57000"/>
                <a:gd name="adj2" fmla="val 38698"/>
                <a:gd name="adj3" fmla="val 16667"/>
              </a:avLst>
            </a:prstGeom>
            <a:noFill/>
            <a:ln w="19050">
              <a:solidFill>
                <a:srgbClr val="D53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19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把这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个纸箱换一种方式放在墙角处，可以怎样摆，各有几个面露在外面？想一想，与同伴交流。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46"/>
          <p:cNvGrpSpPr>
            <a:grpSpLocks/>
          </p:cNvGrpSpPr>
          <p:nvPr/>
        </p:nvGrpSpPr>
        <p:grpSpPr bwMode="auto">
          <a:xfrm>
            <a:off x="4961146" y="1781174"/>
            <a:ext cx="3794760" cy="3041456"/>
            <a:chOff x="-360558" y="1423234"/>
            <a:chExt cx="6671425" cy="4969949"/>
          </a:xfrm>
        </p:grpSpPr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412513" y="1423234"/>
              <a:ext cx="0" cy="3062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</p:cNvCxnSpPr>
            <p:nvPr/>
          </p:nvCxnSpPr>
          <p:spPr>
            <a:xfrm>
              <a:off x="2412513" y="4501748"/>
              <a:ext cx="3898354" cy="18914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cxnSpLocks/>
            </p:cNvCxnSpPr>
            <p:nvPr/>
          </p:nvCxnSpPr>
          <p:spPr>
            <a:xfrm flipH="1">
              <a:off x="-360558" y="4500088"/>
              <a:ext cx="2773074" cy="1340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52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7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57" descr="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4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2" descr="9.png">
            <a:extLst>
              <a:ext uri="{FF2B5EF4-FFF2-40B4-BE49-F238E27FC236}">
                <a16:creationId xmlns:a16="http://schemas.microsoft.com/office/drawing/2014/main" xmlns="" id="{9031A13E-D0F2-4342-8299-037BA049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0" y="1981984"/>
            <a:ext cx="765622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7" descr="9.png">
            <a:extLst>
              <a:ext uri="{FF2B5EF4-FFF2-40B4-BE49-F238E27FC236}">
                <a16:creationId xmlns:a16="http://schemas.microsoft.com/office/drawing/2014/main" xmlns="" id="{39132DD0-2D0F-4CF0-8828-D9E7BB31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8" y="198198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57" descr="9.png">
            <a:extLst>
              <a:ext uri="{FF2B5EF4-FFF2-40B4-BE49-F238E27FC236}">
                <a16:creationId xmlns:a16="http://schemas.microsoft.com/office/drawing/2014/main" xmlns="" id="{153706D6-3619-48C5-AA64-53F4EBBC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6" y="3246983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57" descr="9.png">
            <a:extLst>
              <a:ext uri="{FF2B5EF4-FFF2-40B4-BE49-F238E27FC236}">
                <a16:creationId xmlns:a16="http://schemas.microsoft.com/office/drawing/2014/main" xmlns="" id="{42275892-AFFB-4B31-BCB1-110FDAA6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6" y="2791837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7" descr="9.png">
            <a:extLst>
              <a:ext uri="{FF2B5EF4-FFF2-40B4-BE49-F238E27FC236}">
                <a16:creationId xmlns:a16="http://schemas.microsoft.com/office/drawing/2014/main" xmlns="" id="{BD501BDE-D538-4229-A32C-DCF25D6D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6" y="2340774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7" descr="9.png">
            <a:extLst>
              <a:ext uri="{FF2B5EF4-FFF2-40B4-BE49-F238E27FC236}">
                <a16:creationId xmlns:a16="http://schemas.microsoft.com/office/drawing/2014/main" xmlns="" id="{47898106-67E1-452E-A84E-B366EC92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6" y="1884219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7" descr="9.png">
            <a:extLst>
              <a:ext uri="{FF2B5EF4-FFF2-40B4-BE49-F238E27FC236}">
                <a16:creationId xmlns:a16="http://schemas.microsoft.com/office/drawing/2014/main" xmlns="" id="{DB7FCBCC-A341-4CD3-8CE3-9B5D1A33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46" y="3408027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57" descr="9.png">
            <a:extLst>
              <a:ext uri="{FF2B5EF4-FFF2-40B4-BE49-F238E27FC236}">
                <a16:creationId xmlns:a16="http://schemas.microsoft.com/office/drawing/2014/main" xmlns="" id="{3089CDD3-E9D5-4593-8C58-5EA6A5EB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7" y="3574715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57" descr="9.png">
            <a:extLst>
              <a:ext uri="{FF2B5EF4-FFF2-40B4-BE49-F238E27FC236}">
                <a16:creationId xmlns:a16="http://schemas.microsoft.com/office/drawing/2014/main" xmlns="" id="{A208A151-2527-40AE-AA0B-475DBED4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2" y="3747569"/>
            <a:ext cx="764569" cy="8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9A049381-6F0F-4F49-839D-735E549C852D}"/>
              </a:ext>
            </a:extLst>
          </p:cNvPr>
          <p:cNvSpPr txBox="1"/>
          <p:nvPr/>
        </p:nvSpPr>
        <p:spPr>
          <a:xfrm>
            <a:off x="1699586" y="3051495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3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个面露在外面。</a:t>
            </a:r>
          </a:p>
        </p:txBody>
      </p:sp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1318</Words>
  <Application>Microsoft Office PowerPoint</Application>
  <PresentationFormat>全屏显示(16:9)</PresentationFormat>
  <Paragraphs>175</Paragraphs>
  <Slides>27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1194</cp:revision>
  <dcterms:created xsi:type="dcterms:W3CDTF">2019-09-02T08:53:00Z</dcterms:created>
  <dcterms:modified xsi:type="dcterms:W3CDTF">2024-02-04T06:42:49Z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