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8"/>
  </p:notesMasterIdLst>
  <p:sldIdLst>
    <p:sldId id="256" r:id="rId2"/>
    <p:sldId id="313" r:id="rId3"/>
    <p:sldId id="355" r:id="rId4"/>
    <p:sldId id="260" r:id="rId5"/>
    <p:sldId id="297" r:id="rId6"/>
    <p:sldId id="331" r:id="rId7"/>
    <p:sldId id="317" r:id="rId8"/>
    <p:sldId id="342" r:id="rId9"/>
    <p:sldId id="346" r:id="rId10"/>
    <p:sldId id="325" r:id="rId11"/>
    <p:sldId id="353" r:id="rId12"/>
    <p:sldId id="258" r:id="rId13"/>
    <p:sldId id="332" r:id="rId14"/>
    <p:sldId id="350" r:id="rId15"/>
    <p:sldId id="351" r:id="rId16"/>
    <p:sldId id="352" r:id="rId17"/>
    <p:sldId id="354" r:id="rId18"/>
    <p:sldId id="292" r:id="rId19"/>
    <p:sldId id="340" r:id="rId20"/>
    <p:sldId id="339" r:id="rId21"/>
    <p:sldId id="345" r:id="rId22"/>
    <p:sldId id="320" r:id="rId23"/>
    <p:sldId id="259" r:id="rId24"/>
    <p:sldId id="322" r:id="rId25"/>
    <p:sldId id="308" r:id="rId26"/>
    <p:sldId id="26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3BE"/>
    <a:srgbClr val="FBEBD8"/>
    <a:srgbClr val="00B050"/>
    <a:srgbClr val="FFC000"/>
    <a:srgbClr val="4472C4"/>
    <a:srgbClr val="F95647"/>
    <a:srgbClr val="00B0F0"/>
    <a:srgbClr val="000000"/>
    <a:srgbClr val="FFFF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>
      <p:cViewPr>
        <p:scale>
          <a:sx n="140" d="100"/>
          <a:sy n="140" d="100"/>
        </p:scale>
        <p:origin x="-804" y="-294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tif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5143" y="1497464"/>
            <a:ext cx="7174112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第二单元  长方体（一</a:t>
            </a:r>
            <a:r>
              <a:rPr lang="zh-CN" altLang="en-US" sz="54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1119115" y="2965672"/>
            <a:ext cx="7158251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课时     长方体的表面积</a:t>
            </a:r>
            <a:endParaRPr lang="zh-CN" altLang="zh-CN" sz="4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7525" y="816778"/>
            <a:ext cx="8134427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在下面的长方体展开图上，先把相对的面涂上相同的颜色，再标出每个面的长和宽。（单位：</a:t>
            </a:r>
            <a:r>
              <a:rPr lang="en-US" altLang="zh-CN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33" name="图片 8" descr="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49" y="2119352"/>
            <a:ext cx="1950244" cy="9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5707825" y="2344001"/>
            <a:ext cx="360363" cy="13319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712838" y="2334476"/>
            <a:ext cx="360362" cy="13319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020563" y="2326539"/>
            <a:ext cx="1692275" cy="13335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004438" y="2334476"/>
            <a:ext cx="1692275" cy="13319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004438" y="3663214"/>
            <a:ext cx="1692275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017138" y="2000336"/>
            <a:ext cx="1690687" cy="324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rgbClr val="A88BEA"/>
              </a:solidFill>
            </a:endParaRP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4580700" y="3958489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15</a:t>
            </a:r>
            <a:endParaRPr lang="zh-CN" altLang="en-US" sz="2000" b="1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3580575" y="2815489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12</a:t>
            </a:r>
            <a:endParaRPr lang="zh-CN" altLang="en-US" sz="2000" b="1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3644075" y="1974114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endParaRPr lang="zh-CN" altLang="en-US" sz="20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5620513" y="3623526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endParaRPr lang="zh-CN" altLang="en-US" sz="20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9"/>
          <p:cNvSpPr txBox="1">
            <a:spLocks noChangeArrowheads="1"/>
          </p:cNvSpPr>
          <p:nvPr/>
        </p:nvSpPr>
        <p:spPr bwMode="auto">
          <a:xfrm>
            <a:off x="6644450" y="3639401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15</a:t>
            </a:r>
            <a:endParaRPr lang="zh-CN" altLang="en-US" sz="20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7636638" y="3629559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endParaRPr lang="zh-CN" altLang="en-US" sz="2000" b="1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957313" y="2815489"/>
            <a:ext cx="50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12</a:t>
            </a:r>
            <a:endParaRPr lang="zh-CN" altLang="en-US" sz="20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3652013" y="3647339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endParaRPr lang="zh-CN" altLang="en-US" sz="20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1" descr="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263" y="1989354"/>
            <a:ext cx="409479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0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1" name="图片 10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12" name="图片 8" descr="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49" y="2119352"/>
            <a:ext cx="1950244" cy="9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677159" y="4202529"/>
            <a:ext cx="667682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说一说，如何得到这个长方体的表面积？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80575" y="1974114"/>
            <a:ext cx="4879975" cy="2384485"/>
            <a:chOff x="3580575" y="1974114"/>
            <a:chExt cx="4879975" cy="2384485"/>
          </a:xfrm>
        </p:grpSpPr>
        <p:sp>
          <p:nvSpPr>
            <p:cNvPr id="14" name="矩形 13"/>
            <p:cNvSpPr/>
            <p:nvPr/>
          </p:nvSpPr>
          <p:spPr>
            <a:xfrm>
              <a:off x="5707825" y="2344001"/>
              <a:ext cx="360363" cy="133191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712838" y="2334476"/>
              <a:ext cx="360362" cy="133191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020563" y="2326539"/>
              <a:ext cx="1692275" cy="13335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004438" y="2334476"/>
              <a:ext cx="1692275" cy="133191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004438" y="3663214"/>
              <a:ext cx="1692275" cy="3429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001263" y="1991576"/>
              <a:ext cx="1690687" cy="34131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rgbClr val="A88BEA"/>
                </a:solidFill>
              </a:endParaRPr>
            </a:p>
          </p:txBody>
        </p:sp>
        <p:pic>
          <p:nvPicPr>
            <p:cNvPr id="23" name="图片 11" descr="1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263" y="1989354"/>
              <a:ext cx="4094797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4580700" y="3958489"/>
              <a:ext cx="5032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15</a:t>
              </a:r>
              <a:endParaRPr lang="zh-CN" altLang="en-US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6"/>
            <p:cNvSpPr txBox="1">
              <a:spLocks noChangeArrowheads="1"/>
            </p:cNvSpPr>
            <p:nvPr/>
          </p:nvSpPr>
          <p:spPr bwMode="auto">
            <a:xfrm>
              <a:off x="3580575" y="2815489"/>
              <a:ext cx="5032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12</a:t>
              </a:r>
              <a:endParaRPr lang="zh-CN" altLang="en-US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7"/>
            <p:cNvSpPr txBox="1">
              <a:spLocks noChangeArrowheads="1"/>
            </p:cNvSpPr>
            <p:nvPr/>
          </p:nvSpPr>
          <p:spPr bwMode="auto">
            <a:xfrm>
              <a:off x="3644075" y="1974114"/>
              <a:ext cx="504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8"/>
            <p:cNvSpPr txBox="1">
              <a:spLocks noChangeArrowheads="1"/>
            </p:cNvSpPr>
            <p:nvPr/>
          </p:nvSpPr>
          <p:spPr bwMode="auto">
            <a:xfrm>
              <a:off x="5620513" y="3623526"/>
              <a:ext cx="504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9"/>
            <p:cNvSpPr txBox="1">
              <a:spLocks noChangeArrowheads="1"/>
            </p:cNvSpPr>
            <p:nvPr/>
          </p:nvSpPr>
          <p:spPr bwMode="auto">
            <a:xfrm>
              <a:off x="6644450" y="3639401"/>
              <a:ext cx="504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15</a:t>
              </a:r>
              <a:endParaRPr lang="zh-CN" altLang="en-US" sz="20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30"/>
            <p:cNvSpPr txBox="1">
              <a:spLocks noChangeArrowheads="1"/>
            </p:cNvSpPr>
            <p:nvPr/>
          </p:nvSpPr>
          <p:spPr bwMode="auto">
            <a:xfrm>
              <a:off x="7636638" y="3629559"/>
              <a:ext cx="504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1"/>
            <p:cNvSpPr txBox="1">
              <a:spLocks noChangeArrowheads="1"/>
            </p:cNvSpPr>
            <p:nvPr/>
          </p:nvSpPr>
          <p:spPr bwMode="auto">
            <a:xfrm>
              <a:off x="7957313" y="2815489"/>
              <a:ext cx="5032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12</a:t>
              </a:r>
              <a:endParaRPr lang="zh-CN" altLang="en-US" sz="20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2"/>
            <p:cNvSpPr txBox="1">
              <a:spLocks noChangeArrowheads="1"/>
            </p:cNvSpPr>
            <p:nvPr/>
          </p:nvSpPr>
          <p:spPr bwMode="auto">
            <a:xfrm>
              <a:off x="3652013" y="3647339"/>
              <a:ext cx="504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20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12"/>
          <p:cNvSpPr txBox="1"/>
          <p:nvPr/>
        </p:nvSpPr>
        <p:spPr>
          <a:xfrm>
            <a:off x="4272765" y="1955322"/>
            <a:ext cx="100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spc="-225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15×3</a:t>
            </a:r>
            <a:endParaRPr lang="zh-CN" altLang="en-US" sz="2000" b="1" spc="-75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TextBox 12"/>
          <p:cNvSpPr txBox="1"/>
          <p:nvPr/>
        </p:nvSpPr>
        <p:spPr>
          <a:xfrm>
            <a:off x="4332256" y="3660039"/>
            <a:ext cx="100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spc="-225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15×3</a:t>
            </a:r>
            <a:endParaRPr lang="zh-CN" altLang="en-US" sz="2000" b="1" spc="-75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4310032" y="2824436"/>
            <a:ext cx="100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spc="-225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15×12</a:t>
            </a:r>
            <a:endParaRPr lang="zh-CN" altLang="en-US" sz="2000" b="1" spc="-75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6380926" y="2826806"/>
            <a:ext cx="100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spc="-225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15×12</a:t>
            </a:r>
            <a:endParaRPr lang="zh-CN" altLang="en-US" sz="2000" b="1" spc="-75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TextBox 12"/>
          <p:cNvSpPr txBox="1"/>
          <p:nvPr/>
        </p:nvSpPr>
        <p:spPr>
          <a:xfrm rot="5400000">
            <a:off x="7390493" y="2805617"/>
            <a:ext cx="100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spc="-225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12×3</a:t>
            </a:r>
            <a:endParaRPr lang="zh-CN" altLang="en-US" sz="2000" b="1" spc="-75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12"/>
          <p:cNvSpPr txBox="1"/>
          <p:nvPr/>
        </p:nvSpPr>
        <p:spPr>
          <a:xfrm rot="5400000">
            <a:off x="5377298" y="2813237"/>
            <a:ext cx="100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spc="-225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12×3</a:t>
            </a:r>
            <a:endParaRPr lang="zh-CN" altLang="en-US" sz="2000" b="1" spc="-75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 flipH="1">
            <a:off x="5811794" y="1773384"/>
            <a:ext cx="294966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ea typeface="楷体" panose="02010609060101010101" pitchFamily="49" charset="-122"/>
              </a:rPr>
              <a:t>个面的面积之</a:t>
            </a:r>
            <a:r>
              <a:rPr lang="zh-CN" altLang="en-US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和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41" name="椭圆 4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7525" y="816778"/>
            <a:ext cx="8134427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在下面的长方体展开图上，先把相对的面涂上相同的颜色，再标出每个面的长和宽。（单位：</a:t>
            </a:r>
            <a:r>
              <a:rPr lang="en-US" altLang="zh-CN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929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1" y="589398"/>
            <a:ext cx="791747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做一个长</a:t>
            </a:r>
            <a:r>
              <a:rPr lang="en-US" altLang="zh-CN" sz="2400" b="1" dirty="0">
                <a:latin typeface="Times New Roman" pitchFamily="18" charset="0"/>
              </a:rPr>
              <a:t>54cm</a:t>
            </a:r>
            <a:r>
              <a:rPr lang="zh-CN" altLang="en-US" sz="2400" b="1" dirty="0">
                <a:latin typeface="Times New Roman" pitchFamily="18" charset="0"/>
              </a:rPr>
              <a:t>、宽</a:t>
            </a:r>
            <a:r>
              <a:rPr lang="en-US" altLang="zh-CN" sz="2400" b="1" dirty="0">
                <a:latin typeface="Times New Roman" pitchFamily="18" charset="0"/>
              </a:rPr>
              <a:t>50cm</a:t>
            </a:r>
            <a:r>
              <a:rPr lang="zh-CN" altLang="en-US" sz="2400" b="1" dirty="0">
                <a:latin typeface="Times New Roman" pitchFamily="18" charset="0"/>
              </a:rPr>
              <a:t>、高</a:t>
            </a:r>
            <a:r>
              <a:rPr lang="en-US" altLang="zh-CN" sz="2400" b="1" dirty="0">
                <a:latin typeface="Times New Roman" pitchFamily="18" charset="0"/>
              </a:rPr>
              <a:t>95cm</a:t>
            </a:r>
            <a:r>
              <a:rPr lang="zh-CN" altLang="en-US" sz="2400" b="1" dirty="0">
                <a:latin typeface="Times New Roman" pitchFamily="18" charset="0"/>
              </a:rPr>
              <a:t>的洗衣机包装箱，至少需要多大面积的硬纸板？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876848" y="2459211"/>
            <a:ext cx="5422167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(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54×50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54×95 +50×95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25160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54587" y="3641198"/>
            <a:ext cx="5396404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答：至少需要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25160 cm²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的硬纸板。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921385" y="1806352"/>
            <a:ext cx="7595424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长方体的表面积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)×2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0362" y="549388"/>
            <a:ext cx="7859763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求下列图形的表面积。（单位：</a:t>
            </a:r>
            <a:r>
              <a:rPr lang="en-US" altLang="zh-CN" sz="2400" b="1" dirty="0">
                <a:latin typeface="Times New Roman" pitchFamily="18" charset="0"/>
              </a:rPr>
              <a:t>cm</a:t>
            </a:r>
            <a:r>
              <a:rPr lang="zh-CN" altLang="en-US" sz="2400" b="1" dirty="0">
                <a:latin typeface="Times New Roman" pitchFamily="18" charset="0"/>
              </a:rPr>
              <a:t>）</a:t>
            </a:r>
          </a:p>
        </p:txBody>
      </p:sp>
      <p:pic>
        <p:nvPicPr>
          <p:cNvPr id="19" name="图片 5" descr="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03" y="1366192"/>
            <a:ext cx="1999059" cy="11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6" descr="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59" y="1196528"/>
            <a:ext cx="151328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20590" y="2783127"/>
            <a:ext cx="45156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10×8+10×4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8×4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7388" y="2783127"/>
            <a:ext cx="2314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spc="-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8×8×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</a:p>
          <a:p>
            <a:pPr eaLnBrk="0" hangingPunct="0">
              <a:defRPr/>
            </a:pP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384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40476" y="547362"/>
            <a:ext cx="7859763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制作一个棱长为</a:t>
            </a:r>
            <a:r>
              <a:rPr lang="en-US" altLang="zh-CN" sz="2400" b="1" dirty="0">
                <a:latin typeface="Times New Roman" pitchFamily="18" charset="0"/>
              </a:rPr>
              <a:t>35cm</a:t>
            </a:r>
            <a:r>
              <a:rPr lang="zh-CN" altLang="en-US" sz="2400" b="1" dirty="0">
                <a:latin typeface="Times New Roman" pitchFamily="18" charset="0"/>
              </a:rPr>
              <a:t>的正方体无盖玻璃鱼缸，至少需要多大面积的玻璃？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02739" y="2916130"/>
            <a:ext cx="4786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35×35×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6125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11" name="组合 4"/>
          <p:cNvGrpSpPr/>
          <p:nvPr/>
        </p:nvGrpSpPr>
        <p:grpSpPr bwMode="auto">
          <a:xfrm>
            <a:off x="4434434" y="1494742"/>
            <a:ext cx="2642129" cy="1285779"/>
            <a:chOff x="2763412" y="1049150"/>
            <a:chExt cx="2898059" cy="1085975"/>
          </a:xfrm>
          <a:noFill/>
        </p:grpSpPr>
        <p:sp>
          <p:nvSpPr>
            <p:cNvPr id="12" name="云形标注 82"/>
            <p:cNvSpPr>
              <a:spLocks noChangeArrowheads="1"/>
            </p:cNvSpPr>
            <p:nvPr/>
          </p:nvSpPr>
          <p:spPr bwMode="auto">
            <a:xfrm>
              <a:off x="2763412" y="1049150"/>
              <a:ext cx="2898059" cy="1085975"/>
            </a:xfrm>
            <a:prstGeom prst="cloudCallout">
              <a:avLst>
                <a:gd name="adj1" fmla="val 53866"/>
                <a:gd name="adj2" fmla="val 3050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4"/>
            <p:cNvSpPr>
              <a:spLocks noChangeArrowheads="1"/>
            </p:cNvSpPr>
            <p:nvPr/>
          </p:nvSpPr>
          <p:spPr bwMode="auto">
            <a:xfrm>
              <a:off x="2927313" y="1171847"/>
              <a:ext cx="2570254" cy="8578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正方体无盖玻璃鱼缸，只需要求五个面即可。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" b="95490" l="560" r="92910">
                        <a14:foregroundMark x1="48694" y1="38725" x2="52425" y2="4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64" y="1494742"/>
            <a:ext cx="1071817" cy="1285780"/>
          </a:xfrm>
          <a:prstGeom prst="rect">
            <a:avLst/>
          </a:prstGeom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642104" y="3478700"/>
            <a:ext cx="512624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答：至少需要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6125 cm²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的玻璃。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20590" y="557039"/>
            <a:ext cx="833180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淘气的房间长</a:t>
            </a:r>
            <a:r>
              <a:rPr lang="en-US" altLang="zh-CN" sz="2400" b="1" dirty="0">
                <a:latin typeface="Times New Roman" pitchFamily="18" charset="0"/>
              </a:rPr>
              <a:t>3.5m</a:t>
            </a:r>
            <a:r>
              <a:rPr lang="zh-CN" altLang="en-US" sz="2400" b="1" dirty="0">
                <a:latin typeface="Times New Roman" pitchFamily="18" charset="0"/>
              </a:rPr>
              <a:t>、宽</a:t>
            </a:r>
            <a:r>
              <a:rPr lang="en-US" altLang="zh-CN" sz="2400" b="1" dirty="0">
                <a:latin typeface="Times New Roman" pitchFamily="18" charset="0"/>
              </a:rPr>
              <a:t>3m</a:t>
            </a:r>
            <a:r>
              <a:rPr lang="zh-CN" altLang="en-US" sz="2400" b="1" dirty="0">
                <a:latin typeface="Times New Roman" pitchFamily="18" charset="0"/>
              </a:rPr>
              <a:t>、高</a:t>
            </a:r>
            <a:r>
              <a:rPr lang="en-US" altLang="zh-CN" sz="2400" b="1" dirty="0">
                <a:latin typeface="Times New Roman" pitchFamily="18" charset="0"/>
              </a:rPr>
              <a:t>3m</a:t>
            </a:r>
            <a:r>
              <a:rPr lang="zh-CN" altLang="en-US" sz="2400" b="1" dirty="0">
                <a:latin typeface="Times New Roman" pitchFamily="18" charset="0"/>
              </a:rPr>
              <a:t>。除去门窗</a:t>
            </a:r>
            <a:r>
              <a:rPr lang="en-US" altLang="zh-CN" sz="2400" b="1" dirty="0" smtClean="0">
                <a:latin typeface="Times New Roman" pitchFamily="18" charset="0"/>
              </a:rPr>
              <a:t>4.5m²</a:t>
            </a:r>
            <a:r>
              <a:rPr lang="zh-CN" altLang="en-US" sz="2400" b="1" dirty="0" smtClean="0">
                <a:latin typeface="Times New Roman" pitchFamily="18" charset="0"/>
              </a:rPr>
              <a:t>，</a:t>
            </a:r>
            <a:r>
              <a:rPr lang="zh-CN" altLang="en-US" sz="2400" b="1" dirty="0">
                <a:latin typeface="Times New Roman" pitchFamily="18" charset="0"/>
              </a:rPr>
              <a:t>房间的墙壁和房顶都贴上墙纸，这个房间至少需要多大面积的墙纸？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844641" y="2055372"/>
            <a:ext cx="2257941" cy="1740319"/>
            <a:chOff x="5844641" y="2055372"/>
            <a:chExt cx="2257941" cy="1740319"/>
          </a:xfrm>
        </p:grpSpPr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E2E54C08-0AC6-4DD0-B803-DA6CBBB18D7C}"/>
                </a:ext>
              </a:extLst>
            </p:cNvPr>
            <p:cNvGrpSpPr/>
            <p:nvPr/>
          </p:nvGrpSpPr>
          <p:grpSpPr>
            <a:xfrm>
              <a:off x="6176063" y="2055372"/>
              <a:ext cx="1797219" cy="1381359"/>
              <a:chOff x="5484813" y="2200910"/>
              <a:chExt cx="2751137" cy="2114550"/>
            </a:xfrm>
          </p:grpSpPr>
          <p:cxnSp>
            <p:nvCxnSpPr>
              <p:cNvPr id="26" name="直接箭头连接符 25"/>
              <p:cNvCxnSpPr/>
              <p:nvPr/>
            </p:nvCxnSpPr>
            <p:spPr>
              <a:xfrm>
                <a:off x="5651500" y="4299585"/>
                <a:ext cx="2052638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" name="立方体 26"/>
              <p:cNvSpPr/>
              <p:nvPr/>
            </p:nvSpPr>
            <p:spPr>
              <a:xfrm>
                <a:off x="5651500" y="2200910"/>
                <a:ext cx="2520950" cy="1882775"/>
              </a:xfrm>
              <a:prstGeom prst="cub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659563" y="3075623"/>
                <a:ext cx="504825" cy="100806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29" name="组合 20"/>
              <p:cNvGrpSpPr>
                <a:grpSpLocks/>
              </p:cNvGrpSpPr>
              <p:nvPr/>
            </p:nvGrpSpPr>
            <p:grpSpPr bwMode="auto">
              <a:xfrm>
                <a:off x="7780338" y="2643823"/>
                <a:ext cx="320675" cy="849312"/>
                <a:chOff x="7780421" y="3573016"/>
                <a:chExt cx="320842" cy="850231"/>
              </a:xfrm>
            </p:grpSpPr>
            <p:sp>
              <p:nvSpPr>
                <p:cNvPr id="32" name="任意多边形 31"/>
                <p:cNvSpPr/>
                <p:nvPr/>
              </p:nvSpPr>
              <p:spPr>
                <a:xfrm>
                  <a:off x="7780421" y="3573016"/>
                  <a:ext cx="320842" cy="850231"/>
                </a:xfrm>
                <a:custGeom>
                  <a:avLst/>
                  <a:gdLst>
                    <a:gd name="connsiteX0" fmla="*/ 0 w 320842"/>
                    <a:gd name="connsiteY0" fmla="*/ 850231 h 850231"/>
                    <a:gd name="connsiteX1" fmla="*/ 320842 w 320842"/>
                    <a:gd name="connsiteY1" fmla="*/ 545431 h 850231"/>
                    <a:gd name="connsiteX2" fmla="*/ 320842 w 320842"/>
                    <a:gd name="connsiteY2" fmla="*/ 0 h 850231"/>
                    <a:gd name="connsiteX3" fmla="*/ 0 w 320842"/>
                    <a:gd name="connsiteY3" fmla="*/ 352926 h 850231"/>
                    <a:gd name="connsiteX4" fmla="*/ 0 w 320842"/>
                    <a:gd name="connsiteY4" fmla="*/ 850231 h 850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842" h="850231">
                      <a:moveTo>
                        <a:pt x="0" y="850231"/>
                      </a:moveTo>
                      <a:lnTo>
                        <a:pt x="320842" y="545431"/>
                      </a:lnTo>
                      <a:lnTo>
                        <a:pt x="320842" y="0"/>
                      </a:lnTo>
                      <a:lnTo>
                        <a:pt x="0" y="352926"/>
                      </a:lnTo>
                      <a:lnTo>
                        <a:pt x="0" y="85023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zh-CN" altLang="en-US"/>
                </a:p>
              </p:txBody>
            </p:sp>
            <p:cxnSp>
              <p:nvCxnSpPr>
                <p:cNvPr id="33" name="直接连接符 32"/>
                <p:cNvCxnSpPr/>
                <p:nvPr/>
              </p:nvCxnSpPr>
              <p:spPr>
                <a:xfrm>
                  <a:off x="7948784" y="3749419"/>
                  <a:ext cx="0" cy="538745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直接箭头连接符 29"/>
              <p:cNvCxnSpPr/>
              <p:nvPr/>
            </p:nvCxnSpPr>
            <p:spPr>
              <a:xfrm flipV="1">
                <a:off x="7767638" y="3812223"/>
                <a:ext cx="468312" cy="50323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/>
              <p:nvPr/>
            </p:nvCxnSpPr>
            <p:spPr>
              <a:xfrm rot="16200000">
                <a:off x="4764882" y="3379629"/>
                <a:ext cx="1439862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0EB2EB4D-83BD-43B3-B57B-89757AFD8E4D}"/>
                </a:ext>
              </a:extLst>
            </p:cNvPr>
            <p:cNvSpPr txBox="1"/>
            <p:nvPr/>
          </p:nvSpPr>
          <p:spPr>
            <a:xfrm>
              <a:off x="6685106" y="342635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3.5</a:t>
              </a:r>
              <a:endPara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F559F5B0-81A4-4CA4-BB70-25C4B34E83D6}"/>
                </a:ext>
              </a:extLst>
            </p:cNvPr>
            <p:cNvSpPr txBox="1"/>
            <p:nvPr/>
          </p:nvSpPr>
          <p:spPr>
            <a:xfrm rot="5400000">
              <a:off x="5879266" y="27148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10FFC202-48DB-4135-9069-71006FC02661}"/>
                </a:ext>
              </a:extLst>
            </p:cNvPr>
            <p:cNvSpPr txBox="1"/>
            <p:nvPr/>
          </p:nvSpPr>
          <p:spPr>
            <a:xfrm>
              <a:off x="7802500" y="318008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4"/>
          <p:cNvGrpSpPr/>
          <p:nvPr/>
        </p:nvGrpSpPr>
        <p:grpSpPr bwMode="auto">
          <a:xfrm>
            <a:off x="2447821" y="1715035"/>
            <a:ext cx="2642129" cy="1285779"/>
            <a:chOff x="2763412" y="1049150"/>
            <a:chExt cx="2898059" cy="1085975"/>
          </a:xfrm>
          <a:noFill/>
        </p:grpSpPr>
        <p:sp>
          <p:nvSpPr>
            <p:cNvPr id="37" name="云形标注 82"/>
            <p:cNvSpPr>
              <a:spLocks noChangeArrowheads="1"/>
            </p:cNvSpPr>
            <p:nvPr/>
          </p:nvSpPr>
          <p:spPr bwMode="auto">
            <a:xfrm>
              <a:off x="2763412" y="1049150"/>
              <a:ext cx="2898059" cy="1085975"/>
            </a:xfrm>
            <a:prstGeom prst="cloudCallout">
              <a:avLst>
                <a:gd name="adj1" fmla="val -56085"/>
                <a:gd name="adj2" fmla="val 41835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矩形 4"/>
            <p:cNvSpPr>
              <a:spLocks noChangeArrowheads="1"/>
            </p:cNvSpPr>
            <p:nvPr/>
          </p:nvSpPr>
          <p:spPr bwMode="auto">
            <a:xfrm>
              <a:off x="2927313" y="1171847"/>
              <a:ext cx="2570254" cy="8578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墙纸的面积要去掉门窗面积。不要算长方体的下面。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8" b="100000" l="3266" r="100000">
                        <a14:foregroundMark x1="40124" y1="41459" x2="41369" y2="58209"/>
                        <a14:foregroundMark x1="49145" y1="42454" x2="54899" y2="57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07" y="1958609"/>
            <a:ext cx="1400895" cy="1313748"/>
          </a:xfrm>
          <a:prstGeom prst="rect">
            <a:avLst/>
          </a:prstGeom>
        </p:spPr>
      </p:pic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1271206" y="3186874"/>
            <a:ext cx="5363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3.5×3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3×3×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3.5×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TextBox 8">
            <a:extLst>
              <a:ext uri="{FF2B5EF4-FFF2-40B4-BE49-F238E27FC236}">
                <a16:creationId xmlns:a16="http://schemas.microsoft.com/office/drawing/2014/main" xmlns="" id="{5F1B2956-ECA9-403E-A6B4-0D6558CE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899" y="3645754"/>
            <a:ext cx="3088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10.</a:t>
            </a:r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xmlns="" id="{DAA7C1DD-EF9B-4975-A5F3-C4CC7FF4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899" y="4104633"/>
            <a:ext cx="2046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m²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2795628" y="4116033"/>
            <a:ext cx="530695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房间至少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需要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 m²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的墙纸。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20590" y="557039"/>
            <a:ext cx="801103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如图，包装一个长方体纸盒，选择下面哪种尺寸的包装纸比较合适？与同伴交流你的想法。（单位</a:t>
            </a:r>
            <a:r>
              <a:rPr lang="zh-CN" altLang="en-US" sz="2400" b="1" dirty="0" smtClean="0">
                <a:latin typeface="Times New Roman" pitchFamily="18" charset="0"/>
              </a:rPr>
              <a:t>：</a:t>
            </a:r>
            <a:r>
              <a:rPr lang="en-US" altLang="zh-CN" sz="2400" b="1" dirty="0" smtClean="0">
                <a:latin typeface="Times New Roman" pitchFamily="18" charset="0"/>
              </a:rPr>
              <a:t>cm</a:t>
            </a:r>
            <a:r>
              <a:rPr lang="zh-CN" altLang="en-US" sz="2400" b="1" dirty="0" smtClean="0">
                <a:latin typeface="Times New Roman" pitchFamily="18" charset="0"/>
              </a:rPr>
              <a:t>）</a:t>
            </a:r>
            <a:endParaRPr lang="zh-CN" altLang="en-US" sz="2400" b="1" dirty="0">
              <a:latin typeface="Times New Roman" pitchFamily="18" charset="0"/>
            </a:endParaRPr>
          </a:p>
        </p:txBody>
      </p:sp>
      <p:pic>
        <p:nvPicPr>
          <p:cNvPr id="23" name="图片 15" descr="7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5" y="1713647"/>
            <a:ext cx="205263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66" y="1894300"/>
            <a:ext cx="2360046" cy="6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21" y="1571341"/>
            <a:ext cx="2474733" cy="149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20"/>
          <p:cNvSpPr txBox="1">
            <a:spLocks noChangeArrowheads="1"/>
          </p:cNvSpPr>
          <p:nvPr/>
        </p:nvSpPr>
        <p:spPr bwMode="auto">
          <a:xfrm>
            <a:off x="3502144" y="2018417"/>
            <a:ext cx="1223963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29×8</a:t>
            </a:r>
            <a:endParaRPr lang="zh-CN" altLang="en-US" sz="2000" b="1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6302512" y="2116952"/>
            <a:ext cx="14033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defRPr sz="20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30×18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40476" y="3986497"/>
            <a:ext cx="791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体表面积：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(10×8+10×2+8×2)×2=232(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平方厘米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1217" y="2641809"/>
            <a:ext cx="30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29×8=232(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平方厘米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36022" y="2990636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30×18=540(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平方厘米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897211" y="3333764"/>
            <a:ext cx="2810148" cy="451042"/>
            <a:chOff x="2110043" y="3620015"/>
            <a:chExt cx="2810148" cy="451042"/>
          </a:xfrm>
        </p:grpSpPr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9EAE4BFA-7683-44FB-B66E-C82C912C206D}"/>
                </a:ext>
              </a:extLst>
            </p:cNvPr>
            <p:cNvSpPr txBox="1"/>
            <p:nvPr/>
          </p:nvSpPr>
          <p:spPr>
            <a:xfrm>
              <a:off x="2110043" y="3631065"/>
              <a:ext cx="2810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先计算</a:t>
              </a:r>
              <a:r>
                <a:rPr lang="zh-CN" altLang="en-US" sz="2000" b="1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出面积比一比。</a:t>
              </a:r>
            </a:p>
          </p:txBody>
        </p:sp>
        <p:sp>
          <p:nvSpPr>
            <p:cNvPr id="27" name="圆角矩形标注 26"/>
            <p:cNvSpPr/>
            <p:nvPr/>
          </p:nvSpPr>
          <p:spPr>
            <a:xfrm>
              <a:off x="2110043" y="3620015"/>
              <a:ext cx="2585777" cy="451042"/>
            </a:xfrm>
            <a:prstGeom prst="wedgeRoundRectCallout">
              <a:avLst>
                <a:gd name="adj1" fmla="val -59392"/>
                <a:gd name="adj2" fmla="val 17009"/>
                <a:gd name="adj3" fmla="val 16667"/>
              </a:avLst>
            </a:prstGeom>
            <a:noFill/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9" y="3217722"/>
            <a:ext cx="779464" cy="74721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3502144" y="2648817"/>
            <a:ext cx="2033878" cy="454657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6207676" y="4082333"/>
            <a:ext cx="2033878" cy="454657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4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8" grpId="0"/>
      <p:bldP spid="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20590" y="557039"/>
            <a:ext cx="801103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如图，包装一个长方体纸盒，选择下面哪种尺寸的包装纸比较合适？与同伴交流你的想法。（单位</a:t>
            </a:r>
            <a:r>
              <a:rPr lang="zh-CN" altLang="en-US" sz="2400" b="1" dirty="0" smtClean="0">
                <a:latin typeface="Times New Roman" pitchFamily="18" charset="0"/>
              </a:rPr>
              <a:t>：</a:t>
            </a:r>
            <a:r>
              <a:rPr lang="en-US" altLang="zh-CN" sz="2400" b="1" dirty="0" smtClean="0">
                <a:latin typeface="Times New Roman" pitchFamily="18" charset="0"/>
              </a:rPr>
              <a:t>cm</a:t>
            </a:r>
            <a:r>
              <a:rPr lang="zh-CN" altLang="en-US" sz="2400" b="1" dirty="0" smtClean="0">
                <a:latin typeface="Times New Roman" pitchFamily="18" charset="0"/>
              </a:rPr>
              <a:t>）</a:t>
            </a:r>
            <a:endParaRPr lang="zh-CN" altLang="en-US" sz="2400" b="1" dirty="0">
              <a:latin typeface="Times New Roman" pitchFamily="18" charset="0"/>
            </a:endParaRPr>
          </a:p>
        </p:txBody>
      </p:sp>
      <p:pic>
        <p:nvPicPr>
          <p:cNvPr id="23" name="图片 15" descr="7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5" y="1713647"/>
            <a:ext cx="205263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1478432" y="3009409"/>
            <a:ext cx="4047423" cy="2078135"/>
            <a:chOff x="4422527" y="1929278"/>
            <a:chExt cx="4047423" cy="2078135"/>
          </a:xfrm>
        </p:grpSpPr>
        <p:pic>
          <p:nvPicPr>
            <p:cNvPr id="41" name="图片 11" descr="1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970" y="1989355"/>
              <a:ext cx="3286090" cy="161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25"/>
            <p:cNvSpPr txBox="1">
              <a:spLocks noChangeArrowheads="1"/>
            </p:cNvSpPr>
            <p:nvPr/>
          </p:nvSpPr>
          <p:spPr bwMode="auto">
            <a:xfrm>
              <a:off x="5256442" y="3607303"/>
              <a:ext cx="5032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10</a:t>
              </a:r>
              <a:endParaRPr lang="zh-CN" altLang="en-US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26"/>
            <p:cNvSpPr txBox="1">
              <a:spLocks noChangeArrowheads="1"/>
            </p:cNvSpPr>
            <p:nvPr/>
          </p:nvSpPr>
          <p:spPr bwMode="auto">
            <a:xfrm>
              <a:off x="4424114" y="2579145"/>
              <a:ext cx="5032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8</a:t>
              </a:r>
              <a:endParaRPr lang="zh-CN" altLang="en-US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27"/>
            <p:cNvSpPr txBox="1">
              <a:spLocks noChangeArrowheads="1"/>
            </p:cNvSpPr>
            <p:nvPr/>
          </p:nvSpPr>
          <p:spPr bwMode="auto">
            <a:xfrm>
              <a:off x="4422527" y="1929278"/>
              <a:ext cx="504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28"/>
            <p:cNvSpPr txBox="1">
              <a:spLocks noChangeArrowheads="1"/>
            </p:cNvSpPr>
            <p:nvPr/>
          </p:nvSpPr>
          <p:spPr bwMode="auto">
            <a:xfrm>
              <a:off x="6071801" y="3267270"/>
              <a:ext cx="504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29"/>
            <p:cNvSpPr txBox="1">
              <a:spLocks noChangeArrowheads="1"/>
            </p:cNvSpPr>
            <p:nvPr/>
          </p:nvSpPr>
          <p:spPr bwMode="auto">
            <a:xfrm>
              <a:off x="6831518" y="3250187"/>
              <a:ext cx="504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10</a:t>
              </a:r>
              <a:endParaRPr lang="zh-CN" altLang="en-US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30"/>
            <p:cNvSpPr txBox="1">
              <a:spLocks noChangeArrowheads="1"/>
            </p:cNvSpPr>
            <p:nvPr/>
          </p:nvSpPr>
          <p:spPr bwMode="auto">
            <a:xfrm>
              <a:off x="7704106" y="3267270"/>
              <a:ext cx="504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31"/>
            <p:cNvSpPr txBox="1">
              <a:spLocks noChangeArrowheads="1"/>
            </p:cNvSpPr>
            <p:nvPr/>
          </p:nvSpPr>
          <p:spPr bwMode="auto">
            <a:xfrm>
              <a:off x="7966713" y="2633684"/>
              <a:ext cx="5032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8</a:t>
              </a:r>
              <a:endParaRPr lang="zh-CN" altLang="en-US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32"/>
            <p:cNvSpPr txBox="1">
              <a:spLocks noChangeArrowheads="1"/>
            </p:cNvSpPr>
            <p:nvPr/>
          </p:nvSpPr>
          <p:spPr bwMode="auto">
            <a:xfrm>
              <a:off x="4436080" y="3267270"/>
              <a:ext cx="504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66" y="1894300"/>
            <a:ext cx="2360046" cy="6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21" y="1571341"/>
            <a:ext cx="2474733" cy="149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20"/>
          <p:cNvSpPr txBox="1">
            <a:spLocks noChangeArrowheads="1"/>
          </p:cNvSpPr>
          <p:nvPr/>
        </p:nvSpPr>
        <p:spPr bwMode="auto">
          <a:xfrm>
            <a:off x="3502144" y="2018417"/>
            <a:ext cx="1223963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29×8</a:t>
            </a:r>
            <a:endParaRPr lang="zh-CN" altLang="en-US" sz="2000" b="1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6302512" y="2116952"/>
            <a:ext cx="14033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defRPr sz="20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30×18</a:t>
            </a:r>
            <a:endParaRPr lang="zh-CN" altLang="en-US" dirty="0"/>
          </a:p>
        </p:txBody>
      </p:sp>
      <p:pic>
        <p:nvPicPr>
          <p:cNvPr id="54" name="图片 15" descr="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84" y="3021444"/>
            <a:ext cx="487568" cy="48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865875" y="3448670"/>
            <a:ext cx="3286090" cy="400110"/>
            <a:chOff x="1362763" y="3400628"/>
            <a:chExt cx="3286090" cy="400110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1362763" y="3738520"/>
              <a:ext cx="3286090" cy="0"/>
            </a:xfrm>
            <a:prstGeom prst="straightConnector1">
              <a:avLst/>
            </a:prstGeom>
            <a:ln w="19050">
              <a:solidFill>
                <a:srgbClr val="D533B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20"/>
            <p:cNvSpPr txBox="1">
              <a:spLocks noChangeArrowheads="1"/>
            </p:cNvSpPr>
            <p:nvPr/>
          </p:nvSpPr>
          <p:spPr bwMode="auto">
            <a:xfrm>
              <a:off x="2517437" y="3400628"/>
              <a:ext cx="1223963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solidFill>
                    <a:srgbClr val="D533BE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24</a:t>
              </a:r>
              <a:r>
                <a:rPr lang="zh-CN" altLang="en-US" sz="2000" b="1" dirty="0" smtClean="0">
                  <a:solidFill>
                    <a:srgbClr val="D533BE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厘米</a:t>
              </a:r>
              <a:endParaRPr lang="zh-CN" altLang="en-US" sz="2000" b="1" dirty="0">
                <a:solidFill>
                  <a:srgbClr val="D533BE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310358" y="3069486"/>
            <a:ext cx="400110" cy="1643045"/>
            <a:chOff x="1807246" y="3021444"/>
            <a:chExt cx="400110" cy="1643045"/>
          </a:xfrm>
        </p:grpSpPr>
        <p:cxnSp>
          <p:nvCxnSpPr>
            <p:cNvPr id="56" name="直接箭头连接符 55"/>
            <p:cNvCxnSpPr/>
            <p:nvPr/>
          </p:nvCxnSpPr>
          <p:spPr>
            <a:xfrm flipV="1">
              <a:off x="1859099" y="3021444"/>
              <a:ext cx="0" cy="1643045"/>
            </a:xfrm>
            <a:prstGeom prst="straightConnector1">
              <a:avLst/>
            </a:prstGeom>
            <a:ln w="19050">
              <a:solidFill>
                <a:srgbClr val="D533B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20"/>
            <p:cNvSpPr txBox="1">
              <a:spLocks noChangeArrowheads="1"/>
            </p:cNvSpPr>
            <p:nvPr/>
          </p:nvSpPr>
          <p:spPr bwMode="auto">
            <a:xfrm rot="5400000">
              <a:off x="1395319" y="3665773"/>
              <a:ext cx="1223963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solidFill>
                    <a:srgbClr val="D533BE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12</a:t>
              </a:r>
              <a:r>
                <a:rPr lang="zh-CN" altLang="en-US" sz="2000" b="1" dirty="0" smtClean="0">
                  <a:solidFill>
                    <a:srgbClr val="D533BE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厘米</a:t>
              </a:r>
              <a:endParaRPr lang="zh-CN" altLang="en-US" sz="2000" b="1" dirty="0">
                <a:solidFill>
                  <a:srgbClr val="D533BE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3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921385" y="623076"/>
            <a:ext cx="765783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一个长方体长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12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，宽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6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，高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4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。它的表面积是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多少平方厘米？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876848" y="2459211"/>
            <a:ext cx="542216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(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12×6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12×4 +6×4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288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654587" y="3641198"/>
            <a:ext cx="4839907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答：它的表面积是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288 cm²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921385" y="1806352"/>
            <a:ext cx="7595424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长方体的表面积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)×2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5819" y="621951"/>
            <a:ext cx="405578" cy="523220"/>
            <a:chOff x="152631" y="737481"/>
            <a:chExt cx="405578" cy="523220"/>
          </a:xfrm>
        </p:grpSpPr>
        <p:sp>
          <p:nvSpPr>
            <p:cNvPr id="10" name="椭圆 9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900752" y="646724"/>
            <a:ext cx="344713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求下面正方体的表面积。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1725316" y="3635403"/>
            <a:ext cx="26225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spc="-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7×7×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</a:p>
          <a:p>
            <a:pPr eaLnBrk="0" hangingPunct="0">
              <a:defRPr/>
            </a:pP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294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948083" y="1724580"/>
            <a:ext cx="5058397" cy="1854556"/>
            <a:chOff x="1892761" y="1368587"/>
            <a:chExt cx="5058397" cy="1854556"/>
          </a:xfrm>
        </p:grpSpPr>
        <p:pic>
          <p:nvPicPr>
            <p:cNvPr id="13" name="图片 6" descr="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43" b="16326"/>
            <a:stretch/>
          </p:blipFill>
          <p:spPr bwMode="auto">
            <a:xfrm>
              <a:off x="1892761" y="1368587"/>
              <a:ext cx="1537340" cy="1552980"/>
            </a:xfrm>
            <a:prstGeom prst="round2DiagRect">
              <a:avLst>
                <a:gd name="adj1" fmla="val 36614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6" descr="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43" b="16326"/>
            <a:stretch/>
          </p:blipFill>
          <p:spPr bwMode="auto">
            <a:xfrm>
              <a:off x="5369858" y="1507028"/>
              <a:ext cx="1263247" cy="1276099"/>
            </a:xfrm>
            <a:prstGeom prst="round2DiagRect">
              <a:avLst>
                <a:gd name="adj1" fmla="val 36614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1"/>
            <p:cNvSpPr txBox="1"/>
            <p:nvPr/>
          </p:nvSpPr>
          <p:spPr>
            <a:xfrm>
              <a:off x="2166103" y="2823033"/>
              <a:ext cx="7253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000" b="1" spc="-2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7 </a:t>
              </a:r>
              <a:r>
                <a:rPr lang="en-US" altLang="zh-CN" sz="2000" b="1" spc="-200" dirty="0" err="1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dm</a:t>
              </a:r>
              <a:endPara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 rot="16200000">
              <a:off x="3180741" y="1824816"/>
              <a:ext cx="7253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000" b="1" spc="-2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7 </a:t>
              </a:r>
              <a:r>
                <a:rPr lang="en-US" altLang="zh-CN" sz="2000" b="1" spc="-200" dirty="0" err="1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dm</a:t>
              </a:r>
              <a:endPara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1"/>
            <p:cNvSpPr txBox="1"/>
            <p:nvPr/>
          </p:nvSpPr>
          <p:spPr>
            <a:xfrm rot="18713877">
              <a:off x="2980685" y="2579501"/>
              <a:ext cx="7253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000" b="1" spc="-2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7 </a:t>
              </a:r>
              <a:r>
                <a:rPr lang="en-US" altLang="zh-CN" sz="2000" b="1" spc="-200" dirty="0" err="1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dm</a:t>
              </a:r>
              <a:endPara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5573827" y="2710638"/>
              <a:ext cx="7253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000" b="1" spc="-2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 </a:t>
              </a:r>
              <a:r>
                <a:rPr lang="en-US" altLang="zh-CN" sz="2000" b="1" spc="-200" dirty="0" err="1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dm</a:t>
              </a:r>
              <a:endPara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1"/>
            <p:cNvSpPr txBox="1"/>
            <p:nvPr/>
          </p:nvSpPr>
          <p:spPr>
            <a:xfrm rot="16041379">
              <a:off x="6388409" y="1714664"/>
              <a:ext cx="7253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000" b="1" spc="-2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 </a:t>
              </a:r>
              <a:r>
                <a:rPr lang="en-US" altLang="zh-CN" sz="2000" b="1" spc="-200" dirty="0" err="1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dm</a:t>
              </a:r>
              <a:endPara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1"/>
            <p:cNvSpPr txBox="1"/>
            <p:nvPr/>
          </p:nvSpPr>
          <p:spPr>
            <a:xfrm rot="18713877">
              <a:off x="6213864" y="2442875"/>
              <a:ext cx="7253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000" b="1" spc="-2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 </a:t>
              </a:r>
              <a:r>
                <a:rPr lang="en-US" altLang="zh-CN" sz="2000" b="1" spc="-200" dirty="0" err="1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dm</a:t>
              </a:r>
              <a:endPara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2"/>
          <p:cNvSpPr txBox="1"/>
          <p:nvPr/>
        </p:nvSpPr>
        <p:spPr>
          <a:xfrm>
            <a:off x="1999620" y="1137106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正方体的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表面积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5043254" y="3635403"/>
            <a:ext cx="26225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spc="-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5×5×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</a:p>
          <a:p>
            <a:pPr eaLnBrk="0" hangingPunct="0">
              <a:defRPr/>
            </a:pP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15819" y="621951"/>
            <a:ext cx="405578" cy="523220"/>
            <a:chOff x="152631" y="737481"/>
            <a:chExt cx="405578" cy="523220"/>
          </a:xfrm>
        </p:grpSpPr>
        <p:sp>
          <p:nvSpPr>
            <p:cNvPr id="22" name="椭圆 21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饰品包装盒创意礼品盒蝴蝶结首饰盒 生日礼盒纸质包装盒厂家定制-阿里巴巴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8" b="17021"/>
          <a:stretch/>
        </p:blipFill>
        <p:spPr bwMode="auto">
          <a:xfrm>
            <a:off x="1203887" y="2872853"/>
            <a:ext cx="2880000" cy="19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wnloads\screenshot202312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87" y="762125"/>
            <a:ext cx="360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糖果礼盒包装展开图图片-糖果礼盒包装展开图素材下载-众图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 b="11089"/>
          <a:stretch/>
        </p:blipFill>
        <p:spPr bwMode="auto">
          <a:xfrm>
            <a:off x="5471539" y="653435"/>
            <a:ext cx="3024000" cy="40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231409" y="1842456"/>
            <a:ext cx="4068000" cy="2852247"/>
            <a:chOff x="2231409" y="1562672"/>
            <a:chExt cx="4068000" cy="285224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796" y="3053303"/>
              <a:ext cx="1260000" cy="1361616"/>
            </a:xfrm>
            <a:prstGeom prst="rect">
              <a:avLst/>
            </a:prstGeom>
          </p:spPr>
        </p:pic>
        <p:sp>
          <p:nvSpPr>
            <p:cNvPr id="13" name="云形标注 12"/>
            <p:cNvSpPr/>
            <p:nvPr/>
          </p:nvSpPr>
          <p:spPr>
            <a:xfrm>
              <a:off x="2231409" y="1562672"/>
              <a:ext cx="4068000" cy="1152000"/>
            </a:xfrm>
            <a:prstGeom prst="cloudCallout">
              <a:avLst>
                <a:gd name="adj1" fmla="val 14561"/>
                <a:gd name="adj2" fmla="val 87379"/>
              </a:avLst>
            </a:prstGeom>
            <a:ln>
              <a:solidFill>
                <a:srgbClr val="FBEBD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很多好看的包装盒都是长方体形状的。</a:t>
              </a:r>
              <a:endParaRPr lang="zh-CN" altLang="en-US" sz="2400" b="1" dirty="0">
                <a:latin typeface="Times New Roman" pitchFamily="18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907576" y="623076"/>
            <a:ext cx="709148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一个无盖的长方体玻璃鱼缸，长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50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，宽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40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深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30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。做这个鱼缸至少要用多少平方米的玻璃？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11" name="组合 4"/>
          <p:cNvGrpSpPr/>
          <p:nvPr/>
        </p:nvGrpSpPr>
        <p:grpSpPr bwMode="auto">
          <a:xfrm>
            <a:off x="3676275" y="1624141"/>
            <a:ext cx="2642129" cy="965297"/>
            <a:chOff x="2763412" y="1104849"/>
            <a:chExt cx="2898059" cy="815294"/>
          </a:xfrm>
          <a:noFill/>
        </p:grpSpPr>
        <p:sp>
          <p:nvSpPr>
            <p:cNvPr id="12" name="云形标注 82"/>
            <p:cNvSpPr>
              <a:spLocks noChangeArrowheads="1"/>
            </p:cNvSpPr>
            <p:nvPr/>
          </p:nvSpPr>
          <p:spPr bwMode="auto">
            <a:xfrm>
              <a:off x="2763412" y="1104849"/>
              <a:ext cx="2898059" cy="815294"/>
            </a:xfrm>
            <a:prstGeom prst="cloudCallout">
              <a:avLst>
                <a:gd name="adj1" fmla="val -56764"/>
                <a:gd name="adj2" fmla="val 16760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4"/>
            <p:cNvSpPr>
              <a:spLocks noChangeArrowheads="1"/>
            </p:cNvSpPr>
            <p:nvPr/>
          </p:nvSpPr>
          <p:spPr bwMode="auto">
            <a:xfrm>
              <a:off x="2927313" y="1171847"/>
              <a:ext cx="2570254" cy="5978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没有上面，也就是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宽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只算一次。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100000" l="3266" r="100000">
                        <a14:foregroundMark x1="40124" y1="41459" x2="41369" y2="58209"/>
                        <a14:foregroundMark x1="49145" y1="42454" x2="54899" y2="57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7940" y="1680745"/>
            <a:ext cx="1074525" cy="1007681"/>
          </a:xfrm>
          <a:prstGeom prst="rect">
            <a:avLst/>
          </a:prstGeom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748057" y="2722615"/>
            <a:ext cx="5363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50×40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50×30×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40×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5F1B2956-ECA9-403E-A6B4-0D6558CE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750" y="3181495"/>
            <a:ext cx="3088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3000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xmlns="" id="{DAA7C1DD-EF9B-4975-A5F3-C4CC7FF4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750" y="3640374"/>
            <a:ext cx="2046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7400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cm²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954762" y="4123869"/>
            <a:ext cx="683961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答：做这个鱼缸至少要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0.74 m²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的玻璃。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xmlns="" id="{DAA7C1DD-EF9B-4975-A5F3-C4CC7FF4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032" y="3628816"/>
            <a:ext cx="3495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7400 cm²=0.74 m²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5819" y="621951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023582" y="632041"/>
            <a:ext cx="776638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要给一个棱长是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30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的正方体无盖铁盒外部涂上油漆，涂油漆的面积是多少平方厘米？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902739" y="2916130"/>
            <a:ext cx="4786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30×30×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4500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13" name="组合 4"/>
          <p:cNvGrpSpPr/>
          <p:nvPr/>
        </p:nvGrpSpPr>
        <p:grpSpPr bwMode="auto">
          <a:xfrm>
            <a:off x="4434434" y="1494743"/>
            <a:ext cx="2642129" cy="1042270"/>
            <a:chOff x="2763412" y="1049151"/>
            <a:chExt cx="2898059" cy="880306"/>
          </a:xfrm>
          <a:noFill/>
        </p:grpSpPr>
        <p:sp>
          <p:nvSpPr>
            <p:cNvPr id="14" name="云形标注 82"/>
            <p:cNvSpPr>
              <a:spLocks noChangeArrowheads="1"/>
            </p:cNvSpPr>
            <p:nvPr/>
          </p:nvSpPr>
          <p:spPr bwMode="auto">
            <a:xfrm>
              <a:off x="2763412" y="1049151"/>
              <a:ext cx="2898059" cy="880306"/>
            </a:xfrm>
            <a:prstGeom prst="cloudCallout">
              <a:avLst>
                <a:gd name="adj1" fmla="val 53866"/>
                <a:gd name="adj2" fmla="val 3050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矩形 4"/>
            <p:cNvSpPr>
              <a:spLocks noChangeArrowheads="1"/>
            </p:cNvSpPr>
            <p:nvPr/>
          </p:nvSpPr>
          <p:spPr bwMode="auto">
            <a:xfrm>
              <a:off x="2927313" y="1171847"/>
              <a:ext cx="2570254" cy="5978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涂油漆的面积是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个正方形面积之和。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95490" l="560" r="92910">
                        <a14:foregroundMark x1="48694" y1="38725" x2="52425" y2="4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64" y="1494742"/>
            <a:ext cx="1071817" cy="1285780"/>
          </a:xfrm>
          <a:prstGeom prst="rect">
            <a:avLst/>
          </a:prstGeom>
        </p:spPr>
      </p:pic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2642104" y="3478700"/>
            <a:ext cx="512624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答：涂油漆的面积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4500 cm²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5819" y="621951"/>
            <a:ext cx="405578" cy="523220"/>
            <a:chOff x="152631" y="737481"/>
            <a:chExt cx="405578" cy="523220"/>
          </a:xfrm>
        </p:grpSpPr>
        <p:sp>
          <p:nvSpPr>
            <p:cNvPr id="10" name="椭圆 9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7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477428" y="654935"/>
            <a:ext cx="8261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一个长方体的长是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20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，宽是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10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，高是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，把它截成两个大小一样的长方体，表面积最多增加多少平方厘米？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56456" y="1980362"/>
            <a:ext cx="2363544" cy="912213"/>
          </a:xfrm>
          <a:prstGeom prst="rect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4954254" y="2306272"/>
            <a:ext cx="2921795" cy="343472"/>
          </a:xfrm>
          <a:prstGeom prst="parallelogram">
            <a:avLst>
              <a:gd name="adj" fmla="val 154088"/>
            </a:avLst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平行四边形 75"/>
          <p:cNvSpPr/>
          <p:nvPr/>
        </p:nvSpPr>
        <p:spPr>
          <a:xfrm rot="5400000" flipH="1">
            <a:off x="5698703" y="2281108"/>
            <a:ext cx="1432322" cy="343472"/>
          </a:xfrm>
          <a:prstGeom prst="parallelogram">
            <a:avLst>
              <a:gd name="adj" fmla="val 151478"/>
            </a:avLst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954254" y="1737130"/>
            <a:ext cx="3574404" cy="1798386"/>
            <a:chOff x="4954254" y="1737130"/>
            <a:chExt cx="3574404" cy="1798386"/>
          </a:xfrm>
        </p:grpSpPr>
        <p:grpSp>
          <p:nvGrpSpPr>
            <p:cNvPr id="65" name="Group 14"/>
            <p:cNvGrpSpPr/>
            <p:nvPr/>
          </p:nvGrpSpPr>
          <p:grpSpPr bwMode="auto">
            <a:xfrm>
              <a:off x="4954254" y="1737130"/>
              <a:ext cx="2937272" cy="1432322"/>
              <a:chOff x="0" y="0"/>
              <a:chExt cx="2467" cy="1203"/>
            </a:xfrm>
          </p:grpSpPr>
          <p:sp>
            <p:nvSpPr>
              <p:cNvPr id="67" name="AutoShap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4" cy="1203"/>
              </a:xfrm>
              <a:prstGeom prst="cube">
                <a:avLst>
                  <a:gd name="adj" fmla="val 36266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50"/>
              </a:p>
            </p:txBody>
          </p:sp>
          <p:grpSp>
            <p:nvGrpSpPr>
              <p:cNvPr id="68" name="Group 16"/>
              <p:cNvGrpSpPr/>
              <p:nvPr/>
            </p:nvGrpSpPr>
            <p:grpSpPr bwMode="auto">
              <a:xfrm>
                <a:off x="0" y="0"/>
                <a:ext cx="2467" cy="1203"/>
                <a:chOff x="-48" y="-48"/>
                <a:chExt cx="2467" cy="1203"/>
              </a:xfrm>
            </p:grpSpPr>
            <p:sp>
              <p:nvSpPr>
                <p:cNvPr id="72" name="Line 17"/>
                <p:cNvSpPr>
                  <a:spLocks noChangeShapeType="1"/>
                </p:cNvSpPr>
                <p:nvPr/>
              </p:nvSpPr>
              <p:spPr bwMode="auto">
                <a:xfrm>
                  <a:off x="398" y="703"/>
                  <a:ext cx="2021" cy="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50"/>
                </a:p>
              </p:txBody>
            </p:sp>
            <p:sp>
              <p:nvSpPr>
                <p:cNvPr id="73" name="Line 18"/>
                <p:cNvSpPr>
                  <a:spLocks noChangeShapeType="1"/>
                </p:cNvSpPr>
                <p:nvPr/>
              </p:nvSpPr>
              <p:spPr bwMode="auto">
                <a:xfrm>
                  <a:off x="398" y="-48"/>
                  <a:ext cx="0" cy="76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50"/>
                </a:p>
              </p:txBody>
            </p:sp>
            <p:sp>
              <p:nvSpPr>
                <p:cNvPr id="7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-48" y="718"/>
                  <a:ext cx="433" cy="437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50"/>
                </a:p>
              </p:txBody>
            </p:sp>
          </p:grpSp>
        </p:grpSp>
        <p:sp>
          <p:nvSpPr>
            <p:cNvPr id="77" name="TextBox 11"/>
            <p:cNvSpPr txBox="1"/>
            <p:nvPr/>
          </p:nvSpPr>
          <p:spPr>
            <a:xfrm>
              <a:off x="5880434" y="3135406"/>
              <a:ext cx="7253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000" b="1" spc="-2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 cm</a:t>
              </a:r>
              <a:endPara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11"/>
            <p:cNvSpPr txBox="1"/>
            <p:nvPr/>
          </p:nvSpPr>
          <p:spPr>
            <a:xfrm>
              <a:off x="7521093" y="2838937"/>
              <a:ext cx="7253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000" b="1" spc="-2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 cm</a:t>
              </a:r>
              <a:endPara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11"/>
            <p:cNvSpPr txBox="1"/>
            <p:nvPr/>
          </p:nvSpPr>
          <p:spPr>
            <a:xfrm>
              <a:off x="7803270" y="2011323"/>
              <a:ext cx="7253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000" b="1" spc="-2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 cm</a:t>
              </a:r>
              <a:endPara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TextBox 12"/>
          <p:cNvSpPr txBox="1">
            <a:spLocks noChangeArrowheads="1"/>
          </p:cNvSpPr>
          <p:nvPr/>
        </p:nvSpPr>
        <p:spPr bwMode="auto">
          <a:xfrm>
            <a:off x="1025506" y="1705602"/>
            <a:ext cx="4074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20×5×</a:t>
            </a:r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1" name="TextBox 12"/>
          <p:cNvSpPr txBox="1">
            <a:spLocks noChangeArrowheads="1"/>
          </p:cNvSpPr>
          <p:nvPr/>
        </p:nvSpPr>
        <p:spPr bwMode="auto">
          <a:xfrm>
            <a:off x="994784" y="2225310"/>
            <a:ext cx="4074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20×10×</a:t>
            </a:r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2" name="TextBox 12"/>
          <p:cNvSpPr txBox="1">
            <a:spLocks noChangeArrowheads="1"/>
          </p:cNvSpPr>
          <p:nvPr/>
        </p:nvSpPr>
        <p:spPr bwMode="auto">
          <a:xfrm>
            <a:off x="1025505" y="2734606"/>
            <a:ext cx="4074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10×5×</a:t>
            </a:r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3" name="TextBox 12"/>
          <p:cNvSpPr txBox="1">
            <a:spLocks noChangeArrowheads="1"/>
          </p:cNvSpPr>
          <p:nvPr/>
        </p:nvSpPr>
        <p:spPr bwMode="auto">
          <a:xfrm>
            <a:off x="1494890" y="3281133"/>
            <a:ext cx="266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4" name="TextBox 1"/>
          <p:cNvSpPr txBox="1"/>
          <p:nvPr/>
        </p:nvSpPr>
        <p:spPr>
          <a:xfrm>
            <a:off x="2521486" y="3908383"/>
            <a:ext cx="486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答：表面积最多增加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平方厘米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6" grpId="0" animBg="1"/>
      <p:bldP spid="80" grpId="0"/>
      <p:bldP spid="81" grpId="0"/>
      <p:bldP spid="82" grpId="0"/>
      <p:bldP spid="8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796922" y="3061657"/>
            <a:ext cx="6999274" cy="1119062"/>
            <a:chOff x="4139952" y="1170041"/>
            <a:chExt cx="3672408" cy="536519"/>
          </a:xfrm>
        </p:grpSpPr>
        <p:sp>
          <p:nvSpPr>
            <p:cNvPr id="29" name="圆角矩形 28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圆角矩形 113"/>
            <p:cNvSpPr/>
            <p:nvPr/>
          </p:nvSpPr>
          <p:spPr>
            <a:xfrm>
              <a:off x="4511865" y="1210582"/>
              <a:ext cx="3245948" cy="455437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F95647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48"/>
            <p:cNvSpPr txBox="1"/>
            <p:nvPr/>
          </p:nvSpPr>
          <p:spPr>
            <a:xfrm>
              <a:off x="4223210" y="1332727"/>
              <a:ext cx="288655" cy="250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95647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rgbClr val="F9564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4070" y="1604951"/>
            <a:ext cx="6999274" cy="1119062"/>
            <a:chOff x="4139952" y="1170041"/>
            <a:chExt cx="3672408" cy="536519"/>
          </a:xfrm>
        </p:grpSpPr>
        <p:sp>
          <p:nvSpPr>
            <p:cNvPr id="11" name="圆角矩形 10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3"/>
            <p:cNvSpPr/>
            <p:nvPr/>
          </p:nvSpPr>
          <p:spPr>
            <a:xfrm>
              <a:off x="4467461" y="1210582"/>
              <a:ext cx="3290352" cy="455437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1C9494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48"/>
            <p:cNvSpPr txBox="1"/>
            <p:nvPr/>
          </p:nvSpPr>
          <p:spPr>
            <a:xfrm>
              <a:off x="4191175" y="1330963"/>
              <a:ext cx="288655" cy="250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C949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rgbClr val="1C949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459608" y="1740005"/>
            <a:ext cx="6280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长方体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个面的面积之和叫作它的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表面积</a:t>
            </a:r>
            <a:endParaRPr lang="en-US" altLang="zh-CN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长方体的表面积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=(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)×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2902" y="3630608"/>
            <a:ext cx="4706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正方体的表面积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棱长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棱长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×6</a:t>
            </a:r>
          </a:p>
        </p:txBody>
      </p:sp>
      <p:sp>
        <p:nvSpPr>
          <p:cNvPr id="10" name="矩形 9"/>
          <p:cNvSpPr/>
          <p:nvPr/>
        </p:nvSpPr>
        <p:spPr>
          <a:xfrm>
            <a:off x="1552902" y="3230954"/>
            <a:ext cx="6280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正方体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个面的面积之和叫作它的表面积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20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页练习二第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4615" y="859515"/>
            <a:ext cx="368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长方体的表面积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45" name="组合 244"/>
          <p:cNvGrpSpPr/>
          <p:nvPr/>
        </p:nvGrpSpPr>
        <p:grpSpPr>
          <a:xfrm>
            <a:off x="1275005" y="1742573"/>
            <a:ext cx="3368278" cy="1644849"/>
            <a:chOff x="2739972" y="1085997"/>
            <a:chExt cx="3368278" cy="1644849"/>
          </a:xfrm>
        </p:grpSpPr>
        <p:grpSp>
          <p:nvGrpSpPr>
            <p:cNvPr id="250" name="Group 14"/>
            <p:cNvGrpSpPr/>
            <p:nvPr/>
          </p:nvGrpSpPr>
          <p:grpSpPr bwMode="auto">
            <a:xfrm>
              <a:off x="2739972" y="1085997"/>
              <a:ext cx="2921794" cy="1432322"/>
              <a:chOff x="0" y="0"/>
              <a:chExt cx="2454" cy="1203"/>
            </a:xfrm>
          </p:grpSpPr>
          <p:sp>
            <p:nvSpPr>
              <p:cNvPr id="252" name="AutoShap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54" cy="1203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50"/>
              </a:p>
            </p:txBody>
          </p:sp>
          <p:grpSp>
            <p:nvGrpSpPr>
              <p:cNvPr id="253" name="Group 16"/>
              <p:cNvGrpSpPr/>
              <p:nvPr/>
            </p:nvGrpSpPr>
            <p:grpSpPr bwMode="auto">
              <a:xfrm>
                <a:off x="48" y="48"/>
                <a:ext cx="2352" cy="1128"/>
                <a:chOff x="0" y="0"/>
                <a:chExt cx="2352" cy="1128"/>
              </a:xfrm>
            </p:grpSpPr>
            <p:sp>
              <p:nvSpPr>
                <p:cNvPr id="257" name="Line 17"/>
                <p:cNvSpPr>
                  <a:spLocks noChangeShapeType="1"/>
                </p:cNvSpPr>
                <p:nvPr/>
              </p:nvSpPr>
              <p:spPr bwMode="auto">
                <a:xfrm>
                  <a:off x="240" y="864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50"/>
                </a:p>
              </p:txBody>
            </p:sp>
            <p:sp>
              <p:nvSpPr>
                <p:cNvPr id="258" name="Line 18"/>
                <p:cNvSpPr>
                  <a:spLocks noChangeShapeType="1"/>
                </p:cNvSpPr>
                <p:nvPr/>
              </p:nvSpPr>
              <p:spPr bwMode="auto">
                <a:xfrm>
                  <a:off x="240" y="0"/>
                  <a:ext cx="0" cy="891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50"/>
                </a:p>
              </p:txBody>
            </p:sp>
            <p:sp>
              <p:nvSpPr>
                <p:cNvPr id="25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0" y="816"/>
                  <a:ext cx="291" cy="312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50"/>
                </a:p>
              </p:txBody>
            </p:sp>
          </p:grpSp>
        </p:grpSp>
        <p:sp>
          <p:nvSpPr>
            <p:cNvPr id="247" name="Text Box 24"/>
            <p:cNvSpPr txBox="1">
              <a:spLocks noChangeArrowheads="1"/>
            </p:cNvSpPr>
            <p:nvPr/>
          </p:nvSpPr>
          <p:spPr bwMode="auto">
            <a:xfrm>
              <a:off x="3825822" y="1968399"/>
              <a:ext cx="6858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</a:t>
              </a:r>
            </a:p>
          </p:txBody>
        </p:sp>
        <p:sp>
          <p:nvSpPr>
            <p:cNvPr id="248" name="Text Box 25"/>
            <p:cNvSpPr txBox="1">
              <a:spLocks noChangeArrowheads="1"/>
            </p:cNvSpPr>
            <p:nvPr/>
          </p:nvSpPr>
          <p:spPr bwMode="auto">
            <a:xfrm>
              <a:off x="5365300" y="2176848"/>
              <a:ext cx="74295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宽</a:t>
              </a:r>
            </a:p>
          </p:txBody>
        </p:sp>
        <p:sp>
          <p:nvSpPr>
            <p:cNvPr id="249" name="Text Box 26"/>
            <p:cNvSpPr txBox="1">
              <a:spLocks noChangeArrowheads="1"/>
            </p:cNvSpPr>
            <p:nvPr/>
          </p:nvSpPr>
          <p:spPr bwMode="auto">
            <a:xfrm>
              <a:off x="4777950" y="1657497"/>
              <a:ext cx="62865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高</a:t>
              </a:r>
            </a:p>
          </p:txBody>
        </p:sp>
      </p:grpSp>
      <p:sp>
        <p:nvSpPr>
          <p:cNvPr id="260" name="TextBox 9"/>
          <p:cNvSpPr txBox="1">
            <a:spLocks noChangeArrowheads="1"/>
          </p:cNvSpPr>
          <p:nvPr/>
        </p:nvSpPr>
        <p:spPr bwMode="auto">
          <a:xfrm>
            <a:off x="1210652" y="3458323"/>
            <a:ext cx="4376065" cy="83099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长方体的表面积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)×2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61" name="组合 36"/>
          <p:cNvGrpSpPr>
            <a:grpSpLocks/>
          </p:cNvGrpSpPr>
          <p:nvPr/>
        </p:nvGrpSpPr>
        <p:grpSpPr bwMode="auto">
          <a:xfrm>
            <a:off x="5988196" y="1866404"/>
            <a:ext cx="1350852" cy="1350853"/>
            <a:chOff x="5292080" y="4581128"/>
            <a:chExt cx="1728192" cy="1728192"/>
          </a:xfrm>
        </p:grpSpPr>
        <p:sp>
          <p:nvSpPr>
            <p:cNvPr id="262" name="立方体 261"/>
            <p:cNvSpPr/>
            <p:nvPr/>
          </p:nvSpPr>
          <p:spPr>
            <a:xfrm>
              <a:off x="5292080" y="4581128"/>
              <a:ext cx="1728192" cy="1728192"/>
            </a:xfrm>
            <a:prstGeom prst="cub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cxnSp>
          <p:nvCxnSpPr>
            <p:cNvPr id="263" name="直接连接符 262"/>
            <p:cNvCxnSpPr/>
            <p:nvPr/>
          </p:nvCxnSpPr>
          <p:spPr>
            <a:xfrm>
              <a:off x="5738013" y="4581128"/>
              <a:ext cx="0" cy="1296541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 flipH="1">
              <a:off x="5738013" y="5877669"/>
              <a:ext cx="1282259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/>
            <p:cNvCxnSpPr/>
            <p:nvPr/>
          </p:nvCxnSpPr>
          <p:spPr>
            <a:xfrm flipV="1">
              <a:off x="5292080" y="5877669"/>
              <a:ext cx="445933" cy="431651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TextBox 22"/>
          <p:cNvSpPr txBox="1"/>
          <p:nvPr/>
        </p:nvSpPr>
        <p:spPr>
          <a:xfrm>
            <a:off x="5615214" y="3458323"/>
            <a:ext cx="2708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正方体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表面积</a:t>
            </a:r>
            <a:endParaRPr lang="en-US" altLang="zh-CN" sz="24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93" y="2949321"/>
            <a:ext cx="1835944" cy="12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261506" y="735383"/>
            <a:ext cx="6466352" cy="3873531"/>
            <a:chOff x="1261506" y="735383"/>
            <a:chExt cx="6466352" cy="387353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506" y="1549039"/>
              <a:ext cx="1512000" cy="305987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" name="圆角矩形标注 3"/>
            <p:cNvSpPr/>
            <p:nvPr/>
          </p:nvSpPr>
          <p:spPr>
            <a:xfrm>
              <a:off x="1787858" y="735383"/>
              <a:ext cx="5940000" cy="684000"/>
            </a:xfrm>
            <a:prstGeom prst="wedgeRoundRectCallout">
              <a:avLst>
                <a:gd name="adj1" fmla="val -38424"/>
                <a:gd name="adj2" fmla="val 88571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手工课上，同学们做长方体包装盒，如图。</a:t>
              </a:r>
              <a:endParaRPr lang="zh-CN" altLang="en-US" sz="2400" b="1" dirty="0">
                <a:latin typeface="Times New Roman" pitchFamily="18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6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6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93" y="2949321"/>
            <a:ext cx="1835944" cy="12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椭圆 56"/>
          <p:cNvSpPr/>
          <p:nvPr/>
        </p:nvSpPr>
        <p:spPr>
          <a:xfrm>
            <a:off x="431718" y="110423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</a:endParaRPr>
          </a:p>
        </p:txBody>
      </p:sp>
      <p:sp>
        <p:nvSpPr>
          <p:cNvPr id="58" name="TextBox 9"/>
          <p:cNvSpPr txBox="1">
            <a:spLocks noChangeArrowheads="1"/>
          </p:cNvSpPr>
          <p:nvPr/>
        </p:nvSpPr>
        <p:spPr bwMode="auto">
          <a:xfrm>
            <a:off x="804986" y="983419"/>
            <a:ext cx="7880847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Times New Roman" pitchFamily="18" charset="0"/>
              </a:rPr>
              <a:t>做一个这样的包装盒至少要用多少纸板？说一说，你是怎么想的。（单位：</a:t>
            </a:r>
            <a:r>
              <a:rPr lang="en-US" altLang="zh-CN" dirty="0">
                <a:latin typeface="Times New Roman" pitchFamily="18" charset="0"/>
              </a:rPr>
              <a:t>cm</a:t>
            </a:r>
            <a:r>
              <a:rPr lang="zh-CN" altLang="en-US" dirty="0">
                <a:latin typeface="Times New Roman" pitchFamily="18" charset="0"/>
              </a:rPr>
              <a:t>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99415" y="2400733"/>
            <a:ext cx="3845994" cy="1683570"/>
            <a:chOff x="596080" y="3100959"/>
            <a:chExt cx="3845994" cy="1683570"/>
          </a:xfrm>
        </p:grpSpPr>
        <p:sp>
          <p:nvSpPr>
            <p:cNvPr id="3" name="圆角矩形标注 2"/>
            <p:cNvSpPr/>
            <p:nvPr/>
          </p:nvSpPr>
          <p:spPr>
            <a:xfrm>
              <a:off x="1907310" y="3100959"/>
              <a:ext cx="2534764" cy="1107995"/>
            </a:xfrm>
            <a:prstGeom prst="wedgeRoundRectCallout">
              <a:avLst>
                <a:gd name="adj1" fmla="val -58756"/>
                <a:gd name="adj2" fmla="val 45307"/>
                <a:gd name="adj3" fmla="val 16667"/>
              </a:avLst>
            </a:prstGeom>
            <a:solidFill>
              <a:srgbClr val="FBEBD8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xmlns="" id="{D41BE4CE-389C-4F1C-956D-5036AE8D3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6080" y="3335890"/>
              <a:ext cx="1176033" cy="1448639"/>
            </a:xfrm>
            <a:prstGeom prst="rect">
              <a:avLst/>
            </a:prstGeom>
            <a:effectLst/>
          </p:spPr>
        </p:pic>
      </p:grpSp>
      <p:sp>
        <p:nvSpPr>
          <p:cNvPr id="11" name="矩形 22">
            <a:extLst>
              <a:ext uri="{FF2B5EF4-FFF2-40B4-BE49-F238E27FC236}">
                <a16:creationId xmlns:a16="http://schemas.microsoft.com/office/drawing/2014/main" xmlns="" id="{44B0BF74-5A51-4E45-BA91-74F678B8A0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17469" y="2387085"/>
            <a:ext cx="2639539" cy="11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把纸盒展开，可以先分别求出每个面的面积，再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6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93" y="2949321"/>
            <a:ext cx="1835944" cy="12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xmlns="" id="{CD1AF946-5953-4AA0-B01C-660B73C5E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518" r="61884" b="87006"/>
          <a:stretch/>
        </p:blipFill>
        <p:spPr>
          <a:xfrm flipH="1">
            <a:off x="4064538" y="3321995"/>
            <a:ext cx="955342" cy="35421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255262" y="516285"/>
            <a:ext cx="5082928" cy="1935191"/>
            <a:chOff x="3934825" y="502434"/>
            <a:chExt cx="5082928" cy="1935191"/>
          </a:xfrm>
        </p:grpSpPr>
        <p:pic>
          <p:nvPicPr>
            <p:cNvPr id="108" name="图片 107">
              <a:extLst>
                <a:ext uri="{FF2B5EF4-FFF2-40B4-BE49-F238E27FC236}">
                  <a16:creationId xmlns:a16="http://schemas.microsoft.com/office/drawing/2014/main" xmlns="" id="{C44B3CAC-5314-448B-A7A7-A7F9D54E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18666" y="1090827"/>
              <a:ext cx="1099087" cy="1346798"/>
            </a:xfrm>
            <a:prstGeom prst="rect">
              <a:avLst/>
            </a:prstGeom>
            <a:effectLst/>
          </p:spPr>
        </p:pic>
        <p:grpSp>
          <p:nvGrpSpPr>
            <p:cNvPr id="103" name="组合 102"/>
            <p:cNvGrpSpPr/>
            <p:nvPr/>
          </p:nvGrpSpPr>
          <p:grpSpPr>
            <a:xfrm flipH="1">
              <a:off x="3934825" y="502434"/>
              <a:ext cx="4056958" cy="1664103"/>
              <a:chOff x="1230851" y="1651974"/>
              <a:chExt cx="4056958" cy="1664103"/>
            </a:xfrm>
          </p:grpSpPr>
          <p:pic>
            <p:nvPicPr>
              <p:cNvPr id="105" name="图片 104" descr="11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230851" y="1651974"/>
                <a:ext cx="4056958" cy="1664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矩形 105"/>
              <p:cNvSpPr/>
              <p:nvPr/>
            </p:nvSpPr>
            <p:spPr>
              <a:xfrm>
                <a:off x="1962797" y="2103701"/>
                <a:ext cx="2903008" cy="977404"/>
              </a:xfrm>
              <a:prstGeom prst="rect">
                <a:avLst/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Text Box 3"/>
              <p:cNvSpPr txBox="1">
                <a:spLocks noChangeArrowheads="1"/>
              </p:cNvSpPr>
              <p:nvPr/>
            </p:nvSpPr>
            <p:spPr bwMode="auto">
              <a:xfrm>
                <a:off x="1691434" y="2175044"/>
                <a:ext cx="3420000" cy="83099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 dirty="0">
                    <a:ea typeface="楷体" panose="02010609060101010101" pitchFamily="49" charset="-122"/>
                  </a:rPr>
                  <a:t>长方体</a:t>
                </a:r>
                <a:r>
                  <a:rPr lang="en-US" altLang="zh-CN" b="1" dirty="0">
                    <a:ea typeface="楷体" panose="02010609060101010101" pitchFamily="49" charset="-122"/>
                  </a:rPr>
                  <a:t>6</a:t>
                </a:r>
                <a:r>
                  <a:rPr lang="zh-CN" altLang="en-US" b="1" dirty="0">
                    <a:ea typeface="楷体" panose="02010609060101010101" pitchFamily="49" charset="-122"/>
                  </a:rPr>
                  <a:t>个面的面积之和叫作它的</a:t>
                </a:r>
                <a:r>
                  <a:rPr lang="zh-CN" altLang="en-US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表面积</a:t>
                </a:r>
                <a:r>
                  <a:rPr lang="zh-CN" altLang="en-US" b="1" dirty="0">
                    <a:ea typeface="楷体" panose="02010609060101010101" pitchFamily="49" charset="-122"/>
                  </a:rPr>
                  <a:t>。</a:t>
                </a:r>
              </a:p>
            </p:txBody>
          </p:sp>
        </p:grpSp>
      </p:grpSp>
      <p:sp>
        <p:nvSpPr>
          <p:cNvPr id="21" name="TextBox 3"/>
          <p:cNvSpPr txBox="1"/>
          <p:nvPr/>
        </p:nvSpPr>
        <p:spPr>
          <a:xfrm>
            <a:off x="4232120" y="294932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展开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33260" y="2240440"/>
            <a:ext cx="3535533" cy="2014634"/>
            <a:chOff x="91066" y="2501332"/>
            <a:chExt cx="3535533" cy="201463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503983"/>
              <a:ext cx="3519095" cy="2011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093" y="2505063"/>
              <a:ext cx="971506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6" y="2501332"/>
              <a:ext cx="880534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矩形 22"/>
          <p:cNvSpPr/>
          <p:nvPr/>
        </p:nvSpPr>
        <p:spPr>
          <a:xfrm>
            <a:off x="1492529" y="3174405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148713" y="3172916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509307" y="2526882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509307" y="3731273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773527" y="3171520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2379644" y="3170031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椭圆 96"/>
          <p:cNvSpPr/>
          <p:nvPr/>
        </p:nvSpPr>
        <p:spPr>
          <a:xfrm>
            <a:off x="622727" y="58784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9"/>
          <p:cNvSpPr txBox="1">
            <a:spLocks noChangeArrowheads="1"/>
          </p:cNvSpPr>
          <p:nvPr/>
        </p:nvSpPr>
        <p:spPr bwMode="auto">
          <a:xfrm>
            <a:off x="910727" y="494848"/>
            <a:ext cx="7880847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/>
              <a:t>怎样计算这个长方体包装盒的表面积？想一想，填一填。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DB6C6C58-6DCF-4D72-8832-19E50BD340AA}"/>
              </a:ext>
            </a:extLst>
          </p:cNvPr>
          <p:cNvGrpSpPr>
            <a:grpSpLocks/>
          </p:cNvGrpSpPr>
          <p:nvPr/>
        </p:nvGrpSpPr>
        <p:grpSpPr bwMode="auto">
          <a:xfrm>
            <a:off x="3588224" y="3463214"/>
            <a:ext cx="3794802" cy="1110826"/>
            <a:chOff x="5201939" y="743206"/>
            <a:chExt cx="3796381" cy="11113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99E19B58-2AA7-4B5A-8159-AB02EACEE1A2}"/>
                </a:ext>
              </a:extLst>
            </p:cNvPr>
            <p:cNvSpPr/>
            <p:nvPr/>
          </p:nvSpPr>
          <p:spPr>
            <a:xfrm>
              <a:off x="5201939" y="1213136"/>
              <a:ext cx="3061279" cy="526898"/>
            </a:xfrm>
            <a:prstGeom prst="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56000">
                    <a:schemeClr val="accent4">
                      <a:lumMod val="0"/>
                      <a:lumOff val="100000"/>
                    </a:schemeClr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2">
              <a:extLst>
                <a:ext uri="{FF2B5EF4-FFF2-40B4-BE49-F238E27FC236}">
                  <a16:creationId xmlns="" xmlns:a16="http://schemas.microsoft.com/office/drawing/2014/main" id="{2EBACE65-4716-4C06-B12B-793A975EE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337" y="1261040"/>
              <a:ext cx="2818685" cy="43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相对的面的面积相等。</a:t>
              </a:r>
            </a:p>
          </p:txBody>
        </p:sp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DECF688D-2E72-463A-9F3F-2AE7BB39C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1332" y="743206"/>
              <a:ext cx="756988" cy="111134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</p:pic>
      </p:grpSp>
      <p:grpSp>
        <p:nvGrpSpPr>
          <p:cNvPr id="29" name="组合 28"/>
          <p:cNvGrpSpPr/>
          <p:nvPr/>
        </p:nvGrpSpPr>
        <p:grpSpPr>
          <a:xfrm>
            <a:off x="311381" y="1140604"/>
            <a:ext cx="3535533" cy="2014634"/>
            <a:chOff x="91066" y="2501332"/>
            <a:chExt cx="3535533" cy="2014634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503983"/>
              <a:ext cx="3519095" cy="2011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093" y="2505063"/>
              <a:ext cx="971506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6" y="2501332"/>
              <a:ext cx="880534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矩形 29"/>
          <p:cNvSpPr/>
          <p:nvPr/>
        </p:nvSpPr>
        <p:spPr>
          <a:xfrm>
            <a:off x="1470650" y="2074569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3126834" y="2073080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1487428" y="1427046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487428" y="2631437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751648" y="2071684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2357765" y="2070195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  <a:endParaRPr lang="zh-CN" altLang="en-US" dirty="0"/>
          </a:p>
        </p:txBody>
      </p:sp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39673"/>
              </p:ext>
            </p:extLst>
          </p:nvPr>
        </p:nvGraphicFramePr>
        <p:xfrm>
          <a:off x="3977552" y="1201572"/>
          <a:ext cx="5022216" cy="1835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7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4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89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spc="-150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前、后两面的面积和</a:t>
                      </a: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spc="-150" baseline="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spc="-150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左、右两面的面积和</a:t>
                      </a: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spc="-150" baseline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spc="-150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上、下两面的面积和</a:t>
                      </a: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spc="-150" baseline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89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spc="-150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长方体表面积</a:t>
                      </a: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spc="-150" baseline="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" name="TextBox 12"/>
          <p:cNvSpPr txBox="1"/>
          <p:nvPr/>
        </p:nvSpPr>
        <p:spPr>
          <a:xfrm>
            <a:off x="6308796" y="1259071"/>
            <a:ext cx="225385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spc="-22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7×3×2</a:t>
            </a:r>
            <a:r>
              <a:rPr lang="zh-CN" altLang="en-US" sz="2000" b="1" spc="-22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42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000" b="1" spc="-75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5" name="TextBox 14"/>
          <p:cNvSpPr txBox="1"/>
          <p:nvPr/>
        </p:nvSpPr>
        <p:spPr>
          <a:xfrm>
            <a:off x="6304033" y="1722224"/>
            <a:ext cx="22526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spc="-22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3×5×2</a:t>
            </a:r>
            <a:r>
              <a:rPr lang="zh-CN" altLang="en-US" sz="2000" b="1" spc="-22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000" b="1" spc="-75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6" name="TextBox 15"/>
          <p:cNvSpPr txBox="1"/>
          <p:nvPr/>
        </p:nvSpPr>
        <p:spPr>
          <a:xfrm>
            <a:off x="6304033" y="2172280"/>
            <a:ext cx="22526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spc="-22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7×5×2</a:t>
            </a:r>
            <a:r>
              <a:rPr lang="zh-CN" altLang="en-US" sz="2000" b="1" spc="-22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000" b="1" spc="-75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7" name="TextBox 16"/>
          <p:cNvSpPr txBox="1"/>
          <p:nvPr/>
        </p:nvSpPr>
        <p:spPr>
          <a:xfrm>
            <a:off x="6170603" y="2604420"/>
            <a:ext cx="27003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42</a:t>
            </a:r>
            <a:r>
              <a:rPr lang="zh-CN" altLang="en-US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142</a:t>
            </a:r>
            <a:r>
              <a:rPr lang="zh-CN" altLang="en-US" sz="2000" b="1" spc="-3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000" b="1" spc="-75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563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椭圆 121"/>
          <p:cNvSpPr/>
          <p:nvPr/>
        </p:nvSpPr>
        <p:spPr>
          <a:xfrm>
            <a:off x="622727" y="58784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TextBox 9"/>
          <p:cNvSpPr txBox="1">
            <a:spLocks noChangeArrowheads="1"/>
          </p:cNvSpPr>
          <p:nvPr/>
        </p:nvSpPr>
        <p:spPr bwMode="auto">
          <a:xfrm>
            <a:off x="910727" y="494848"/>
            <a:ext cx="5001341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/>
              <a:t>探究长方体的表面积公式。</a:t>
            </a:r>
            <a:endParaRPr lang="zh-CN" altLang="en-US" sz="2400" dirty="0"/>
          </a:p>
        </p:txBody>
      </p:sp>
      <p:graphicFrame>
        <p:nvGraphicFramePr>
          <p:cNvPr id="125" name="表格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399569"/>
              </p:ext>
            </p:extLst>
          </p:nvPr>
        </p:nvGraphicFramePr>
        <p:xfrm>
          <a:off x="3864014" y="1397341"/>
          <a:ext cx="5022216" cy="1835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7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4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89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spc="-150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前、后两面的面积和</a:t>
                      </a: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spc="-150" baseline="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spc="-150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左、右两面的面积和</a:t>
                      </a: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spc="-150" baseline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spc="-150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上、下两面的面积和</a:t>
                      </a: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spc="-150" baseline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89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spc="-150" baseline="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长方体表面积</a:t>
                      </a: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spc="-150" baseline="0" dirty="0"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7" marR="68587" marT="34289" marB="3428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6" name="TextBox 12"/>
          <p:cNvSpPr txBox="1"/>
          <p:nvPr/>
        </p:nvSpPr>
        <p:spPr>
          <a:xfrm>
            <a:off x="5988073" y="1487826"/>
            <a:ext cx="225385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spc="-22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7×3×2</a:t>
            </a:r>
            <a:r>
              <a:rPr lang="zh-CN" altLang="en-US" sz="2000" b="1" spc="-22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42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000" b="1" spc="-75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27" name="TextBox 14"/>
          <p:cNvSpPr txBox="1"/>
          <p:nvPr/>
        </p:nvSpPr>
        <p:spPr>
          <a:xfrm>
            <a:off x="5983310" y="1950979"/>
            <a:ext cx="22526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spc="-22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3×5×2</a:t>
            </a:r>
            <a:r>
              <a:rPr lang="zh-CN" altLang="en-US" sz="2000" b="1" spc="-22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000" b="1" spc="-75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28" name="TextBox 15"/>
          <p:cNvSpPr txBox="1"/>
          <p:nvPr/>
        </p:nvSpPr>
        <p:spPr>
          <a:xfrm>
            <a:off x="5983310" y="2401035"/>
            <a:ext cx="22526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spc="-22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7×5×2</a:t>
            </a:r>
            <a:r>
              <a:rPr lang="zh-CN" altLang="en-US" sz="2000" b="1" spc="-22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000" b="1" spc="-75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29" name="TextBox 16"/>
          <p:cNvSpPr txBox="1"/>
          <p:nvPr/>
        </p:nvSpPr>
        <p:spPr>
          <a:xfrm>
            <a:off x="5988073" y="2801145"/>
            <a:ext cx="27003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42</a:t>
            </a:r>
            <a:r>
              <a:rPr lang="zh-CN" altLang="en-US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spc="-188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142</a:t>
            </a:r>
            <a:r>
              <a:rPr lang="zh-CN" altLang="en-US" sz="2000" b="1" spc="-3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000" b="1" spc="-75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spc="-75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30" name="TextBox 9"/>
          <p:cNvSpPr txBox="1">
            <a:spLocks noChangeArrowheads="1"/>
          </p:cNvSpPr>
          <p:nvPr/>
        </p:nvSpPr>
        <p:spPr bwMode="auto">
          <a:xfrm>
            <a:off x="3604404" y="3550527"/>
            <a:ext cx="1813254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×2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4" name="TextBox 9"/>
          <p:cNvSpPr txBox="1">
            <a:spLocks noChangeArrowheads="1"/>
          </p:cNvSpPr>
          <p:nvPr/>
        </p:nvSpPr>
        <p:spPr bwMode="auto">
          <a:xfrm>
            <a:off x="5291273" y="3550527"/>
            <a:ext cx="1813254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×2</a:t>
            </a:r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7" name="TextBox 9"/>
          <p:cNvSpPr txBox="1">
            <a:spLocks noChangeArrowheads="1"/>
          </p:cNvSpPr>
          <p:nvPr/>
        </p:nvSpPr>
        <p:spPr bwMode="auto">
          <a:xfrm>
            <a:off x="6936498" y="3550527"/>
            <a:ext cx="1813254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rgbClr val="D533B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dirty="0" smtClean="0">
                <a:solidFill>
                  <a:srgbClr val="D533B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dirty="0" smtClean="0">
                <a:solidFill>
                  <a:srgbClr val="D533B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dirty="0" smtClean="0">
                <a:solidFill>
                  <a:srgbClr val="D533B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×2</a:t>
            </a:r>
            <a:endParaRPr lang="zh-CN" altLang="en-US" sz="2400" dirty="0">
              <a:solidFill>
                <a:srgbClr val="D533BE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8" name="TextBox 9"/>
          <p:cNvSpPr txBox="1">
            <a:spLocks noChangeArrowheads="1"/>
          </p:cNvSpPr>
          <p:nvPr/>
        </p:nvSpPr>
        <p:spPr bwMode="auto">
          <a:xfrm>
            <a:off x="5080278" y="3540828"/>
            <a:ext cx="443552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9" name="TextBox 9"/>
          <p:cNvSpPr txBox="1">
            <a:spLocks noChangeArrowheads="1"/>
          </p:cNvSpPr>
          <p:nvPr/>
        </p:nvSpPr>
        <p:spPr bwMode="auto">
          <a:xfrm>
            <a:off x="6736284" y="3540828"/>
            <a:ext cx="443552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0" name="TextBox 9"/>
          <p:cNvSpPr txBox="1">
            <a:spLocks noChangeArrowheads="1"/>
          </p:cNvSpPr>
          <p:nvPr/>
        </p:nvSpPr>
        <p:spPr bwMode="auto">
          <a:xfrm>
            <a:off x="3474679" y="4055001"/>
            <a:ext cx="4579144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)×2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30902" y="1343772"/>
            <a:ext cx="3535533" cy="2014634"/>
            <a:chOff x="91066" y="2501332"/>
            <a:chExt cx="3535533" cy="2014634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503983"/>
              <a:ext cx="3519095" cy="2011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093" y="2505063"/>
              <a:ext cx="971506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6" y="2501332"/>
              <a:ext cx="880534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矩形 38"/>
          <p:cNvSpPr/>
          <p:nvPr/>
        </p:nvSpPr>
        <p:spPr>
          <a:xfrm>
            <a:off x="1390171" y="2277737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3046355" y="2276248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1406949" y="1630214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1406949" y="2834605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671169" y="2274852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2277286" y="2273363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pc="-15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/>
      <p:bldP spid="130" grpId="0"/>
      <p:bldP spid="134" grpId="0"/>
      <p:bldP spid="137" grpId="0"/>
      <p:bldP spid="138" grpId="0"/>
      <p:bldP spid="139" grpId="0"/>
      <p:bldP spid="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77219" y="1740421"/>
            <a:ext cx="3368278" cy="1644849"/>
            <a:chOff x="2739972" y="1085997"/>
            <a:chExt cx="3368278" cy="1644849"/>
          </a:xfrm>
        </p:grpSpPr>
        <p:grpSp>
          <p:nvGrpSpPr>
            <p:cNvPr id="209" name="Group 13"/>
            <p:cNvGrpSpPr/>
            <p:nvPr/>
          </p:nvGrpSpPr>
          <p:grpSpPr bwMode="auto">
            <a:xfrm>
              <a:off x="2739972" y="1085997"/>
              <a:ext cx="2921794" cy="1485900"/>
              <a:chOff x="0" y="0"/>
              <a:chExt cx="2454" cy="1248"/>
            </a:xfrm>
          </p:grpSpPr>
          <p:grpSp>
            <p:nvGrpSpPr>
              <p:cNvPr id="210" name="Group 14"/>
              <p:cNvGrpSpPr/>
              <p:nvPr/>
            </p:nvGrpSpPr>
            <p:grpSpPr bwMode="auto">
              <a:xfrm>
                <a:off x="0" y="0"/>
                <a:ext cx="2454" cy="1203"/>
                <a:chOff x="0" y="0"/>
                <a:chExt cx="2454" cy="1203"/>
              </a:xfrm>
            </p:grpSpPr>
            <p:sp>
              <p:nvSpPr>
                <p:cNvPr id="212" name="AutoShape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54" cy="1203"/>
                </a:xfrm>
                <a:prstGeom prst="cube">
                  <a:avLst>
                    <a:gd name="adj" fmla="val 2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050"/>
                </a:p>
              </p:txBody>
            </p:sp>
            <p:grpSp>
              <p:nvGrpSpPr>
                <p:cNvPr id="213" name="Group 16"/>
                <p:cNvGrpSpPr/>
                <p:nvPr/>
              </p:nvGrpSpPr>
              <p:grpSpPr bwMode="auto">
                <a:xfrm>
                  <a:off x="48" y="48"/>
                  <a:ext cx="2352" cy="1128"/>
                  <a:chOff x="0" y="0"/>
                  <a:chExt cx="2352" cy="1128"/>
                </a:xfrm>
              </p:grpSpPr>
              <p:sp>
                <p:nvSpPr>
                  <p:cNvPr id="21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864"/>
                    <a:ext cx="21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50"/>
                  </a:p>
                </p:txBody>
              </p:sp>
              <p:sp>
                <p:nvSpPr>
                  <p:cNvPr id="21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0"/>
                    <a:ext cx="0" cy="891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50"/>
                  </a:p>
                </p:txBody>
              </p:sp>
              <p:sp>
                <p:nvSpPr>
                  <p:cNvPr id="219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816"/>
                    <a:ext cx="291" cy="312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50"/>
                  </a:p>
                </p:txBody>
              </p:sp>
            </p:grpSp>
            <p:sp>
              <p:nvSpPr>
                <p:cNvPr id="214" name="Line 20"/>
                <p:cNvSpPr>
                  <a:spLocks noChangeShapeType="1"/>
                </p:cNvSpPr>
                <p:nvPr/>
              </p:nvSpPr>
              <p:spPr bwMode="auto">
                <a:xfrm>
                  <a:off x="0" y="1200"/>
                  <a:ext cx="2163" cy="0"/>
                </a:xfrm>
                <a:prstGeom prst="line">
                  <a:avLst/>
                </a:prstGeom>
                <a:noFill/>
                <a:ln w="5397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50"/>
                </a:p>
              </p:txBody>
            </p:sp>
            <p:sp>
              <p:nvSpPr>
                <p:cNvPr id="215" name="Line 21"/>
                <p:cNvSpPr>
                  <a:spLocks noChangeShapeType="1"/>
                </p:cNvSpPr>
                <p:nvPr/>
              </p:nvSpPr>
              <p:spPr bwMode="auto">
                <a:xfrm>
                  <a:off x="2163" y="312"/>
                  <a:ext cx="0" cy="891"/>
                </a:xfrm>
                <a:prstGeom prst="line">
                  <a:avLst/>
                </a:prstGeom>
                <a:noFill/>
                <a:ln w="5080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50"/>
                </a:p>
              </p:txBody>
            </p:sp>
            <p:sp>
              <p:nvSpPr>
                <p:cNvPr id="21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163" y="891"/>
                  <a:ext cx="291" cy="312"/>
                </a:xfrm>
                <a:prstGeom prst="line">
                  <a:avLst/>
                </a:prstGeom>
                <a:noFill/>
                <a:ln w="50800">
                  <a:solidFill>
                    <a:srgbClr val="00CC66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50"/>
                </a:p>
              </p:txBody>
            </p:sp>
          </p:grpSp>
          <p:sp>
            <p:nvSpPr>
              <p:cNvPr id="211" name="Oval 23"/>
              <p:cNvSpPr>
                <a:spLocks noChangeArrowheads="1"/>
              </p:cNvSpPr>
              <p:nvPr/>
            </p:nvSpPr>
            <p:spPr bwMode="auto">
              <a:xfrm>
                <a:off x="2128" y="1159"/>
                <a:ext cx="83" cy="8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50"/>
              </a:p>
            </p:txBody>
          </p:sp>
        </p:grpSp>
        <p:sp>
          <p:nvSpPr>
            <p:cNvPr id="220" name="Text Box 24"/>
            <p:cNvSpPr txBox="1">
              <a:spLocks noChangeArrowheads="1"/>
            </p:cNvSpPr>
            <p:nvPr/>
          </p:nvSpPr>
          <p:spPr bwMode="auto">
            <a:xfrm>
              <a:off x="3825822" y="1968399"/>
              <a:ext cx="685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000" b="1" dirty="0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</a:t>
              </a:r>
            </a:p>
          </p:txBody>
        </p:sp>
        <p:sp>
          <p:nvSpPr>
            <p:cNvPr id="221" name="Text Box 25"/>
            <p:cNvSpPr txBox="1">
              <a:spLocks noChangeArrowheads="1"/>
            </p:cNvSpPr>
            <p:nvPr/>
          </p:nvSpPr>
          <p:spPr bwMode="auto">
            <a:xfrm>
              <a:off x="5365300" y="2176848"/>
              <a:ext cx="7429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000" b="1" dirty="0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宽</a:t>
              </a:r>
            </a:p>
          </p:txBody>
        </p:sp>
        <p:sp>
          <p:nvSpPr>
            <p:cNvPr id="222" name="Text Box 26"/>
            <p:cNvSpPr txBox="1">
              <a:spLocks noChangeArrowheads="1"/>
            </p:cNvSpPr>
            <p:nvPr/>
          </p:nvSpPr>
          <p:spPr bwMode="auto">
            <a:xfrm>
              <a:off x="4777950" y="1657497"/>
              <a:ext cx="6286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000" b="1" dirty="0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高</a:t>
              </a:r>
            </a:p>
          </p:txBody>
        </p:sp>
      </p:grpSp>
      <p:sp>
        <p:nvSpPr>
          <p:cNvPr id="223" name="TextBox 9"/>
          <p:cNvSpPr txBox="1">
            <a:spLocks noChangeArrowheads="1"/>
          </p:cNvSpPr>
          <p:nvPr/>
        </p:nvSpPr>
        <p:spPr bwMode="auto">
          <a:xfrm>
            <a:off x="867259" y="3739037"/>
            <a:ext cx="7595424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长方体的表面积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)×2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4" name="Text Box 3"/>
          <p:cNvSpPr txBox="1">
            <a:spLocks noChangeArrowheads="1"/>
          </p:cNvSpPr>
          <p:nvPr/>
        </p:nvSpPr>
        <p:spPr bwMode="auto">
          <a:xfrm flipH="1">
            <a:off x="1236083" y="861115"/>
            <a:ext cx="6857775" cy="52322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ea typeface="楷体" panose="02010609060101010101" pitchFamily="49" charset="-122"/>
              </a:rPr>
              <a:t>长方体</a:t>
            </a:r>
            <a:r>
              <a:rPr lang="en-US" altLang="zh-CN" sz="2800" b="1" dirty="0"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ea typeface="楷体" panose="02010609060101010101" pitchFamily="49" charset="-122"/>
              </a:rPr>
              <a:t>个面的面积之和叫作它的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表面积</a:t>
            </a:r>
            <a:r>
              <a:rPr lang="zh-CN" altLang="en-US" sz="2800" b="1" dirty="0"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32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8529" y="516209"/>
            <a:ext cx="73217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怎样计算正方体的表面积？想一想，说一说。</a:t>
            </a: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36"/>
          <p:cNvGrpSpPr>
            <a:grpSpLocks/>
          </p:cNvGrpSpPr>
          <p:nvPr/>
        </p:nvGrpSpPr>
        <p:grpSpPr bwMode="auto">
          <a:xfrm>
            <a:off x="1295703" y="1787228"/>
            <a:ext cx="1350852" cy="1350853"/>
            <a:chOff x="5292080" y="4581128"/>
            <a:chExt cx="1728192" cy="1728192"/>
          </a:xfrm>
        </p:grpSpPr>
        <p:sp>
          <p:nvSpPr>
            <p:cNvPr id="65" name="立方体 64"/>
            <p:cNvSpPr/>
            <p:nvPr/>
          </p:nvSpPr>
          <p:spPr>
            <a:xfrm>
              <a:off x="5292080" y="4581128"/>
              <a:ext cx="1728192" cy="1728192"/>
            </a:xfrm>
            <a:prstGeom prst="cub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5738013" y="4581128"/>
              <a:ext cx="0" cy="129654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5738013" y="5877669"/>
              <a:ext cx="128225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5292080" y="5877669"/>
              <a:ext cx="445933" cy="43165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3218329" y="2048424"/>
            <a:ext cx="4930587" cy="1356820"/>
            <a:chOff x="3316941" y="1677914"/>
            <a:chExt cx="4930587" cy="1356820"/>
          </a:xfrm>
        </p:grpSpPr>
        <p:grpSp>
          <p:nvGrpSpPr>
            <p:cNvPr id="69" name="组合 68">
              <a:extLst>
                <a:ext uri="{FF2B5EF4-FFF2-40B4-BE49-F238E27FC236}">
                  <a16:creationId xmlns="" xmlns:a16="http://schemas.microsoft.com/office/drawing/2014/main" id="{0D555164-FF0C-430B-8F51-6EA70E29CB5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334345" y="1677914"/>
              <a:ext cx="4913183" cy="1356820"/>
              <a:chOff x="3440543" y="1211460"/>
              <a:chExt cx="4915226" cy="135745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矩形 22">
                <a:extLst>
                  <a:ext uri="{FF2B5EF4-FFF2-40B4-BE49-F238E27FC236}">
                    <a16:creationId xmlns="" xmlns:a16="http://schemas.microsoft.com/office/drawing/2014/main" id="{2ABE9AA1-EFD0-48B5-A0D9-5866825D0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4273" y="1211460"/>
                <a:ext cx="3601496" cy="919833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正方</a:t>
                </a:r>
                <a:r>
                  <a:rPr lang="zh-CN" altLang="en-US" sz="2400" b="1" spc="3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体</a:t>
                </a:r>
                <a:r>
                  <a:rPr lang="en-US" altLang="zh-CN" sz="2400" b="1" spc="3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个面的面积都相等，先计算一个面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……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pic>
            <p:nvPicPr>
              <p:cNvPr id="72" name="图片 71">
                <a:extLst>
                  <a:ext uri="{FF2B5EF4-FFF2-40B4-BE49-F238E27FC236}">
                    <a16:creationId xmlns="" xmlns:a16="http://schemas.microsoft.com/office/drawing/2014/main" id="{AE187944-1814-4DEE-8475-23C081E9F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40543" y="1359215"/>
                <a:ext cx="959433" cy="1209703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/>
                </a:outerShdw>
              </a:effectLst>
            </p:spPr>
          </p:pic>
        </p:grpSp>
        <p:sp>
          <p:nvSpPr>
            <p:cNvPr id="3" name="圆角矩形标注 2"/>
            <p:cNvSpPr/>
            <p:nvPr/>
          </p:nvSpPr>
          <p:spPr>
            <a:xfrm>
              <a:off x="3316941" y="1677914"/>
              <a:ext cx="3639672" cy="903921"/>
            </a:xfrm>
            <a:prstGeom prst="wedgeRoundRectCallout">
              <a:avLst>
                <a:gd name="adj1" fmla="val 57000"/>
                <a:gd name="adj2" fmla="val 38698"/>
                <a:gd name="adj3" fmla="val 16667"/>
              </a:avLst>
            </a:prstGeom>
            <a:noFill/>
            <a:ln w="19050">
              <a:solidFill>
                <a:srgbClr val="D53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TextBox 22"/>
          <p:cNvSpPr txBox="1"/>
          <p:nvPr/>
        </p:nvSpPr>
        <p:spPr>
          <a:xfrm>
            <a:off x="1772355" y="3631260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正方体的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表面积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86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 animBg="1"/>
      <p:bldP spid="7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4673</TotalTime>
  <Words>1245</Words>
  <Application>Microsoft Office PowerPoint</Application>
  <PresentationFormat>全屏显示(16:9)</PresentationFormat>
  <Paragraphs>209</Paragraphs>
  <Slides>26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1077</cp:revision>
  <dcterms:created xsi:type="dcterms:W3CDTF">2019-09-02T08:53:00Z</dcterms:created>
  <dcterms:modified xsi:type="dcterms:W3CDTF">2024-02-04T06:55:14Z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