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4"/>
  </p:notesMasterIdLst>
  <p:sldIdLst>
    <p:sldId id="256" r:id="rId2"/>
    <p:sldId id="313" r:id="rId3"/>
    <p:sldId id="327" r:id="rId4"/>
    <p:sldId id="297" r:id="rId5"/>
    <p:sldId id="335" r:id="rId6"/>
    <p:sldId id="346" r:id="rId7"/>
    <p:sldId id="342" r:id="rId8"/>
    <p:sldId id="336" r:id="rId9"/>
    <p:sldId id="325" r:id="rId10"/>
    <p:sldId id="258" r:id="rId11"/>
    <p:sldId id="332" r:id="rId12"/>
    <p:sldId id="343" r:id="rId13"/>
    <p:sldId id="344" r:id="rId14"/>
    <p:sldId id="292" r:id="rId15"/>
    <p:sldId id="340" r:id="rId16"/>
    <p:sldId id="339" r:id="rId17"/>
    <p:sldId id="345" r:id="rId18"/>
    <p:sldId id="320" r:id="rId19"/>
    <p:sldId id="259" r:id="rId20"/>
    <p:sldId id="322" r:id="rId21"/>
    <p:sldId id="308" r:id="rId22"/>
    <p:sldId id="262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FF"/>
    <a:srgbClr val="A51B77"/>
    <a:srgbClr val="FBEBD8"/>
    <a:srgbClr val="F95647"/>
    <a:srgbClr val="FF99FF"/>
    <a:srgbClr val="FFFF00"/>
    <a:srgbClr val="528330"/>
    <a:srgbClr val="FAC14D"/>
    <a:srgbClr val="7CB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2" autoAdjust="0"/>
    <p:restoredTop sz="99830" autoAdjust="0"/>
  </p:normalViewPr>
  <p:slideViewPr>
    <p:cSldViewPr snapToGrid="0">
      <p:cViewPr>
        <p:scale>
          <a:sx n="130" d="100"/>
          <a:sy n="130" d="100"/>
        </p:scale>
        <p:origin x="-1074" y="-450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xmlns="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xmlns="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xmlns="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xmlns="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85143" y="1497464"/>
            <a:ext cx="7174112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第二单元  长方体（一</a:t>
            </a:r>
            <a:r>
              <a:rPr lang="zh-CN" altLang="en-US" sz="54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）</a:t>
            </a:r>
          </a:p>
        </p:txBody>
      </p:sp>
      <p:sp>
        <p:nvSpPr>
          <p:cNvPr id="6" name="矩形 5"/>
          <p:cNvSpPr/>
          <p:nvPr/>
        </p:nvSpPr>
        <p:spPr>
          <a:xfrm>
            <a:off x="1119115" y="2965672"/>
            <a:ext cx="7158251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课时     长方体的认识（</a:t>
            </a:r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2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）</a:t>
            </a:r>
            <a:endParaRPr lang="zh-CN" altLang="zh-CN" sz="40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760362" y="608736"/>
            <a:ext cx="7897863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</a:rPr>
              <a:t>把下面长方体各个面的面积填在表中。</a:t>
            </a:r>
            <a:r>
              <a:rPr lang="en-US" altLang="zh-CN" sz="2400" b="1" dirty="0" smtClean="0">
                <a:latin typeface="Times New Roman" pitchFamily="18" charset="0"/>
              </a:rPr>
              <a:t>(</a:t>
            </a:r>
            <a:r>
              <a:rPr lang="zh-CN" altLang="en-US" sz="2400" b="1" dirty="0" smtClean="0">
                <a:latin typeface="Times New Roman" pitchFamily="18" charset="0"/>
              </a:rPr>
              <a:t>单位：</a:t>
            </a:r>
            <a:r>
              <a:rPr lang="en-US" altLang="zh-CN" sz="2400" b="1" dirty="0" smtClean="0">
                <a:latin typeface="Times New Roman" pitchFamily="18" charset="0"/>
              </a:rPr>
              <a:t>cm)</a:t>
            </a:r>
            <a:endParaRPr lang="zh-CN" altLang="en-US" sz="2400" b="1" dirty="0">
              <a:latin typeface="Times New Roman" pitchFamily="18" charset="0"/>
            </a:endParaRPr>
          </a:p>
        </p:txBody>
      </p:sp>
      <p:grpSp>
        <p:nvGrpSpPr>
          <p:cNvPr id="11" name="组合 20"/>
          <p:cNvGrpSpPr>
            <a:grpSpLocks/>
          </p:cNvGrpSpPr>
          <p:nvPr/>
        </p:nvGrpSpPr>
        <p:grpSpPr bwMode="auto">
          <a:xfrm>
            <a:off x="946745" y="1584890"/>
            <a:ext cx="1494898" cy="840581"/>
            <a:chOff x="4860032" y="2420888"/>
            <a:chExt cx="2736000" cy="1332000"/>
          </a:xfrm>
        </p:grpSpPr>
        <p:sp>
          <p:nvSpPr>
            <p:cNvPr id="12" name="立方体 11"/>
            <p:cNvSpPr/>
            <p:nvPr/>
          </p:nvSpPr>
          <p:spPr>
            <a:xfrm>
              <a:off x="4860032" y="2420888"/>
              <a:ext cx="2736000" cy="1332000"/>
            </a:xfrm>
            <a:prstGeom prst="cube">
              <a:avLst>
                <a:gd name="adj" fmla="val 32426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341778" y="2420888"/>
              <a:ext cx="0" cy="900173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5341780" y="3313122"/>
              <a:ext cx="2254251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4860032" y="3313122"/>
              <a:ext cx="481746" cy="439766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1443196" y="2349525"/>
            <a:ext cx="501996" cy="42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Times New Roman" pitchFamily="18" charset="0"/>
              </a:rPr>
              <a:t>8</a:t>
            </a:r>
            <a:endParaRPr lang="zh-CN" altLang="en-US" sz="2000" b="1" dirty="0">
              <a:latin typeface="Times New Roman" pitchFamily="18" charset="0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2215299" y="2152959"/>
            <a:ext cx="501996" cy="42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Times New Roman" pitchFamily="18" charset="0"/>
              </a:rPr>
              <a:t>4</a:t>
            </a:r>
            <a:endParaRPr lang="zh-CN" altLang="en-US" sz="2000" b="1" dirty="0">
              <a:latin typeface="Times New Roman" pitchFamily="18" charset="0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2441643" y="1649208"/>
            <a:ext cx="501996" cy="42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Times New Roman" pitchFamily="18" charset="0"/>
              </a:rPr>
              <a:t>5</a:t>
            </a:r>
            <a:endParaRPr lang="zh-CN" altLang="en-US" sz="2000" b="1" dirty="0">
              <a:latin typeface="Times New Roman" pitchFamily="18" charset="0"/>
            </a:endParaRPr>
          </a:p>
        </p:txBody>
      </p:sp>
      <p:graphicFrame>
        <p:nvGraphicFramePr>
          <p:cNvPr id="23" name="Group 5">
            <a:extLst>
              <a:ext uri="{FF2B5EF4-FFF2-40B4-BE49-F238E27FC236}">
                <a16:creationId xmlns="" xmlns:a16="http://schemas.microsoft.com/office/drawing/2014/main" id="{85768D6D-CD69-4A44-8D77-16C79B7A0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520249"/>
              </p:ext>
            </p:extLst>
          </p:nvPr>
        </p:nvGraphicFramePr>
        <p:xfrm>
          <a:off x="833547" y="3232651"/>
          <a:ext cx="7116120" cy="873306"/>
        </p:xfrm>
        <a:graphic>
          <a:graphicData uri="http://schemas.openxmlformats.org/drawingml/2006/table">
            <a:tbl>
              <a:tblPr/>
              <a:tblGrid>
                <a:gridCol w="18736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3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4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32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32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46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732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24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上面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下面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前面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后面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左面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右面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面积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kumimoji="0" lang="en-US" altLang="zh-CN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kumimoji="0" lang="zh-CN" altLang="en-US" sz="2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TextBox 10">
            <a:extLst>
              <a:ext uri="{FF2B5EF4-FFF2-40B4-BE49-F238E27FC236}">
                <a16:creationId xmlns="" xmlns:a16="http://schemas.microsoft.com/office/drawing/2014/main" id="{D9D2D7AD-85A7-48C1-9A28-9D10F4D8B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937" y="3667148"/>
            <a:ext cx="701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="" xmlns:a16="http://schemas.microsoft.com/office/drawing/2014/main" id="{ABD1139C-15A8-4286-A2CD-3DDA7DEA1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375" y="3656604"/>
            <a:ext cx="927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TextBox 12">
            <a:extLst>
              <a:ext uri="{FF2B5EF4-FFF2-40B4-BE49-F238E27FC236}">
                <a16:creationId xmlns="" xmlns:a16="http://schemas.microsoft.com/office/drawing/2014/main" id="{D1760DF5-6065-45DF-B838-8AA20F596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171" y="3667148"/>
            <a:ext cx="927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TextBox 13">
            <a:extLst>
              <a:ext uri="{FF2B5EF4-FFF2-40B4-BE49-F238E27FC236}">
                <a16:creationId xmlns="" xmlns:a16="http://schemas.microsoft.com/office/drawing/2014/main" id="{BDD40217-2582-47E9-B9E8-599751B85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967" y="3667148"/>
            <a:ext cx="927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="" xmlns:a16="http://schemas.microsoft.com/office/drawing/2014/main" id="{2A25DFEA-491F-4A54-A739-9F0C92F6D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5763" y="3667148"/>
            <a:ext cx="927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TextBox 15">
            <a:extLst>
              <a:ext uri="{FF2B5EF4-FFF2-40B4-BE49-F238E27FC236}">
                <a16:creationId xmlns="" xmlns:a16="http://schemas.microsoft.com/office/drawing/2014/main" id="{EA7AD7C0-01CB-4EB5-B3EA-8A0A23804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560" y="3667148"/>
            <a:ext cx="927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3344249" y="1261908"/>
            <a:ext cx="303256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上、下面：长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TextBox 9"/>
          <p:cNvSpPr txBox="1">
            <a:spLocks noChangeArrowheads="1"/>
          </p:cNvSpPr>
          <p:nvPr/>
        </p:nvSpPr>
        <p:spPr bwMode="auto">
          <a:xfrm>
            <a:off x="3338857" y="1740312"/>
            <a:ext cx="303256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前、后面：长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TextBox 9"/>
          <p:cNvSpPr txBox="1">
            <a:spLocks noChangeArrowheads="1"/>
          </p:cNvSpPr>
          <p:nvPr/>
        </p:nvSpPr>
        <p:spPr bwMode="auto">
          <a:xfrm>
            <a:off x="3338856" y="2218716"/>
            <a:ext cx="303256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左、右面：长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60362" y="608736"/>
            <a:ext cx="7859763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下图是一个长方体灯笼框架，制作一个这样的</a:t>
            </a:r>
            <a:r>
              <a:rPr lang="zh-CN" altLang="en-US" sz="2400" b="1" dirty="0" smtClean="0">
                <a:latin typeface="Times New Roman" pitchFamily="18" charset="0"/>
              </a:rPr>
              <a:t>框架</a:t>
            </a:r>
            <a:r>
              <a:rPr lang="zh-CN" altLang="en-US" sz="2400" b="1" dirty="0">
                <a:latin typeface="Times New Roman" pitchFamily="18" charset="0"/>
              </a:rPr>
              <a:t>至少需要多少厘米长的木条？（单位：</a:t>
            </a:r>
            <a:r>
              <a:rPr lang="en-US" altLang="zh-CN" sz="2400" b="1" dirty="0">
                <a:latin typeface="Times New Roman" pitchFamily="18" charset="0"/>
              </a:rPr>
              <a:t>cm</a:t>
            </a:r>
            <a:r>
              <a:rPr lang="zh-CN" altLang="en-US" sz="2400" b="1" dirty="0">
                <a:latin typeface="Times New Roman" pitchFamily="18" charset="0"/>
              </a:rPr>
              <a:t>）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46" y="1906452"/>
            <a:ext cx="1871354" cy="148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044BC9D-866E-4DC6-BB20-A9444664EB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4381" r="2392" b="26717"/>
          <a:stretch/>
        </p:blipFill>
        <p:spPr>
          <a:xfrm rot="1114598">
            <a:off x="5075644" y="2274083"/>
            <a:ext cx="742951" cy="371476"/>
          </a:xfrm>
          <a:prstGeom prst="rect">
            <a:avLst/>
          </a:prstGeom>
        </p:spPr>
      </p:pic>
      <p:sp>
        <p:nvSpPr>
          <p:cNvPr id="11" name="TextBox 15">
            <a:extLst>
              <a:ext uri="{FF2B5EF4-FFF2-40B4-BE49-F238E27FC236}">
                <a16:creationId xmlns:a16="http://schemas.microsoft.com/office/drawing/2014/main" xmlns="" id="{C3337077-1D60-4738-A75B-4C06FE047FFF}"/>
              </a:ext>
            </a:extLst>
          </p:cNvPr>
          <p:cNvSpPr txBox="1"/>
          <p:nvPr/>
        </p:nvSpPr>
        <p:spPr>
          <a:xfrm>
            <a:off x="911653" y="2069504"/>
            <a:ext cx="419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长、宽、高分别都是四个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xmlns="" id="{88DA82B7-BBC3-47E0-BE7F-272C3B08D23D}"/>
              </a:ext>
            </a:extLst>
          </p:cNvPr>
          <p:cNvSpPr txBox="1"/>
          <p:nvPr/>
        </p:nvSpPr>
        <p:spPr>
          <a:xfrm>
            <a:off x="911654" y="3454582"/>
            <a:ext cx="563579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答：制作一个这样的框架至少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需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要</a:t>
            </a:r>
            <a:endParaRPr lang="en-US" altLang="zh-CN" sz="2800" b="1" spc="300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28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厘米长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的木条。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A92EE4DB-855C-44FD-A687-B006C3BFC715}"/>
              </a:ext>
            </a:extLst>
          </p:cNvPr>
          <p:cNvSpPr txBox="1"/>
          <p:nvPr/>
        </p:nvSpPr>
        <p:spPr>
          <a:xfrm>
            <a:off x="873250" y="2855535"/>
            <a:ext cx="5069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0+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280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厘米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 spc="45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60362" y="608736"/>
            <a:ext cx="7859763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</a:rPr>
              <a:t>用硬纸板做一个棱长为</a:t>
            </a:r>
            <a:r>
              <a:rPr lang="en-US" altLang="zh-CN" sz="2400" b="1" dirty="0" smtClean="0">
                <a:latin typeface="Times New Roman" pitchFamily="18" charset="0"/>
              </a:rPr>
              <a:t>5 cm</a:t>
            </a:r>
            <a:r>
              <a:rPr lang="zh-CN" altLang="en-US" sz="2400" b="1" dirty="0" smtClean="0">
                <a:latin typeface="Times New Roman" pitchFamily="18" charset="0"/>
              </a:rPr>
              <a:t>的正方体，再做一个长、宽、高分别是</a:t>
            </a:r>
            <a:r>
              <a:rPr lang="en-US" altLang="zh-CN" sz="2400" b="1" dirty="0" smtClean="0">
                <a:latin typeface="Times New Roman" pitchFamily="18" charset="0"/>
              </a:rPr>
              <a:t>7 cm</a:t>
            </a:r>
            <a:r>
              <a:rPr lang="zh-CN" altLang="en-US" sz="2400" b="1" dirty="0" smtClean="0">
                <a:latin typeface="Times New Roman" pitchFamily="18" charset="0"/>
              </a:rPr>
              <a:t>，</a:t>
            </a:r>
            <a:r>
              <a:rPr lang="en-US" altLang="zh-CN" sz="2400" b="1" dirty="0" smtClean="0">
                <a:latin typeface="Times New Roman" pitchFamily="18" charset="0"/>
              </a:rPr>
              <a:t>5 cm</a:t>
            </a:r>
            <a:r>
              <a:rPr lang="zh-CN" altLang="en-US" sz="2400" b="1" dirty="0" smtClean="0">
                <a:latin typeface="Times New Roman" pitchFamily="18" charset="0"/>
              </a:rPr>
              <a:t>，</a:t>
            </a:r>
            <a:r>
              <a:rPr lang="en-US" altLang="zh-CN" sz="2400" b="1" dirty="0" smtClean="0">
                <a:latin typeface="Times New Roman" pitchFamily="18" charset="0"/>
              </a:rPr>
              <a:t>3 cm</a:t>
            </a:r>
            <a:r>
              <a:rPr lang="zh-CN" altLang="en-US" sz="2400" b="1" dirty="0" smtClean="0">
                <a:latin typeface="Times New Roman" pitchFamily="18" charset="0"/>
              </a:rPr>
              <a:t>的长方体。</a:t>
            </a:r>
            <a:endParaRPr lang="zh-CN" altLang="en-US" sz="2400" b="1" dirty="0">
              <a:latin typeface="Times New Roman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955989" y="1865159"/>
            <a:ext cx="4251586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裁剪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个边长为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 cm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的正方形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55989" y="3009540"/>
            <a:ext cx="425158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个长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7cm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、宽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 cm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的长方形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955989" y="3537465"/>
            <a:ext cx="425158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个长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7cm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、宽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 cm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的长方形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955989" y="4065389"/>
            <a:ext cx="425158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个长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5cm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、宽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 cm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的长方形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72333" y="2970231"/>
            <a:ext cx="2620546" cy="1704758"/>
            <a:chOff x="5520905" y="2885761"/>
            <a:chExt cx="2620546" cy="1704758"/>
          </a:xfrm>
        </p:grpSpPr>
        <p:pic>
          <p:nvPicPr>
            <p:cNvPr id="13" name="图片 47" descr="13.png">
              <a:extLst>
                <a:ext uri="{FF2B5EF4-FFF2-40B4-BE49-F238E27FC236}">
                  <a16:creationId xmlns="" xmlns:a16="http://schemas.microsoft.com/office/drawing/2014/main" id="{C702DEE5-E2E6-4338-943A-402C9B78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905" y="2885761"/>
              <a:ext cx="2351125" cy="1369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0">
              <a:extLst>
                <a:ext uri="{FF2B5EF4-FFF2-40B4-BE49-F238E27FC236}">
                  <a16:creationId xmlns="" xmlns:a16="http://schemas.microsoft.com/office/drawing/2014/main" id="{D9D2D7AD-85A7-48C1-9A28-9D10F4D8B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7595" y="4190409"/>
              <a:ext cx="3728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7</a:t>
              </a:r>
              <a:endPara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0">
              <a:extLst>
                <a:ext uri="{FF2B5EF4-FFF2-40B4-BE49-F238E27FC236}">
                  <a16:creationId xmlns="" xmlns:a16="http://schemas.microsoft.com/office/drawing/2014/main" id="{D9D2D7AD-85A7-48C1-9A28-9D10F4D8B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9170" y="3884975"/>
              <a:ext cx="3728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endPara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0">
              <a:extLst>
                <a:ext uri="{FF2B5EF4-FFF2-40B4-BE49-F238E27FC236}">
                  <a16:creationId xmlns="" xmlns:a16="http://schemas.microsoft.com/office/drawing/2014/main" id="{D9D2D7AD-85A7-48C1-9A28-9D10F4D8B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8590" y="3087061"/>
              <a:ext cx="3728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99282" y="1381266"/>
            <a:ext cx="1388264" cy="1423970"/>
            <a:chOff x="5799282" y="1381266"/>
            <a:chExt cx="1388264" cy="1423970"/>
          </a:xfrm>
        </p:grpSpPr>
        <p:pic>
          <p:nvPicPr>
            <p:cNvPr id="17" name="图片 47" descr="13.png">
              <a:extLst>
                <a:ext uri="{FF2B5EF4-FFF2-40B4-BE49-F238E27FC236}">
                  <a16:creationId xmlns="" xmlns:a16="http://schemas.microsoft.com/office/drawing/2014/main" id="{C702DEE5-E2E6-4338-943A-402C9B78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9282" y="1381266"/>
              <a:ext cx="1251316" cy="1369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0">
              <a:extLst>
                <a:ext uri="{FF2B5EF4-FFF2-40B4-BE49-F238E27FC236}">
                  <a16:creationId xmlns="" xmlns:a16="http://schemas.microsoft.com/office/drawing/2014/main" id="{D9D2D7AD-85A7-48C1-9A28-9D10F4D8B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994" y="2405126"/>
              <a:ext cx="3728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endPara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10">
              <a:extLst>
                <a:ext uri="{FF2B5EF4-FFF2-40B4-BE49-F238E27FC236}">
                  <a16:creationId xmlns="" xmlns:a16="http://schemas.microsoft.com/office/drawing/2014/main" id="{D9D2D7AD-85A7-48C1-9A28-9D10F4D8B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9855" y="2127039"/>
              <a:ext cx="3728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endPara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10">
              <a:extLst>
                <a:ext uri="{FF2B5EF4-FFF2-40B4-BE49-F238E27FC236}">
                  <a16:creationId xmlns="" xmlns:a16="http://schemas.microsoft.com/office/drawing/2014/main" id="{D9D2D7AD-85A7-48C1-9A28-9D10F4D8B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4685" y="2257874"/>
              <a:ext cx="3728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endPara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33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8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60362" y="534352"/>
            <a:ext cx="7683247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</a:rPr>
              <a:t>用一根</a:t>
            </a:r>
            <a:r>
              <a:rPr lang="en-US" altLang="zh-CN" sz="2400" b="1" dirty="0" smtClean="0">
                <a:latin typeface="Times New Roman" pitchFamily="18" charset="0"/>
              </a:rPr>
              <a:t>28 cm</a:t>
            </a:r>
            <a:r>
              <a:rPr lang="zh-CN" altLang="en-US" sz="2400" b="1" dirty="0" smtClean="0">
                <a:latin typeface="Times New Roman" pitchFamily="18" charset="0"/>
              </a:rPr>
              <a:t>长的铁丝做一个棱长是整厘米数的长方体框架，这个长方体框架的长、宽、高可能是多少厘米？想一想，填一填。</a:t>
            </a:r>
            <a:endParaRPr lang="zh-CN" altLang="en-US" sz="2400" b="1" dirty="0">
              <a:latin typeface="Times New Roman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598900"/>
              </p:ext>
            </p:extLst>
          </p:nvPr>
        </p:nvGraphicFramePr>
        <p:xfrm>
          <a:off x="1251627" y="2112585"/>
          <a:ext cx="662040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101"/>
                <a:gridCol w="1655101"/>
                <a:gridCol w="1655101"/>
                <a:gridCol w="1655101"/>
              </a:tblGrid>
              <a:tr h="4568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/cm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宽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/cm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</a:t>
                      </a:r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/cm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8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(1)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8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(2)</a:t>
                      </a:r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8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(3)</a:t>
                      </a:r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8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(4)</a:t>
                      </a:r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38951" y="1494865"/>
            <a:ext cx="2727343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长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宽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高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)×4=28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479225" y="4447735"/>
            <a:ext cx="272734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长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宽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高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=7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497141" y="3485044"/>
            <a:ext cx="469795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4                    2                    1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497140" y="3909114"/>
            <a:ext cx="4697953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5                    1                    1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3497139" y="3003699"/>
            <a:ext cx="4697953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3                    2                    2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3497137" y="2544743"/>
            <a:ext cx="4697953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3                    3                    1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943674" y="623076"/>
            <a:ext cx="723800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下面哪几个面可以组成长方体？</a:t>
            </a:r>
            <a:endParaRPr lang="zh-CN" altLang="en-US" sz="2800" b="1" dirty="0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10" y="1327866"/>
            <a:ext cx="5304853" cy="1873426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321834" y="1535502"/>
            <a:ext cx="888521" cy="8195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434642" y="2355011"/>
            <a:ext cx="888521" cy="81950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1"/>
          <p:cNvSpPr txBox="1"/>
          <p:nvPr/>
        </p:nvSpPr>
        <p:spPr>
          <a:xfrm>
            <a:off x="1018310" y="3382156"/>
            <a:ext cx="567243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①④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②⑦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⑤⑥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分别为三组相对的面。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4" name="TextBox 1"/>
          <p:cNvSpPr txBox="1"/>
          <p:nvPr/>
        </p:nvSpPr>
        <p:spPr>
          <a:xfrm>
            <a:off x="1018310" y="3830785"/>
            <a:ext cx="5672432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组成的长方体长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8cm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、宽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6cm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、高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4cm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97068" y="666165"/>
            <a:ext cx="405578" cy="523220"/>
            <a:chOff x="152631" y="723992"/>
            <a:chExt cx="405578" cy="523220"/>
          </a:xfrm>
        </p:grpSpPr>
        <p:sp>
          <p:nvSpPr>
            <p:cNvPr id="9" name="椭圆 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74843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 animBg="1"/>
      <p:bldP spid="51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681141" y="654039"/>
            <a:ext cx="82080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判断：正方体的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6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个面都是正方形，长方体的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6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个面都是长方形。                                                       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(       )</a:t>
            </a:r>
            <a:endParaRPr lang="zh-CN" altLang="en-US" sz="28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8009581" y="1179367"/>
            <a:ext cx="48409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4"/>
          <p:cNvGrpSpPr/>
          <p:nvPr/>
        </p:nvGrpSpPr>
        <p:grpSpPr bwMode="auto">
          <a:xfrm>
            <a:off x="3600939" y="2142584"/>
            <a:ext cx="3726611" cy="1475117"/>
            <a:chOff x="2600235" y="965998"/>
            <a:chExt cx="4087589" cy="1245890"/>
          </a:xfrm>
          <a:noFill/>
        </p:grpSpPr>
        <p:sp>
          <p:nvSpPr>
            <p:cNvPr id="11" name="云形标注 82"/>
            <p:cNvSpPr>
              <a:spLocks noChangeArrowheads="1"/>
            </p:cNvSpPr>
            <p:nvPr/>
          </p:nvSpPr>
          <p:spPr bwMode="auto">
            <a:xfrm>
              <a:off x="2600235" y="965998"/>
              <a:ext cx="4087589" cy="1245890"/>
            </a:xfrm>
            <a:prstGeom prst="cloudCallout">
              <a:avLst>
                <a:gd name="adj1" fmla="val 39411"/>
                <a:gd name="adj2" fmla="val 59915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矩形 4"/>
            <p:cNvSpPr>
              <a:spLocks noChangeArrowheads="1"/>
            </p:cNvSpPr>
            <p:nvPr/>
          </p:nvSpPr>
          <p:spPr bwMode="auto">
            <a:xfrm>
              <a:off x="2992887" y="1164239"/>
              <a:ext cx="3325920" cy="8578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有的长方体的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6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个面都是长方形，而有的长方体有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2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个相对的面是正方形。</a:t>
              </a:r>
              <a:endPara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66063" y="2295764"/>
            <a:ext cx="2599365" cy="1590793"/>
            <a:chOff x="1166063" y="2295764"/>
            <a:chExt cx="2599365" cy="1590793"/>
          </a:xfrm>
        </p:grpSpPr>
        <p:grpSp>
          <p:nvGrpSpPr>
            <p:cNvPr id="13" name="组合 28"/>
            <p:cNvGrpSpPr>
              <a:grpSpLocks/>
            </p:cNvGrpSpPr>
            <p:nvPr/>
          </p:nvGrpSpPr>
          <p:grpSpPr bwMode="auto">
            <a:xfrm>
              <a:off x="1166063" y="2295764"/>
              <a:ext cx="1956699" cy="1168756"/>
              <a:chOff x="4860032" y="2420888"/>
              <a:chExt cx="2736000" cy="1332000"/>
            </a:xfrm>
          </p:grpSpPr>
          <p:sp>
            <p:nvSpPr>
              <p:cNvPr id="14" name="立方体 13"/>
              <p:cNvSpPr/>
              <p:nvPr/>
            </p:nvSpPr>
            <p:spPr>
              <a:xfrm>
                <a:off x="4860032" y="2420888"/>
                <a:ext cx="2736000" cy="1332000"/>
              </a:xfrm>
              <a:prstGeom prst="cube">
                <a:avLst>
                  <a:gd name="adj" fmla="val 32426"/>
                </a:avLst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5409872" y="2420888"/>
                <a:ext cx="0" cy="900171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5409872" y="3313121"/>
                <a:ext cx="218616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V="1">
                <a:off x="4860032" y="3313121"/>
                <a:ext cx="549839" cy="439767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"/>
            <p:cNvSpPr txBox="1"/>
            <p:nvPr/>
          </p:nvSpPr>
          <p:spPr>
            <a:xfrm>
              <a:off x="1812437" y="3389690"/>
              <a:ext cx="663949" cy="496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"/>
            <p:cNvSpPr txBox="1"/>
            <p:nvPr/>
          </p:nvSpPr>
          <p:spPr>
            <a:xfrm>
              <a:off x="2885962" y="3141256"/>
              <a:ext cx="663949" cy="496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3101479" y="2420151"/>
              <a:ext cx="663949" cy="496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7" b="95490" l="560" r="92910">
                        <a14:foregroundMark x1="48694" y1="38725" x2="52425" y2="48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669" y="3078649"/>
            <a:ext cx="1071817" cy="128578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75563" y="657895"/>
            <a:ext cx="405578" cy="523220"/>
            <a:chOff x="152631" y="723992"/>
            <a:chExt cx="405578" cy="523220"/>
          </a:xfrm>
        </p:grpSpPr>
        <p:sp>
          <p:nvSpPr>
            <p:cNvPr id="23" name="椭圆 22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74843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7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816718" y="623076"/>
            <a:ext cx="8206181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这个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</a:rPr>
              <a:t>粉笔盒是什么形状的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</a:rPr>
              <a:t>?  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</a:rPr>
              <a:t>它的棱长总和是多少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</a:rPr>
              <a:t>?  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</a:rPr>
              <a:t>有几个面完全相同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</a:rPr>
              <a:t>?</a:t>
            </a:r>
          </a:p>
        </p:txBody>
      </p:sp>
      <p:grpSp>
        <p:nvGrpSpPr>
          <p:cNvPr id="14" name="Group 4"/>
          <p:cNvGrpSpPr/>
          <p:nvPr/>
        </p:nvGrpSpPr>
        <p:grpSpPr bwMode="auto">
          <a:xfrm>
            <a:off x="5467968" y="1269249"/>
            <a:ext cx="2769047" cy="1712429"/>
            <a:chOff x="611" y="1797"/>
            <a:chExt cx="2196" cy="1456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 rot="17396889">
              <a:off x="2221" y="2710"/>
              <a:ext cx="58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67500" tIns="35100" rIns="67500" bIns="3510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CN" sz="2000" b="1" spc="-150">
                  <a:ea typeface="楷体_GB2312" pitchFamily="49" charset="-122"/>
                </a:rPr>
                <a:t>10 cm</a:t>
              </a: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 rot="16200000">
              <a:off x="2364" y="2099"/>
              <a:ext cx="585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67500" tIns="35100" rIns="67500" bIns="3510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CN" sz="2000" b="1" spc="-150">
                  <a:ea typeface="楷体_GB2312" pitchFamily="49" charset="-122"/>
                </a:rPr>
                <a:t>10 cm</a:t>
              </a: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667" y="2931"/>
              <a:ext cx="545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67500" tIns="35100" rIns="67500" bIns="3510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CN" sz="2000" b="1" spc="-150" dirty="0">
                  <a:ea typeface="楷体_GB2312" pitchFamily="49" charset="-122"/>
                </a:rPr>
                <a:t>10 cm</a:t>
              </a:r>
            </a:p>
          </p:txBody>
        </p:sp>
        <p:pic>
          <p:nvPicPr>
            <p:cNvPr id="18" name="Picture 8" descr="p-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" y="1797"/>
              <a:ext cx="1951" cy="1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474206" y="2602968"/>
            <a:ext cx="5672403" cy="147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kumimoji="0" lang="en-US" altLang="zh-CN" sz="24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10×12=120</a:t>
            </a:r>
            <a:r>
              <a:rPr kumimoji="0"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4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kumimoji="0" lang="zh-CN" altLang="en-US" sz="2400" b="1" dirty="0" smtClean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kumimoji="0" lang="en-US" altLang="zh-CN" sz="2400" b="1" dirty="0">
              <a:solidFill>
                <a:srgbClr val="FF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kumimoji="0"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答：这个粉笔盒是正方体，它的棱长总和是 </a:t>
            </a:r>
            <a:r>
              <a:rPr kumimoji="0" lang="en-US" altLang="zh-CN" sz="24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120 cm</a:t>
            </a:r>
            <a:r>
              <a:rPr kumimoji="0"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，有六个面完全相同。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858789" y="1992502"/>
            <a:ext cx="453488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正方体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棱长总和</a:t>
            </a: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×12</a:t>
            </a:r>
            <a:endParaRPr lang="en-US" altLang="zh-CN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35789" y="631021"/>
            <a:ext cx="405578" cy="523220"/>
            <a:chOff x="152631" y="723992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4843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43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899770" y="623076"/>
            <a:ext cx="7764694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如下图，做一个这样的长方体框架至少需要多少分米长的铁丝？（单位：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</a:rPr>
              <a:t>dm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）</a:t>
            </a:r>
            <a:endParaRPr lang="en-US" altLang="zh-CN" sz="28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080624" y="2665892"/>
            <a:ext cx="6961498" cy="110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kumimoji="0" lang="en-US" altLang="zh-CN" sz="2400" b="1" dirty="0" smtClean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         (8+7+5)×4=80</a:t>
            </a:r>
            <a:r>
              <a:rPr kumimoji="0" lang="zh-CN" altLang="en-US" sz="2400" b="1" dirty="0" smtClean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0"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分米</a:t>
            </a:r>
            <a:r>
              <a:rPr kumimoji="0" lang="zh-CN" altLang="en-US" sz="2400" b="1" dirty="0" smtClean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kumimoji="0" lang="en-US" altLang="zh-CN" sz="2400" b="1" dirty="0">
              <a:solidFill>
                <a:srgbClr val="FF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</a:pPr>
            <a:r>
              <a:rPr kumimoji="0"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答：做一个这样的长方体框架至少</a:t>
            </a:r>
            <a:r>
              <a:rPr kumimoji="0" lang="zh-CN" altLang="en-US" sz="2400" b="1" dirty="0" smtClean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需要</a:t>
            </a:r>
            <a:r>
              <a:rPr kumimoji="0" lang="en-US" altLang="zh-CN" sz="2400" b="1" dirty="0" smtClean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kumimoji="0" lang="zh-CN" altLang="en-US" sz="2400" b="1" dirty="0" smtClean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分米铁丝。</a:t>
            </a:r>
            <a:endParaRPr kumimoji="0" lang="zh-CN" altLang="en-US" sz="2400" b="1" dirty="0">
              <a:solidFill>
                <a:srgbClr val="FF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46927" y="1427937"/>
            <a:ext cx="2460312" cy="1590793"/>
            <a:chOff x="1166063" y="2295764"/>
            <a:chExt cx="2599365" cy="1590793"/>
          </a:xfrm>
        </p:grpSpPr>
        <p:grpSp>
          <p:nvGrpSpPr>
            <p:cNvPr id="11" name="组合 28"/>
            <p:cNvGrpSpPr>
              <a:grpSpLocks/>
            </p:cNvGrpSpPr>
            <p:nvPr/>
          </p:nvGrpSpPr>
          <p:grpSpPr bwMode="auto">
            <a:xfrm>
              <a:off x="1166063" y="2295764"/>
              <a:ext cx="1956699" cy="1168756"/>
              <a:chOff x="4860032" y="2420888"/>
              <a:chExt cx="2736000" cy="1332000"/>
            </a:xfrm>
          </p:grpSpPr>
          <p:sp>
            <p:nvSpPr>
              <p:cNvPr id="22" name="立方体 21"/>
              <p:cNvSpPr/>
              <p:nvPr/>
            </p:nvSpPr>
            <p:spPr>
              <a:xfrm>
                <a:off x="4860032" y="2420888"/>
                <a:ext cx="2736000" cy="1332000"/>
              </a:xfrm>
              <a:prstGeom prst="cube">
                <a:avLst>
                  <a:gd name="adj" fmla="val 32426"/>
                </a:avLst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5409872" y="2420888"/>
                <a:ext cx="0" cy="900171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>
                <a:off x="5409872" y="3313121"/>
                <a:ext cx="218616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V="1">
                <a:off x="4860032" y="3313121"/>
                <a:ext cx="549839" cy="439767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"/>
            <p:cNvSpPr txBox="1"/>
            <p:nvPr/>
          </p:nvSpPr>
          <p:spPr>
            <a:xfrm>
              <a:off x="1812437" y="3389690"/>
              <a:ext cx="663949" cy="496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"/>
            <p:cNvSpPr txBox="1"/>
            <p:nvPr/>
          </p:nvSpPr>
          <p:spPr>
            <a:xfrm>
              <a:off x="2885962" y="3141256"/>
              <a:ext cx="663949" cy="496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3101479" y="2420151"/>
              <a:ext cx="663949" cy="496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072440" y="1979989"/>
            <a:ext cx="453488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长方体棱长总和</a:t>
            </a: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=(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)×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01507" y="628329"/>
            <a:ext cx="405578" cy="523220"/>
            <a:chOff x="152631" y="723992"/>
            <a:chExt cx="405578" cy="523220"/>
          </a:xfrm>
        </p:grpSpPr>
        <p:sp>
          <p:nvSpPr>
            <p:cNvPr id="15" name="椭圆 14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74843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7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/>
          <p:cNvSpPr txBox="1"/>
          <p:nvPr/>
        </p:nvSpPr>
        <p:spPr>
          <a:xfrm>
            <a:off x="477428" y="654935"/>
            <a:ext cx="8261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Times New Roman" pitchFamily="18" charset="0"/>
                <a:ea typeface="宋体" pitchFamily="2" charset="-122"/>
              </a:rPr>
              <a:t>一个长方体棱长之和是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</a:rPr>
              <a:t>36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</a:rPr>
              <a:t>厘米，长是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</a:rPr>
              <a:t>4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</a:rPr>
              <a:t>厘米，宽是</a:t>
            </a:r>
            <a:r>
              <a:rPr lang="en-US" altLang="zh-CN" sz="2800" b="1" dirty="0">
                <a:latin typeface="Times New Roman" pitchFamily="18" charset="0"/>
                <a:ea typeface="宋体" pitchFamily="2" charset="-122"/>
              </a:rPr>
              <a:t>3</a:t>
            </a:r>
            <a:r>
              <a:rPr lang="zh-CN" altLang="en-US" sz="2800" b="1" dirty="0">
                <a:latin typeface="Times New Roman" pitchFamily="18" charset="0"/>
                <a:ea typeface="宋体" pitchFamily="2" charset="-122"/>
              </a:rPr>
              <a:t>厘米，高是多少厘米？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2272127" y="2795507"/>
            <a:ext cx="2493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答：高是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72750" y="1592609"/>
            <a:ext cx="2989646" cy="1696373"/>
            <a:chOff x="5572750" y="1592609"/>
            <a:chExt cx="2989646" cy="1696373"/>
          </a:xfrm>
        </p:grpSpPr>
        <p:grpSp>
          <p:nvGrpSpPr>
            <p:cNvPr id="14" name="组合 28"/>
            <p:cNvGrpSpPr>
              <a:grpSpLocks/>
            </p:cNvGrpSpPr>
            <p:nvPr/>
          </p:nvGrpSpPr>
          <p:grpSpPr bwMode="auto">
            <a:xfrm>
              <a:off x="5572750" y="1592609"/>
              <a:ext cx="2190067" cy="1331827"/>
              <a:chOff x="4860032" y="2420888"/>
              <a:chExt cx="2736000" cy="1332000"/>
            </a:xfrm>
          </p:grpSpPr>
          <p:sp>
            <p:nvSpPr>
              <p:cNvPr id="15" name="立方体 14"/>
              <p:cNvSpPr/>
              <p:nvPr/>
            </p:nvSpPr>
            <p:spPr>
              <a:xfrm>
                <a:off x="4860032" y="2420888"/>
                <a:ext cx="2736000" cy="1332000"/>
              </a:xfrm>
              <a:prstGeom prst="cube">
                <a:avLst>
                  <a:gd name="adj" fmla="val 32426"/>
                </a:avLst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5409872" y="2420888"/>
                <a:ext cx="0" cy="900171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5409872" y="3313121"/>
                <a:ext cx="218616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4860032" y="3313121"/>
                <a:ext cx="549839" cy="439767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"/>
            <p:cNvSpPr txBox="1"/>
            <p:nvPr/>
          </p:nvSpPr>
          <p:spPr>
            <a:xfrm>
              <a:off x="6267993" y="2888872"/>
              <a:ext cx="799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</a:rPr>
                <a:t>4cm</a:t>
              </a:r>
              <a:endParaRPr lang="zh-CN" altLang="en-US" sz="2000" b="1" dirty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0" name="TextBox 1"/>
            <p:cNvSpPr txBox="1"/>
            <p:nvPr/>
          </p:nvSpPr>
          <p:spPr>
            <a:xfrm>
              <a:off x="7576822" y="2617109"/>
              <a:ext cx="799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</a:rPr>
                <a:t>3cm</a:t>
              </a:r>
              <a:endParaRPr lang="zh-CN" altLang="en-US" sz="2000" b="1" dirty="0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7762817" y="1836522"/>
              <a:ext cx="799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Times New Roman" pitchFamily="18" charset="0"/>
                  <a:ea typeface="宋体" pitchFamily="2" charset="-122"/>
                </a:rPr>
                <a:t>？</a:t>
              </a:r>
              <a:r>
                <a:rPr lang="en-US" altLang="zh-CN" sz="2000" b="1" dirty="0" smtClean="0">
                  <a:latin typeface="Times New Roman" pitchFamily="18" charset="0"/>
                  <a:ea typeface="宋体" pitchFamily="2" charset="-122"/>
                </a:rPr>
                <a:t>cm</a:t>
              </a:r>
              <a:endParaRPr lang="zh-CN" altLang="en-US" sz="2000" b="1" dirty="0"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2352965" y="3669106"/>
            <a:ext cx="453488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 dirty="0">
                <a:ea typeface="楷体" panose="02010609060101010101" pitchFamily="49" charset="-122"/>
              </a:rPr>
              <a:t>长方体棱长总和</a:t>
            </a:r>
            <a:r>
              <a:rPr lang="en-US" altLang="zh-CN" b="1" dirty="0" smtClean="0">
                <a:ea typeface="楷体" panose="02010609060101010101" pitchFamily="49" charset="-122"/>
              </a:rPr>
              <a:t>=(</a:t>
            </a:r>
            <a:r>
              <a:rPr lang="zh-CN" altLang="en-US" b="1" dirty="0" smtClean="0">
                <a:ea typeface="楷体" panose="02010609060101010101" pitchFamily="49" charset="-122"/>
              </a:rPr>
              <a:t>长</a:t>
            </a:r>
            <a:r>
              <a:rPr lang="en-US" altLang="zh-CN" b="1" dirty="0">
                <a:ea typeface="楷体" panose="02010609060101010101" pitchFamily="49" charset="-122"/>
              </a:rPr>
              <a:t>+</a:t>
            </a:r>
            <a:r>
              <a:rPr lang="zh-CN" altLang="en-US" b="1" dirty="0">
                <a:ea typeface="楷体" panose="02010609060101010101" pitchFamily="49" charset="-122"/>
              </a:rPr>
              <a:t>宽</a:t>
            </a:r>
            <a:r>
              <a:rPr lang="en-US" altLang="zh-CN" b="1" dirty="0">
                <a:ea typeface="楷体" panose="02010609060101010101" pitchFamily="49" charset="-122"/>
              </a:rPr>
              <a:t>+</a:t>
            </a:r>
            <a:r>
              <a:rPr lang="zh-CN" altLang="en-US" b="1" dirty="0" smtClean="0">
                <a:ea typeface="楷体" panose="02010609060101010101" pitchFamily="49" charset="-122"/>
              </a:rPr>
              <a:t>高</a:t>
            </a:r>
            <a:r>
              <a:rPr lang="en-US" altLang="zh-CN" b="1" dirty="0" smtClean="0">
                <a:ea typeface="楷体" panose="02010609060101010101" pitchFamily="49" charset="-122"/>
              </a:rPr>
              <a:t>)×</a:t>
            </a:r>
            <a:r>
              <a:rPr lang="en-US" altLang="zh-CN" b="1" dirty="0">
                <a:ea typeface="楷体" panose="02010609060101010101" pitchFamily="49" charset="-122"/>
              </a:rPr>
              <a:t>4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2" y="3646414"/>
            <a:ext cx="1260000" cy="1207862"/>
          </a:xfrm>
          <a:prstGeom prst="rect">
            <a:avLst/>
          </a:prstGeom>
        </p:spPr>
      </p:pic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352965" y="4357372"/>
            <a:ext cx="453488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 dirty="0">
                <a:ea typeface="楷体" panose="02010609060101010101" pitchFamily="49" charset="-122"/>
              </a:rPr>
              <a:t>长方体棱长</a:t>
            </a:r>
            <a:r>
              <a:rPr lang="zh-CN" altLang="en-US" b="1" dirty="0" smtClean="0">
                <a:ea typeface="楷体" panose="02010609060101010101" pitchFamily="49" charset="-122"/>
              </a:rPr>
              <a:t>总和</a:t>
            </a:r>
            <a:r>
              <a:rPr lang="en-US" altLang="zh-CN" b="1" dirty="0" smtClean="0">
                <a:ea typeface="楷体" panose="02010609060101010101" pitchFamily="49" charset="-122"/>
              </a:rPr>
              <a:t>÷4</a:t>
            </a:r>
            <a:r>
              <a:rPr lang="zh-CN" altLang="en-US" b="1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en-US" b="1" dirty="0" smtClean="0">
                <a:ea typeface="楷体" panose="02010609060101010101" pitchFamily="49" charset="-122"/>
              </a:rPr>
              <a:t>长</a:t>
            </a:r>
            <a:r>
              <a:rPr lang="zh-CN" altLang="en-US" b="1" dirty="0"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en-US" b="1" dirty="0" smtClean="0">
                <a:ea typeface="楷体" panose="02010609060101010101" pitchFamily="49" charset="-122"/>
              </a:rPr>
              <a:t>宽</a:t>
            </a:r>
            <a:r>
              <a:rPr lang="en-US" altLang="zh-CN" b="1" dirty="0" smtClean="0">
                <a:ea typeface="楷体" panose="02010609060101010101" pitchFamily="49" charset="-122"/>
              </a:rPr>
              <a:t>=</a:t>
            </a:r>
            <a:r>
              <a:rPr lang="zh-CN" altLang="en-US" b="1" dirty="0" smtClean="0">
                <a:ea typeface="楷体" panose="02010609060101010101" pitchFamily="49" charset="-122"/>
              </a:rPr>
              <a:t>高</a:t>
            </a:r>
            <a:endParaRPr lang="en-US" altLang="zh-CN" b="1" dirty="0">
              <a:ea typeface="楷体" panose="02010609060101010101" pitchFamily="49" charset="-122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1938483" y="1599410"/>
            <a:ext cx="2213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36÷4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（厘米）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4152228" y="4130771"/>
            <a:ext cx="247244" cy="226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0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1474372" y="1963926"/>
            <a:ext cx="6280776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判断所给图形能否组成长方体时，可以根据长方体面和棱的特点一组一组地进行寻找，看能否找到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组对应的面。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41486" y="1788080"/>
            <a:ext cx="6413662" cy="1980519"/>
            <a:chOff x="973592" y="1225588"/>
            <a:chExt cx="8045961" cy="1720567"/>
          </a:xfrm>
        </p:grpSpPr>
        <p:sp>
          <p:nvSpPr>
            <p:cNvPr id="29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8" y="1281788"/>
              <a:ext cx="7977335" cy="1664367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8714021" y="2640623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C9DF4C7-68AB-4BEC-8688-0A98CE4830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0" t="7084" r="32757" b="65915"/>
          <a:stretch/>
        </p:blipFill>
        <p:spPr>
          <a:xfrm>
            <a:off x="5505730" y="1018982"/>
            <a:ext cx="1581293" cy="13887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3" name="图片 4" descr="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32" y="1018982"/>
            <a:ext cx="3872218" cy="156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2141415" y="2976494"/>
            <a:ext cx="4068000" cy="1152000"/>
          </a:xfrm>
          <a:prstGeom prst="cloudCallout">
            <a:avLst>
              <a:gd name="adj1" fmla="val 48158"/>
              <a:gd name="adj2" fmla="val 50150"/>
            </a:avLst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上节课我们学习了哪些内容呢？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19" b="89954" l="1894" r="899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7583" y="3444797"/>
            <a:ext cx="1255711" cy="153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94867" y="1749125"/>
            <a:ext cx="5449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20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页练习二第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90194" y="873174"/>
            <a:ext cx="948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长方体的</a:t>
            </a:r>
            <a:r>
              <a:rPr lang="zh-CN" altLang="en-US" sz="36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认识：长方体的面与长方形的关系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512277" y="1929320"/>
            <a:ext cx="2347389" cy="2202865"/>
            <a:chOff x="1975447" y="2751663"/>
            <a:chExt cx="2347389" cy="2202865"/>
          </a:xfrm>
        </p:grpSpPr>
        <p:grpSp>
          <p:nvGrpSpPr>
            <p:cNvPr id="5" name="组合 30"/>
            <p:cNvGrpSpPr>
              <a:grpSpLocks/>
            </p:cNvGrpSpPr>
            <p:nvPr/>
          </p:nvGrpSpPr>
          <p:grpSpPr bwMode="auto">
            <a:xfrm>
              <a:off x="1975447" y="2751663"/>
              <a:ext cx="1800000" cy="1800000"/>
              <a:chOff x="5292080" y="4581128"/>
              <a:chExt cx="1728192" cy="1728192"/>
            </a:xfrm>
          </p:grpSpPr>
          <p:sp>
            <p:nvSpPr>
              <p:cNvPr id="8" name="立方体 7"/>
              <p:cNvSpPr/>
              <p:nvPr/>
            </p:nvSpPr>
            <p:spPr>
              <a:xfrm>
                <a:off x="5292080" y="4581128"/>
                <a:ext cx="1728192" cy="1728192"/>
              </a:xfrm>
              <a:prstGeom prst="cub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5738424" y="4581128"/>
                <a:ext cx="0" cy="1296541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flipH="1">
                <a:off x="5738424" y="5877669"/>
                <a:ext cx="1281848" cy="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V="1">
                <a:off x="5292080" y="5877669"/>
                <a:ext cx="446344" cy="431651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32"/>
            <p:cNvSpPr txBox="1">
              <a:spLocks noChangeArrowheads="1"/>
            </p:cNvSpPr>
            <p:nvPr/>
          </p:nvSpPr>
          <p:spPr bwMode="auto">
            <a:xfrm>
              <a:off x="3608461" y="3203374"/>
              <a:ext cx="7143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棱</a:t>
              </a:r>
            </a:p>
          </p:txBody>
        </p:sp>
        <p:sp>
          <p:nvSpPr>
            <p:cNvPr id="13" name="TextBox 36"/>
            <p:cNvSpPr txBox="1">
              <a:spLocks noChangeArrowheads="1"/>
            </p:cNvSpPr>
            <p:nvPr/>
          </p:nvSpPr>
          <p:spPr bwMode="auto">
            <a:xfrm>
              <a:off x="2393516" y="4492863"/>
              <a:ext cx="7143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棱</a:t>
              </a:r>
            </a:p>
          </p:txBody>
        </p:sp>
        <p:sp>
          <p:nvSpPr>
            <p:cNvPr id="14" name="TextBox 37"/>
            <p:cNvSpPr txBox="1">
              <a:spLocks noChangeArrowheads="1"/>
            </p:cNvSpPr>
            <p:nvPr/>
          </p:nvSpPr>
          <p:spPr bwMode="auto">
            <a:xfrm>
              <a:off x="3371439" y="4157131"/>
              <a:ext cx="7143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棱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976425" y="4162671"/>
            <a:ext cx="3891530" cy="461665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Times New Roman" pitchFamily="18" charset="0"/>
                <a:ea typeface="楷体" panose="02010609060101010101" pitchFamily="49" charset="-122"/>
              </a:rPr>
              <a:t>正方体棱长总和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solidFill>
                  <a:schemeClr val="bg1"/>
                </a:solidFill>
                <a:latin typeface="Times New Roman" pitchFamily="18" charset="0"/>
                <a:ea typeface="楷体" panose="02010609060101010101" pitchFamily="49" charset="-122"/>
              </a:rPr>
              <a:t>棱长</a:t>
            </a:r>
            <a:r>
              <a:rPr lang="en-US" altLang="zh-CN" sz="2400" b="1" dirty="0">
                <a:solidFill>
                  <a:schemeClr val="bg1"/>
                </a:solidFill>
                <a:latin typeface="Times New Roman" pitchFamily="18" charset="0"/>
                <a:ea typeface="楷体" panose="02010609060101010101" pitchFamily="49" charset="-122"/>
              </a:rPr>
              <a:t>×12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73014" y="2146540"/>
            <a:ext cx="2852120" cy="1496390"/>
            <a:chOff x="791485" y="1761652"/>
            <a:chExt cx="3829050" cy="1943100"/>
          </a:xfrm>
        </p:grpSpPr>
        <p:sp>
          <p:nvSpPr>
            <p:cNvPr id="16" name="Line 2"/>
            <p:cNvSpPr>
              <a:spLocks noChangeShapeType="1"/>
            </p:cNvSpPr>
            <p:nvPr/>
          </p:nvSpPr>
          <p:spPr bwMode="auto">
            <a:xfrm>
              <a:off x="1248685" y="1761652"/>
              <a:ext cx="337185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17" name="Line 3"/>
            <p:cNvSpPr>
              <a:spLocks noChangeShapeType="1"/>
            </p:cNvSpPr>
            <p:nvPr/>
          </p:nvSpPr>
          <p:spPr bwMode="auto">
            <a:xfrm flipH="1">
              <a:off x="4163335" y="1761652"/>
              <a:ext cx="457200" cy="4572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 flipV="1">
              <a:off x="791485" y="1761652"/>
              <a:ext cx="457200" cy="4572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791485" y="3704752"/>
              <a:ext cx="337185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5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V="1">
              <a:off x="4163335" y="3247552"/>
              <a:ext cx="457200" cy="4572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5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4163335" y="2218852"/>
              <a:ext cx="0" cy="14859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791485" y="2218852"/>
              <a:ext cx="0" cy="14859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791485" y="2218852"/>
              <a:ext cx="337185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4620535" y="1761652"/>
              <a:ext cx="0" cy="14859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1248685" y="1761652"/>
              <a:ext cx="0" cy="14859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 flipH="1">
              <a:off x="1248685" y="3247552"/>
              <a:ext cx="337185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5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 flipH="1">
              <a:off x="791485" y="3247552"/>
              <a:ext cx="457200" cy="4572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5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096502" y="3603594"/>
            <a:ext cx="1350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pitchFamily="34" charset="0"/>
              <a:buChar char="•"/>
              <a:defRPr sz="6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pitchFamily="34" charset="0"/>
              <a:buChar char="•"/>
              <a:defRPr sz="5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pitchFamily="34" charset="0"/>
              <a:buChar char="•"/>
              <a:defRPr sz="5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5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5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5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5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chemeClr val="bg1"/>
                </a:solidFill>
                <a:latin typeface="Times New Roman" pitchFamily="18" charset="0"/>
                <a:ea typeface="楷体" panose="02010609060101010101" pitchFamily="49" charset="-122"/>
              </a:rPr>
              <a:t>长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656894" y="3338913"/>
            <a:ext cx="864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pitchFamily="34" charset="0"/>
              <a:buChar char="•"/>
              <a:defRPr sz="6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pitchFamily="34" charset="0"/>
              <a:buChar char="•"/>
              <a:defRPr sz="5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pitchFamily="34" charset="0"/>
              <a:buChar char="•"/>
              <a:defRPr sz="5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5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5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5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5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3898966" y="2433069"/>
            <a:ext cx="539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pitchFamily="34" charset="0"/>
              <a:buChar char="•"/>
              <a:defRPr sz="6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pitchFamily="34" charset="0"/>
              <a:buChar char="•"/>
              <a:defRPr sz="5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pitchFamily="34" charset="0"/>
              <a:buChar char="•"/>
              <a:defRPr sz="5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5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5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5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 sz="5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41000" y="4162671"/>
            <a:ext cx="4861171" cy="461665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ea typeface="楷体" panose="02010609060101010101" pitchFamily="49" charset="-122"/>
              </a:rPr>
              <a:t>长方体</a:t>
            </a:r>
            <a:r>
              <a:rPr lang="zh-CN" altLang="en-US" sz="2400" b="1" dirty="0">
                <a:solidFill>
                  <a:schemeClr val="bg1"/>
                </a:solidFill>
                <a:latin typeface="Times New Roman" pitchFamily="18" charset="0"/>
                <a:ea typeface="楷体" panose="02010609060101010101" pitchFamily="49" charset="-122"/>
              </a:rPr>
              <a:t>棱长总和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楷体" panose="02010609060101010101" pitchFamily="49" charset="-122"/>
              </a:rPr>
              <a:t>=(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ea typeface="楷体" panose="02010609060101010101" pitchFamily="49" charset="-122"/>
              </a:rPr>
              <a:t>长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楷体" panose="02010609060101010101" pitchFamily="49" charset="-122"/>
              </a:rPr>
              <a:t>+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ea typeface="楷体" panose="02010609060101010101" pitchFamily="49" charset="-122"/>
              </a:rPr>
              <a:t>宽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楷体" panose="02010609060101010101" pitchFamily="49" charset="-122"/>
              </a:rPr>
              <a:t>+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ea typeface="楷体" panose="02010609060101010101" pitchFamily="49" charset="-122"/>
              </a:rPr>
              <a:t>高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ea typeface="楷体" panose="02010609060101010101" pitchFamily="49" charset="-122"/>
              </a:rPr>
              <a:t>)×4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格 16"/>
          <p:cNvGraphicFramePr/>
          <p:nvPr>
            <p:extLst>
              <p:ext uri="{D42A27DB-BD31-4B8C-83A1-F6EECF244321}">
                <p14:modId xmlns:p14="http://schemas.microsoft.com/office/powerpoint/2010/main" val="4142392594"/>
              </p:ext>
            </p:extLst>
          </p:nvPr>
        </p:nvGraphicFramePr>
        <p:xfrm>
          <a:off x="1176524" y="818504"/>
          <a:ext cx="6911975" cy="3520122"/>
        </p:xfrm>
        <a:graphic>
          <a:graphicData uri="http://schemas.openxmlformats.org/drawingml/2006/table">
            <a:tbl>
              <a:tblPr/>
              <a:tblGrid>
                <a:gridCol w="825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7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5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37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6922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129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顶点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个数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13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面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个数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12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形状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1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大小关系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129">
                <a:tc row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棱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条数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1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长度关系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8" name="图片 11" descr="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67" y="985256"/>
            <a:ext cx="977791" cy="49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2" descr="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875" y="931309"/>
            <a:ext cx="597465" cy="60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4"/>
          <p:cNvSpPr txBox="1">
            <a:spLocks noChangeArrowheads="1"/>
          </p:cNvSpPr>
          <p:nvPr/>
        </p:nvSpPr>
        <p:spPr bwMode="auto">
          <a:xfrm>
            <a:off x="4486199" y="1671608"/>
            <a:ext cx="6107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6770748" y="1671608"/>
            <a:ext cx="7957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22" name="TextBox 36"/>
          <p:cNvSpPr txBox="1">
            <a:spLocks noChangeArrowheads="1"/>
          </p:cNvSpPr>
          <p:nvPr/>
        </p:nvSpPr>
        <p:spPr bwMode="auto">
          <a:xfrm>
            <a:off x="4394376" y="2130213"/>
            <a:ext cx="794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23" name="TextBox 37"/>
          <p:cNvSpPr txBox="1">
            <a:spLocks noChangeArrowheads="1"/>
          </p:cNvSpPr>
          <p:nvPr/>
        </p:nvSpPr>
        <p:spPr bwMode="auto">
          <a:xfrm>
            <a:off x="6782363" y="2084331"/>
            <a:ext cx="7957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24" name="TextBox 38"/>
          <p:cNvSpPr txBox="1">
            <a:spLocks noChangeArrowheads="1"/>
          </p:cNvSpPr>
          <p:nvPr/>
        </p:nvSpPr>
        <p:spPr bwMode="auto">
          <a:xfrm>
            <a:off x="6342694" y="2530824"/>
            <a:ext cx="1675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正方形</a:t>
            </a: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3345104" y="2576879"/>
            <a:ext cx="2892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长方形或正方形</a:t>
            </a:r>
          </a:p>
        </p:txBody>
      </p:sp>
      <p:sp>
        <p:nvSpPr>
          <p:cNvPr id="26" name="TextBox 40"/>
          <p:cNvSpPr txBox="1">
            <a:spLocks noChangeArrowheads="1"/>
          </p:cNvSpPr>
          <p:nvPr/>
        </p:nvSpPr>
        <p:spPr bwMode="auto">
          <a:xfrm>
            <a:off x="6331079" y="3030251"/>
            <a:ext cx="1675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大小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TextBox 41"/>
          <p:cNvSpPr txBox="1">
            <a:spLocks noChangeArrowheads="1"/>
          </p:cNvSpPr>
          <p:nvPr/>
        </p:nvSpPr>
        <p:spPr bwMode="auto">
          <a:xfrm>
            <a:off x="3252048" y="2976989"/>
            <a:ext cx="3079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相对的两个面大小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TextBox 42"/>
          <p:cNvSpPr txBox="1">
            <a:spLocks noChangeArrowheads="1"/>
          </p:cNvSpPr>
          <p:nvPr/>
        </p:nvSpPr>
        <p:spPr bwMode="auto">
          <a:xfrm>
            <a:off x="4224896" y="3447807"/>
            <a:ext cx="1055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</a:p>
        </p:txBody>
      </p:sp>
      <p:sp>
        <p:nvSpPr>
          <p:cNvPr id="29" name="TextBox 43"/>
          <p:cNvSpPr txBox="1">
            <a:spLocks noChangeArrowheads="1"/>
          </p:cNvSpPr>
          <p:nvPr/>
        </p:nvSpPr>
        <p:spPr bwMode="auto">
          <a:xfrm>
            <a:off x="6607255" y="3450155"/>
            <a:ext cx="11227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</a:p>
        </p:txBody>
      </p:sp>
      <p:sp>
        <p:nvSpPr>
          <p:cNvPr id="30" name="TextBox 44"/>
          <p:cNvSpPr txBox="1">
            <a:spLocks noChangeArrowheads="1"/>
          </p:cNvSpPr>
          <p:nvPr/>
        </p:nvSpPr>
        <p:spPr bwMode="auto">
          <a:xfrm>
            <a:off x="6492478" y="3903122"/>
            <a:ext cx="13522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长度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TextBox 45"/>
          <p:cNvSpPr txBox="1">
            <a:spLocks noChangeArrowheads="1"/>
          </p:cNvSpPr>
          <p:nvPr/>
        </p:nvSpPr>
        <p:spPr bwMode="auto">
          <a:xfrm>
            <a:off x="3280031" y="3903122"/>
            <a:ext cx="3062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相对的棱长度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椭圆 53"/>
          <p:cNvSpPr/>
          <p:nvPr/>
        </p:nvSpPr>
        <p:spPr>
          <a:xfrm>
            <a:off x="461259" y="81850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361367" y="1472629"/>
            <a:ext cx="4057650" cy="234315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2932867" y="1472629"/>
            <a:ext cx="0" cy="17716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2932867" y="3244279"/>
            <a:ext cx="34861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2361367" y="3244279"/>
            <a:ext cx="571500" cy="5715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2875717" y="1415479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6361867" y="1415479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2304217" y="1986979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5790367" y="1986979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2304217" y="3758629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2875717" y="3187129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6361867" y="3187129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5790367" y="3758629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2304217" y="3758629"/>
            <a:ext cx="114300" cy="1143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2361367" y="3815779"/>
            <a:ext cx="34861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32967" y="3815779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H="1">
            <a:off x="2361367" y="3244279"/>
            <a:ext cx="571500" cy="571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2647117" y="3358579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2361367" y="2101279"/>
            <a:ext cx="0" cy="17716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1961317" y="2729929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2990017" y="3244279"/>
            <a:ext cx="348615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Oval 22"/>
          <p:cNvSpPr>
            <a:spLocks noChangeArrowheads="1"/>
          </p:cNvSpPr>
          <p:nvPr/>
        </p:nvSpPr>
        <p:spPr bwMode="auto">
          <a:xfrm>
            <a:off x="6361867" y="3187129"/>
            <a:ext cx="114300" cy="1143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4304467" y="2901379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CC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 flipH="1">
            <a:off x="5847517" y="3244279"/>
            <a:ext cx="571500" cy="5715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6419017" y="1529779"/>
            <a:ext cx="0" cy="177165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6075783" y="3393023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CC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6419017" y="2215579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CC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5790367" y="1986979"/>
            <a:ext cx="114300" cy="1143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2361367" y="2044129"/>
            <a:ext cx="348615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3847267" y="2101279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 flipH="1">
            <a:off x="5847517" y="1472629"/>
            <a:ext cx="571500" cy="5715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571727" y="1520815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>
            <a:off x="5847517" y="2044129"/>
            <a:ext cx="0" cy="177165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5504617" y="2501329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41" name="Oval 35"/>
          <p:cNvSpPr>
            <a:spLocks noChangeArrowheads="1"/>
          </p:cNvSpPr>
          <p:nvPr/>
        </p:nvSpPr>
        <p:spPr bwMode="auto">
          <a:xfrm>
            <a:off x="2875717" y="1415479"/>
            <a:ext cx="114300" cy="1143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2932867" y="1472629"/>
            <a:ext cx="3486150" cy="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4475917" y="1415479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 flipH="1">
            <a:off x="2361367" y="1472629"/>
            <a:ext cx="571500" cy="5715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2259359" y="1376799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</a:p>
        </p:txBody>
      </p:sp>
      <p:sp>
        <p:nvSpPr>
          <p:cNvPr id="46" name="Line 40"/>
          <p:cNvSpPr>
            <a:spLocks noChangeShapeType="1"/>
          </p:cNvSpPr>
          <p:nvPr/>
        </p:nvSpPr>
        <p:spPr bwMode="auto">
          <a:xfrm>
            <a:off x="2932867" y="1472629"/>
            <a:ext cx="0" cy="177165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2835423" y="2272729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5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948884" y="672864"/>
            <a:ext cx="4884876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latin typeface="Times New Roman" pitchFamily="18" charset="0"/>
              </a:rPr>
              <a:t>长方体的</a:t>
            </a:r>
            <a:r>
              <a:rPr lang="en-US" altLang="zh-CN" sz="2800" b="1" dirty="0">
                <a:latin typeface="Times New Roman" pitchFamily="18" charset="0"/>
              </a:rPr>
              <a:t>12</a:t>
            </a:r>
            <a:r>
              <a:rPr lang="zh-CN" altLang="en-US" sz="2800" b="1" dirty="0">
                <a:latin typeface="Times New Roman" pitchFamily="18" charset="0"/>
              </a:rPr>
              <a:t>条棱可以分成几组？</a:t>
            </a:r>
          </a:p>
        </p:txBody>
      </p:sp>
      <p:sp>
        <p:nvSpPr>
          <p:cNvPr id="2" name="矩形 1"/>
          <p:cNvSpPr/>
          <p:nvPr/>
        </p:nvSpPr>
        <p:spPr>
          <a:xfrm>
            <a:off x="844876" y="4339634"/>
            <a:ext cx="7716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相交于同一顶点的长、宽、高各一条为一组，可分</a:t>
            </a:r>
            <a:r>
              <a:rPr lang="en-US" altLang="zh-CN" sz="24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0" grpId="0" animBg="1"/>
      <p:bldP spid="22" grpId="0" autoUpdateAnimBg="0"/>
      <p:bldP spid="24" grpId="0" autoUpdateAnimBg="0"/>
      <p:bldP spid="26" grpId="0" autoUpdateAnimBg="0"/>
      <p:bldP spid="28" grpId="0" animBg="1"/>
      <p:bldP spid="29" grpId="0" autoUpdateAnimBg="0"/>
      <p:bldP spid="32" grpId="0" autoUpdateAnimBg="0"/>
      <p:bldP spid="33" grpId="0" autoUpdateAnimBg="0"/>
      <p:bldP spid="34" grpId="0" animBg="1"/>
      <p:bldP spid="36" grpId="0" autoUpdateAnimBg="0"/>
      <p:bldP spid="38" grpId="0" autoUpdateAnimBg="0"/>
      <p:bldP spid="40" grpId="0" autoUpdateAnimBg="0"/>
      <p:bldP spid="41" grpId="0" animBg="1"/>
      <p:bldP spid="43" grpId="0" autoUpdateAnimBg="0"/>
      <p:bldP spid="45" grpId="0" autoUpdateAnimBg="0"/>
      <p:bldP spid="47" grpId="0" autoUpdateAnimBg="0"/>
      <p:bldP spid="4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4128" y="1278705"/>
            <a:ext cx="768485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下面哪几个面可以组成长方体？你是怎么想的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并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与同伴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交流。（单位</a:t>
            </a:r>
            <a:r>
              <a:rPr lang="en-US" altLang="zh-CN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:cm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6" name="椭圆 35"/>
          <p:cNvSpPr/>
          <p:nvPr/>
        </p:nvSpPr>
        <p:spPr>
          <a:xfrm>
            <a:off x="657383" y="138951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98"/>
          <p:cNvGrpSpPr>
            <a:grpSpLocks/>
          </p:cNvGrpSpPr>
          <p:nvPr/>
        </p:nvGrpSpPr>
        <p:grpSpPr bwMode="auto">
          <a:xfrm>
            <a:off x="613595" y="2201389"/>
            <a:ext cx="663575" cy="1574800"/>
            <a:chOff x="527677" y="2010326"/>
            <a:chExt cx="662216" cy="1573807"/>
          </a:xfrm>
        </p:grpSpPr>
        <p:sp>
          <p:nvSpPr>
            <p:cNvPr id="43" name="矩形 42"/>
            <p:cNvSpPr/>
            <p:nvPr/>
          </p:nvSpPr>
          <p:spPr>
            <a:xfrm>
              <a:off x="611643" y="2384740"/>
              <a:ext cx="576667" cy="115179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4" name="TextBox 74"/>
            <p:cNvSpPr txBox="1">
              <a:spLocks noChangeArrowheads="1"/>
            </p:cNvSpPr>
            <p:nvPr/>
          </p:nvSpPr>
          <p:spPr bwMode="auto">
            <a:xfrm>
              <a:off x="527677" y="3245579"/>
              <a:ext cx="39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>
                  <a:ea typeface="宋体" pitchFamily="2" charset="-122"/>
                </a:rPr>
                <a:t>①</a:t>
              </a:r>
            </a:p>
          </p:txBody>
        </p:sp>
        <p:sp>
          <p:nvSpPr>
            <p:cNvPr id="45" name="TextBox 82"/>
            <p:cNvSpPr txBox="1">
              <a:spLocks noChangeArrowheads="1"/>
            </p:cNvSpPr>
            <p:nvPr/>
          </p:nvSpPr>
          <p:spPr bwMode="auto">
            <a:xfrm>
              <a:off x="744124" y="2010326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2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46" name="TextBox 90"/>
            <p:cNvSpPr txBox="1">
              <a:spLocks noChangeArrowheads="1"/>
            </p:cNvSpPr>
            <p:nvPr/>
          </p:nvSpPr>
          <p:spPr bwMode="auto">
            <a:xfrm rot="-5400000">
              <a:off x="791838" y="2736764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4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54" name="组合 102"/>
          <p:cNvGrpSpPr>
            <a:grpSpLocks/>
          </p:cNvGrpSpPr>
          <p:nvPr/>
        </p:nvGrpSpPr>
        <p:grpSpPr bwMode="auto">
          <a:xfrm>
            <a:off x="4567387" y="2185514"/>
            <a:ext cx="971550" cy="1590675"/>
            <a:chOff x="4572758" y="2000715"/>
            <a:chExt cx="971250" cy="1590291"/>
          </a:xfrm>
        </p:grpSpPr>
        <p:sp>
          <p:nvSpPr>
            <p:cNvPr id="55" name="矩形 54"/>
            <p:cNvSpPr/>
            <p:nvPr/>
          </p:nvSpPr>
          <p:spPr>
            <a:xfrm>
              <a:off x="4644174" y="2384797"/>
              <a:ext cx="899834" cy="115224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56" name="TextBox 78"/>
            <p:cNvSpPr txBox="1">
              <a:spLocks noChangeArrowheads="1"/>
            </p:cNvSpPr>
            <p:nvPr/>
          </p:nvSpPr>
          <p:spPr bwMode="auto">
            <a:xfrm>
              <a:off x="4572758" y="3252452"/>
              <a:ext cx="39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>
                  <a:ea typeface="宋体" pitchFamily="2" charset="-122"/>
                </a:rPr>
                <a:t>⑤</a:t>
              </a:r>
            </a:p>
          </p:txBody>
        </p:sp>
        <p:sp>
          <p:nvSpPr>
            <p:cNvPr id="57" name="TextBox 88"/>
            <p:cNvSpPr txBox="1">
              <a:spLocks noChangeArrowheads="1"/>
            </p:cNvSpPr>
            <p:nvPr/>
          </p:nvSpPr>
          <p:spPr bwMode="auto">
            <a:xfrm>
              <a:off x="4932040" y="2000715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3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8" name="TextBox 91"/>
            <p:cNvSpPr txBox="1">
              <a:spLocks noChangeArrowheads="1"/>
            </p:cNvSpPr>
            <p:nvPr/>
          </p:nvSpPr>
          <p:spPr bwMode="auto">
            <a:xfrm rot="-5400000">
              <a:off x="5133799" y="2742491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4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59" name="组合 104"/>
          <p:cNvGrpSpPr>
            <a:grpSpLocks/>
          </p:cNvGrpSpPr>
          <p:nvPr/>
        </p:nvGrpSpPr>
        <p:grpSpPr bwMode="auto">
          <a:xfrm>
            <a:off x="6555396" y="2180752"/>
            <a:ext cx="982663" cy="1595437"/>
            <a:chOff x="6660990" y="1988840"/>
            <a:chExt cx="983604" cy="1595293"/>
          </a:xfrm>
        </p:grpSpPr>
        <p:sp>
          <p:nvSpPr>
            <p:cNvPr id="60" name="矩形 59"/>
            <p:cNvSpPr/>
            <p:nvPr/>
          </p:nvSpPr>
          <p:spPr>
            <a:xfrm>
              <a:off x="6732496" y="2384091"/>
              <a:ext cx="899385" cy="11524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61" name="TextBox 80"/>
            <p:cNvSpPr txBox="1">
              <a:spLocks noChangeArrowheads="1"/>
            </p:cNvSpPr>
            <p:nvPr/>
          </p:nvSpPr>
          <p:spPr bwMode="auto">
            <a:xfrm>
              <a:off x="6660990" y="3245579"/>
              <a:ext cx="39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>
                  <a:ea typeface="宋体" pitchFamily="2" charset="-122"/>
                </a:rPr>
                <a:t>⑦</a:t>
              </a:r>
            </a:p>
          </p:txBody>
        </p:sp>
        <p:sp>
          <p:nvSpPr>
            <p:cNvPr id="62" name="TextBox 89"/>
            <p:cNvSpPr txBox="1">
              <a:spLocks noChangeArrowheads="1"/>
            </p:cNvSpPr>
            <p:nvPr/>
          </p:nvSpPr>
          <p:spPr bwMode="auto">
            <a:xfrm>
              <a:off x="7008820" y="1988840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3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63" name="TextBox 92"/>
            <p:cNvSpPr txBox="1">
              <a:spLocks noChangeArrowheads="1"/>
            </p:cNvSpPr>
            <p:nvPr/>
          </p:nvSpPr>
          <p:spPr bwMode="auto">
            <a:xfrm rot="-5400000">
              <a:off x="7246539" y="2743249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4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64" name="组合 105"/>
          <p:cNvGrpSpPr>
            <a:grpSpLocks/>
          </p:cNvGrpSpPr>
          <p:nvPr/>
        </p:nvGrpSpPr>
        <p:grpSpPr bwMode="auto">
          <a:xfrm>
            <a:off x="7710535" y="2212501"/>
            <a:ext cx="647700" cy="1563688"/>
            <a:chOff x="7884525" y="2010326"/>
            <a:chExt cx="647915" cy="1563803"/>
          </a:xfrm>
        </p:grpSpPr>
        <p:sp>
          <p:nvSpPr>
            <p:cNvPr id="65" name="矩形 64"/>
            <p:cNvSpPr/>
            <p:nvPr/>
          </p:nvSpPr>
          <p:spPr>
            <a:xfrm>
              <a:off x="7955986" y="2385004"/>
              <a:ext cx="576454" cy="11510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66" name="TextBox 81"/>
            <p:cNvSpPr txBox="1">
              <a:spLocks noChangeArrowheads="1"/>
            </p:cNvSpPr>
            <p:nvPr/>
          </p:nvSpPr>
          <p:spPr bwMode="auto">
            <a:xfrm>
              <a:off x="7884525" y="3235575"/>
              <a:ext cx="39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>
                  <a:ea typeface="宋体" pitchFamily="2" charset="-122"/>
                </a:rPr>
                <a:t>⑧</a:t>
              </a:r>
            </a:p>
          </p:txBody>
        </p:sp>
        <p:sp>
          <p:nvSpPr>
            <p:cNvPr id="67" name="TextBox 85"/>
            <p:cNvSpPr txBox="1">
              <a:spLocks noChangeArrowheads="1"/>
            </p:cNvSpPr>
            <p:nvPr/>
          </p:nvSpPr>
          <p:spPr bwMode="auto">
            <a:xfrm>
              <a:off x="8063674" y="2010326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2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68" name="TextBox 93"/>
            <p:cNvSpPr txBox="1">
              <a:spLocks noChangeArrowheads="1"/>
            </p:cNvSpPr>
            <p:nvPr/>
          </p:nvSpPr>
          <p:spPr bwMode="auto">
            <a:xfrm rot="-5400000">
              <a:off x="8134385" y="2754365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4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69" name="组合 99"/>
          <p:cNvGrpSpPr>
            <a:grpSpLocks/>
          </p:cNvGrpSpPr>
          <p:nvPr/>
        </p:nvGrpSpPr>
        <p:grpSpPr bwMode="auto">
          <a:xfrm>
            <a:off x="1449643" y="2772889"/>
            <a:ext cx="696913" cy="1003300"/>
            <a:chOff x="1391438" y="2584209"/>
            <a:chExt cx="695907" cy="1003704"/>
          </a:xfrm>
        </p:grpSpPr>
        <p:sp>
          <p:nvSpPr>
            <p:cNvPr id="70" name="矩形 69"/>
            <p:cNvSpPr/>
            <p:nvPr/>
          </p:nvSpPr>
          <p:spPr>
            <a:xfrm>
              <a:off x="1475455" y="2960599"/>
              <a:ext cx="575430" cy="5764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71" name="TextBox 75"/>
            <p:cNvSpPr txBox="1">
              <a:spLocks noChangeArrowheads="1"/>
            </p:cNvSpPr>
            <p:nvPr/>
          </p:nvSpPr>
          <p:spPr bwMode="auto">
            <a:xfrm>
              <a:off x="1391438" y="3249359"/>
              <a:ext cx="39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>
                  <a:ea typeface="宋体" pitchFamily="2" charset="-122"/>
                </a:rPr>
                <a:t>②</a:t>
              </a:r>
            </a:p>
          </p:txBody>
        </p:sp>
        <p:sp>
          <p:nvSpPr>
            <p:cNvPr id="72" name="TextBox 83"/>
            <p:cNvSpPr txBox="1">
              <a:spLocks noChangeArrowheads="1"/>
            </p:cNvSpPr>
            <p:nvPr/>
          </p:nvSpPr>
          <p:spPr bwMode="auto">
            <a:xfrm>
              <a:off x="1595587" y="2584209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2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73" name="TextBox 94"/>
            <p:cNvSpPr txBox="1">
              <a:spLocks noChangeArrowheads="1"/>
            </p:cNvSpPr>
            <p:nvPr/>
          </p:nvSpPr>
          <p:spPr bwMode="auto">
            <a:xfrm rot="-5400000">
              <a:off x="1689290" y="2994562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 dirty="0">
                  <a:latin typeface="宋体" pitchFamily="2" charset="-122"/>
                  <a:ea typeface="宋体" pitchFamily="2" charset="-122"/>
                </a:rPr>
                <a:t>2</a:t>
              </a:r>
              <a:endParaRPr lang="zh-CN" altLang="en-US" sz="2000" b="1" dirty="0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74" name="组合 101"/>
          <p:cNvGrpSpPr>
            <a:grpSpLocks/>
          </p:cNvGrpSpPr>
          <p:nvPr/>
        </p:nvGrpSpPr>
        <p:grpSpPr bwMode="auto">
          <a:xfrm>
            <a:off x="3431302" y="2776064"/>
            <a:ext cx="963612" cy="1000125"/>
            <a:chOff x="3420630" y="2584209"/>
            <a:chExt cx="963541" cy="999796"/>
          </a:xfrm>
        </p:grpSpPr>
        <p:sp>
          <p:nvSpPr>
            <p:cNvPr id="75" name="矩形 74"/>
            <p:cNvSpPr/>
            <p:nvPr/>
          </p:nvSpPr>
          <p:spPr>
            <a:xfrm>
              <a:off x="3492062" y="2960323"/>
              <a:ext cx="863536" cy="5760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76" name="TextBox 77"/>
            <p:cNvSpPr txBox="1">
              <a:spLocks noChangeArrowheads="1"/>
            </p:cNvSpPr>
            <p:nvPr/>
          </p:nvSpPr>
          <p:spPr bwMode="auto">
            <a:xfrm>
              <a:off x="3420630" y="3245451"/>
              <a:ext cx="39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>
                  <a:ea typeface="宋体" pitchFamily="2" charset="-122"/>
                </a:rPr>
                <a:t>④</a:t>
              </a:r>
            </a:p>
          </p:txBody>
        </p:sp>
        <p:sp>
          <p:nvSpPr>
            <p:cNvPr id="77" name="TextBox 86"/>
            <p:cNvSpPr txBox="1">
              <a:spLocks noChangeArrowheads="1"/>
            </p:cNvSpPr>
            <p:nvPr/>
          </p:nvSpPr>
          <p:spPr bwMode="auto">
            <a:xfrm>
              <a:off x="3767702" y="2584209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3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78" name="TextBox 95"/>
            <p:cNvSpPr txBox="1">
              <a:spLocks noChangeArrowheads="1"/>
            </p:cNvSpPr>
            <p:nvPr/>
          </p:nvSpPr>
          <p:spPr bwMode="auto">
            <a:xfrm rot="-5400000">
              <a:off x="3986116" y="3028212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2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79" name="组合 100"/>
          <p:cNvGrpSpPr>
            <a:grpSpLocks/>
          </p:cNvGrpSpPr>
          <p:nvPr/>
        </p:nvGrpSpPr>
        <p:grpSpPr bwMode="auto">
          <a:xfrm>
            <a:off x="2319029" y="2491902"/>
            <a:ext cx="939800" cy="1284287"/>
            <a:chOff x="2277138" y="2299864"/>
            <a:chExt cx="938585" cy="1284269"/>
          </a:xfrm>
        </p:grpSpPr>
        <p:sp>
          <p:nvSpPr>
            <p:cNvPr id="80" name="矩形 79"/>
            <p:cNvSpPr/>
            <p:nvPr/>
          </p:nvSpPr>
          <p:spPr>
            <a:xfrm>
              <a:off x="2338971" y="2672921"/>
              <a:ext cx="865654" cy="8635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81" name="TextBox 76"/>
            <p:cNvSpPr txBox="1">
              <a:spLocks noChangeArrowheads="1"/>
            </p:cNvSpPr>
            <p:nvPr/>
          </p:nvSpPr>
          <p:spPr bwMode="auto">
            <a:xfrm>
              <a:off x="2277138" y="3245579"/>
              <a:ext cx="39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>
                  <a:ea typeface="宋体" pitchFamily="2" charset="-122"/>
                </a:rPr>
                <a:t>③</a:t>
              </a:r>
            </a:p>
          </p:txBody>
        </p:sp>
        <p:sp>
          <p:nvSpPr>
            <p:cNvPr id="82" name="TextBox 87"/>
            <p:cNvSpPr txBox="1">
              <a:spLocks noChangeArrowheads="1"/>
            </p:cNvSpPr>
            <p:nvPr/>
          </p:nvSpPr>
          <p:spPr bwMode="auto">
            <a:xfrm>
              <a:off x="2615151" y="2299864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3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83" name="TextBox 96"/>
            <p:cNvSpPr txBox="1">
              <a:spLocks noChangeArrowheads="1"/>
            </p:cNvSpPr>
            <p:nvPr/>
          </p:nvSpPr>
          <p:spPr bwMode="auto">
            <a:xfrm rot="-5400000">
              <a:off x="2817668" y="2861961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3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84" name="组合 103"/>
          <p:cNvGrpSpPr>
            <a:grpSpLocks/>
          </p:cNvGrpSpPr>
          <p:nvPr/>
        </p:nvGrpSpPr>
        <p:grpSpPr bwMode="auto">
          <a:xfrm>
            <a:off x="5711410" y="2485552"/>
            <a:ext cx="671513" cy="1290637"/>
            <a:chOff x="5785019" y="2300622"/>
            <a:chExt cx="671822" cy="1290384"/>
          </a:xfrm>
        </p:grpSpPr>
        <p:sp>
          <p:nvSpPr>
            <p:cNvPr id="85" name="矩形 84"/>
            <p:cNvSpPr/>
            <p:nvPr/>
          </p:nvSpPr>
          <p:spPr>
            <a:xfrm rot="16200000">
              <a:off x="5711451" y="2817063"/>
              <a:ext cx="865017" cy="5749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86" name="TextBox 79"/>
            <p:cNvSpPr txBox="1">
              <a:spLocks noChangeArrowheads="1"/>
            </p:cNvSpPr>
            <p:nvPr/>
          </p:nvSpPr>
          <p:spPr bwMode="auto">
            <a:xfrm>
              <a:off x="5785019" y="3252452"/>
              <a:ext cx="39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>
                  <a:ea typeface="宋体" pitchFamily="2" charset="-122"/>
                </a:rPr>
                <a:t>⑥</a:t>
              </a:r>
            </a:p>
          </p:txBody>
        </p:sp>
        <p:sp>
          <p:nvSpPr>
            <p:cNvPr id="87" name="TextBox 84"/>
            <p:cNvSpPr txBox="1">
              <a:spLocks noChangeArrowheads="1"/>
            </p:cNvSpPr>
            <p:nvPr/>
          </p:nvSpPr>
          <p:spPr bwMode="auto">
            <a:xfrm>
              <a:off x="5975442" y="2300622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2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88" name="TextBox 97"/>
            <p:cNvSpPr txBox="1">
              <a:spLocks noChangeArrowheads="1"/>
            </p:cNvSpPr>
            <p:nvPr/>
          </p:nvSpPr>
          <p:spPr bwMode="auto">
            <a:xfrm rot="-5400000">
              <a:off x="6058786" y="2874632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3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61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0.10608 0.3185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295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13334 L -0.58802 0.3197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8993" y="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1945 L -0.00139 0.2787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69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929 L -0.14461 0.2944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7118" y="10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4.93827E-6 L 0.11528 0.31081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5365" y="15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34568E-6 L 0.01909 0.3132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955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3A5DFBD0-8DC0-3682-0A50-F35D434ABBF5}"/>
              </a:ext>
            </a:extLst>
          </p:cNvPr>
          <p:cNvSpPr/>
          <p:nvPr/>
        </p:nvSpPr>
        <p:spPr>
          <a:xfrm>
            <a:off x="2218045" y="1557760"/>
            <a:ext cx="6348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8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1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想一想，试一试，自己选择合适的面组成长方体。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58">
            <a:extLst>
              <a:ext uri="{FF2B5EF4-FFF2-40B4-BE49-F238E27FC236}">
                <a16:creationId xmlns="" xmlns:a16="http://schemas.microsoft.com/office/drawing/2014/main" id="{3DA912F0-A70C-025C-50E5-BB5ABFFC9E23}"/>
              </a:ext>
            </a:extLst>
          </p:cNvPr>
          <p:cNvSpPr txBox="1"/>
          <p:nvPr/>
        </p:nvSpPr>
        <p:spPr>
          <a:xfrm>
            <a:off x="3830171" y="412914"/>
            <a:ext cx="225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宋体" pitchFamily="2" charset="-122"/>
                <a:ea typeface="宋体" pitchFamily="2" charset="-122"/>
              </a:rPr>
              <a:t>小组讨论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A895B98-8BFA-6AAC-68D2-D9EA20800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108" y="1538161"/>
            <a:ext cx="1192430" cy="283054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42CD4223-49BB-07C6-A339-536D4634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82" l="0" r="100000">
                        <a14:foregroundMark x1="49412" y1="25909" x2="49412" y2="25909"/>
                        <a14:foregroundMark x1="72549" y1="32273" x2="72549" y2="32273"/>
                        <a14:foregroundMark x1="76863" y1="71364" x2="76863" y2="71364"/>
                        <a14:foregroundMark x1="21961" y1="71364" x2="21961" y2="71364"/>
                        <a14:foregroundMark x1="21961" y1="28636" x2="21961" y2="2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64" y="445038"/>
            <a:ext cx="716007" cy="61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DA08767-3DF6-DBDF-ACCD-B07654CA6906}"/>
              </a:ext>
            </a:extLst>
          </p:cNvPr>
          <p:cNvSpPr/>
          <p:nvPr/>
        </p:nvSpPr>
        <p:spPr>
          <a:xfrm>
            <a:off x="2218045" y="2957140"/>
            <a:ext cx="6348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800" b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在小组内交流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自己选择的面与组成的长方体，看一看组成的长方体是否相同。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215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4128" y="466740"/>
            <a:ext cx="768485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下面哪几个面可以组成长方体？你是怎么想的</a:t>
            </a:r>
            <a:r>
              <a:rPr lang="zh-CN" altLang="en-US" sz="28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，并与同伴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交流。（单位</a:t>
            </a:r>
            <a:r>
              <a:rPr lang="en-US" altLang="zh-CN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:cm</a:t>
            </a: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6" name="椭圆 35"/>
          <p:cNvSpPr/>
          <p:nvPr/>
        </p:nvSpPr>
        <p:spPr>
          <a:xfrm>
            <a:off x="657383" y="57754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98"/>
          <p:cNvGrpSpPr>
            <a:grpSpLocks/>
          </p:cNvGrpSpPr>
          <p:nvPr/>
        </p:nvGrpSpPr>
        <p:grpSpPr bwMode="auto">
          <a:xfrm>
            <a:off x="613595" y="1389424"/>
            <a:ext cx="663575" cy="1574800"/>
            <a:chOff x="527677" y="2010326"/>
            <a:chExt cx="662216" cy="1573807"/>
          </a:xfrm>
        </p:grpSpPr>
        <p:sp>
          <p:nvSpPr>
            <p:cNvPr id="43" name="矩形 42"/>
            <p:cNvSpPr/>
            <p:nvPr/>
          </p:nvSpPr>
          <p:spPr>
            <a:xfrm>
              <a:off x="611643" y="2384740"/>
              <a:ext cx="576667" cy="115179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4" name="TextBox 74"/>
            <p:cNvSpPr txBox="1">
              <a:spLocks noChangeArrowheads="1"/>
            </p:cNvSpPr>
            <p:nvPr/>
          </p:nvSpPr>
          <p:spPr bwMode="auto">
            <a:xfrm>
              <a:off x="527677" y="3245579"/>
              <a:ext cx="39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>
                  <a:ea typeface="宋体" pitchFamily="2" charset="-122"/>
                </a:rPr>
                <a:t>①</a:t>
              </a:r>
            </a:p>
          </p:txBody>
        </p:sp>
        <p:sp>
          <p:nvSpPr>
            <p:cNvPr id="45" name="TextBox 82"/>
            <p:cNvSpPr txBox="1">
              <a:spLocks noChangeArrowheads="1"/>
            </p:cNvSpPr>
            <p:nvPr/>
          </p:nvSpPr>
          <p:spPr bwMode="auto">
            <a:xfrm>
              <a:off x="744124" y="2010326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2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46" name="TextBox 90"/>
            <p:cNvSpPr txBox="1">
              <a:spLocks noChangeArrowheads="1"/>
            </p:cNvSpPr>
            <p:nvPr/>
          </p:nvSpPr>
          <p:spPr bwMode="auto">
            <a:xfrm rot="-5400000">
              <a:off x="791838" y="2736764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4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54" name="组合 102"/>
          <p:cNvGrpSpPr>
            <a:grpSpLocks/>
          </p:cNvGrpSpPr>
          <p:nvPr/>
        </p:nvGrpSpPr>
        <p:grpSpPr bwMode="auto">
          <a:xfrm>
            <a:off x="4567387" y="1373549"/>
            <a:ext cx="971550" cy="1590675"/>
            <a:chOff x="4572758" y="2000715"/>
            <a:chExt cx="971250" cy="1590291"/>
          </a:xfrm>
        </p:grpSpPr>
        <p:sp>
          <p:nvSpPr>
            <p:cNvPr id="55" name="矩形 54"/>
            <p:cNvSpPr/>
            <p:nvPr/>
          </p:nvSpPr>
          <p:spPr>
            <a:xfrm>
              <a:off x="4644174" y="2384797"/>
              <a:ext cx="899834" cy="115224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56" name="TextBox 78"/>
            <p:cNvSpPr txBox="1">
              <a:spLocks noChangeArrowheads="1"/>
            </p:cNvSpPr>
            <p:nvPr/>
          </p:nvSpPr>
          <p:spPr bwMode="auto">
            <a:xfrm>
              <a:off x="4572758" y="3252452"/>
              <a:ext cx="39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>
                  <a:ea typeface="宋体" pitchFamily="2" charset="-122"/>
                </a:rPr>
                <a:t>⑤</a:t>
              </a:r>
            </a:p>
          </p:txBody>
        </p:sp>
        <p:sp>
          <p:nvSpPr>
            <p:cNvPr id="57" name="TextBox 88"/>
            <p:cNvSpPr txBox="1">
              <a:spLocks noChangeArrowheads="1"/>
            </p:cNvSpPr>
            <p:nvPr/>
          </p:nvSpPr>
          <p:spPr bwMode="auto">
            <a:xfrm>
              <a:off x="4932040" y="2000715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3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58" name="TextBox 91"/>
            <p:cNvSpPr txBox="1">
              <a:spLocks noChangeArrowheads="1"/>
            </p:cNvSpPr>
            <p:nvPr/>
          </p:nvSpPr>
          <p:spPr bwMode="auto">
            <a:xfrm rot="-5400000">
              <a:off x="5133799" y="2742491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4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59" name="组合 104"/>
          <p:cNvGrpSpPr>
            <a:grpSpLocks/>
          </p:cNvGrpSpPr>
          <p:nvPr/>
        </p:nvGrpSpPr>
        <p:grpSpPr bwMode="auto">
          <a:xfrm>
            <a:off x="6555396" y="1368787"/>
            <a:ext cx="982663" cy="1595437"/>
            <a:chOff x="6660990" y="1988840"/>
            <a:chExt cx="983604" cy="1595293"/>
          </a:xfrm>
        </p:grpSpPr>
        <p:sp>
          <p:nvSpPr>
            <p:cNvPr id="60" name="矩形 59"/>
            <p:cNvSpPr/>
            <p:nvPr/>
          </p:nvSpPr>
          <p:spPr>
            <a:xfrm>
              <a:off x="6732496" y="2384091"/>
              <a:ext cx="899385" cy="11524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61" name="TextBox 80"/>
            <p:cNvSpPr txBox="1">
              <a:spLocks noChangeArrowheads="1"/>
            </p:cNvSpPr>
            <p:nvPr/>
          </p:nvSpPr>
          <p:spPr bwMode="auto">
            <a:xfrm>
              <a:off x="6660990" y="3245579"/>
              <a:ext cx="39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>
                  <a:ea typeface="宋体" pitchFamily="2" charset="-122"/>
                </a:rPr>
                <a:t>⑦</a:t>
              </a:r>
            </a:p>
          </p:txBody>
        </p:sp>
        <p:sp>
          <p:nvSpPr>
            <p:cNvPr id="62" name="TextBox 89"/>
            <p:cNvSpPr txBox="1">
              <a:spLocks noChangeArrowheads="1"/>
            </p:cNvSpPr>
            <p:nvPr/>
          </p:nvSpPr>
          <p:spPr bwMode="auto">
            <a:xfrm>
              <a:off x="7008820" y="1988840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3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63" name="TextBox 92"/>
            <p:cNvSpPr txBox="1">
              <a:spLocks noChangeArrowheads="1"/>
            </p:cNvSpPr>
            <p:nvPr/>
          </p:nvSpPr>
          <p:spPr bwMode="auto">
            <a:xfrm rot="-5400000">
              <a:off x="7246539" y="2743249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4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64" name="组合 105"/>
          <p:cNvGrpSpPr>
            <a:grpSpLocks/>
          </p:cNvGrpSpPr>
          <p:nvPr/>
        </p:nvGrpSpPr>
        <p:grpSpPr bwMode="auto">
          <a:xfrm>
            <a:off x="7710535" y="1400536"/>
            <a:ext cx="647700" cy="1563688"/>
            <a:chOff x="7884525" y="2010326"/>
            <a:chExt cx="647915" cy="1563803"/>
          </a:xfrm>
        </p:grpSpPr>
        <p:sp>
          <p:nvSpPr>
            <p:cNvPr id="65" name="矩形 64"/>
            <p:cNvSpPr/>
            <p:nvPr/>
          </p:nvSpPr>
          <p:spPr>
            <a:xfrm>
              <a:off x="7955986" y="2385004"/>
              <a:ext cx="576454" cy="11510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66" name="TextBox 81"/>
            <p:cNvSpPr txBox="1">
              <a:spLocks noChangeArrowheads="1"/>
            </p:cNvSpPr>
            <p:nvPr/>
          </p:nvSpPr>
          <p:spPr bwMode="auto">
            <a:xfrm>
              <a:off x="7884525" y="3235575"/>
              <a:ext cx="39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>
                  <a:ea typeface="宋体" pitchFamily="2" charset="-122"/>
                </a:rPr>
                <a:t>⑧</a:t>
              </a:r>
            </a:p>
          </p:txBody>
        </p:sp>
        <p:sp>
          <p:nvSpPr>
            <p:cNvPr id="67" name="TextBox 85"/>
            <p:cNvSpPr txBox="1">
              <a:spLocks noChangeArrowheads="1"/>
            </p:cNvSpPr>
            <p:nvPr/>
          </p:nvSpPr>
          <p:spPr bwMode="auto">
            <a:xfrm>
              <a:off x="8063674" y="2010326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2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68" name="TextBox 93"/>
            <p:cNvSpPr txBox="1">
              <a:spLocks noChangeArrowheads="1"/>
            </p:cNvSpPr>
            <p:nvPr/>
          </p:nvSpPr>
          <p:spPr bwMode="auto">
            <a:xfrm rot="-5400000">
              <a:off x="8134385" y="2754365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4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69" name="组合 99"/>
          <p:cNvGrpSpPr>
            <a:grpSpLocks/>
          </p:cNvGrpSpPr>
          <p:nvPr/>
        </p:nvGrpSpPr>
        <p:grpSpPr bwMode="auto">
          <a:xfrm>
            <a:off x="1449643" y="1960924"/>
            <a:ext cx="696913" cy="1003300"/>
            <a:chOff x="1391438" y="2584209"/>
            <a:chExt cx="695907" cy="1003704"/>
          </a:xfrm>
        </p:grpSpPr>
        <p:sp>
          <p:nvSpPr>
            <p:cNvPr id="70" name="矩形 69"/>
            <p:cNvSpPr/>
            <p:nvPr/>
          </p:nvSpPr>
          <p:spPr>
            <a:xfrm>
              <a:off x="1475455" y="2960599"/>
              <a:ext cx="575430" cy="5764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71" name="TextBox 75"/>
            <p:cNvSpPr txBox="1">
              <a:spLocks noChangeArrowheads="1"/>
            </p:cNvSpPr>
            <p:nvPr/>
          </p:nvSpPr>
          <p:spPr bwMode="auto">
            <a:xfrm>
              <a:off x="1391438" y="3249359"/>
              <a:ext cx="39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>
                  <a:ea typeface="宋体" pitchFamily="2" charset="-122"/>
                </a:rPr>
                <a:t>②</a:t>
              </a:r>
            </a:p>
          </p:txBody>
        </p:sp>
        <p:sp>
          <p:nvSpPr>
            <p:cNvPr id="72" name="TextBox 83"/>
            <p:cNvSpPr txBox="1">
              <a:spLocks noChangeArrowheads="1"/>
            </p:cNvSpPr>
            <p:nvPr/>
          </p:nvSpPr>
          <p:spPr bwMode="auto">
            <a:xfrm>
              <a:off x="1595587" y="2584209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2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73" name="TextBox 94"/>
            <p:cNvSpPr txBox="1">
              <a:spLocks noChangeArrowheads="1"/>
            </p:cNvSpPr>
            <p:nvPr/>
          </p:nvSpPr>
          <p:spPr bwMode="auto">
            <a:xfrm rot="-5400000">
              <a:off x="1689290" y="2994562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 dirty="0">
                  <a:latin typeface="宋体" pitchFamily="2" charset="-122"/>
                  <a:ea typeface="宋体" pitchFamily="2" charset="-122"/>
                </a:rPr>
                <a:t>2</a:t>
              </a:r>
              <a:endParaRPr lang="zh-CN" altLang="en-US" sz="2000" b="1" dirty="0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74" name="组合 101"/>
          <p:cNvGrpSpPr>
            <a:grpSpLocks/>
          </p:cNvGrpSpPr>
          <p:nvPr/>
        </p:nvGrpSpPr>
        <p:grpSpPr bwMode="auto">
          <a:xfrm>
            <a:off x="3431302" y="1964099"/>
            <a:ext cx="963612" cy="1000125"/>
            <a:chOff x="3420630" y="2584209"/>
            <a:chExt cx="963541" cy="999796"/>
          </a:xfrm>
        </p:grpSpPr>
        <p:sp>
          <p:nvSpPr>
            <p:cNvPr id="75" name="矩形 74"/>
            <p:cNvSpPr/>
            <p:nvPr/>
          </p:nvSpPr>
          <p:spPr>
            <a:xfrm>
              <a:off x="3492062" y="2960323"/>
              <a:ext cx="863536" cy="5760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76" name="TextBox 77"/>
            <p:cNvSpPr txBox="1">
              <a:spLocks noChangeArrowheads="1"/>
            </p:cNvSpPr>
            <p:nvPr/>
          </p:nvSpPr>
          <p:spPr bwMode="auto">
            <a:xfrm>
              <a:off x="3420630" y="3245451"/>
              <a:ext cx="39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>
                  <a:ea typeface="宋体" pitchFamily="2" charset="-122"/>
                </a:rPr>
                <a:t>④</a:t>
              </a:r>
            </a:p>
          </p:txBody>
        </p:sp>
        <p:sp>
          <p:nvSpPr>
            <p:cNvPr id="77" name="TextBox 86"/>
            <p:cNvSpPr txBox="1">
              <a:spLocks noChangeArrowheads="1"/>
            </p:cNvSpPr>
            <p:nvPr/>
          </p:nvSpPr>
          <p:spPr bwMode="auto">
            <a:xfrm>
              <a:off x="3767702" y="2584209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3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78" name="TextBox 95"/>
            <p:cNvSpPr txBox="1">
              <a:spLocks noChangeArrowheads="1"/>
            </p:cNvSpPr>
            <p:nvPr/>
          </p:nvSpPr>
          <p:spPr bwMode="auto">
            <a:xfrm rot="-5400000">
              <a:off x="3986116" y="3028212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2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79" name="组合 100"/>
          <p:cNvGrpSpPr>
            <a:grpSpLocks/>
          </p:cNvGrpSpPr>
          <p:nvPr/>
        </p:nvGrpSpPr>
        <p:grpSpPr bwMode="auto">
          <a:xfrm>
            <a:off x="2319029" y="1679937"/>
            <a:ext cx="939800" cy="1284287"/>
            <a:chOff x="2277138" y="2299864"/>
            <a:chExt cx="938585" cy="1284269"/>
          </a:xfrm>
        </p:grpSpPr>
        <p:sp>
          <p:nvSpPr>
            <p:cNvPr id="80" name="矩形 79"/>
            <p:cNvSpPr/>
            <p:nvPr/>
          </p:nvSpPr>
          <p:spPr>
            <a:xfrm>
              <a:off x="2338971" y="2672921"/>
              <a:ext cx="865654" cy="8635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81" name="TextBox 76"/>
            <p:cNvSpPr txBox="1">
              <a:spLocks noChangeArrowheads="1"/>
            </p:cNvSpPr>
            <p:nvPr/>
          </p:nvSpPr>
          <p:spPr bwMode="auto">
            <a:xfrm>
              <a:off x="2277138" y="3245579"/>
              <a:ext cx="39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>
                  <a:ea typeface="宋体" pitchFamily="2" charset="-122"/>
                </a:rPr>
                <a:t>③</a:t>
              </a:r>
            </a:p>
          </p:txBody>
        </p:sp>
        <p:sp>
          <p:nvSpPr>
            <p:cNvPr id="82" name="TextBox 87"/>
            <p:cNvSpPr txBox="1">
              <a:spLocks noChangeArrowheads="1"/>
            </p:cNvSpPr>
            <p:nvPr/>
          </p:nvSpPr>
          <p:spPr bwMode="auto">
            <a:xfrm>
              <a:off x="2615151" y="2299864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3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83" name="TextBox 96"/>
            <p:cNvSpPr txBox="1">
              <a:spLocks noChangeArrowheads="1"/>
            </p:cNvSpPr>
            <p:nvPr/>
          </p:nvSpPr>
          <p:spPr bwMode="auto">
            <a:xfrm rot="-5400000">
              <a:off x="2817668" y="2861961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3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84" name="组合 103"/>
          <p:cNvGrpSpPr>
            <a:grpSpLocks/>
          </p:cNvGrpSpPr>
          <p:nvPr/>
        </p:nvGrpSpPr>
        <p:grpSpPr bwMode="auto">
          <a:xfrm>
            <a:off x="5711410" y="1673587"/>
            <a:ext cx="671513" cy="1290637"/>
            <a:chOff x="5785019" y="2300622"/>
            <a:chExt cx="671822" cy="1290384"/>
          </a:xfrm>
        </p:grpSpPr>
        <p:sp>
          <p:nvSpPr>
            <p:cNvPr id="85" name="矩形 84"/>
            <p:cNvSpPr/>
            <p:nvPr/>
          </p:nvSpPr>
          <p:spPr>
            <a:xfrm rot="16200000">
              <a:off x="5711451" y="2817063"/>
              <a:ext cx="865017" cy="5749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86" name="TextBox 79"/>
            <p:cNvSpPr txBox="1">
              <a:spLocks noChangeArrowheads="1"/>
            </p:cNvSpPr>
            <p:nvPr/>
          </p:nvSpPr>
          <p:spPr bwMode="auto">
            <a:xfrm>
              <a:off x="5785019" y="3252452"/>
              <a:ext cx="39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>
                  <a:ea typeface="宋体" pitchFamily="2" charset="-122"/>
                </a:rPr>
                <a:t>⑥</a:t>
              </a:r>
            </a:p>
          </p:txBody>
        </p:sp>
        <p:sp>
          <p:nvSpPr>
            <p:cNvPr id="87" name="TextBox 84"/>
            <p:cNvSpPr txBox="1">
              <a:spLocks noChangeArrowheads="1"/>
            </p:cNvSpPr>
            <p:nvPr/>
          </p:nvSpPr>
          <p:spPr bwMode="auto">
            <a:xfrm>
              <a:off x="5975442" y="2300622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2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88" name="TextBox 97"/>
            <p:cNvSpPr txBox="1">
              <a:spLocks noChangeArrowheads="1"/>
            </p:cNvSpPr>
            <p:nvPr/>
          </p:nvSpPr>
          <p:spPr bwMode="auto">
            <a:xfrm rot="-5400000">
              <a:off x="6058786" y="2874632"/>
              <a:ext cx="3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latin typeface="宋体" pitchFamily="2" charset="-122"/>
                  <a:ea typeface="宋体" pitchFamily="2" charset="-122"/>
                </a:rPr>
                <a:t>3</a:t>
              </a:r>
              <a:endParaRPr lang="zh-CN" altLang="en-US" sz="2000" b="1">
                <a:latin typeface="宋体" pitchFamily="2" charset="-122"/>
                <a:ea typeface="宋体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06398" y="3597814"/>
            <a:ext cx="4101415" cy="1103373"/>
            <a:chOff x="806398" y="3597814"/>
            <a:chExt cx="4101415" cy="1103373"/>
          </a:xfrm>
        </p:grpSpPr>
        <p:pic>
          <p:nvPicPr>
            <p:cNvPr id="89" name="图片 88">
              <a:extLst>
                <a:ext uri="{FF2B5EF4-FFF2-40B4-BE49-F238E27FC236}">
                  <a16:creationId xmlns="" xmlns:a16="http://schemas.microsoft.com/office/drawing/2014/main" id="{AD89CE67-AF1A-4B6F-860D-98979089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6398" y="3597814"/>
              <a:ext cx="1036263" cy="1103373"/>
            </a:xfrm>
            <a:prstGeom prst="rect">
              <a:avLst/>
            </a:prstGeom>
          </p:spPr>
        </p:pic>
        <p:sp>
          <p:nvSpPr>
            <p:cNvPr id="92" name="文本框 91">
              <a:extLst>
                <a:ext uri="{FF2B5EF4-FFF2-40B4-BE49-F238E27FC236}">
                  <a16:creationId xmlns="" xmlns:a16="http://schemas.microsoft.com/office/drawing/2014/main" id="{9EAE4BFA-7683-44FB-B66E-C82C912C206D}"/>
                </a:ext>
              </a:extLst>
            </p:cNvPr>
            <p:cNvSpPr txBox="1"/>
            <p:nvPr/>
          </p:nvSpPr>
          <p:spPr>
            <a:xfrm>
              <a:off x="2097665" y="3609392"/>
              <a:ext cx="28101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长方</a:t>
              </a:r>
              <a:r>
                <a:rPr lang="zh-CN" altLang="en-US" sz="2000" b="1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体相对的两个面完全一样，我先找出三组完全一样的面</a:t>
              </a:r>
              <a:r>
                <a:rPr lang="en-US" altLang="zh-CN" sz="2000" b="1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……</a:t>
              </a:r>
              <a:endParaRPr lang="zh-CN" altLang="en-US" sz="20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圆角矩形标注 2"/>
            <p:cNvSpPr/>
            <p:nvPr/>
          </p:nvSpPr>
          <p:spPr>
            <a:xfrm>
              <a:off x="2110043" y="3620015"/>
              <a:ext cx="2724604" cy="1005040"/>
            </a:xfrm>
            <a:prstGeom prst="wedgeRoundRectCallout">
              <a:avLst>
                <a:gd name="adj1" fmla="val -59392"/>
                <a:gd name="adj2" fmla="val 17009"/>
                <a:gd name="adj3" fmla="val 16667"/>
              </a:avLst>
            </a:prstGeom>
            <a:noFill/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264532" y="3583470"/>
            <a:ext cx="3117664" cy="1252411"/>
            <a:chOff x="5264532" y="3583470"/>
            <a:chExt cx="3117664" cy="1252411"/>
          </a:xfrm>
        </p:grpSpPr>
        <p:pic>
          <p:nvPicPr>
            <p:cNvPr id="93" name="图片 92">
              <a:extLst>
                <a:ext uri="{FF2B5EF4-FFF2-40B4-BE49-F238E27FC236}">
                  <a16:creationId xmlns="" xmlns:a16="http://schemas.microsoft.com/office/drawing/2014/main" id="{8279EC09-C561-42BC-8064-A969E40F5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196" y="3583470"/>
              <a:ext cx="1044000" cy="1252411"/>
            </a:xfrm>
            <a:prstGeom prst="rect">
              <a:avLst/>
            </a:prstGeom>
          </p:spPr>
        </p:pic>
        <p:sp>
          <p:nvSpPr>
            <p:cNvPr id="96" name="文本框 95">
              <a:extLst>
                <a:ext uri="{FF2B5EF4-FFF2-40B4-BE49-F238E27FC236}">
                  <a16:creationId xmlns="" xmlns:a16="http://schemas.microsoft.com/office/drawing/2014/main" id="{3CEF48CF-80C6-43EC-B25A-664B214CEE4F}"/>
                </a:ext>
              </a:extLst>
            </p:cNvPr>
            <p:cNvSpPr txBox="1"/>
            <p:nvPr/>
          </p:nvSpPr>
          <p:spPr>
            <a:xfrm>
              <a:off x="5322902" y="3712637"/>
              <a:ext cx="18668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0066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②和③都只有一个，不能用。</a:t>
              </a:r>
            </a:p>
          </p:txBody>
        </p:sp>
        <p:sp>
          <p:nvSpPr>
            <p:cNvPr id="97" name="圆角矩形标注 96"/>
            <p:cNvSpPr/>
            <p:nvPr/>
          </p:nvSpPr>
          <p:spPr>
            <a:xfrm>
              <a:off x="5264532" y="3667616"/>
              <a:ext cx="1873800" cy="846018"/>
            </a:xfrm>
            <a:prstGeom prst="wedgeRoundRectCallout">
              <a:avLst>
                <a:gd name="adj1" fmla="val 62087"/>
                <a:gd name="adj2" fmla="val 31957"/>
                <a:gd name="adj3" fmla="val 16667"/>
              </a:avLst>
            </a:prstGeom>
            <a:noFill/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2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924128" y="466740"/>
            <a:ext cx="7684852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将你选择的每个面的序号标在下面的长方体上，并标出这个长方体的长、宽、高。</a:t>
            </a:r>
          </a:p>
        </p:txBody>
      </p:sp>
      <p:sp>
        <p:nvSpPr>
          <p:cNvPr id="23" name="椭圆 22"/>
          <p:cNvSpPr/>
          <p:nvPr/>
        </p:nvSpPr>
        <p:spPr>
          <a:xfrm>
            <a:off x="657383" y="57754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47" descr="13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29" y="1925036"/>
            <a:ext cx="4392514" cy="237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52"/>
          <p:cNvSpPr txBox="1">
            <a:spLocks noChangeArrowheads="1"/>
          </p:cNvSpPr>
          <p:nvPr/>
        </p:nvSpPr>
        <p:spPr bwMode="auto">
          <a:xfrm>
            <a:off x="3708951" y="3363314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①</a:t>
            </a:r>
          </a:p>
        </p:txBody>
      </p:sp>
      <p:sp>
        <p:nvSpPr>
          <p:cNvPr id="26" name="TextBox 53"/>
          <p:cNvSpPr txBox="1">
            <a:spLocks noChangeArrowheads="1"/>
          </p:cNvSpPr>
          <p:nvPr/>
        </p:nvSpPr>
        <p:spPr bwMode="auto">
          <a:xfrm>
            <a:off x="4308751" y="2372103"/>
            <a:ext cx="503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FF0000"/>
                </a:solidFill>
                <a:ea typeface="宋体" pitchFamily="2" charset="-122"/>
              </a:rPr>
              <a:t>⑧</a:t>
            </a:r>
          </a:p>
        </p:txBody>
      </p:sp>
      <p:sp>
        <p:nvSpPr>
          <p:cNvPr id="27" name="TextBox 54"/>
          <p:cNvSpPr txBox="1">
            <a:spLocks noChangeArrowheads="1"/>
          </p:cNvSpPr>
          <p:nvPr/>
        </p:nvSpPr>
        <p:spPr bwMode="auto">
          <a:xfrm>
            <a:off x="2566860" y="2955376"/>
            <a:ext cx="504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④</a:t>
            </a:r>
          </a:p>
        </p:txBody>
      </p:sp>
      <p:sp>
        <p:nvSpPr>
          <p:cNvPr id="28" name="TextBox 55"/>
          <p:cNvSpPr txBox="1">
            <a:spLocks noChangeArrowheads="1"/>
          </p:cNvSpPr>
          <p:nvPr/>
        </p:nvSpPr>
        <p:spPr bwMode="auto">
          <a:xfrm>
            <a:off x="5842957" y="2883143"/>
            <a:ext cx="504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⑥</a:t>
            </a:r>
          </a:p>
        </p:txBody>
      </p:sp>
      <p:sp>
        <p:nvSpPr>
          <p:cNvPr id="29" name="TextBox 56"/>
          <p:cNvSpPr txBox="1">
            <a:spLocks noChangeArrowheads="1"/>
          </p:cNvSpPr>
          <p:nvPr/>
        </p:nvSpPr>
        <p:spPr bwMode="auto">
          <a:xfrm>
            <a:off x="3471936" y="2142709"/>
            <a:ext cx="503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ea typeface="宋体" pitchFamily="2" charset="-122"/>
              </a:rPr>
              <a:t>⑤</a:t>
            </a:r>
          </a:p>
        </p:txBody>
      </p:sp>
      <p:sp>
        <p:nvSpPr>
          <p:cNvPr id="30" name="TextBox 57"/>
          <p:cNvSpPr txBox="1">
            <a:spLocks noChangeArrowheads="1"/>
          </p:cNvSpPr>
          <p:nvPr/>
        </p:nvSpPr>
        <p:spPr bwMode="auto">
          <a:xfrm>
            <a:off x="4559576" y="3754798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FF0000"/>
                </a:solidFill>
                <a:ea typeface="宋体" pitchFamily="2" charset="-122"/>
              </a:rPr>
              <a:t>⑦</a:t>
            </a:r>
          </a:p>
        </p:txBody>
      </p:sp>
      <p:sp>
        <p:nvSpPr>
          <p:cNvPr id="31" name="TextBox 58"/>
          <p:cNvSpPr txBox="1">
            <a:spLocks noChangeArrowheads="1"/>
          </p:cNvSpPr>
          <p:nvPr/>
        </p:nvSpPr>
        <p:spPr bwMode="auto">
          <a:xfrm>
            <a:off x="3827821" y="4237133"/>
            <a:ext cx="50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</a:p>
        </p:txBody>
      </p:sp>
      <p:sp>
        <p:nvSpPr>
          <p:cNvPr id="32" name="TextBox 59"/>
          <p:cNvSpPr txBox="1">
            <a:spLocks noChangeArrowheads="1"/>
          </p:cNvSpPr>
          <p:nvPr/>
        </p:nvSpPr>
        <p:spPr bwMode="auto">
          <a:xfrm>
            <a:off x="6100407" y="3681803"/>
            <a:ext cx="503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</a:p>
        </p:txBody>
      </p:sp>
      <p:sp>
        <p:nvSpPr>
          <p:cNvPr id="33" name="TextBox 60"/>
          <p:cNvSpPr txBox="1">
            <a:spLocks noChangeArrowheads="1"/>
          </p:cNvSpPr>
          <p:nvPr/>
        </p:nvSpPr>
        <p:spPr bwMode="auto">
          <a:xfrm>
            <a:off x="6511913" y="2361800"/>
            <a:ext cx="503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</p:spTree>
    <p:extLst>
      <p:ext uri="{BB962C8B-B14F-4D97-AF65-F5344CB8AC3E}">
        <p14:creationId xmlns:p14="http://schemas.microsoft.com/office/powerpoint/2010/main" val="43380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63336" y="812648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8914" y="828822"/>
            <a:ext cx="83028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选择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哪些小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棒可以搭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成一个长方体框架？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单位：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cm)</a:t>
            </a:r>
          </a:p>
        </p:txBody>
      </p:sp>
      <p:pic>
        <p:nvPicPr>
          <p:cNvPr id="9" name="图片 26" descr="14.png">
            <a:extLst>
              <a:ext uri="{FF2B5EF4-FFF2-40B4-BE49-F238E27FC236}">
                <a16:creationId xmlns:a16="http://schemas.microsoft.com/office/drawing/2014/main" xmlns="" id="{3A9A0527-88BB-4C9E-9593-09507A54F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04" y="1625530"/>
            <a:ext cx="1745665" cy="72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7" descr="15.png">
            <a:extLst>
              <a:ext uri="{FF2B5EF4-FFF2-40B4-BE49-F238E27FC236}">
                <a16:creationId xmlns:a16="http://schemas.microsoft.com/office/drawing/2014/main" xmlns="" id="{00B58C05-5291-4B1C-BB71-28D265181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68" y="1612185"/>
            <a:ext cx="2684553" cy="77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8" descr="16.png">
            <a:extLst>
              <a:ext uri="{FF2B5EF4-FFF2-40B4-BE49-F238E27FC236}">
                <a16:creationId xmlns:a16="http://schemas.microsoft.com/office/drawing/2014/main" xmlns="" id="{D22EE940-DB7D-4663-9B37-B32A3040BF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55" y="2874309"/>
            <a:ext cx="2407576" cy="45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9" descr="17.png">
            <a:extLst>
              <a:ext uri="{FF2B5EF4-FFF2-40B4-BE49-F238E27FC236}">
                <a16:creationId xmlns:a16="http://schemas.microsoft.com/office/drawing/2014/main" xmlns="" id="{D95F3F75-FDB9-47F2-9B95-BDB18CEA2C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88" y="2960615"/>
            <a:ext cx="3441298" cy="31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30" descr="18.png">
            <a:extLst>
              <a:ext uri="{FF2B5EF4-FFF2-40B4-BE49-F238E27FC236}">
                <a16:creationId xmlns:a16="http://schemas.microsoft.com/office/drawing/2014/main" xmlns="" id="{BD0FF06F-54D0-474D-A215-5B202AE2ED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18" y="3630468"/>
            <a:ext cx="3365795" cy="78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C9A10E4F-1080-4726-924C-87549088BB42}"/>
              </a:ext>
            </a:extLst>
          </p:cNvPr>
          <p:cNvSpPr/>
          <p:nvPr/>
        </p:nvSpPr>
        <p:spPr>
          <a:xfrm>
            <a:off x="2503143" y="2105252"/>
            <a:ext cx="349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9B3C403-F2CF-4C42-B607-783917BCCD91}"/>
              </a:ext>
            </a:extLst>
          </p:cNvPr>
          <p:cNvSpPr/>
          <p:nvPr/>
        </p:nvSpPr>
        <p:spPr>
          <a:xfrm>
            <a:off x="6166537" y="2148111"/>
            <a:ext cx="371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1AF80703-C9EF-4F0A-B949-F2C6C60E1A0D}"/>
              </a:ext>
            </a:extLst>
          </p:cNvPr>
          <p:cNvSpPr/>
          <p:nvPr/>
        </p:nvSpPr>
        <p:spPr>
          <a:xfrm>
            <a:off x="3737383" y="4276266"/>
            <a:ext cx="371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3998</TotalTime>
  <Words>1065</Words>
  <Application>Microsoft Office PowerPoint</Application>
  <PresentationFormat>全屏显示(16:9)</PresentationFormat>
  <Paragraphs>223</Paragraphs>
  <Slides>22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867</cp:revision>
  <dcterms:created xsi:type="dcterms:W3CDTF">2019-09-02T08:53:00Z</dcterms:created>
  <dcterms:modified xsi:type="dcterms:W3CDTF">2024-02-04T09:13:16Z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