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11" r:id="rId1"/>
  </p:sldMasterIdLst>
  <p:notesMasterIdLst>
    <p:notesMasterId r:id="rId32"/>
  </p:notesMasterIdLst>
  <p:sldIdLst>
    <p:sldId id="256" r:id="rId2"/>
    <p:sldId id="313" r:id="rId3"/>
    <p:sldId id="260" r:id="rId4"/>
    <p:sldId id="327" r:id="rId5"/>
    <p:sldId id="343" r:id="rId6"/>
    <p:sldId id="344" r:id="rId7"/>
    <p:sldId id="347" r:id="rId8"/>
    <p:sldId id="346" r:id="rId9"/>
    <p:sldId id="342" r:id="rId10"/>
    <p:sldId id="297" r:id="rId11"/>
    <p:sldId id="331" r:id="rId12"/>
    <p:sldId id="335" r:id="rId13"/>
    <p:sldId id="336" r:id="rId14"/>
    <p:sldId id="337" r:id="rId15"/>
    <p:sldId id="334" r:id="rId16"/>
    <p:sldId id="348" r:id="rId17"/>
    <p:sldId id="317" r:id="rId18"/>
    <p:sldId id="325" r:id="rId19"/>
    <p:sldId id="258" r:id="rId20"/>
    <p:sldId id="338" r:id="rId21"/>
    <p:sldId id="332" r:id="rId22"/>
    <p:sldId id="292" r:id="rId23"/>
    <p:sldId id="339" r:id="rId24"/>
    <p:sldId id="340" r:id="rId25"/>
    <p:sldId id="320" r:id="rId26"/>
    <p:sldId id="259" r:id="rId27"/>
    <p:sldId id="341" r:id="rId28"/>
    <p:sldId id="322" r:id="rId29"/>
    <p:sldId id="308" r:id="rId30"/>
    <p:sldId id="262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54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BD8"/>
    <a:srgbClr val="FF00FF"/>
    <a:srgbClr val="A51B77"/>
    <a:srgbClr val="F95647"/>
    <a:srgbClr val="FF99FF"/>
    <a:srgbClr val="FFFF00"/>
    <a:srgbClr val="528330"/>
    <a:srgbClr val="FAC14D"/>
    <a:srgbClr val="7CB554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22" autoAdjust="0"/>
    <p:restoredTop sz="99830" autoAdjust="0"/>
  </p:normalViewPr>
  <p:slideViewPr>
    <p:cSldViewPr snapToGrid="0">
      <p:cViewPr>
        <p:scale>
          <a:sx n="130" d="100"/>
          <a:sy n="130" d="100"/>
        </p:scale>
        <p:origin x="-1074" y="-450"/>
      </p:cViewPr>
      <p:guideLst>
        <p:guide orient="horz" pos="1654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111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itchFamily="49" charset="-122"/>
                <a:ea typeface="楷体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0533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986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pPr/>
              <a:t>29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6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37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80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8198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20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36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32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>
            <a:extLst>
              <a:ext uri="{FF2B5EF4-FFF2-40B4-BE49-F238E27FC236}">
                <a16:creationId xmlns="" xmlns:a16="http://schemas.microsoft.com/office/drawing/2014/main" id="{B5AB1A04-CEF2-47B0-987A-B4B8EE5A13EF}"/>
              </a:ext>
            </a:extLst>
          </p:cNvPr>
          <p:cNvCxnSpPr>
            <a:cxnSpLocks/>
          </p:cNvCxnSpPr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>
            <a:extLst>
              <a:ext uri="{FF2B5EF4-FFF2-40B4-BE49-F238E27FC236}">
                <a16:creationId xmlns="" xmlns:a16="http://schemas.microsoft.com/office/drawing/2014/main" id="{F879104D-8D70-453A-B7D2-20E2C1C772A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>
            <a:extLst>
              <a:ext uri="{FF2B5EF4-FFF2-40B4-BE49-F238E27FC236}">
                <a16:creationId xmlns="" xmlns:a16="http://schemas.microsoft.com/office/drawing/2014/main" id="{A7968D70-03CD-4666-AE72-24EBFD1F6CD3}"/>
              </a:ext>
            </a:extLst>
          </p:cNvPr>
          <p:cNvCxnSpPr>
            <a:cxnSpLocks/>
          </p:cNvCxnSpPr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>
            <a:extLst>
              <a:ext uri="{FF2B5EF4-FFF2-40B4-BE49-F238E27FC236}">
                <a16:creationId xmlns="" xmlns:a16="http://schemas.microsoft.com/office/drawing/2014/main" id="{0B0F0BF7-72CC-42D6-B2A2-EDF9B72ED71D}"/>
              </a:ext>
            </a:extLst>
          </p:cNvPr>
          <p:cNvCxnSpPr>
            <a:cxnSpLocks/>
          </p:cNvCxnSpPr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>
            <a:extLst>
              <a:ext uri="{FF2B5EF4-FFF2-40B4-BE49-F238E27FC236}">
                <a16:creationId xmlns="" xmlns:a16="http://schemas.microsoft.com/office/drawing/2014/main" id="{24A0D031-ADF8-4506-9893-AE64B2B90373}"/>
              </a:ext>
            </a:extLst>
          </p:cNvPr>
          <p:cNvCxnSpPr>
            <a:cxnSpLocks/>
          </p:cNvCxnSpPr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418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80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itchFamily="49" charset="-122"/>
                <a:ea typeface="黑体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1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情境导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42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9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itchFamily="49" charset="-122"/>
                <a:ea typeface="黑体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44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64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3.wdp"/><Relationship Id="rId7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png"/><Relationship Id="rId5" Type="http://schemas.microsoft.com/office/2007/relationships/hdphoto" Target="../media/hdphoto4.wdp"/><Relationship Id="rId4" Type="http://schemas.openxmlformats.org/officeDocument/2006/relationships/image" Target="../media/image34.png"/><Relationship Id="rId9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tif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85143" y="1497464"/>
            <a:ext cx="7174112" cy="90024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第二单元  长方体（一</a:t>
            </a:r>
            <a:r>
              <a:rPr lang="zh-CN" altLang="en-US" sz="54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）</a:t>
            </a:r>
          </a:p>
        </p:txBody>
      </p:sp>
      <p:sp>
        <p:nvSpPr>
          <p:cNvPr id="14" name="矩形 13"/>
          <p:cNvSpPr/>
          <p:nvPr/>
        </p:nvSpPr>
        <p:spPr>
          <a:xfrm>
            <a:off x="1119115" y="2965672"/>
            <a:ext cx="7158251" cy="684803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第</a:t>
            </a:r>
            <a:r>
              <a:rPr lang="en-US" altLang="zh-CN" sz="40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40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课时 </a:t>
            </a:r>
            <a:r>
              <a:rPr lang="zh-CN" altLang="en-US" sz="40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    长方体的认识</a:t>
            </a:r>
            <a:r>
              <a:rPr lang="zh-CN" altLang="en-US" sz="40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（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1</a:t>
            </a:r>
            <a:r>
              <a:rPr lang="zh-CN" altLang="en-US" sz="40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  <a:sym typeface="+mn-ea"/>
              </a:rPr>
              <a:t>）</a:t>
            </a:r>
            <a:endParaRPr lang="zh-CN" altLang="zh-CN" sz="4000" b="1" dirty="0">
              <a:solidFill>
                <a:schemeClr val="bg1"/>
              </a:solidFill>
              <a:latin typeface="Times New Roman" pitchFamily="18" charset="0"/>
              <a:ea typeface="宋体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椭圆 53"/>
          <p:cNvSpPr/>
          <p:nvPr/>
        </p:nvSpPr>
        <p:spPr>
          <a:xfrm>
            <a:off x="461259" y="81850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Text Box 3"/>
          <p:cNvSpPr txBox="1">
            <a:spLocks noChangeArrowheads="1"/>
          </p:cNvSpPr>
          <p:nvPr/>
        </p:nvSpPr>
        <p:spPr bwMode="auto">
          <a:xfrm>
            <a:off x="834984" y="629450"/>
            <a:ext cx="79089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长方体和正方体各有什么特点？做一做，填一填，并与同伴交流。</a:t>
            </a:r>
          </a:p>
        </p:txBody>
      </p:sp>
      <p:pic>
        <p:nvPicPr>
          <p:cNvPr id="56" name="图片 36" descr="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48" y="2131989"/>
            <a:ext cx="5168531" cy="269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图片 56" descr="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886" y="1616719"/>
            <a:ext cx="1498014" cy="92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图片 57" descr="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805" y="1793442"/>
            <a:ext cx="1538721" cy="89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图片 58" descr="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30" y="1793442"/>
            <a:ext cx="1521274" cy="105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未知"/>
          <p:cNvSpPr/>
          <p:nvPr/>
        </p:nvSpPr>
        <p:spPr bwMode="auto">
          <a:xfrm>
            <a:off x="2428875" y="1371600"/>
            <a:ext cx="3371850" cy="571500"/>
          </a:xfrm>
          <a:custGeom>
            <a:avLst/>
            <a:gdLst>
              <a:gd name="T0" fmla="*/ 762000 w 2832"/>
              <a:gd name="T1" fmla="*/ 0 h 480"/>
              <a:gd name="T2" fmla="*/ 0 w 2832"/>
              <a:gd name="T3" fmla="*/ 762000 h 480"/>
              <a:gd name="T4" fmla="*/ 3733800 w 2832"/>
              <a:gd name="T5" fmla="*/ 762000 h 480"/>
              <a:gd name="T6" fmla="*/ 4495800 w 2832"/>
              <a:gd name="T7" fmla="*/ 0 h 480"/>
              <a:gd name="T8" fmla="*/ 762000 w 2832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32"/>
              <a:gd name="T16" fmla="*/ 0 h 480"/>
              <a:gd name="T17" fmla="*/ 2832 w 283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32" h="480">
                <a:moveTo>
                  <a:pt x="480" y="0"/>
                </a:moveTo>
                <a:lnTo>
                  <a:pt x="0" y="480"/>
                </a:lnTo>
                <a:lnTo>
                  <a:pt x="2352" y="480"/>
                </a:lnTo>
                <a:lnTo>
                  <a:pt x="2832" y="0"/>
                </a:lnTo>
                <a:lnTo>
                  <a:pt x="480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50"/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3000375" y="1371599"/>
            <a:ext cx="2800350" cy="17145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50"/>
          </a:p>
        </p:txBody>
      </p:sp>
      <p:sp>
        <p:nvSpPr>
          <p:cNvPr id="36" name="未知"/>
          <p:cNvSpPr/>
          <p:nvPr/>
        </p:nvSpPr>
        <p:spPr bwMode="auto">
          <a:xfrm>
            <a:off x="2428875" y="3086100"/>
            <a:ext cx="3371850" cy="571500"/>
          </a:xfrm>
          <a:custGeom>
            <a:avLst/>
            <a:gdLst>
              <a:gd name="T0" fmla="*/ 762000 w 2832"/>
              <a:gd name="T1" fmla="*/ 0 h 480"/>
              <a:gd name="T2" fmla="*/ 0 w 2832"/>
              <a:gd name="T3" fmla="*/ 762000 h 480"/>
              <a:gd name="T4" fmla="*/ 3733800 w 2832"/>
              <a:gd name="T5" fmla="*/ 762000 h 480"/>
              <a:gd name="T6" fmla="*/ 4495800 w 2832"/>
              <a:gd name="T7" fmla="*/ 0 h 480"/>
              <a:gd name="T8" fmla="*/ 762000 w 2832"/>
              <a:gd name="T9" fmla="*/ 0 h 4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32"/>
              <a:gd name="T16" fmla="*/ 0 h 480"/>
              <a:gd name="T17" fmla="*/ 2832 w 2832"/>
              <a:gd name="T18" fmla="*/ 480 h 4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32" h="480">
                <a:moveTo>
                  <a:pt x="480" y="0"/>
                </a:moveTo>
                <a:lnTo>
                  <a:pt x="0" y="480"/>
                </a:lnTo>
                <a:lnTo>
                  <a:pt x="2352" y="480"/>
                </a:lnTo>
                <a:lnTo>
                  <a:pt x="2832" y="0"/>
                </a:lnTo>
                <a:lnTo>
                  <a:pt x="480" y="0"/>
                </a:ln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50"/>
          </a:p>
        </p:txBody>
      </p:sp>
      <p:grpSp>
        <p:nvGrpSpPr>
          <p:cNvPr id="38" name="Group 4"/>
          <p:cNvGrpSpPr/>
          <p:nvPr/>
        </p:nvGrpSpPr>
        <p:grpSpPr bwMode="auto">
          <a:xfrm>
            <a:off x="2428875" y="1371600"/>
            <a:ext cx="3371850" cy="2286000"/>
            <a:chOff x="0" y="0"/>
            <a:chExt cx="2832" cy="1920"/>
          </a:xfrm>
        </p:grpSpPr>
        <p:sp>
          <p:nvSpPr>
            <p:cNvPr id="39" name="Line 5"/>
            <p:cNvSpPr>
              <a:spLocks noChangeShapeType="1"/>
            </p:cNvSpPr>
            <p:nvPr/>
          </p:nvSpPr>
          <p:spPr bwMode="auto">
            <a:xfrm>
              <a:off x="480" y="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50"/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 flipV="1">
              <a:off x="0" y="1440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50"/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480" y="1440"/>
              <a:ext cx="235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50"/>
            </a:p>
          </p:txBody>
        </p:sp>
        <p:sp>
          <p:nvSpPr>
            <p:cNvPr id="42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2832" cy="1920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50"/>
            </a:p>
          </p:txBody>
        </p:sp>
      </p:grpSp>
      <p:sp>
        <p:nvSpPr>
          <p:cNvPr id="43" name="未知"/>
          <p:cNvSpPr/>
          <p:nvPr/>
        </p:nvSpPr>
        <p:spPr bwMode="auto">
          <a:xfrm>
            <a:off x="2428875" y="1371600"/>
            <a:ext cx="571500" cy="2286000"/>
          </a:xfrm>
          <a:custGeom>
            <a:avLst/>
            <a:gdLst>
              <a:gd name="T0" fmla="*/ 762000 w 480"/>
              <a:gd name="T1" fmla="*/ 0 h 1920"/>
              <a:gd name="T2" fmla="*/ 0 w 480"/>
              <a:gd name="T3" fmla="*/ 762000 h 1920"/>
              <a:gd name="T4" fmla="*/ 0 w 480"/>
              <a:gd name="T5" fmla="*/ 3048000 h 1920"/>
              <a:gd name="T6" fmla="*/ 762000 w 480"/>
              <a:gd name="T7" fmla="*/ 2286000 h 1920"/>
              <a:gd name="T8" fmla="*/ 762000 w 480"/>
              <a:gd name="T9" fmla="*/ 0 h 19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1920"/>
              <a:gd name="T17" fmla="*/ 480 w 480"/>
              <a:gd name="T18" fmla="*/ 1920 h 19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1920">
                <a:moveTo>
                  <a:pt x="480" y="0"/>
                </a:moveTo>
                <a:lnTo>
                  <a:pt x="0" y="480"/>
                </a:lnTo>
                <a:lnTo>
                  <a:pt x="0" y="1920"/>
                </a:lnTo>
                <a:lnTo>
                  <a:pt x="480" y="1440"/>
                </a:lnTo>
                <a:lnTo>
                  <a:pt x="480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50"/>
          </a:p>
        </p:txBody>
      </p:sp>
      <p:sp>
        <p:nvSpPr>
          <p:cNvPr id="44" name="未知"/>
          <p:cNvSpPr/>
          <p:nvPr/>
        </p:nvSpPr>
        <p:spPr bwMode="auto">
          <a:xfrm>
            <a:off x="5229225" y="1371600"/>
            <a:ext cx="571500" cy="2286000"/>
          </a:xfrm>
          <a:custGeom>
            <a:avLst/>
            <a:gdLst>
              <a:gd name="T0" fmla="*/ 762000 w 480"/>
              <a:gd name="T1" fmla="*/ 0 h 1920"/>
              <a:gd name="T2" fmla="*/ 0 w 480"/>
              <a:gd name="T3" fmla="*/ 762000 h 1920"/>
              <a:gd name="T4" fmla="*/ 0 w 480"/>
              <a:gd name="T5" fmla="*/ 3048000 h 1920"/>
              <a:gd name="T6" fmla="*/ 762000 w 480"/>
              <a:gd name="T7" fmla="*/ 2286000 h 1920"/>
              <a:gd name="T8" fmla="*/ 762000 w 480"/>
              <a:gd name="T9" fmla="*/ 0 h 19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0"/>
              <a:gd name="T16" fmla="*/ 0 h 1920"/>
              <a:gd name="T17" fmla="*/ 480 w 480"/>
              <a:gd name="T18" fmla="*/ 1920 h 19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0" h="1920">
                <a:moveTo>
                  <a:pt x="480" y="0"/>
                </a:moveTo>
                <a:lnTo>
                  <a:pt x="0" y="480"/>
                </a:lnTo>
                <a:lnTo>
                  <a:pt x="0" y="1920"/>
                </a:lnTo>
                <a:lnTo>
                  <a:pt x="480" y="1440"/>
                </a:lnTo>
                <a:lnTo>
                  <a:pt x="480" y="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zh-CN" altLang="en-US" sz="1050"/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2428875" y="1943099"/>
            <a:ext cx="2800350" cy="1714500"/>
          </a:xfrm>
          <a:prstGeom prst="rect">
            <a:avLst/>
          </a:prstGeom>
          <a:solidFill>
            <a:srgbClr val="0000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50"/>
          </a:p>
        </p:txBody>
      </p:sp>
      <p:grpSp>
        <p:nvGrpSpPr>
          <p:cNvPr id="47" name="组合 46"/>
          <p:cNvGrpSpPr/>
          <p:nvPr/>
        </p:nvGrpSpPr>
        <p:grpSpPr>
          <a:xfrm flipH="1">
            <a:off x="4767263" y="3500437"/>
            <a:ext cx="4086225" cy="1457324"/>
            <a:chOff x="3076757" y="3108573"/>
            <a:chExt cx="4086225" cy="1457324"/>
          </a:xfrm>
        </p:grpSpPr>
        <p:grpSp>
          <p:nvGrpSpPr>
            <p:cNvPr id="48" name="组合 47"/>
            <p:cNvGrpSpPr/>
            <p:nvPr/>
          </p:nvGrpSpPr>
          <p:grpSpPr>
            <a:xfrm>
              <a:off x="4019732" y="3108573"/>
              <a:ext cx="3143250" cy="1457324"/>
              <a:chOff x="1323027" y="1799855"/>
              <a:chExt cx="3143250" cy="1457324"/>
            </a:xfrm>
          </p:grpSpPr>
          <p:pic>
            <p:nvPicPr>
              <p:cNvPr id="50" name="图片 49" descr="11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88" t="-139" r="722" b="139"/>
              <a:stretch>
                <a:fillRect/>
              </a:stretch>
            </p:blipFill>
            <p:spPr bwMode="auto">
              <a:xfrm>
                <a:off x="1323027" y="1799855"/>
                <a:ext cx="3143250" cy="1457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圆角矩形 50"/>
              <p:cNvSpPr/>
              <p:nvPr/>
            </p:nvSpPr>
            <p:spPr>
              <a:xfrm>
                <a:off x="1805984" y="2169357"/>
                <a:ext cx="2348786" cy="894976"/>
              </a:xfrm>
              <a:prstGeom prst="roundRect">
                <a:avLst>
                  <a:gd name="adj" fmla="val 33290"/>
                </a:avLst>
              </a:prstGeom>
              <a:solidFill>
                <a:srgbClr val="FBEB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Text Box 3"/>
              <p:cNvSpPr txBox="1">
                <a:spLocks noChangeArrowheads="1"/>
              </p:cNvSpPr>
              <p:nvPr/>
            </p:nvSpPr>
            <p:spPr bwMode="auto">
              <a:xfrm>
                <a:off x="1564505" y="2169357"/>
                <a:ext cx="2533336" cy="97872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zh-CN" altLang="en-US" b="1" dirty="0" smtClean="0">
                    <a:ea typeface="楷体" panose="02010609060101010101" pitchFamily="49" charset="-122"/>
                  </a:rPr>
                  <a:t>长方体有</a:t>
                </a:r>
                <a:r>
                  <a:rPr lang="en-US" altLang="zh-CN" b="1" dirty="0" smtClean="0">
                    <a:ea typeface="楷体" panose="02010609060101010101" pitchFamily="49" charset="-122"/>
                  </a:rPr>
                  <a:t>6</a:t>
                </a:r>
                <a:r>
                  <a:rPr lang="zh-CN" altLang="en-US" b="1" dirty="0" smtClean="0">
                    <a:ea typeface="楷体" panose="02010609060101010101" pitchFamily="49" charset="-122"/>
                  </a:rPr>
                  <a:t>个面，</a:t>
                </a:r>
                <a:r>
                  <a:rPr lang="zh-CN" altLang="en-US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相对</a:t>
                </a:r>
                <a:r>
                  <a:rPr lang="zh-CN" altLang="en-US" b="1" dirty="0">
                    <a:ea typeface="楷体" panose="02010609060101010101" pitchFamily="49" charset="-122"/>
                  </a:rPr>
                  <a:t>的</a:t>
                </a:r>
                <a:r>
                  <a:rPr lang="zh-CN" altLang="en-US" b="1" dirty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两个</a:t>
                </a:r>
                <a:r>
                  <a:rPr lang="zh-CN" altLang="en-US" b="1" dirty="0">
                    <a:ea typeface="楷体" panose="02010609060101010101" pitchFamily="49" charset="-122"/>
                  </a:rPr>
                  <a:t>面</a:t>
                </a:r>
                <a:r>
                  <a:rPr lang="zh-CN" altLang="en-US" b="1" dirty="0" smtClean="0">
                    <a:ea typeface="楷体" panose="02010609060101010101" pitchFamily="49" charset="-122"/>
                  </a:rPr>
                  <a:t>大 </a:t>
                </a:r>
                <a:endParaRPr lang="en-US" altLang="zh-CN" b="1" dirty="0" smtClean="0">
                  <a:ea typeface="楷体" panose="02010609060101010101" pitchFamily="49" charset="-122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CN" b="1" dirty="0" smtClean="0">
                    <a:ea typeface="楷体" panose="02010609060101010101" pitchFamily="49" charset="-122"/>
                  </a:rPr>
                  <a:t>   </a:t>
                </a:r>
                <a:r>
                  <a:rPr lang="zh-CN" altLang="en-US" b="1" dirty="0" smtClean="0">
                    <a:ea typeface="楷体" panose="02010609060101010101" pitchFamily="49" charset="-122"/>
                  </a:rPr>
                  <a:t>小</a:t>
                </a:r>
                <a:r>
                  <a:rPr lang="zh-CN" altLang="en-US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相同</a:t>
                </a:r>
                <a:r>
                  <a:rPr lang="zh-CN" altLang="en-US" b="1" dirty="0" smtClean="0">
                    <a:ea typeface="楷体" panose="02010609060101010101" pitchFamily="49" charset="-122"/>
                  </a:rPr>
                  <a:t>。</a:t>
                </a:r>
                <a:endParaRPr lang="zh-CN" altLang="en-US" b="1" dirty="0"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6757" y="3570924"/>
              <a:ext cx="1037922" cy="994973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605811" y="467319"/>
            <a:ext cx="15744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黑体" pitchFamily="49" charset="-122"/>
                <a:ea typeface="黑体" pitchFamily="49" charset="-122"/>
              </a:rPr>
              <a:t>长方体</a:t>
            </a:r>
            <a:endParaRPr lang="zh-CN" altLang="en-US" sz="3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331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 0.333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33148 L 0 -0.001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1.11111E-6 L 0.30747 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747 1.11111E-6 L 0.00122 1.11111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1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0.06285 -0.1009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-5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85 -0.10093 L 0 -4.44444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5" grpId="0" animBg="1"/>
      <p:bldP spid="36" grpId="0" animBg="1"/>
      <p:bldP spid="43" grpId="0" animBg="1"/>
      <p:bldP spid="44" grpId="0" animBg="1"/>
      <p:bldP spid="46" grpId="0" animBg="1"/>
      <p:bldP spid="46" grpId="1" animBg="1"/>
      <p:bldP spid="4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4"/>
          <p:cNvGrpSpPr/>
          <p:nvPr/>
        </p:nvGrpSpPr>
        <p:grpSpPr bwMode="auto">
          <a:xfrm>
            <a:off x="2423219" y="1364474"/>
            <a:ext cx="3371850" cy="2286000"/>
            <a:chOff x="0" y="0"/>
            <a:chExt cx="2832" cy="1920"/>
          </a:xfrm>
        </p:grpSpPr>
        <p:sp>
          <p:nvSpPr>
            <p:cNvPr id="39" name="Line 5"/>
            <p:cNvSpPr>
              <a:spLocks noChangeShapeType="1"/>
            </p:cNvSpPr>
            <p:nvPr/>
          </p:nvSpPr>
          <p:spPr bwMode="auto">
            <a:xfrm>
              <a:off x="480" y="0"/>
              <a:ext cx="0" cy="1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50"/>
            </a:p>
          </p:txBody>
        </p:sp>
        <p:sp>
          <p:nvSpPr>
            <p:cNvPr id="40" name="Line 6"/>
            <p:cNvSpPr>
              <a:spLocks noChangeShapeType="1"/>
            </p:cNvSpPr>
            <p:nvPr/>
          </p:nvSpPr>
          <p:spPr bwMode="auto">
            <a:xfrm flipV="1">
              <a:off x="0" y="1440"/>
              <a:ext cx="48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50"/>
            </a:p>
          </p:txBody>
        </p:sp>
        <p:sp>
          <p:nvSpPr>
            <p:cNvPr id="41" name="Line 7"/>
            <p:cNvSpPr>
              <a:spLocks noChangeShapeType="1"/>
            </p:cNvSpPr>
            <p:nvPr/>
          </p:nvSpPr>
          <p:spPr bwMode="auto">
            <a:xfrm>
              <a:off x="480" y="1440"/>
              <a:ext cx="2352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 sz="1050"/>
            </a:p>
          </p:txBody>
        </p:sp>
        <p:sp>
          <p:nvSpPr>
            <p:cNvPr id="42" name="AutoShape 8"/>
            <p:cNvSpPr>
              <a:spLocks noChangeArrowheads="1"/>
            </p:cNvSpPr>
            <p:nvPr/>
          </p:nvSpPr>
          <p:spPr bwMode="auto">
            <a:xfrm>
              <a:off x="0" y="0"/>
              <a:ext cx="2832" cy="1920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50"/>
            </a:p>
          </p:txBody>
        </p:sp>
      </p:grpSp>
      <p:sp>
        <p:nvSpPr>
          <p:cNvPr id="18" name="Line 8"/>
          <p:cNvSpPr>
            <a:spLocks noChangeShapeType="1"/>
          </p:cNvSpPr>
          <p:nvPr/>
        </p:nvSpPr>
        <p:spPr bwMode="auto">
          <a:xfrm flipV="1">
            <a:off x="3022995" y="1334914"/>
            <a:ext cx="0" cy="17145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1050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 flipV="1">
            <a:off x="2439590" y="3022030"/>
            <a:ext cx="594122" cy="594122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1050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>
            <a:off x="3022995" y="3063702"/>
            <a:ext cx="277773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1050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H="1">
            <a:off x="2456257" y="3657600"/>
            <a:ext cx="2790826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1050"/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 flipV="1">
            <a:off x="2428874" y="1961182"/>
            <a:ext cx="10716" cy="1696642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1050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5247083" y="1875234"/>
            <a:ext cx="0" cy="1782366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1050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 flipV="1">
            <a:off x="5800725" y="1364085"/>
            <a:ext cx="0" cy="17145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1050"/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 flipH="1" flipV="1">
            <a:off x="2428874" y="1961182"/>
            <a:ext cx="2790826" cy="4539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1050"/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H="1" flipV="1">
            <a:off x="3022995" y="1364085"/>
            <a:ext cx="2753918" cy="4538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1050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 flipV="1">
            <a:off x="2419350" y="1356122"/>
            <a:ext cx="604838" cy="594122"/>
          </a:xfrm>
          <a:prstGeom prst="line">
            <a:avLst/>
          </a:prstGeom>
          <a:noFill/>
          <a:ln w="7620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1050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 flipV="1">
            <a:off x="5217913" y="3063479"/>
            <a:ext cx="594122" cy="594122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1050"/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 flipV="1">
            <a:off x="5229225" y="1380529"/>
            <a:ext cx="540544" cy="540544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1050"/>
          </a:p>
        </p:txBody>
      </p:sp>
      <p:sp>
        <p:nvSpPr>
          <p:cNvPr id="28" name="Oval 8"/>
          <p:cNvSpPr>
            <a:spLocks noChangeArrowheads="1"/>
          </p:cNvSpPr>
          <p:nvPr/>
        </p:nvSpPr>
        <p:spPr bwMode="auto">
          <a:xfrm>
            <a:off x="2382440" y="1892126"/>
            <a:ext cx="114300" cy="114300"/>
          </a:xfrm>
          <a:prstGeom prst="ellipse">
            <a:avLst/>
          </a:prstGeom>
          <a:solidFill>
            <a:srgbClr val="FF5050"/>
          </a:solidFill>
          <a:ln w="9525">
            <a:solidFill>
              <a:srgbClr val="FF505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00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2945605" y="3000376"/>
            <a:ext cx="114300" cy="114300"/>
          </a:xfrm>
          <a:prstGeom prst="ellipse">
            <a:avLst/>
          </a:prstGeom>
          <a:solidFill>
            <a:srgbClr val="FF5050"/>
          </a:solidFill>
          <a:ln w="9525">
            <a:solidFill>
              <a:srgbClr val="FF505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00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5185169" y="1869131"/>
            <a:ext cx="114300" cy="114300"/>
          </a:xfrm>
          <a:prstGeom prst="ellipse">
            <a:avLst/>
          </a:prstGeom>
          <a:solidFill>
            <a:srgbClr val="FF5050"/>
          </a:solidFill>
          <a:ln w="9525">
            <a:solidFill>
              <a:srgbClr val="FF505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00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Oval 11"/>
          <p:cNvSpPr>
            <a:spLocks noChangeArrowheads="1"/>
          </p:cNvSpPr>
          <p:nvPr/>
        </p:nvSpPr>
        <p:spPr bwMode="auto">
          <a:xfrm>
            <a:off x="5743575" y="1314450"/>
            <a:ext cx="114300" cy="114300"/>
          </a:xfrm>
          <a:prstGeom prst="ellipse">
            <a:avLst/>
          </a:prstGeom>
          <a:solidFill>
            <a:srgbClr val="FF5050"/>
          </a:solidFill>
          <a:ln w="9525">
            <a:solidFill>
              <a:srgbClr val="FF505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00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2954535" y="1294805"/>
            <a:ext cx="114300" cy="114300"/>
          </a:xfrm>
          <a:prstGeom prst="ellipse">
            <a:avLst/>
          </a:prstGeom>
          <a:solidFill>
            <a:srgbClr val="FF5050"/>
          </a:solidFill>
          <a:ln w="9525">
            <a:solidFill>
              <a:srgbClr val="FF505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00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Oval 13"/>
          <p:cNvSpPr>
            <a:spLocks noChangeArrowheads="1"/>
          </p:cNvSpPr>
          <p:nvPr/>
        </p:nvSpPr>
        <p:spPr bwMode="auto">
          <a:xfrm>
            <a:off x="2382440" y="3580656"/>
            <a:ext cx="114300" cy="114300"/>
          </a:xfrm>
          <a:prstGeom prst="ellipse">
            <a:avLst/>
          </a:prstGeom>
          <a:solidFill>
            <a:srgbClr val="FF5050"/>
          </a:solidFill>
          <a:ln w="9525">
            <a:solidFill>
              <a:srgbClr val="FF505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00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5206600" y="3571875"/>
            <a:ext cx="114300" cy="114300"/>
          </a:xfrm>
          <a:prstGeom prst="ellipse">
            <a:avLst/>
          </a:prstGeom>
          <a:solidFill>
            <a:srgbClr val="FF5050"/>
          </a:solidFill>
          <a:ln w="9525">
            <a:solidFill>
              <a:srgbClr val="FF505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00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Oval 15"/>
          <p:cNvSpPr>
            <a:spLocks noChangeArrowheads="1"/>
          </p:cNvSpPr>
          <p:nvPr/>
        </p:nvSpPr>
        <p:spPr bwMode="auto">
          <a:xfrm>
            <a:off x="5754885" y="3011910"/>
            <a:ext cx="114300" cy="114300"/>
          </a:xfrm>
          <a:prstGeom prst="ellipse">
            <a:avLst/>
          </a:prstGeom>
          <a:solidFill>
            <a:srgbClr val="FF5050"/>
          </a:solidFill>
          <a:ln w="9525">
            <a:solidFill>
              <a:srgbClr val="FF5050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 sz="3000">
              <a:solidFill>
                <a:srgbClr val="FF505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 flipH="1">
            <a:off x="4767263" y="3500437"/>
            <a:ext cx="4086225" cy="1457324"/>
            <a:chOff x="3076757" y="3108573"/>
            <a:chExt cx="4086225" cy="1457324"/>
          </a:xfrm>
        </p:grpSpPr>
        <p:grpSp>
          <p:nvGrpSpPr>
            <p:cNvPr id="48" name="组合 47"/>
            <p:cNvGrpSpPr/>
            <p:nvPr/>
          </p:nvGrpSpPr>
          <p:grpSpPr>
            <a:xfrm>
              <a:off x="4019732" y="3108573"/>
              <a:ext cx="3143250" cy="1457324"/>
              <a:chOff x="1323027" y="1799855"/>
              <a:chExt cx="3143250" cy="1457324"/>
            </a:xfrm>
          </p:grpSpPr>
          <p:pic>
            <p:nvPicPr>
              <p:cNvPr id="50" name="图片 49" descr="11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88" t="-139" r="722" b="139"/>
              <a:stretch>
                <a:fillRect/>
              </a:stretch>
            </p:blipFill>
            <p:spPr bwMode="auto">
              <a:xfrm>
                <a:off x="1323027" y="1799855"/>
                <a:ext cx="3143250" cy="1457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圆角矩形 50"/>
              <p:cNvSpPr/>
              <p:nvPr/>
            </p:nvSpPr>
            <p:spPr>
              <a:xfrm>
                <a:off x="1805984" y="2169357"/>
                <a:ext cx="2348786" cy="894976"/>
              </a:xfrm>
              <a:prstGeom prst="roundRect">
                <a:avLst>
                  <a:gd name="adj" fmla="val 33290"/>
                </a:avLst>
              </a:prstGeom>
              <a:solidFill>
                <a:srgbClr val="FBEB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Text Box 3"/>
              <p:cNvSpPr txBox="1">
                <a:spLocks noChangeArrowheads="1"/>
              </p:cNvSpPr>
              <p:nvPr/>
            </p:nvSpPr>
            <p:spPr bwMode="auto">
              <a:xfrm>
                <a:off x="1323028" y="2169357"/>
                <a:ext cx="2959032" cy="97872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zh-CN" altLang="en-US" b="1" dirty="0" smtClean="0">
                    <a:ea typeface="楷体" panose="02010609060101010101" pitchFamily="49" charset="-122"/>
                  </a:rPr>
                  <a:t>长方体有</a:t>
                </a:r>
                <a:r>
                  <a:rPr lang="en-US" altLang="zh-CN" b="1" dirty="0" smtClean="0">
                    <a:ea typeface="楷体" panose="02010609060101010101" pitchFamily="49" charset="-122"/>
                  </a:rPr>
                  <a:t>12</a:t>
                </a:r>
                <a:r>
                  <a:rPr lang="zh-CN" altLang="en-US" b="1" dirty="0" smtClean="0">
                    <a:ea typeface="楷体" panose="02010609060101010101" pitchFamily="49" charset="-122"/>
                  </a:rPr>
                  <a:t>条棱，</a:t>
                </a:r>
                <a:endParaRPr lang="en-US" altLang="zh-CN" b="1" dirty="0" smtClean="0">
                  <a:ea typeface="楷体" panose="02010609060101010101" pitchFamily="49" charset="-122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zh-CN" altLang="en-US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相对</a:t>
                </a:r>
                <a:r>
                  <a:rPr lang="zh-CN" altLang="en-US" b="1" dirty="0" smtClean="0">
                    <a:ea typeface="楷体" panose="02010609060101010101" pitchFamily="49" charset="-122"/>
                  </a:rPr>
                  <a:t>的棱</a:t>
                </a:r>
                <a:r>
                  <a:rPr lang="zh-CN" altLang="en-US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长度相等</a:t>
                </a:r>
                <a:r>
                  <a:rPr lang="zh-CN" altLang="en-US" b="1" dirty="0" smtClean="0">
                    <a:ea typeface="楷体" panose="02010609060101010101" pitchFamily="49" charset="-122"/>
                  </a:rPr>
                  <a:t>； </a:t>
                </a:r>
                <a:endParaRPr lang="en-US" altLang="zh-CN" b="1" dirty="0" smtClean="0">
                  <a:ea typeface="楷体" panose="02010609060101010101" pitchFamily="49" charset="-122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altLang="zh-CN" b="1" dirty="0" smtClean="0">
                    <a:ea typeface="楷体" panose="02010609060101010101" pitchFamily="49" charset="-122"/>
                  </a:rPr>
                  <a:t>  </a:t>
                </a:r>
                <a:r>
                  <a:rPr lang="zh-CN" altLang="en-US" b="1" dirty="0" smtClean="0">
                    <a:ea typeface="楷体" panose="02010609060101010101" pitchFamily="49" charset="-122"/>
                  </a:rPr>
                  <a:t>有</a:t>
                </a:r>
                <a:r>
                  <a:rPr lang="en-US" altLang="zh-CN" b="1" dirty="0" smtClean="0">
                    <a:ea typeface="楷体" panose="02010609060101010101" pitchFamily="49" charset="-122"/>
                  </a:rPr>
                  <a:t>8</a:t>
                </a:r>
                <a:r>
                  <a:rPr lang="zh-CN" altLang="en-US" b="1" dirty="0" smtClean="0">
                    <a:ea typeface="楷体" panose="02010609060101010101" pitchFamily="49" charset="-122"/>
                  </a:rPr>
                  <a:t>个顶点。</a:t>
                </a:r>
                <a:endParaRPr lang="zh-CN" altLang="en-US" b="1" dirty="0"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6757" y="3570924"/>
              <a:ext cx="1037922" cy="994973"/>
            </a:xfrm>
            <a:prstGeom prst="rect">
              <a:avLst/>
            </a:prstGeom>
          </p:spPr>
        </p:pic>
      </p:grpSp>
      <p:sp>
        <p:nvSpPr>
          <p:cNvPr id="53" name="矩形 52"/>
          <p:cNvSpPr/>
          <p:nvPr/>
        </p:nvSpPr>
        <p:spPr>
          <a:xfrm>
            <a:off x="605811" y="467319"/>
            <a:ext cx="15744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黑体" pitchFamily="49" charset="-122"/>
                <a:ea typeface="黑体" pitchFamily="49" charset="-122"/>
              </a:rPr>
              <a:t>长方体</a:t>
            </a:r>
            <a:endParaRPr lang="zh-CN" altLang="en-US" sz="3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161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00494 L 0.30763 -0.008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74" y="-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32099E-6 L 0.0606 -0.1058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-5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23457E-7 L -0.30382 -1.23457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5679E-6 L -0.06042 0.1246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48148E-6 L 1.66667E-6 0.3296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651 -0.121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6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9.87654E-7 L 0.00104 -0.3432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7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09877E-6 L -0.06424 0.1203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6 L 0.00278 0.3280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1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0.30382 0.00802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93827E-6 L 5E-6 -0.33365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34568E-6 L -0.30278 2.34568E-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9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7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3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 autoUpdateAnimBg="0"/>
      <p:bldP spid="29" grpId="0" animBg="1" autoUpdateAnimBg="0"/>
      <p:bldP spid="30" grpId="0" animBg="1" autoUpdateAnimBg="0"/>
      <p:bldP spid="31" grpId="0" animBg="1" autoUpdateAnimBg="0"/>
      <p:bldP spid="32" grpId="0" animBg="1" autoUpdateAnimBg="0"/>
      <p:bldP spid="33" grpId="0" animBg="1" autoUpdateAnimBg="0"/>
      <p:bldP spid="34" grpId="0" animBg="1" autoUpdateAnimBg="0"/>
      <p:bldP spid="3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 flipH="1">
            <a:off x="4729163" y="2472333"/>
            <a:ext cx="4086225" cy="1457324"/>
            <a:chOff x="3076757" y="3108573"/>
            <a:chExt cx="4086225" cy="1457324"/>
          </a:xfrm>
        </p:grpSpPr>
        <p:grpSp>
          <p:nvGrpSpPr>
            <p:cNvPr id="48" name="组合 47"/>
            <p:cNvGrpSpPr/>
            <p:nvPr/>
          </p:nvGrpSpPr>
          <p:grpSpPr>
            <a:xfrm>
              <a:off x="4019732" y="3108573"/>
              <a:ext cx="3143250" cy="1457324"/>
              <a:chOff x="1323027" y="1799855"/>
              <a:chExt cx="3143250" cy="1457324"/>
            </a:xfrm>
          </p:grpSpPr>
          <p:pic>
            <p:nvPicPr>
              <p:cNvPr id="50" name="图片 49" descr="11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88" t="-139" r="722" b="139"/>
              <a:stretch>
                <a:fillRect/>
              </a:stretch>
            </p:blipFill>
            <p:spPr bwMode="auto">
              <a:xfrm>
                <a:off x="1323027" y="1799855"/>
                <a:ext cx="3143250" cy="14573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圆角矩形 50"/>
              <p:cNvSpPr/>
              <p:nvPr/>
            </p:nvSpPr>
            <p:spPr>
              <a:xfrm>
                <a:off x="1805984" y="2169357"/>
                <a:ext cx="2348786" cy="894976"/>
              </a:xfrm>
              <a:prstGeom prst="roundRect">
                <a:avLst>
                  <a:gd name="adj" fmla="val 33290"/>
                </a:avLst>
              </a:prstGeom>
              <a:solidFill>
                <a:srgbClr val="FBEB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Text Box 3"/>
              <p:cNvSpPr txBox="1">
                <a:spLocks noChangeArrowheads="1"/>
              </p:cNvSpPr>
              <p:nvPr/>
            </p:nvSpPr>
            <p:spPr bwMode="auto">
              <a:xfrm>
                <a:off x="1564505" y="2180855"/>
                <a:ext cx="2533336" cy="97872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120000"/>
                  </a:lnSpc>
                </a:pPr>
                <a:r>
                  <a:rPr lang="zh-CN" altLang="en-US" b="1" dirty="0" smtClean="0">
                    <a:ea typeface="楷体" panose="02010609060101010101" pitchFamily="49" charset="-122"/>
                  </a:rPr>
                  <a:t>正方体有</a:t>
                </a:r>
                <a:r>
                  <a:rPr lang="en-US" altLang="zh-CN" b="1" dirty="0" smtClean="0">
                    <a:ea typeface="楷体" panose="02010609060101010101" pitchFamily="49" charset="-122"/>
                  </a:rPr>
                  <a:t>6</a:t>
                </a:r>
                <a:r>
                  <a:rPr lang="zh-CN" altLang="en-US" b="1" dirty="0" smtClean="0">
                    <a:ea typeface="楷体" panose="02010609060101010101" pitchFamily="49" charset="-122"/>
                  </a:rPr>
                  <a:t>个面，</a:t>
                </a:r>
                <a:r>
                  <a:rPr lang="en-US" altLang="zh-CN" b="1" dirty="0" smtClean="0">
                    <a:ea typeface="楷体" panose="02010609060101010101" pitchFamily="49" charset="-122"/>
                  </a:rPr>
                  <a:t>6</a:t>
                </a:r>
                <a:r>
                  <a:rPr lang="zh-CN" altLang="en-US" b="1" dirty="0" smtClean="0">
                    <a:ea typeface="楷体" panose="02010609060101010101" pitchFamily="49" charset="-122"/>
                  </a:rPr>
                  <a:t>个面</a:t>
                </a:r>
                <a:r>
                  <a:rPr lang="zh-CN" altLang="en-US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完全相同</a:t>
                </a:r>
                <a:r>
                  <a:rPr lang="zh-CN" altLang="en-US" b="1" dirty="0" smtClean="0">
                    <a:ea typeface="楷体" panose="02010609060101010101" pitchFamily="49" charset="-122"/>
                  </a:rPr>
                  <a:t>。</a:t>
                </a:r>
                <a:endParaRPr lang="zh-CN" altLang="en-US" b="1" dirty="0"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6757" y="3570924"/>
              <a:ext cx="1037922" cy="994973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605811" y="467319"/>
            <a:ext cx="15744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黑体" pitchFamily="49" charset="-122"/>
                <a:ea typeface="黑体" pitchFamily="49" charset="-122"/>
              </a:rPr>
              <a:t>正方体</a:t>
            </a:r>
            <a:endParaRPr lang="zh-CN" altLang="en-US" sz="3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98" name="AutoShape 2"/>
          <p:cNvSpPr>
            <a:spLocks noChangeArrowheads="1"/>
          </p:cNvSpPr>
          <p:nvPr/>
        </p:nvSpPr>
        <p:spPr bwMode="auto">
          <a:xfrm>
            <a:off x="1859169" y="1596033"/>
            <a:ext cx="1943100" cy="1943100"/>
          </a:xfrm>
          <a:prstGeom prst="cube">
            <a:avLst>
              <a:gd name="adj" fmla="val 26472"/>
            </a:avLst>
          </a:prstGeom>
          <a:noFill/>
          <a:ln w="9525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6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350" b="1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99" name="Line 3"/>
          <p:cNvSpPr>
            <a:spLocks noChangeShapeType="1"/>
          </p:cNvSpPr>
          <p:nvPr/>
        </p:nvSpPr>
        <p:spPr bwMode="auto">
          <a:xfrm>
            <a:off x="2373519" y="1653183"/>
            <a:ext cx="1191" cy="14287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 b="1"/>
          </a:p>
        </p:txBody>
      </p:sp>
      <p:sp>
        <p:nvSpPr>
          <p:cNvPr id="100" name="Line 4"/>
          <p:cNvSpPr>
            <a:spLocks noChangeShapeType="1"/>
          </p:cNvSpPr>
          <p:nvPr/>
        </p:nvSpPr>
        <p:spPr bwMode="auto">
          <a:xfrm flipH="1">
            <a:off x="2316369" y="3024783"/>
            <a:ext cx="1485900" cy="1191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 b="1"/>
          </a:p>
        </p:txBody>
      </p:sp>
      <p:sp>
        <p:nvSpPr>
          <p:cNvPr id="101" name="Line 5"/>
          <p:cNvSpPr>
            <a:spLocks noChangeShapeType="1"/>
          </p:cNvSpPr>
          <p:nvPr/>
        </p:nvSpPr>
        <p:spPr bwMode="auto">
          <a:xfrm flipH="1">
            <a:off x="1916319" y="3024783"/>
            <a:ext cx="457200" cy="51435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 b="1"/>
          </a:p>
        </p:txBody>
      </p:sp>
      <p:sp>
        <p:nvSpPr>
          <p:cNvPr id="102" name="AutoShape 6"/>
          <p:cNvSpPr>
            <a:spLocks noChangeArrowheads="1"/>
          </p:cNvSpPr>
          <p:nvPr/>
        </p:nvSpPr>
        <p:spPr bwMode="auto">
          <a:xfrm>
            <a:off x="1859169" y="1596033"/>
            <a:ext cx="1943100" cy="514350"/>
          </a:xfrm>
          <a:prstGeom prst="parallelogram">
            <a:avLst>
              <a:gd name="adj" fmla="val 1027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6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350" b="1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03" name="AutoShape 7"/>
          <p:cNvSpPr>
            <a:spLocks noChangeArrowheads="1"/>
          </p:cNvSpPr>
          <p:nvPr/>
        </p:nvSpPr>
        <p:spPr bwMode="auto">
          <a:xfrm>
            <a:off x="1859169" y="2338983"/>
            <a:ext cx="1943100" cy="514350"/>
          </a:xfrm>
          <a:prstGeom prst="parallelogram">
            <a:avLst>
              <a:gd name="adj" fmla="val 1027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6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350" b="1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04" name="AutoShape 8"/>
          <p:cNvSpPr>
            <a:spLocks noChangeArrowheads="1"/>
          </p:cNvSpPr>
          <p:nvPr/>
        </p:nvSpPr>
        <p:spPr bwMode="auto">
          <a:xfrm>
            <a:off x="1859169" y="3024783"/>
            <a:ext cx="1943100" cy="514350"/>
          </a:xfrm>
          <a:prstGeom prst="parallelogram">
            <a:avLst>
              <a:gd name="adj" fmla="val 1027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6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350" b="1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05" name="Rectangle 9"/>
          <p:cNvSpPr>
            <a:spLocks noChangeArrowheads="1"/>
          </p:cNvSpPr>
          <p:nvPr/>
        </p:nvSpPr>
        <p:spPr bwMode="auto">
          <a:xfrm>
            <a:off x="2373519" y="1596033"/>
            <a:ext cx="1428750" cy="14287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6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350" b="1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06" name="Rectangle 10"/>
          <p:cNvSpPr>
            <a:spLocks noChangeArrowheads="1"/>
          </p:cNvSpPr>
          <p:nvPr/>
        </p:nvSpPr>
        <p:spPr bwMode="auto">
          <a:xfrm>
            <a:off x="2144919" y="1824633"/>
            <a:ext cx="1428750" cy="14287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6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350" b="1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07" name="Rectangle 11"/>
          <p:cNvSpPr>
            <a:spLocks noChangeArrowheads="1"/>
          </p:cNvSpPr>
          <p:nvPr/>
        </p:nvSpPr>
        <p:spPr bwMode="auto">
          <a:xfrm>
            <a:off x="1859169" y="2110383"/>
            <a:ext cx="1428750" cy="142875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6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350" b="1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08" name="AutoShape 12"/>
          <p:cNvSpPr>
            <a:spLocks noChangeArrowheads="1"/>
          </p:cNvSpPr>
          <p:nvPr/>
        </p:nvSpPr>
        <p:spPr bwMode="auto">
          <a:xfrm rot="5400000" flipH="1">
            <a:off x="1144794" y="2310408"/>
            <a:ext cx="1943100" cy="514350"/>
          </a:xfrm>
          <a:prstGeom prst="parallelogram">
            <a:avLst>
              <a:gd name="adj" fmla="val 992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6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350" b="1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09" name="AutoShape 13"/>
          <p:cNvSpPr>
            <a:spLocks noChangeArrowheads="1"/>
          </p:cNvSpPr>
          <p:nvPr/>
        </p:nvSpPr>
        <p:spPr bwMode="auto">
          <a:xfrm rot="5400000" flipH="1">
            <a:off x="1830594" y="2310408"/>
            <a:ext cx="1943100" cy="514350"/>
          </a:xfrm>
          <a:prstGeom prst="parallelogram">
            <a:avLst>
              <a:gd name="adj" fmla="val 992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6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350" b="1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110" name="AutoShape 14"/>
          <p:cNvSpPr>
            <a:spLocks noChangeArrowheads="1"/>
          </p:cNvSpPr>
          <p:nvPr/>
        </p:nvSpPr>
        <p:spPr bwMode="auto">
          <a:xfrm rot="5400000" flipH="1">
            <a:off x="2573544" y="2310408"/>
            <a:ext cx="1943100" cy="514350"/>
          </a:xfrm>
          <a:prstGeom prst="parallelogram">
            <a:avLst>
              <a:gd name="adj" fmla="val 992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6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350" b="1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380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2"/>
          <p:cNvSpPr>
            <a:spLocks noChangeArrowheads="1"/>
          </p:cNvSpPr>
          <p:nvPr/>
        </p:nvSpPr>
        <p:spPr bwMode="auto">
          <a:xfrm>
            <a:off x="1843088" y="1831812"/>
            <a:ext cx="1943100" cy="1943100"/>
          </a:xfrm>
          <a:prstGeom prst="cube">
            <a:avLst>
              <a:gd name="adj" fmla="val 25000"/>
            </a:avLst>
          </a:prstGeom>
          <a:noFill/>
          <a:ln w="9525">
            <a:solidFill>
              <a:schemeClr val="tx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6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35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3" name="Line 3"/>
          <p:cNvSpPr>
            <a:spLocks noChangeShapeType="1"/>
          </p:cNvSpPr>
          <p:nvPr/>
        </p:nvSpPr>
        <p:spPr bwMode="auto">
          <a:xfrm>
            <a:off x="2300288" y="1831812"/>
            <a:ext cx="0" cy="14859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24" name="Line 4"/>
          <p:cNvSpPr>
            <a:spLocks noChangeShapeType="1"/>
          </p:cNvSpPr>
          <p:nvPr/>
        </p:nvSpPr>
        <p:spPr bwMode="auto">
          <a:xfrm flipH="1">
            <a:off x="2300288" y="3317712"/>
            <a:ext cx="14859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flipH="1">
            <a:off x="1843088" y="3317712"/>
            <a:ext cx="457200" cy="4572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1843088" y="2330124"/>
            <a:ext cx="14859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1843088" y="3774912"/>
            <a:ext cx="14859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2300288" y="3317712"/>
            <a:ext cx="14859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2300288" y="1831812"/>
            <a:ext cx="14859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 flipH="1">
            <a:off x="1843088" y="1831812"/>
            <a:ext cx="457200" cy="5143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 flipH="1">
            <a:off x="3328987" y="1831812"/>
            <a:ext cx="457201" cy="49831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H="1">
            <a:off x="3328987" y="3301674"/>
            <a:ext cx="457200" cy="4732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33" name="Line 13"/>
          <p:cNvSpPr>
            <a:spLocks noChangeShapeType="1"/>
          </p:cNvSpPr>
          <p:nvPr/>
        </p:nvSpPr>
        <p:spPr bwMode="auto">
          <a:xfrm flipH="1">
            <a:off x="1843088" y="3317712"/>
            <a:ext cx="457199" cy="457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1843088" y="2346162"/>
            <a:ext cx="0" cy="14287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35" name="Line 15"/>
          <p:cNvSpPr>
            <a:spLocks noChangeShapeType="1"/>
          </p:cNvSpPr>
          <p:nvPr/>
        </p:nvSpPr>
        <p:spPr bwMode="auto">
          <a:xfrm>
            <a:off x="3328988" y="2346162"/>
            <a:ext cx="0" cy="14287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36" name="Line 16"/>
          <p:cNvSpPr>
            <a:spLocks noChangeShapeType="1"/>
          </p:cNvSpPr>
          <p:nvPr/>
        </p:nvSpPr>
        <p:spPr bwMode="auto">
          <a:xfrm>
            <a:off x="3786188" y="1831812"/>
            <a:ext cx="0" cy="14287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>
            <a:off x="2300288" y="1831812"/>
            <a:ext cx="0" cy="14287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38" name="Oval 18"/>
          <p:cNvSpPr>
            <a:spLocks noChangeArrowheads="1"/>
          </p:cNvSpPr>
          <p:nvPr/>
        </p:nvSpPr>
        <p:spPr bwMode="auto">
          <a:xfrm>
            <a:off x="1785938" y="2231862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6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35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9" name="Oval 19"/>
          <p:cNvSpPr>
            <a:spLocks noChangeArrowheads="1"/>
          </p:cNvSpPr>
          <p:nvPr/>
        </p:nvSpPr>
        <p:spPr bwMode="auto">
          <a:xfrm>
            <a:off x="3271838" y="2289012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6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35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0" name="Oval 20"/>
          <p:cNvSpPr>
            <a:spLocks noChangeArrowheads="1"/>
          </p:cNvSpPr>
          <p:nvPr/>
        </p:nvSpPr>
        <p:spPr bwMode="auto">
          <a:xfrm>
            <a:off x="1785938" y="3717762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6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35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1" name="Oval 21"/>
          <p:cNvSpPr>
            <a:spLocks noChangeArrowheads="1"/>
          </p:cNvSpPr>
          <p:nvPr/>
        </p:nvSpPr>
        <p:spPr bwMode="auto">
          <a:xfrm>
            <a:off x="3271838" y="3717762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6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35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2" name="Oval 22"/>
          <p:cNvSpPr>
            <a:spLocks noChangeArrowheads="1"/>
          </p:cNvSpPr>
          <p:nvPr/>
        </p:nvSpPr>
        <p:spPr bwMode="auto">
          <a:xfrm>
            <a:off x="2243138" y="1774662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6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35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3" name="Oval 23"/>
          <p:cNvSpPr>
            <a:spLocks noChangeArrowheads="1"/>
          </p:cNvSpPr>
          <p:nvPr/>
        </p:nvSpPr>
        <p:spPr bwMode="auto">
          <a:xfrm>
            <a:off x="3729038" y="1774662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6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35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4" name="Oval 24"/>
          <p:cNvSpPr>
            <a:spLocks noChangeArrowheads="1"/>
          </p:cNvSpPr>
          <p:nvPr/>
        </p:nvSpPr>
        <p:spPr bwMode="auto">
          <a:xfrm>
            <a:off x="2243138" y="3260562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6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35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3711713" y="3206423"/>
            <a:ext cx="114300" cy="1143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6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35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grpSp>
        <p:nvGrpSpPr>
          <p:cNvPr id="47" name="组合 46"/>
          <p:cNvGrpSpPr/>
          <p:nvPr/>
        </p:nvGrpSpPr>
        <p:grpSpPr>
          <a:xfrm flipH="1">
            <a:off x="4519613" y="2606349"/>
            <a:ext cx="4181172" cy="1747242"/>
            <a:chOff x="2981810" y="3108573"/>
            <a:chExt cx="4181172" cy="1747242"/>
          </a:xfrm>
        </p:grpSpPr>
        <p:grpSp>
          <p:nvGrpSpPr>
            <p:cNvPr id="48" name="组合 47"/>
            <p:cNvGrpSpPr/>
            <p:nvPr/>
          </p:nvGrpSpPr>
          <p:grpSpPr>
            <a:xfrm>
              <a:off x="4019732" y="3108573"/>
              <a:ext cx="3143250" cy="1747242"/>
              <a:chOff x="1323027" y="1799855"/>
              <a:chExt cx="3143250" cy="1747242"/>
            </a:xfrm>
          </p:grpSpPr>
          <p:pic>
            <p:nvPicPr>
              <p:cNvPr id="50" name="图片 49" descr="11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88" t="-139" r="722" b="139"/>
              <a:stretch>
                <a:fillRect/>
              </a:stretch>
            </p:blipFill>
            <p:spPr bwMode="auto">
              <a:xfrm>
                <a:off x="1323027" y="1799855"/>
                <a:ext cx="3143250" cy="1747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圆角矩形 50"/>
              <p:cNvSpPr/>
              <p:nvPr/>
            </p:nvSpPr>
            <p:spPr>
              <a:xfrm>
                <a:off x="1805984" y="2225987"/>
                <a:ext cx="2348786" cy="1121085"/>
              </a:xfrm>
              <a:prstGeom prst="roundRect">
                <a:avLst>
                  <a:gd name="adj" fmla="val 36061"/>
                </a:avLst>
              </a:prstGeom>
              <a:solidFill>
                <a:srgbClr val="FBEB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2" name="Text Box 3"/>
              <p:cNvSpPr txBox="1">
                <a:spLocks noChangeArrowheads="1"/>
              </p:cNvSpPr>
              <p:nvPr/>
            </p:nvSpPr>
            <p:spPr bwMode="auto">
              <a:xfrm>
                <a:off x="1534027" y="2186364"/>
                <a:ext cx="2620743" cy="120032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b="1" dirty="0" smtClean="0">
                    <a:ea typeface="楷体" panose="02010609060101010101" pitchFamily="49" charset="-122"/>
                  </a:rPr>
                  <a:t>正方体有</a:t>
                </a:r>
                <a:r>
                  <a:rPr lang="en-US" altLang="zh-CN" b="1" dirty="0" smtClean="0">
                    <a:ea typeface="楷体" panose="02010609060101010101" pitchFamily="49" charset="-122"/>
                  </a:rPr>
                  <a:t>12</a:t>
                </a:r>
                <a:r>
                  <a:rPr lang="zh-CN" altLang="en-US" b="1" dirty="0" smtClean="0">
                    <a:ea typeface="楷体" panose="02010609060101010101" pitchFamily="49" charset="-122"/>
                  </a:rPr>
                  <a:t>条</a:t>
                </a:r>
                <a:r>
                  <a:rPr lang="zh-CN" altLang="en-US" b="1" dirty="0" smtClean="0">
                    <a:solidFill>
                      <a:srgbClr val="FF0000"/>
                    </a:solidFill>
                    <a:ea typeface="楷体" panose="02010609060101010101" pitchFamily="49" charset="-122"/>
                  </a:rPr>
                  <a:t>完全相等</a:t>
                </a:r>
                <a:r>
                  <a:rPr lang="zh-CN" altLang="en-US" b="1" dirty="0" smtClean="0">
                    <a:ea typeface="楷体" panose="02010609060101010101" pitchFamily="49" charset="-122"/>
                  </a:rPr>
                  <a:t>的棱，</a:t>
                </a:r>
                <a:r>
                  <a:rPr lang="en-US" altLang="zh-CN" b="1" dirty="0" smtClean="0">
                    <a:ea typeface="楷体" panose="02010609060101010101" pitchFamily="49" charset="-122"/>
                  </a:rPr>
                  <a:t>8</a:t>
                </a:r>
                <a:r>
                  <a:rPr lang="zh-CN" altLang="en-US" b="1" dirty="0" smtClean="0">
                    <a:ea typeface="楷体" panose="02010609060101010101" pitchFamily="49" charset="-122"/>
                  </a:rPr>
                  <a:t>个</a:t>
                </a:r>
                <a:endParaRPr lang="en-US" altLang="zh-CN" b="1" dirty="0" smtClean="0">
                  <a:ea typeface="楷体" panose="02010609060101010101" pitchFamily="49" charset="-122"/>
                </a:endParaRPr>
              </a:p>
              <a:p>
                <a:r>
                  <a:rPr lang="en-US" altLang="zh-CN" b="1" dirty="0" smtClean="0">
                    <a:ea typeface="楷体" panose="02010609060101010101" pitchFamily="49" charset="-122"/>
                  </a:rPr>
                  <a:t>   </a:t>
                </a:r>
                <a:r>
                  <a:rPr lang="zh-CN" altLang="en-US" b="1" dirty="0" smtClean="0">
                    <a:ea typeface="楷体" panose="02010609060101010101" pitchFamily="49" charset="-122"/>
                  </a:rPr>
                  <a:t>顶点。</a:t>
                </a:r>
                <a:endParaRPr lang="zh-CN" altLang="en-US" b="1" dirty="0"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1810" y="3819936"/>
              <a:ext cx="1037922" cy="994973"/>
            </a:xfrm>
            <a:prstGeom prst="rect">
              <a:avLst/>
            </a:prstGeom>
          </p:spPr>
        </p:pic>
      </p:grpSp>
      <p:sp>
        <p:nvSpPr>
          <p:cNvPr id="2" name="矩形 1"/>
          <p:cNvSpPr/>
          <p:nvPr/>
        </p:nvSpPr>
        <p:spPr>
          <a:xfrm>
            <a:off x="608215" y="467319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黑体" pitchFamily="49" charset="-122"/>
                <a:ea typeface="黑体" pitchFamily="49" charset="-122"/>
              </a:rPr>
              <a:t>正方体</a:t>
            </a:r>
            <a:endParaRPr lang="zh-CN" altLang="en-US" sz="3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892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表格 23"/>
          <p:cNvGraphicFramePr/>
          <p:nvPr>
            <p:extLst>
              <p:ext uri="{D42A27DB-BD31-4B8C-83A1-F6EECF244321}">
                <p14:modId xmlns:p14="http://schemas.microsoft.com/office/powerpoint/2010/main" val="1860543838"/>
              </p:ext>
            </p:extLst>
          </p:nvPr>
        </p:nvGraphicFramePr>
        <p:xfrm>
          <a:off x="1176524" y="818504"/>
          <a:ext cx="6911975" cy="3520122"/>
        </p:xfrm>
        <a:graphic>
          <a:graphicData uri="http://schemas.openxmlformats.org/drawingml/2006/table">
            <a:tbl>
              <a:tblPr/>
              <a:tblGrid>
                <a:gridCol w="8253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76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51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37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76922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4129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顶点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个数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4130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面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个数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412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形状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41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大小关系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4129">
                <a:tc row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棱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条数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441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长度关系</a:t>
                      </a: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25" name="图片 11" descr="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667" y="985256"/>
            <a:ext cx="977791" cy="49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12" descr="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875" y="931309"/>
            <a:ext cx="597465" cy="605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34"/>
          <p:cNvSpPr txBox="1">
            <a:spLocks noChangeArrowheads="1"/>
          </p:cNvSpPr>
          <p:nvPr/>
        </p:nvSpPr>
        <p:spPr bwMode="auto">
          <a:xfrm>
            <a:off x="4486199" y="1671608"/>
            <a:ext cx="6107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28" name="TextBox 35"/>
          <p:cNvSpPr txBox="1">
            <a:spLocks noChangeArrowheads="1"/>
          </p:cNvSpPr>
          <p:nvPr/>
        </p:nvSpPr>
        <p:spPr bwMode="auto">
          <a:xfrm>
            <a:off x="6770748" y="1671608"/>
            <a:ext cx="7957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29" name="TextBox 36"/>
          <p:cNvSpPr txBox="1">
            <a:spLocks noChangeArrowheads="1"/>
          </p:cNvSpPr>
          <p:nvPr/>
        </p:nvSpPr>
        <p:spPr bwMode="auto">
          <a:xfrm>
            <a:off x="4394376" y="2130213"/>
            <a:ext cx="7943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30" name="TextBox 37"/>
          <p:cNvSpPr txBox="1">
            <a:spLocks noChangeArrowheads="1"/>
          </p:cNvSpPr>
          <p:nvPr/>
        </p:nvSpPr>
        <p:spPr bwMode="auto">
          <a:xfrm>
            <a:off x="6782363" y="2084331"/>
            <a:ext cx="7957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31" name="TextBox 38"/>
          <p:cNvSpPr txBox="1">
            <a:spLocks noChangeArrowheads="1"/>
          </p:cNvSpPr>
          <p:nvPr/>
        </p:nvSpPr>
        <p:spPr bwMode="auto">
          <a:xfrm>
            <a:off x="6342694" y="2530824"/>
            <a:ext cx="1675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正方形</a:t>
            </a: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3345104" y="2576879"/>
            <a:ext cx="28929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长方形或正方形</a:t>
            </a:r>
          </a:p>
        </p:txBody>
      </p:sp>
      <p:sp>
        <p:nvSpPr>
          <p:cNvPr id="33" name="TextBox 40"/>
          <p:cNvSpPr txBox="1">
            <a:spLocks noChangeArrowheads="1"/>
          </p:cNvSpPr>
          <p:nvPr/>
        </p:nvSpPr>
        <p:spPr bwMode="auto">
          <a:xfrm>
            <a:off x="6331079" y="3030251"/>
            <a:ext cx="16750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大小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TextBox 41"/>
          <p:cNvSpPr txBox="1">
            <a:spLocks noChangeArrowheads="1"/>
          </p:cNvSpPr>
          <p:nvPr/>
        </p:nvSpPr>
        <p:spPr bwMode="auto">
          <a:xfrm>
            <a:off x="3252048" y="2976989"/>
            <a:ext cx="30790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相对的两个面大小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5" name="TextBox 42"/>
          <p:cNvSpPr txBox="1">
            <a:spLocks noChangeArrowheads="1"/>
          </p:cNvSpPr>
          <p:nvPr/>
        </p:nvSpPr>
        <p:spPr bwMode="auto">
          <a:xfrm>
            <a:off x="4224896" y="3447807"/>
            <a:ext cx="10555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</a:t>
            </a:r>
          </a:p>
        </p:txBody>
      </p:sp>
      <p:sp>
        <p:nvSpPr>
          <p:cNvPr id="36" name="TextBox 43"/>
          <p:cNvSpPr txBox="1">
            <a:spLocks noChangeArrowheads="1"/>
          </p:cNvSpPr>
          <p:nvPr/>
        </p:nvSpPr>
        <p:spPr bwMode="auto">
          <a:xfrm>
            <a:off x="6607255" y="3450155"/>
            <a:ext cx="11227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</a:t>
            </a:r>
          </a:p>
        </p:txBody>
      </p:sp>
      <p:sp>
        <p:nvSpPr>
          <p:cNvPr id="37" name="TextBox 44"/>
          <p:cNvSpPr txBox="1">
            <a:spLocks noChangeArrowheads="1"/>
          </p:cNvSpPr>
          <p:nvPr/>
        </p:nvSpPr>
        <p:spPr bwMode="auto">
          <a:xfrm>
            <a:off x="6492478" y="3903122"/>
            <a:ext cx="13522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长度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8" name="TextBox 45"/>
          <p:cNvSpPr txBox="1">
            <a:spLocks noChangeArrowheads="1"/>
          </p:cNvSpPr>
          <p:nvPr/>
        </p:nvSpPr>
        <p:spPr bwMode="auto">
          <a:xfrm>
            <a:off x="3280031" y="3903122"/>
            <a:ext cx="30626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相对的棱长度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05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/>
          <p:nvPr/>
        </p:nvGrpSpPr>
        <p:grpSpPr bwMode="auto">
          <a:xfrm>
            <a:off x="5585395" y="1141895"/>
            <a:ext cx="1200150" cy="1943100"/>
            <a:chOff x="0" y="240"/>
            <a:chExt cx="1008" cy="1632"/>
          </a:xfrm>
        </p:grpSpPr>
        <p:grpSp>
          <p:nvGrpSpPr>
            <p:cNvPr id="10" name="Group 5"/>
            <p:cNvGrpSpPr/>
            <p:nvPr/>
          </p:nvGrpSpPr>
          <p:grpSpPr bwMode="auto">
            <a:xfrm>
              <a:off x="0" y="240"/>
              <a:ext cx="1008" cy="1584"/>
              <a:chOff x="0" y="192"/>
              <a:chExt cx="1008" cy="1584"/>
            </a:xfrm>
          </p:grpSpPr>
          <p:sp>
            <p:nvSpPr>
              <p:cNvPr id="12" name="Line 6"/>
              <p:cNvSpPr>
                <a:spLocks noChangeShapeType="1"/>
              </p:cNvSpPr>
              <p:nvPr/>
            </p:nvSpPr>
            <p:spPr bwMode="auto">
              <a:xfrm>
                <a:off x="768" y="192"/>
                <a:ext cx="0" cy="1584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1050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0" y="1776"/>
                <a:ext cx="768" cy="0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1050"/>
              </a:p>
            </p:txBody>
          </p:sp>
          <p:sp>
            <p:nvSpPr>
              <p:cNvPr id="17" name="Line 10"/>
              <p:cNvSpPr>
                <a:spLocks noChangeShapeType="1"/>
              </p:cNvSpPr>
              <p:nvPr/>
            </p:nvSpPr>
            <p:spPr bwMode="auto">
              <a:xfrm flipV="1">
                <a:off x="768" y="1536"/>
                <a:ext cx="240" cy="240"/>
              </a:xfrm>
              <a:prstGeom prst="line">
                <a:avLst/>
              </a:prstGeom>
              <a:noFill/>
              <a:ln w="50800">
                <a:solidFill>
                  <a:srgbClr val="00CC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1050"/>
              </a:p>
            </p:txBody>
          </p:sp>
        </p:grpSp>
        <p:sp>
          <p:nvSpPr>
            <p:cNvPr id="8" name="Oval 12"/>
            <p:cNvSpPr>
              <a:spLocks noChangeArrowheads="1"/>
            </p:cNvSpPr>
            <p:nvPr/>
          </p:nvSpPr>
          <p:spPr bwMode="auto">
            <a:xfrm>
              <a:off x="720" y="177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50"/>
            </a:p>
          </p:txBody>
        </p:sp>
      </p:grpSp>
      <p:grpSp>
        <p:nvGrpSpPr>
          <p:cNvPr id="19" name="Group 13"/>
          <p:cNvGrpSpPr/>
          <p:nvPr/>
        </p:nvGrpSpPr>
        <p:grpSpPr bwMode="auto">
          <a:xfrm>
            <a:off x="1642045" y="1765852"/>
            <a:ext cx="2921794" cy="1114425"/>
            <a:chOff x="0" y="312"/>
            <a:chExt cx="2454" cy="936"/>
          </a:xfrm>
        </p:grpSpPr>
        <p:grpSp>
          <p:nvGrpSpPr>
            <p:cNvPr id="20" name="Group 14"/>
            <p:cNvGrpSpPr/>
            <p:nvPr/>
          </p:nvGrpSpPr>
          <p:grpSpPr bwMode="auto">
            <a:xfrm>
              <a:off x="0" y="312"/>
              <a:ext cx="2454" cy="891"/>
              <a:chOff x="0" y="312"/>
              <a:chExt cx="2454" cy="891"/>
            </a:xfrm>
          </p:grpSpPr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>
                <a:off x="0" y="1200"/>
                <a:ext cx="2163" cy="0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50"/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>
                <a:off x="2163" y="312"/>
                <a:ext cx="0" cy="891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50"/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 flipV="1">
                <a:off x="2163" y="891"/>
                <a:ext cx="291" cy="312"/>
              </a:xfrm>
              <a:prstGeom prst="line">
                <a:avLst/>
              </a:prstGeom>
              <a:noFill/>
              <a:ln w="50800">
                <a:solidFill>
                  <a:srgbClr val="00CC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50"/>
              </a:p>
            </p:txBody>
          </p:sp>
        </p:grp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2128" y="1159"/>
              <a:ext cx="83" cy="8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50"/>
            </a:p>
          </p:txBody>
        </p:sp>
      </p:grp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2669375" y="2093904"/>
            <a:ext cx="685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4208853" y="2302353"/>
            <a:ext cx="7429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</a:p>
        </p:txBody>
      </p:sp>
      <p:sp>
        <p:nvSpPr>
          <p:cNvPr id="33" name="Text Box 26"/>
          <p:cNvSpPr txBox="1">
            <a:spLocks noChangeArrowheads="1"/>
          </p:cNvSpPr>
          <p:nvPr/>
        </p:nvSpPr>
        <p:spPr bwMode="auto">
          <a:xfrm>
            <a:off x="3621503" y="1783002"/>
            <a:ext cx="628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5755475" y="2644260"/>
            <a:ext cx="685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6492061" y="2528505"/>
            <a:ext cx="5709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</a:p>
        </p:txBody>
      </p:sp>
      <p:sp>
        <p:nvSpPr>
          <p:cNvPr id="36" name="Rectangle 30"/>
          <p:cNvSpPr>
            <a:spLocks noChangeArrowheads="1"/>
          </p:cNvSpPr>
          <p:nvPr/>
        </p:nvSpPr>
        <p:spPr bwMode="auto">
          <a:xfrm>
            <a:off x="5926925" y="1444110"/>
            <a:ext cx="5119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grpSp>
        <p:nvGrpSpPr>
          <p:cNvPr id="41" name="组合 40"/>
          <p:cNvGrpSpPr/>
          <p:nvPr/>
        </p:nvGrpSpPr>
        <p:grpSpPr>
          <a:xfrm flipH="1">
            <a:off x="2323962" y="3015299"/>
            <a:ext cx="5298110" cy="1758155"/>
            <a:chOff x="2686404" y="2960692"/>
            <a:chExt cx="5298110" cy="1758155"/>
          </a:xfrm>
        </p:grpSpPr>
        <p:grpSp>
          <p:nvGrpSpPr>
            <p:cNvPr id="42" name="组合 41"/>
            <p:cNvGrpSpPr/>
            <p:nvPr/>
          </p:nvGrpSpPr>
          <p:grpSpPr>
            <a:xfrm>
              <a:off x="3698264" y="2960692"/>
              <a:ext cx="4286250" cy="1758155"/>
              <a:chOff x="1001559" y="1651974"/>
              <a:chExt cx="4286250" cy="1758155"/>
            </a:xfrm>
          </p:grpSpPr>
          <p:pic>
            <p:nvPicPr>
              <p:cNvPr id="44" name="图片 43" descr="11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88" t="-139" r="722" b="139"/>
              <a:stretch>
                <a:fillRect/>
              </a:stretch>
            </p:blipFill>
            <p:spPr bwMode="auto">
              <a:xfrm>
                <a:off x="1001559" y="1651974"/>
                <a:ext cx="4286250" cy="1758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" name="矩形 44"/>
              <p:cNvSpPr/>
              <p:nvPr/>
            </p:nvSpPr>
            <p:spPr>
              <a:xfrm>
                <a:off x="1769805" y="2169357"/>
                <a:ext cx="3096000" cy="978852"/>
              </a:xfrm>
              <a:prstGeom prst="rect">
                <a:avLst/>
              </a:prstGeom>
              <a:solidFill>
                <a:srgbClr val="FBEB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6" name="Text Box 3"/>
              <p:cNvSpPr txBox="1">
                <a:spLocks noChangeArrowheads="1"/>
              </p:cNvSpPr>
              <p:nvPr/>
            </p:nvSpPr>
            <p:spPr bwMode="auto">
              <a:xfrm>
                <a:off x="1619296" y="2188683"/>
                <a:ext cx="3253824" cy="97872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zh-CN" altLang="en-US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相交于同一顶点的三条棱的长度分别叫作长方体的</a:t>
                </a:r>
                <a:r>
                  <a:rPr lang="zh-CN" altLang="en-US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长、宽、高</a:t>
                </a:r>
                <a:r>
                  <a:rPr lang="zh-CN" altLang="en-US" b="1" dirty="0">
                    <a:latin typeface="楷体" panose="02010609060101010101" pitchFamily="49" charset="-122"/>
                    <a:ea typeface="楷体" panose="02010609060101010101" pitchFamily="49" charset="-122"/>
                  </a:rPr>
                  <a:t>。</a:t>
                </a:r>
              </a:p>
            </p:txBody>
          </p:sp>
        </p:grp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404" y="3594930"/>
              <a:ext cx="1037922" cy="994973"/>
            </a:xfrm>
            <a:prstGeom prst="rect">
              <a:avLst/>
            </a:prstGeom>
          </p:spPr>
        </p:pic>
      </p:grpSp>
      <p:grpSp>
        <p:nvGrpSpPr>
          <p:cNvPr id="37" name="Group 3"/>
          <p:cNvGrpSpPr/>
          <p:nvPr/>
        </p:nvGrpSpPr>
        <p:grpSpPr bwMode="auto">
          <a:xfrm>
            <a:off x="5602538" y="839754"/>
            <a:ext cx="1207294" cy="2171700"/>
            <a:chOff x="0" y="0"/>
            <a:chExt cx="1014" cy="1824"/>
          </a:xfrm>
        </p:grpSpPr>
        <p:sp>
          <p:nvSpPr>
            <p:cNvPr id="38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1008" cy="1824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50"/>
            </a:p>
          </p:txBody>
        </p:sp>
        <p:grpSp>
          <p:nvGrpSpPr>
            <p:cNvPr id="39" name="Group 5"/>
            <p:cNvGrpSpPr/>
            <p:nvPr/>
          </p:nvGrpSpPr>
          <p:grpSpPr bwMode="auto">
            <a:xfrm>
              <a:off x="0" y="12"/>
              <a:ext cx="1014" cy="1812"/>
              <a:chOff x="0" y="-36"/>
              <a:chExt cx="1014" cy="1812"/>
            </a:xfrm>
          </p:grpSpPr>
          <p:sp>
            <p:nvSpPr>
              <p:cNvPr id="40" name="Line 8"/>
              <p:cNvSpPr>
                <a:spLocks noChangeShapeType="1"/>
              </p:cNvSpPr>
              <p:nvPr/>
            </p:nvSpPr>
            <p:spPr bwMode="auto">
              <a:xfrm>
                <a:off x="258" y="-36"/>
                <a:ext cx="0" cy="1572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1050"/>
              </a:p>
            </p:txBody>
          </p:sp>
          <p:sp>
            <p:nvSpPr>
              <p:cNvPr id="47" name="Line 9"/>
              <p:cNvSpPr>
                <a:spLocks noChangeShapeType="1"/>
              </p:cNvSpPr>
              <p:nvPr/>
            </p:nvSpPr>
            <p:spPr bwMode="auto">
              <a:xfrm>
                <a:off x="258" y="1524"/>
                <a:ext cx="756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1050"/>
              </a:p>
            </p:txBody>
          </p:sp>
          <p:sp>
            <p:nvSpPr>
              <p:cNvPr id="48" name="Line 11"/>
              <p:cNvSpPr>
                <a:spLocks noChangeShapeType="1"/>
              </p:cNvSpPr>
              <p:nvPr/>
            </p:nvSpPr>
            <p:spPr bwMode="auto">
              <a:xfrm flipV="1">
                <a:off x="0" y="1536"/>
                <a:ext cx="24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1050"/>
              </a:p>
            </p:txBody>
          </p:sp>
        </p:grpSp>
      </p:grpSp>
      <p:grpSp>
        <p:nvGrpSpPr>
          <p:cNvPr id="49" name="Group 14"/>
          <p:cNvGrpSpPr/>
          <p:nvPr/>
        </p:nvGrpSpPr>
        <p:grpSpPr bwMode="auto">
          <a:xfrm>
            <a:off x="1659188" y="1407246"/>
            <a:ext cx="2921794" cy="1432321"/>
            <a:chOff x="0" y="0"/>
            <a:chExt cx="2454" cy="1203"/>
          </a:xfrm>
        </p:grpSpPr>
        <p:sp>
          <p:nvSpPr>
            <p:cNvPr id="50" name="AutoShape 15"/>
            <p:cNvSpPr>
              <a:spLocks noChangeArrowheads="1"/>
            </p:cNvSpPr>
            <p:nvPr/>
          </p:nvSpPr>
          <p:spPr bwMode="auto">
            <a:xfrm>
              <a:off x="0" y="0"/>
              <a:ext cx="2454" cy="1203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50"/>
            </a:p>
          </p:txBody>
        </p:sp>
        <p:grpSp>
          <p:nvGrpSpPr>
            <p:cNvPr id="51" name="Group 16"/>
            <p:cNvGrpSpPr/>
            <p:nvPr/>
          </p:nvGrpSpPr>
          <p:grpSpPr bwMode="auto">
            <a:xfrm>
              <a:off x="12" y="12"/>
              <a:ext cx="2435" cy="1181"/>
              <a:chOff x="-36" y="-36"/>
              <a:chExt cx="2435" cy="1181"/>
            </a:xfrm>
          </p:grpSpPr>
          <p:sp>
            <p:nvSpPr>
              <p:cNvPr id="52" name="Line 17"/>
              <p:cNvSpPr>
                <a:spLocks noChangeShapeType="1"/>
              </p:cNvSpPr>
              <p:nvPr/>
            </p:nvSpPr>
            <p:spPr bwMode="auto">
              <a:xfrm>
                <a:off x="252" y="852"/>
                <a:ext cx="21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50"/>
              </a:p>
            </p:txBody>
          </p:sp>
          <p:sp>
            <p:nvSpPr>
              <p:cNvPr id="53" name="Line 18"/>
              <p:cNvSpPr>
                <a:spLocks noChangeShapeType="1"/>
              </p:cNvSpPr>
              <p:nvPr/>
            </p:nvSpPr>
            <p:spPr bwMode="auto">
              <a:xfrm>
                <a:off x="264" y="-36"/>
                <a:ext cx="0" cy="891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50"/>
              </a:p>
            </p:txBody>
          </p:sp>
          <p:sp>
            <p:nvSpPr>
              <p:cNvPr id="54" name="Line 19"/>
              <p:cNvSpPr>
                <a:spLocks noChangeShapeType="1"/>
              </p:cNvSpPr>
              <p:nvPr/>
            </p:nvSpPr>
            <p:spPr bwMode="auto">
              <a:xfrm flipV="1">
                <a:off x="-36" y="852"/>
                <a:ext cx="287" cy="293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246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955110" y="509047"/>
            <a:ext cx="775074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宋体" panose="02010600030101010101" pitchFamily="2" charset="-122"/>
              </a:rPr>
              <a:t>正方形是特殊的长方形，正方体是特殊的长方体吗？认一认，想一想。</a:t>
            </a:r>
          </a:p>
        </p:txBody>
      </p:sp>
      <p:sp>
        <p:nvSpPr>
          <p:cNvPr id="33" name="椭圆 32"/>
          <p:cNvSpPr/>
          <p:nvPr/>
        </p:nvSpPr>
        <p:spPr>
          <a:xfrm>
            <a:off x="667110" y="698101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871385" y="3089148"/>
            <a:ext cx="5235213" cy="1757725"/>
            <a:chOff x="2471642" y="3016371"/>
            <a:chExt cx="5235213" cy="1757725"/>
          </a:xfrm>
        </p:grpSpPr>
        <p:grpSp>
          <p:nvGrpSpPr>
            <p:cNvPr id="5" name="组合 4"/>
            <p:cNvGrpSpPr/>
            <p:nvPr/>
          </p:nvGrpSpPr>
          <p:grpSpPr>
            <a:xfrm>
              <a:off x="3812321" y="3016371"/>
              <a:ext cx="3894534" cy="1660975"/>
              <a:chOff x="1115616" y="1707653"/>
              <a:chExt cx="3894534" cy="1660975"/>
            </a:xfrm>
          </p:grpSpPr>
          <p:pic>
            <p:nvPicPr>
              <p:cNvPr id="18" name="图片 17" descr="11.pn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88" t="-139" r="722" b="139"/>
              <a:stretch>
                <a:fillRect/>
              </a:stretch>
            </p:blipFill>
            <p:spPr bwMode="auto">
              <a:xfrm>
                <a:off x="1115616" y="1707653"/>
                <a:ext cx="3894534" cy="166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" name="圆角矩形 1"/>
              <p:cNvSpPr/>
              <p:nvPr/>
            </p:nvSpPr>
            <p:spPr>
              <a:xfrm>
                <a:off x="1764751" y="2169357"/>
                <a:ext cx="2806683" cy="962280"/>
              </a:xfrm>
              <a:prstGeom prst="roundRect">
                <a:avLst>
                  <a:gd name="adj" fmla="val 19744"/>
                </a:avLst>
              </a:prstGeom>
              <a:solidFill>
                <a:srgbClr val="FBEB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Text Box 3"/>
              <p:cNvSpPr txBox="1">
                <a:spLocks noChangeArrowheads="1"/>
              </p:cNvSpPr>
              <p:nvPr/>
            </p:nvSpPr>
            <p:spPr bwMode="auto">
              <a:xfrm>
                <a:off x="1809116" y="2137542"/>
                <a:ext cx="2741707" cy="120032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zh-CN" altLang="en-US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正方体可以看成是</a:t>
                </a:r>
                <a:r>
                  <a:rPr lang="zh-CN" altLang="en-US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</a:rPr>
                  <a:t>长、宽、高都相等</a:t>
                </a:r>
                <a:r>
                  <a:rPr lang="zh-CN" altLang="en-US" b="1" dirty="0" smtClean="0">
                    <a:latin typeface="楷体" panose="02010609060101010101" pitchFamily="49" charset="-122"/>
                    <a:ea typeface="楷体" panose="02010609060101010101" pitchFamily="49" charset="-122"/>
                  </a:rPr>
                  <a:t>的长方体。</a:t>
                </a:r>
                <a:endPara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642" y="3478096"/>
              <a:ext cx="1351943" cy="1296000"/>
            </a:xfrm>
            <a:prstGeom prst="rect">
              <a:avLst/>
            </a:prstGeom>
          </p:spPr>
        </p:pic>
      </p:grpSp>
      <p:grpSp>
        <p:nvGrpSpPr>
          <p:cNvPr id="17" name="组合 20"/>
          <p:cNvGrpSpPr>
            <a:grpSpLocks/>
          </p:cNvGrpSpPr>
          <p:nvPr/>
        </p:nvGrpSpPr>
        <p:grpSpPr bwMode="auto">
          <a:xfrm>
            <a:off x="1516421" y="1881440"/>
            <a:ext cx="1951996" cy="840581"/>
            <a:chOff x="4860032" y="2420888"/>
            <a:chExt cx="2736000" cy="1332000"/>
          </a:xfrm>
        </p:grpSpPr>
        <p:sp>
          <p:nvSpPr>
            <p:cNvPr id="19" name="立方体 18"/>
            <p:cNvSpPr/>
            <p:nvPr/>
          </p:nvSpPr>
          <p:spPr>
            <a:xfrm>
              <a:off x="4860032" y="2420888"/>
              <a:ext cx="2736000" cy="1332000"/>
            </a:xfrm>
            <a:prstGeom prst="cube">
              <a:avLst>
                <a:gd name="adj" fmla="val 32426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5291949" y="2432001"/>
              <a:ext cx="0" cy="900172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5291949" y="3313122"/>
              <a:ext cx="2304083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4860032" y="3313122"/>
              <a:ext cx="431917" cy="439766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合 30"/>
          <p:cNvGrpSpPr>
            <a:grpSpLocks/>
          </p:cNvGrpSpPr>
          <p:nvPr/>
        </p:nvGrpSpPr>
        <p:grpSpPr bwMode="auto">
          <a:xfrm>
            <a:off x="5934979" y="1677246"/>
            <a:ext cx="1277926" cy="1092597"/>
            <a:chOff x="5292080" y="4581128"/>
            <a:chExt cx="1728192" cy="1728192"/>
          </a:xfrm>
        </p:grpSpPr>
        <p:sp>
          <p:nvSpPr>
            <p:cNvPr id="25" name="立方体 24"/>
            <p:cNvSpPr/>
            <p:nvPr/>
          </p:nvSpPr>
          <p:spPr>
            <a:xfrm>
              <a:off x="5292080" y="4581128"/>
              <a:ext cx="1728192" cy="1728192"/>
            </a:xfrm>
            <a:prstGeom prst="cub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5738424" y="4581128"/>
              <a:ext cx="0" cy="1296541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5738424" y="5877669"/>
              <a:ext cx="1281848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5292080" y="5877669"/>
              <a:ext cx="446344" cy="431651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2"/>
          <p:cNvSpPr txBox="1">
            <a:spLocks noChangeArrowheads="1"/>
          </p:cNvSpPr>
          <p:nvPr/>
        </p:nvSpPr>
        <p:spPr bwMode="auto">
          <a:xfrm>
            <a:off x="6422254" y="2064424"/>
            <a:ext cx="714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</a:t>
            </a:r>
          </a:p>
        </p:txBody>
      </p:sp>
      <p:sp>
        <p:nvSpPr>
          <p:cNvPr id="39" name="TextBox 33"/>
          <p:cNvSpPr txBox="1">
            <a:spLocks noChangeArrowheads="1"/>
          </p:cNvSpPr>
          <p:nvPr/>
        </p:nvSpPr>
        <p:spPr bwMode="auto">
          <a:xfrm>
            <a:off x="2070863" y="2722021"/>
            <a:ext cx="509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</a:t>
            </a:r>
          </a:p>
        </p:txBody>
      </p:sp>
      <p:sp>
        <p:nvSpPr>
          <p:cNvPr id="41" name="TextBox 34"/>
          <p:cNvSpPr txBox="1">
            <a:spLocks noChangeArrowheads="1"/>
          </p:cNvSpPr>
          <p:nvPr/>
        </p:nvSpPr>
        <p:spPr bwMode="auto">
          <a:xfrm>
            <a:off x="3414424" y="2415958"/>
            <a:ext cx="509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宽</a:t>
            </a:r>
          </a:p>
        </p:txBody>
      </p:sp>
      <p:sp>
        <p:nvSpPr>
          <p:cNvPr id="42" name="TextBox 35"/>
          <p:cNvSpPr txBox="1">
            <a:spLocks noChangeArrowheads="1"/>
          </p:cNvSpPr>
          <p:nvPr/>
        </p:nvSpPr>
        <p:spPr bwMode="auto">
          <a:xfrm>
            <a:off x="2754504" y="2148933"/>
            <a:ext cx="5098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400" b="1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高</a:t>
            </a:r>
          </a:p>
        </p:txBody>
      </p:sp>
      <p:sp>
        <p:nvSpPr>
          <p:cNvPr id="43" name="TextBox 36"/>
          <p:cNvSpPr txBox="1">
            <a:spLocks noChangeArrowheads="1"/>
          </p:cNvSpPr>
          <p:nvPr/>
        </p:nvSpPr>
        <p:spPr bwMode="auto">
          <a:xfrm>
            <a:off x="6100005" y="2690245"/>
            <a:ext cx="714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</a:t>
            </a:r>
          </a:p>
        </p:txBody>
      </p:sp>
      <p:sp>
        <p:nvSpPr>
          <p:cNvPr id="44" name="TextBox 37"/>
          <p:cNvSpPr txBox="1">
            <a:spLocks noChangeArrowheads="1"/>
          </p:cNvSpPr>
          <p:nvPr/>
        </p:nvSpPr>
        <p:spPr bwMode="auto">
          <a:xfrm>
            <a:off x="6893971" y="2403344"/>
            <a:ext cx="714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</a:t>
            </a:r>
          </a:p>
        </p:txBody>
      </p:sp>
    </p:spTree>
    <p:extLst>
      <p:ext uri="{BB962C8B-B14F-4D97-AF65-F5344CB8AC3E}">
        <p14:creationId xmlns:p14="http://schemas.microsoft.com/office/powerpoint/2010/main" val="10825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6" grpId="0"/>
      <p:bldP spid="39" grpId="0"/>
      <p:bldP spid="41" grpId="0"/>
      <p:bldP spid="42" grpId="0"/>
      <p:bldP spid="43" grpId="0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0" b="92627" l="9231" r="9092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7759" y="1881916"/>
            <a:ext cx="2328547" cy="2332129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7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13" y="2224054"/>
            <a:ext cx="961541" cy="177609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725250" y="4627969"/>
            <a:ext cx="3386830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练一练第</a:t>
              </a:r>
              <a:r>
                <a:rPr lang="en-US" altLang="zh-CN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63336" y="812648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8800" y="812648"/>
            <a:ext cx="7950066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找一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个形状长方体或正方体的物品，并与同伴说一说它的顶点、面和棱。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/>
          <p:cNvCxnSpPr/>
          <p:nvPr/>
        </p:nvCxnSpPr>
        <p:spPr bwMode="auto">
          <a:xfrm flipH="1">
            <a:off x="3025529" y="2360493"/>
            <a:ext cx="0" cy="1579960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/>
          <a:srcRect l="19341" t="53021" r="19808" b="2442"/>
          <a:stretch/>
        </p:blipFill>
        <p:spPr>
          <a:xfrm>
            <a:off x="4572255" y="2130582"/>
            <a:ext cx="1970689" cy="2167758"/>
          </a:xfrm>
          <a:prstGeom prst="rect">
            <a:avLst/>
          </a:prstGeom>
        </p:spPr>
      </p:pic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2968379" y="2360493"/>
            <a:ext cx="114300" cy="114300"/>
          </a:xfrm>
          <a:prstGeom prst="ellipse">
            <a:avLst/>
          </a:prstGeom>
          <a:solidFill>
            <a:srgbClr val="00B0F0"/>
          </a:solidFill>
          <a:ln w="9525">
            <a:noFill/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6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35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49" name="图片 4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599" y="2795465"/>
            <a:ext cx="861922" cy="1418579"/>
          </a:xfrm>
          <a:prstGeom prst="rect">
            <a:avLst/>
          </a:prstGeom>
        </p:spPr>
      </p:pic>
      <p:cxnSp>
        <p:nvCxnSpPr>
          <p:cNvPr id="50" name="直接连接符 49"/>
          <p:cNvCxnSpPr/>
          <p:nvPr/>
        </p:nvCxnSpPr>
        <p:spPr bwMode="auto">
          <a:xfrm flipH="1">
            <a:off x="5577605" y="3214461"/>
            <a:ext cx="0" cy="999583"/>
          </a:xfrm>
          <a:prstGeom prst="line">
            <a:avLst/>
          </a:prstGeom>
          <a:ln w="28575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22"/>
          <p:cNvSpPr>
            <a:spLocks noChangeArrowheads="1"/>
          </p:cNvSpPr>
          <p:nvPr/>
        </p:nvSpPr>
        <p:spPr bwMode="auto">
          <a:xfrm>
            <a:off x="5542088" y="3214461"/>
            <a:ext cx="114300" cy="114300"/>
          </a:xfrm>
          <a:prstGeom prst="ellipse">
            <a:avLst/>
          </a:prstGeom>
          <a:solidFill>
            <a:srgbClr val="00B0F0"/>
          </a:solidFill>
          <a:ln w="9525">
            <a:noFill/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6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35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622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760361" y="608736"/>
            <a:ext cx="8303171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spc="-150" dirty="0" smtClean="0">
                <a:latin typeface="Times New Roman" pitchFamily="18" charset="0"/>
              </a:rPr>
              <a:t>下图</a:t>
            </a:r>
            <a:r>
              <a:rPr lang="zh-CN" altLang="en-US" sz="2400" b="1" spc="-150" dirty="0">
                <a:latin typeface="Times New Roman" pitchFamily="18" charset="0"/>
              </a:rPr>
              <a:t>是一个长方体盒子</a:t>
            </a:r>
            <a:r>
              <a:rPr lang="zh-CN" altLang="en-US" sz="2400" b="1" spc="-150" dirty="0" smtClean="0">
                <a:latin typeface="Times New Roman" pitchFamily="18" charset="0"/>
              </a:rPr>
              <a:t>。</a:t>
            </a:r>
            <a:r>
              <a:rPr lang="en-US" altLang="zh-CN" sz="2400" b="1" spc="-150" dirty="0" smtClean="0">
                <a:latin typeface="Times New Roman" pitchFamily="18" charset="0"/>
              </a:rPr>
              <a:t>(</a:t>
            </a:r>
            <a:r>
              <a:rPr lang="zh-CN" altLang="en-US" sz="2400" b="1" spc="-150" dirty="0" smtClean="0">
                <a:latin typeface="Times New Roman" pitchFamily="18" charset="0"/>
              </a:rPr>
              <a:t>上、下</a:t>
            </a:r>
            <a:r>
              <a:rPr lang="zh-CN" altLang="en-US" sz="2400" b="1" spc="-150" dirty="0">
                <a:latin typeface="Times New Roman" pitchFamily="18" charset="0"/>
              </a:rPr>
              <a:t>两面近似认为</a:t>
            </a:r>
            <a:r>
              <a:rPr lang="zh-CN" altLang="en-US" sz="2400" b="1" spc="-150" dirty="0" smtClean="0">
                <a:latin typeface="Times New Roman" pitchFamily="18" charset="0"/>
              </a:rPr>
              <a:t>一致</a:t>
            </a:r>
            <a:r>
              <a:rPr lang="zh-CN" altLang="en-US" sz="2400" b="1" spc="-150" dirty="0">
                <a:latin typeface="Times New Roman" pitchFamily="18" charset="0"/>
              </a:rPr>
              <a:t>，</a:t>
            </a:r>
            <a:r>
              <a:rPr lang="zh-CN" altLang="en-US" sz="2400" b="1" spc="-150" dirty="0" smtClean="0">
                <a:latin typeface="Times New Roman" pitchFamily="18" charset="0"/>
              </a:rPr>
              <a:t>单位</a:t>
            </a:r>
            <a:r>
              <a:rPr lang="zh-CN" altLang="en-US" sz="2400" b="1" spc="-150" dirty="0">
                <a:latin typeface="Times New Roman" pitchFamily="18" charset="0"/>
              </a:rPr>
              <a:t>：</a:t>
            </a:r>
            <a:r>
              <a:rPr lang="en-US" altLang="zh-CN" sz="2400" b="1" spc="-150" dirty="0" smtClean="0">
                <a:latin typeface="Times New Roman" pitchFamily="18" charset="0"/>
              </a:rPr>
              <a:t>cm)</a:t>
            </a:r>
            <a:endParaRPr lang="zh-CN" altLang="en-US" sz="2400" b="1" spc="-150" dirty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</a:rPr>
              <a:t>(1)</a:t>
            </a:r>
            <a:r>
              <a:rPr lang="zh-CN" altLang="en-US" sz="2400" b="1" dirty="0" smtClean="0">
                <a:latin typeface="Times New Roman" pitchFamily="18" charset="0"/>
              </a:rPr>
              <a:t>这个</a:t>
            </a:r>
            <a:r>
              <a:rPr lang="zh-CN" altLang="en-US" sz="2400" b="1" dirty="0">
                <a:latin typeface="Times New Roman" pitchFamily="18" charset="0"/>
              </a:rPr>
              <a:t>盒子的上面是什么形状？长和宽各是多少</a:t>
            </a:r>
            <a:r>
              <a:rPr lang="zh-CN" altLang="en-US" sz="2400" b="1" dirty="0" smtClean="0">
                <a:latin typeface="Times New Roman" pitchFamily="18" charset="0"/>
              </a:rPr>
              <a:t>？</a:t>
            </a:r>
            <a:endParaRPr lang="en-US" altLang="zh-CN" sz="2400" b="1" dirty="0" smtClean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</a:rPr>
              <a:t>哪个</a:t>
            </a:r>
            <a:r>
              <a:rPr lang="zh-CN" altLang="en-US" sz="2400" b="1" dirty="0">
                <a:latin typeface="Times New Roman" pitchFamily="18" charset="0"/>
              </a:rPr>
              <a:t>面和它形状、大小都相同？左侧面呢？</a:t>
            </a:r>
          </a:p>
        </p:txBody>
      </p:sp>
      <p:pic>
        <p:nvPicPr>
          <p:cNvPr id="23" name="图片 3" descr="12.png">
            <a:extLst>
              <a:ext uri="{FF2B5EF4-FFF2-40B4-BE49-F238E27FC236}">
                <a16:creationId xmlns:a16="http://schemas.microsoft.com/office/drawing/2014/main" xmlns="" id="{36001C04-9698-42BF-871E-69437249F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835" y="2551184"/>
            <a:ext cx="2632006" cy="158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9">
            <a:extLst>
              <a:ext uri="{FF2B5EF4-FFF2-40B4-BE49-F238E27FC236}">
                <a16:creationId xmlns:a16="http://schemas.microsoft.com/office/drawing/2014/main" xmlns="" id="{DDA2EF1F-D6AB-417D-B095-B6C843C71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590" y="2163324"/>
            <a:ext cx="509924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答：这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个盒子的上面是长方形，长和宽分别是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36cm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28cm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，下面和它的形状、大小都相同；左侧面是长方形，长和宽分别是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28cm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10cm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，右侧面和它完全一样。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7">
            <a:extLst>
              <a:ext uri="{FF2B5EF4-FFF2-40B4-BE49-F238E27FC236}">
                <a16:creationId xmlns="" xmlns:a16="http://schemas.microsoft.com/office/drawing/2014/main" id="{8F326AE4-7576-488B-ADC4-2D94625E6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123" y="819097"/>
            <a:ext cx="4104085" cy="5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1pPr>
            <a:lvl2pPr marL="742950" indent="-28575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2pPr>
            <a:lvl3pPr marL="11430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3pPr>
            <a:lvl4pPr marL="16002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4pPr>
            <a:lvl5pPr marL="2057400" indent="-228600" eaLnBrk="0" hangingPunct="0"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600" b="1">
                <a:solidFill>
                  <a:schemeClr val="tx1"/>
                </a:solidFill>
                <a:latin typeface="Arial" panose="020B0604020202020204" pitchFamily="34" charset="0"/>
                <a:ea typeface="楷体_GB2312" panose="02010600030101010101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 smtClean="0">
                <a:latin typeface="宋体" panose="02010600030101010101" pitchFamily="2" charset="-122"/>
                <a:ea typeface="宋体" panose="02010600030101010101" pitchFamily="2" charset="-122"/>
              </a:rPr>
              <a:t>下列物体都是什么形状呢？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F6567A9-C478-4806-ADC4-054AEBD682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7" r="1096" b="21828"/>
          <a:stretch/>
        </p:blipFill>
        <p:spPr>
          <a:xfrm>
            <a:off x="501976" y="1715112"/>
            <a:ext cx="3438968" cy="176613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67" b="82222" l="22963" r="92963"/>
                    </a14:imgEffect>
                  </a14:imgLayer>
                </a14:imgProps>
              </a:ext>
            </a:extLst>
          </a:blip>
          <a:srcRect l="23159" t="16231" r="7473" b="18235"/>
          <a:stretch/>
        </p:blipFill>
        <p:spPr>
          <a:xfrm>
            <a:off x="7359143" y="3481251"/>
            <a:ext cx="1091264" cy="10309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4110" y="3263388"/>
            <a:ext cx="2047619" cy="14666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208" y="1434714"/>
            <a:ext cx="2326935" cy="23269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855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760362" y="608736"/>
            <a:ext cx="7897863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spc="-150" dirty="0" smtClean="0">
                <a:latin typeface="Times New Roman" pitchFamily="18" charset="0"/>
              </a:rPr>
              <a:t>下图</a:t>
            </a:r>
            <a:r>
              <a:rPr lang="zh-CN" altLang="en-US" sz="2400" b="1" spc="-150" dirty="0">
                <a:latin typeface="Times New Roman" pitchFamily="18" charset="0"/>
              </a:rPr>
              <a:t>是一个长方体盒子</a:t>
            </a:r>
            <a:r>
              <a:rPr lang="zh-CN" altLang="en-US" sz="2400" b="1" spc="-150" dirty="0" smtClean="0">
                <a:latin typeface="Times New Roman" pitchFamily="18" charset="0"/>
              </a:rPr>
              <a:t>。</a:t>
            </a:r>
            <a:r>
              <a:rPr lang="en-US" altLang="zh-CN" sz="2400" b="1" spc="-150" dirty="0" smtClean="0">
                <a:latin typeface="Times New Roman" pitchFamily="18" charset="0"/>
              </a:rPr>
              <a:t>(</a:t>
            </a:r>
            <a:r>
              <a:rPr lang="zh-CN" altLang="en-US" sz="2400" b="1" spc="-150" dirty="0" smtClean="0">
                <a:latin typeface="Times New Roman" pitchFamily="18" charset="0"/>
              </a:rPr>
              <a:t>上、下</a:t>
            </a:r>
            <a:r>
              <a:rPr lang="zh-CN" altLang="en-US" sz="2400" b="1" spc="-150" dirty="0">
                <a:latin typeface="Times New Roman" pitchFamily="18" charset="0"/>
              </a:rPr>
              <a:t>两面近似认为</a:t>
            </a:r>
            <a:r>
              <a:rPr lang="zh-CN" altLang="en-US" sz="2400" b="1" spc="-150" dirty="0" smtClean="0">
                <a:latin typeface="Times New Roman" pitchFamily="18" charset="0"/>
              </a:rPr>
              <a:t>一致</a:t>
            </a:r>
            <a:r>
              <a:rPr lang="en-US" altLang="zh-CN" sz="2400" b="1" spc="-150" dirty="0" smtClean="0">
                <a:latin typeface="Times New Roman" pitchFamily="18" charset="0"/>
              </a:rPr>
              <a:t>,</a:t>
            </a:r>
            <a:r>
              <a:rPr lang="zh-CN" altLang="en-US" sz="2400" b="1" spc="-150" dirty="0" smtClean="0">
                <a:latin typeface="Times New Roman" pitchFamily="18" charset="0"/>
              </a:rPr>
              <a:t>单位</a:t>
            </a:r>
            <a:r>
              <a:rPr lang="zh-CN" altLang="en-US" sz="2400" b="1" spc="-150" dirty="0">
                <a:latin typeface="Times New Roman" pitchFamily="18" charset="0"/>
              </a:rPr>
              <a:t>：</a:t>
            </a:r>
            <a:r>
              <a:rPr lang="en-US" altLang="zh-CN" sz="2400" b="1" spc="-150" dirty="0" smtClean="0">
                <a:latin typeface="Times New Roman" pitchFamily="18" charset="0"/>
              </a:rPr>
              <a:t>cm)</a:t>
            </a:r>
            <a:endParaRPr lang="zh-CN" altLang="en-US" sz="2400" b="1" spc="-150" dirty="0">
              <a:latin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</a:rPr>
              <a:t>(2)</a:t>
            </a:r>
            <a:r>
              <a:rPr lang="zh-CN" altLang="en-US" sz="2400" b="1" dirty="0" smtClean="0">
                <a:latin typeface="Times New Roman" pitchFamily="18" charset="0"/>
              </a:rPr>
              <a:t>哪个</a:t>
            </a:r>
            <a:r>
              <a:rPr lang="zh-CN" altLang="en-US" sz="2400" b="1" dirty="0">
                <a:latin typeface="Times New Roman" pitchFamily="18" charset="0"/>
              </a:rPr>
              <a:t>面的长是</a:t>
            </a:r>
            <a:r>
              <a:rPr lang="en-US" altLang="zh-CN" sz="2400" b="1" dirty="0">
                <a:latin typeface="Times New Roman" pitchFamily="18" charset="0"/>
              </a:rPr>
              <a:t>36cm</a:t>
            </a:r>
            <a:r>
              <a:rPr lang="zh-CN" altLang="en-US" sz="2400" b="1" dirty="0">
                <a:latin typeface="Times New Roman" pitchFamily="18" charset="0"/>
              </a:rPr>
              <a:t>、宽是</a:t>
            </a:r>
            <a:r>
              <a:rPr lang="en-US" altLang="zh-CN" sz="2400" b="1" dirty="0">
                <a:latin typeface="Times New Roman" pitchFamily="18" charset="0"/>
              </a:rPr>
              <a:t>10cm</a:t>
            </a:r>
            <a:r>
              <a:rPr lang="zh-CN" altLang="en-US" sz="2400" b="1" dirty="0">
                <a:latin typeface="Times New Roman" pitchFamily="18" charset="0"/>
              </a:rPr>
              <a:t>？</a:t>
            </a:r>
          </a:p>
        </p:txBody>
      </p:sp>
      <p:pic>
        <p:nvPicPr>
          <p:cNvPr id="23" name="图片 3" descr="12.png">
            <a:extLst>
              <a:ext uri="{FF2B5EF4-FFF2-40B4-BE49-F238E27FC236}">
                <a16:creationId xmlns:a16="http://schemas.microsoft.com/office/drawing/2014/main" xmlns="" id="{36001C04-9698-42BF-871E-69437249F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835" y="2551184"/>
            <a:ext cx="2632006" cy="1586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9">
            <a:extLst>
              <a:ext uri="{FF2B5EF4-FFF2-40B4-BE49-F238E27FC236}">
                <a16:creationId xmlns:a16="http://schemas.microsoft.com/office/drawing/2014/main" xmlns="" id="{DDA2EF1F-D6AB-417D-B095-B6C843C71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7033" y="1838492"/>
            <a:ext cx="30322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答：前面和后面。</a:t>
            </a:r>
          </a:p>
        </p:txBody>
      </p:sp>
    </p:spTree>
    <p:extLst>
      <p:ext uri="{BB962C8B-B14F-4D97-AF65-F5344CB8AC3E}">
        <p14:creationId xmlns:p14="http://schemas.microsoft.com/office/powerpoint/2010/main" val="13487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30304"/>
            <a:chOff x="5304502" y="544377"/>
            <a:chExt cx="3386830" cy="430304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12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3</a:t>
              </a:r>
              <a:r>
                <a:rPr lang="zh-CN" altLang="en-US" sz="1400" spc="300" dirty="0" smtClean="0">
                  <a:ln w="0"/>
                  <a:latin typeface="黑体" pitchFamily="49" charset="-122"/>
                  <a:ea typeface="黑体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760362" y="608736"/>
            <a:ext cx="7859763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itchFamily="18" charset="0"/>
              </a:rPr>
              <a:t>下面的长方体都是由棱长为</a:t>
            </a:r>
            <a:r>
              <a:rPr lang="en-US" altLang="zh-CN" sz="2400" b="1" dirty="0">
                <a:latin typeface="Times New Roman" pitchFamily="18" charset="0"/>
              </a:rPr>
              <a:t>1cm</a:t>
            </a:r>
            <a:r>
              <a:rPr lang="zh-CN" altLang="en-US" sz="2400" b="1" dirty="0">
                <a:latin typeface="Times New Roman" pitchFamily="18" charset="0"/>
              </a:rPr>
              <a:t>的小正方体搭</a:t>
            </a:r>
            <a:r>
              <a:rPr lang="zh-CN" altLang="en-US" sz="2400" b="1" dirty="0" smtClean="0">
                <a:latin typeface="Times New Roman" pitchFamily="18" charset="0"/>
              </a:rPr>
              <a:t>成的</a:t>
            </a:r>
            <a:r>
              <a:rPr lang="zh-CN" altLang="en-US" sz="2400" b="1" dirty="0">
                <a:latin typeface="Times New Roman" pitchFamily="18" charset="0"/>
              </a:rPr>
              <a:t>，它们的长、宽、高各是多少？</a:t>
            </a:r>
          </a:p>
        </p:txBody>
      </p:sp>
      <p:pic>
        <p:nvPicPr>
          <p:cNvPr id="26" name="图片 4" descr="13.png"/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197" y="2059515"/>
            <a:ext cx="1377483" cy="819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6" descr="17.png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680" y="3563742"/>
            <a:ext cx="1006730" cy="987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9"/>
          <p:cNvSpPr txBox="1">
            <a:spLocks noChangeArrowheads="1"/>
          </p:cNvSpPr>
          <p:nvPr/>
        </p:nvSpPr>
        <p:spPr bwMode="auto">
          <a:xfrm>
            <a:off x="2556680" y="1671174"/>
            <a:ext cx="21510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spc="600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长</a:t>
            </a:r>
            <a:r>
              <a:rPr lang="en-US" altLang="zh-CN" sz="2400" b="1" spc="600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 u="sng" dirty="0">
                <a:solidFill>
                  <a:srgbClr val="D60093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u="sng" dirty="0" smtClean="0">
                <a:solidFill>
                  <a:srgbClr val="D60093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4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endParaRPr lang="zh-CN" altLang="en-US" sz="2400" b="1" dirty="0"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2556680" y="2124969"/>
            <a:ext cx="21510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spc="600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宽</a:t>
            </a:r>
            <a:r>
              <a:rPr lang="en-US" altLang="zh-CN" sz="2400" b="1" spc="600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 u="sng" dirty="0">
                <a:solidFill>
                  <a:srgbClr val="D60093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u="sng" dirty="0" smtClean="0">
                <a:solidFill>
                  <a:srgbClr val="D60093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4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endParaRPr lang="zh-CN" altLang="en-US" sz="2400" b="1" dirty="0"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2556680" y="2602292"/>
            <a:ext cx="21510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spc="600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高</a:t>
            </a:r>
            <a:r>
              <a:rPr lang="en-US" altLang="zh-CN" sz="2400" b="1" spc="600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 u="sng" dirty="0">
                <a:solidFill>
                  <a:srgbClr val="D60093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u="sng" dirty="0" smtClean="0">
                <a:solidFill>
                  <a:srgbClr val="D60093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4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endParaRPr lang="zh-CN" altLang="en-US" sz="2400" b="1" dirty="0"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" name="TextBox 76"/>
          <p:cNvSpPr txBox="1">
            <a:spLocks noChangeArrowheads="1"/>
          </p:cNvSpPr>
          <p:nvPr/>
        </p:nvSpPr>
        <p:spPr bwMode="auto">
          <a:xfrm>
            <a:off x="3140203" y="1649599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2" name="TextBox 77"/>
          <p:cNvSpPr txBox="1">
            <a:spLocks noChangeArrowheads="1"/>
          </p:cNvSpPr>
          <p:nvPr/>
        </p:nvSpPr>
        <p:spPr bwMode="auto">
          <a:xfrm>
            <a:off x="3140203" y="2141742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3" name="TextBox 78"/>
          <p:cNvSpPr txBox="1">
            <a:spLocks noChangeArrowheads="1"/>
          </p:cNvSpPr>
          <p:nvPr/>
        </p:nvSpPr>
        <p:spPr bwMode="auto">
          <a:xfrm>
            <a:off x="3140203" y="2602292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079" y="1617785"/>
            <a:ext cx="831551" cy="1641217"/>
          </a:xfrm>
          <a:prstGeom prst="rect">
            <a:avLst/>
          </a:prstGeom>
        </p:spPr>
      </p:pic>
      <p:sp>
        <p:nvSpPr>
          <p:cNvPr id="49" name="TextBox 9"/>
          <p:cNvSpPr txBox="1">
            <a:spLocks noChangeArrowheads="1"/>
          </p:cNvSpPr>
          <p:nvPr/>
        </p:nvSpPr>
        <p:spPr bwMode="auto">
          <a:xfrm>
            <a:off x="6129966" y="1670638"/>
            <a:ext cx="21510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spc="600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长</a:t>
            </a:r>
            <a:r>
              <a:rPr lang="en-US" altLang="zh-CN" sz="2400" b="1" spc="600" dirty="0" smtClean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 u="sng" dirty="0" smtClean="0">
                <a:solidFill>
                  <a:srgbClr val="D60093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4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endParaRPr lang="zh-CN" altLang="en-US" sz="2400" b="1" dirty="0"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0" name="TextBox 9"/>
          <p:cNvSpPr txBox="1">
            <a:spLocks noChangeArrowheads="1"/>
          </p:cNvSpPr>
          <p:nvPr/>
        </p:nvSpPr>
        <p:spPr bwMode="auto">
          <a:xfrm>
            <a:off x="6129966" y="2124433"/>
            <a:ext cx="21510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spc="600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宽</a:t>
            </a:r>
            <a:r>
              <a:rPr lang="en-US" altLang="zh-CN" sz="2400" b="1" spc="600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 u="sng" dirty="0">
                <a:solidFill>
                  <a:srgbClr val="D60093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u="sng" dirty="0" smtClean="0">
                <a:solidFill>
                  <a:srgbClr val="D60093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endParaRPr lang="zh-CN" altLang="en-US" sz="2400" b="1" dirty="0"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TextBox 9"/>
          <p:cNvSpPr txBox="1">
            <a:spLocks noChangeArrowheads="1"/>
          </p:cNvSpPr>
          <p:nvPr/>
        </p:nvSpPr>
        <p:spPr bwMode="auto">
          <a:xfrm>
            <a:off x="6129966" y="2601756"/>
            <a:ext cx="21510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spc="600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高</a:t>
            </a:r>
            <a:r>
              <a:rPr lang="en-US" altLang="zh-CN" sz="2400" b="1" spc="600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 u="sng" dirty="0">
                <a:solidFill>
                  <a:srgbClr val="D60093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u="sng" dirty="0" smtClean="0">
                <a:solidFill>
                  <a:srgbClr val="D60093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endParaRPr lang="zh-CN" altLang="en-US" sz="2400" b="1" dirty="0"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2" name="TextBox 76"/>
          <p:cNvSpPr txBox="1">
            <a:spLocks noChangeArrowheads="1"/>
          </p:cNvSpPr>
          <p:nvPr/>
        </p:nvSpPr>
        <p:spPr bwMode="auto">
          <a:xfrm>
            <a:off x="6713489" y="1649062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3" name="TextBox 77"/>
          <p:cNvSpPr txBox="1">
            <a:spLocks noChangeArrowheads="1"/>
          </p:cNvSpPr>
          <p:nvPr/>
        </p:nvSpPr>
        <p:spPr bwMode="auto">
          <a:xfrm>
            <a:off x="6713489" y="2141206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 b="1" dirty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4" name="TextBox 78"/>
          <p:cNvSpPr txBox="1">
            <a:spLocks noChangeArrowheads="1"/>
          </p:cNvSpPr>
          <p:nvPr/>
        </p:nvSpPr>
        <p:spPr bwMode="auto">
          <a:xfrm>
            <a:off x="6713489" y="2601756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5" name="TextBox 9"/>
          <p:cNvSpPr txBox="1">
            <a:spLocks noChangeArrowheads="1"/>
          </p:cNvSpPr>
          <p:nvPr/>
        </p:nvSpPr>
        <p:spPr bwMode="auto">
          <a:xfrm>
            <a:off x="3632211" y="3305131"/>
            <a:ext cx="21510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spc="600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长</a:t>
            </a:r>
            <a:r>
              <a:rPr lang="en-US" altLang="zh-CN" sz="2400" b="1" spc="600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 u="sng" dirty="0">
                <a:solidFill>
                  <a:srgbClr val="D60093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u="sng" dirty="0" smtClean="0">
                <a:solidFill>
                  <a:srgbClr val="D60093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endParaRPr lang="zh-CN" altLang="en-US" sz="2400" b="1" dirty="0"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6" name="TextBox 9"/>
          <p:cNvSpPr txBox="1">
            <a:spLocks noChangeArrowheads="1"/>
          </p:cNvSpPr>
          <p:nvPr/>
        </p:nvSpPr>
        <p:spPr bwMode="auto">
          <a:xfrm>
            <a:off x="3632211" y="3758926"/>
            <a:ext cx="21510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spc="600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宽</a:t>
            </a:r>
            <a:r>
              <a:rPr lang="en-US" altLang="zh-CN" sz="2400" b="1" spc="600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 u="sng" dirty="0">
                <a:solidFill>
                  <a:srgbClr val="D60093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zh-CN" altLang="en-US" sz="2400" b="1" u="sng" dirty="0" smtClean="0">
                <a:solidFill>
                  <a:srgbClr val="D60093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endParaRPr lang="zh-CN" altLang="en-US" sz="2400" b="1" dirty="0"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7" name="TextBox 9"/>
          <p:cNvSpPr txBox="1">
            <a:spLocks noChangeArrowheads="1"/>
          </p:cNvSpPr>
          <p:nvPr/>
        </p:nvSpPr>
        <p:spPr bwMode="auto">
          <a:xfrm>
            <a:off x="3632211" y="4236249"/>
            <a:ext cx="21510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2400" b="1" spc="600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高</a:t>
            </a:r>
            <a:r>
              <a:rPr lang="en-US" altLang="zh-CN" sz="2400" b="1" spc="600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</a:t>
            </a:r>
            <a:r>
              <a:rPr lang="zh-CN" altLang="en-US" sz="2400" b="1" u="sng" dirty="0">
                <a:solidFill>
                  <a:srgbClr val="D60093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u="sng" dirty="0" smtClean="0">
                <a:solidFill>
                  <a:srgbClr val="D60093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cm</a:t>
            </a:r>
            <a:endParaRPr lang="zh-CN" altLang="en-US" sz="2400" b="1" dirty="0"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TextBox 76"/>
          <p:cNvSpPr txBox="1">
            <a:spLocks noChangeArrowheads="1"/>
          </p:cNvSpPr>
          <p:nvPr/>
        </p:nvSpPr>
        <p:spPr bwMode="auto">
          <a:xfrm>
            <a:off x="4215734" y="3283556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9" name="TextBox 77"/>
          <p:cNvSpPr txBox="1">
            <a:spLocks noChangeArrowheads="1"/>
          </p:cNvSpPr>
          <p:nvPr/>
        </p:nvSpPr>
        <p:spPr bwMode="auto">
          <a:xfrm>
            <a:off x="4215734" y="3775699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0" name="TextBox 78"/>
          <p:cNvSpPr txBox="1">
            <a:spLocks noChangeArrowheads="1"/>
          </p:cNvSpPr>
          <p:nvPr/>
        </p:nvSpPr>
        <p:spPr bwMode="auto">
          <a:xfrm>
            <a:off x="4215734" y="4236249"/>
            <a:ext cx="647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8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52" grpId="0"/>
      <p:bldP spid="53" grpId="0"/>
      <p:bldP spid="54" grpId="0"/>
      <p:bldP spid="58" grpId="0"/>
      <p:bldP spid="59" grpId="0"/>
      <p:bldP spid="6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863194" y="623076"/>
            <a:ext cx="780127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下面的图形分别是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       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和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       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，把它们各部分的名称填在对应的括号里。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22" name="组合 28"/>
          <p:cNvGrpSpPr>
            <a:grpSpLocks/>
          </p:cNvGrpSpPr>
          <p:nvPr/>
        </p:nvGrpSpPr>
        <p:grpSpPr bwMode="auto">
          <a:xfrm>
            <a:off x="1331826" y="2199581"/>
            <a:ext cx="2190067" cy="1331827"/>
            <a:chOff x="4860032" y="2420888"/>
            <a:chExt cx="2736000" cy="1332000"/>
          </a:xfrm>
        </p:grpSpPr>
        <p:sp>
          <p:nvSpPr>
            <p:cNvPr id="23" name="立方体 22"/>
            <p:cNvSpPr/>
            <p:nvPr/>
          </p:nvSpPr>
          <p:spPr>
            <a:xfrm>
              <a:off x="4860032" y="2420888"/>
              <a:ext cx="2736000" cy="1332000"/>
            </a:xfrm>
            <a:prstGeom prst="cube">
              <a:avLst>
                <a:gd name="adj" fmla="val 32426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5409872" y="2420888"/>
              <a:ext cx="0" cy="900171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5409872" y="3313121"/>
              <a:ext cx="2186160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4860032" y="3313121"/>
              <a:ext cx="549839" cy="439767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36"/>
          <p:cNvGrpSpPr>
            <a:grpSpLocks/>
          </p:cNvGrpSpPr>
          <p:nvPr/>
        </p:nvGrpSpPr>
        <p:grpSpPr bwMode="auto">
          <a:xfrm>
            <a:off x="5200992" y="2106139"/>
            <a:ext cx="1512887" cy="1546224"/>
            <a:chOff x="5292080" y="4581128"/>
            <a:chExt cx="1728192" cy="1728192"/>
          </a:xfrm>
        </p:grpSpPr>
        <p:sp>
          <p:nvSpPr>
            <p:cNvPr id="28" name="立方体 27"/>
            <p:cNvSpPr/>
            <p:nvPr/>
          </p:nvSpPr>
          <p:spPr>
            <a:xfrm>
              <a:off x="5292080" y="4581128"/>
              <a:ext cx="1728192" cy="1728192"/>
            </a:xfrm>
            <a:prstGeom prst="cub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5738013" y="4581128"/>
              <a:ext cx="0" cy="1296541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5738013" y="5877669"/>
              <a:ext cx="1282259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V="1">
              <a:off x="5292080" y="5877669"/>
              <a:ext cx="445933" cy="431651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直接连接符 31"/>
          <p:cNvCxnSpPr/>
          <p:nvPr/>
        </p:nvCxnSpPr>
        <p:spPr bwMode="auto">
          <a:xfrm>
            <a:off x="3088358" y="2641671"/>
            <a:ext cx="0" cy="900054"/>
          </a:xfrm>
          <a:prstGeom prst="line">
            <a:avLst/>
          </a:prstGeom>
          <a:ln w="19050">
            <a:solidFill>
              <a:srgbClr val="FF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22"/>
          <p:cNvSpPr>
            <a:spLocks noChangeArrowheads="1"/>
          </p:cNvSpPr>
          <p:nvPr/>
        </p:nvSpPr>
        <p:spPr bwMode="auto">
          <a:xfrm>
            <a:off x="3472275" y="2169963"/>
            <a:ext cx="90000" cy="90000"/>
          </a:xfrm>
          <a:prstGeom prst="ellipse">
            <a:avLst/>
          </a:prstGeom>
          <a:solidFill>
            <a:srgbClr val="FF00FF"/>
          </a:solidFill>
          <a:ln w="9525">
            <a:noFill/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6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35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cxnSp>
        <p:nvCxnSpPr>
          <p:cNvPr id="34" name="直接连接符 33"/>
          <p:cNvCxnSpPr/>
          <p:nvPr/>
        </p:nvCxnSpPr>
        <p:spPr bwMode="auto">
          <a:xfrm>
            <a:off x="6340384" y="2494216"/>
            <a:ext cx="0" cy="1158147"/>
          </a:xfrm>
          <a:prstGeom prst="line">
            <a:avLst/>
          </a:prstGeom>
          <a:ln w="19050">
            <a:solidFill>
              <a:srgbClr val="FF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22"/>
          <p:cNvSpPr>
            <a:spLocks noChangeArrowheads="1"/>
          </p:cNvSpPr>
          <p:nvPr/>
        </p:nvSpPr>
        <p:spPr bwMode="auto">
          <a:xfrm>
            <a:off x="6668879" y="2064536"/>
            <a:ext cx="90000" cy="90000"/>
          </a:xfrm>
          <a:prstGeom prst="ellipse">
            <a:avLst/>
          </a:prstGeom>
          <a:solidFill>
            <a:srgbClr val="FF00FF"/>
          </a:solidFill>
          <a:ln w="9525">
            <a:noFill/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"/>
              <a:defRPr sz="2800">
                <a:solidFill>
                  <a:schemeClr val="accent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1pPr>
            <a:lvl2pPr marL="742950" indent="-285750">
              <a:lnSpc>
                <a:spcPct val="130000"/>
              </a:lnSpc>
              <a:buFont typeface="Calibri" panose="020F0502020204030204" charset="0"/>
              <a:buChar char=" "/>
              <a:defRPr sz="1600">
                <a:solidFill>
                  <a:schemeClr val="tx1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6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165"/>
              </a:spcBef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65"/>
              </a:spcBef>
              <a:spcAft>
                <a:spcPct val="0"/>
              </a:spcAft>
              <a:buFont typeface="Calibri" panose="020F0502020204030204" charset="0"/>
              <a:buChar char="•"/>
              <a:defRPr sz="500">
                <a:solidFill>
                  <a:srgbClr val="7F7F7F"/>
                </a:solidFill>
                <a:latin typeface="Calibri" panose="020F0502020204030204" charset="0"/>
                <a:ea typeface="幼圆" panose="02010509060101010101" pitchFamily="49" charset="-122"/>
                <a:cs typeface="幼圆" panose="02010509060101010101" pitchFamily="49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zh-CN" altLang="en-US" sz="135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6" name="TextBox 1"/>
          <p:cNvSpPr txBox="1"/>
          <p:nvPr/>
        </p:nvSpPr>
        <p:spPr>
          <a:xfrm>
            <a:off x="1750861" y="2106139"/>
            <a:ext cx="14651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latin typeface="Times New Roman" pitchFamily="18" charset="0"/>
                <a:ea typeface="宋体" pitchFamily="2" charset="-122"/>
              </a:rPr>
              <a:t>  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</a:rPr>
              <a:t>(        )</a:t>
            </a:r>
            <a:endParaRPr lang="zh-CN" altLang="en-US" sz="24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3109096" y="3152080"/>
            <a:ext cx="14651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latin typeface="Times New Roman" pitchFamily="18" charset="0"/>
                <a:ea typeface="宋体" pitchFamily="2" charset="-122"/>
              </a:rPr>
              <a:t>  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</a:rPr>
              <a:t>(        )</a:t>
            </a:r>
            <a:endParaRPr lang="zh-CN" altLang="en-US" sz="24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3358401" y="1861274"/>
            <a:ext cx="14651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latin typeface="Times New Roman" pitchFamily="18" charset="0"/>
                <a:ea typeface="宋体" pitchFamily="2" charset="-122"/>
              </a:rPr>
              <a:t>  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</a:rPr>
              <a:t>(         )</a:t>
            </a:r>
            <a:endParaRPr lang="zh-CN" altLang="en-US" sz="24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9" name="TextBox 1"/>
          <p:cNvSpPr txBox="1"/>
          <p:nvPr/>
        </p:nvSpPr>
        <p:spPr>
          <a:xfrm>
            <a:off x="5327264" y="1992769"/>
            <a:ext cx="14651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latin typeface="Times New Roman" pitchFamily="18" charset="0"/>
                <a:ea typeface="宋体" pitchFamily="2" charset="-122"/>
              </a:rPr>
              <a:t>  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</a:rPr>
              <a:t>(        )</a:t>
            </a:r>
            <a:endParaRPr lang="zh-CN" altLang="en-US" sz="24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0" name="TextBox 1"/>
          <p:cNvSpPr txBox="1"/>
          <p:nvPr/>
        </p:nvSpPr>
        <p:spPr>
          <a:xfrm>
            <a:off x="6574307" y="1817572"/>
            <a:ext cx="14651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latin typeface="Times New Roman" pitchFamily="18" charset="0"/>
                <a:ea typeface="宋体" pitchFamily="2" charset="-122"/>
              </a:rPr>
              <a:t>  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</a:rPr>
              <a:t>(        )</a:t>
            </a:r>
            <a:endParaRPr lang="zh-CN" altLang="en-US" sz="24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1" name="TextBox 1"/>
          <p:cNvSpPr txBox="1"/>
          <p:nvPr/>
        </p:nvSpPr>
        <p:spPr>
          <a:xfrm>
            <a:off x="6298933" y="3243241"/>
            <a:ext cx="146514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 smtClean="0">
                <a:latin typeface="Times New Roman" pitchFamily="18" charset="0"/>
                <a:ea typeface="宋体" pitchFamily="2" charset="-122"/>
              </a:rPr>
              <a:t>  </a:t>
            </a:r>
            <a:r>
              <a:rPr lang="en-US" altLang="zh-CN" sz="2400" dirty="0" smtClean="0">
                <a:latin typeface="Times New Roman" pitchFamily="18" charset="0"/>
                <a:ea typeface="宋体" pitchFamily="2" charset="-122"/>
              </a:rPr>
              <a:t>(        )</a:t>
            </a:r>
            <a:endParaRPr lang="zh-CN" altLang="en-US" sz="2400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2" name="TextBox 1"/>
          <p:cNvSpPr txBox="1"/>
          <p:nvPr/>
        </p:nvSpPr>
        <p:spPr>
          <a:xfrm>
            <a:off x="2109199" y="2136329"/>
            <a:ext cx="66394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3472983" y="641417"/>
            <a:ext cx="115274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长方体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1"/>
          <p:cNvSpPr txBox="1"/>
          <p:nvPr/>
        </p:nvSpPr>
        <p:spPr>
          <a:xfrm>
            <a:off x="4999875" y="644400"/>
            <a:ext cx="115274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正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方体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3481538" y="3191496"/>
            <a:ext cx="663949" cy="476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</a:t>
            </a:r>
          </a:p>
        </p:txBody>
      </p:sp>
      <p:sp>
        <p:nvSpPr>
          <p:cNvPr id="46" name="TextBox 1"/>
          <p:cNvSpPr txBox="1"/>
          <p:nvPr/>
        </p:nvSpPr>
        <p:spPr>
          <a:xfrm>
            <a:off x="3645475" y="1897994"/>
            <a:ext cx="8065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顶点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TextBox 1"/>
          <p:cNvSpPr txBox="1"/>
          <p:nvPr/>
        </p:nvSpPr>
        <p:spPr>
          <a:xfrm>
            <a:off x="5691553" y="2034724"/>
            <a:ext cx="66394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TextBox 1"/>
          <p:cNvSpPr txBox="1"/>
          <p:nvPr/>
        </p:nvSpPr>
        <p:spPr>
          <a:xfrm>
            <a:off x="6676684" y="3266162"/>
            <a:ext cx="663949" cy="476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</a:t>
            </a:r>
          </a:p>
        </p:txBody>
      </p:sp>
      <p:sp>
        <p:nvSpPr>
          <p:cNvPr id="49" name="TextBox 1"/>
          <p:cNvSpPr txBox="1"/>
          <p:nvPr/>
        </p:nvSpPr>
        <p:spPr>
          <a:xfrm>
            <a:off x="6832236" y="1856399"/>
            <a:ext cx="80650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顶点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533999" y="618107"/>
            <a:ext cx="405578" cy="523220"/>
            <a:chOff x="152631" y="737481"/>
            <a:chExt cx="405578" cy="523220"/>
          </a:xfrm>
        </p:grpSpPr>
        <p:sp>
          <p:nvSpPr>
            <p:cNvPr id="51" name="椭圆 5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758198" y="623076"/>
            <a:ext cx="820618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填空题。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 (1)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长方体一共有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个面，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 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条棱，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  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个顶点。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 (2)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长方体相对的面的面积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   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，所有的棱分为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 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组， 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     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每组中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  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条棱的长度相等。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 (3)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正方体是特殊的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       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。正方体所有的棱的长度都 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     (          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，每个面的面积都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(           )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。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3341444" y="1096424"/>
            <a:ext cx="66394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928197" y="1096424"/>
            <a:ext cx="663949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614313" y="1096424"/>
            <a:ext cx="663949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4432559" y="1531108"/>
            <a:ext cx="83178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相等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7642404" y="1531108"/>
            <a:ext cx="478916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2525155" y="1991667"/>
            <a:ext cx="478916" cy="496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3509193" y="2439140"/>
            <a:ext cx="11923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长方体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1393524" y="2843824"/>
            <a:ext cx="83178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相等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4844278" y="2847693"/>
            <a:ext cx="83178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相等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02329" y="581532"/>
            <a:ext cx="405578" cy="523220"/>
            <a:chOff x="152631" y="737481"/>
            <a:chExt cx="405578" cy="523220"/>
          </a:xfrm>
        </p:grpSpPr>
        <p:sp>
          <p:nvSpPr>
            <p:cNvPr id="15" name="椭圆 14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43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717715" y="646724"/>
            <a:ext cx="8206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判断题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。（对的画“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√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”，错的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画“</a:t>
            </a:r>
            <a:r>
              <a:rPr lang="en-US" altLang="zh-CN" sz="2400" b="1" dirty="0" smtClean="0">
                <a:latin typeface="宋体" pitchFamily="2" charset="-122"/>
                <a:ea typeface="宋体" pitchFamily="2" charset="-122"/>
              </a:rPr>
              <a:t>×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”）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 (1)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长方体有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6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个面、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12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条棱和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8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个顶点。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（    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）</a:t>
            </a: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 (2)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相对的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4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条棱的长度都相等的物体一定是长方体。（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   ）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 (3)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长方体</a:t>
            </a:r>
            <a:r>
              <a:rPr lang="en-US" altLang="zh-CN" sz="2400" b="1" dirty="0">
                <a:latin typeface="Times New Roman" pitchFamily="18" charset="0"/>
                <a:ea typeface="宋体" pitchFamily="2" charset="-122"/>
              </a:rPr>
              <a:t>12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条棱的长度相等。（  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）</a:t>
            </a:r>
            <a:endParaRPr lang="en-US" altLang="zh-CN" sz="2400" b="1" dirty="0" smtClean="0">
              <a:latin typeface="Times New Roman" pitchFamily="18" charset="0"/>
              <a:ea typeface="宋体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  (4)</a:t>
            </a:r>
            <a:r>
              <a:rPr lang="zh-CN" altLang="en-US" sz="2400" b="1" dirty="0">
                <a:latin typeface="Times New Roman" pitchFamily="18" charset="0"/>
                <a:ea typeface="宋体" pitchFamily="2" charset="-122"/>
              </a:rPr>
              <a:t>一个长方体最多有两个面是正方形。（   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）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6460449" y="1041919"/>
            <a:ext cx="831785" cy="54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8100991" y="1496187"/>
            <a:ext cx="484094" cy="54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×</a:t>
            </a:r>
            <a:endParaRPr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5133673" y="1935457"/>
            <a:ext cx="484094" cy="54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×</a:t>
            </a:r>
            <a:endParaRPr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6420637" y="2368220"/>
            <a:ext cx="484094" cy="540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√</a:t>
            </a:r>
            <a:endParaRPr lang="zh-CN" altLang="en-US" sz="2800" b="1" dirty="0">
              <a:solidFill>
                <a:srgbClr val="FF0000"/>
              </a:solidFill>
              <a:latin typeface="宋体" pitchFamily="2" charset="-122"/>
              <a:ea typeface="宋体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660" y="3350243"/>
            <a:ext cx="1543781" cy="1068208"/>
          </a:xfrm>
          <a:prstGeom prst="rect">
            <a:avLst/>
          </a:prstGeom>
        </p:spPr>
      </p:pic>
      <p:cxnSp>
        <p:nvCxnSpPr>
          <p:cNvPr id="9" name="直接箭头连接符 8"/>
          <p:cNvCxnSpPr/>
          <p:nvPr/>
        </p:nvCxnSpPr>
        <p:spPr>
          <a:xfrm>
            <a:off x="5896051" y="1582644"/>
            <a:ext cx="1463646" cy="1731553"/>
          </a:xfrm>
          <a:prstGeom prst="straightConnector1">
            <a:avLst/>
          </a:prstGeom>
          <a:ln w="571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4"/>
          <p:cNvGrpSpPr/>
          <p:nvPr/>
        </p:nvGrpSpPr>
        <p:grpSpPr bwMode="auto">
          <a:xfrm>
            <a:off x="707492" y="2955048"/>
            <a:ext cx="2208395" cy="972742"/>
            <a:chOff x="2918290" y="1104380"/>
            <a:chExt cx="2422311" cy="821582"/>
          </a:xfrm>
          <a:noFill/>
        </p:grpSpPr>
        <p:sp>
          <p:nvSpPr>
            <p:cNvPr id="11" name="云形标注 82"/>
            <p:cNvSpPr>
              <a:spLocks noChangeArrowheads="1"/>
            </p:cNvSpPr>
            <p:nvPr/>
          </p:nvSpPr>
          <p:spPr bwMode="auto">
            <a:xfrm>
              <a:off x="2918290" y="1104380"/>
              <a:ext cx="2422311" cy="821582"/>
            </a:xfrm>
            <a:prstGeom prst="cloudCallout">
              <a:avLst>
                <a:gd name="adj1" fmla="val -16145"/>
                <a:gd name="adj2" fmla="val -104997"/>
              </a:avLst>
            </a:prstGeom>
            <a:grp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2" name="矩形 4"/>
            <p:cNvSpPr>
              <a:spLocks noChangeArrowheads="1"/>
            </p:cNvSpPr>
            <p:nvPr/>
          </p:nvSpPr>
          <p:spPr bwMode="auto">
            <a:xfrm>
              <a:off x="2992886" y="1164239"/>
              <a:ext cx="2347715" cy="70186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anose="02010600030101010101" pitchFamily="2" charset="-122"/>
                  <a:ea typeface="等线" panose="02010600030101010101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dirty="0" smtClean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正方体</a:t>
              </a:r>
              <a:r>
                <a:rPr lang="en-US" altLang="zh-CN" sz="2400" b="1" dirty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12</a:t>
              </a:r>
              <a:r>
                <a:rPr lang="zh-CN" altLang="en-US" sz="2400" b="1" dirty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条棱的长度</a:t>
              </a:r>
              <a:r>
                <a:rPr lang="zh-CN" altLang="en-US" sz="2400" b="1" dirty="0" smtClean="0">
                  <a:solidFill>
                    <a:srgbClr val="000000"/>
                  </a:solidFill>
                  <a:latin typeface="Times New Roman" pitchFamily="18" charset="0"/>
                  <a:ea typeface="楷体" panose="02010609060101010101" pitchFamily="49" charset="-122"/>
                </a:rPr>
                <a:t>相等。</a:t>
              </a:r>
              <a:endParaRPr lang="zh-CN" altLang="en-US" sz="2400" b="1" dirty="0">
                <a:solidFill>
                  <a:srgbClr val="000000"/>
                </a:solidFill>
                <a:latin typeface="Times New Roman" pitchFamily="18" charset="0"/>
                <a:ea typeface="楷体" panose="02010609060101010101" pitchFamily="49" charset="-122"/>
              </a:endParaRPr>
            </a:p>
          </p:txBody>
        </p:sp>
      </p:grpSp>
      <p:grpSp>
        <p:nvGrpSpPr>
          <p:cNvPr id="13" name="组合 28"/>
          <p:cNvGrpSpPr>
            <a:grpSpLocks/>
          </p:cNvGrpSpPr>
          <p:nvPr/>
        </p:nvGrpSpPr>
        <p:grpSpPr bwMode="auto">
          <a:xfrm>
            <a:off x="3339920" y="3167674"/>
            <a:ext cx="2190067" cy="1331827"/>
            <a:chOff x="4860032" y="2420888"/>
            <a:chExt cx="2736000" cy="1332000"/>
          </a:xfrm>
        </p:grpSpPr>
        <p:sp>
          <p:nvSpPr>
            <p:cNvPr id="14" name="立方体 13"/>
            <p:cNvSpPr/>
            <p:nvPr/>
          </p:nvSpPr>
          <p:spPr>
            <a:xfrm>
              <a:off x="4860032" y="2420888"/>
              <a:ext cx="2736000" cy="1332000"/>
            </a:xfrm>
            <a:prstGeom prst="cube">
              <a:avLst>
                <a:gd name="adj" fmla="val 32426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5409872" y="2420888"/>
              <a:ext cx="0" cy="900171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>
              <a:off x="5409872" y="3313121"/>
              <a:ext cx="2186160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4860032" y="3313121"/>
              <a:ext cx="549839" cy="439767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358439" y="618107"/>
            <a:ext cx="405578" cy="523220"/>
            <a:chOff x="152631" y="737481"/>
            <a:chExt cx="405578" cy="523220"/>
          </a:xfrm>
        </p:grpSpPr>
        <p:sp>
          <p:nvSpPr>
            <p:cNvPr id="19" name="椭圆 18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  <a:cs typeface="Times New Roman" panose="02020603050405020304" pitchFamily="18" charset="0"/>
                </a:rPr>
                <a:t>3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itchFamily="49" charset="-122"/>
                <a:ea typeface="黑体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79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/>
          <p:cNvSpPr txBox="1"/>
          <p:nvPr/>
        </p:nvSpPr>
        <p:spPr>
          <a:xfrm>
            <a:off x="477428" y="654935"/>
            <a:ext cx="8261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一个长方体的长是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5cm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，宽是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4cm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，高是</a:t>
            </a:r>
            <a:r>
              <a:rPr lang="en-US" altLang="zh-CN" sz="2400" b="1" dirty="0" smtClean="0">
                <a:latin typeface="Times New Roman" pitchFamily="18" charset="0"/>
                <a:ea typeface="宋体" pitchFamily="2" charset="-122"/>
              </a:rPr>
              <a:t>3cm</a:t>
            </a:r>
            <a:r>
              <a:rPr lang="zh-CN" altLang="en-US" sz="2400" b="1" dirty="0" smtClean="0">
                <a:latin typeface="Times New Roman" pitchFamily="18" charset="0"/>
                <a:ea typeface="宋体" pitchFamily="2" charset="-122"/>
              </a:rPr>
              <a:t>，它的棱长总和是多少厘米？</a:t>
            </a:r>
            <a:endParaRPr lang="zh-CN" altLang="en-US" sz="24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1103382" y="2627262"/>
            <a:ext cx="4319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答</a:t>
            </a:r>
            <a:r>
              <a:rPr lang="zh-CN" altLang="en-US" sz="2400" b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：它的棱长总和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是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48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</a:rPr>
              <a:t>厘米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</a:endParaRPr>
          </a:p>
        </p:txBody>
      </p:sp>
      <p:grpSp>
        <p:nvGrpSpPr>
          <p:cNvPr id="14" name="组合 28"/>
          <p:cNvGrpSpPr>
            <a:grpSpLocks/>
          </p:cNvGrpSpPr>
          <p:nvPr/>
        </p:nvGrpSpPr>
        <p:grpSpPr bwMode="auto">
          <a:xfrm>
            <a:off x="5572750" y="1592609"/>
            <a:ext cx="2190067" cy="1331827"/>
            <a:chOff x="4860032" y="2420888"/>
            <a:chExt cx="2736000" cy="1332000"/>
          </a:xfrm>
        </p:grpSpPr>
        <p:sp>
          <p:nvSpPr>
            <p:cNvPr id="15" name="立方体 14"/>
            <p:cNvSpPr/>
            <p:nvPr/>
          </p:nvSpPr>
          <p:spPr>
            <a:xfrm>
              <a:off x="4860032" y="2420888"/>
              <a:ext cx="2736000" cy="1332000"/>
            </a:xfrm>
            <a:prstGeom prst="cube">
              <a:avLst>
                <a:gd name="adj" fmla="val 32426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5409872" y="2420888"/>
              <a:ext cx="0" cy="900171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H="1">
              <a:off x="5409872" y="3313121"/>
              <a:ext cx="2186160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V="1">
              <a:off x="4860032" y="3313121"/>
              <a:ext cx="549839" cy="439767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"/>
          <p:cNvSpPr txBox="1"/>
          <p:nvPr/>
        </p:nvSpPr>
        <p:spPr>
          <a:xfrm>
            <a:off x="6267993" y="2888872"/>
            <a:ext cx="79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ea typeface="宋体" pitchFamily="2" charset="-122"/>
              </a:rPr>
              <a:t>5cm</a:t>
            </a:r>
            <a:endParaRPr lang="zh-CN" altLang="en-US" sz="20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0" name="TextBox 1"/>
          <p:cNvSpPr txBox="1"/>
          <p:nvPr/>
        </p:nvSpPr>
        <p:spPr>
          <a:xfrm>
            <a:off x="7576822" y="2617109"/>
            <a:ext cx="79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ea typeface="宋体" pitchFamily="2" charset="-122"/>
              </a:rPr>
              <a:t>4cm</a:t>
            </a:r>
            <a:endParaRPr lang="zh-CN" altLang="en-US" sz="2000" b="1" dirty="0"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21" name="TextBox 1"/>
          <p:cNvSpPr txBox="1"/>
          <p:nvPr/>
        </p:nvSpPr>
        <p:spPr>
          <a:xfrm>
            <a:off x="7762817" y="1836522"/>
            <a:ext cx="799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Times New Roman" pitchFamily="18" charset="0"/>
                <a:ea typeface="宋体" pitchFamily="2" charset="-122"/>
              </a:rPr>
              <a:t>3cm</a:t>
            </a:r>
            <a:endParaRPr lang="zh-CN" altLang="en-US" sz="2000" b="1" dirty="0">
              <a:latin typeface="Times New Roman" pitchFamily="18" charset="0"/>
              <a:ea typeface="宋体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953922" y="3109867"/>
            <a:ext cx="5015150" cy="1749004"/>
            <a:chOff x="2471642" y="3109794"/>
            <a:chExt cx="5015150" cy="1749004"/>
          </a:xfrm>
        </p:grpSpPr>
        <p:grpSp>
          <p:nvGrpSpPr>
            <p:cNvPr id="23" name="组合 22"/>
            <p:cNvGrpSpPr/>
            <p:nvPr/>
          </p:nvGrpSpPr>
          <p:grpSpPr>
            <a:xfrm>
              <a:off x="3950507" y="3109794"/>
              <a:ext cx="3536285" cy="1749004"/>
              <a:chOff x="1253802" y="1801076"/>
              <a:chExt cx="3536285" cy="1749004"/>
            </a:xfrm>
          </p:grpSpPr>
          <p:pic>
            <p:nvPicPr>
              <p:cNvPr id="26" name="图片 25" descr="11.pn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488" t="-139" r="722" b="139"/>
              <a:stretch>
                <a:fillRect/>
              </a:stretch>
            </p:blipFill>
            <p:spPr bwMode="auto">
              <a:xfrm>
                <a:off x="1253802" y="1801076"/>
                <a:ext cx="3536285" cy="17490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圆角矩形 26"/>
              <p:cNvSpPr/>
              <p:nvPr/>
            </p:nvSpPr>
            <p:spPr>
              <a:xfrm>
                <a:off x="1830693" y="2265048"/>
                <a:ext cx="2679778" cy="1060914"/>
              </a:xfrm>
              <a:prstGeom prst="roundRect">
                <a:avLst>
                  <a:gd name="adj" fmla="val 19744"/>
                </a:avLst>
              </a:prstGeom>
              <a:solidFill>
                <a:srgbClr val="FBEB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itchFamily="18" charset="0"/>
                </a:endParaRPr>
              </a:p>
            </p:txBody>
          </p:sp>
          <p:sp>
            <p:nvSpPr>
              <p:cNvPr id="28" name="Text Box 3"/>
              <p:cNvSpPr txBox="1">
                <a:spLocks noChangeArrowheads="1"/>
              </p:cNvSpPr>
              <p:nvPr/>
            </p:nvSpPr>
            <p:spPr bwMode="auto">
              <a:xfrm>
                <a:off x="1635863" y="2269994"/>
                <a:ext cx="2956903" cy="120032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>
                <a:spAutoFit/>
              </a:bodyPr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algn="ctr"/>
                <a:r>
                  <a:rPr lang="zh-CN" altLang="en-US" b="1" dirty="0" smtClean="0">
                    <a:ea typeface="楷体" panose="02010609060101010101" pitchFamily="49" charset="-122"/>
                  </a:rPr>
                  <a:t>长方体的</a:t>
                </a:r>
                <a:r>
                  <a:rPr lang="en-US" altLang="zh-CN" b="1" dirty="0" smtClean="0">
                    <a:ea typeface="楷体" panose="02010609060101010101" pitchFamily="49" charset="-122"/>
                  </a:rPr>
                  <a:t>12</a:t>
                </a:r>
                <a:r>
                  <a:rPr lang="zh-CN" altLang="en-US" b="1" dirty="0" smtClean="0">
                    <a:ea typeface="楷体" panose="02010609060101010101" pitchFamily="49" charset="-122"/>
                  </a:rPr>
                  <a:t>条棱分成</a:t>
                </a:r>
                <a:r>
                  <a:rPr lang="en-US" altLang="zh-CN" b="1" dirty="0" smtClean="0">
                    <a:ea typeface="楷体" panose="02010609060101010101" pitchFamily="49" charset="-122"/>
                  </a:rPr>
                  <a:t>3</a:t>
                </a:r>
                <a:r>
                  <a:rPr lang="zh-CN" altLang="en-US" b="1" dirty="0" smtClean="0">
                    <a:ea typeface="楷体" panose="02010609060101010101" pitchFamily="49" charset="-122"/>
                  </a:rPr>
                  <a:t>组，每组的</a:t>
                </a:r>
                <a:r>
                  <a:rPr lang="en-US" altLang="zh-CN" b="1" dirty="0" smtClean="0">
                    <a:ea typeface="楷体" panose="02010609060101010101" pitchFamily="49" charset="-122"/>
                  </a:rPr>
                  <a:t>4</a:t>
                </a:r>
                <a:r>
                  <a:rPr lang="zh-CN" altLang="en-US" b="1" dirty="0" smtClean="0">
                    <a:ea typeface="楷体" panose="02010609060101010101" pitchFamily="49" charset="-122"/>
                  </a:rPr>
                  <a:t>条棱长度相等。</a:t>
                </a:r>
                <a:endParaRPr lang="zh-CN" altLang="en-US" b="1" dirty="0">
                  <a:ea typeface="楷体" panose="02010609060101010101" pitchFamily="49" charset="-122"/>
                </a:endParaRPr>
              </a:p>
            </p:txBody>
          </p:sp>
        </p:grp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1642" y="3478096"/>
              <a:ext cx="1351943" cy="1296000"/>
            </a:xfrm>
            <a:prstGeom prst="rect">
              <a:avLst/>
            </a:prstGeom>
          </p:spPr>
        </p:pic>
      </p:grpSp>
      <p:sp>
        <p:nvSpPr>
          <p:cNvPr id="29" name="TextBox 1"/>
          <p:cNvSpPr txBox="1"/>
          <p:nvPr/>
        </p:nvSpPr>
        <p:spPr>
          <a:xfrm>
            <a:off x="1938483" y="1431165"/>
            <a:ext cx="2213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(5+4+3)×4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=12×4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=48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（厘米）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9" grpId="0"/>
      <p:bldP spid="20" grpId="0"/>
      <p:bldP spid="21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666900" y="2122850"/>
            <a:ext cx="7704000" cy="165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56000" algn="just" hangingPunct="0"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在长方体或正方体中，围成长方体或正方体的平面图形叫作长方体或正方体的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面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；面与面相交的线段叫作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棱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；棱与棱相交的点叫作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顶点</a:t>
            </a:r>
            <a:r>
              <a:rPr lang="zh-CN" alt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楷体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楷体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58900" y="1960590"/>
            <a:ext cx="7920000" cy="1980519"/>
            <a:chOff x="973592" y="1225588"/>
            <a:chExt cx="7736187" cy="1720567"/>
          </a:xfrm>
        </p:grpSpPr>
        <p:sp>
          <p:nvSpPr>
            <p:cNvPr id="29" name="圆角矩形 26">
              <a:extLst>
                <a:ext uri="{FF2B5EF4-FFF2-40B4-BE49-F238E27FC236}">
                  <a16:creationId xmlns="" xmlns:a16="http://schemas.microsoft.com/office/drawing/2014/main" id="{7E9F23FB-E8AD-4C5C-8F94-1665DA5E4EF5}"/>
                </a:ext>
              </a:extLst>
            </p:cNvPr>
            <p:cNvSpPr/>
            <p:nvPr/>
          </p:nvSpPr>
          <p:spPr>
            <a:xfrm>
              <a:off x="1042218" y="1281788"/>
              <a:ext cx="7640109" cy="1664367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93">
              <a:extLst>
                <a:ext uri="{FF2B5EF4-FFF2-40B4-BE49-F238E27FC236}">
                  <a16:creationId xmlns="" xmlns:a16="http://schemas.microsoft.com/office/drawing/2014/main" id="{131156AE-D077-4881-8618-3DF6D3A9C45A}"/>
                </a:ext>
              </a:extLst>
            </p:cNvPr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93">
              <a:extLst>
                <a:ext uri="{FF2B5EF4-FFF2-40B4-BE49-F238E27FC236}">
                  <a16:creationId xmlns="" xmlns:a16="http://schemas.microsoft.com/office/drawing/2014/main" id="{BF2493C3-03FD-450E-A496-1BAB1E44E448}"/>
                </a:ext>
              </a:extLst>
            </p:cNvPr>
            <p:cNvSpPr/>
            <p:nvPr/>
          </p:nvSpPr>
          <p:spPr>
            <a:xfrm rot="10800000">
              <a:off x="8404247" y="2621929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这节课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有什么收获呢</a:t>
            </a:r>
            <a:r>
              <a:rPr lang="zh-CN" altLang="zh-CN" sz="2800" b="1" dirty="0">
                <a:latin typeface="宋体" pitchFamily="2" charset="-122"/>
                <a:ea typeface="宋体" pitchFamily="2" charset="-122"/>
              </a:rPr>
              <a:t>？</a:t>
            </a:r>
          </a:p>
        </p:txBody>
      </p:sp>
      <p:graphicFrame>
        <p:nvGraphicFramePr>
          <p:cNvPr id="4" name="表格 3"/>
          <p:cNvGraphicFramePr/>
          <p:nvPr>
            <p:extLst>
              <p:ext uri="{D42A27DB-BD31-4B8C-83A1-F6EECF244321}">
                <p14:modId xmlns:p14="http://schemas.microsoft.com/office/powerpoint/2010/main" val="3118988964"/>
              </p:ext>
            </p:extLst>
          </p:nvPr>
        </p:nvGraphicFramePr>
        <p:xfrm>
          <a:off x="966032" y="1288041"/>
          <a:ext cx="6831413" cy="3504671"/>
        </p:xfrm>
        <a:graphic>
          <a:graphicData uri="http://schemas.openxmlformats.org/drawingml/2006/table">
            <a:tbl>
              <a:tblPr/>
              <a:tblGrid>
                <a:gridCol w="8157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09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36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2107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67867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374" marR="90374" marT="45187" marB="45187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374" marR="90374" marT="45187" marB="45187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374" marR="90374" marT="45187" marB="45187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374" marR="90374" marT="45187" marB="45187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1871"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顶点</a:t>
                      </a:r>
                    </a:p>
                  </a:txBody>
                  <a:tcPr marL="90374" marR="90374" marT="45187" marB="45187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个数</a:t>
                      </a:r>
                    </a:p>
                  </a:txBody>
                  <a:tcPr marL="90374" marR="90374" marT="45187" marB="45187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374" marR="90374" marT="45187" marB="45187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374" marR="90374" marT="45187" marB="45187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1871">
                <a:tc rowSpan="3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面</a:t>
                      </a:r>
                    </a:p>
                  </a:txBody>
                  <a:tcPr marL="90374" marR="90374" marT="45187" marB="45187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个数</a:t>
                      </a:r>
                    </a:p>
                  </a:txBody>
                  <a:tcPr marL="90374" marR="90374" marT="45187" marB="45187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374" marR="90374" marT="45187" marB="45187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374" marR="90374" marT="45187" marB="45187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187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形状</a:t>
                      </a:r>
                    </a:p>
                  </a:txBody>
                  <a:tcPr marL="90374" marR="90374" marT="45187" marB="45187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374" marR="90374" marT="45187" marB="45187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374" marR="90374" marT="45187" marB="45187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187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大小关系</a:t>
                      </a:r>
                    </a:p>
                  </a:txBody>
                  <a:tcPr marL="90374" marR="90374" marT="45187" marB="45187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374" marR="90374" marT="45187" marB="45187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374" marR="90374" marT="45187" marB="45187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1871">
                <a:tc rowSpan="2"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棱</a:t>
                      </a:r>
                    </a:p>
                  </a:txBody>
                  <a:tcPr marL="90374" marR="90374" marT="45187" marB="45187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条数</a:t>
                      </a:r>
                    </a:p>
                  </a:txBody>
                  <a:tcPr marL="90374" marR="90374" marT="45187" marB="45187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374" marR="90374" marT="45187" marB="45187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374" marR="90374" marT="45187" marB="45187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187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zh-CN" altLang="en-US" sz="24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长度关系</a:t>
                      </a:r>
                    </a:p>
                  </a:txBody>
                  <a:tcPr marL="90374" marR="90374" marT="45187" marB="45187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374" marR="90374" marT="45187" marB="45187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2400" b="1" dirty="0">
                        <a:solidFill>
                          <a:srgbClr val="00B0F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0374" marR="90374" marT="45187" marB="45187" anchor="ctr">
                    <a:lnL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70C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5" name="图片 11" descr="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174" y="1419565"/>
            <a:ext cx="966393" cy="491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2" descr="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382" y="1366876"/>
            <a:ext cx="590501" cy="59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4"/>
          <p:cNvSpPr txBox="1">
            <a:spLocks noChangeArrowheads="1"/>
          </p:cNvSpPr>
          <p:nvPr/>
        </p:nvSpPr>
        <p:spPr bwMode="auto">
          <a:xfrm>
            <a:off x="4275706" y="2104781"/>
            <a:ext cx="6036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8" name="TextBox 35"/>
          <p:cNvSpPr txBox="1">
            <a:spLocks noChangeArrowheads="1"/>
          </p:cNvSpPr>
          <p:nvPr/>
        </p:nvSpPr>
        <p:spPr bwMode="auto">
          <a:xfrm>
            <a:off x="6560255" y="2104781"/>
            <a:ext cx="7864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9" name="TextBox 36"/>
          <p:cNvSpPr txBox="1">
            <a:spLocks noChangeArrowheads="1"/>
          </p:cNvSpPr>
          <p:nvPr/>
        </p:nvSpPr>
        <p:spPr bwMode="auto">
          <a:xfrm>
            <a:off x="4183883" y="2563386"/>
            <a:ext cx="785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10" name="TextBox 37"/>
          <p:cNvSpPr txBox="1">
            <a:spLocks noChangeArrowheads="1"/>
          </p:cNvSpPr>
          <p:nvPr/>
        </p:nvSpPr>
        <p:spPr bwMode="auto">
          <a:xfrm>
            <a:off x="6571870" y="2517504"/>
            <a:ext cx="7864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11" name="TextBox 38"/>
          <p:cNvSpPr txBox="1">
            <a:spLocks noChangeArrowheads="1"/>
          </p:cNvSpPr>
          <p:nvPr/>
        </p:nvSpPr>
        <p:spPr bwMode="auto">
          <a:xfrm>
            <a:off x="6132201" y="2963997"/>
            <a:ext cx="16555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正方形</a:t>
            </a:r>
          </a:p>
        </p:txBody>
      </p:sp>
      <p:sp>
        <p:nvSpPr>
          <p:cNvPr id="12" name="TextBox 39"/>
          <p:cNvSpPr txBox="1">
            <a:spLocks noChangeArrowheads="1"/>
          </p:cNvSpPr>
          <p:nvPr/>
        </p:nvSpPr>
        <p:spPr bwMode="auto">
          <a:xfrm>
            <a:off x="3134611" y="3010052"/>
            <a:ext cx="285919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长方形或正方形</a:t>
            </a:r>
          </a:p>
        </p:txBody>
      </p:sp>
      <p:sp>
        <p:nvSpPr>
          <p:cNvPr id="13" name="TextBox 40"/>
          <p:cNvSpPr txBox="1">
            <a:spLocks noChangeArrowheads="1"/>
          </p:cNvSpPr>
          <p:nvPr/>
        </p:nvSpPr>
        <p:spPr bwMode="auto">
          <a:xfrm>
            <a:off x="6120586" y="3463424"/>
            <a:ext cx="16555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大小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4" name="TextBox 41"/>
          <p:cNvSpPr txBox="1">
            <a:spLocks noChangeArrowheads="1"/>
          </p:cNvSpPr>
          <p:nvPr/>
        </p:nvSpPr>
        <p:spPr bwMode="auto">
          <a:xfrm>
            <a:off x="3041555" y="3410162"/>
            <a:ext cx="3043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相对的两个面大小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TextBox 42"/>
          <p:cNvSpPr txBox="1">
            <a:spLocks noChangeArrowheads="1"/>
          </p:cNvSpPr>
          <p:nvPr/>
        </p:nvSpPr>
        <p:spPr bwMode="auto">
          <a:xfrm>
            <a:off x="4014403" y="3880980"/>
            <a:ext cx="10432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</a:t>
            </a:r>
          </a:p>
        </p:txBody>
      </p:sp>
      <p:sp>
        <p:nvSpPr>
          <p:cNvPr id="16" name="TextBox 43"/>
          <p:cNvSpPr txBox="1">
            <a:spLocks noChangeArrowheads="1"/>
          </p:cNvSpPr>
          <p:nvPr/>
        </p:nvSpPr>
        <p:spPr bwMode="auto">
          <a:xfrm>
            <a:off x="6396762" y="3883328"/>
            <a:ext cx="11096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000" b="1" spc="3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条</a:t>
            </a:r>
          </a:p>
        </p:txBody>
      </p:sp>
      <p:sp>
        <p:nvSpPr>
          <p:cNvPr id="17" name="TextBox 44"/>
          <p:cNvSpPr txBox="1">
            <a:spLocks noChangeArrowheads="1"/>
          </p:cNvSpPr>
          <p:nvPr/>
        </p:nvSpPr>
        <p:spPr bwMode="auto">
          <a:xfrm>
            <a:off x="6281985" y="4336295"/>
            <a:ext cx="133649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长度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TextBox 45"/>
          <p:cNvSpPr txBox="1">
            <a:spLocks noChangeArrowheads="1"/>
          </p:cNvSpPr>
          <p:nvPr/>
        </p:nvSpPr>
        <p:spPr bwMode="auto">
          <a:xfrm>
            <a:off x="3069539" y="4336295"/>
            <a:ext cx="30269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相对的棱长度</a:t>
            </a:r>
            <a:r>
              <a:rPr lang="zh-CN" alt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相同</a:t>
            </a:r>
            <a:endParaRPr lang="zh-CN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72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494867" y="1749125"/>
            <a:ext cx="5449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教材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20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页练习二第</a:t>
            </a:r>
            <a:r>
              <a:rPr kumimoji="1" lang="en-US" altLang="zh-CN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1</a:t>
            </a:r>
            <a:r>
              <a:rPr kumimoji="1" lang="zh-CN" altLang="en-US" sz="3200" b="1" dirty="0" smtClean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题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；</a:t>
            </a:r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endParaRPr kumimoji="1" lang="en-US" altLang="zh-CN" sz="3200" b="1" dirty="0">
              <a:latin typeface="宋体" panose="02010600030101010101" pitchFamily="2" charset="-122"/>
              <a:ea typeface="宋体" panose="02010600030101010101" pitchFamily="2" charset="-122"/>
              <a:cs typeface="微软雅黑" panose="020B0503020204020204" charset="-122"/>
            </a:endParaRPr>
          </a:p>
          <a:p>
            <a:r>
              <a:rPr kumimoji="1"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2.</a:t>
            </a:r>
            <a:r>
              <a:rPr kumimoji="1"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charset="-122"/>
              </a:rPr>
              <a:t>从课时练中选取。</a:t>
            </a:r>
          </a:p>
        </p:txBody>
      </p:sp>
    </p:spTree>
    <p:extLst>
      <p:ext uri="{BB962C8B-B14F-4D97-AF65-F5344CB8AC3E}">
        <p14:creationId xmlns:p14="http://schemas.microsoft.com/office/powerpoint/2010/main" val="21022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380" y="770760"/>
            <a:ext cx="81345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长方体的认识：长、正方体特征的认识</a:t>
            </a:r>
            <a:endParaRPr lang="zh-CN" altLang="en-US" sz="3200" b="1" dirty="0">
              <a:solidFill>
                <a:prstClr val="white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6617" y="1881716"/>
            <a:ext cx="3186406" cy="234620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561" y="1759712"/>
            <a:ext cx="2866285" cy="285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13634" y="102805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787359" y="839000"/>
            <a:ext cx="72231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latin typeface="宋体" panose="02010600030101010101" pitchFamily="2" charset="-122"/>
                <a:cs typeface="Times New Roman" panose="02020603050405020304" pitchFamily="18" charset="0"/>
              </a:rPr>
              <a:t>生活中哪些物体的形状是长方体或正方体？说一说，认一认。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C9DF4C7-68AB-4BEC-8688-0A98CE4830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0" t="7084" r="32757" b="65915"/>
          <a:stretch/>
        </p:blipFill>
        <p:spPr>
          <a:xfrm>
            <a:off x="5836471" y="2484164"/>
            <a:ext cx="1581293" cy="138878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3" name="图片 4" descr="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182" y="2308991"/>
            <a:ext cx="3872218" cy="1563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393" y="1006341"/>
            <a:ext cx="1624483" cy="115756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b="15055"/>
          <a:stretch/>
        </p:blipFill>
        <p:spPr>
          <a:xfrm>
            <a:off x="3349360" y="2544604"/>
            <a:ext cx="1525584" cy="1533981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72FB1F59-D4C3-4EE0-88D0-D1779A9E56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5" t="3777" r="4785" b="87837"/>
          <a:stretch/>
        </p:blipFill>
        <p:spPr>
          <a:xfrm>
            <a:off x="2271100" y="1422851"/>
            <a:ext cx="1075838" cy="360969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4DB6C90D-CC05-4C05-B94C-878DB06C1B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5" t="3777" r="4785" b="87837"/>
          <a:stretch/>
        </p:blipFill>
        <p:spPr>
          <a:xfrm>
            <a:off x="5180113" y="1381262"/>
            <a:ext cx="1075838" cy="360969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51D943C7-80BE-4252-AFB2-AD80F00C13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0" t="7084" r="32757" b="65915"/>
          <a:stretch/>
        </p:blipFill>
        <p:spPr>
          <a:xfrm>
            <a:off x="623924" y="2600409"/>
            <a:ext cx="1237534" cy="1086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34CDD63A-235D-48AC-A716-BFEE5A3778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5" t="3777" r="4785" b="87837"/>
          <a:stretch/>
        </p:blipFill>
        <p:spPr>
          <a:xfrm>
            <a:off x="2173382" y="3197807"/>
            <a:ext cx="1075838" cy="36096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2C435549-44E9-4405-85BE-9A766C3539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5" t="3777" r="4785" b="87837"/>
          <a:stretch/>
        </p:blipFill>
        <p:spPr>
          <a:xfrm>
            <a:off x="5122738" y="3156218"/>
            <a:ext cx="1075838" cy="360969"/>
          </a:xfrm>
          <a:prstGeom prst="rect">
            <a:avLst/>
          </a:prstGeom>
        </p:spPr>
      </p:pic>
      <p:pic>
        <p:nvPicPr>
          <p:cNvPr id="43" name="图片 4" descr="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59" y="1172880"/>
            <a:ext cx="2028825" cy="86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矩形 36"/>
          <p:cNvSpPr/>
          <p:nvPr/>
        </p:nvSpPr>
        <p:spPr>
          <a:xfrm>
            <a:off x="6633536" y="1238580"/>
            <a:ext cx="15744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黑体" pitchFamily="49" charset="-122"/>
                <a:ea typeface="黑体" pitchFamily="49" charset="-122"/>
              </a:rPr>
              <a:t>长方体</a:t>
            </a:r>
            <a:endParaRPr lang="zh-CN" altLang="en-US" sz="3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633536" y="3055125"/>
            <a:ext cx="15744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3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黑体" pitchFamily="49" charset="-122"/>
                <a:ea typeface="黑体" pitchFamily="49" charset="-122"/>
              </a:rPr>
              <a:t>正方体</a:t>
            </a:r>
            <a:endParaRPr lang="zh-CN" altLang="en-US" sz="3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789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矩形 46"/>
          <p:cNvSpPr/>
          <p:nvPr/>
        </p:nvSpPr>
        <p:spPr>
          <a:xfrm>
            <a:off x="2029815" y="1399588"/>
            <a:ext cx="2556000" cy="10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Group 3"/>
          <p:cNvGrpSpPr/>
          <p:nvPr/>
        </p:nvGrpSpPr>
        <p:grpSpPr bwMode="auto">
          <a:xfrm>
            <a:off x="5602538" y="839754"/>
            <a:ext cx="1207294" cy="2171700"/>
            <a:chOff x="0" y="0"/>
            <a:chExt cx="1014" cy="1824"/>
          </a:xfrm>
        </p:grpSpPr>
        <p:sp>
          <p:nvSpPr>
            <p:cNvPr id="9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1008" cy="1824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50"/>
            </a:p>
          </p:txBody>
        </p:sp>
        <p:grpSp>
          <p:nvGrpSpPr>
            <p:cNvPr id="10" name="Group 5"/>
            <p:cNvGrpSpPr/>
            <p:nvPr/>
          </p:nvGrpSpPr>
          <p:grpSpPr bwMode="auto">
            <a:xfrm>
              <a:off x="0" y="12"/>
              <a:ext cx="1014" cy="1812"/>
              <a:chOff x="0" y="-36"/>
              <a:chExt cx="1014" cy="1812"/>
            </a:xfrm>
          </p:grpSpPr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>
                <a:off x="258" y="-36"/>
                <a:ext cx="0" cy="1572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1050"/>
              </a:p>
            </p:txBody>
          </p:sp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>
                <a:off x="258" y="1524"/>
                <a:ext cx="756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1050"/>
              </a:p>
            </p:txBody>
          </p:sp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 flipV="1">
                <a:off x="0" y="1536"/>
                <a:ext cx="24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1050"/>
              </a:p>
            </p:txBody>
          </p:sp>
        </p:grpSp>
      </p:grpSp>
      <p:grpSp>
        <p:nvGrpSpPr>
          <p:cNvPr id="20" name="Group 14"/>
          <p:cNvGrpSpPr/>
          <p:nvPr/>
        </p:nvGrpSpPr>
        <p:grpSpPr bwMode="auto">
          <a:xfrm>
            <a:off x="1659188" y="1407246"/>
            <a:ext cx="2921794" cy="1432321"/>
            <a:chOff x="0" y="0"/>
            <a:chExt cx="2454" cy="1203"/>
          </a:xfrm>
        </p:grpSpPr>
        <p:sp>
          <p:nvSpPr>
            <p:cNvPr id="22" name="AutoShape 15"/>
            <p:cNvSpPr>
              <a:spLocks noChangeArrowheads="1"/>
            </p:cNvSpPr>
            <p:nvPr/>
          </p:nvSpPr>
          <p:spPr bwMode="auto">
            <a:xfrm>
              <a:off x="0" y="0"/>
              <a:ext cx="2454" cy="1203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50"/>
            </a:p>
          </p:txBody>
        </p:sp>
        <p:grpSp>
          <p:nvGrpSpPr>
            <p:cNvPr id="23" name="Group 16"/>
            <p:cNvGrpSpPr/>
            <p:nvPr/>
          </p:nvGrpSpPr>
          <p:grpSpPr bwMode="auto">
            <a:xfrm>
              <a:off x="12" y="12"/>
              <a:ext cx="2435" cy="1181"/>
              <a:chOff x="-36" y="-36"/>
              <a:chExt cx="2435" cy="1181"/>
            </a:xfrm>
          </p:grpSpPr>
          <p:sp>
            <p:nvSpPr>
              <p:cNvPr id="27" name="Line 17"/>
              <p:cNvSpPr>
                <a:spLocks noChangeShapeType="1"/>
              </p:cNvSpPr>
              <p:nvPr/>
            </p:nvSpPr>
            <p:spPr bwMode="auto">
              <a:xfrm>
                <a:off x="252" y="852"/>
                <a:ext cx="21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50"/>
              </a:p>
            </p:txBody>
          </p:sp>
          <p:sp>
            <p:nvSpPr>
              <p:cNvPr id="29" name="Line 18"/>
              <p:cNvSpPr>
                <a:spLocks noChangeShapeType="1"/>
              </p:cNvSpPr>
              <p:nvPr/>
            </p:nvSpPr>
            <p:spPr bwMode="auto">
              <a:xfrm>
                <a:off x="264" y="-36"/>
                <a:ext cx="0" cy="891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50"/>
              </a:p>
            </p:txBody>
          </p:sp>
          <p:sp>
            <p:nvSpPr>
              <p:cNvPr id="30" name="Line 19"/>
              <p:cNvSpPr>
                <a:spLocks noChangeShapeType="1"/>
              </p:cNvSpPr>
              <p:nvPr/>
            </p:nvSpPr>
            <p:spPr bwMode="auto">
              <a:xfrm flipV="1">
                <a:off x="-36" y="852"/>
                <a:ext cx="287" cy="293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50"/>
              </a:p>
            </p:txBody>
          </p:sp>
        </p:grpSp>
      </p:grpSp>
      <p:grpSp>
        <p:nvGrpSpPr>
          <p:cNvPr id="41" name="组合 40"/>
          <p:cNvGrpSpPr/>
          <p:nvPr/>
        </p:nvGrpSpPr>
        <p:grpSpPr>
          <a:xfrm flipH="1">
            <a:off x="2693833" y="3811167"/>
            <a:ext cx="5003902" cy="1029087"/>
            <a:chOff x="2686404" y="3560816"/>
            <a:chExt cx="5003902" cy="1029087"/>
          </a:xfrm>
        </p:grpSpPr>
        <p:sp>
          <p:nvSpPr>
            <p:cNvPr id="46" name="Text Box 3"/>
            <p:cNvSpPr txBox="1">
              <a:spLocks noChangeArrowheads="1"/>
            </p:cNvSpPr>
            <p:nvPr/>
          </p:nvSpPr>
          <p:spPr bwMode="auto">
            <a:xfrm>
              <a:off x="4126306" y="3560816"/>
              <a:ext cx="3564000" cy="828000"/>
            </a:xfrm>
            <a:prstGeom prst="wedgeRoundRectCallout">
              <a:avLst>
                <a:gd name="adj1" fmla="val -59215"/>
                <a:gd name="adj2" fmla="val 26277"/>
                <a:gd name="adj3" fmla="val 16667"/>
              </a:avLst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长方体的每一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个平面都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叫做长方体的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面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404" y="3594930"/>
              <a:ext cx="1037922" cy="994973"/>
            </a:xfrm>
            <a:prstGeom prst="rect">
              <a:avLst/>
            </a:prstGeom>
          </p:spPr>
        </p:pic>
      </p:grpSp>
      <p:sp>
        <p:nvSpPr>
          <p:cNvPr id="37" name="Rectangle 42"/>
          <p:cNvSpPr>
            <a:spLocks noChangeArrowheads="1"/>
          </p:cNvSpPr>
          <p:nvPr/>
        </p:nvSpPr>
        <p:spPr bwMode="auto">
          <a:xfrm>
            <a:off x="948884" y="672864"/>
            <a:ext cx="3707107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宋体" panose="02010600030101010101" pitchFamily="2" charset="-122"/>
              </a:rPr>
              <a:t>认识长方体</a:t>
            </a:r>
            <a:r>
              <a:rPr lang="en-US" altLang="zh-CN" sz="2800" b="1" dirty="0" smtClean="0">
                <a:latin typeface="宋体" panose="02010600030101010101" pitchFamily="2" charset="-122"/>
              </a:rPr>
              <a:t>——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面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461259" y="81850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666161" y="1767927"/>
            <a:ext cx="2556000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BE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5615353" y="832097"/>
            <a:ext cx="1206000" cy="306000"/>
          </a:xfrm>
          <a:prstGeom prst="parallelogram">
            <a:avLst>
              <a:gd name="adj" fmla="val 9971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BE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平行四边形 47"/>
          <p:cNvSpPr>
            <a:spLocks noChangeAspect="1"/>
          </p:cNvSpPr>
          <p:nvPr/>
        </p:nvSpPr>
        <p:spPr>
          <a:xfrm rot="18900000">
            <a:off x="5782703" y="1287540"/>
            <a:ext cx="1746720" cy="1332000"/>
          </a:xfrm>
          <a:prstGeom prst="parallelogram">
            <a:avLst>
              <a:gd name="adj" fmla="val 9943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713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3" grpId="0" animBg="1"/>
      <p:bldP spid="4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椭圆 53"/>
          <p:cNvSpPr/>
          <p:nvPr/>
        </p:nvSpPr>
        <p:spPr>
          <a:xfrm>
            <a:off x="461259" y="81850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948884" y="672864"/>
            <a:ext cx="4884876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</a:rPr>
              <a:t>认识长方体</a:t>
            </a:r>
            <a:r>
              <a:rPr lang="en-US" altLang="zh-CN" sz="2800" b="1" dirty="0" smtClean="0">
                <a:latin typeface="宋体" panose="02010600030101010101" pitchFamily="2" charset="-122"/>
              </a:rPr>
              <a:t>——</a:t>
            </a:r>
            <a:r>
              <a:rPr lang="zh-CN" altLang="en-US" sz="2800" b="1" dirty="0" smtClean="0">
                <a:latin typeface="宋体" panose="02010600030101010101" pitchFamily="2" charset="-122"/>
              </a:rPr>
              <a:t>棱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grpSp>
        <p:nvGrpSpPr>
          <p:cNvPr id="49" name="Group 3"/>
          <p:cNvGrpSpPr/>
          <p:nvPr/>
        </p:nvGrpSpPr>
        <p:grpSpPr bwMode="auto">
          <a:xfrm>
            <a:off x="5602538" y="839754"/>
            <a:ext cx="1207294" cy="2171700"/>
            <a:chOff x="0" y="0"/>
            <a:chExt cx="1014" cy="1824"/>
          </a:xfrm>
        </p:grpSpPr>
        <p:sp>
          <p:nvSpPr>
            <p:cNvPr id="50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1008" cy="1824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50"/>
            </a:p>
          </p:txBody>
        </p:sp>
        <p:grpSp>
          <p:nvGrpSpPr>
            <p:cNvPr id="51" name="Group 5"/>
            <p:cNvGrpSpPr/>
            <p:nvPr/>
          </p:nvGrpSpPr>
          <p:grpSpPr bwMode="auto">
            <a:xfrm>
              <a:off x="0" y="12"/>
              <a:ext cx="1014" cy="1812"/>
              <a:chOff x="0" y="-36"/>
              <a:chExt cx="1014" cy="1812"/>
            </a:xfrm>
          </p:grpSpPr>
          <p:sp>
            <p:nvSpPr>
              <p:cNvPr id="52" name="Line 8"/>
              <p:cNvSpPr>
                <a:spLocks noChangeShapeType="1"/>
              </p:cNvSpPr>
              <p:nvPr/>
            </p:nvSpPr>
            <p:spPr bwMode="auto">
              <a:xfrm>
                <a:off x="258" y="-36"/>
                <a:ext cx="0" cy="1572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1050"/>
              </a:p>
            </p:txBody>
          </p:sp>
          <p:sp>
            <p:nvSpPr>
              <p:cNvPr id="53" name="Line 9"/>
              <p:cNvSpPr>
                <a:spLocks noChangeShapeType="1"/>
              </p:cNvSpPr>
              <p:nvPr/>
            </p:nvSpPr>
            <p:spPr bwMode="auto">
              <a:xfrm>
                <a:off x="258" y="1524"/>
                <a:ext cx="756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1050"/>
              </a:p>
            </p:txBody>
          </p:sp>
          <p:sp>
            <p:nvSpPr>
              <p:cNvPr id="55" name="Line 11"/>
              <p:cNvSpPr>
                <a:spLocks noChangeShapeType="1"/>
              </p:cNvSpPr>
              <p:nvPr/>
            </p:nvSpPr>
            <p:spPr bwMode="auto">
              <a:xfrm flipV="1">
                <a:off x="0" y="1536"/>
                <a:ext cx="24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1050"/>
              </a:p>
            </p:txBody>
          </p:sp>
        </p:grpSp>
      </p:grpSp>
      <p:grpSp>
        <p:nvGrpSpPr>
          <p:cNvPr id="56" name="Group 14"/>
          <p:cNvGrpSpPr/>
          <p:nvPr/>
        </p:nvGrpSpPr>
        <p:grpSpPr bwMode="auto">
          <a:xfrm>
            <a:off x="1659188" y="1407246"/>
            <a:ext cx="2921794" cy="1432321"/>
            <a:chOff x="0" y="0"/>
            <a:chExt cx="2454" cy="1203"/>
          </a:xfrm>
        </p:grpSpPr>
        <p:sp>
          <p:nvSpPr>
            <p:cNvPr id="57" name="AutoShape 15"/>
            <p:cNvSpPr>
              <a:spLocks noChangeArrowheads="1"/>
            </p:cNvSpPr>
            <p:nvPr/>
          </p:nvSpPr>
          <p:spPr bwMode="auto">
            <a:xfrm>
              <a:off x="0" y="0"/>
              <a:ext cx="2454" cy="1203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50"/>
            </a:p>
          </p:txBody>
        </p:sp>
        <p:grpSp>
          <p:nvGrpSpPr>
            <p:cNvPr id="58" name="Group 16"/>
            <p:cNvGrpSpPr/>
            <p:nvPr/>
          </p:nvGrpSpPr>
          <p:grpSpPr bwMode="auto">
            <a:xfrm>
              <a:off x="12" y="12"/>
              <a:ext cx="2435" cy="1181"/>
              <a:chOff x="-36" y="-36"/>
              <a:chExt cx="2435" cy="1181"/>
            </a:xfrm>
          </p:grpSpPr>
          <p:sp>
            <p:nvSpPr>
              <p:cNvPr id="59" name="Line 17"/>
              <p:cNvSpPr>
                <a:spLocks noChangeShapeType="1"/>
              </p:cNvSpPr>
              <p:nvPr/>
            </p:nvSpPr>
            <p:spPr bwMode="auto">
              <a:xfrm>
                <a:off x="252" y="852"/>
                <a:ext cx="21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50"/>
              </a:p>
            </p:txBody>
          </p:sp>
          <p:sp>
            <p:nvSpPr>
              <p:cNvPr id="60" name="Line 18"/>
              <p:cNvSpPr>
                <a:spLocks noChangeShapeType="1"/>
              </p:cNvSpPr>
              <p:nvPr/>
            </p:nvSpPr>
            <p:spPr bwMode="auto">
              <a:xfrm>
                <a:off x="264" y="-36"/>
                <a:ext cx="0" cy="891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50"/>
              </a:p>
            </p:txBody>
          </p:sp>
          <p:sp>
            <p:nvSpPr>
              <p:cNvPr id="61" name="Line 19"/>
              <p:cNvSpPr>
                <a:spLocks noChangeShapeType="1"/>
              </p:cNvSpPr>
              <p:nvPr/>
            </p:nvSpPr>
            <p:spPr bwMode="auto">
              <a:xfrm flipV="1">
                <a:off x="-36" y="852"/>
                <a:ext cx="287" cy="293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50"/>
              </a:p>
            </p:txBody>
          </p:sp>
        </p:grpSp>
      </p:grpSp>
      <p:sp>
        <p:nvSpPr>
          <p:cNvPr id="75" name="Text Box 28"/>
          <p:cNvSpPr txBox="1">
            <a:spLocks noChangeArrowheads="1"/>
          </p:cNvSpPr>
          <p:nvPr/>
        </p:nvSpPr>
        <p:spPr bwMode="auto">
          <a:xfrm>
            <a:off x="5095165" y="2030550"/>
            <a:ext cx="685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</a:t>
            </a:r>
          </a:p>
        </p:txBody>
      </p:sp>
      <p:sp>
        <p:nvSpPr>
          <p:cNvPr id="76" name="Rectangle 29"/>
          <p:cNvSpPr>
            <a:spLocks noChangeArrowheads="1"/>
          </p:cNvSpPr>
          <p:nvPr/>
        </p:nvSpPr>
        <p:spPr bwMode="auto">
          <a:xfrm>
            <a:off x="6809832" y="642086"/>
            <a:ext cx="57099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</a:t>
            </a:r>
          </a:p>
        </p:txBody>
      </p:sp>
      <p:sp>
        <p:nvSpPr>
          <p:cNvPr id="77" name="Line 6"/>
          <p:cNvSpPr>
            <a:spLocks noChangeShapeType="1"/>
          </p:cNvSpPr>
          <p:nvPr/>
        </p:nvSpPr>
        <p:spPr bwMode="auto">
          <a:xfrm>
            <a:off x="5602538" y="1133125"/>
            <a:ext cx="0" cy="18859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1050"/>
          </a:p>
        </p:txBody>
      </p:sp>
      <p:sp>
        <p:nvSpPr>
          <p:cNvPr id="78" name="Line 10"/>
          <p:cNvSpPr>
            <a:spLocks noChangeShapeType="1"/>
          </p:cNvSpPr>
          <p:nvPr/>
        </p:nvSpPr>
        <p:spPr bwMode="auto">
          <a:xfrm flipV="1">
            <a:off x="6507110" y="855064"/>
            <a:ext cx="285750" cy="285750"/>
          </a:xfrm>
          <a:prstGeom prst="line">
            <a:avLst/>
          </a:prstGeom>
          <a:noFill/>
          <a:ln w="50800">
            <a:solidFill>
              <a:srgbClr val="00CC6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CN" altLang="en-US" sz="1050"/>
          </a:p>
        </p:txBody>
      </p:sp>
      <p:grpSp>
        <p:nvGrpSpPr>
          <p:cNvPr id="79" name="组合 78"/>
          <p:cNvGrpSpPr/>
          <p:nvPr/>
        </p:nvGrpSpPr>
        <p:grpSpPr>
          <a:xfrm flipH="1">
            <a:off x="2693833" y="3811167"/>
            <a:ext cx="5003902" cy="1029087"/>
            <a:chOff x="2686404" y="3560816"/>
            <a:chExt cx="5003902" cy="1029087"/>
          </a:xfrm>
        </p:grpSpPr>
        <p:sp>
          <p:nvSpPr>
            <p:cNvPr id="80" name="Text Box 3"/>
            <p:cNvSpPr txBox="1">
              <a:spLocks noChangeArrowheads="1"/>
            </p:cNvSpPr>
            <p:nvPr/>
          </p:nvSpPr>
          <p:spPr bwMode="auto">
            <a:xfrm>
              <a:off x="4126306" y="3560816"/>
              <a:ext cx="3564000" cy="864918"/>
            </a:xfrm>
            <a:prstGeom prst="wedgeRoundRectCallout">
              <a:avLst>
                <a:gd name="adj1" fmla="val -59215"/>
                <a:gd name="adj2" fmla="val 26277"/>
                <a:gd name="adj3" fmla="val 16667"/>
              </a:avLst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面与面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相交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线段叫做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长方体的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棱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  <p:pic>
          <p:nvPicPr>
            <p:cNvPr id="81" name="图片 8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404" y="3594930"/>
              <a:ext cx="1037922" cy="994973"/>
            </a:xfrm>
            <a:prstGeom prst="rect">
              <a:avLst/>
            </a:prstGeom>
          </p:spPr>
        </p:pic>
      </p:grpSp>
      <p:sp>
        <p:nvSpPr>
          <p:cNvPr id="82" name="矩形 81"/>
          <p:cNvSpPr/>
          <p:nvPr/>
        </p:nvSpPr>
        <p:spPr>
          <a:xfrm>
            <a:off x="1666503" y="1762290"/>
            <a:ext cx="2556000" cy="10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BE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平行四边形 82"/>
          <p:cNvSpPr>
            <a:spLocks/>
          </p:cNvSpPr>
          <p:nvPr/>
        </p:nvSpPr>
        <p:spPr>
          <a:xfrm>
            <a:off x="1680966" y="1407246"/>
            <a:ext cx="2880000" cy="360000"/>
          </a:xfrm>
          <a:prstGeom prst="parallelogram">
            <a:avLst>
              <a:gd name="adj" fmla="val 9971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BE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Line 20"/>
          <p:cNvSpPr>
            <a:spLocks noChangeShapeType="1"/>
          </p:cNvSpPr>
          <p:nvPr/>
        </p:nvSpPr>
        <p:spPr bwMode="auto">
          <a:xfrm>
            <a:off x="1650088" y="1780544"/>
            <a:ext cx="2575322" cy="0"/>
          </a:xfrm>
          <a:prstGeom prst="line">
            <a:avLst/>
          </a:prstGeom>
          <a:noFill/>
          <a:ln w="5397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73" name="Text Box 24"/>
          <p:cNvSpPr txBox="1">
            <a:spLocks noChangeArrowheads="1"/>
          </p:cNvSpPr>
          <p:nvPr/>
        </p:nvSpPr>
        <p:spPr bwMode="auto">
          <a:xfrm>
            <a:off x="3120085" y="1846407"/>
            <a:ext cx="685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</a:t>
            </a:r>
          </a:p>
        </p:txBody>
      </p:sp>
      <p:sp>
        <p:nvSpPr>
          <p:cNvPr id="85" name="平行四边形 84"/>
          <p:cNvSpPr>
            <a:spLocks/>
          </p:cNvSpPr>
          <p:nvPr/>
        </p:nvSpPr>
        <p:spPr>
          <a:xfrm rot="18900000">
            <a:off x="3746614" y="1718366"/>
            <a:ext cx="1296000" cy="788508"/>
          </a:xfrm>
          <a:prstGeom prst="parallelogram">
            <a:avLst>
              <a:gd name="adj" fmla="val 99438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矩形 85"/>
          <p:cNvSpPr/>
          <p:nvPr/>
        </p:nvSpPr>
        <p:spPr>
          <a:xfrm>
            <a:off x="1661002" y="1759931"/>
            <a:ext cx="2556000" cy="108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Line 21"/>
          <p:cNvSpPr>
            <a:spLocks noChangeShapeType="1"/>
          </p:cNvSpPr>
          <p:nvPr/>
        </p:nvSpPr>
        <p:spPr bwMode="auto">
          <a:xfrm>
            <a:off x="4222503" y="1749741"/>
            <a:ext cx="0" cy="1115616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74" name="Text Box 26"/>
          <p:cNvSpPr txBox="1">
            <a:spLocks noChangeArrowheads="1"/>
          </p:cNvSpPr>
          <p:nvPr/>
        </p:nvSpPr>
        <p:spPr bwMode="auto">
          <a:xfrm>
            <a:off x="3628037" y="2022932"/>
            <a:ext cx="6286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</a:t>
            </a:r>
          </a:p>
        </p:txBody>
      </p:sp>
    </p:spTree>
    <p:extLst>
      <p:ext uri="{BB962C8B-B14F-4D97-AF65-F5344CB8AC3E}">
        <p14:creationId xmlns:p14="http://schemas.microsoft.com/office/powerpoint/2010/main" val="424515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 animBg="1"/>
      <p:bldP spid="78" grpId="0" animBg="1"/>
      <p:bldP spid="82" grpId="0" animBg="1"/>
      <p:bldP spid="82" grpId="1" animBg="1"/>
      <p:bldP spid="83" grpId="0" animBg="1"/>
      <p:bldP spid="83" grpId="1" animBg="1"/>
      <p:bldP spid="67" grpId="0" animBg="1"/>
      <p:bldP spid="73" grpId="0"/>
      <p:bldP spid="85" grpId="0" animBg="1"/>
      <p:bldP spid="85" grpId="1" animBg="1"/>
      <p:bldP spid="86" grpId="0" animBg="1"/>
      <p:bldP spid="86" grpId="1" animBg="1"/>
      <p:bldP spid="68" grpId="0" animBg="1"/>
      <p:bldP spid="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椭圆 53"/>
          <p:cNvSpPr/>
          <p:nvPr/>
        </p:nvSpPr>
        <p:spPr>
          <a:xfrm>
            <a:off x="461259" y="81850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948884" y="672864"/>
            <a:ext cx="4884876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</a:rPr>
              <a:t>认识长方体</a:t>
            </a:r>
            <a:r>
              <a:rPr lang="en-US" altLang="zh-CN" sz="2800" b="1" dirty="0" smtClean="0">
                <a:latin typeface="宋体" panose="02010600030101010101" pitchFamily="2" charset="-122"/>
              </a:rPr>
              <a:t>——</a:t>
            </a:r>
            <a:r>
              <a:rPr lang="zh-CN" altLang="en-US" sz="2800" b="1" dirty="0">
                <a:latin typeface="宋体" panose="02010600030101010101" pitchFamily="2" charset="-122"/>
              </a:rPr>
              <a:t>顶点</a:t>
            </a:r>
          </a:p>
        </p:txBody>
      </p:sp>
      <p:grpSp>
        <p:nvGrpSpPr>
          <p:cNvPr id="49" name="Group 3"/>
          <p:cNvGrpSpPr/>
          <p:nvPr/>
        </p:nvGrpSpPr>
        <p:grpSpPr bwMode="auto">
          <a:xfrm>
            <a:off x="5602538" y="839754"/>
            <a:ext cx="1207294" cy="2171700"/>
            <a:chOff x="0" y="0"/>
            <a:chExt cx="1014" cy="1824"/>
          </a:xfrm>
        </p:grpSpPr>
        <p:sp>
          <p:nvSpPr>
            <p:cNvPr id="50" name="AutoShape 4"/>
            <p:cNvSpPr>
              <a:spLocks noChangeArrowheads="1"/>
            </p:cNvSpPr>
            <p:nvPr/>
          </p:nvSpPr>
          <p:spPr bwMode="auto">
            <a:xfrm>
              <a:off x="0" y="0"/>
              <a:ext cx="1008" cy="1824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50"/>
            </a:p>
          </p:txBody>
        </p:sp>
        <p:grpSp>
          <p:nvGrpSpPr>
            <p:cNvPr id="51" name="Group 5"/>
            <p:cNvGrpSpPr/>
            <p:nvPr/>
          </p:nvGrpSpPr>
          <p:grpSpPr bwMode="auto">
            <a:xfrm>
              <a:off x="0" y="12"/>
              <a:ext cx="1014" cy="1812"/>
              <a:chOff x="0" y="-36"/>
              <a:chExt cx="1014" cy="1812"/>
            </a:xfrm>
          </p:grpSpPr>
          <p:sp>
            <p:nvSpPr>
              <p:cNvPr id="52" name="Line 8"/>
              <p:cNvSpPr>
                <a:spLocks noChangeShapeType="1"/>
              </p:cNvSpPr>
              <p:nvPr/>
            </p:nvSpPr>
            <p:spPr bwMode="auto">
              <a:xfrm>
                <a:off x="258" y="-36"/>
                <a:ext cx="0" cy="1572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1050"/>
              </a:p>
            </p:txBody>
          </p:sp>
          <p:sp>
            <p:nvSpPr>
              <p:cNvPr id="53" name="Line 9"/>
              <p:cNvSpPr>
                <a:spLocks noChangeShapeType="1"/>
              </p:cNvSpPr>
              <p:nvPr/>
            </p:nvSpPr>
            <p:spPr bwMode="auto">
              <a:xfrm>
                <a:off x="258" y="1524"/>
                <a:ext cx="756" cy="0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1050"/>
              </a:p>
            </p:txBody>
          </p:sp>
          <p:sp>
            <p:nvSpPr>
              <p:cNvPr id="55" name="Line 11"/>
              <p:cNvSpPr>
                <a:spLocks noChangeShapeType="1"/>
              </p:cNvSpPr>
              <p:nvPr/>
            </p:nvSpPr>
            <p:spPr bwMode="auto">
              <a:xfrm flipV="1">
                <a:off x="0" y="1536"/>
                <a:ext cx="240" cy="2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1050"/>
              </a:p>
            </p:txBody>
          </p:sp>
        </p:grpSp>
      </p:grpSp>
      <p:grpSp>
        <p:nvGrpSpPr>
          <p:cNvPr id="56" name="Group 14"/>
          <p:cNvGrpSpPr/>
          <p:nvPr/>
        </p:nvGrpSpPr>
        <p:grpSpPr bwMode="auto">
          <a:xfrm>
            <a:off x="1659188" y="1407246"/>
            <a:ext cx="2921794" cy="1432321"/>
            <a:chOff x="0" y="0"/>
            <a:chExt cx="2454" cy="1203"/>
          </a:xfrm>
        </p:grpSpPr>
        <p:sp>
          <p:nvSpPr>
            <p:cNvPr id="57" name="AutoShape 15"/>
            <p:cNvSpPr>
              <a:spLocks noChangeArrowheads="1"/>
            </p:cNvSpPr>
            <p:nvPr/>
          </p:nvSpPr>
          <p:spPr bwMode="auto">
            <a:xfrm>
              <a:off x="0" y="0"/>
              <a:ext cx="2454" cy="1203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50"/>
            </a:p>
          </p:txBody>
        </p:sp>
        <p:grpSp>
          <p:nvGrpSpPr>
            <p:cNvPr id="58" name="Group 16"/>
            <p:cNvGrpSpPr/>
            <p:nvPr/>
          </p:nvGrpSpPr>
          <p:grpSpPr bwMode="auto">
            <a:xfrm>
              <a:off x="12" y="12"/>
              <a:ext cx="2435" cy="1181"/>
              <a:chOff x="-36" y="-36"/>
              <a:chExt cx="2435" cy="1181"/>
            </a:xfrm>
          </p:grpSpPr>
          <p:sp>
            <p:nvSpPr>
              <p:cNvPr id="59" name="Line 17"/>
              <p:cNvSpPr>
                <a:spLocks noChangeShapeType="1"/>
              </p:cNvSpPr>
              <p:nvPr/>
            </p:nvSpPr>
            <p:spPr bwMode="auto">
              <a:xfrm>
                <a:off x="252" y="852"/>
                <a:ext cx="214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50"/>
              </a:p>
            </p:txBody>
          </p:sp>
          <p:sp>
            <p:nvSpPr>
              <p:cNvPr id="60" name="Line 18"/>
              <p:cNvSpPr>
                <a:spLocks noChangeShapeType="1"/>
              </p:cNvSpPr>
              <p:nvPr/>
            </p:nvSpPr>
            <p:spPr bwMode="auto">
              <a:xfrm>
                <a:off x="264" y="-36"/>
                <a:ext cx="0" cy="891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50"/>
              </a:p>
            </p:txBody>
          </p:sp>
          <p:sp>
            <p:nvSpPr>
              <p:cNvPr id="61" name="Line 19"/>
              <p:cNvSpPr>
                <a:spLocks noChangeShapeType="1"/>
              </p:cNvSpPr>
              <p:nvPr/>
            </p:nvSpPr>
            <p:spPr bwMode="auto">
              <a:xfrm flipV="1">
                <a:off x="-36" y="852"/>
                <a:ext cx="287" cy="293"/>
              </a:xfrm>
              <a:prstGeom prst="line">
                <a:avLst/>
              </a:prstGeom>
              <a:noFill/>
              <a:ln w="12700" cap="rnd">
                <a:solidFill>
                  <a:schemeClr val="tx1"/>
                </a:solidFill>
                <a:prstDash val="sysDot"/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50"/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 flipH="1">
            <a:off x="2693833" y="3811167"/>
            <a:ext cx="5003902" cy="1029087"/>
            <a:chOff x="2686404" y="3560816"/>
            <a:chExt cx="5003902" cy="1029087"/>
          </a:xfrm>
        </p:grpSpPr>
        <p:sp>
          <p:nvSpPr>
            <p:cNvPr id="63" name="Text Box 3"/>
            <p:cNvSpPr txBox="1">
              <a:spLocks noChangeArrowheads="1"/>
            </p:cNvSpPr>
            <p:nvPr/>
          </p:nvSpPr>
          <p:spPr bwMode="auto">
            <a:xfrm>
              <a:off x="4126306" y="3560816"/>
              <a:ext cx="3564000" cy="864918"/>
            </a:xfrm>
            <a:prstGeom prst="wedgeRoundRectCallout">
              <a:avLst>
                <a:gd name="adj1" fmla="val -59215"/>
                <a:gd name="adj2" fmla="val 26277"/>
                <a:gd name="adj3" fmla="val 16667"/>
              </a:avLst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三条棱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相交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的点叫做长方体的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顶点</a:t>
              </a:r>
              <a:r>
                <a:rPr lang="zh-CN" altLang="en-US" sz="28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pic>
          <p:nvPicPr>
            <p:cNvPr id="64" name="图片 6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404" y="3594930"/>
              <a:ext cx="1037922" cy="994973"/>
            </a:xfrm>
            <a:prstGeom prst="rect">
              <a:avLst/>
            </a:prstGeom>
          </p:spPr>
        </p:pic>
      </p:grpSp>
      <p:grpSp>
        <p:nvGrpSpPr>
          <p:cNvPr id="65" name="Group 13"/>
          <p:cNvGrpSpPr/>
          <p:nvPr/>
        </p:nvGrpSpPr>
        <p:grpSpPr bwMode="auto">
          <a:xfrm>
            <a:off x="1650854" y="1754153"/>
            <a:ext cx="2921794" cy="1150145"/>
            <a:chOff x="0" y="282"/>
            <a:chExt cx="2454" cy="966"/>
          </a:xfrm>
        </p:grpSpPr>
        <p:grpSp>
          <p:nvGrpSpPr>
            <p:cNvPr id="66" name="Group 14"/>
            <p:cNvGrpSpPr/>
            <p:nvPr/>
          </p:nvGrpSpPr>
          <p:grpSpPr bwMode="auto">
            <a:xfrm>
              <a:off x="0" y="282"/>
              <a:ext cx="2454" cy="937"/>
              <a:chOff x="0" y="282"/>
              <a:chExt cx="2454" cy="937"/>
            </a:xfrm>
          </p:grpSpPr>
          <p:sp>
            <p:nvSpPr>
              <p:cNvPr id="70" name="Line 20"/>
              <p:cNvSpPr>
                <a:spLocks noChangeShapeType="1"/>
              </p:cNvSpPr>
              <p:nvPr/>
            </p:nvSpPr>
            <p:spPr bwMode="auto">
              <a:xfrm>
                <a:off x="0" y="1200"/>
                <a:ext cx="2163" cy="0"/>
              </a:xfrm>
              <a:prstGeom prst="line">
                <a:avLst/>
              </a:prstGeom>
              <a:noFill/>
              <a:ln w="5397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50"/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>
                <a:off x="2163" y="282"/>
                <a:ext cx="0" cy="937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50"/>
              </a:p>
            </p:txBody>
          </p:sp>
          <p:sp>
            <p:nvSpPr>
              <p:cNvPr id="72" name="Line 22"/>
              <p:cNvSpPr>
                <a:spLocks noChangeShapeType="1"/>
              </p:cNvSpPr>
              <p:nvPr/>
            </p:nvSpPr>
            <p:spPr bwMode="auto">
              <a:xfrm flipV="1">
                <a:off x="2163" y="891"/>
                <a:ext cx="291" cy="312"/>
              </a:xfrm>
              <a:prstGeom prst="line">
                <a:avLst/>
              </a:prstGeom>
              <a:noFill/>
              <a:ln w="50800">
                <a:solidFill>
                  <a:srgbClr val="00CC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050"/>
              </a:p>
            </p:txBody>
          </p:sp>
        </p:grpSp>
        <p:sp>
          <p:nvSpPr>
            <p:cNvPr id="67" name="Oval 23"/>
            <p:cNvSpPr>
              <a:spLocks noChangeArrowheads="1"/>
            </p:cNvSpPr>
            <p:nvPr/>
          </p:nvSpPr>
          <p:spPr bwMode="auto">
            <a:xfrm>
              <a:off x="2128" y="1159"/>
              <a:ext cx="83" cy="8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50"/>
            </a:p>
          </p:txBody>
        </p:sp>
      </p:grpSp>
      <p:grpSp>
        <p:nvGrpSpPr>
          <p:cNvPr id="76" name="Group 2"/>
          <p:cNvGrpSpPr/>
          <p:nvPr/>
        </p:nvGrpSpPr>
        <p:grpSpPr bwMode="auto">
          <a:xfrm flipV="1">
            <a:off x="5880973" y="803693"/>
            <a:ext cx="971550" cy="1943100"/>
            <a:chOff x="0" y="240"/>
            <a:chExt cx="816" cy="1632"/>
          </a:xfrm>
        </p:grpSpPr>
        <p:grpSp>
          <p:nvGrpSpPr>
            <p:cNvPr id="80" name="Group 5"/>
            <p:cNvGrpSpPr/>
            <p:nvPr/>
          </p:nvGrpSpPr>
          <p:grpSpPr bwMode="auto">
            <a:xfrm>
              <a:off x="0" y="240"/>
              <a:ext cx="768" cy="1584"/>
              <a:chOff x="0" y="192"/>
              <a:chExt cx="768" cy="1584"/>
            </a:xfrm>
          </p:grpSpPr>
          <p:sp>
            <p:nvSpPr>
              <p:cNvPr id="81" name="Line 6"/>
              <p:cNvSpPr>
                <a:spLocks noChangeShapeType="1"/>
              </p:cNvSpPr>
              <p:nvPr/>
            </p:nvSpPr>
            <p:spPr bwMode="auto">
              <a:xfrm>
                <a:off x="768" y="192"/>
                <a:ext cx="0" cy="1584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1050"/>
              </a:p>
            </p:txBody>
          </p:sp>
          <p:sp>
            <p:nvSpPr>
              <p:cNvPr id="82" name="Line 7"/>
              <p:cNvSpPr>
                <a:spLocks noChangeShapeType="1"/>
              </p:cNvSpPr>
              <p:nvPr/>
            </p:nvSpPr>
            <p:spPr bwMode="auto">
              <a:xfrm>
                <a:off x="0" y="1776"/>
                <a:ext cx="768" cy="0"/>
              </a:xfrm>
              <a:prstGeom prst="line">
                <a:avLst/>
              </a:prstGeom>
              <a:noFill/>
              <a:ln w="50800">
                <a:solidFill>
                  <a:srgbClr val="0000FF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1050"/>
              </a:p>
            </p:txBody>
          </p:sp>
          <p:sp>
            <p:nvSpPr>
              <p:cNvPr id="85" name="Line 10"/>
              <p:cNvSpPr>
                <a:spLocks noChangeShapeType="1"/>
              </p:cNvSpPr>
              <p:nvPr/>
            </p:nvSpPr>
            <p:spPr bwMode="auto">
              <a:xfrm>
                <a:off x="502" y="1524"/>
                <a:ext cx="240" cy="240"/>
              </a:xfrm>
              <a:prstGeom prst="line">
                <a:avLst/>
              </a:prstGeom>
              <a:noFill/>
              <a:ln w="50800">
                <a:solidFill>
                  <a:srgbClr val="00CC6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zh-CN" altLang="en-US" sz="1050"/>
              </a:p>
            </p:txBody>
          </p:sp>
        </p:grpSp>
        <p:sp>
          <p:nvSpPr>
            <p:cNvPr id="78" name="Oval 12"/>
            <p:cNvSpPr>
              <a:spLocks noChangeArrowheads="1"/>
            </p:cNvSpPr>
            <p:nvPr/>
          </p:nvSpPr>
          <p:spPr bwMode="auto">
            <a:xfrm>
              <a:off x="720" y="1776"/>
              <a:ext cx="96" cy="9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endParaRPr lang="zh-CN" altLang="en-US" sz="1050"/>
            </a:p>
          </p:txBody>
        </p:sp>
      </p:grp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3824780" y="2905567"/>
            <a:ext cx="1044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顶点</a:t>
            </a:r>
          </a:p>
        </p:txBody>
      </p:sp>
      <p:sp>
        <p:nvSpPr>
          <p:cNvPr id="88" name="Text Box 26"/>
          <p:cNvSpPr txBox="1">
            <a:spLocks noChangeArrowheads="1"/>
          </p:cNvSpPr>
          <p:nvPr/>
        </p:nvSpPr>
        <p:spPr bwMode="auto">
          <a:xfrm>
            <a:off x="6478667" y="307402"/>
            <a:ext cx="104400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000" b="1" dirty="0">
                <a:solidFill>
                  <a:schemeClr val="accent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顶点</a:t>
            </a:r>
          </a:p>
        </p:txBody>
      </p:sp>
    </p:spTree>
    <p:extLst>
      <p:ext uri="{BB962C8B-B14F-4D97-AF65-F5344CB8AC3E}">
        <p14:creationId xmlns:p14="http://schemas.microsoft.com/office/powerpoint/2010/main" val="134028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948884" y="3496373"/>
            <a:ext cx="7244666" cy="1459944"/>
            <a:chOff x="1381915" y="3390316"/>
            <a:chExt cx="7244666" cy="1459944"/>
          </a:xfrm>
        </p:grpSpPr>
        <p:sp>
          <p:nvSpPr>
            <p:cNvPr id="20" name="Text Box 3"/>
            <p:cNvSpPr txBox="1">
              <a:spLocks noChangeArrowheads="1"/>
            </p:cNvSpPr>
            <p:nvPr/>
          </p:nvSpPr>
          <p:spPr bwMode="auto">
            <a:xfrm>
              <a:off x="3010581" y="3446260"/>
              <a:ext cx="5616000" cy="1404000"/>
            </a:xfrm>
            <a:prstGeom prst="wedgeRoundRectCallout">
              <a:avLst>
                <a:gd name="adj1" fmla="val -55015"/>
                <a:gd name="adj2" fmla="val 3286"/>
                <a:gd name="adj3" fmla="val 16667"/>
              </a:avLst>
            </a:prstGeom>
            <a:ln/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正方体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的每一</a:t>
              </a:r>
              <a:r>
                <a:rPr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个平面都叫做正方体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的面，面与面相交的线</a:t>
              </a:r>
              <a:r>
                <a:rPr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叫做正方体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的棱，三条棱相交的点</a:t>
              </a:r>
              <a:r>
                <a:rPr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叫做正方体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的顶点。</a:t>
              </a: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915" y="3390316"/>
              <a:ext cx="1351943" cy="1296000"/>
            </a:xfrm>
            <a:prstGeom prst="rect">
              <a:avLst/>
            </a:prstGeom>
          </p:spPr>
        </p:pic>
      </p:grpSp>
      <p:grpSp>
        <p:nvGrpSpPr>
          <p:cNvPr id="24" name="组合 30"/>
          <p:cNvGrpSpPr>
            <a:grpSpLocks/>
          </p:cNvGrpSpPr>
          <p:nvPr/>
        </p:nvGrpSpPr>
        <p:grpSpPr bwMode="auto">
          <a:xfrm>
            <a:off x="3441561" y="842855"/>
            <a:ext cx="2160000" cy="2160000"/>
            <a:chOff x="5292080" y="4581128"/>
            <a:chExt cx="1728192" cy="1728192"/>
          </a:xfrm>
        </p:grpSpPr>
        <p:sp>
          <p:nvSpPr>
            <p:cNvPr id="25" name="立方体 24"/>
            <p:cNvSpPr/>
            <p:nvPr/>
          </p:nvSpPr>
          <p:spPr>
            <a:xfrm>
              <a:off x="5292080" y="4581128"/>
              <a:ext cx="1728192" cy="1728192"/>
            </a:xfrm>
            <a:prstGeom prst="cub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5738424" y="4581128"/>
              <a:ext cx="0" cy="1296541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5738424" y="5877669"/>
              <a:ext cx="1281848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flipV="1">
              <a:off x="5292080" y="5877669"/>
              <a:ext cx="446344" cy="431651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2"/>
          <p:cNvSpPr txBox="1">
            <a:spLocks noChangeArrowheads="1"/>
          </p:cNvSpPr>
          <p:nvPr/>
        </p:nvSpPr>
        <p:spPr bwMode="auto">
          <a:xfrm>
            <a:off x="5445054" y="1446107"/>
            <a:ext cx="714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</a:t>
            </a:r>
          </a:p>
        </p:txBody>
      </p:sp>
      <p:sp>
        <p:nvSpPr>
          <p:cNvPr id="43" name="TextBox 36"/>
          <p:cNvSpPr txBox="1">
            <a:spLocks noChangeArrowheads="1"/>
          </p:cNvSpPr>
          <p:nvPr/>
        </p:nvSpPr>
        <p:spPr bwMode="auto">
          <a:xfrm>
            <a:off x="3987653" y="2941483"/>
            <a:ext cx="714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</a:t>
            </a:r>
          </a:p>
        </p:txBody>
      </p:sp>
      <p:sp>
        <p:nvSpPr>
          <p:cNvPr id="44" name="TextBox 37"/>
          <p:cNvSpPr txBox="1">
            <a:spLocks noChangeArrowheads="1"/>
          </p:cNvSpPr>
          <p:nvPr/>
        </p:nvSpPr>
        <p:spPr bwMode="auto">
          <a:xfrm>
            <a:off x="5131534" y="2644307"/>
            <a:ext cx="714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</a:t>
            </a:r>
          </a:p>
        </p:txBody>
      </p:sp>
      <p:sp>
        <p:nvSpPr>
          <p:cNvPr id="19" name="椭圆 18"/>
          <p:cNvSpPr/>
          <p:nvPr/>
        </p:nvSpPr>
        <p:spPr>
          <a:xfrm>
            <a:off x="461259" y="81850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Rectangle 42"/>
          <p:cNvSpPr>
            <a:spLocks noChangeArrowheads="1"/>
          </p:cNvSpPr>
          <p:nvPr/>
        </p:nvSpPr>
        <p:spPr bwMode="auto">
          <a:xfrm>
            <a:off x="948884" y="672864"/>
            <a:ext cx="4884876" cy="52322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 smtClean="0">
                <a:latin typeface="宋体" panose="02010600030101010101" pitchFamily="2" charset="-122"/>
              </a:rPr>
              <a:t>认识正方体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sp>
        <p:nvSpPr>
          <p:cNvPr id="22" name="平行四边形 21"/>
          <p:cNvSpPr>
            <a:spLocks/>
          </p:cNvSpPr>
          <p:nvPr/>
        </p:nvSpPr>
        <p:spPr>
          <a:xfrm>
            <a:off x="3436619" y="842855"/>
            <a:ext cx="2160000" cy="540000"/>
          </a:xfrm>
          <a:prstGeom prst="parallelogram">
            <a:avLst>
              <a:gd name="adj" fmla="val 9971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BEB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3436619" y="1382855"/>
            <a:ext cx="1620000" cy="162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36"/>
          <p:cNvSpPr txBox="1">
            <a:spLocks noChangeArrowheads="1"/>
          </p:cNvSpPr>
          <p:nvPr/>
        </p:nvSpPr>
        <p:spPr bwMode="auto">
          <a:xfrm>
            <a:off x="3506806" y="1900010"/>
            <a:ext cx="714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</a:t>
            </a: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5596619" y="842855"/>
            <a:ext cx="0" cy="1655616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32" name="Line 21"/>
          <p:cNvSpPr>
            <a:spLocks noChangeShapeType="1"/>
          </p:cNvSpPr>
          <p:nvPr/>
        </p:nvSpPr>
        <p:spPr bwMode="auto">
          <a:xfrm rot="16200000">
            <a:off x="4246619" y="2175047"/>
            <a:ext cx="0" cy="1655616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rot="2700000">
            <a:off x="5334275" y="2352638"/>
            <a:ext cx="0" cy="756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050"/>
          </a:p>
        </p:txBody>
      </p:sp>
      <p:sp>
        <p:nvSpPr>
          <p:cNvPr id="37" name="Oval 23"/>
          <p:cNvSpPr>
            <a:spLocks noChangeArrowheads="1"/>
          </p:cNvSpPr>
          <p:nvPr/>
        </p:nvSpPr>
        <p:spPr bwMode="auto">
          <a:xfrm>
            <a:off x="5017577" y="2939870"/>
            <a:ext cx="98822" cy="105966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50"/>
          </a:p>
        </p:txBody>
      </p:sp>
      <p:sp>
        <p:nvSpPr>
          <p:cNvPr id="38" name="Oval 23"/>
          <p:cNvSpPr>
            <a:spLocks noChangeArrowheads="1"/>
          </p:cNvSpPr>
          <p:nvPr/>
        </p:nvSpPr>
        <p:spPr bwMode="auto">
          <a:xfrm>
            <a:off x="3407984" y="1329872"/>
            <a:ext cx="98822" cy="105966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50"/>
          </a:p>
        </p:txBody>
      </p:sp>
      <p:sp>
        <p:nvSpPr>
          <p:cNvPr id="39" name="TextBox 36"/>
          <p:cNvSpPr txBox="1">
            <a:spLocks noChangeArrowheads="1"/>
          </p:cNvSpPr>
          <p:nvPr/>
        </p:nvSpPr>
        <p:spPr bwMode="auto">
          <a:xfrm>
            <a:off x="4159431" y="882022"/>
            <a:ext cx="714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</a:t>
            </a:r>
          </a:p>
        </p:txBody>
      </p:sp>
      <p:sp>
        <p:nvSpPr>
          <p:cNvPr id="40" name="TextBox 36"/>
          <p:cNvSpPr txBox="1">
            <a:spLocks noChangeArrowheads="1"/>
          </p:cNvSpPr>
          <p:nvPr/>
        </p:nvSpPr>
        <p:spPr bwMode="auto">
          <a:xfrm>
            <a:off x="2570806" y="1418663"/>
            <a:ext cx="936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顶点</a:t>
            </a:r>
          </a:p>
        </p:txBody>
      </p:sp>
      <p:sp>
        <p:nvSpPr>
          <p:cNvPr id="41" name="TextBox 36"/>
          <p:cNvSpPr txBox="1">
            <a:spLocks noChangeArrowheads="1"/>
          </p:cNvSpPr>
          <p:nvPr/>
        </p:nvSpPr>
        <p:spPr bwMode="auto">
          <a:xfrm>
            <a:off x="4805116" y="3045836"/>
            <a:ext cx="936000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顶点</a:t>
            </a:r>
          </a:p>
        </p:txBody>
      </p:sp>
    </p:spTree>
    <p:extLst>
      <p:ext uri="{BB962C8B-B14F-4D97-AF65-F5344CB8AC3E}">
        <p14:creationId xmlns:p14="http://schemas.microsoft.com/office/powerpoint/2010/main" val="225504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43" grpId="0"/>
      <p:bldP spid="43" grpId="1"/>
      <p:bldP spid="44" grpId="0"/>
      <p:bldP spid="44" grpId="1"/>
      <p:bldP spid="22" grpId="0" animBg="1"/>
      <p:bldP spid="22" grpId="1" animBg="1"/>
      <p:bldP spid="23" grpId="0" animBg="1"/>
      <p:bldP spid="23" grpId="1" animBg="1"/>
      <p:bldP spid="28" grpId="0"/>
      <p:bldP spid="28" grpId="1"/>
      <p:bldP spid="31" grpId="0" animBg="1"/>
      <p:bldP spid="31" grpId="1" animBg="1"/>
      <p:bldP spid="32" grpId="0" animBg="1"/>
      <p:bldP spid="32" grpId="1" animBg="1"/>
      <p:bldP spid="35" grpId="0" animBg="1"/>
      <p:bldP spid="35" grpId="1" animBg="1"/>
      <p:bldP spid="37" grpId="0" animBg="1"/>
      <p:bldP spid="38" grpId="0" animBg="1"/>
      <p:bldP spid="39" grpId="0"/>
      <p:bldP spid="39" grpId="1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28"/>
          <p:cNvGrpSpPr>
            <a:grpSpLocks/>
          </p:cNvGrpSpPr>
          <p:nvPr/>
        </p:nvGrpSpPr>
        <p:grpSpPr bwMode="auto">
          <a:xfrm>
            <a:off x="6364783" y="1070822"/>
            <a:ext cx="1597227" cy="751815"/>
            <a:chOff x="4860032" y="2420888"/>
            <a:chExt cx="2736000" cy="1332000"/>
          </a:xfrm>
        </p:grpSpPr>
        <p:sp>
          <p:nvSpPr>
            <p:cNvPr id="9" name="立方体 8"/>
            <p:cNvSpPr/>
            <p:nvPr/>
          </p:nvSpPr>
          <p:spPr>
            <a:xfrm>
              <a:off x="4860032" y="2420888"/>
              <a:ext cx="2736000" cy="1332000"/>
            </a:xfrm>
            <a:prstGeom prst="cube">
              <a:avLst>
                <a:gd name="adj" fmla="val 32426"/>
              </a:avLst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5291698" y="2432002"/>
              <a:ext cx="0" cy="900171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>
              <a:off x="5291698" y="3313121"/>
              <a:ext cx="2304334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 flipV="1">
              <a:off x="4860032" y="3313121"/>
              <a:ext cx="431666" cy="439767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31"/>
          <p:cNvSpPr txBox="1">
            <a:spLocks noChangeArrowheads="1"/>
          </p:cNvSpPr>
          <p:nvPr/>
        </p:nvSpPr>
        <p:spPr bwMode="auto">
          <a:xfrm>
            <a:off x="6357323" y="1822637"/>
            <a:ext cx="1584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zh-CN" alt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长方体</a:t>
            </a:r>
          </a:p>
        </p:txBody>
      </p:sp>
      <p:sp>
        <p:nvSpPr>
          <p:cNvPr id="14" name="平行四边形 13"/>
          <p:cNvSpPr/>
          <p:nvPr/>
        </p:nvSpPr>
        <p:spPr>
          <a:xfrm>
            <a:off x="6371461" y="1077095"/>
            <a:ext cx="1575919" cy="243735"/>
          </a:xfrm>
          <a:prstGeom prst="parallelogram">
            <a:avLst>
              <a:gd name="adj" fmla="val 96463"/>
            </a:avLst>
          </a:prstGeom>
          <a:solidFill>
            <a:schemeClr val="accent4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5" name="TextBox 33"/>
          <p:cNvSpPr txBox="1">
            <a:spLocks noChangeArrowheads="1"/>
          </p:cNvSpPr>
          <p:nvPr/>
        </p:nvSpPr>
        <p:spPr bwMode="auto">
          <a:xfrm>
            <a:off x="6918058" y="690895"/>
            <a:ext cx="59868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2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</a:t>
            </a:r>
            <a:endParaRPr lang="en-US" altLang="zh-CN" sz="2200" b="1" dirty="0">
              <a:solidFill>
                <a:schemeClr val="accent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716495" y="1323515"/>
            <a:ext cx="0" cy="50808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35"/>
          <p:cNvSpPr txBox="1">
            <a:spLocks noChangeArrowheads="1"/>
          </p:cNvSpPr>
          <p:nvPr/>
        </p:nvSpPr>
        <p:spPr bwMode="auto">
          <a:xfrm>
            <a:off x="7289396" y="1323515"/>
            <a:ext cx="33044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zh-CN" altLang="en-US" sz="22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</a:t>
            </a:r>
            <a:endParaRPr lang="en-US" altLang="zh-CN" sz="2200" b="1" dirty="0">
              <a:solidFill>
                <a:schemeClr val="accent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929373" y="1042044"/>
            <a:ext cx="55498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19" name="TextBox 37"/>
          <p:cNvSpPr txBox="1">
            <a:spLocks noChangeArrowheads="1"/>
          </p:cNvSpPr>
          <p:nvPr/>
        </p:nvSpPr>
        <p:spPr bwMode="auto">
          <a:xfrm>
            <a:off x="7943897" y="826600"/>
            <a:ext cx="8614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2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顶点</a:t>
            </a:r>
            <a:endParaRPr lang="en-US" altLang="zh-CN" sz="2200" b="1" dirty="0">
              <a:solidFill>
                <a:schemeClr val="accent2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0" name="组合 36"/>
          <p:cNvGrpSpPr>
            <a:grpSpLocks/>
          </p:cNvGrpSpPr>
          <p:nvPr/>
        </p:nvGrpSpPr>
        <p:grpSpPr bwMode="auto">
          <a:xfrm>
            <a:off x="6367639" y="2526686"/>
            <a:ext cx="1512887" cy="1546224"/>
            <a:chOff x="5292080" y="4581128"/>
            <a:chExt cx="1728192" cy="1728192"/>
          </a:xfrm>
        </p:grpSpPr>
        <p:sp>
          <p:nvSpPr>
            <p:cNvPr id="21" name="立方体 20"/>
            <p:cNvSpPr/>
            <p:nvPr/>
          </p:nvSpPr>
          <p:spPr>
            <a:xfrm>
              <a:off x="5292080" y="4581128"/>
              <a:ext cx="1728192" cy="1728192"/>
            </a:xfrm>
            <a:prstGeom prst="cub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/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738013" y="4581128"/>
              <a:ext cx="0" cy="1296541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5738013" y="5877669"/>
              <a:ext cx="1282259" cy="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V="1">
              <a:off x="5292080" y="5877669"/>
              <a:ext cx="445933" cy="431651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44"/>
          <p:cNvSpPr txBox="1">
            <a:spLocks noChangeArrowheads="1"/>
          </p:cNvSpPr>
          <p:nvPr/>
        </p:nvSpPr>
        <p:spPr bwMode="auto">
          <a:xfrm>
            <a:off x="6349273" y="4034430"/>
            <a:ext cx="12462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正方体</a:t>
            </a:r>
          </a:p>
        </p:txBody>
      </p:sp>
      <p:sp>
        <p:nvSpPr>
          <p:cNvPr id="26" name="平行四边形 25"/>
          <p:cNvSpPr/>
          <p:nvPr/>
        </p:nvSpPr>
        <p:spPr>
          <a:xfrm>
            <a:off x="6362813" y="2526686"/>
            <a:ext cx="1512000" cy="387622"/>
          </a:xfrm>
          <a:prstGeom prst="parallelogram">
            <a:avLst>
              <a:gd name="adj" fmla="val 96206"/>
            </a:avLst>
          </a:prstGeom>
          <a:solidFill>
            <a:schemeClr val="accent4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27" name="TextBox 46"/>
          <p:cNvSpPr txBox="1">
            <a:spLocks noChangeArrowheads="1"/>
          </p:cNvSpPr>
          <p:nvPr/>
        </p:nvSpPr>
        <p:spPr bwMode="auto">
          <a:xfrm>
            <a:off x="6813726" y="2491761"/>
            <a:ext cx="5958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2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</a:t>
            </a:r>
          </a:p>
        </p:txBody>
      </p:sp>
      <p:cxnSp>
        <p:nvCxnSpPr>
          <p:cNvPr id="28" name="直接连接符 27"/>
          <p:cNvCxnSpPr/>
          <p:nvPr/>
        </p:nvCxnSpPr>
        <p:spPr>
          <a:xfrm>
            <a:off x="7501150" y="2914308"/>
            <a:ext cx="0" cy="115860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48"/>
          <p:cNvSpPr txBox="1">
            <a:spLocks noChangeArrowheads="1"/>
          </p:cNvSpPr>
          <p:nvPr/>
        </p:nvSpPr>
        <p:spPr bwMode="auto">
          <a:xfrm>
            <a:off x="6951969" y="3197807"/>
            <a:ext cx="62516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2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棱</a:t>
            </a:r>
          </a:p>
        </p:txBody>
      </p:sp>
      <p:sp>
        <p:nvSpPr>
          <p:cNvPr id="33" name="椭圆 32"/>
          <p:cNvSpPr/>
          <p:nvPr/>
        </p:nvSpPr>
        <p:spPr>
          <a:xfrm>
            <a:off x="7844015" y="2499699"/>
            <a:ext cx="62516" cy="6539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zh-CN" altLang="en-US"/>
          </a:p>
        </p:txBody>
      </p:sp>
      <p:sp>
        <p:nvSpPr>
          <p:cNvPr id="34" name="TextBox 50"/>
          <p:cNvSpPr txBox="1">
            <a:spLocks noChangeArrowheads="1"/>
          </p:cNvSpPr>
          <p:nvPr/>
        </p:nvSpPr>
        <p:spPr bwMode="auto">
          <a:xfrm>
            <a:off x="7898892" y="2264748"/>
            <a:ext cx="8331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200" b="1" dirty="0">
                <a:solidFill>
                  <a:schemeClr val="accent2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顶点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393" y="1006341"/>
            <a:ext cx="1624483" cy="1157567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6" b="15055"/>
          <a:stretch/>
        </p:blipFill>
        <p:spPr>
          <a:xfrm>
            <a:off x="3349360" y="2544604"/>
            <a:ext cx="1525584" cy="1533981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72FB1F59-D4C3-4EE0-88D0-D1779A9E56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5" t="3777" r="4785" b="87837"/>
          <a:stretch/>
        </p:blipFill>
        <p:spPr>
          <a:xfrm>
            <a:off x="2271100" y="1422851"/>
            <a:ext cx="1075838" cy="360969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4DB6C90D-CC05-4C05-B94C-878DB06C1B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5" t="3777" r="4785" b="87837"/>
          <a:stretch/>
        </p:blipFill>
        <p:spPr>
          <a:xfrm>
            <a:off x="5180113" y="1381262"/>
            <a:ext cx="1075838" cy="360969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51D943C7-80BE-4252-AFB2-AD80F00C13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0" t="7084" r="32757" b="65915"/>
          <a:stretch/>
        </p:blipFill>
        <p:spPr>
          <a:xfrm>
            <a:off x="623924" y="2600409"/>
            <a:ext cx="1237534" cy="108687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34CDD63A-235D-48AC-A716-BFEE5A3778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5" t="3777" r="4785" b="87837"/>
          <a:stretch/>
        </p:blipFill>
        <p:spPr>
          <a:xfrm>
            <a:off x="2173382" y="3197807"/>
            <a:ext cx="1075838" cy="36096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xmlns="" id="{2C435549-44E9-4405-85BE-9A766C3539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5" t="3777" r="4785" b="87837"/>
          <a:stretch/>
        </p:blipFill>
        <p:spPr>
          <a:xfrm>
            <a:off x="5122738" y="3156218"/>
            <a:ext cx="1075838" cy="360969"/>
          </a:xfrm>
          <a:prstGeom prst="rect">
            <a:avLst/>
          </a:prstGeom>
        </p:spPr>
      </p:pic>
      <p:pic>
        <p:nvPicPr>
          <p:cNvPr id="43" name="图片 4" descr="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59" y="1172880"/>
            <a:ext cx="2028825" cy="860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87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17" grpId="0"/>
      <p:bldP spid="18" grpId="0" animBg="1"/>
      <p:bldP spid="19" grpId="0"/>
      <p:bldP spid="25" grpId="0"/>
      <p:bldP spid="26" grpId="0" animBg="1"/>
      <p:bldP spid="27" grpId="0"/>
      <p:bldP spid="29" grpId="0"/>
      <p:bldP spid="33" grpId="0" animBg="1"/>
      <p:bldP spid="34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3932</TotalTime>
  <Words>1046</Words>
  <Application>Microsoft Office PowerPoint</Application>
  <PresentationFormat>全屏显示(16:9)</PresentationFormat>
  <Paragraphs>203</Paragraphs>
  <Slides>30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809</cp:revision>
  <dcterms:created xsi:type="dcterms:W3CDTF">2019-09-02T08:53:00Z</dcterms:created>
  <dcterms:modified xsi:type="dcterms:W3CDTF">2024-02-04T09:10:58Z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