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4" r:id="rId3"/>
    <p:sldId id="298" r:id="rId4"/>
    <p:sldId id="265" r:id="rId5"/>
    <p:sldId id="267" r:id="rId6"/>
    <p:sldId id="279" r:id="rId7"/>
    <p:sldId id="273" r:id="rId8"/>
    <p:sldId id="282" r:id="rId9"/>
    <p:sldId id="283" r:id="rId10"/>
    <p:sldId id="300" r:id="rId11"/>
    <p:sldId id="275" r:id="rId12"/>
    <p:sldId id="284" r:id="rId13"/>
    <p:sldId id="290" r:id="rId14"/>
    <p:sldId id="285" r:id="rId15"/>
    <p:sldId id="307" r:id="rId16"/>
    <p:sldId id="301" r:id="rId17"/>
    <p:sldId id="302" r:id="rId18"/>
    <p:sldId id="308" r:id="rId19"/>
    <p:sldId id="303" r:id="rId20"/>
    <p:sldId id="304" r:id="rId21"/>
    <p:sldId id="305" r:id="rId22"/>
    <p:sldId id="306" r:id="rId23"/>
    <p:sldId id="309" r:id="rId24"/>
    <p:sldId id="310" r:id="rId25"/>
    <p:sldId id="271" r:id="rId26"/>
    <p:sldId id="277" r:id="rId27"/>
    <p:sldId id="294" r:id="rId28"/>
    <p:sldId id="276" r:id="rId29"/>
    <p:sldId id="293" r:id="rId30"/>
    <p:sldId id="261" r:id="rId31"/>
    <p:sldId id="281" r:id="rId32"/>
    <p:sldId id="262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00B050"/>
    <a:srgbClr val="F2C67B"/>
    <a:srgbClr val="FCF6CD"/>
    <a:srgbClr val="B7E5FD"/>
    <a:srgbClr val="FADEEC"/>
    <a:srgbClr val="BCE4F7"/>
    <a:srgbClr val="FFF5D2"/>
    <a:srgbClr val="7DC05F"/>
    <a:srgbClr val="A1D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9" autoAdjust="0"/>
    <p:restoredTop sz="94660"/>
  </p:normalViewPr>
  <p:slideViewPr>
    <p:cSldViewPr snapToGrid="0">
      <p:cViewPr>
        <p:scale>
          <a:sx n="120" d="100"/>
          <a:sy n="120" d="100"/>
        </p:scale>
        <p:origin x="-1374" y="-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  <a:endParaRPr lang="zh-CN" altLang="en-US" sz="1600" b="1" spc="3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7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</a:t>
            </a:r>
            <a:r>
              <a:rPr lang="zh-CN" altLang="en-US" sz="26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0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复习旧知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2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巩固练习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8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9" name="图片 18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20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课堂小结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0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48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5" r:id="rId4"/>
    <p:sldLayoutId id="2147483686" r:id="rId5"/>
    <p:sldLayoutId id="2147483687" r:id="rId6"/>
    <p:sldLayoutId id="2147483693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9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7" Type="http://schemas.openxmlformats.org/officeDocument/2006/relationships/image" Target="../media/image92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5" Type="http://schemas.openxmlformats.org/officeDocument/2006/relationships/image" Target="../media/image750.png"/><Relationship Id="rId10" Type="http://schemas.openxmlformats.org/officeDocument/2006/relationships/image" Target="../media/image800.png"/><Relationship Id="rId4" Type="http://schemas.openxmlformats.org/officeDocument/2006/relationships/image" Target="../media/image740.png"/><Relationship Id="rId9" Type="http://schemas.openxmlformats.org/officeDocument/2006/relationships/image" Target="../media/image7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7" Type="http://schemas.openxmlformats.org/officeDocument/2006/relationships/image" Target="../media/image97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4.tif"/><Relationship Id="rId7" Type="http://schemas.openxmlformats.org/officeDocument/2006/relationships/image" Target="../media/image10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0" Type="http://schemas.openxmlformats.org/officeDocument/2006/relationships/image" Target="../media/image105.png"/><Relationship Id="rId9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7" Type="http://schemas.openxmlformats.org/officeDocument/2006/relationships/image" Target="../media/image10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7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7" Type="http://schemas.openxmlformats.org/officeDocument/2006/relationships/image" Target="../media/image1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23.png"/><Relationship Id="rId5" Type="http://schemas.openxmlformats.org/officeDocument/2006/relationships/image" Target="../media/image30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17.png"/><Relationship Id="rId7" Type="http://schemas.openxmlformats.org/officeDocument/2006/relationships/image" Target="../media/image12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890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0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9.png"/><Relationship Id="rId4" Type="http://schemas.openxmlformats.org/officeDocument/2006/relationships/image" Target="../media/image1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t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7" Type="http://schemas.openxmlformats.org/officeDocument/2006/relationships/image" Target="../media/image46.png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3.png"/><Relationship Id="rId3" Type="http://schemas.openxmlformats.org/officeDocument/2006/relationships/image" Target="../media/image33.png"/><Relationship Id="rId21" Type="http://schemas.openxmlformats.org/officeDocument/2006/relationships/image" Target="../media/image5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51.png"/><Relationship Id="rId16" Type="http://schemas.openxmlformats.org/officeDocument/2006/relationships/image" Target="../media/image50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9.png"/><Relationship Id="rId23" Type="http://schemas.openxmlformats.org/officeDocument/2006/relationships/image" Target="../media/image58.png"/><Relationship Id="rId10" Type="http://schemas.openxmlformats.org/officeDocument/2006/relationships/image" Target="../media/image42.png"/><Relationship Id="rId19" Type="http://schemas.openxmlformats.org/officeDocument/2006/relationships/image" Target="../media/image54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Relationship Id="rId14" Type="http://schemas.openxmlformats.org/officeDocument/2006/relationships/image" Target="../media/image48.png"/><Relationship Id="rId22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37556" y="1610326"/>
            <a:ext cx="675249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第三单元 </a:t>
            </a:r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分数乘法</a:t>
            </a:r>
          </a:p>
        </p:txBody>
      </p:sp>
      <p:sp>
        <p:nvSpPr>
          <p:cNvPr id="6" name="矩形 5"/>
          <p:cNvSpPr/>
          <p:nvPr/>
        </p:nvSpPr>
        <p:spPr>
          <a:xfrm>
            <a:off x="1237556" y="3163198"/>
            <a:ext cx="6752490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ea"/>
              </a:rPr>
              <a:t>第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ea"/>
              </a:rPr>
              <a:t>8</a:t>
            </a:r>
            <a:r>
              <a:rPr lang="zh-CN" altLang="en-US" sz="4000" b="1" spc="3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ea"/>
              </a:rPr>
              <a:t>课时   练习三</a:t>
            </a:r>
            <a:endParaRPr lang="zh-CN" altLang="zh-CN" sz="4000" b="1" spc="300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87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905408" y="520698"/>
            <a:ext cx="79147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写出下面各数的倒数。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0623" y="3611737"/>
            <a:ext cx="972000" cy="1349538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2" name="组合 4"/>
          <p:cNvGrpSpPr/>
          <p:nvPr/>
        </p:nvGrpSpPr>
        <p:grpSpPr bwMode="auto">
          <a:xfrm>
            <a:off x="2302623" y="3458732"/>
            <a:ext cx="2576947" cy="1009596"/>
            <a:chOff x="2284029" y="1095824"/>
            <a:chExt cx="2756591" cy="356766"/>
          </a:xfrm>
          <a:noFill/>
        </p:grpSpPr>
        <p:sp>
          <p:nvSpPr>
            <p:cNvPr id="25" name="云形标注 82"/>
            <p:cNvSpPr>
              <a:spLocks noChangeArrowheads="1"/>
            </p:cNvSpPr>
            <p:nvPr/>
          </p:nvSpPr>
          <p:spPr bwMode="auto">
            <a:xfrm>
              <a:off x="2284029" y="1095824"/>
              <a:ext cx="2756591" cy="356766"/>
            </a:xfrm>
            <a:prstGeom prst="cloudCallout">
              <a:avLst>
                <a:gd name="adj1" fmla="val -55309"/>
                <a:gd name="adj2" fmla="val 54596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矩形 4"/>
            <p:cNvSpPr>
              <a:spLocks noChangeArrowheads="1"/>
            </p:cNvSpPr>
            <p:nvPr/>
          </p:nvSpPr>
          <p:spPr bwMode="auto">
            <a:xfrm>
              <a:off x="2450189" y="1149892"/>
              <a:ext cx="2465940" cy="2501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先把小数化成分数，再写出倒数。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1516689" y="1235210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689" y="1235210"/>
                <a:ext cx="453970" cy="7394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4229272" y="1220842"/>
                <a:ext cx="633507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272" y="1220842"/>
                <a:ext cx="633507" cy="7343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9"/>
          <p:cNvSpPr txBox="1"/>
          <p:nvPr/>
        </p:nvSpPr>
        <p:spPr>
          <a:xfrm>
            <a:off x="2734070" y="1326214"/>
            <a:ext cx="68878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0.1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3339" y="1326214"/>
            <a:ext cx="9438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0.01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7207725" y="1218278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725" y="1218278"/>
                <a:ext cx="453970" cy="7394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E7052C20-DC4B-4594-98DA-49FDDBD63653}"/>
              </a:ext>
            </a:extLst>
          </p:cNvPr>
          <p:cNvSpPr txBox="1"/>
          <p:nvPr/>
        </p:nvSpPr>
        <p:spPr>
          <a:xfrm>
            <a:off x="1561573" y="207271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4262688" y="1914899"/>
                <a:ext cx="633507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688" y="1914899"/>
                <a:ext cx="633507" cy="73943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="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7230065" y="1914899"/>
                <a:ext cx="453970" cy="72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65" y="1914899"/>
                <a:ext cx="453970" cy="7294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2462428" y="1870868"/>
                <a:ext cx="1197764" cy="778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428" y="1870868"/>
                <a:ext cx="1197764" cy="778739"/>
              </a:xfrm>
              <a:prstGeom prst="rect">
                <a:avLst/>
              </a:prstGeom>
              <a:blipFill rotWithShape="0">
                <a:blip r:embed="rId10"/>
                <a:stretch>
                  <a:fillRect l="-10714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E7052C20-DC4B-4594-98DA-49FDDBD63653}"/>
              </a:ext>
            </a:extLst>
          </p:cNvPr>
          <p:cNvSpPr txBox="1"/>
          <p:nvPr/>
        </p:nvSpPr>
        <p:spPr>
          <a:xfrm>
            <a:off x="2729656" y="268500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5150089" y="1870036"/>
                <a:ext cx="1556836" cy="783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89" y="1870036"/>
                <a:ext cx="1556836" cy="783420"/>
              </a:xfrm>
              <a:prstGeom prst="rect">
                <a:avLst/>
              </a:prstGeom>
              <a:blipFill rotWithShape="0">
                <a:blip r:embed="rId11"/>
                <a:stretch>
                  <a:fillRect l="-8235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E7052C20-DC4B-4594-98DA-49FDDBD63653}"/>
              </a:ext>
            </a:extLst>
          </p:cNvPr>
          <p:cNvSpPr txBox="1"/>
          <p:nvPr/>
        </p:nvSpPr>
        <p:spPr>
          <a:xfrm>
            <a:off x="5566869" y="2685008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338486" y="693226"/>
            <a:ext cx="405578" cy="523220"/>
            <a:chOff x="152631" y="723992"/>
            <a:chExt cx="405578" cy="523220"/>
          </a:xfrm>
        </p:grpSpPr>
        <p:sp>
          <p:nvSpPr>
            <p:cNvPr id="64" name="椭圆 6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/>
              <p:cNvSpPr/>
              <p:nvPr/>
            </p:nvSpPr>
            <p:spPr>
              <a:xfrm>
                <a:off x="670671" y="531705"/>
                <a:ext cx="8085574" cy="121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淘气家买来一桶食用油，每天做菜约用这桶油的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天大约用了这桶油的几分之几？还剩几分之几？</a:t>
                </a:r>
              </a:p>
            </p:txBody>
          </p:sp>
        </mc:Choice>
        <mc:Fallback xmlns="">
          <p:sp>
            <p:nvSpPr>
              <p:cNvPr id="66" name="矩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71" y="531705"/>
                <a:ext cx="8085574" cy="1214500"/>
              </a:xfrm>
              <a:prstGeom prst="rect">
                <a:avLst/>
              </a:prstGeom>
              <a:blipFill rotWithShape="0">
                <a:blip r:embed="rId2"/>
                <a:stretch>
                  <a:fillRect l="-1508" r="-6033" b="-13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709339" y="2129787"/>
                <a:ext cx="1124539" cy="904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339" y="2129787"/>
                <a:ext cx="1124539" cy="9046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608121" y="2173544"/>
                <a:ext cx="1239955" cy="904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21" y="2173544"/>
                <a:ext cx="1239955" cy="9046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803449" y="2173801"/>
                <a:ext cx="808748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449" y="2173801"/>
                <a:ext cx="808748" cy="904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连接符 20"/>
          <p:cNvCxnSpPr/>
          <p:nvPr/>
        </p:nvCxnSpPr>
        <p:spPr>
          <a:xfrm>
            <a:off x="3105170" y="2280082"/>
            <a:ext cx="189892" cy="24167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257330" y="2811566"/>
            <a:ext cx="291925" cy="20307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468603" y="2897054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zh-CN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03" y="2897054"/>
                <a:ext cx="41549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863173" y="1897269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173" y="1897269"/>
                <a:ext cx="41549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5136975" y="2223537"/>
                <a:ext cx="1731820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975" y="2223537"/>
                <a:ext cx="1731820" cy="9043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"/>
              <p:cNvSpPr txBox="1">
                <a:spLocks noChangeArrowheads="1"/>
              </p:cNvSpPr>
              <p:nvPr/>
            </p:nvSpPr>
            <p:spPr bwMode="auto">
              <a:xfrm>
                <a:off x="1654274" y="3446869"/>
                <a:ext cx="6052582" cy="783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答：</a:t>
                </a:r>
                <a:r>
                  <a:rPr lang="en-US" altLang="zh-CN" sz="2800" b="1" dirty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en-US" sz="2800" b="1" dirty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天大约用了这桶油的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，还剩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4274" y="3446869"/>
                <a:ext cx="6052582" cy="783356"/>
              </a:xfrm>
              <a:prstGeom prst="rect">
                <a:avLst/>
              </a:prstGeom>
              <a:blipFill rotWithShape="0">
                <a:blip r:embed="rId10"/>
                <a:stretch>
                  <a:fillRect l="-2014" r="-8056" b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893507" y="436668"/>
                <a:ext cx="7681150" cy="121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笑笑攒了</a:t>
                </a:r>
                <a:r>
                  <a:rPr lang="en-US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35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元零花钱，她拿出其中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捐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给地震灾区的希望小学。笑笑捐了多少元？</a:t>
                </a: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07" y="436668"/>
                <a:ext cx="7681150" cy="1214500"/>
              </a:xfrm>
              <a:prstGeom prst="rect">
                <a:avLst/>
              </a:prstGeom>
              <a:blipFill rotWithShape="0">
                <a:blip r:embed="rId2"/>
                <a:stretch>
                  <a:fillRect l="-1667" b="-13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892219" y="2063286"/>
                <a:ext cx="1124539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35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219" y="2063286"/>
                <a:ext cx="1124539" cy="9043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791001" y="2107043"/>
                <a:ext cx="1419491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35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001" y="2107043"/>
                <a:ext cx="1419491" cy="9043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078383" y="2338033"/>
                <a:ext cx="14718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383" y="2338033"/>
                <a:ext cx="1471878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6471" r="-8299" b="-3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/>
          <p:cNvCxnSpPr/>
          <p:nvPr/>
        </p:nvCxnSpPr>
        <p:spPr>
          <a:xfrm>
            <a:off x="3310575" y="2239827"/>
            <a:ext cx="303049" cy="184363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521335" y="2744127"/>
            <a:ext cx="291925" cy="20307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707791" y="2807451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791" y="2807451"/>
                <a:ext cx="41549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165467" y="1826587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zh-CN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467" y="1826587"/>
                <a:ext cx="41549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969668" y="3269116"/>
            <a:ext cx="3528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800" b="1" dirty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：笑笑捐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21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元</a:t>
            </a:r>
            <a:r>
              <a:rPr lang="zh-CN" altLang="en-US" sz="2800" b="1" dirty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917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45813" y="387761"/>
            <a:ext cx="405578" cy="523220"/>
            <a:chOff x="152631" y="723992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3" y="475634"/>
            <a:ext cx="5763983" cy="151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4713" y="3417510"/>
            <a:ext cx="1044000" cy="131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4"/>
          <p:cNvGrpSpPr>
            <a:grpSpLocks/>
          </p:cNvGrpSpPr>
          <p:nvPr/>
        </p:nvGrpSpPr>
        <p:grpSpPr bwMode="auto">
          <a:xfrm>
            <a:off x="5428211" y="2849472"/>
            <a:ext cx="2669989" cy="1072598"/>
            <a:chOff x="2403110" y="1014731"/>
            <a:chExt cx="2928618" cy="68905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云形标注 82"/>
            <p:cNvSpPr>
              <a:spLocks noChangeArrowheads="1"/>
            </p:cNvSpPr>
            <p:nvPr/>
          </p:nvSpPr>
          <p:spPr bwMode="auto">
            <a:xfrm>
              <a:off x="2403110" y="1014731"/>
              <a:ext cx="2689791" cy="689059"/>
            </a:xfrm>
            <a:prstGeom prst="cloudCallout">
              <a:avLst>
                <a:gd name="adj1" fmla="val 40561"/>
                <a:gd name="adj2" fmla="val 60740"/>
              </a:avLst>
            </a:prstGeom>
            <a:noFill/>
            <a:ln w="19050" algn="ctr">
              <a:solidFill>
                <a:srgbClr val="82583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6" name="矩形 4"/>
            <p:cNvSpPr>
              <a:spLocks noChangeArrowheads="1"/>
            </p:cNvSpPr>
            <p:nvPr/>
          </p:nvSpPr>
          <p:spPr bwMode="auto">
            <a:xfrm>
              <a:off x="2717865" y="1112725"/>
              <a:ext cx="2613863" cy="5338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2011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年是平年，共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365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天。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119783" y="2409326"/>
                <a:ext cx="1304075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365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83" y="2409326"/>
                <a:ext cx="1304075" cy="904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252333" y="2409326"/>
                <a:ext cx="1599027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365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33" y="2409326"/>
                <a:ext cx="1599027" cy="9043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3745290" y="2634471"/>
                <a:ext cx="16514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219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天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90" y="2634471"/>
                <a:ext cx="1651414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5116" r="-7011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连接符 27"/>
          <p:cNvCxnSpPr/>
          <p:nvPr/>
        </p:nvCxnSpPr>
        <p:spPr>
          <a:xfrm>
            <a:off x="2771907" y="2542110"/>
            <a:ext cx="519252" cy="191423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053727" y="3032796"/>
            <a:ext cx="291925" cy="20307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246771" y="3077258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771" y="3077258"/>
                <a:ext cx="41549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746839" y="2093826"/>
                <a:ext cx="5693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73</m:t>
                      </m:r>
                    </m:oMath>
                  </m:oMathPara>
                </a14:m>
                <a:endParaRPr lang="zh-CN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839" y="2093826"/>
                <a:ext cx="569387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084678" y="3564013"/>
            <a:ext cx="4521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答：有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219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天空气质量为优。</a:t>
            </a:r>
            <a:endParaRPr lang="zh-CN" altLang="en-US" sz="2800" b="1" dirty="0">
              <a:solidFill>
                <a:srgbClr val="FF0000"/>
              </a:solidFill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45813" y="387761"/>
            <a:ext cx="405578" cy="523220"/>
            <a:chOff x="152631" y="723992"/>
            <a:chExt cx="405578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9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88217" y="910981"/>
                <a:ext cx="7700175" cy="1646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一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支牙膏用了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10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天，大约用去总量的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过了半个月，又大约用去了剩下的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这半个月用去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的是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牙膏总量的几分之几？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17" y="910981"/>
                <a:ext cx="7700175" cy="1646733"/>
              </a:xfrm>
              <a:prstGeom prst="rect">
                <a:avLst/>
              </a:prstGeom>
              <a:blipFill rotWithShape="1">
                <a:blip r:embed="rId2"/>
                <a:stretch>
                  <a:fillRect l="-1188" r="-5226" b="-66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/>
          <p:cNvSpPr/>
          <p:nvPr/>
        </p:nvSpPr>
        <p:spPr>
          <a:xfrm>
            <a:off x="1071277" y="417424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画一画，算一算。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45977"/>
              </p:ext>
            </p:extLst>
          </p:nvPr>
        </p:nvGraphicFramePr>
        <p:xfrm>
          <a:off x="1394988" y="2765643"/>
          <a:ext cx="1572768" cy="1423972"/>
        </p:xfrm>
        <a:graphic>
          <a:graphicData uri="http://schemas.openxmlformats.org/drawingml/2006/table">
            <a:tbl>
              <a:tblPr firstRow="1" bandRow="1"/>
              <a:tblGrid>
                <a:gridCol w="52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4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4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59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4588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9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4588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9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4588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9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432865" y="2424667"/>
                <a:ext cx="1510926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865" y="2424667"/>
                <a:ext cx="1510926" cy="7884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5197870" y="2539476"/>
            <a:ext cx="1148586" cy="642612"/>
            <a:chOff x="4198116" y="-446859"/>
            <a:chExt cx="1148586" cy="642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xmlns="" id="{ECAEFEAE-59A8-4868-B3D7-EED418A51E03}"/>
                    </a:ext>
                  </a:extLst>
                </p:cNvPr>
                <p:cNvSpPr txBox="1"/>
                <p:nvPr/>
              </p:nvSpPr>
              <p:spPr>
                <a:xfrm>
                  <a:off x="4777315" y="-446154"/>
                  <a:ext cx="569387" cy="6419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4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CAEFEAE-59A8-4868-B3D7-EED418A51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315" y="-446154"/>
                  <a:ext cx="569387" cy="64190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68" y="-441106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4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198116" y="-446859"/>
                  <a:ext cx="569387" cy="6426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8116" y="-446859"/>
                  <a:ext cx="569387" cy="64261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6173091" y="2520496"/>
                <a:ext cx="829555" cy="6805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091" y="2520496"/>
                <a:ext cx="829555" cy="680571"/>
              </a:xfrm>
              <a:prstGeom prst="rect">
                <a:avLst/>
              </a:prstGeom>
              <a:blipFill rotWithShape="0">
                <a:blip r:embed="rId7"/>
                <a:stretch>
                  <a:fillRect l="-11765" b="-71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371208" y="3395468"/>
                <a:ext cx="5474475" cy="680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答：这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半个月用去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的是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牙膏总量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08" y="3395468"/>
                <a:ext cx="5474475" cy="680571"/>
              </a:xfrm>
              <a:prstGeom prst="rect">
                <a:avLst/>
              </a:prstGeom>
              <a:blipFill rotWithShape="1">
                <a:blip r:embed="rId8"/>
                <a:stretch>
                  <a:fillRect l="-1670" b="-3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45813" y="387761"/>
            <a:ext cx="405578" cy="523220"/>
            <a:chOff x="152631" y="723992"/>
            <a:chExt cx="405578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9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62338" y="940644"/>
                <a:ext cx="7846825" cy="1423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有关科学研究表明：牛肉中含有丰富的营养成分，其中蛋白质含量约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脂肪含量占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妈妈买了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1000g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牛肉，这两种营养成分分别约有多少克？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38" y="940644"/>
                <a:ext cx="7846825" cy="1423595"/>
              </a:xfrm>
              <a:prstGeom prst="rect">
                <a:avLst/>
              </a:prstGeom>
              <a:blipFill rotWithShape="0">
                <a:blip r:embed="rId3"/>
                <a:stretch>
                  <a:fillRect l="-1166" t="-3419" r="-5128" b="-85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/>
          <p:cNvSpPr/>
          <p:nvPr/>
        </p:nvSpPr>
        <p:spPr>
          <a:xfrm>
            <a:off x="1071277" y="417424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画一画，算一算。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898767"/>
              </p:ext>
            </p:extLst>
          </p:nvPr>
        </p:nvGraphicFramePr>
        <p:xfrm>
          <a:off x="1552930" y="2624326"/>
          <a:ext cx="1048512" cy="1779965"/>
        </p:xfrm>
        <a:graphic>
          <a:graphicData uri="http://schemas.openxmlformats.org/drawingml/2006/table">
            <a:tbl>
              <a:tblPr firstRow="1" bandRow="1"/>
              <a:tblGrid>
                <a:gridCol w="52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4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59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9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4588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9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9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993">
                <a:tc>
                  <a:txBody>
                    <a:bodyPr/>
                    <a:lstStyle/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869630" y="2601014"/>
                <a:ext cx="1298753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1000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630" y="2601014"/>
                <a:ext cx="1298753" cy="7884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004447" y="2781580"/>
                <a:ext cx="1441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克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447" y="2781580"/>
                <a:ext cx="144142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4474" r="-6356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445867" y="2601014"/>
                <a:ext cx="1452642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1000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867" y="2601014"/>
                <a:ext cx="1452642" cy="7884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746523" y="2821929"/>
                <a:ext cx="1441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克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23" y="2821929"/>
                <a:ext cx="1441420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4474" r="-6356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3032057" y="3570001"/>
            <a:ext cx="5792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答：蛋白质含量约有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克，脂肪含量约有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克。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2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75129" y="387761"/>
            <a:ext cx="546946" cy="523220"/>
            <a:chOff x="81947" y="723992"/>
            <a:chExt cx="546946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947" y="723992"/>
              <a:ext cx="54694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10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400" y="586211"/>
            <a:ext cx="4876190" cy="1038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5396219"/>
                  </p:ext>
                </p:extLst>
              </p:nvPr>
            </p:nvGraphicFramePr>
            <p:xfrm>
              <a:off x="1229787" y="1742959"/>
              <a:ext cx="6632040" cy="26487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10680"/>
                    <a:gridCol w="2210680"/>
                    <a:gridCol w="2210680"/>
                  </a:tblGrid>
                  <a:tr h="5179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商品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原价</a:t>
                          </a:r>
                          <a:r>
                            <a:rPr lang="en-US" altLang="zh-CN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/</a:t>
                          </a:r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元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现价</a:t>
                          </a:r>
                          <a:r>
                            <a:rPr lang="en-US" altLang="zh-CN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/</a:t>
                          </a:r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元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17956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 ×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楷体" panose="02010609060101010101" pitchFamily="49" charset="-122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0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0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2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楷体" panose="02010609060101010101" pitchFamily="49" charset="-122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0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49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0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17956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17956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17956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5396219"/>
                  </p:ext>
                </p:extLst>
              </p:nvPr>
            </p:nvGraphicFramePr>
            <p:xfrm>
              <a:off x="1229787" y="1742959"/>
              <a:ext cx="6632040" cy="26487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10680"/>
                    <a:gridCol w="2210680"/>
                    <a:gridCol w="2210680"/>
                  </a:tblGrid>
                  <a:tr h="5179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商品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原价</a:t>
                          </a:r>
                          <a:r>
                            <a:rPr lang="en-US" altLang="zh-CN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/</a:t>
                          </a:r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元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现价</a:t>
                          </a:r>
                          <a:r>
                            <a:rPr lang="en-US" altLang="zh-CN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/</a:t>
                          </a:r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元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76898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275" t="-90526" r="-551" b="-271579"/>
                          </a:stretch>
                        </a:blipFill>
                      </a:tcPr>
                    </a:tc>
                  </a:tr>
                  <a:tr h="517956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17956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17956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659" y="2299193"/>
            <a:ext cx="571429" cy="4952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992" y="2878827"/>
            <a:ext cx="504762" cy="4667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3659" y="3430012"/>
            <a:ext cx="489646" cy="4232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9852" y="3981197"/>
            <a:ext cx="489646" cy="40374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16921" y="2912166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025878" y="2794431"/>
                <a:ext cx="1406154" cy="582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=28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878" y="2794431"/>
                <a:ext cx="1406154" cy="582532"/>
              </a:xfrm>
              <a:prstGeom prst="rect">
                <a:avLst/>
              </a:prstGeom>
              <a:blipFill rotWithShape="0">
                <a:blip r:embed="rId9"/>
                <a:stretch>
                  <a:fillRect l="-4329" r="-4329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4316920" y="3405801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025878" y="3312276"/>
                <a:ext cx="1406154" cy="585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878" y="3312276"/>
                <a:ext cx="1406154" cy="585417"/>
              </a:xfrm>
              <a:prstGeom prst="rect">
                <a:avLst/>
              </a:prstGeom>
              <a:blipFill rotWithShape="0">
                <a:blip r:embed="rId10"/>
                <a:stretch>
                  <a:fillRect l="-4329" r="-4329" b="-7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4316920" y="3930641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025878" y="3837116"/>
                <a:ext cx="1406154" cy="585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=40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878" y="3837116"/>
                <a:ext cx="1406154" cy="585417"/>
              </a:xfrm>
              <a:prstGeom prst="rect">
                <a:avLst/>
              </a:prstGeom>
              <a:blipFill rotWithShape="0">
                <a:blip r:embed="rId11"/>
                <a:stretch>
                  <a:fillRect l="-4329" r="-4329" b="-7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0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75129" y="387761"/>
            <a:ext cx="546946" cy="523220"/>
            <a:chOff x="81947" y="723992"/>
            <a:chExt cx="546946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947" y="723992"/>
              <a:ext cx="54694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71277" y="417424"/>
            <a:ext cx="5898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小小水果店四种水果现共储存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40 kg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99781" y="824508"/>
            <a:ext cx="3379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小小水果店四种水果储存量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366906"/>
                  </p:ext>
                </p:extLst>
              </p:nvPr>
            </p:nvGraphicFramePr>
            <p:xfrm>
              <a:off x="1051391" y="1261046"/>
              <a:ext cx="4742582" cy="12189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7242"/>
                    <a:gridCol w="806335"/>
                    <a:gridCol w="806335"/>
                    <a:gridCol w="806335"/>
                    <a:gridCol w="806335"/>
                  </a:tblGrid>
                  <a:tr h="5179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水果种类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梨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苹果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桃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橘子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179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 smtClean="0"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占水果总量的几分之几</a:t>
                          </a:r>
                          <a:endParaRPr lang="zh-CN" altLang="en-US" sz="2000" b="1" dirty="0"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楷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0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0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楷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0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0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楷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0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0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？</a:t>
                          </a:r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366906"/>
                  </p:ext>
                </p:extLst>
              </p:nvPr>
            </p:nvGraphicFramePr>
            <p:xfrm>
              <a:off x="1051391" y="1261046"/>
              <a:ext cx="4742582" cy="12189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7242"/>
                    <a:gridCol w="806335"/>
                    <a:gridCol w="806335"/>
                    <a:gridCol w="806335"/>
                    <a:gridCol w="806335"/>
                  </a:tblGrid>
                  <a:tr h="5179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水果种类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梨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苹果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桃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橘子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 smtClean="0"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占水果总量的几分之几</a:t>
                          </a:r>
                          <a:endParaRPr lang="zh-CN" altLang="en-US" sz="2000" b="1" dirty="0"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8636" t="-74783" r="-301515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88636" t="-74783" r="-201515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85714" t="-74783" r="-100000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？</a:t>
                          </a:r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2" name="组合 4"/>
          <p:cNvGrpSpPr/>
          <p:nvPr/>
        </p:nvGrpSpPr>
        <p:grpSpPr bwMode="auto">
          <a:xfrm>
            <a:off x="5917173" y="1091708"/>
            <a:ext cx="2071279" cy="1237270"/>
            <a:chOff x="2282760" y="1129984"/>
            <a:chExt cx="2215672" cy="437220"/>
          </a:xfrm>
          <a:noFill/>
        </p:grpSpPr>
        <p:sp>
          <p:nvSpPr>
            <p:cNvPr id="13" name="云形标注 82"/>
            <p:cNvSpPr>
              <a:spLocks noChangeArrowheads="1"/>
            </p:cNvSpPr>
            <p:nvPr/>
          </p:nvSpPr>
          <p:spPr bwMode="auto">
            <a:xfrm>
              <a:off x="2282760" y="1129984"/>
              <a:ext cx="2215672" cy="437220"/>
            </a:xfrm>
            <a:prstGeom prst="cloudCallout">
              <a:avLst>
                <a:gd name="adj1" fmla="val 47774"/>
                <a:gd name="adj2" fmla="val 55674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4"/>
            <p:cNvSpPr>
              <a:spLocks noChangeArrowheads="1"/>
            </p:cNvSpPr>
            <p:nvPr/>
          </p:nvSpPr>
          <p:spPr bwMode="auto">
            <a:xfrm>
              <a:off x="2300746" y="1165400"/>
              <a:ext cx="2102183" cy="3589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请你提出两个数学问题，并尝试解答。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30C27C0-0AAC-4176-96AB-6B33F5853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0469" y="1986255"/>
            <a:ext cx="816246" cy="98757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124260" y="2924661"/>
            <a:ext cx="5792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橘子占水果总量的几分之几？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96248" y="3414509"/>
                <a:ext cx="2129237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48" y="3414509"/>
                <a:ext cx="2129237" cy="7884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389428" y="3386326"/>
                <a:ext cx="2905604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428" y="3386326"/>
                <a:ext cx="2905604" cy="7884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163419" y="3386325"/>
                <a:ext cx="884088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419" y="3386325"/>
                <a:ext cx="884088" cy="7884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916381" y="3375342"/>
                <a:ext cx="730200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381" y="3375342"/>
                <a:ext cx="730200" cy="7842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985505" y="4187214"/>
                <a:ext cx="3708090" cy="684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答：橘子占水果总量的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05" y="4187214"/>
                <a:ext cx="3708090" cy="684803"/>
              </a:xfrm>
              <a:prstGeom prst="rect">
                <a:avLst/>
              </a:prstGeom>
              <a:blipFill rotWithShape="0">
                <a:blip r:embed="rId9"/>
                <a:stretch>
                  <a:fillRect l="-2632" r="-2467" b="-3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1071277" y="2512164"/>
            <a:ext cx="5792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答案不唯一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75129" y="387761"/>
            <a:ext cx="546946" cy="523220"/>
            <a:chOff x="81947" y="723992"/>
            <a:chExt cx="546946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947" y="723992"/>
              <a:ext cx="54694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71277" y="417424"/>
            <a:ext cx="5898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小小水果店四种水果现共储存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40 kg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99782" y="970307"/>
            <a:ext cx="3379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小小水果店四种水果储存量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/>
              <p:cNvGraphicFramePr>
                <a:graphicFrameLocks noGrp="1"/>
              </p:cNvGraphicFramePr>
              <p:nvPr/>
            </p:nvGraphicFramePr>
            <p:xfrm>
              <a:off x="1051391" y="1469597"/>
              <a:ext cx="4742582" cy="12189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7242"/>
                    <a:gridCol w="806335"/>
                    <a:gridCol w="806335"/>
                    <a:gridCol w="806335"/>
                    <a:gridCol w="806335"/>
                  </a:tblGrid>
                  <a:tr h="5179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水果种类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梨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苹果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桃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橘子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179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 smtClean="0"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占水果总量的几分之几</a:t>
                          </a:r>
                          <a:endParaRPr lang="zh-CN" altLang="en-US" sz="2000" b="1" dirty="0"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楷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0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0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楷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0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0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楷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0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0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？</a:t>
                          </a:r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/>
              <p:cNvGraphicFramePr>
                <a:graphicFrameLocks noGrp="1"/>
              </p:cNvGraphicFramePr>
              <p:nvPr/>
            </p:nvGraphicFramePr>
            <p:xfrm>
              <a:off x="1051391" y="1469597"/>
              <a:ext cx="4742582" cy="12189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7242"/>
                    <a:gridCol w="806335"/>
                    <a:gridCol w="806335"/>
                    <a:gridCol w="806335"/>
                    <a:gridCol w="806335"/>
                  </a:tblGrid>
                  <a:tr h="5179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水果种类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梨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苹果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桃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>
                              <a:solidFill>
                                <a:schemeClr val="tx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橘子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 smtClean="0"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占水果总量的几分之几</a:t>
                          </a:r>
                          <a:endParaRPr lang="zh-CN" altLang="en-US" sz="2000" b="1" dirty="0"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87970" t="-74138" r="-300000" b="-14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0152" t="-74138" r="-202273" b="-14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87218" t="-74138" r="-100752" b="-14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？</a:t>
                          </a:r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2" name="组合 4"/>
          <p:cNvGrpSpPr/>
          <p:nvPr/>
        </p:nvGrpSpPr>
        <p:grpSpPr bwMode="auto">
          <a:xfrm>
            <a:off x="5917173" y="1091708"/>
            <a:ext cx="2071279" cy="1237270"/>
            <a:chOff x="2282760" y="1129984"/>
            <a:chExt cx="2215672" cy="437220"/>
          </a:xfrm>
          <a:noFill/>
        </p:grpSpPr>
        <p:sp>
          <p:nvSpPr>
            <p:cNvPr id="13" name="云形标注 82"/>
            <p:cNvSpPr>
              <a:spLocks noChangeArrowheads="1"/>
            </p:cNvSpPr>
            <p:nvPr/>
          </p:nvSpPr>
          <p:spPr bwMode="auto">
            <a:xfrm>
              <a:off x="2282760" y="1129984"/>
              <a:ext cx="2215672" cy="437220"/>
            </a:xfrm>
            <a:prstGeom prst="cloudCallout">
              <a:avLst>
                <a:gd name="adj1" fmla="val 47774"/>
                <a:gd name="adj2" fmla="val 55674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4"/>
            <p:cNvSpPr>
              <a:spLocks noChangeArrowheads="1"/>
            </p:cNvSpPr>
            <p:nvPr/>
          </p:nvSpPr>
          <p:spPr bwMode="auto">
            <a:xfrm>
              <a:off x="2300746" y="1165400"/>
              <a:ext cx="2102183" cy="3589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请你提出两个数学问题，并尝试解答。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30C27C0-0AAC-4176-96AB-6B33F5853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0469" y="1986255"/>
            <a:ext cx="816246" cy="98757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124260" y="2871339"/>
            <a:ext cx="5792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橘子共有多少千克？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73236" y="4051232"/>
            <a:ext cx="3708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答：橘子共有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千克。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502838" y="3301112"/>
                <a:ext cx="990976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40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838" y="3301112"/>
                <a:ext cx="990976" cy="7884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3389428" y="3480468"/>
                <a:ext cx="14430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千克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428" y="3480468"/>
                <a:ext cx="1443024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4474" r="-675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4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01008" y="475634"/>
            <a:ext cx="546946" cy="523220"/>
            <a:chOff x="81947" y="723992"/>
            <a:chExt cx="546946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947" y="723992"/>
              <a:ext cx="54694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051390" y="475634"/>
                <a:ext cx="7556901" cy="2326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光明小学有学生</a:t>
                </a:r>
                <a:r>
                  <a:rPr lang="en-US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840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人，五年级学生数占全校学生总数的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五年级有多少人？五年级的女生数是本年级学生数的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五年级有多少女生？先画图表示，再列式计算。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0" y="475634"/>
                <a:ext cx="7556901" cy="2326406"/>
              </a:xfrm>
              <a:prstGeom prst="rect">
                <a:avLst/>
              </a:prstGeom>
              <a:blipFill rotWithShape="1">
                <a:blip r:embed="rId2"/>
                <a:stretch>
                  <a:fillRect l="-1613" t="-2618" r="-1290" b="-62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15954"/>
              </p:ext>
            </p:extLst>
          </p:nvPr>
        </p:nvGraphicFramePr>
        <p:xfrm>
          <a:off x="1147954" y="2913798"/>
          <a:ext cx="1666259" cy="1828800"/>
        </p:xfrm>
        <a:graphic>
          <a:graphicData uri="http://schemas.openxmlformats.org/drawingml/2006/table">
            <a:tbl>
              <a:tblPr firstRow="1" bandRow="1"/>
              <a:tblGrid>
                <a:gridCol w="238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80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8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80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80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94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ysClr val="windowText" lastClr="000000"/>
                      </a:fgClr>
                      <a:bgClr>
                        <a:srgbClr val="1F497D">
                          <a:lumMod val="60000"/>
                          <a:lumOff val="40000"/>
                        </a:srgbClr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ysClr val="windowText" lastClr="000000"/>
                      </a:fgClr>
                      <a:bgClr>
                        <a:srgbClr val="1F497D">
                          <a:lumMod val="60000"/>
                          <a:lumOff val="40000"/>
                        </a:srgbClr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4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ysClr val="windowText" lastClr="000000"/>
                      </a:fgClr>
                      <a:bgClr>
                        <a:srgbClr val="1F497D">
                          <a:lumMod val="60000"/>
                          <a:lumOff val="40000"/>
                        </a:srgbClr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ysClr val="windowText" lastClr="000000"/>
                      </a:fgClr>
                      <a:bgClr>
                        <a:srgbClr val="1F497D">
                          <a:lumMod val="60000"/>
                          <a:lumOff val="40000"/>
                        </a:srgbClr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4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ysClr val="windowText" lastClr="000000"/>
                      </a:fgClr>
                      <a:bgClr>
                        <a:srgbClr val="1F497D">
                          <a:lumMod val="60000"/>
                          <a:lumOff val="40000"/>
                        </a:srgbClr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ysClr val="windowText" lastClr="000000"/>
                      </a:fgClr>
                      <a:bgClr>
                        <a:srgbClr val="1F497D">
                          <a:lumMod val="60000"/>
                          <a:lumOff val="40000"/>
                        </a:srgbClr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4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ysClr val="windowText" lastClr="000000"/>
                      </a:fgClr>
                      <a:bgClr>
                        <a:srgbClr val="1F497D">
                          <a:lumMod val="60000"/>
                          <a:lumOff val="40000"/>
                        </a:srgbClr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ysClr val="windowText" lastClr="000000"/>
                      </a:fgClr>
                      <a:bgClr>
                        <a:srgbClr val="1F497D">
                          <a:lumMod val="60000"/>
                          <a:lumOff val="40000"/>
                        </a:srgbClr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4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ysClr val="windowText" lastClr="000000"/>
                      </a:fgClr>
                      <a:bgClr>
                        <a:srgbClr val="1F497D">
                          <a:lumMod val="60000"/>
                          <a:lumOff val="40000"/>
                        </a:srgbClr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ysClr val="windowText" lastClr="000000"/>
                      </a:fgClr>
                      <a:bgClr>
                        <a:srgbClr val="1F497D">
                          <a:lumMod val="60000"/>
                          <a:lumOff val="40000"/>
                        </a:srgbClr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4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ysClr val="windowText" lastClr="000000"/>
                      </a:fgClr>
                      <a:bgClr>
                        <a:srgbClr val="1F497D">
                          <a:lumMod val="60000"/>
                          <a:lumOff val="40000"/>
                        </a:srgbClr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ysClr val="windowText" lastClr="000000"/>
                      </a:fgClr>
                      <a:bgClr>
                        <a:srgbClr val="1F497D">
                          <a:lumMod val="60000"/>
                          <a:lumOff val="40000"/>
                        </a:srgbClr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4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ysClr val="windowText" lastClr="000000"/>
                      </a:fgClr>
                      <a:bgClr>
                        <a:srgbClr val="1F497D">
                          <a:lumMod val="60000"/>
                          <a:lumOff val="40000"/>
                        </a:srgbClr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ysClr val="windowText" lastClr="000000"/>
                      </a:fgClr>
                      <a:bgClr>
                        <a:srgbClr val="1F497D">
                          <a:lumMod val="60000"/>
                          <a:lumOff val="40000"/>
                        </a:srgbClr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94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4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94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94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94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zh-CN" altLang="en-US" sz="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985840" y="3009261"/>
                <a:ext cx="1144865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840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40" y="3009261"/>
                <a:ext cx="1144865" cy="7884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006003" y="3191143"/>
                <a:ext cx="15183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240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人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003" y="3191143"/>
                <a:ext cx="1518364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4474" r="-6024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758428" y="2970843"/>
                <a:ext cx="1298753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240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28" y="2970843"/>
                <a:ext cx="1298753" cy="784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22601" y="3172671"/>
                <a:ext cx="15183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140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人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601" y="3172671"/>
                <a:ext cx="1518364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4474" r="-6024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2985840" y="3886810"/>
            <a:ext cx="5885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答：五年级有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人，五年级有女生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02224" y="875847"/>
            <a:ext cx="2658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分数乘整数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5321" y="2785454"/>
            <a:ext cx="1080000" cy="117949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9" name="组合 4"/>
          <p:cNvGrpSpPr/>
          <p:nvPr/>
        </p:nvGrpSpPr>
        <p:grpSpPr bwMode="auto">
          <a:xfrm>
            <a:off x="1952861" y="1930472"/>
            <a:ext cx="2475382" cy="1444732"/>
            <a:chOff x="2090278" y="1129984"/>
            <a:chExt cx="2647946" cy="510532"/>
          </a:xfrm>
          <a:noFill/>
        </p:grpSpPr>
        <p:sp>
          <p:nvSpPr>
            <p:cNvPr id="20" name="云形标注 82"/>
            <p:cNvSpPr>
              <a:spLocks noChangeArrowheads="1"/>
            </p:cNvSpPr>
            <p:nvPr/>
          </p:nvSpPr>
          <p:spPr bwMode="auto">
            <a:xfrm>
              <a:off x="2090278" y="1129984"/>
              <a:ext cx="2647946" cy="510532"/>
            </a:xfrm>
            <a:prstGeom prst="cloudCallout">
              <a:avLst>
                <a:gd name="adj1" fmla="val -54447"/>
                <a:gd name="adj2" fmla="val 51309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矩形 4"/>
            <p:cNvSpPr>
              <a:spLocks noChangeArrowheads="1"/>
            </p:cNvSpPr>
            <p:nvPr/>
          </p:nvSpPr>
          <p:spPr bwMode="auto">
            <a:xfrm>
              <a:off x="2300746" y="1165400"/>
              <a:ext cx="2102183" cy="4241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求几个相同加数的和的简便运算。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0D9EB888-A8CC-47EC-8F72-E2970457311B}"/>
              </a:ext>
            </a:extLst>
          </p:cNvPr>
          <p:cNvGrpSpPr/>
          <p:nvPr/>
        </p:nvGrpSpPr>
        <p:grpSpPr>
          <a:xfrm>
            <a:off x="4311551" y="2963916"/>
            <a:ext cx="3754059" cy="1418897"/>
            <a:chOff x="5914067" y="2720839"/>
            <a:chExt cx="8106164" cy="1765593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ADD1F12A-297F-44DC-A1F9-DB653F1D621E}"/>
                </a:ext>
              </a:extLst>
            </p:cNvPr>
            <p:cNvSpPr/>
            <p:nvPr/>
          </p:nvSpPr>
          <p:spPr bwMode="auto">
            <a:xfrm>
              <a:off x="5914067" y="2720839"/>
              <a:ext cx="8106164" cy="1765593"/>
            </a:xfrm>
            <a:prstGeom prst="rect">
              <a:avLst/>
            </a:prstGeom>
            <a:solidFill>
              <a:srgbClr val="F95647"/>
            </a:solidFill>
            <a:ln w="412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sz="11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文本框 21">
              <a:extLst>
                <a:ext uri="{FF2B5EF4-FFF2-40B4-BE49-F238E27FC236}">
                  <a16:creationId xmlns:a16="http://schemas.microsoft.com/office/drawing/2014/main" xmlns="" id="{EECA1F6A-3B5C-458E-B3F4-281F3014B08D}"/>
                </a:ext>
              </a:extLst>
            </p:cNvPr>
            <p:cNvSpPr txBox="1"/>
            <p:nvPr/>
          </p:nvSpPr>
          <p:spPr>
            <a:xfrm>
              <a:off x="6231783" y="2809756"/>
              <a:ext cx="7652277" cy="1559661"/>
            </a:xfrm>
            <a:prstGeom prst="rect">
              <a:avLst/>
            </a:prstGeom>
            <a:noFill/>
          </p:spPr>
          <p:txBody>
            <a:bodyPr wrap="square" lIns="72000" tIns="72000" rIns="72000" bIns="72000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用分数的分子与整数相乘的积作分子，分母不变，结果要化成最简分数。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4937112" y="1855871"/>
                <a:ext cx="931665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prstClr val="black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15</m:t>
                    </m:r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112" y="1855871"/>
                <a:ext cx="931665" cy="6805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5738700" y="1837404"/>
                <a:ext cx="1165704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700" y="1837404"/>
                <a:ext cx="1165704" cy="7884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6786979" y="2056135"/>
                <a:ext cx="7697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=21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979" y="2056135"/>
                <a:ext cx="76976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6527378" y="2430803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buSz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0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378" y="2430803"/>
                <a:ext cx="37702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6536882" y="1565867"/>
                <a:ext cx="4026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buSz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66FF"/>
                          </a:solidFill>
                          <a:latin typeface="Cambria Math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altLang="zh-CN" sz="20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82" y="1565867"/>
                <a:ext cx="40267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7FC581A8-EF44-4564-8D56-327B974ED52E}"/>
              </a:ext>
            </a:extLst>
          </p:cNvPr>
          <p:cNvCxnSpPr>
            <a:cxnSpLocks/>
          </p:cNvCxnSpPr>
          <p:nvPr/>
        </p:nvCxnSpPr>
        <p:spPr>
          <a:xfrm>
            <a:off x="6213265" y="2331720"/>
            <a:ext cx="336440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7FC581A8-EF44-4564-8D56-327B974ED52E}"/>
              </a:ext>
            </a:extLst>
          </p:cNvPr>
          <p:cNvCxnSpPr>
            <a:cxnSpLocks/>
          </p:cNvCxnSpPr>
          <p:nvPr/>
        </p:nvCxnSpPr>
        <p:spPr>
          <a:xfrm>
            <a:off x="6453936" y="1934694"/>
            <a:ext cx="380304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1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5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75129" y="387761"/>
            <a:ext cx="546946" cy="523220"/>
            <a:chOff x="81947" y="723992"/>
            <a:chExt cx="546946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947" y="723992"/>
              <a:ext cx="54694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051391" y="303731"/>
                <a:ext cx="7555138" cy="121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不计算，判断下面哪个算式结果在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之间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，与同伴说一说你的理由。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1" y="303731"/>
                <a:ext cx="7555138" cy="1214500"/>
              </a:xfrm>
              <a:prstGeom prst="rect">
                <a:avLst/>
              </a:prstGeom>
              <a:blipFill rotWithShape="0">
                <a:blip r:embed="rId3"/>
                <a:stretch>
                  <a:fillRect l="-1613" b="-13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1030141" y="1754025"/>
            <a:ext cx="1516765" cy="734560"/>
            <a:chOff x="4131782" y="-446154"/>
            <a:chExt cx="1516765" cy="7345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xmlns="" id="{ECAEFEAE-59A8-4868-B3D7-EED418A51E03}"/>
                    </a:ext>
                  </a:extLst>
                </p:cNvPr>
                <p:cNvSpPr txBox="1"/>
                <p:nvPr/>
              </p:nvSpPr>
              <p:spPr>
                <a:xfrm>
                  <a:off x="4835504" y="-446154"/>
                  <a:ext cx="813043" cy="734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13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CAEFEAE-59A8-4868-B3D7-EED418A51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504" y="-446154"/>
                  <a:ext cx="813043" cy="7345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68" y="-441106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131782" y="-446154"/>
                  <a:ext cx="633507" cy="734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1782" y="-446154"/>
                  <a:ext cx="633507" cy="73436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3641080" y="1754025"/>
            <a:ext cx="1337229" cy="739433"/>
            <a:chOff x="4131782" y="-446154"/>
            <a:chExt cx="1337229" cy="739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xmlns="" id="{ECAEFEAE-59A8-4868-B3D7-EED418A51E03}"/>
                    </a:ext>
                  </a:extLst>
                </p:cNvPr>
                <p:cNvSpPr txBox="1"/>
                <p:nvPr/>
              </p:nvSpPr>
              <p:spPr>
                <a:xfrm>
                  <a:off x="4835504" y="-446154"/>
                  <a:ext cx="633507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CAEFEAE-59A8-4868-B3D7-EED418A51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504" y="-446154"/>
                  <a:ext cx="633507" cy="73943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68" y="-441106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131782" y="-446154"/>
                  <a:ext cx="633507" cy="734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6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1782" y="-446154"/>
                  <a:ext cx="633507" cy="73436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6030919" y="1761505"/>
            <a:ext cx="1497529" cy="734496"/>
            <a:chOff x="4131782" y="-446154"/>
            <a:chExt cx="1497529" cy="734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xmlns="" id="{ECAEFEAE-59A8-4868-B3D7-EED418A51E03}"/>
                    </a:ext>
                  </a:extLst>
                </p:cNvPr>
                <p:cNvSpPr txBox="1"/>
                <p:nvPr/>
              </p:nvSpPr>
              <p:spPr>
                <a:xfrm>
                  <a:off x="4835504" y="-446154"/>
                  <a:ext cx="793807" cy="734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11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CAEFEAE-59A8-4868-B3D7-EED418A51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504" y="-446154"/>
                  <a:ext cx="793807" cy="73449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68" y="-441106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131782" y="-446154"/>
                  <a:ext cx="633507" cy="734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6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1782" y="-446154"/>
                  <a:ext cx="633507" cy="73436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6">
            <a:extLst>
              <a:ext uri="{FF2B5EF4-FFF2-40B4-BE49-F238E27FC236}">
                <a16:creationId xmlns:a16="http://schemas.microsoft.com/office/drawing/2014/main" xmlns="" id="{B69A0D45-D06D-4E81-AEB3-6B9541C70931}"/>
              </a:ext>
            </a:extLst>
          </p:cNvPr>
          <p:cNvSpPr txBox="1"/>
          <p:nvPr/>
        </p:nvSpPr>
        <p:spPr>
          <a:xfrm>
            <a:off x="1867959" y="2467560"/>
            <a:ext cx="8178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&lt;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2446874" y="1811070"/>
                <a:ext cx="817880" cy="6849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874" y="1811070"/>
                <a:ext cx="817880" cy="684931"/>
              </a:xfrm>
              <a:prstGeom prst="rect">
                <a:avLst/>
              </a:prstGeom>
              <a:blipFill rotWithShape="1">
                <a:blip r:embed="rId10"/>
                <a:stretch>
                  <a:fillRect l="-11111" b="-71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6">
            <a:extLst>
              <a:ext uri="{FF2B5EF4-FFF2-40B4-BE49-F238E27FC236}">
                <a16:creationId xmlns:a16="http://schemas.microsoft.com/office/drawing/2014/main" xmlns="" id="{B69A0D45-D06D-4E81-AEB3-6B9541C70931}"/>
              </a:ext>
            </a:extLst>
          </p:cNvPr>
          <p:cNvSpPr txBox="1"/>
          <p:nvPr/>
        </p:nvSpPr>
        <p:spPr>
          <a:xfrm>
            <a:off x="4344802" y="2488393"/>
            <a:ext cx="8178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&lt;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4836247" y="1815494"/>
                <a:ext cx="817880" cy="6805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247" y="1815494"/>
                <a:ext cx="817880" cy="680507"/>
              </a:xfrm>
              <a:prstGeom prst="rect">
                <a:avLst/>
              </a:prstGeom>
              <a:blipFill rotWithShape="1">
                <a:blip r:embed="rId11"/>
                <a:stretch>
                  <a:fillRect l="-11111" b="-810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6">
            <a:extLst>
              <a:ext uri="{FF2B5EF4-FFF2-40B4-BE49-F238E27FC236}">
                <a16:creationId xmlns:a16="http://schemas.microsoft.com/office/drawing/2014/main" xmlns="" id="{B69A0D45-D06D-4E81-AEB3-6B9541C70931}"/>
              </a:ext>
            </a:extLst>
          </p:cNvPr>
          <p:cNvSpPr txBox="1"/>
          <p:nvPr/>
        </p:nvSpPr>
        <p:spPr>
          <a:xfrm>
            <a:off x="6836044" y="2534428"/>
            <a:ext cx="8178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7427721" y="1815494"/>
                <a:ext cx="817880" cy="6805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＞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721" y="1815494"/>
                <a:ext cx="817880" cy="680507"/>
              </a:xfrm>
              <a:prstGeom prst="rect">
                <a:avLst/>
              </a:prstGeom>
              <a:blipFill rotWithShape="1">
                <a:blip r:embed="rId12"/>
                <a:stretch>
                  <a:fillRect l="-11111" b="-450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190883" y="3800610"/>
                <a:ext cx="4748553" cy="684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答：结果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之间的是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883" y="3800610"/>
                <a:ext cx="4748553" cy="684931"/>
              </a:xfrm>
              <a:prstGeom prst="rect">
                <a:avLst/>
              </a:prstGeom>
              <a:blipFill rotWithShape="1">
                <a:blip r:embed="rId13"/>
                <a:stretch>
                  <a:fillRect l="-1926" r="-10270" b="-88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833188" y="2928784"/>
                <a:ext cx="8658988" cy="6957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box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6 </m:t>
                            </m:r>
                          </m:den>
                        </m:f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× 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6 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，所以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6 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＞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zh-CN" altLang="en-US" sz="2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，</m:t>
                    </m:r>
                    <m:r>
                      <a:rPr lang="zh-CN" alt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即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8" y="2928784"/>
                <a:ext cx="8658988" cy="695703"/>
              </a:xfrm>
              <a:prstGeom prst="rect">
                <a:avLst/>
              </a:prstGeom>
              <a:blipFill rotWithShape="1">
                <a:blip r:embed="rId14"/>
                <a:stretch>
                  <a:fillRect b="-434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3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/>
      <p:bldP spid="31" grpId="0"/>
      <p:bldP spid="32" grpId="0"/>
      <p:bldP spid="33" grpId="0"/>
      <p:bldP spid="34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75129" y="475634"/>
            <a:ext cx="546946" cy="523220"/>
            <a:chOff x="81947" y="723992"/>
            <a:chExt cx="546946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947" y="723992"/>
              <a:ext cx="54694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051391" y="475634"/>
                <a:ext cx="7488760" cy="121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从上海到武汉的水路长约</a:t>
                </a:r>
                <a:r>
                  <a:rPr lang="en-US" altLang="zh-CN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1100 km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。一艘客轮从上海港开往武汉港，已经行驶了全程的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1" y="475634"/>
                <a:ext cx="7488760" cy="1214500"/>
              </a:xfrm>
              <a:prstGeom prst="rect">
                <a:avLst/>
              </a:prstGeom>
              <a:blipFill rotWithShape="0">
                <a:blip r:embed="rId3"/>
                <a:stretch>
                  <a:fillRect l="-1627" t="-5025" b="-30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6" descr="微信截图_201704101832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07" y="1794453"/>
            <a:ext cx="2703363" cy="112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848602" y="1664212"/>
            <a:ext cx="568863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400" dirty="0" smtClean="0"/>
              <a:t>(1)</a:t>
            </a:r>
            <a:r>
              <a:rPr lang="zh-CN" altLang="en-US" sz="2400" dirty="0" smtClean="0"/>
              <a:t>在</a:t>
            </a:r>
            <a:r>
              <a:rPr lang="zh-CN" altLang="en-US" sz="2400" dirty="0"/>
              <a:t>图上标出此时客轮的大致位置。</a:t>
            </a:r>
            <a:endParaRPr lang="en-US" altLang="zh-CN" sz="2400" dirty="0"/>
          </a:p>
          <a:p>
            <a:pPr>
              <a:lnSpc>
                <a:spcPct val="120000"/>
              </a:lnSpc>
            </a:pPr>
            <a:r>
              <a:rPr lang="en-US" altLang="zh-CN" sz="2400" dirty="0" smtClean="0"/>
              <a:t>(2)</a:t>
            </a:r>
            <a:r>
              <a:rPr lang="zh-CN" altLang="en-US" sz="2400" dirty="0" smtClean="0"/>
              <a:t>此时</a:t>
            </a:r>
            <a:r>
              <a:rPr lang="zh-CN" altLang="en-US" sz="2400" dirty="0"/>
              <a:t>客轮行驶了多少千米？</a:t>
            </a:r>
            <a:endParaRPr lang="en-US" altLang="zh-CN" sz="2400" dirty="0"/>
          </a:p>
          <a:p>
            <a:pPr>
              <a:lnSpc>
                <a:spcPct val="120000"/>
              </a:lnSpc>
            </a:pPr>
            <a:r>
              <a:rPr lang="en-US" altLang="zh-CN" sz="2400" dirty="0" smtClean="0"/>
              <a:t>(3)</a:t>
            </a:r>
            <a:r>
              <a:rPr lang="zh-CN" altLang="en-US" sz="2400" dirty="0" smtClean="0"/>
              <a:t>此时</a:t>
            </a:r>
            <a:r>
              <a:rPr lang="zh-CN" altLang="en-US" sz="2400" dirty="0"/>
              <a:t>客轮离武汉港还有多少千米？</a:t>
            </a:r>
          </a:p>
        </p:txBody>
      </p:sp>
      <p:sp>
        <p:nvSpPr>
          <p:cNvPr id="11" name="椭圆 10"/>
          <p:cNvSpPr/>
          <p:nvPr/>
        </p:nvSpPr>
        <p:spPr>
          <a:xfrm>
            <a:off x="6946180" y="2693390"/>
            <a:ext cx="77728" cy="714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08876" y="3160028"/>
                <a:ext cx="1996059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1100</m:t>
                    </m:r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76" y="3160028"/>
                <a:ext cx="1996059" cy="684803"/>
              </a:xfrm>
              <a:prstGeom prst="rect">
                <a:avLst/>
              </a:prstGeom>
              <a:blipFill rotWithShape="1">
                <a:blip r:embed="rId5"/>
                <a:stretch>
                  <a:fillRect l="-4573" b="-7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269758" y="3293593"/>
                <a:ext cx="18277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660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千米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758" y="3293593"/>
                <a:ext cx="1827744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4474" r="-5000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4999653" y="3284500"/>
            <a:ext cx="3893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660=440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千米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575129" y="3895289"/>
            <a:ext cx="436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答：此时客轮行驶了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660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千米。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5188036" y="3892833"/>
            <a:ext cx="3594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答：此时客轮离武汉港还有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440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千米。</a:t>
            </a:r>
          </a:p>
        </p:txBody>
      </p:sp>
    </p:spTree>
    <p:extLst>
      <p:ext uri="{BB962C8B-B14F-4D97-AF65-F5344CB8AC3E}">
        <p14:creationId xmlns:p14="http://schemas.microsoft.com/office/powerpoint/2010/main" val="17254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75129" y="475634"/>
            <a:ext cx="546946" cy="523220"/>
            <a:chOff x="81947" y="723992"/>
            <a:chExt cx="546946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947" y="723992"/>
              <a:ext cx="54694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51391" y="475634"/>
            <a:ext cx="74887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张庄农民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2012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年人均年收入比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2011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年增加了多少元？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67" y="1580805"/>
            <a:ext cx="3424615" cy="195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5609421" y="105059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228394" y="2016309"/>
                <a:ext cx="1452642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6000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94" y="2016309"/>
                <a:ext cx="1452642" cy="788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562918" y="2198158"/>
                <a:ext cx="15183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600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918" y="2198158"/>
                <a:ext cx="1518364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4667" r="-5600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645813" y="2915566"/>
            <a:ext cx="47955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：张庄农民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年人均年收入比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增加了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1180" y="92869"/>
            <a:ext cx="9108000" cy="4616151"/>
            <a:chOff x="28575" y="983381"/>
            <a:chExt cx="9108000" cy="4616151"/>
          </a:xfrm>
        </p:grpSpPr>
        <p:pic>
          <p:nvPicPr>
            <p:cNvPr id="2" name="Picture 3"/>
            <p:cNvPicPr>
              <a:picLocks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869"/>
            <a:stretch/>
          </p:blipFill>
          <p:spPr bwMode="auto">
            <a:xfrm>
              <a:off x="28575" y="983381"/>
              <a:ext cx="9108000" cy="105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/>
            <p:cNvPicPr>
              <a:picLocks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131"/>
            <a:stretch/>
          </p:blipFill>
          <p:spPr bwMode="auto">
            <a:xfrm>
              <a:off x="28575" y="2035532"/>
              <a:ext cx="9108000" cy="35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394118" y="822219"/>
            <a:ext cx="8360267" cy="3390754"/>
            <a:chOff x="394118" y="822219"/>
            <a:chExt cx="8360267" cy="3390754"/>
          </a:xfrm>
        </p:grpSpPr>
        <p:pic>
          <p:nvPicPr>
            <p:cNvPr id="6" name="Picture 3"/>
            <p:cNvPicPr>
              <a:picLocks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2" t="78579" r="9781" b="4815"/>
            <a:stretch/>
          </p:blipFill>
          <p:spPr bwMode="auto">
            <a:xfrm>
              <a:off x="394118" y="1152973"/>
              <a:ext cx="7884000" cy="306000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2021胡夫金字塔-旅游攻略-门票-地址-问答-游记点评，开罗旅游旅游景点推荐-去哪儿攻略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000"/>
                      </a14:imgEffect>
                      <a14:imgEffect>
                        <a14:saturation sat="75000"/>
                      </a14:imgEffect>
                      <a14:imgEffect>
                        <a14:brightnessContrast bright="1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46"/>
            <a:stretch/>
          </p:blipFill>
          <p:spPr bwMode="auto">
            <a:xfrm>
              <a:off x="441825" y="1733371"/>
              <a:ext cx="3096000" cy="1798475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98010" y="1367648"/>
              <a:ext cx="5256375" cy="2529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612000">
                <a:lnSpc>
                  <a:spcPct val="110000"/>
                </a:lnSpc>
                <a:spcBef>
                  <a:spcPts val="1800"/>
                </a:spcBef>
              </a:pPr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埃及金字塔是一种方锥形建筑物，其中以胡夫的金字塔最大。胡夫金字塔的塔身约由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</a:rPr>
                <a:t>230</a:t>
              </a:r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万块石头砌成，每块石头平均重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</a:rPr>
                <a:t>2.5t</a:t>
              </a:r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。经计算，若用载重为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</a:rPr>
                <a:t>20t</a:t>
              </a:r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，车身长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</a:rPr>
                <a:t>12m</a:t>
              </a:r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的货车运载这些石料，至少需要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</a:rPr>
                <a:t>287500</a:t>
              </a:r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辆。</a:t>
              </a:r>
              <a:endParaRPr lang="zh-CN" altLang="en-US" sz="2400" b="1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406215" y="822219"/>
              <a:ext cx="185980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600" b="1" dirty="0">
                  <a:solidFill>
                    <a:prstClr val="black"/>
                  </a:solidFill>
                  <a:latin typeface="Times New Roman" pitchFamily="18" charset="0"/>
                  <a:ea typeface="宋体" pitchFamily="2" charset="-122"/>
                </a:rPr>
                <a:t>埃及金字塔</a:t>
              </a:r>
              <a:endParaRPr lang="zh-CN" altLang="en-US" sz="26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98820" y="3763953"/>
            <a:ext cx="7488000" cy="1188000"/>
            <a:chOff x="1234441" y="3829644"/>
            <a:chExt cx="7488000" cy="1188000"/>
          </a:xfrm>
        </p:grpSpPr>
        <p:sp>
          <p:nvSpPr>
            <p:cNvPr id="10" name="云形标注 9"/>
            <p:cNvSpPr/>
            <p:nvPr/>
          </p:nvSpPr>
          <p:spPr>
            <a:xfrm rot="60000">
              <a:off x="1234441" y="3829644"/>
              <a:ext cx="7488000" cy="1188000"/>
            </a:xfrm>
            <a:prstGeom prst="cloudCallout">
              <a:avLst>
                <a:gd name="adj1" fmla="val 41665"/>
                <a:gd name="adj2" fmla="val 42236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5950" y="3945277"/>
              <a:ext cx="6646530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400" b="1" dirty="0" smtClean="0">
                  <a:latin typeface="Times New Roman" pitchFamily="18" charset="0"/>
                  <a:ea typeface="楷体" pitchFamily="49" charset="-122"/>
                </a:rPr>
                <a:t>赤道周长约</a:t>
              </a:r>
              <a:r>
                <a:rPr lang="en-US" altLang="zh-CN" sz="2400" b="1" dirty="0" smtClean="0">
                  <a:latin typeface="Times New Roman" pitchFamily="18" charset="0"/>
                  <a:ea typeface="楷体" pitchFamily="49" charset="-122"/>
                </a:rPr>
                <a:t>40000km</a:t>
              </a:r>
              <a:r>
                <a:rPr lang="zh-CN" altLang="en-US" sz="2400" b="1" dirty="0" smtClean="0">
                  <a:latin typeface="Times New Roman" pitchFamily="18" charset="0"/>
                  <a:ea typeface="楷体" pitchFamily="49" charset="-122"/>
                </a:rPr>
                <a:t>，如果将这些货车首尾相接排成一行，其总长度相当于赤道周长的几分之几？</a:t>
              </a:r>
              <a:endParaRPr lang="zh-CN" altLang="en-US" sz="2400" b="1" dirty="0">
                <a:latin typeface="Times New Roman" pitchFamily="18" charset="0"/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5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98820" y="1367648"/>
            <a:ext cx="7955565" cy="3584305"/>
            <a:chOff x="798820" y="1367648"/>
            <a:chExt cx="7955565" cy="3584305"/>
          </a:xfrm>
        </p:grpSpPr>
        <p:grpSp>
          <p:nvGrpSpPr>
            <p:cNvPr id="2" name="组合 1"/>
            <p:cNvGrpSpPr/>
            <p:nvPr/>
          </p:nvGrpSpPr>
          <p:grpSpPr>
            <a:xfrm>
              <a:off x="798820" y="3763953"/>
              <a:ext cx="7488000" cy="1188000"/>
              <a:chOff x="1234441" y="3829644"/>
              <a:chExt cx="7488000" cy="1188000"/>
            </a:xfrm>
          </p:grpSpPr>
          <p:sp>
            <p:nvSpPr>
              <p:cNvPr id="3" name="云形标注 2"/>
              <p:cNvSpPr/>
              <p:nvPr/>
            </p:nvSpPr>
            <p:spPr>
              <a:xfrm rot="60000">
                <a:off x="1234441" y="3829644"/>
                <a:ext cx="7488000" cy="1188000"/>
              </a:xfrm>
              <a:prstGeom prst="cloudCallout">
                <a:avLst>
                  <a:gd name="adj1" fmla="val 41665"/>
                  <a:gd name="adj2" fmla="val 42236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765950" y="3945277"/>
                <a:ext cx="6646530" cy="9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2400" b="1" dirty="0" smtClean="0">
                    <a:latin typeface="Times New Roman" pitchFamily="18" charset="0"/>
                    <a:ea typeface="楷体" pitchFamily="49" charset="-122"/>
                  </a:rPr>
                  <a:t>赤道周长约</a:t>
                </a:r>
                <a:r>
                  <a:rPr lang="en-US" altLang="zh-CN" sz="2400" b="1" dirty="0" smtClean="0">
                    <a:latin typeface="Times New Roman" pitchFamily="18" charset="0"/>
                    <a:ea typeface="楷体" pitchFamily="49" charset="-122"/>
                  </a:rPr>
                  <a:t>40000km</a:t>
                </a:r>
                <a:r>
                  <a:rPr lang="zh-CN" altLang="en-US" sz="2400" b="1" dirty="0" smtClean="0">
                    <a:latin typeface="Times New Roman" pitchFamily="18" charset="0"/>
                    <a:ea typeface="楷体" pitchFamily="49" charset="-122"/>
                  </a:rPr>
                  <a:t>，如果将这些货车首尾相接排成一行，其总长度相当于赤道周长的几分之几？</a:t>
                </a:r>
                <a:endParaRPr lang="zh-CN" altLang="en-US" sz="2400" b="1" dirty="0">
                  <a:latin typeface="Times New Roman" pitchFamily="18" charset="0"/>
                  <a:ea typeface="楷体" pitchFamily="49" charset="-122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498010" y="1367648"/>
              <a:ext cx="5256375" cy="2529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612000">
                <a:lnSpc>
                  <a:spcPct val="110000"/>
                </a:lnSpc>
                <a:spcBef>
                  <a:spcPts val="1800"/>
                </a:spcBef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rPr>
                <a:t>埃及金字塔是一种方锥形建筑物，其中以胡夫的金字塔最大。胡夫金字塔的塔身约由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rPr>
                <a:t>230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rPr>
                <a:t>万块石头砌成，每块石头平均重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rPr>
                <a:t>2.5t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rPr>
                <a:t>。经计算，若用载重</a:t>
              </a:r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为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</a:rPr>
                <a:t>20t</a:t>
              </a:r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，车身长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</a:rPr>
                <a:t>12m</a:t>
              </a:r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的货车运载这些石料，至少需要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</a:rPr>
                <a:t>287500</a:t>
              </a:r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辆。</a:t>
              </a:r>
              <a:endParaRPr lang="zh-CN" altLang="en-US" sz="2400" b="1" dirty="0"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53519" y="357851"/>
            <a:ext cx="6519309" cy="5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12×287500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＝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3450000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m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）＝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3450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km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楷体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553519" y="1082416"/>
                <a:ext cx="4366901" cy="783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</a:rPr>
                  <a:t>3450÷40000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3450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40000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itchFamily="49" charset="-122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69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800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519" y="1082416"/>
                <a:ext cx="4366901" cy="783420"/>
              </a:xfrm>
              <a:prstGeom prst="rect">
                <a:avLst/>
              </a:prstGeom>
              <a:blipFill rotWithShape="1">
                <a:blip r:embed="rId2"/>
                <a:stretch>
                  <a:fillRect l="-2933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553519" y="2032096"/>
                <a:ext cx="6133410" cy="783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货车的总长度相当于赤道周长的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/>
                            <a:ea typeface="楷体" pitchFamily="49" charset="-122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69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800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。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519" y="2032096"/>
                <a:ext cx="6133410" cy="783420"/>
              </a:xfrm>
              <a:prstGeom prst="rect">
                <a:avLst/>
              </a:prstGeom>
              <a:blipFill rotWithShape="1">
                <a:blip r:embed="rId3"/>
                <a:stretch>
                  <a:fillRect l="-2087" r="-1093"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0" y="1075192"/>
            <a:ext cx="1140426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3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709676" y="605927"/>
                <a:ext cx="7866302" cy="1214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/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一根铁丝，每次用去其长度的一半，用了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次后还剩下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。这根铁丝原来的长度是多少米？</a:t>
                </a:r>
                <a:endParaRPr lang="en-US" altLang="zh-CN" sz="2800" b="1" dirty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76" y="605927"/>
                <a:ext cx="7866302" cy="1214243"/>
              </a:xfrm>
              <a:prstGeom prst="rect">
                <a:avLst/>
              </a:prstGeom>
              <a:blipFill rotWithShape="1">
                <a:blip r:embed="rId2"/>
                <a:stretch>
                  <a:fillRect l="-1549" t="-6500" r="-1549" b="-4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/>
          <p:cNvCxnSpPr/>
          <p:nvPr/>
        </p:nvCxnSpPr>
        <p:spPr>
          <a:xfrm>
            <a:off x="2349949" y="2069870"/>
            <a:ext cx="2880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349949" y="2483428"/>
            <a:ext cx="1440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349949" y="2896986"/>
            <a:ext cx="720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349949" y="3310544"/>
            <a:ext cx="360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349949" y="3724102"/>
            <a:ext cx="180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09676" y="2225415"/>
            <a:ext cx="2000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第一次后：</a:t>
            </a:r>
            <a:endParaRPr lang="en-US" altLang="zh-CN" sz="2400" b="1" dirty="0">
              <a:solidFill>
                <a:srgbClr val="00B0F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9676" y="2642100"/>
            <a:ext cx="2000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第二次后：</a:t>
            </a:r>
            <a:endParaRPr lang="en-US" altLang="zh-CN" sz="2400" b="1" dirty="0">
              <a:solidFill>
                <a:srgbClr val="00B0F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9676" y="3059658"/>
            <a:ext cx="2000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第三次后：</a:t>
            </a:r>
            <a:endParaRPr lang="en-US" altLang="zh-CN" sz="2400" b="1" dirty="0">
              <a:solidFill>
                <a:srgbClr val="00B0F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9676" y="3460755"/>
            <a:ext cx="2000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第四次后：</a:t>
            </a:r>
            <a:endParaRPr lang="en-US" altLang="zh-CN" sz="2400" b="1" dirty="0">
              <a:solidFill>
                <a:srgbClr val="00B0F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234836" y="3832170"/>
                <a:ext cx="590226" cy="586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m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836" y="3832170"/>
                <a:ext cx="590226" cy="586058"/>
              </a:xfrm>
              <a:prstGeom prst="rect">
                <a:avLst/>
              </a:prstGeom>
              <a:blipFill rotWithShape="0">
                <a:blip r:embed="rId3"/>
                <a:stretch>
                  <a:fillRect r="-9375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997135" y="2712087"/>
                <a:ext cx="2614818" cy="783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×2×2×2×2</a:t>
                </a:r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135" y="2712087"/>
                <a:ext cx="2614818" cy="783356"/>
              </a:xfrm>
              <a:prstGeom prst="rect">
                <a:avLst/>
              </a:prstGeom>
              <a:blipFill rotWithShape="0">
                <a:blip r:embed="rId4"/>
                <a:stretch>
                  <a:fillRect r="-3963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515891" y="2872932"/>
                <a:ext cx="12314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2(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米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891" y="2872932"/>
                <a:ext cx="1231427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5116" r="-8416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3688349" y="3656151"/>
            <a:ext cx="5113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答：这根铁丝原来的长度是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米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4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60864"/>
            <a:ext cx="6624736" cy="24160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98004" y="2083382"/>
            <a:ext cx="6554192" cy="16435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分数乘整数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的计算方法：</a:t>
            </a:r>
            <a:endParaRPr lang="en-US" altLang="zh-CN" sz="28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分数的分子与整数相乘的积作分子，分母不变，结果要化成最简分数。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2726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60864"/>
            <a:ext cx="6624736" cy="24160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366968" y="2102636"/>
            <a:ext cx="5978016" cy="16435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整数乘分数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的计算方法：</a:t>
            </a:r>
            <a:endParaRPr lang="en-US" altLang="zh-CN" sz="2800" b="1" dirty="0" smtClean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整数</a:t>
            </a:r>
            <a:r>
              <a:rPr lang="zh-CN" altLang="en-US" sz="28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和分子相乘的积作分子，分母不变，结果要化成最简分数。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9433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618" y="1819275"/>
            <a:ext cx="7776864" cy="2352675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2" name="矩形 11"/>
          <p:cNvSpPr/>
          <p:nvPr/>
        </p:nvSpPr>
        <p:spPr>
          <a:xfrm>
            <a:off x="1036506" y="1911681"/>
            <a:ext cx="7537326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分数乘分数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的计算方法：</a:t>
            </a:r>
            <a:endParaRPr lang="en-US" altLang="zh-CN" sz="28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分子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相乘的积作分子，分母相乘的积作分母，结果要化成最简分数。</a:t>
            </a:r>
          </a:p>
        </p:txBody>
      </p:sp>
    </p:spTree>
    <p:extLst>
      <p:ext uri="{BB962C8B-B14F-4D97-AF65-F5344CB8AC3E}">
        <p14:creationId xmlns:p14="http://schemas.microsoft.com/office/powerpoint/2010/main" val="5142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618" y="1819275"/>
            <a:ext cx="7776864" cy="235267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7" name="矩形 6"/>
          <p:cNvSpPr/>
          <p:nvPr/>
        </p:nvSpPr>
        <p:spPr>
          <a:xfrm>
            <a:off x="988726" y="2026116"/>
            <a:ext cx="736136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求一个数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(0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除外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倒数的方法：</a:t>
            </a:r>
            <a:endParaRPr lang="en-US" altLang="zh-CN" sz="24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①求分数的倒数，把这个分数的分子、分母交换位置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；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②求整数的倒数，先把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整数化成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分母是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的分数，再交换分子、分母的位置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；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③求小数的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倒数，先把小数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化成分数，再交换分子、分母的位置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65741" y="663874"/>
            <a:ext cx="2658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整数乘分数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8678" y="2931978"/>
            <a:ext cx="1080000" cy="129559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8" name="组合 4"/>
          <p:cNvGrpSpPr/>
          <p:nvPr/>
        </p:nvGrpSpPr>
        <p:grpSpPr bwMode="auto">
          <a:xfrm>
            <a:off x="4806897" y="2068038"/>
            <a:ext cx="2475382" cy="1444732"/>
            <a:chOff x="2090278" y="1129984"/>
            <a:chExt cx="2647946" cy="510532"/>
          </a:xfrm>
          <a:noFill/>
        </p:grpSpPr>
        <p:sp>
          <p:nvSpPr>
            <p:cNvPr id="9" name="云形标注 82"/>
            <p:cNvSpPr>
              <a:spLocks noChangeArrowheads="1"/>
            </p:cNvSpPr>
            <p:nvPr/>
          </p:nvSpPr>
          <p:spPr bwMode="auto">
            <a:xfrm>
              <a:off x="2090278" y="1129984"/>
              <a:ext cx="2647946" cy="510532"/>
            </a:xfrm>
            <a:prstGeom prst="cloudCallout">
              <a:avLst>
                <a:gd name="adj1" fmla="val 47774"/>
                <a:gd name="adj2" fmla="val 55674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 4"/>
            <p:cNvSpPr>
              <a:spLocks noChangeArrowheads="1"/>
            </p:cNvSpPr>
            <p:nvPr/>
          </p:nvSpPr>
          <p:spPr bwMode="auto">
            <a:xfrm>
              <a:off x="2300746" y="1165400"/>
              <a:ext cx="2102183" cy="4241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求一个整数的几分之几是多少。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0D9EB888-A8CC-47EC-8F72-E2970457311B}"/>
              </a:ext>
            </a:extLst>
          </p:cNvPr>
          <p:cNvGrpSpPr/>
          <p:nvPr/>
        </p:nvGrpSpPr>
        <p:grpSpPr>
          <a:xfrm>
            <a:off x="833097" y="2621548"/>
            <a:ext cx="3862963" cy="1432393"/>
            <a:chOff x="5914067" y="2720839"/>
            <a:chExt cx="7599458" cy="176559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ADD1F12A-297F-44DC-A1F9-DB653F1D621E}"/>
                </a:ext>
              </a:extLst>
            </p:cNvPr>
            <p:cNvSpPr/>
            <p:nvPr/>
          </p:nvSpPr>
          <p:spPr bwMode="auto">
            <a:xfrm>
              <a:off x="5914067" y="2720839"/>
              <a:ext cx="7408293" cy="1765593"/>
            </a:xfrm>
            <a:prstGeom prst="rect">
              <a:avLst/>
            </a:prstGeom>
            <a:solidFill>
              <a:srgbClr val="F95647"/>
            </a:solidFill>
            <a:ln w="412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sz="11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21">
              <a:extLst>
                <a:ext uri="{FF2B5EF4-FFF2-40B4-BE49-F238E27FC236}">
                  <a16:creationId xmlns:a16="http://schemas.microsoft.com/office/drawing/2014/main" xmlns="" id="{EECA1F6A-3B5C-458E-B3F4-281F3014B08D}"/>
                </a:ext>
              </a:extLst>
            </p:cNvPr>
            <p:cNvSpPr txBox="1"/>
            <p:nvPr/>
          </p:nvSpPr>
          <p:spPr>
            <a:xfrm>
              <a:off x="6231782" y="2809756"/>
              <a:ext cx="7281743" cy="1544965"/>
            </a:xfrm>
            <a:prstGeom prst="rect">
              <a:avLst/>
            </a:prstGeom>
            <a:noFill/>
          </p:spPr>
          <p:txBody>
            <a:bodyPr wrap="square" lIns="72000" tIns="72000" rIns="72000" bIns="72000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整数和分子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相乘的积作分子，分母不变，结果要化成最简分数。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A708F328-A602-40E7-8C13-BBACFC9E9B42}"/>
              </a:ext>
            </a:extLst>
          </p:cNvPr>
          <p:cNvGrpSpPr/>
          <p:nvPr/>
        </p:nvGrpSpPr>
        <p:grpSpPr>
          <a:xfrm>
            <a:off x="1329570" y="1570872"/>
            <a:ext cx="1188678" cy="739433"/>
            <a:chOff x="4610100" y="-446859"/>
            <a:chExt cx="1188678" cy="739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="" xmlns:a16="http://schemas.microsoft.com/office/drawing/2014/main" id="{52908DD6-6C11-4D72-9887-7FC176E02EB9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633507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52908DD6-6C11-4D72-9887-7FC176E02E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633507" cy="73943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9">
              <a:extLst>
                <a:ext uri="{FF2B5EF4-FFF2-40B4-BE49-F238E27FC236}">
                  <a16:creationId xmlns="" xmlns:a16="http://schemas.microsoft.com/office/drawing/2014/main" id="{24E0CE89-5FAF-4BC1-95A4-B6038CE16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95DFE0E3-4D5C-49BA-9FE5-1CD7983C8AC3}"/>
                </a:ext>
              </a:extLst>
            </p:cNvPr>
            <p:cNvSpPr txBox="1"/>
            <p:nvPr/>
          </p:nvSpPr>
          <p:spPr>
            <a:xfrm>
              <a:off x="4610100" y="-2616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FE2A6670-4BD0-4A89-BE2A-512500455C0D}"/>
              </a:ext>
            </a:extLst>
          </p:cNvPr>
          <p:cNvGrpSpPr/>
          <p:nvPr/>
        </p:nvGrpSpPr>
        <p:grpSpPr>
          <a:xfrm>
            <a:off x="2375192" y="1564337"/>
            <a:ext cx="1384394" cy="742254"/>
            <a:chOff x="1605300" y="1743075"/>
            <a:chExt cx="1384394" cy="742254"/>
          </a:xfrm>
        </p:grpSpPr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56F5BAD6-652A-475D-8D33-13B633C1E70C}"/>
                </a:ext>
              </a:extLst>
            </p:cNvPr>
            <p:cNvSpPr txBox="1"/>
            <p:nvPr/>
          </p:nvSpPr>
          <p:spPr>
            <a:xfrm>
              <a:off x="1605300" y="1895475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="" xmlns:a16="http://schemas.microsoft.com/office/drawing/2014/main" id="{E7B9A30F-1EFB-4783-9B1E-BE2D24748CAD}"/>
                    </a:ext>
                  </a:extLst>
                </p:cNvPr>
                <p:cNvSpPr txBox="1"/>
                <p:nvPr/>
              </p:nvSpPr>
              <p:spPr>
                <a:xfrm>
                  <a:off x="1828800" y="1743075"/>
                  <a:ext cx="1160894" cy="7422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9" name="文本框 138">
                  <a:extLst>
                    <a:ext uri="{FF2B5EF4-FFF2-40B4-BE49-F238E27FC236}">
                      <a16:creationId xmlns:a16="http://schemas.microsoft.com/office/drawing/2014/main" id="{E7B9A30F-1EFB-4783-9B1E-BE2D24748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743075"/>
                  <a:ext cx="1160894" cy="7422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9322FE7E-7527-4B02-8C72-43E0B6770978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2805840" y="1718189"/>
            <a:ext cx="256161" cy="200127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1">
            <a:extLst>
              <a:ext uri="{FF2B5EF4-FFF2-40B4-BE49-F238E27FC236}">
                <a16:creationId xmlns="" xmlns:a16="http://schemas.microsoft.com/office/drawing/2014/main" id="{A98DD7B1-0DE0-4AD9-98C6-CCEF1D4D316D}"/>
              </a:ext>
            </a:extLst>
          </p:cNvPr>
          <p:cNvSpPr txBox="1"/>
          <p:nvPr/>
        </p:nvSpPr>
        <p:spPr>
          <a:xfrm>
            <a:off x="2445477" y="1348857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="" xmlns:a16="http://schemas.microsoft.com/office/drawing/2014/main" id="{C239CC1D-547A-4688-BF34-FE826E708DCD}"/>
              </a:ext>
            </a:extLst>
          </p:cNvPr>
          <p:cNvSpPr txBox="1"/>
          <p:nvPr/>
        </p:nvSpPr>
        <p:spPr>
          <a:xfrm>
            <a:off x="3166202" y="2094675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3DFC467F-3AC2-4A5A-9C9D-5C22A6409D6F}"/>
              </a:ext>
            </a:extLst>
          </p:cNvPr>
          <p:cNvSpPr txBox="1"/>
          <p:nvPr/>
        </p:nvSpPr>
        <p:spPr>
          <a:xfrm>
            <a:off x="3628046" y="1723722"/>
            <a:ext cx="7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7FC581A8-EF44-4564-8D56-327B974ED52E}"/>
              </a:ext>
            </a:extLst>
          </p:cNvPr>
          <p:cNvCxnSpPr>
            <a:cxnSpLocks/>
          </p:cNvCxnSpPr>
          <p:nvPr/>
        </p:nvCxnSpPr>
        <p:spPr>
          <a:xfrm>
            <a:off x="2982687" y="2034204"/>
            <a:ext cx="380304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5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="" xmlns:a16="http://schemas.microsoft.com/office/drawing/2014/main" id="{EAEF52F4-F423-48E6-A8E0-08A3FFEF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470" y="1769032"/>
            <a:ext cx="4680520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从教材练习三中选取；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从课时练中选取。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30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1793" y="1187393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分数乘整数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18257" y="220374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分数乘法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41793" y="1911356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整数乘分数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41793" y="335928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倒数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3843143" y="1479780"/>
            <a:ext cx="298650" cy="2171889"/>
          </a:xfrm>
          <a:prstGeom prst="leftBrace">
            <a:avLst>
              <a:gd name="adj1" fmla="val 40227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41793" y="2637760"/>
            <a:ext cx="2535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分数乘分数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0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4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0D9EB888-A8CC-47EC-8F72-E2970457311B}"/>
              </a:ext>
            </a:extLst>
          </p:cNvPr>
          <p:cNvGrpSpPr/>
          <p:nvPr/>
        </p:nvGrpSpPr>
        <p:grpSpPr>
          <a:xfrm>
            <a:off x="4026223" y="2877206"/>
            <a:ext cx="4106917" cy="1418897"/>
            <a:chOff x="5914067" y="2720839"/>
            <a:chExt cx="8868092" cy="1765593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ADD1F12A-297F-44DC-A1F9-DB653F1D621E}"/>
                </a:ext>
              </a:extLst>
            </p:cNvPr>
            <p:cNvSpPr/>
            <p:nvPr/>
          </p:nvSpPr>
          <p:spPr bwMode="auto">
            <a:xfrm>
              <a:off x="5914067" y="2720839"/>
              <a:ext cx="8868092" cy="1765593"/>
            </a:xfrm>
            <a:prstGeom prst="rect">
              <a:avLst/>
            </a:prstGeom>
            <a:solidFill>
              <a:srgbClr val="F95647"/>
            </a:solidFill>
            <a:ln w="412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sz="11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21">
              <a:extLst>
                <a:ext uri="{FF2B5EF4-FFF2-40B4-BE49-F238E27FC236}">
                  <a16:creationId xmlns:a16="http://schemas.microsoft.com/office/drawing/2014/main" xmlns="" id="{EECA1F6A-3B5C-458E-B3F4-281F3014B08D}"/>
                </a:ext>
              </a:extLst>
            </p:cNvPr>
            <p:cNvSpPr txBox="1"/>
            <p:nvPr/>
          </p:nvSpPr>
          <p:spPr>
            <a:xfrm>
              <a:off x="6231783" y="2809756"/>
              <a:ext cx="8329099" cy="1559661"/>
            </a:xfrm>
            <a:prstGeom prst="rect">
              <a:avLst/>
            </a:prstGeom>
            <a:noFill/>
          </p:spPr>
          <p:txBody>
            <a:bodyPr wrap="square" lIns="72000" tIns="72000" rIns="72000" bIns="72000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分子相乘的积作分子，分母相乘的积作分母，结果要化成最简分数。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081376" y="669004"/>
            <a:ext cx="2658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分数乘分数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4"/>
          <p:cNvGrpSpPr/>
          <p:nvPr/>
        </p:nvGrpSpPr>
        <p:grpSpPr bwMode="auto">
          <a:xfrm>
            <a:off x="1550841" y="1843762"/>
            <a:ext cx="2475382" cy="1444732"/>
            <a:chOff x="2090278" y="1129984"/>
            <a:chExt cx="2647946" cy="510532"/>
          </a:xfrm>
          <a:noFill/>
        </p:grpSpPr>
        <p:sp>
          <p:nvSpPr>
            <p:cNvPr id="10" name="云形标注 82"/>
            <p:cNvSpPr>
              <a:spLocks noChangeArrowheads="1"/>
            </p:cNvSpPr>
            <p:nvPr/>
          </p:nvSpPr>
          <p:spPr bwMode="auto">
            <a:xfrm>
              <a:off x="2090278" y="1129984"/>
              <a:ext cx="2647946" cy="510532"/>
            </a:xfrm>
            <a:prstGeom prst="cloudCallout">
              <a:avLst>
                <a:gd name="adj1" fmla="val -44894"/>
                <a:gd name="adj2" fmla="val 6276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4"/>
            <p:cNvSpPr>
              <a:spLocks noChangeArrowheads="1"/>
            </p:cNvSpPr>
            <p:nvPr/>
          </p:nvSpPr>
          <p:spPr bwMode="auto">
            <a:xfrm>
              <a:off x="2300746" y="1165400"/>
              <a:ext cx="2102183" cy="4241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求一个分数的几分之几是多少。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8" y="2877206"/>
            <a:ext cx="1116000" cy="1206001"/>
          </a:xfrm>
          <a:prstGeom prst="rect">
            <a:avLst/>
          </a:prstGeom>
          <a:noFill/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351462F2-4574-445E-8997-80FF3F84EF27}"/>
              </a:ext>
            </a:extLst>
          </p:cNvPr>
          <p:cNvGrpSpPr/>
          <p:nvPr/>
        </p:nvGrpSpPr>
        <p:grpSpPr>
          <a:xfrm>
            <a:off x="4330684" y="1709589"/>
            <a:ext cx="1465724" cy="736292"/>
            <a:chOff x="2653476" y="-1226463"/>
            <a:chExt cx="1465724" cy="736292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83C893EF-543F-4B2D-82DF-E97F11F0B2D2}"/>
                </a:ext>
              </a:extLst>
            </p:cNvPr>
            <p:cNvGrpSpPr/>
            <p:nvPr/>
          </p:nvGrpSpPr>
          <p:grpSpPr>
            <a:xfrm>
              <a:off x="2653476" y="-1226463"/>
              <a:ext cx="1292931" cy="736292"/>
              <a:chOff x="4198116" y="-446859"/>
              <a:chExt cx="1292931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xmlns="" id="{ECAEFEAE-59A8-4868-B3D7-EED418A51E03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6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2" name="文本框 91">
                    <a:extLst>
                      <a:ext uri="{FF2B5EF4-FFF2-40B4-BE49-F238E27FC236}">
                        <a16:creationId xmlns:a16="http://schemas.microsoft.com/office/drawing/2014/main" id="{ECAEFEAE-59A8-4868-B3D7-EED418A51E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矩形 9">
                <a:extLst>
                  <a:ext uri="{FF2B5EF4-FFF2-40B4-BE49-F238E27FC236}">
                    <a16:creationId xmlns:a16="http://schemas.microsoft.com/office/drawing/2014/main" xmlns="" id="{2485B33A-45F1-4A1D-A3A4-C379363AC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xmlns="" id="{88C758EB-3900-43AF-8FDA-23ABCF327E29}"/>
                      </a:ext>
                    </a:extLst>
                  </p:cNvPr>
                  <p:cNvSpPr txBox="1"/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5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4" name="文本框 93">
                    <a:extLst>
                      <a:ext uri="{FF2B5EF4-FFF2-40B4-BE49-F238E27FC236}">
                        <a16:creationId xmlns:a16="http://schemas.microsoft.com/office/drawing/2014/main" id="{88C758EB-3900-43AF-8FDA-23ABCF327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910D9BFF-9C7D-4432-8B33-B0259EC00A21}"/>
                </a:ext>
              </a:extLst>
            </p:cNvPr>
            <p:cNvSpPr txBox="1"/>
            <p:nvPr/>
          </p:nvSpPr>
          <p:spPr>
            <a:xfrm>
              <a:off x="376528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80610502-1EC7-4AD7-B228-D582E74C886A}"/>
              </a:ext>
            </a:extLst>
          </p:cNvPr>
          <p:cNvGrpSpPr/>
          <p:nvPr/>
        </p:nvGrpSpPr>
        <p:grpSpPr>
          <a:xfrm>
            <a:off x="5673709" y="1692737"/>
            <a:ext cx="1610504" cy="745076"/>
            <a:chOff x="691326" y="-1226463"/>
            <a:chExt cx="1610504" cy="745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xmlns="" id="{23FBE8CF-8C39-4E54-A6BE-5B601CD76429}"/>
                    </a:ext>
                  </a:extLst>
                </p:cNvPr>
                <p:cNvSpPr txBox="1"/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pc="45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5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6 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23FBE8CF-8C39-4E54-A6BE-5B601CD764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A57E9C28-664E-4A7D-8821-B7901C5B7E71}"/>
                </a:ext>
              </a:extLst>
            </p:cNvPr>
            <p:cNvSpPr txBox="1"/>
            <p:nvPr/>
          </p:nvSpPr>
          <p:spPr>
            <a:xfrm>
              <a:off x="194791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DCE5FEB9-500F-43EA-8BF1-5BD93C287F77}"/>
                  </a:ext>
                </a:extLst>
              </p:cNvPr>
              <p:cNvSpPr txBox="1"/>
              <p:nvPr/>
            </p:nvSpPr>
            <p:spPr>
              <a:xfrm>
                <a:off x="7174849" y="1692737"/>
                <a:ext cx="633507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CE5FEB9-500F-43EA-8BF1-5BD93C287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49" y="1692737"/>
                <a:ext cx="633507" cy="73924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B7628B36-2D7E-437D-83DE-298B687702E1}"/>
              </a:ext>
            </a:extLst>
          </p:cNvPr>
          <p:cNvCxnSpPr>
            <a:cxnSpLocks/>
          </p:cNvCxnSpPr>
          <p:nvPr/>
        </p:nvCxnSpPr>
        <p:spPr>
          <a:xfrm>
            <a:off x="6519718" y="1816205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383C4EF3-3915-4732-A979-E8E4165F2D3E}"/>
              </a:ext>
            </a:extLst>
          </p:cNvPr>
          <p:cNvCxnSpPr>
            <a:cxnSpLocks/>
          </p:cNvCxnSpPr>
          <p:nvPr/>
        </p:nvCxnSpPr>
        <p:spPr>
          <a:xfrm>
            <a:off x="6009178" y="2174345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EF074EE1-4E24-4269-9A4E-12ECB1C25E17}"/>
              </a:ext>
            </a:extLst>
          </p:cNvPr>
          <p:cNvSpPr txBox="1"/>
          <p:nvPr/>
        </p:nvSpPr>
        <p:spPr>
          <a:xfrm>
            <a:off x="6634018" y="161808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DF770122-4F4E-44F4-9A2D-AC814980BE4D}"/>
              </a:ext>
            </a:extLst>
          </p:cNvPr>
          <p:cNvSpPr txBox="1"/>
          <p:nvPr/>
        </p:nvSpPr>
        <p:spPr>
          <a:xfrm>
            <a:off x="5765338" y="2174345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E374A53A-D367-4354-A403-FCA22343DB53}"/>
              </a:ext>
            </a:extLst>
          </p:cNvPr>
          <p:cNvCxnSpPr>
            <a:cxnSpLocks/>
          </p:cNvCxnSpPr>
          <p:nvPr/>
        </p:nvCxnSpPr>
        <p:spPr>
          <a:xfrm>
            <a:off x="6517178" y="2174345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xmlns="" id="{AD5F01AE-DA82-4F26-AC20-0EC4632AEB85}"/>
              </a:ext>
            </a:extLst>
          </p:cNvPr>
          <p:cNvCxnSpPr>
            <a:cxnSpLocks/>
          </p:cNvCxnSpPr>
          <p:nvPr/>
        </p:nvCxnSpPr>
        <p:spPr>
          <a:xfrm>
            <a:off x="5986318" y="1816205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68AB52FC-E2AE-438A-A8DA-7B44EB9FEEE7}"/>
              </a:ext>
            </a:extLst>
          </p:cNvPr>
          <p:cNvSpPr txBox="1"/>
          <p:nvPr/>
        </p:nvSpPr>
        <p:spPr>
          <a:xfrm>
            <a:off x="6667038" y="2174345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C89E013C-3790-4795-B824-E5FE85616F8C}"/>
              </a:ext>
            </a:extLst>
          </p:cNvPr>
          <p:cNvSpPr txBox="1"/>
          <p:nvPr/>
        </p:nvSpPr>
        <p:spPr>
          <a:xfrm>
            <a:off x="5757718" y="161808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71378" y="519781"/>
            <a:ext cx="1628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倒 数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任意多边形: 形状 80">
            <a:extLst>
              <a:ext uri="{FF2B5EF4-FFF2-40B4-BE49-F238E27FC236}">
                <a16:creationId xmlns:a16="http://schemas.microsoft.com/office/drawing/2014/main" xmlns="" id="{40D5A65F-58D3-4565-830C-3A235D2621AC}"/>
              </a:ext>
            </a:extLst>
          </p:cNvPr>
          <p:cNvSpPr>
            <a:spLocks/>
          </p:cNvSpPr>
          <p:nvPr/>
        </p:nvSpPr>
        <p:spPr bwMode="auto">
          <a:xfrm>
            <a:off x="-759471" y="1733569"/>
            <a:ext cx="18860" cy="19442"/>
          </a:xfrm>
          <a:custGeom>
            <a:avLst/>
            <a:gdLst>
              <a:gd name="T0" fmla="*/ 51 w 104"/>
              <a:gd name="T1" fmla="*/ 102 h 103"/>
              <a:gd name="T2" fmla="*/ 0 w 104"/>
              <a:gd name="T3" fmla="*/ 51 h 103"/>
              <a:gd name="T4" fmla="*/ 51 w 104"/>
              <a:gd name="T5" fmla="*/ 0 h 103"/>
              <a:gd name="T6" fmla="*/ 103 w 104"/>
              <a:gd name="T7" fmla="*/ 51 h 103"/>
              <a:gd name="T8" fmla="*/ 51 w 104"/>
              <a:gd name="T9" fmla="*/ 102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103"/>
              <a:gd name="T17" fmla="*/ 104 w 104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103">
                <a:moveTo>
                  <a:pt x="51" y="102"/>
                </a:moveTo>
                <a:cubicBezTo>
                  <a:pt x="23" y="102"/>
                  <a:pt x="0" y="79"/>
                  <a:pt x="0" y="51"/>
                </a:cubicBezTo>
                <a:cubicBezTo>
                  <a:pt x="0" y="22"/>
                  <a:pt x="23" y="0"/>
                  <a:pt x="51" y="0"/>
                </a:cubicBezTo>
                <a:cubicBezTo>
                  <a:pt x="80" y="0"/>
                  <a:pt x="103" y="22"/>
                  <a:pt x="103" y="51"/>
                </a:cubicBezTo>
                <a:cubicBezTo>
                  <a:pt x="103" y="79"/>
                  <a:pt x="80" y="102"/>
                  <a:pt x="51" y="10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1100" spc="30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82192F1E-8C85-4F83-9E08-F163C3B6C02D}"/>
              </a:ext>
            </a:extLst>
          </p:cNvPr>
          <p:cNvGrpSpPr/>
          <p:nvPr/>
        </p:nvGrpSpPr>
        <p:grpSpPr>
          <a:xfrm>
            <a:off x="958569" y="917198"/>
            <a:ext cx="5849254" cy="1221711"/>
            <a:chOff x="1456030" y="4081636"/>
            <a:chExt cx="5849254" cy="1221711"/>
          </a:xfrm>
        </p:grpSpPr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8A01C46A-C44C-4E8A-9366-DDE170DB56E9}"/>
                </a:ext>
              </a:extLst>
            </p:cNvPr>
            <p:cNvSpPr txBox="1"/>
            <p:nvPr/>
          </p:nvSpPr>
          <p:spPr>
            <a:xfrm>
              <a:off x="2536030" y="4343404"/>
              <a:ext cx="47692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乘积</a:t>
              </a:r>
              <a:r>
                <a:rPr lang="zh-CN" altLang="en-US" sz="2800" b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800" b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的两个数互为</a:t>
              </a:r>
              <a:r>
                <a:rPr lang="zh-CN" altLang="en-US" sz="2800" b="1" dirty="0">
                  <a:solidFill>
                    <a:srgbClr val="FF1D1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倒数</a:t>
              </a:r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430C27C0-0AAC-4176-96AB-6B33F5853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030" y="4081636"/>
              <a:ext cx="1080000" cy="1221711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175036" y="1762073"/>
            <a:ext cx="1819782" cy="736292"/>
            <a:chOff x="1110096" y="1564977"/>
            <a:chExt cx="1819782" cy="736292"/>
          </a:xfrm>
        </p:grpSpPr>
        <p:sp>
          <p:nvSpPr>
            <p:cNvPr id="11" name="TextBox 13"/>
            <p:cNvSpPr txBox="1"/>
            <p:nvPr/>
          </p:nvSpPr>
          <p:spPr>
            <a:xfrm>
              <a:off x="2498078" y="1679873"/>
              <a:ext cx="431800" cy="5222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="" xmlns:a16="http://schemas.microsoft.com/office/drawing/2014/main" id="{53ED4269-7C50-466C-9BC0-1BD24A3C21D6}"/>
                    </a:ext>
                  </a:extLst>
                </p:cNvPr>
                <p:cNvSpPr txBox="1"/>
                <p:nvPr/>
              </p:nvSpPr>
              <p:spPr>
                <a:xfrm>
                  <a:off x="1769520" y="1564977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2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53ED4269-7C50-466C-9BC0-1BD24A3C21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540" y="-446859"/>
                  <a:ext cx="633507" cy="7362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9">
              <a:extLst>
                <a:ext uri="{FF2B5EF4-FFF2-40B4-BE49-F238E27FC236}">
                  <a16:creationId xmlns="" xmlns:a16="http://schemas.microsoft.com/office/drawing/2014/main" id="{4544049F-AFF6-4CE2-BE8F-368738125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582" y="1614986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="" xmlns:a16="http://schemas.microsoft.com/office/drawing/2014/main" id="{BA15DC76-8C4C-4A3E-8526-1BE2A5BF84E3}"/>
                    </a:ext>
                  </a:extLst>
                </p:cNvPr>
                <p:cNvSpPr txBox="1"/>
                <p:nvPr/>
              </p:nvSpPr>
              <p:spPr>
                <a:xfrm>
                  <a:off x="1110096" y="1564977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BA15DC76-8C4C-4A3E-8526-1BE2A5BF84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8116" y="-446859"/>
                  <a:ext cx="633507" cy="7362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95D76FA8-5A7D-43C3-9946-F5A6530C0580}"/>
                </a:ext>
              </a:extLst>
            </p:cNvPr>
            <p:cNvSpPr txBox="1"/>
            <p:nvPr/>
          </p:nvSpPr>
          <p:spPr>
            <a:xfrm>
              <a:off x="2221903" y="1680203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="" xmlns:a16="http://schemas.microsoft.com/office/drawing/2014/main" id="{53ED4269-7C50-466C-9BC0-1BD24A3C21D6}"/>
                  </a:ext>
                </a:extLst>
              </p:cNvPr>
              <p:cNvSpPr txBox="1"/>
              <p:nvPr/>
            </p:nvSpPr>
            <p:spPr>
              <a:xfrm>
                <a:off x="3834460" y="1762073"/>
                <a:ext cx="633507" cy="73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ED4269-7C50-466C-9BC0-1BD24A3C2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460" y="1762073"/>
                <a:ext cx="633507" cy="7362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BA15DC76-8C4C-4A3E-8526-1BE2A5BF84E3}"/>
                  </a:ext>
                </a:extLst>
              </p:cNvPr>
              <p:cNvSpPr txBox="1"/>
              <p:nvPr/>
            </p:nvSpPr>
            <p:spPr>
              <a:xfrm>
                <a:off x="3175036" y="1762073"/>
                <a:ext cx="633507" cy="73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15DC76-8C4C-4A3E-8526-1BE2A5BF8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36" y="1762073"/>
                <a:ext cx="633507" cy="73629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4982356" y="2592566"/>
            <a:ext cx="3716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②求整数的倒数，先把整数化成分母是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的分数，再交换分子、分母的位置；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88401" y="2760835"/>
            <a:ext cx="2647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①求分数的倒数，把这个分数的分子、分母交换位置；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 rot="20831865">
            <a:off x="2978674" y="2731383"/>
            <a:ext cx="848159" cy="692975"/>
            <a:chOff x="2461501" y="2191256"/>
            <a:chExt cx="1445311" cy="1087437"/>
          </a:xfrm>
        </p:grpSpPr>
        <p:grpSp>
          <p:nvGrpSpPr>
            <p:cNvPr id="25" name="Group 20">
              <a:extLst>
                <a:ext uri="{FF2B5EF4-FFF2-40B4-BE49-F238E27FC236}">
                  <a16:creationId xmlns:a16="http://schemas.microsoft.com/office/drawing/2014/main" xmlns="" id="{36F5A4D8-A9C0-4134-8961-BF7B24B7E905}"/>
                </a:ext>
              </a:extLst>
            </p:cNvPr>
            <p:cNvGrpSpPr/>
            <p:nvPr/>
          </p:nvGrpSpPr>
          <p:grpSpPr>
            <a:xfrm flipH="1" flipV="1">
              <a:off x="2461501" y="2191256"/>
              <a:ext cx="1445311" cy="1087437"/>
              <a:chOff x="3275012" y="2168525"/>
              <a:chExt cx="3154363" cy="2373313"/>
            </a:xfrm>
            <a:solidFill>
              <a:srgbClr val="F95647"/>
            </a:solidFill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xmlns="" id="{113B33DD-D83D-4871-B374-60B54382E4E8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grpFill/>
              <a:ln w="9525">
                <a:solidFill>
                  <a:srgbClr val="F95647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xmlns="" id="{BD1E1694-996F-41E1-A41E-7CE1937F5900}"/>
                  </a:ext>
                </a:extLst>
              </p:cNvPr>
              <p:cNvSpPr/>
              <p:nvPr/>
            </p:nvSpPr>
            <p:spPr bwMode="auto">
              <a:xfrm>
                <a:off x="4848226" y="2198687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grpFill/>
              <a:ln w="9525">
                <a:solidFill>
                  <a:srgbClr val="F95647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xmlns="" id="{89F4309D-258C-4A29-A2F9-1DE68F3FA7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grpFill/>
              <a:ln w="9525">
                <a:solidFill>
                  <a:srgbClr val="F95647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xmlns="" id="{A9D36EB3-6198-4FAF-A866-05EA6CF26B7E}"/>
                </a:ext>
              </a:extLst>
            </p:cNvPr>
            <p:cNvSpPr txBox="1"/>
            <p:nvPr/>
          </p:nvSpPr>
          <p:spPr>
            <a:xfrm rot="2164606">
              <a:off x="2955127" y="2514031"/>
              <a:ext cx="565861" cy="184666"/>
            </a:xfrm>
            <a:prstGeom prst="rect">
              <a:avLst/>
            </a:prstGeom>
            <a:solidFill>
              <a:srgbClr val="F95647"/>
            </a:solidFill>
            <a:ln>
              <a:solidFill>
                <a:srgbClr val="F95647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Phase 1</a:t>
              </a:r>
              <a:endParaRPr lang="en-GB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382552">
            <a:off x="4160239" y="2753508"/>
            <a:ext cx="805091" cy="651578"/>
            <a:chOff x="4253487" y="2177435"/>
            <a:chExt cx="1445311" cy="1087437"/>
          </a:xfrm>
        </p:grpSpPr>
        <p:grpSp>
          <p:nvGrpSpPr>
            <p:cNvPr id="31" name="Group 16">
              <a:extLst>
                <a:ext uri="{FF2B5EF4-FFF2-40B4-BE49-F238E27FC236}">
                  <a16:creationId xmlns:a16="http://schemas.microsoft.com/office/drawing/2014/main" xmlns="" id="{585ED40B-9C58-4038-8150-51D74B8A4AB2}"/>
                </a:ext>
              </a:extLst>
            </p:cNvPr>
            <p:cNvGrpSpPr/>
            <p:nvPr/>
          </p:nvGrpSpPr>
          <p:grpSpPr>
            <a:xfrm flipV="1">
              <a:off x="4253487" y="2177435"/>
              <a:ext cx="1445311" cy="1087437"/>
              <a:chOff x="3275012" y="2168525"/>
              <a:chExt cx="3154363" cy="2373313"/>
            </a:xfrm>
            <a:solidFill>
              <a:srgbClr val="F95647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xmlns="" id="{99CC4C4D-7366-4747-946A-4A4D03752177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rgbClr val="FAC14D"/>
              </a:solidFill>
              <a:ln w="9525">
                <a:solidFill>
                  <a:srgbClr val="FAC14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xmlns="" id="{DB56FA03-B65B-46D0-AA5B-B956C4056A69}"/>
                  </a:ext>
                </a:extLst>
              </p:cNvPr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rgbClr val="FAC14D"/>
              </a:solidFill>
              <a:ln w="9525">
                <a:solidFill>
                  <a:srgbClr val="FAC14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xmlns="" id="{B274D43C-C5F1-4E76-BB69-C6C4D9ABAD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rgbClr val="FAC14D"/>
              </a:solidFill>
              <a:ln w="9525">
                <a:solidFill>
                  <a:srgbClr val="FAC14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Text Placeholder 3">
              <a:extLst>
                <a:ext uri="{FF2B5EF4-FFF2-40B4-BE49-F238E27FC236}">
                  <a16:creationId xmlns:a16="http://schemas.microsoft.com/office/drawing/2014/main" xmlns="" id="{CC18F587-1CC1-4A81-90C2-D238DB2CF57E}"/>
                </a:ext>
              </a:extLst>
            </p:cNvPr>
            <p:cNvSpPr txBox="1"/>
            <p:nvPr/>
          </p:nvSpPr>
          <p:spPr>
            <a:xfrm rot="19435394" flipH="1">
              <a:off x="4668338" y="2493493"/>
              <a:ext cx="565861" cy="184666"/>
            </a:xfrm>
            <a:prstGeom prst="rect">
              <a:avLst/>
            </a:prstGeom>
            <a:solidFill>
              <a:srgbClr val="FAC14D"/>
            </a:solidFill>
            <a:ln>
              <a:solidFill>
                <a:srgbClr val="FAC14D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Phase 2</a:t>
              </a:r>
              <a:endParaRPr lang="en-GB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0222755">
            <a:off x="3442962" y="3370364"/>
            <a:ext cx="763341" cy="665741"/>
            <a:chOff x="2461501" y="3440044"/>
            <a:chExt cx="1445311" cy="1087437"/>
          </a:xfrm>
        </p:grpSpPr>
        <p:grpSp>
          <p:nvGrpSpPr>
            <p:cNvPr id="37" name="Group 12">
              <a:extLst>
                <a:ext uri="{FF2B5EF4-FFF2-40B4-BE49-F238E27FC236}">
                  <a16:creationId xmlns:a16="http://schemas.microsoft.com/office/drawing/2014/main" xmlns="" id="{A65077A5-4A53-4464-9EBD-FBF3904251A4}"/>
                </a:ext>
              </a:extLst>
            </p:cNvPr>
            <p:cNvGrpSpPr/>
            <p:nvPr/>
          </p:nvGrpSpPr>
          <p:grpSpPr>
            <a:xfrm flipH="1">
              <a:off x="2461501" y="3440044"/>
              <a:ext cx="1445311" cy="1087437"/>
              <a:chOff x="3275012" y="2168525"/>
              <a:chExt cx="3154363" cy="2373313"/>
            </a:xfrm>
            <a:solidFill>
              <a:srgbClr val="F95647"/>
            </a:solidFill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xmlns="" id="{07A2B425-6074-4AAC-A962-6095C7FD441C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rgbClr val="78AF51"/>
              </a:solidFill>
              <a:ln w="9525">
                <a:solidFill>
                  <a:srgbClr val="78AF5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A60000E6-DC94-41D9-B203-0D02298CF250}"/>
                  </a:ext>
                </a:extLst>
              </p:cNvPr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rgbClr val="78AF51"/>
              </a:solidFill>
              <a:ln w="9525">
                <a:solidFill>
                  <a:srgbClr val="78AF5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xmlns="" id="{17D040D9-6716-467C-97BF-5D2940ABD0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rgbClr val="78AF51"/>
              </a:solidFill>
              <a:ln w="9525">
                <a:solidFill>
                  <a:srgbClr val="78AF5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Text Placeholder 3">
              <a:extLst>
                <a:ext uri="{FF2B5EF4-FFF2-40B4-BE49-F238E27FC236}">
                  <a16:creationId xmlns:a16="http://schemas.microsoft.com/office/drawing/2014/main" xmlns="" id="{9DFFFC13-8E16-481D-AA4A-04F1A7E3972B}"/>
                </a:ext>
              </a:extLst>
            </p:cNvPr>
            <p:cNvSpPr txBox="1"/>
            <p:nvPr/>
          </p:nvSpPr>
          <p:spPr>
            <a:xfrm rot="19435394" flipH="1">
              <a:off x="2945641" y="3997747"/>
              <a:ext cx="565861" cy="184666"/>
            </a:xfrm>
            <a:prstGeom prst="rect">
              <a:avLst/>
            </a:prstGeom>
            <a:solidFill>
              <a:srgbClr val="78AF51"/>
            </a:solidFill>
            <a:ln>
              <a:solidFill>
                <a:srgbClr val="78AF51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Phase 3</a:t>
              </a:r>
              <a:endParaRPr lang="en-GB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3591210" y="4049134"/>
            <a:ext cx="4665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③求小数的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倒数，先把小数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化成分数，再交换分子、分母的位置。</a:t>
            </a:r>
          </a:p>
        </p:txBody>
      </p:sp>
    </p:spTree>
    <p:extLst>
      <p:ext uri="{BB962C8B-B14F-4D97-AF65-F5344CB8AC3E}">
        <p14:creationId xmlns:p14="http://schemas.microsoft.com/office/powerpoint/2010/main" val="655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3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/>
              <p:cNvSpPr txBox="1">
                <a:spLocks noChangeArrowheads="1"/>
              </p:cNvSpPr>
              <p:nvPr/>
            </p:nvSpPr>
            <p:spPr bwMode="auto">
              <a:xfrm>
                <a:off x="875750" y="656771"/>
                <a:ext cx="7577715" cy="121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举两个例子说明，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可以解决什么样的实际问题？</a:t>
                </a:r>
                <a:endParaRPr lang="zh-CN" altLang="en-US" sz="2800" b="1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5750" y="656771"/>
                <a:ext cx="7577715" cy="1214500"/>
              </a:xfrm>
              <a:prstGeom prst="rect">
                <a:avLst/>
              </a:prstGeom>
              <a:blipFill rotWithShape="0">
                <a:blip r:embed="rId2"/>
                <a:stretch>
                  <a:fillRect l="-1689" r="-805" b="-13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389901" y="799011"/>
            <a:ext cx="405578" cy="523220"/>
            <a:chOff x="152631" y="753655"/>
            <a:chExt cx="405578" cy="523220"/>
          </a:xfrm>
        </p:grpSpPr>
        <p:sp>
          <p:nvSpPr>
            <p:cNvPr id="8" name="椭圆 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72517" y="753655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818044" y="226467"/>
            <a:ext cx="3492812" cy="430304"/>
            <a:chOff x="5304502" y="544377"/>
            <a:chExt cx="3492812" cy="430304"/>
          </a:xfrm>
        </p:grpSpPr>
        <p:sp>
          <p:nvSpPr>
            <p:cNvPr id="11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页练习三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12"/>
              <p:cNvSpPr txBox="1">
                <a:spLocks noChangeArrowheads="1"/>
              </p:cNvSpPr>
              <p:nvPr/>
            </p:nvSpPr>
            <p:spPr bwMode="auto">
              <a:xfrm>
                <a:off x="795479" y="2396464"/>
                <a:ext cx="7577715" cy="783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zh-CN" altLang="en-US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妈妈烙了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en-US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张饼，爸爸吃了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r>
                  <a:rPr lang="zh-CN" altLang="en-US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，爸爸吃了几张？</a:t>
                </a:r>
                <a:endPara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479" y="2396464"/>
                <a:ext cx="7577715" cy="783612"/>
              </a:xfrm>
              <a:prstGeom prst="rect">
                <a:avLst/>
              </a:prstGeom>
              <a:blipFill rotWithShape="1">
                <a:blip r:embed="rId4"/>
                <a:stretch>
                  <a:fillRect l="-1608" r="-804" b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853230" y="3180076"/>
                <a:ext cx="6522940" cy="783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zh-CN" altLang="en-US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一根绳子长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 m</a:t>
                </a:r>
                <a:r>
                  <a:rPr lang="zh-CN" altLang="en-US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，用去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r>
                  <a:rPr lang="zh-CN" altLang="en-US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，用去多少米？</a:t>
                </a:r>
                <a:endPara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7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3230" y="3180076"/>
                <a:ext cx="6522940" cy="783612"/>
              </a:xfrm>
              <a:prstGeom prst="rect">
                <a:avLst/>
              </a:prstGeom>
              <a:blipFill rotWithShape="1">
                <a:blip r:embed="rId5"/>
                <a:stretch>
                  <a:fillRect l="-1963" r="-1121" b="-8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28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4F7FE8DD-378E-4AB7-B5F3-28C265E6B566}"/>
              </a:ext>
            </a:extLst>
          </p:cNvPr>
          <p:cNvSpPr txBox="1"/>
          <p:nvPr/>
        </p:nvSpPr>
        <p:spPr>
          <a:xfrm>
            <a:off x="674096" y="1958513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（举例不唯一）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  <p:bldP spid="1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981835" y="485981"/>
            <a:ext cx="4987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画一画，涂一涂，算一算。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556371" y="456318"/>
            <a:ext cx="405578" cy="523220"/>
            <a:chOff x="152631" y="723992"/>
            <a:chExt cx="405578" cy="523220"/>
          </a:xfrm>
        </p:grpSpPr>
        <p:sp>
          <p:nvSpPr>
            <p:cNvPr id="68" name="椭圆 6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/>
          <a:srcRect l="15050" t="13568" r="45792"/>
          <a:stretch/>
        </p:blipFill>
        <p:spPr>
          <a:xfrm>
            <a:off x="1133474" y="1276170"/>
            <a:ext cx="2819401" cy="246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/>
          <a:srcRect l="58970" t="15568" r="1872" b="-2000"/>
          <a:stretch/>
        </p:blipFill>
        <p:spPr>
          <a:xfrm>
            <a:off x="5054288" y="1276170"/>
            <a:ext cx="2819401" cy="246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直接连接符 18"/>
          <p:cNvCxnSpPr/>
          <p:nvPr/>
        </p:nvCxnSpPr>
        <p:spPr>
          <a:xfrm flipV="1">
            <a:off x="1628775" y="2314395"/>
            <a:ext cx="18859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601304" y="1656021"/>
            <a:ext cx="760895" cy="1316749"/>
          </a:xfrm>
          <a:prstGeom prst="rect">
            <a:avLst/>
          </a:prstGeom>
          <a:solidFill>
            <a:srgbClr val="00B0F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601303" y="1666395"/>
            <a:ext cx="760895" cy="648000"/>
          </a:xfrm>
          <a:prstGeom prst="rect">
            <a:avLst/>
          </a:prstGeom>
          <a:solidFill>
            <a:srgbClr val="FF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id="{10C95F30-089A-4231-8158-10AD22FC0E2E}"/>
                  </a:ext>
                </a:extLst>
              </p:cNvPr>
              <p:cNvSpPr txBox="1"/>
              <p:nvPr/>
            </p:nvSpPr>
            <p:spPr>
              <a:xfrm>
                <a:off x="2868034" y="2938623"/>
                <a:ext cx="579005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0C95F30-089A-4231-8158-10AD22FC0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034" y="2938623"/>
                <a:ext cx="579005" cy="6426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5524500" y="1623931"/>
            <a:ext cx="642038" cy="1316749"/>
          </a:xfrm>
          <a:prstGeom prst="rect">
            <a:avLst/>
          </a:prstGeom>
          <a:solidFill>
            <a:srgbClr val="00B0F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5524500" y="1847670"/>
            <a:ext cx="18859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5524500" y="2069126"/>
            <a:ext cx="18859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5524500" y="2290582"/>
            <a:ext cx="18859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5524500" y="2512038"/>
            <a:ext cx="18859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5524500" y="2733495"/>
            <a:ext cx="18859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525605" y="1636274"/>
            <a:ext cx="640932" cy="1086238"/>
          </a:xfrm>
          <a:prstGeom prst="rect">
            <a:avLst/>
          </a:prstGeom>
          <a:solidFill>
            <a:srgbClr val="FF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id="{10C95F30-089A-4231-8158-10AD22FC0E2E}"/>
                  </a:ext>
                </a:extLst>
              </p:cNvPr>
              <p:cNvSpPr txBox="1"/>
              <p:nvPr/>
            </p:nvSpPr>
            <p:spPr>
              <a:xfrm>
                <a:off x="6744804" y="2895721"/>
                <a:ext cx="732893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0C95F30-089A-4231-8158-10AD22FC0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804" y="2895721"/>
                <a:ext cx="732893" cy="6426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  <p:bldP spid="30" grpId="0"/>
      <p:bldP spid="31" grpId="0" animBg="1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68" name="椭圆 6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873460" y="520698"/>
            <a:ext cx="779429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   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填上“＞”“＜”或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“＝”，说说你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是怎样想的。</a:t>
            </a: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F33649EA-19C7-4368-9B8C-D75B78B0D87A}"/>
              </a:ext>
            </a:extLst>
          </p:cNvPr>
          <p:cNvSpPr/>
          <p:nvPr/>
        </p:nvSpPr>
        <p:spPr>
          <a:xfrm>
            <a:off x="2107389" y="2007729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853574" y="1808158"/>
            <a:ext cx="1292931" cy="736292"/>
            <a:chOff x="4198116" y="-446859"/>
            <a:chExt cx="1292931" cy="7362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xmlns="" id="{ECAEFEAE-59A8-4868-B3D7-EED418A51E03}"/>
                    </a:ext>
                  </a:extLst>
                </p:cNvPr>
                <p:cNvSpPr txBox="1"/>
                <p:nvPr/>
              </p:nvSpPr>
              <p:spPr>
                <a:xfrm>
                  <a:off x="4857540" y="-446859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CAEFEAE-59A8-4868-B3D7-EED418A51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540" y="-446859"/>
                  <a:ext cx="633507" cy="73629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390" y="-441106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198116" y="-446859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8116" y="-446859"/>
                  <a:ext cx="633507" cy="7362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xmlns="" id="{88C758EB-3900-43AF-8FDA-23ABCF327E29}"/>
                  </a:ext>
                </a:extLst>
              </p:cNvPr>
              <p:cNvSpPr txBox="1"/>
              <p:nvPr/>
            </p:nvSpPr>
            <p:spPr>
              <a:xfrm>
                <a:off x="2509114" y="1807832"/>
                <a:ext cx="633507" cy="73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8C758EB-3900-43AF-8FDA-23ABCF32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114" y="1807832"/>
                <a:ext cx="633507" cy="7362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椭圆 43">
            <a:extLst>
              <a:ext uri="{FF2B5EF4-FFF2-40B4-BE49-F238E27FC236}">
                <a16:creationId xmlns:a16="http://schemas.microsoft.com/office/drawing/2014/main" xmlns="" id="{F33649EA-19C7-4368-9B8C-D75B78B0D87A}"/>
              </a:ext>
            </a:extLst>
          </p:cNvPr>
          <p:cNvSpPr/>
          <p:nvPr/>
        </p:nvSpPr>
        <p:spPr>
          <a:xfrm>
            <a:off x="4694426" y="200478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3470886" y="1804883"/>
            <a:ext cx="1312870" cy="739241"/>
            <a:chOff x="4178177" y="-447185"/>
            <a:chExt cx="1312870" cy="739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xmlns="" id="{ECAEFEAE-59A8-4868-B3D7-EED418A51E03}"/>
                    </a:ext>
                  </a:extLst>
                </p:cNvPr>
                <p:cNvSpPr txBox="1"/>
                <p:nvPr/>
              </p:nvSpPr>
              <p:spPr>
                <a:xfrm>
                  <a:off x="4857540" y="-446859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7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CAEFEAE-59A8-4868-B3D7-EED418A51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540" y="-446859"/>
                  <a:ext cx="633507" cy="7362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007" y="-425302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178177" y="-447185"/>
                  <a:ext cx="633507" cy="739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8177" y="-447185"/>
                  <a:ext cx="633507" cy="73924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xmlns="" id="{88C758EB-3900-43AF-8FDA-23ABCF327E29}"/>
                  </a:ext>
                </a:extLst>
              </p:cNvPr>
              <p:cNvSpPr txBox="1"/>
              <p:nvPr/>
            </p:nvSpPr>
            <p:spPr>
              <a:xfrm>
                <a:off x="5110028" y="1804883"/>
                <a:ext cx="633507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8C758EB-3900-43AF-8FDA-23ABCF32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028" y="1804883"/>
                <a:ext cx="633507" cy="7392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椭圆 49">
            <a:extLst>
              <a:ext uri="{FF2B5EF4-FFF2-40B4-BE49-F238E27FC236}">
                <a16:creationId xmlns:a16="http://schemas.microsoft.com/office/drawing/2014/main" xmlns="" id="{F33649EA-19C7-4368-9B8C-D75B78B0D87A}"/>
              </a:ext>
            </a:extLst>
          </p:cNvPr>
          <p:cNvSpPr/>
          <p:nvPr/>
        </p:nvSpPr>
        <p:spPr>
          <a:xfrm>
            <a:off x="7176874" y="200478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6132061" y="1813911"/>
            <a:ext cx="1023068" cy="739433"/>
            <a:chOff x="4288442" y="-447185"/>
            <a:chExt cx="1023068" cy="739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xmlns="" id="{ECAEFEAE-59A8-4868-B3D7-EED418A51E03}"/>
                    </a:ext>
                  </a:extLst>
                </p:cNvPr>
                <p:cNvSpPr txBox="1"/>
                <p:nvPr/>
              </p:nvSpPr>
              <p:spPr>
                <a:xfrm>
                  <a:off x="4857540" y="-446859"/>
                  <a:ext cx="453970" cy="7343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CAEFEAE-59A8-4868-B3D7-EED418A51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540" y="-446859"/>
                  <a:ext cx="453970" cy="73430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441" y="-423194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288442" y="-447185"/>
                  <a:ext cx="453970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442" y="-447185"/>
                  <a:ext cx="453970" cy="73943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xmlns="" id="{88C758EB-3900-43AF-8FDA-23ABCF327E29}"/>
                  </a:ext>
                </a:extLst>
              </p:cNvPr>
              <p:cNvSpPr txBox="1"/>
              <p:nvPr/>
            </p:nvSpPr>
            <p:spPr>
              <a:xfrm>
                <a:off x="7604880" y="1865937"/>
                <a:ext cx="970137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 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box>
                      <m:boxPr>
                        <m:ctrlPr>
                          <a:rPr lang="zh-CN" alt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8C758EB-3900-43AF-8FDA-23ABCF32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880" y="1865937"/>
                <a:ext cx="970137" cy="734304"/>
              </a:xfrm>
              <a:prstGeom prst="rect">
                <a:avLst/>
              </a:prstGeom>
              <a:blipFill rotWithShape="0">
                <a:blip r:embed="rId11"/>
                <a:stretch>
                  <a:fillRect l="-13208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矩形 9">
            <a:extLst>
              <a:ext uri="{FF2B5EF4-FFF2-40B4-BE49-F238E27FC236}">
                <a16:creationId xmlns:a16="http://schemas.microsoft.com/office/drawing/2014/main" xmlns="" id="{2485B33A-45F1-4A1D-A3A4-C379363AC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203" y="1854954"/>
            <a:ext cx="500843" cy="6012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800" b="1" spc="45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F33649EA-19C7-4368-9B8C-D75B78B0D87A}"/>
              </a:ext>
            </a:extLst>
          </p:cNvPr>
          <p:cNvSpPr/>
          <p:nvPr/>
        </p:nvSpPr>
        <p:spPr>
          <a:xfrm>
            <a:off x="1734825" y="314340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801375" y="2953408"/>
            <a:ext cx="947782" cy="739433"/>
            <a:chOff x="4288442" y="-447185"/>
            <a:chExt cx="947782" cy="739433"/>
          </a:xfrm>
        </p:grpSpPr>
        <p:sp>
          <p:nvSpPr>
            <p:cNvPr id="59" name="文本框 58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ECAEFEAE-59A8-4868-B3D7-EED418A51E03}"/>
                </a:ext>
              </a:extLst>
            </p:cNvPr>
            <p:cNvSpPr txBox="1"/>
            <p:nvPr/>
          </p:nvSpPr>
          <p:spPr>
            <a:xfrm>
              <a:off x="4872022" y="-303733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441" y="-423194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288442" y="-447185"/>
                  <a:ext cx="453970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442" y="-447185"/>
                  <a:ext cx="453970" cy="73943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xmlns="" id="{88C758EB-3900-43AF-8FDA-23ABCF327E29}"/>
                  </a:ext>
                </a:extLst>
              </p:cNvPr>
              <p:cNvSpPr txBox="1"/>
              <p:nvPr/>
            </p:nvSpPr>
            <p:spPr>
              <a:xfrm>
                <a:off x="2126958" y="3004716"/>
                <a:ext cx="891591" cy="738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 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zh-CN" alt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8C758EB-3900-43AF-8FDA-23ABCF32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958" y="3004716"/>
                <a:ext cx="891591" cy="738344"/>
              </a:xfrm>
              <a:prstGeom prst="rect">
                <a:avLst/>
              </a:prstGeom>
              <a:blipFill rotWithShape="0">
                <a:blip r:embed="rId13"/>
                <a:stretch>
                  <a:fillRect l="-14384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矩形 9">
            <a:extLst>
              <a:ext uri="{FF2B5EF4-FFF2-40B4-BE49-F238E27FC236}">
                <a16:creationId xmlns:a16="http://schemas.microsoft.com/office/drawing/2014/main" xmlns="" id="{2485B33A-45F1-4A1D-A3A4-C379363AC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875" y="2980211"/>
            <a:ext cx="500843" cy="6012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800" b="1" spc="45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xmlns="" id="{F33649EA-19C7-4368-9B8C-D75B78B0D87A}"/>
              </a:ext>
            </a:extLst>
          </p:cNvPr>
          <p:cNvSpPr/>
          <p:nvPr/>
        </p:nvSpPr>
        <p:spPr>
          <a:xfrm>
            <a:off x="4512783" y="315870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3415913" y="2959927"/>
            <a:ext cx="1153640" cy="734304"/>
            <a:chOff x="4288442" y="-447185"/>
            <a:chExt cx="1153640" cy="734304"/>
          </a:xfrm>
        </p:grpSpPr>
        <p:sp>
          <p:nvSpPr>
            <p:cNvPr id="66" name="文本框 65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ECAEFEAE-59A8-4868-B3D7-EED418A51E03}"/>
                </a:ext>
              </a:extLst>
            </p:cNvPr>
            <p:cNvSpPr txBox="1"/>
            <p:nvPr/>
          </p:nvSpPr>
          <p:spPr>
            <a:xfrm>
              <a:off x="4898343" y="-30396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153" y="-425582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288442" y="-447185"/>
                  <a:ext cx="614271" cy="7343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1" name="文本框 7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442" y="-447185"/>
                  <a:ext cx="614271" cy="73430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4900067" y="2988830"/>
            <a:ext cx="1208379" cy="739241"/>
            <a:chOff x="4288442" y="-447185"/>
            <a:chExt cx="1208379" cy="739241"/>
          </a:xfrm>
        </p:grpSpPr>
        <p:sp>
          <p:nvSpPr>
            <p:cNvPr id="73" name="文本框 72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ECAEFEAE-59A8-4868-B3D7-EED418A51E03}"/>
                </a:ext>
              </a:extLst>
            </p:cNvPr>
            <p:cNvSpPr txBox="1"/>
            <p:nvPr/>
          </p:nvSpPr>
          <p:spPr>
            <a:xfrm>
              <a:off x="4972895" y="-317867"/>
              <a:ext cx="5239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527" y="-421549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288442" y="-447185"/>
                  <a:ext cx="633507" cy="739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文本框 7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442" y="-447185"/>
                  <a:ext cx="633507" cy="73924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xmlns="" id="{88C758EB-3900-43AF-8FDA-23ABCF327E29}"/>
                  </a:ext>
                </a:extLst>
              </p:cNvPr>
              <p:cNvSpPr txBox="1"/>
              <p:nvPr/>
            </p:nvSpPr>
            <p:spPr>
              <a:xfrm>
                <a:off x="6335542" y="3018760"/>
                <a:ext cx="891591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zh-CN" alt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8C758EB-3900-43AF-8FDA-23ABCF32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542" y="3018760"/>
                <a:ext cx="891591" cy="734304"/>
              </a:xfrm>
              <a:prstGeom prst="rect">
                <a:avLst/>
              </a:prstGeom>
              <a:blipFill rotWithShape="0">
                <a:blip r:embed="rId16"/>
                <a:stretch>
                  <a:fillRect l="-13605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矩形 9">
            <a:extLst>
              <a:ext uri="{FF2B5EF4-FFF2-40B4-BE49-F238E27FC236}">
                <a16:creationId xmlns:a16="http://schemas.microsoft.com/office/drawing/2014/main" xmlns="" id="{2485B33A-45F1-4A1D-A3A4-C379363AC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810" y="3008617"/>
            <a:ext cx="500843" cy="6012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800" b="1" spc="45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xmlns="" id="{F33649EA-19C7-4368-9B8C-D75B78B0D87A}"/>
              </a:ext>
            </a:extLst>
          </p:cNvPr>
          <p:cNvSpPr/>
          <p:nvPr/>
        </p:nvSpPr>
        <p:spPr>
          <a:xfrm>
            <a:off x="7210202" y="318808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xmlns="" id="{88C758EB-3900-43AF-8FDA-23ABCF327E29}"/>
                  </a:ext>
                </a:extLst>
              </p:cNvPr>
              <p:cNvSpPr txBox="1"/>
              <p:nvPr/>
            </p:nvSpPr>
            <p:spPr>
              <a:xfrm>
                <a:off x="7655997" y="3033924"/>
                <a:ext cx="891591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zh-CN" alt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8C758EB-3900-43AF-8FDA-23ABCF32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997" y="3033924"/>
                <a:ext cx="891591" cy="734304"/>
              </a:xfrm>
              <a:prstGeom prst="rect">
                <a:avLst/>
              </a:prstGeom>
              <a:blipFill rotWithShape="0">
                <a:blip r:embed="rId17"/>
                <a:stretch>
                  <a:fillRect l="-14384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矩形 9">
            <a:extLst>
              <a:ext uri="{FF2B5EF4-FFF2-40B4-BE49-F238E27FC236}">
                <a16:creationId xmlns:a16="http://schemas.microsoft.com/office/drawing/2014/main" xmlns="" id="{2485B33A-45F1-4A1D-A3A4-C379363AC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265" y="3023781"/>
            <a:ext cx="500843" cy="6012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en-US" sz="2800" b="1" spc="45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2" name="TextBox 16">
            <a:extLst>
              <a:ext uri="{FF2B5EF4-FFF2-40B4-BE49-F238E27FC236}">
                <a16:creationId xmlns:a16="http://schemas.microsoft.com/office/drawing/2014/main" xmlns="" id="{359A6136-E44E-4E59-ABD2-8411E4456E04}"/>
              </a:ext>
            </a:extLst>
          </p:cNvPr>
          <p:cNvSpPr txBox="1"/>
          <p:nvPr/>
        </p:nvSpPr>
        <p:spPr>
          <a:xfrm>
            <a:off x="2075507" y="1784775"/>
            <a:ext cx="720725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3" name="TextBox 17">
            <a:extLst>
              <a:ext uri="{FF2B5EF4-FFF2-40B4-BE49-F238E27FC236}">
                <a16:creationId xmlns:a16="http://schemas.microsoft.com/office/drawing/2014/main" xmlns="" id="{1BE60D2F-3314-441A-AC20-7A6601AE38F0}"/>
              </a:ext>
            </a:extLst>
          </p:cNvPr>
          <p:cNvSpPr txBox="1"/>
          <p:nvPr/>
        </p:nvSpPr>
        <p:spPr>
          <a:xfrm>
            <a:off x="4733820" y="1756143"/>
            <a:ext cx="720725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xmlns="" id="{346F7006-CB77-467B-AAFA-8FCCB5A0DF96}"/>
              </a:ext>
            </a:extLst>
          </p:cNvPr>
          <p:cNvSpPr txBox="1"/>
          <p:nvPr/>
        </p:nvSpPr>
        <p:spPr>
          <a:xfrm flipV="1">
            <a:off x="6875889" y="1943708"/>
            <a:ext cx="7207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5" name="TextBox 6">
            <a:extLst>
              <a:ext uri="{FF2B5EF4-FFF2-40B4-BE49-F238E27FC236}">
                <a16:creationId xmlns:a16="http://schemas.microsoft.com/office/drawing/2014/main" xmlns="" id="{B69A0D45-D06D-4E81-AEB3-6B9541C70931}"/>
              </a:ext>
            </a:extLst>
          </p:cNvPr>
          <p:cNvSpPr txBox="1"/>
          <p:nvPr/>
        </p:nvSpPr>
        <p:spPr>
          <a:xfrm>
            <a:off x="1519669" y="2401558"/>
            <a:ext cx="8178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&lt;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6" name="TextBox 6">
            <a:extLst>
              <a:ext uri="{FF2B5EF4-FFF2-40B4-BE49-F238E27FC236}">
                <a16:creationId xmlns:a16="http://schemas.microsoft.com/office/drawing/2014/main" xmlns="" id="{54BF8AB2-07EA-4B1C-AAF9-7367FD725CA8}"/>
              </a:ext>
            </a:extLst>
          </p:cNvPr>
          <p:cNvSpPr txBox="1"/>
          <p:nvPr/>
        </p:nvSpPr>
        <p:spPr>
          <a:xfrm>
            <a:off x="4240361" y="2440796"/>
            <a:ext cx="8178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&gt;1</a:t>
            </a:r>
          </a:p>
        </p:txBody>
      </p:sp>
      <p:sp>
        <p:nvSpPr>
          <p:cNvPr id="87" name="TextBox 6">
            <a:extLst>
              <a:ext uri="{FF2B5EF4-FFF2-40B4-BE49-F238E27FC236}">
                <a16:creationId xmlns:a16="http://schemas.microsoft.com/office/drawing/2014/main" xmlns="" id="{65750D60-DB18-41AE-95D9-0EA0C4ABC564}"/>
              </a:ext>
            </a:extLst>
          </p:cNvPr>
          <p:cNvSpPr txBox="1"/>
          <p:nvPr/>
        </p:nvSpPr>
        <p:spPr>
          <a:xfrm>
            <a:off x="6380414" y="2450351"/>
            <a:ext cx="8178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8" name="TextBox 6">
            <a:extLst>
              <a:ext uri="{FF2B5EF4-FFF2-40B4-BE49-F238E27FC236}">
                <a16:creationId xmlns:a16="http://schemas.microsoft.com/office/drawing/2014/main" xmlns="" id="{65750D60-DB18-41AE-95D9-0EA0C4ABC564}"/>
              </a:ext>
            </a:extLst>
          </p:cNvPr>
          <p:cNvSpPr txBox="1"/>
          <p:nvPr/>
        </p:nvSpPr>
        <p:spPr>
          <a:xfrm>
            <a:off x="7762391" y="2432495"/>
            <a:ext cx="8178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1016673" y="3582796"/>
                <a:ext cx="817880" cy="6848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6">
                <a:extLst>
                  <a:ext uri="{FF2B5EF4-FFF2-40B4-BE49-F238E27FC236}">
                    <a16:creationId xmlns="" xmlns:a16="http://schemas.microsoft.com/office/drawing/2014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73" y="3582796"/>
                <a:ext cx="817880" cy="684803"/>
              </a:xfrm>
              <a:prstGeom prst="rect">
                <a:avLst/>
              </a:prstGeom>
              <a:blipFill rotWithShape="0">
                <a:blip r:embed="rId18"/>
                <a:stretch>
                  <a:fillRect l="-11940" b="-71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2155249" y="3551765"/>
                <a:ext cx="817880" cy="6848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6">
                <a:extLst>
                  <a:ext uri="{FF2B5EF4-FFF2-40B4-BE49-F238E27FC236}">
                    <a16:creationId xmlns="" xmlns:a16="http://schemas.microsoft.com/office/drawing/2014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249" y="3551765"/>
                <a:ext cx="817880" cy="684803"/>
              </a:xfrm>
              <a:prstGeom prst="rect">
                <a:avLst/>
              </a:prstGeom>
              <a:blipFill rotWithShape="0">
                <a:blip r:embed="rId19"/>
                <a:stretch>
                  <a:fillRect l="-11940" b="-71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18">
            <a:extLst>
              <a:ext uri="{FF2B5EF4-FFF2-40B4-BE49-F238E27FC236}">
                <a16:creationId xmlns:a16="http://schemas.microsoft.com/office/drawing/2014/main" xmlns="" id="{346F7006-CB77-467B-AAFA-8FCCB5A0DF96}"/>
              </a:ext>
            </a:extLst>
          </p:cNvPr>
          <p:cNvSpPr txBox="1"/>
          <p:nvPr/>
        </p:nvSpPr>
        <p:spPr>
          <a:xfrm flipV="1">
            <a:off x="1431985" y="3066667"/>
            <a:ext cx="7207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3781979" y="3590702"/>
                <a:ext cx="817880" cy="6848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6">
                <a:extLst>
                  <a:ext uri="{FF2B5EF4-FFF2-40B4-BE49-F238E27FC236}">
                    <a16:creationId xmlns="" xmlns:a16="http://schemas.microsoft.com/office/drawing/2014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979" y="3590702"/>
                <a:ext cx="817880" cy="684803"/>
              </a:xfrm>
              <a:prstGeom prst="rect">
                <a:avLst/>
              </a:prstGeom>
              <a:blipFill rotWithShape="0">
                <a:blip r:embed="rId20"/>
                <a:stretch>
                  <a:fillRect l="-11111" b="-71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5180600" y="3575404"/>
                <a:ext cx="817880" cy="6848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6">
                <a:extLst>
                  <a:ext uri="{FF2B5EF4-FFF2-40B4-BE49-F238E27FC236}">
                    <a16:creationId xmlns="" xmlns:a16="http://schemas.microsoft.com/office/drawing/2014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600" y="3575404"/>
                <a:ext cx="817880" cy="684803"/>
              </a:xfrm>
              <a:prstGeom prst="rect">
                <a:avLst/>
              </a:prstGeom>
              <a:blipFill rotWithShape="0">
                <a:blip r:embed="rId21"/>
                <a:stretch>
                  <a:fillRect l="-11940" b="-71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16">
            <a:extLst>
              <a:ext uri="{FF2B5EF4-FFF2-40B4-BE49-F238E27FC236}">
                <a16:creationId xmlns:a16="http://schemas.microsoft.com/office/drawing/2014/main" xmlns="" id="{359A6136-E44E-4E59-ABD2-8411E4456E04}"/>
              </a:ext>
            </a:extLst>
          </p:cNvPr>
          <p:cNvSpPr txBox="1"/>
          <p:nvPr/>
        </p:nvSpPr>
        <p:spPr>
          <a:xfrm>
            <a:off x="4487109" y="2924680"/>
            <a:ext cx="720725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5" name="TextBox 18">
            <a:extLst>
              <a:ext uri="{FF2B5EF4-FFF2-40B4-BE49-F238E27FC236}">
                <a16:creationId xmlns:a16="http://schemas.microsoft.com/office/drawing/2014/main" xmlns="" id="{346F7006-CB77-467B-AAFA-8FCCB5A0DF96}"/>
              </a:ext>
            </a:extLst>
          </p:cNvPr>
          <p:cNvSpPr txBox="1"/>
          <p:nvPr/>
        </p:nvSpPr>
        <p:spPr>
          <a:xfrm flipV="1">
            <a:off x="6916213" y="3126170"/>
            <a:ext cx="7207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6449070" y="3643429"/>
                <a:ext cx="817880" cy="6848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6">
                <a:extLst>
                  <a:ext uri="{FF2B5EF4-FFF2-40B4-BE49-F238E27FC236}">
                    <a16:creationId xmlns="" xmlns:a16="http://schemas.microsoft.com/office/drawing/2014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070" y="3643429"/>
                <a:ext cx="817880" cy="684803"/>
              </a:xfrm>
              <a:prstGeom prst="rect">
                <a:avLst/>
              </a:prstGeom>
              <a:blipFill rotWithShape="0">
                <a:blip r:embed="rId22"/>
                <a:stretch>
                  <a:fillRect l="-11940" b="-71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7681008" y="3609883"/>
                <a:ext cx="817880" cy="6848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6">
                <a:extLst>
                  <a:ext uri="{FF2B5EF4-FFF2-40B4-BE49-F238E27FC236}">
                    <a16:creationId xmlns="" xmlns:a16="http://schemas.microsoft.com/office/drawing/2014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008" y="3609883"/>
                <a:ext cx="817880" cy="684803"/>
              </a:xfrm>
              <a:prstGeom prst="rect">
                <a:avLst/>
              </a:prstGeom>
              <a:blipFill rotWithShape="0">
                <a:blip r:embed="rId23"/>
                <a:stretch>
                  <a:fillRect l="-11194" b="-619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椭圆 75">
            <a:extLst>
              <a:ext uri="{FF2B5EF4-FFF2-40B4-BE49-F238E27FC236}">
                <a16:creationId xmlns:a16="http://schemas.microsoft.com/office/drawing/2014/main" xmlns="" id="{F33649EA-19C7-4368-9B8C-D75B78B0D87A}"/>
              </a:ext>
            </a:extLst>
          </p:cNvPr>
          <p:cNvSpPr/>
          <p:nvPr/>
        </p:nvSpPr>
        <p:spPr>
          <a:xfrm>
            <a:off x="1397751" y="61191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52631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833688" y="1131791"/>
            <a:ext cx="1148586" cy="642612"/>
            <a:chOff x="4198116" y="-446859"/>
            <a:chExt cx="1148586" cy="642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xmlns="" id="{ECAEFEAE-59A8-4868-B3D7-EED418A51E03}"/>
                    </a:ext>
                  </a:extLst>
                </p:cNvPr>
                <p:cNvSpPr txBox="1"/>
                <p:nvPr/>
              </p:nvSpPr>
              <p:spPr>
                <a:xfrm>
                  <a:off x="4777315" y="-446154"/>
                  <a:ext cx="569387" cy="6419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8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CAEFEAE-59A8-4868-B3D7-EED418A51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315" y="-446154"/>
                  <a:ext cx="569387" cy="64190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68" y="-441106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4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198116" y="-446859"/>
                  <a:ext cx="569387" cy="6426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6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8116" y="-446859"/>
                  <a:ext cx="633507" cy="7362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/>
          <p:cNvGrpSpPr/>
          <p:nvPr/>
        </p:nvGrpSpPr>
        <p:grpSpPr>
          <a:xfrm>
            <a:off x="3454543" y="1122270"/>
            <a:ext cx="944489" cy="660610"/>
            <a:chOff x="3147115" y="1123971"/>
            <a:chExt cx="944489" cy="6606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3147115" y="1137544"/>
                  <a:ext cx="944489" cy="6470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75   </a:t>
                  </a:r>
                  <a14:m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7115" y="1137544"/>
                  <a:ext cx="1071127" cy="73943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364" b="-74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775" y="1123971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4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5861142" y="1135747"/>
            <a:ext cx="1256155" cy="642676"/>
            <a:chOff x="4288442" y="-447185"/>
            <a:chExt cx="1256155" cy="642676"/>
          </a:xfrm>
        </p:grpSpPr>
        <p:sp>
          <p:nvSpPr>
            <p:cNvPr id="58" name="文本框 57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ECAEFEAE-59A8-4868-B3D7-EED418A51E03}"/>
                </a:ext>
              </a:extLst>
            </p:cNvPr>
            <p:cNvSpPr txBox="1"/>
            <p:nvPr/>
          </p:nvSpPr>
          <p:spPr>
            <a:xfrm>
              <a:off x="4898266" y="-321157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140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520" y="-430418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4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288442" y="-447185"/>
                  <a:ext cx="569387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442" y="-447185"/>
                  <a:ext cx="633507" cy="73430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833688" y="2218194"/>
            <a:ext cx="1161100" cy="647037"/>
            <a:chOff x="4198116" y="-446859"/>
            <a:chExt cx="1161100" cy="6470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xmlns="" id="{ECAEFEAE-59A8-4868-B3D7-EED418A51E03}"/>
                    </a:ext>
                  </a:extLst>
                </p:cNvPr>
                <p:cNvSpPr txBox="1"/>
                <p:nvPr/>
              </p:nvSpPr>
              <p:spPr>
                <a:xfrm>
                  <a:off x="4789829" y="-446859"/>
                  <a:ext cx="569387" cy="6470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CAEFEAE-59A8-4868-B3D7-EED418A51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829" y="-446859"/>
                  <a:ext cx="569387" cy="6470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331" y="-437755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4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198116" y="-446859"/>
                  <a:ext cx="569387" cy="6460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9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文本框 6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8116" y="-446859"/>
                  <a:ext cx="633507" cy="7362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3399366" y="2217188"/>
            <a:ext cx="1052687" cy="642676"/>
            <a:chOff x="4288442" y="-447185"/>
            <a:chExt cx="1052687" cy="642676"/>
          </a:xfrm>
        </p:grpSpPr>
        <p:sp>
          <p:nvSpPr>
            <p:cNvPr id="69" name="文本框 68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ECAEFEAE-59A8-4868-B3D7-EED418A51E03}"/>
                </a:ext>
              </a:extLst>
            </p:cNvPr>
            <p:cNvSpPr txBox="1"/>
            <p:nvPr/>
          </p:nvSpPr>
          <p:spPr>
            <a:xfrm>
              <a:off x="5002575" y="-32115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527" y="-437706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4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288442" y="-447185"/>
                  <a:ext cx="569387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1" name="文本框 7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442" y="-447185"/>
                  <a:ext cx="633507" cy="7391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组合 4"/>
          <p:cNvGrpSpPr/>
          <p:nvPr/>
        </p:nvGrpSpPr>
        <p:grpSpPr>
          <a:xfrm>
            <a:off x="5726732" y="2226667"/>
            <a:ext cx="1182032" cy="655592"/>
            <a:chOff x="4767094" y="2362423"/>
            <a:chExt cx="1182032" cy="655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5312413" y="2371876"/>
                  <a:ext cx="636713" cy="6461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box>
                    </m:oMath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2413" y="2371876"/>
                  <a:ext cx="636713" cy="64613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482" y="2371876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endParaRPr lang="zh-CN" altLang="en-US" sz="24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767094" y="2362423"/>
                  <a:ext cx="636713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box>
                    </m:oMath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094" y="2362423"/>
                  <a:ext cx="712054" cy="73430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856824" y="3178478"/>
            <a:ext cx="1088074" cy="659367"/>
            <a:chOff x="4123972" y="-459286"/>
            <a:chExt cx="1088074" cy="6593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xmlns="" id="{ECAEFEAE-59A8-4868-B3D7-EED418A51E03}"/>
                    </a:ext>
                  </a:extLst>
                </p:cNvPr>
                <p:cNvSpPr txBox="1"/>
                <p:nvPr/>
              </p:nvSpPr>
              <p:spPr>
                <a:xfrm>
                  <a:off x="4796548" y="-446763"/>
                  <a:ext cx="415498" cy="6468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CAEFEAE-59A8-4868-B3D7-EED418A51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548" y="-446763"/>
                  <a:ext cx="415498" cy="64684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580" y="-447822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4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123972" y="-459286"/>
                  <a:ext cx="569387" cy="6468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文本框 7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3972" y="-459286"/>
                  <a:ext cx="633507" cy="73924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xmlns="" id="{83C893EF-543F-4B2D-82DF-E97F11F0B2D2}"/>
              </a:ext>
            </a:extLst>
          </p:cNvPr>
          <p:cNvGrpSpPr/>
          <p:nvPr/>
        </p:nvGrpSpPr>
        <p:grpSpPr>
          <a:xfrm>
            <a:off x="3502650" y="3160618"/>
            <a:ext cx="1019848" cy="648835"/>
            <a:chOff x="4123972" y="-461084"/>
            <a:chExt cx="1019848" cy="6488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xmlns="" id="{ECAEFEAE-59A8-4868-B3D7-EED418A51E03}"/>
                    </a:ext>
                  </a:extLst>
                </p:cNvPr>
                <p:cNvSpPr txBox="1"/>
                <p:nvPr/>
              </p:nvSpPr>
              <p:spPr>
                <a:xfrm>
                  <a:off x="4728322" y="-461084"/>
                  <a:ext cx="415498" cy="6461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CAEFEAE-59A8-4868-B3D7-EED418A51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8322" y="-461084"/>
                  <a:ext cx="415498" cy="64613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矩形 9">
              <a:extLst>
                <a:ext uri="{FF2B5EF4-FFF2-40B4-BE49-F238E27FC236}">
                  <a16:creationId xmlns:a16="http://schemas.microsoft.com/office/drawing/2014/main" xmlns="" id="{2485B33A-45F1-4A1D-A3A4-C379363A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937" y="-446859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4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xmlns="" id="{88C758EB-3900-43AF-8FDA-23ABCF327E29}"/>
                    </a:ext>
                  </a:extLst>
                </p:cNvPr>
                <p:cNvSpPr txBox="1"/>
                <p:nvPr/>
              </p:nvSpPr>
              <p:spPr>
                <a:xfrm>
                  <a:off x="4123972" y="-459286"/>
                  <a:ext cx="569387" cy="6470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2" name="文本框 8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8C758EB-3900-43AF-8FDA-23ABCF327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3972" y="-459286"/>
                  <a:ext cx="633507" cy="73943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1806325" y="1122270"/>
                <a:ext cx="1199516" cy="6805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25" y="1122270"/>
                <a:ext cx="1199516" cy="680571"/>
              </a:xfrm>
              <a:prstGeom prst="rect">
                <a:avLst/>
              </a:prstGeom>
              <a:blipFill rotWithShape="0">
                <a:blip r:embed="rId16"/>
                <a:stretch>
                  <a:fillRect l="-7614" b="-71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2642114" y="1137594"/>
                <a:ext cx="829555" cy="6805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114" y="1137594"/>
                <a:ext cx="829555" cy="680571"/>
              </a:xfrm>
              <a:prstGeom prst="rect">
                <a:avLst/>
              </a:prstGeom>
              <a:blipFill rotWithShape="0">
                <a:blip r:embed="rId17"/>
                <a:stretch>
                  <a:fillRect l="-11029" b="-810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4247976" y="1122270"/>
                <a:ext cx="1199516" cy="6805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76" y="1122270"/>
                <a:ext cx="1199516" cy="680571"/>
              </a:xfrm>
              <a:prstGeom prst="rect">
                <a:avLst/>
              </a:prstGeom>
              <a:blipFill rotWithShape="0">
                <a:blip r:embed="rId18"/>
                <a:stretch>
                  <a:fillRect l="-8122" b="-71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5750D60-DB18-41AE-95D9-0EA0C4ABC564}"/>
              </a:ext>
            </a:extLst>
          </p:cNvPr>
          <p:cNvSpPr txBox="1"/>
          <p:nvPr/>
        </p:nvSpPr>
        <p:spPr>
          <a:xfrm>
            <a:off x="5226218" y="1276630"/>
            <a:ext cx="98000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=50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847734" y="1562793"/>
            <a:ext cx="189779" cy="17601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5750D60-DB18-41AE-95D9-0EA0C4ABC564}"/>
              </a:ext>
            </a:extLst>
          </p:cNvPr>
          <p:cNvSpPr txBox="1"/>
          <p:nvPr/>
        </p:nvSpPr>
        <p:spPr>
          <a:xfrm>
            <a:off x="4942940" y="1545636"/>
            <a:ext cx="39690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4656992" y="1227255"/>
            <a:ext cx="189779" cy="17601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5750D60-DB18-41AE-95D9-0EA0C4ABC564}"/>
              </a:ext>
            </a:extLst>
          </p:cNvPr>
          <p:cNvSpPr txBox="1"/>
          <p:nvPr/>
        </p:nvSpPr>
        <p:spPr>
          <a:xfrm>
            <a:off x="4449893" y="861665"/>
            <a:ext cx="45134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25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7021093" y="1131791"/>
                <a:ext cx="1291633" cy="6805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140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93" y="1131791"/>
                <a:ext cx="1291633" cy="680571"/>
              </a:xfrm>
              <a:prstGeom prst="rect">
                <a:avLst/>
              </a:prstGeom>
              <a:blipFill rotWithShape="0">
                <a:blip r:embed="rId19"/>
                <a:stretch>
                  <a:fillRect l="-7547" b="-810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接连接符 52"/>
          <p:cNvCxnSpPr/>
          <p:nvPr/>
        </p:nvCxnSpPr>
        <p:spPr>
          <a:xfrm>
            <a:off x="7658224" y="1574755"/>
            <a:ext cx="189779" cy="17601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5750D60-DB18-41AE-95D9-0EA0C4ABC564}"/>
              </a:ext>
            </a:extLst>
          </p:cNvPr>
          <p:cNvSpPr txBox="1"/>
          <p:nvPr/>
        </p:nvSpPr>
        <p:spPr>
          <a:xfrm>
            <a:off x="7727753" y="1738295"/>
            <a:ext cx="39690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7803762" y="1235198"/>
            <a:ext cx="402286" cy="18770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5750D60-DB18-41AE-95D9-0EA0C4ABC564}"/>
              </a:ext>
            </a:extLst>
          </p:cNvPr>
          <p:cNvSpPr txBox="1"/>
          <p:nvPr/>
        </p:nvSpPr>
        <p:spPr>
          <a:xfrm>
            <a:off x="7754702" y="845739"/>
            <a:ext cx="45134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10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9" name="TextBox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5750D60-DB18-41AE-95D9-0EA0C4ABC564}"/>
              </a:ext>
            </a:extLst>
          </p:cNvPr>
          <p:cNvSpPr txBox="1"/>
          <p:nvPr/>
        </p:nvSpPr>
        <p:spPr>
          <a:xfrm>
            <a:off x="8163998" y="1284961"/>
            <a:ext cx="98000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=10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1823649" y="2182917"/>
                <a:ext cx="1199516" cy="6805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9" y="2182917"/>
                <a:ext cx="1199516" cy="680571"/>
              </a:xfrm>
              <a:prstGeom prst="rect">
                <a:avLst/>
              </a:prstGeom>
              <a:blipFill rotWithShape="0">
                <a:blip r:embed="rId20"/>
                <a:stretch>
                  <a:fillRect l="-7614" b="-71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2659438" y="2198241"/>
                <a:ext cx="829555" cy="6805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38" y="2198241"/>
                <a:ext cx="829555" cy="680571"/>
              </a:xfrm>
              <a:prstGeom prst="rect">
                <a:avLst/>
              </a:prstGeom>
              <a:blipFill rotWithShape="0">
                <a:blip r:embed="rId21"/>
                <a:stretch>
                  <a:fillRect l="-11029" b="-810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4287015" y="2176510"/>
                <a:ext cx="1199516" cy="6805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015" y="2176510"/>
                <a:ext cx="1199516" cy="680571"/>
              </a:xfrm>
              <a:prstGeom prst="rect">
                <a:avLst/>
              </a:prstGeom>
              <a:blipFill rotWithShape="0">
                <a:blip r:embed="rId22"/>
                <a:stretch>
                  <a:fillRect l="-7614" b="-71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直接连接符 84"/>
          <p:cNvCxnSpPr/>
          <p:nvPr/>
        </p:nvCxnSpPr>
        <p:spPr>
          <a:xfrm>
            <a:off x="4821458" y="2616518"/>
            <a:ext cx="189779" cy="17601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5750D60-DB18-41AE-95D9-0EA0C4ABC564}"/>
              </a:ext>
            </a:extLst>
          </p:cNvPr>
          <p:cNvSpPr txBox="1"/>
          <p:nvPr/>
        </p:nvSpPr>
        <p:spPr>
          <a:xfrm>
            <a:off x="4916347" y="2687183"/>
            <a:ext cx="39690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4977734" y="2281103"/>
            <a:ext cx="189779" cy="17601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5750D60-DB18-41AE-95D9-0EA0C4ABC564}"/>
              </a:ext>
            </a:extLst>
          </p:cNvPr>
          <p:cNvSpPr txBox="1"/>
          <p:nvPr/>
        </p:nvSpPr>
        <p:spPr>
          <a:xfrm>
            <a:off x="4905458" y="1921650"/>
            <a:ext cx="45134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5121270" y="2187784"/>
                <a:ext cx="829555" cy="6805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270" y="2187784"/>
                <a:ext cx="829555" cy="680571"/>
              </a:xfrm>
              <a:prstGeom prst="rect">
                <a:avLst/>
              </a:prstGeom>
              <a:blipFill rotWithShape="0">
                <a:blip r:embed="rId23"/>
                <a:stretch>
                  <a:fillRect l="-11029" b="-71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6838136" y="2213967"/>
                <a:ext cx="829555" cy="6805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56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136" y="2213967"/>
                <a:ext cx="829555" cy="680571"/>
              </a:xfrm>
              <a:prstGeom prst="rect">
                <a:avLst/>
              </a:prstGeom>
              <a:blipFill rotWithShape="0">
                <a:blip r:embed="rId24"/>
                <a:stretch>
                  <a:fillRect l="-11765" b="-71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1797788" y="3155573"/>
                <a:ext cx="1199516" cy="6805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788" y="3155573"/>
                <a:ext cx="1199516" cy="680571"/>
              </a:xfrm>
              <a:prstGeom prst="rect">
                <a:avLst/>
              </a:prstGeom>
              <a:blipFill rotWithShape="0">
                <a:blip r:embed="rId25"/>
                <a:stretch>
                  <a:fillRect l="-8122" b="-810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接连接符 91"/>
          <p:cNvCxnSpPr/>
          <p:nvPr/>
        </p:nvCxnSpPr>
        <p:spPr>
          <a:xfrm>
            <a:off x="2618184" y="3600588"/>
            <a:ext cx="189779" cy="17601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5750D60-DB18-41AE-95D9-0EA0C4ABC564}"/>
              </a:ext>
            </a:extLst>
          </p:cNvPr>
          <p:cNvSpPr txBox="1"/>
          <p:nvPr/>
        </p:nvSpPr>
        <p:spPr>
          <a:xfrm>
            <a:off x="2713073" y="3671253"/>
            <a:ext cx="39690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2184102" y="3296852"/>
            <a:ext cx="189779" cy="17601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5750D60-DB18-41AE-95D9-0EA0C4ABC564}"/>
              </a:ext>
            </a:extLst>
          </p:cNvPr>
          <p:cNvSpPr txBox="1"/>
          <p:nvPr/>
        </p:nvSpPr>
        <p:spPr>
          <a:xfrm>
            <a:off x="2063787" y="2916841"/>
            <a:ext cx="45134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2212107" y="3600588"/>
            <a:ext cx="189779" cy="17601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5750D60-DB18-41AE-95D9-0EA0C4ABC564}"/>
              </a:ext>
            </a:extLst>
          </p:cNvPr>
          <p:cNvSpPr txBox="1"/>
          <p:nvPr/>
        </p:nvSpPr>
        <p:spPr>
          <a:xfrm>
            <a:off x="2306996" y="3671253"/>
            <a:ext cx="39690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5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98" name="直接连接符 97"/>
          <p:cNvCxnSpPr/>
          <p:nvPr/>
        </p:nvCxnSpPr>
        <p:spPr>
          <a:xfrm>
            <a:off x="2583077" y="3273873"/>
            <a:ext cx="189779" cy="17601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5750D60-DB18-41AE-95D9-0EA0C4ABC564}"/>
              </a:ext>
            </a:extLst>
          </p:cNvPr>
          <p:cNvSpPr txBox="1"/>
          <p:nvPr/>
        </p:nvSpPr>
        <p:spPr>
          <a:xfrm>
            <a:off x="2462762" y="2893862"/>
            <a:ext cx="45134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2778450" y="3144751"/>
                <a:ext cx="829555" cy="6805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450" y="3144751"/>
                <a:ext cx="829555" cy="680571"/>
              </a:xfrm>
              <a:prstGeom prst="rect">
                <a:avLst/>
              </a:prstGeom>
              <a:blipFill rotWithShape="0">
                <a:blip r:embed="rId26"/>
                <a:stretch>
                  <a:fillRect l="-11765" b="-71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4398493" y="3155573"/>
                <a:ext cx="1199516" cy="6805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493" y="3155573"/>
                <a:ext cx="1199516" cy="680571"/>
              </a:xfrm>
              <a:prstGeom prst="rect">
                <a:avLst/>
              </a:prstGeom>
              <a:blipFill rotWithShape="0">
                <a:blip r:embed="rId27"/>
                <a:stretch>
                  <a:fillRect l="-8163" b="-810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直接连接符 101"/>
          <p:cNvCxnSpPr/>
          <p:nvPr/>
        </p:nvCxnSpPr>
        <p:spPr>
          <a:xfrm>
            <a:off x="5218889" y="3600588"/>
            <a:ext cx="189779" cy="17601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5750D60-DB18-41AE-95D9-0EA0C4ABC564}"/>
              </a:ext>
            </a:extLst>
          </p:cNvPr>
          <p:cNvSpPr txBox="1"/>
          <p:nvPr/>
        </p:nvSpPr>
        <p:spPr>
          <a:xfrm>
            <a:off x="5313778" y="3671253"/>
            <a:ext cx="39690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4784807" y="3296852"/>
            <a:ext cx="189779" cy="17601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5750D60-DB18-41AE-95D9-0EA0C4ABC564}"/>
              </a:ext>
            </a:extLst>
          </p:cNvPr>
          <p:cNvSpPr txBox="1"/>
          <p:nvPr/>
        </p:nvSpPr>
        <p:spPr>
          <a:xfrm>
            <a:off x="4663151" y="2925361"/>
            <a:ext cx="45134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6">
                <a:extLst>
                  <a:ext uri="{FF2B5EF4-FFF2-40B4-BE49-F238E27FC236}">
                    <a16:creationId xmlns:a16="http://schemas.microsoft.com/office/drawing/2014/main" xmlns="" id="{65750D60-DB18-41AE-95D9-0EA0C4ABC564}"/>
                  </a:ext>
                </a:extLst>
              </p:cNvPr>
              <p:cNvSpPr txBox="1"/>
              <p:nvPr/>
            </p:nvSpPr>
            <p:spPr>
              <a:xfrm>
                <a:off x="5379155" y="3144751"/>
                <a:ext cx="829555" cy="6805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26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750D60-DB18-41AE-95D9-0EA0C4AB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55" y="3144751"/>
                <a:ext cx="829555" cy="680571"/>
              </a:xfrm>
              <a:prstGeom prst="rect">
                <a:avLst/>
              </a:prstGeom>
              <a:blipFill rotWithShape="0">
                <a:blip r:embed="rId28"/>
                <a:stretch>
                  <a:fillRect l="-11029" b="-71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6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7" grpId="0"/>
      <p:bldP spid="48" grpId="0"/>
      <p:bldP spid="49" grpId="0"/>
      <p:bldP spid="51" grpId="0"/>
      <p:bldP spid="52" grpId="0"/>
      <p:bldP spid="54" grpId="0"/>
      <p:bldP spid="56" grpId="0"/>
      <p:bldP spid="59" grpId="0"/>
      <p:bldP spid="60" grpId="0"/>
      <p:bldP spid="61" grpId="0"/>
      <p:bldP spid="83" grpId="0"/>
      <p:bldP spid="86" grpId="0"/>
      <p:bldP spid="88" grpId="0"/>
      <p:bldP spid="89" grpId="0"/>
      <p:bldP spid="90" grpId="0"/>
      <p:bldP spid="91" grpId="0"/>
      <p:bldP spid="93" grpId="0"/>
      <p:bldP spid="95" grpId="0"/>
      <p:bldP spid="97" grpId="0"/>
      <p:bldP spid="99" grpId="0"/>
      <p:bldP spid="100" grpId="0"/>
      <p:bldP spid="101" grpId="0"/>
      <p:bldP spid="103" grpId="0"/>
      <p:bldP spid="105" grpId="0"/>
      <p:bldP spid="110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2369</Words>
  <Application>Microsoft Office PowerPoint</Application>
  <PresentationFormat>全屏显示(16:9)</PresentationFormat>
  <Paragraphs>343</Paragraphs>
  <Slides>32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598</cp:revision>
  <dcterms:created xsi:type="dcterms:W3CDTF">2019-09-02T08:53:16Z</dcterms:created>
  <dcterms:modified xsi:type="dcterms:W3CDTF">2024-12-20T07:03:12Z</dcterms:modified>
</cp:coreProperties>
</file>