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4"/>
  </p:notesMasterIdLst>
  <p:sldIdLst>
    <p:sldId id="256" r:id="rId2"/>
    <p:sldId id="313" r:id="rId3"/>
    <p:sldId id="318" r:id="rId4"/>
    <p:sldId id="260" r:id="rId5"/>
    <p:sldId id="333" r:id="rId6"/>
    <p:sldId id="297" r:id="rId7"/>
    <p:sldId id="325" r:id="rId8"/>
    <p:sldId id="315" r:id="rId9"/>
    <p:sldId id="258" r:id="rId10"/>
    <p:sldId id="326" r:id="rId11"/>
    <p:sldId id="332" r:id="rId12"/>
    <p:sldId id="292" r:id="rId13"/>
    <p:sldId id="330" r:id="rId14"/>
    <p:sldId id="329" r:id="rId15"/>
    <p:sldId id="328" r:id="rId16"/>
    <p:sldId id="320" r:id="rId17"/>
    <p:sldId id="327" r:id="rId18"/>
    <p:sldId id="331" r:id="rId19"/>
    <p:sldId id="259" r:id="rId20"/>
    <p:sldId id="322" r:id="rId21"/>
    <p:sldId id="308" r:id="rId22"/>
    <p:sldId id="26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E79AB"/>
    <a:srgbClr val="FDD9D6"/>
    <a:srgbClr val="F28F7B"/>
    <a:srgbClr val="F8CBAD"/>
    <a:srgbClr val="FBEFDF"/>
    <a:srgbClr val="FF99FF"/>
    <a:srgbClr val="FFFF00"/>
    <a:srgbClr val="528330"/>
    <a:srgbClr val="FAC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9852" autoAdjust="0"/>
  </p:normalViewPr>
  <p:slideViewPr>
    <p:cSldViewPr snapToGrid="0">
      <p:cViewPr varScale="1">
        <p:scale>
          <a:sx n="116" d="100"/>
          <a:sy n="116" d="100"/>
        </p:scale>
        <p:origin x="-108" y="-102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03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0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3.png"/><Relationship Id="rId25" Type="http://schemas.openxmlformats.org/officeDocument/2006/relationships/image" Target="../media/image262.png"/><Relationship Id="rId29" Type="http://schemas.openxmlformats.org/officeDocument/2006/relationships/image" Target="../media/image266.png"/><Relationship Id="rId1" Type="http://schemas.openxmlformats.org/officeDocument/2006/relationships/slideLayout" Target="../slideLayouts/slideLayout4.xml"/><Relationship Id="rId24" Type="http://schemas.openxmlformats.org/officeDocument/2006/relationships/image" Target="../media/image261.png"/><Relationship Id="rId23" Type="http://schemas.openxmlformats.org/officeDocument/2006/relationships/image" Target="../media/image259.png"/><Relationship Id="rId28" Type="http://schemas.openxmlformats.org/officeDocument/2006/relationships/image" Target="../media/image265.png"/><Relationship Id="rId27" Type="http://schemas.openxmlformats.org/officeDocument/2006/relationships/image" Target="../media/image264.png"/><Relationship Id="rId30" Type="http://schemas.openxmlformats.org/officeDocument/2006/relationships/image" Target="../media/image2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3" Type="http://schemas.openxmlformats.org/officeDocument/2006/relationships/image" Target="../media/image46.tiff"/><Relationship Id="rId12" Type="http://schemas.openxmlformats.org/officeDocument/2006/relationships/image" Target="../media/image65.png"/><Relationship Id="rId2" Type="http://schemas.openxmlformats.org/officeDocument/2006/relationships/image" Target="../media/image45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68.pn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8.bin"/><Relationship Id="rId26" Type="http://schemas.openxmlformats.org/officeDocument/2006/relationships/image" Target="../media/image70.tiff"/><Relationship Id="rId21" Type="http://schemas.openxmlformats.org/officeDocument/2006/relationships/oleObject" Target="../embeddings/oleObject11.bin"/><Relationship Id="rId17" Type="http://schemas.openxmlformats.org/officeDocument/2006/relationships/image" Target="../media/image65.wmf"/><Relationship Id="rId25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4" Type="http://schemas.openxmlformats.org/officeDocument/2006/relationships/oleObject" Target="../embeddings/oleObject14.bin"/><Relationship Id="rId15" Type="http://schemas.openxmlformats.org/officeDocument/2006/relationships/image" Target="../media/image46.png"/><Relationship Id="rId23" Type="http://schemas.openxmlformats.org/officeDocument/2006/relationships/oleObject" Target="../embeddings/oleObject13.bin"/><Relationship Id="rId19" Type="http://schemas.openxmlformats.org/officeDocument/2006/relationships/oleObject" Target="../embeddings/oleObject9.bin"/><Relationship Id="rId14" Type="http://schemas.openxmlformats.org/officeDocument/2006/relationships/image" Target="../media/image219.png"/><Relationship Id="rId22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4.png"/><Relationship Id="rId33" Type="http://schemas.openxmlformats.org/officeDocument/2006/relationships/image" Target="../media/image241.png"/><Relationship Id="rId1" Type="http://schemas.openxmlformats.org/officeDocument/2006/relationships/slideLayout" Target="../slideLayouts/slideLayout6.xml"/><Relationship Id="rId32" Type="http://schemas.openxmlformats.org/officeDocument/2006/relationships/image" Target="../media/image240.png"/><Relationship Id="rId37" Type="http://schemas.openxmlformats.org/officeDocument/2006/relationships/image" Target="../media/image245.png"/><Relationship Id="rId36" Type="http://schemas.openxmlformats.org/officeDocument/2006/relationships/image" Target="../media/image244.png"/><Relationship Id="rId35" Type="http://schemas.openxmlformats.org/officeDocument/2006/relationships/image" Target="../media/image24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9" Type="http://schemas.openxmlformats.org/officeDocument/2006/relationships/image" Target="../media/image310.png"/><Relationship Id="rId3" Type="http://schemas.openxmlformats.org/officeDocument/2006/relationships/notesSlide" Target="../notesSlides/notesSlide4.xml"/><Relationship Id="rId42" Type="http://schemas.openxmlformats.org/officeDocument/2006/relationships/image" Target="../media/image20.png"/><Relationship Id="rId47" Type="http://schemas.openxmlformats.org/officeDocument/2006/relationships/image" Target="../media/image316.png"/><Relationship Id="rId50" Type="http://schemas.openxmlformats.org/officeDocument/2006/relationships/image" Target="../media/image319.png"/><Relationship Id="rId38" Type="http://schemas.openxmlformats.org/officeDocument/2006/relationships/image" Target="../media/image309.png"/><Relationship Id="rId46" Type="http://schemas.openxmlformats.org/officeDocument/2006/relationships/image" Target="../media/image315.png"/><Relationship Id="rId2" Type="http://schemas.openxmlformats.org/officeDocument/2006/relationships/slideLayout" Target="../slideLayouts/slideLayout12.xml"/><Relationship Id="rId41" Type="http://schemas.openxmlformats.org/officeDocument/2006/relationships/image" Target="../media/image84.png"/><Relationship Id="rId1" Type="http://schemas.openxmlformats.org/officeDocument/2006/relationships/tags" Target="../tags/tag2.xml"/><Relationship Id="rId37" Type="http://schemas.openxmlformats.org/officeDocument/2006/relationships/image" Target="../media/image308.png"/><Relationship Id="rId40" Type="http://schemas.openxmlformats.org/officeDocument/2006/relationships/image" Target="../media/image311.png"/><Relationship Id="rId45" Type="http://schemas.openxmlformats.org/officeDocument/2006/relationships/image" Target="../media/image314.png"/><Relationship Id="rId49" Type="http://schemas.openxmlformats.org/officeDocument/2006/relationships/image" Target="../media/image318.png"/><Relationship Id="rId44" Type="http://schemas.openxmlformats.org/officeDocument/2006/relationships/image" Target="../media/image313.png"/><Relationship Id="rId43" Type="http://schemas.openxmlformats.org/officeDocument/2006/relationships/image" Target="../media/image312.png"/><Relationship Id="rId48" Type="http://schemas.openxmlformats.org/officeDocument/2006/relationships/image" Target="../media/image3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5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19" Type="http://schemas.openxmlformats.org/officeDocument/2006/relationships/image" Target="../media/image233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51" Type="http://schemas.openxmlformats.org/officeDocument/2006/relationships/image" Target="../media/image192.png"/><Relationship Id="rId3" Type="http://schemas.openxmlformats.org/officeDocument/2006/relationships/image" Target="../media/image18.tiff"/><Relationship Id="rId55" Type="http://schemas.openxmlformats.org/officeDocument/2006/relationships/image" Target="../media/image19.png"/><Relationship Id="rId63" Type="http://schemas.openxmlformats.org/officeDocument/2006/relationships/image" Target="../media/image204.png"/><Relationship Id="rId59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54" Type="http://schemas.openxmlformats.org/officeDocument/2006/relationships/image" Target="../media/image195.png"/><Relationship Id="rId62" Type="http://schemas.openxmlformats.org/officeDocument/2006/relationships/image" Target="../media/image203.png"/><Relationship Id="rId1" Type="http://schemas.openxmlformats.org/officeDocument/2006/relationships/tags" Target="../tags/tag1.xml"/><Relationship Id="rId53" Type="http://schemas.openxmlformats.org/officeDocument/2006/relationships/image" Target="../media/image194.png"/><Relationship Id="rId58" Type="http://schemas.openxmlformats.org/officeDocument/2006/relationships/image" Target="../media/image197.png"/><Relationship Id="rId57" Type="http://schemas.openxmlformats.org/officeDocument/2006/relationships/image" Target="../media/image196.png"/><Relationship Id="rId61" Type="http://schemas.openxmlformats.org/officeDocument/2006/relationships/image" Target="../media/image202.png"/><Relationship Id="rId52" Type="http://schemas.openxmlformats.org/officeDocument/2006/relationships/image" Target="../media/image193.png"/><Relationship Id="rId60" Type="http://schemas.openxmlformats.org/officeDocument/2006/relationships/image" Target="../media/image201.png"/><Relationship Id="rId56" Type="http://schemas.openxmlformats.org/officeDocument/2006/relationships/image" Target="../media/image20.png"/><Relationship Id="rId64" Type="http://schemas.openxmlformats.org/officeDocument/2006/relationships/image" Target="../media/image19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38.png"/><Relationship Id="rId5" Type="http://schemas.microsoft.com/office/2007/relationships/hdphoto" Target="../media/hdphoto4.wdp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37556" y="1610326"/>
            <a:ext cx="67524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第三单元 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分数乘法</a:t>
            </a:r>
          </a:p>
        </p:txBody>
      </p:sp>
      <p:sp>
        <p:nvSpPr>
          <p:cNvPr id="6" name="矩形 5"/>
          <p:cNvSpPr/>
          <p:nvPr/>
        </p:nvSpPr>
        <p:spPr>
          <a:xfrm>
            <a:off x="1237556" y="3163198"/>
            <a:ext cx="6752490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第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6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课时 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 分数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乘法（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三）（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2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）</a:t>
            </a:r>
            <a:endParaRPr lang="zh-CN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36500" y="4621549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39975" y="592975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145553" y="592975"/>
            <a:ext cx="5637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想一想，说一说。</a:t>
            </a: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5667" y="1081691"/>
            <a:ext cx="7308000" cy="351736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604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36500" y="4621549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739975" y="592975"/>
            <a:ext cx="405578" cy="523220"/>
            <a:chOff x="152631" y="737481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145553" y="592975"/>
            <a:ext cx="5637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想一想，说一说。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3DDF9BDC-9F21-2615-BBF7-37B4831A1780}"/>
              </a:ext>
            </a:extLst>
          </p:cNvPr>
          <p:cNvGrpSpPr/>
          <p:nvPr/>
        </p:nvGrpSpPr>
        <p:grpSpPr>
          <a:xfrm>
            <a:off x="739975" y="1458654"/>
            <a:ext cx="1740051" cy="1096298"/>
            <a:chOff x="867091" y="2328303"/>
            <a:chExt cx="784427" cy="376601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xmlns="" id="{734DB792-50A2-11BC-A163-7F596E13D40C}"/>
                </a:ext>
              </a:extLst>
            </p:cNvPr>
            <p:cNvSpPr/>
            <p:nvPr/>
          </p:nvSpPr>
          <p:spPr>
            <a:xfrm>
              <a:off x="867091" y="2328303"/>
              <a:ext cx="784427" cy="376601"/>
            </a:xfrm>
            <a:prstGeom prst="roundRect">
              <a:avLst/>
            </a:prstGeom>
            <a:solidFill>
              <a:srgbClr val="FFFDEA"/>
            </a:solidFill>
            <a:ln w="19050">
              <a:solidFill>
                <a:srgbClr val="32BCF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xmlns="" id="{16F7034E-FF37-97D1-F8E5-F790B9EEF82F}"/>
                    </a:ext>
                  </a:extLst>
                </p:cNvPr>
                <p:cNvSpPr txBox="1"/>
                <p:nvPr/>
              </p:nvSpPr>
              <p:spPr>
                <a:xfrm>
                  <a:off x="867091" y="2342743"/>
                  <a:ext cx="784427" cy="362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2400"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zh-CN" altLang="en-US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八戒吃整个西瓜的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3</m:t>
                          </m:r>
                        </m:den>
                      </m:f>
                    </m:oMath>
                  </a14:m>
                  <a:endParaRPr lang="zh-CN" altLang="en-US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16F7034E-FF37-97D1-F8E5-F790B9EEF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091" y="2342743"/>
                  <a:ext cx="784427" cy="36216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245" t="-4624" r="-3846" b="-17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3DDF9BDC-9F21-2615-BBF7-37B4831A1780}"/>
              </a:ext>
            </a:extLst>
          </p:cNvPr>
          <p:cNvGrpSpPr/>
          <p:nvPr/>
        </p:nvGrpSpPr>
        <p:grpSpPr>
          <a:xfrm>
            <a:off x="3226863" y="1458653"/>
            <a:ext cx="2762284" cy="1096298"/>
            <a:chOff x="830146" y="2328303"/>
            <a:chExt cx="1245257" cy="376601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734DB792-50A2-11BC-A163-7F596E13D40C}"/>
                </a:ext>
              </a:extLst>
            </p:cNvPr>
            <p:cNvSpPr/>
            <p:nvPr/>
          </p:nvSpPr>
          <p:spPr>
            <a:xfrm>
              <a:off x="830146" y="2328303"/>
              <a:ext cx="1245257" cy="376601"/>
            </a:xfrm>
            <a:prstGeom prst="roundRect">
              <a:avLst/>
            </a:prstGeom>
            <a:solidFill>
              <a:srgbClr val="FFFDEA"/>
            </a:solidFill>
            <a:ln w="19050">
              <a:solidFill>
                <a:srgbClr val="32BCF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xmlns="" id="{16F7034E-FF37-97D1-F8E5-F790B9EEF82F}"/>
                    </a:ext>
                  </a:extLst>
                </p:cNvPr>
                <p:cNvSpPr txBox="1"/>
                <p:nvPr/>
              </p:nvSpPr>
              <p:spPr>
                <a:xfrm>
                  <a:off x="867091" y="2342743"/>
                  <a:ext cx="1208312" cy="362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2400"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zh-CN" altLang="en-US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剩下的部分占整个西瓜的</a:t>
                  </a:r>
                  <a:r>
                    <a:rPr lang="en-US" altLang="zh-CN" b="1" dirty="0" smtClean="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1</a:t>
                  </a:r>
                  <a14:m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3</m:t>
                          </m:r>
                        </m:den>
                      </m:f>
                      <m:r>
                        <a:rPr lang="en-US" altLang="zh-C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3</m:t>
                          </m:r>
                        </m:den>
                      </m:f>
                    </m:oMath>
                  </a14:m>
                  <a:endParaRPr lang="zh-CN" altLang="en-US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16F7034E-FF37-97D1-F8E5-F790B9EEF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091" y="2342743"/>
                  <a:ext cx="1208312" cy="36216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645" t="-4624" r="-1822" b="-40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61A2CB1B-6094-4B7F-AC39-FD606776E5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8741" r="69212" b="76741"/>
          <a:stretch/>
        </p:blipFill>
        <p:spPr>
          <a:xfrm>
            <a:off x="2514645" y="1770471"/>
            <a:ext cx="622177" cy="472661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3DDF9BDC-9F21-2615-BBF7-37B4831A1780}"/>
              </a:ext>
            </a:extLst>
          </p:cNvPr>
          <p:cNvGrpSpPr/>
          <p:nvPr/>
        </p:nvGrpSpPr>
        <p:grpSpPr>
          <a:xfrm>
            <a:off x="3102203" y="2872969"/>
            <a:ext cx="2864059" cy="838790"/>
            <a:chOff x="867091" y="2328303"/>
            <a:chExt cx="1291138" cy="288142"/>
          </a:xfrm>
        </p:grpSpPr>
        <p:sp>
          <p:nvSpPr>
            <p:cNvPr id="26" name="圆角矩形 25">
              <a:extLst>
                <a:ext uri="{FF2B5EF4-FFF2-40B4-BE49-F238E27FC236}">
                  <a16:creationId xmlns:a16="http://schemas.microsoft.com/office/drawing/2014/main" xmlns="" id="{734DB792-50A2-11BC-A163-7F596E13D40C}"/>
                </a:ext>
              </a:extLst>
            </p:cNvPr>
            <p:cNvSpPr/>
            <p:nvPr/>
          </p:nvSpPr>
          <p:spPr>
            <a:xfrm>
              <a:off x="886344" y="2328303"/>
              <a:ext cx="1271885" cy="288142"/>
            </a:xfrm>
            <a:prstGeom prst="roundRect">
              <a:avLst/>
            </a:prstGeom>
            <a:solidFill>
              <a:srgbClr val="FFFDEA"/>
            </a:solidFill>
            <a:ln w="19050">
              <a:solidFill>
                <a:srgbClr val="32BCF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xmlns="" id="{16F7034E-FF37-97D1-F8E5-F790B9EEF82F}"/>
                    </a:ext>
                  </a:extLst>
                </p:cNvPr>
                <p:cNvSpPr txBox="1"/>
                <p:nvPr/>
              </p:nvSpPr>
              <p:spPr>
                <a:xfrm>
                  <a:off x="867091" y="2342743"/>
                  <a:ext cx="1291138" cy="2337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2400"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zh-CN" altLang="en-US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悟空吃剩下部分的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den>
                      </m:f>
                    </m:oMath>
                  </a14:m>
                  <a:endParaRPr lang="zh-CN" altLang="en-US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16F7034E-FF37-97D1-F8E5-F790B9EEF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091" y="2342743"/>
                  <a:ext cx="1291138" cy="23379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404" b="-35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3DDF9BDC-9F21-2615-BBF7-37B4831A1780}"/>
              </a:ext>
            </a:extLst>
          </p:cNvPr>
          <p:cNvGrpSpPr/>
          <p:nvPr/>
        </p:nvGrpSpPr>
        <p:grpSpPr>
          <a:xfrm>
            <a:off x="6362073" y="2027819"/>
            <a:ext cx="2182324" cy="1096298"/>
            <a:chOff x="830146" y="2328303"/>
            <a:chExt cx="983807" cy="376601"/>
          </a:xfrm>
        </p:grpSpPr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xmlns="" id="{734DB792-50A2-11BC-A163-7F596E13D40C}"/>
                </a:ext>
              </a:extLst>
            </p:cNvPr>
            <p:cNvSpPr/>
            <p:nvPr/>
          </p:nvSpPr>
          <p:spPr>
            <a:xfrm>
              <a:off x="830146" y="2328303"/>
              <a:ext cx="983807" cy="376601"/>
            </a:xfrm>
            <a:prstGeom prst="roundRect">
              <a:avLst/>
            </a:prstGeom>
            <a:solidFill>
              <a:srgbClr val="FFFDEA"/>
            </a:solidFill>
            <a:ln w="19050">
              <a:solidFill>
                <a:srgbClr val="32BCF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xmlns="" id="{16F7034E-FF37-97D1-F8E5-F790B9EEF82F}"/>
                    </a:ext>
                  </a:extLst>
                </p:cNvPr>
                <p:cNvSpPr txBox="1"/>
                <p:nvPr/>
              </p:nvSpPr>
              <p:spPr>
                <a:xfrm>
                  <a:off x="867091" y="2342743"/>
                  <a:ext cx="946862" cy="362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2400">
                      <a:latin typeface="黑体" panose="02010609060101010101" pitchFamily="49" charset="-122"/>
                      <a:ea typeface="黑体" panose="02010609060101010101" pitchFamily="49" charset="-122"/>
                      <a:cs typeface="Times New Roman" panose="02020603050405020304" pitchFamily="18" charset="0"/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zh-CN" altLang="en-US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悟空吃整个西瓜的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den>
                      </m:f>
                      <m:r>
                        <a:rPr lang="en-US" altLang="zh-C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m:t>3</m:t>
                          </m:r>
                        </m:den>
                      </m:f>
                    </m:oMath>
                  </a14:m>
                  <a:endParaRPr lang="zh-CN" altLang="en-US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16F7034E-FF37-97D1-F8E5-F790B9EEF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091" y="2342743"/>
                  <a:ext cx="946862" cy="36216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348" t="-4651" r="-870" b="-407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右大括号 1"/>
          <p:cNvSpPr/>
          <p:nvPr/>
        </p:nvSpPr>
        <p:spPr>
          <a:xfrm>
            <a:off x="6016688" y="1992353"/>
            <a:ext cx="253312" cy="1248488"/>
          </a:xfrm>
          <a:prstGeom prst="rightBrace">
            <a:avLst>
              <a:gd name="adj1" fmla="val 49198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545084" y="3799157"/>
                <a:ext cx="969561" cy="78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084" y="3799157"/>
                <a:ext cx="969561" cy="788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16F7034E-FF37-97D1-F8E5-F790B9EEF82F}"/>
              </a:ext>
            </a:extLst>
          </p:cNvPr>
          <p:cNvSpPr txBox="1"/>
          <p:nvPr/>
        </p:nvSpPr>
        <p:spPr>
          <a:xfrm>
            <a:off x="2679622" y="3989881"/>
            <a:ext cx="429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所以，八戒和悟空吃得一样多。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73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"/>
          <p:cNvSpPr txBox="1"/>
          <p:nvPr/>
        </p:nvSpPr>
        <p:spPr>
          <a:xfrm>
            <a:off x="549881" y="663108"/>
            <a:ext cx="812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，在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○里填上“＞”“＜”或“＝”。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618561" y="1381314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561" y="1381314"/>
                <a:ext cx="1180131" cy="73449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3165930" y="1381314"/>
                <a:ext cx="633507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930" y="1381314"/>
                <a:ext cx="633507" cy="73430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/>
          <p:cNvSpPr/>
          <p:nvPr/>
        </p:nvSpPr>
        <p:spPr>
          <a:xfrm>
            <a:off x="2720812" y="1514562"/>
            <a:ext cx="468000" cy="46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767202" y="1383460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02" y="1383460"/>
                <a:ext cx="1180131" cy="73449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6314571" y="1383460"/>
                <a:ext cx="633507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571" y="1383460"/>
                <a:ext cx="633507" cy="73430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椭圆 51"/>
          <p:cNvSpPr/>
          <p:nvPr/>
        </p:nvSpPr>
        <p:spPr>
          <a:xfrm>
            <a:off x="5869453" y="1516708"/>
            <a:ext cx="468000" cy="46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606973" y="2432150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9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73" y="2432150"/>
                <a:ext cx="1180131" cy="73449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3154342" y="2432150"/>
                <a:ext cx="633507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8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42" y="2432150"/>
                <a:ext cx="633507" cy="73430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椭圆 54"/>
          <p:cNvSpPr/>
          <p:nvPr/>
        </p:nvSpPr>
        <p:spPr>
          <a:xfrm>
            <a:off x="2709224" y="2565398"/>
            <a:ext cx="468000" cy="46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767202" y="2432150"/>
                <a:ext cx="1359668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10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02" y="2432150"/>
                <a:ext cx="1359668" cy="739241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椭圆 57"/>
          <p:cNvSpPr/>
          <p:nvPr/>
        </p:nvSpPr>
        <p:spPr>
          <a:xfrm>
            <a:off x="6080571" y="2565398"/>
            <a:ext cx="468000" cy="468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6502272" y="2432150"/>
                <a:ext cx="1196160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10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272" y="2432150"/>
                <a:ext cx="1196160" cy="739241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>
            <a:extLst>
              <a:ext uri="{FF2B5EF4-FFF2-40B4-BE49-F238E27FC236}">
                <a16:creationId xmlns="" xmlns:a16="http://schemas.microsoft.com/office/drawing/2014/main" id="{359A6136-E44E-4E59-ABD2-8411E4456E04}"/>
              </a:ext>
            </a:extLst>
          </p:cNvPr>
          <p:cNvSpPr txBox="1"/>
          <p:nvPr/>
        </p:nvSpPr>
        <p:spPr>
          <a:xfrm>
            <a:off x="2720812" y="1319576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="" xmlns:a16="http://schemas.microsoft.com/office/drawing/2014/main" id="{1BE60D2F-3314-441A-AC20-7A6601AE38F0}"/>
              </a:ext>
            </a:extLst>
          </p:cNvPr>
          <p:cNvSpPr txBox="1"/>
          <p:nvPr/>
        </p:nvSpPr>
        <p:spPr>
          <a:xfrm>
            <a:off x="5921444" y="1311756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301956" y="1381314"/>
            <a:ext cx="380092" cy="734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6">
            <a:extLst>
              <a:ext uri="{FF2B5EF4-FFF2-40B4-BE49-F238E27FC236}">
                <a16:creationId xmlns="" xmlns:a16="http://schemas.microsoft.com/office/drawing/2014/main" id="{359A6136-E44E-4E59-ABD2-8411E4456E04}"/>
              </a:ext>
            </a:extLst>
          </p:cNvPr>
          <p:cNvSpPr txBox="1"/>
          <p:nvPr/>
        </p:nvSpPr>
        <p:spPr>
          <a:xfrm>
            <a:off x="2193289" y="1961894"/>
            <a:ext cx="97751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444578" y="1401982"/>
            <a:ext cx="380092" cy="734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6">
            <a:extLst>
              <a:ext uri="{FF2B5EF4-FFF2-40B4-BE49-F238E27FC236}">
                <a16:creationId xmlns="" xmlns:a16="http://schemas.microsoft.com/office/drawing/2014/main" id="{359A6136-E44E-4E59-ABD2-8411E4456E04}"/>
              </a:ext>
            </a:extLst>
          </p:cNvPr>
          <p:cNvSpPr txBox="1"/>
          <p:nvPr/>
        </p:nvSpPr>
        <p:spPr>
          <a:xfrm>
            <a:off x="5353650" y="1982562"/>
            <a:ext cx="65620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715640" y="2457694"/>
            <a:ext cx="380092" cy="734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6">
            <a:extLst>
              <a:ext uri="{FF2B5EF4-FFF2-40B4-BE49-F238E27FC236}">
                <a16:creationId xmlns="" xmlns:a16="http://schemas.microsoft.com/office/drawing/2014/main" id="{359A6136-E44E-4E59-ABD2-8411E4456E04}"/>
              </a:ext>
            </a:extLst>
          </p:cNvPr>
          <p:cNvSpPr txBox="1"/>
          <p:nvPr/>
        </p:nvSpPr>
        <p:spPr>
          <a:xfrm>
            <a:off x="1606973" y="3038274"/>
            <a:ext cx="97751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="" xmlns:a16="http://schemas.microsoft.com/office/drawing/2014/main" id="{359A6136-E44E-4E59-ABD2-8411E4456E04}"/>
              </a:ext>
            </a:extLst>
          </p:cNvPr>
          <p:cNvSpPr txBox="1"/>
          <p:nvPr/>
        </p:nvSpPr>
        <p:spPr>
          <a:xfrm>
            <a:off x="2701730" y="2352625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598063" y="2496773"/>
            <a:ext cx="380092" cy="734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16">
            <a:extLst>
              <a:ext uri="{FF2B5EF4-FFF2-40B4-BE49-F238E27FC236}">
                <a16:creationId xmlns="" xmlns:a16="http://schemas.microsoft.com/office/drawing/2014/main" id="{359A6136-E44E-4E59-ABD2-8411E4456E04}"/>
              </a:ext>
            </a:extLst>
          </p:cNvPr>
          <p:cNvSpPr txBox="1"/>
          <p:nvPr/>
        </p:nvSpPr>
        <p:spPr>
          <a:xfrm>
            <a:off x="5489396" y="3077353"/>
            <a:ext cx="97751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="" xmlns:a16="http://schemas.microsoft.com/office/drawing/2014/main" id="{359A6136-E44E-4E59-ABD2-8411E4456E04}"/>
              </a:ext>
            </a:extLst>
          </p:cNvPr>
          <p:cNvSpPr txBox="1"/>
          <p:nvPr/>
        </p:nvSpPr>
        <p:spPr>
          <a:xfrm>
            <a:off x="6074372" y="2343591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04953" y="635011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"/>
          <p:cNvSpPr txBox="1"/>
          <p:nvPr/>
        </p:nvSpPr>
        <p:spPr>
          <a:xfrm>
            <a:off x="673614" y="681932"/>
            <a:ext cx="231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题。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2205725" y="1446316"/>
                <a:ext cx="1514389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9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725" y="1446316"/>
                <a:ext cx="1514389" cy="7392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256252" y="1439955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9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252" y="1439955"/>
                <a:ext cx="1180131" cy="7344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3442899" y="1459573"/>
                <a:ext cx="1000980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899" y="1459573"/>
                <a:ext cx="1000980" cy="739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5837466" y="2067357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6618547" y="1280514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2607740" y="1524407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2510156" y="1205152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3172852" y="1875316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3042345" y="2078726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5796465" y="1482030"/>
                <a:ext cx="1456681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465" y="1482030"/>
                <a:ext cx="1456681" cy="739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743138" y="1482030"/>
                <a:ext cx="1359668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138" y="1482030"/>
                <a:ext cx="1359668" cy="7344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7010393" y="1508164"/>
                <a:ext cx="1000980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93" y="1508164"/>
                <a:ext cx="1000980" cy="7343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2205725" y="2656571"/>
                <a:ext cx="1475917" cy="738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725" y="2656571"/>
                <a:ext cx="1475917" cy="7383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256252" y="2650210"/>
                <a:ext cx="1180130" cy="73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</m:e>
                      </m:box>
                      <m:r>
                        <m:rPr>
                          <m:nor/>
                        </m:rPr>
                        <a:rPr lang="en-US" altLang="zh-CN" sz="2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25</m:t>
                      </m:r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252" y="2650210"/>
                <a:ext cx="1180130" cy="7334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B6A7AEC-6A0B-42F5-8489-844C32F3A46A}"/>
              </a:ext>
            </a:extLst>
          </p:cNvPr>
          <p:cNvSpPr txBox="1"/>
          <p:nvPr/>
        </p:nvSpPr>
        <p:spPr>
          <a:xfrm>
            <a:off x="3525158" y="2805601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2922693" y="3108315"/>
            <a:ext cx="257428" cy="269483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3180121" y="2776737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2543506" y="3244936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3015940" y="2407051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3F96631E-BAAC-4873-A3B2-B7679CDD85C6}"/>
              </a:ext>
            </a:extLst>
          </p:cNvPr>
          <p:cNvSpPr txBox="1"/>
          <p:nvPr/>
        </p:nvSpPr>
        <p:spPr>
          <a:xfrm>
            <a:off x="5803474" y="2826814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zh-CN" altLang="en-US" sz="2800" b="1" spc="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792521" y="2719983"/>
                <a:ext cx="1090363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12 </m:t>
                            </m:r>
                          </m:den>
                        </m:f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</m:e>
                    </m:box>
                  </m:oMath>
                </a14:m>
                <a:r>
                  <a:rPr lang="en-US" altLang="zh-C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521" y="2719983"/>
                <a:ext cx="1090363" cy="734496"/>
              </a:xfrm>
              <a:prstGeom prst="rect">
                <a:avLst/>
              </a:prstGeom>
              <a:blipFill rotWithShape="0">
                <a:blip r:embed="rId10"/>
                <a:stretch>
                  <a:fillRect r="-10615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组合 35"/>
          <p:cNvGrpSpPr/>
          <p:nvPr/>
        </p:nvGrpSpPr>
        <p:grpSpPr>
          <a:xfrm>
            <a:off x="5979399" y="3377798"/>
            <a:ext cx="2031974" cy="1072952"/>
            <a:chOff x="5088737" y="1466727"/>
            <a:chExt cx="2031974" cy="1072952"/>
          </a:xfrm>
        </p:grpSpPr>
        <p:sp>
          <p:nvSpPr>
            <p:cNvPr id="37" name="云形标注 36"/>
            <p:cNvSpPr/>
            <p:nvPr/>
          </p:nvSpPr>
          <p:spPr>
            <a:xfrm>
              <a:off x="5088737" y="1466727"/>
              <a:ext cx="2031974" cy="1072952"/>
            </a:xfrm>
            <a:prstGeom prst="cloudCallout">
              <a:avLst>
                <a:gd name="adj1" fmla="val -65635"/>
                <a:gd name="adj2" fmla="val -3971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 Box 3"/>
            <p:cNvSpPr txBox="1">
              <a:spLocks noChangeArrowheads="1"/>
            </p:cNvSpPr>
            <p:nvPr/>
          </p:nvSpPr>
          <p:spPr bwMode="auto">
            <a:xfrm>
              <a:off x="5137379" y="1566312"/>
              <a:ext cx="198333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  </a:t>
              </a:r>
              <a:r>
                <a:rPr lang="en-US" altLang="zh-CN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和任何数相乘都得</a:t>
              </a:r>
              <a:r>
                <a:rPr lang="en-US" altLang="zh-CN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b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9457" y="635011"/>
            <a:ext cx="405578" cy="523220"/>
            <a:chOff x="152631" y="723992"/>
            <a:chExt cx="405578" cy="523220"/>
          </a:xfrm>
        </p:grpSpPr>
        <p:sp>
          <p:nvSpPr>
            <p:cNvPr id="30" name="椭圆 29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6125401" y="1912682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6763692" y="1575704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2" grpId="0"/>
      <p:bldP spid="14" grpId="0"/>
      <p:bldP spid="15" grpId="0"/>
      <p:bldP spid="17" grpId="0"/>
      <p:bldP spid="18" grpId="0"/>
      <p:bldP spid="20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1"/>
              <p:cNvSpPr txBox="1"/>
              <p:nvPr/>
            </p:nvSpPr>
            <p:spPr>
              <a:xfrm>
                <a:off x="799189" y="612921"/>
                <a:ext cx="7938411" cy="1214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水果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店上周运来西瓜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吨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，这周比上周多运了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这周多运了多少吨西瓜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89" y="612921"/>
                <a:ext cx="7938411" cy="1214307"/>
              </a:xfrm>
              <a:prstGeom prst="rect">
                <a:avLst/>
              </a:prstGeom>
              <a:blipFill rotWithShape="1">
                <a:blip r:embed="rId2"/>
                <a:stretch>
                  <a:fillRect l="-1536" r="-6068" b="-1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/>
          <p:cNvSpPr/>
          <p:nvPr/>
        </p:nvSpPr>
        <p:spPr>
          <a:xfrm>
            <a:off x="5995356" y="612920"/>
            <a:ext cx="2587927" cy="810437"/>
          </a:xfrm>
          <a:prstGeom prst="roundRect">
            <a:avLst/>
          </a:prstGeom>
          <a:solidFill>
            <a:srgbClr val="FF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43" y="2526397"/>
            <a:ext cx="1296000" cy="158809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156222" y="1827228"/>
            <a:ext cx="2693815" cy="1072952"/>
            <a:chOff x="5088736" y="1466727"/>
            <a:chExt cx="2693815" cy="1072952"/>
          </a:xfrm>
        </p:grpSpPr>
        <p:sp>
          <p:nvSpPr>
            <p:cNvPr id="6" name="云形标注 5"/>
            <p:cNvSpPr/>
            <p:nvPr/>
          </p:nvSpPr>
          <p:spPr>
            <a:xfrm>
              <a:off x="5088736" y="1466727"/>
              <a:ext cx="2693815" cy="1072952"/>
            </a:xfrm>
            <a:prstGeom prst="cloudCallout">
              <a:avLst>
                <a:gd name="adj1" fmla="val 27872"/>
                <a:gd name="adj2" fmla="val 7283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137379" y="1566312"/>
                  <a:ext cx="2567535" cy="684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b="1" dirty="0" smtClean="0">
                      <a:solidFill>
                        <a:srgbClr val="000000"/>
                      </a:solidFill>
                      <a:ea typeface="楷体" pitchFamily="49" charset="-122"/>
                      <a:cs typeface="Times New Roman" panose="02020603050405020304" pitchFamily="18" charset="0"/>
                    </a:rPr>
                    <a:t>  就是求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>
                              <a:solidFill>
                                <a:prstClr val="black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>
                              <a:solidFill>
                                <a:prstClr val="black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zh-CN" altLang="en-US" b="1" dirty="0" smtClean="0">
                      <a:solidFill>
                        <a:srgbClr val="000000"/>
                      </a:solidFill>
                      <a:ea typeface="楷体" pitchFamily="49" charset="-122"/>
                      <a:cs typeface="Times New Roman" panose="02020603050405020304" pitchFamily="18" charset="0"/>
                    </a:rPr>
                    <a:t>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>
                              <a:solidFill>
                                <a:prstClr val="black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>
                              <a:solidFill>
                                <a:prstClr val="black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a14:m>
                  <a:r>
                    <a:rPr lang="zh-CN" altLang="en-US" b="1" dirty="0" smtClean="0">
                      <a:solidFill>
                        <a:srgbClr val="000000"/>
                      </a:solidFill>
                      <a:ea typeface="楷体" pitchFamily="49" charset="-122"/>
                      <a:cs typeface="Times New Roman" panose="02020603050405020304" pitchFamily="18" charset="0"/>
                    </a:rPr>
                    <a:t>。</a:t>
                  </a:r>
                  <a:endParaRPr lang="en-US" altLang="zh-CN" b="1" dirty="0">
                    <a:solidFill>
                      <a:srgbClr val="000000"/>
                    </a:solidFill>
                    <a:ea typeface="楷体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37379" y="1566312"/>
                  <a:ext cx="2567535" cy="68480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713" b="-35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2071986" y="2208206"/>
                <a:ext cx="1693925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86" y="2208206"/>
                <a:ext cx="1693925" cy="7392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826527" y="2210403"/>
                <a:ext cx="1539204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10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18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27" y="2210403"/>
                <a:ext cx="1539204" cy="7392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3518522" y="2232763"/>
                <a:ext cx="1634165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吨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522" y="2232763"/>
                <a:ext cx="1634165" cy="739241"/>
              </a:xfrm>
              <a:prstGeom prst="rect">
                <a:avLst/>
              </a:prstGeom>
              <a:blipFill rotWithShape="0">
                <a:blip r:embed="rId15"/>
                <a:stretch>
                  <a:fillRect r="-6716"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2571650" y="2301511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2384493" y="1958269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3228453" y="2633511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3006422" y="2864407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922806" y="3233739"/>
                <a:ext cx="3814484" cy="789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答：这周多运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吨。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06" y="3233739"/>
                <a:ext cx="3814484" cy="789832"/>
              </a:xfrm>
              <a:prstGeom prst="rect">
                <a:avLst/>
              </a:prstGeom>
              <a:blipFill rotWithShape="1">
                <a:blip r:embed="rId16"/>
                <a:stretch>
                  <a:fillRect l="-3195" r="-1597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/>
          <p:cNvGrpSpPr/>
          <p:nvPr/>
        </p:nvGrpSpPr>
        <p:grpSpPr>
          <a:xfrm>
            <a:off x="400797" y="704019"/>
            <a:ext cx="405578" cy="523220"/>
            <a:chOff x="152631" y="723992"/>
            <a:chExt cx="405578" cy="523220"/>
          </a:xfrm>
        </p:grpSpPr>
        <p:sp>
          <p:nvSpPr>
            <p:cNvPr id="17" name="椭圆 1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8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5314699" y="2828979"/>
                <a:ext cx="1323631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48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16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699" y="2828979"/>
                <a:ext cx="1323631" cy="6468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7"/>
              <p:cNvSpPr txBox="1">
                <a:spLocks noChangeArrowheads="1"/>
              </p:cNvSpPr>
              <p:nvPr/>
            </p:nvSpPr>
            <p:spPr bwMode="auto">
              <a:xfrm>
                <a:off x="987639" y="266991"/>
                <a:ext cx="7569765" cy="2104550"/>
              </a:xfrm>
              <a:prstGeom prst="rect">
                <a:avLst/>
              </a:prstGeom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800" b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Times New Roman" pitchFamily="18" charset="0"/>
                    <a:ea typeface="楷体" pitchFamily="49" charset="-122"/>
                  </a:rPr>
                  <a:t>五</a:t>
                </a:r>
                <a:r>
                  <a:rPr lang="zh-CN" altLang="en-US" sz="2400" dirty="0">
                    <a:latin typeface="Times New Roman" pitchFamily="18" charset="0"/>
                    <a:ea typeface="楷体" pitchFamily="49" charset="-122"/>
                  </a:rPr>
                  <a:t>（</a:t>
                </a:r>
                <a:r>
                  <a:rPr lang="en-US" altLang="zh-CN" sz="2400" dirty="0" smtClean="0">
                    <a:latin typeface="Times New Roman" pitchFamily="18" charset="0"/>
                    <a:ea typeface="楷体" pitchFamily="49" charset="-122"/>
                  </a:rPr>
                  <a:t>1</a:t>
                </a:r>
                <a:r>
                  <a:rPr lang="zh-CN" altLang="en-US" sz="2400" dirty="0" smtClean="0">
                    <a:latin typeface="Times New Roman" pitchFamily="18" charset="0"/>
                    <a:ea typeface="楷体" pitchFamily="49" charset="-122"/>
                  </a:rPr>
                  <a:t>）班</a:t>
                </a:r>
                <a:r>
                  <a:rPr lang="zh-CN" altLang="en-US" sz="2400" dirty="0">
                    <a:latin typeface="Times New Roman" pitchFamily="18" charset="0"/>
                    <a:ea typeface="楷体" pitchFamily="49" charset="-122"/>
                  </a:rPr>
                  <a:t>有学生</a:t>
                </a:r>
                <a:r>
                  <a:rPr lang="en-US" altLang="zh-CN" sz="2400" dirty="0">
                    <a:latin typeface="Times New Roman" pitchFamily="18" charset="0"/>
                    <a:ea typeface="楷体" pitchFamily="49" charset="-122"/>
                  </a:rPr>
                  <a:t>48</a:t>
                </a:r>
                <a:r>
                  <a:rPr lang="zh-CN" altLang="en-US" sz="2400" dirty="0">
                    <a:latin typeface="Times New Roman" pitchFamily="18" charset="0"/>
                    <a:ea typeface="楷体" pitchFamily="49" charset="-122"/>
                  </a:rPr>
                  <a:t>人，其中男同学</a:t>
                </a:r>
                <a:r>
                  <a:rPr lang="zh-CN" altLang="en-US" sz="2400" dirty="0" smtClean="0">
                    <a:latin typeface="Times New Roman" pitchFamily="18" charset="0"/>
                    <a:ea typeface="楷体" pitchFamily="49" charset="-122"/>
                  </a:rPr>
                  <a:t>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楷体" pitchFamily="49" charset="-122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楷体" pitchFamily="49" charset="-122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latin typeface="Times New Roman" pitchFamily="18" charset="0"/>
                    <a:ea typeface="楷体" pitchFamily="49" charset="-122"/>
                  </a:rPr>
                  <a:t>，</a:t>
                </a:r>
                <a:r>
                  <a:rPr lang="zh-CN" altLang="en-US" sz="2400" dirty="0">
                    <a:latin typeface="Times New Roman" pitchFamily="18" charset="0"/>
                    <a:ea typeface="楷体" pitchFamily="49" charset="-122"/>
                  </a:rPr>
                  <a:t>男同学中</a:t>
                </a:r>
                <a:r>
                  <a:rPr lang="zh-CN" altLang="en-US" sz="2400" dirty="0" smtClean="0">
                    <a:latin typeface="Times New Roman" pitchFamily="18" charset="0"/>
                    <a:ea typeface="楷体" pitchFamily="49" charset="-122"/>
                  </a:rPr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楷体" pitchFamily="49" charset="-122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Times New Roman" pitchFamily="18" charset="0"/>
                    <a:ea typeface="楷体" pitchFamily="49" charset="-122"/>
                  </a:rPr>
                  <a:t>参加了学校篮球队，参加学校篮球队的人数占全班的几分之几？参加篮球队的男同学有多少人？</a:t>
                </a:r>
              </a:p>
            </p:txBody>
          </p:sp>
        </mc:Choice>
        <mc:Fallback>
          <p:sp>
            <p:nvSpPr>
              <p:cNvPr id="46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7639" y="266991"/>
                <a:ext cx="7569765" cy="2104550"/>
              </a:xfrm>
              <a:prstGeom prst="rect">
                <a:avLst/>
              </a:prstGeom>
              <a:blipFill rotWithShape="1">
                <a:blip r:embed="rId3"/>
                <a:stretch>
                  <a:fillRect l="-1208" r="-805" b="-870"/>
                </a:stretch>
              </a:blipFill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 5"/>
          <p:cNvSpPr/>
          <p:nvPr/>
        </p:nvSpPr>
        <p:spPr>
          <a:xfrm>
            <a:off x="4942919" y="465389"/>
            <a:ext cx="1483743" cy="664234"/>
          </a:xfrm>
          <a:prstGeom prst="roundRect">
            <a:avLst/>
          </a:prstGeom>
          <a:solidFill>
            <a:srgbClr val="FF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649009" y="512856"/>
            <a:ext cx="1863305" cy="664234"/>
          </a:xfrm>
          <a:prstGeom prst="roundRect">
            <a:avLst/>
          </a:prstGeom>
          <a:solidFill>
            <a:srgbClr val="FF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988844" y="2763628"/>
                <a:ext cx="1554465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8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844" y="2763628"/>
                <a:ext cx="1554465" cy="6469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028829" y="2763692"/>
                <a:ext cx="1191352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8 </m:t>
                              </m:r>
                            </m:den>
                          </m:f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29" y="2763692"/>
                <a:ext cx="1191352" cy="6468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3345518" y="2773110"/>
                <a:ext cx="884088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518" y="2773110"/>
                <a:ext cx="884088" cy="6468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2471669" y="2857686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2293275" y="2522464"/>
            <a:ext cx="72072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2926340" y="3125054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2727313" y="3345962"/>
            <a:ext cx="72072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1523312" y="3685115"/>
                <a:ext cx="5936726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答：参加学校篮球队的人数占全班的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参加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篮球队的男同学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人。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312" y="3685115"/>
                <a:ext cx="5936726" cy="1054071"/>
              </a:xfrm>
              <a:prstGeom prst="rect">
                <a:avLst/>
              </a:prstGeom>
              <a:blipFill rotWithShape="1">
                <a:blip r:embed="rId7"/>
                <a:stretch>
                  <a:fillRect l="-1643" b="-13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5911101" y="3229271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5688454" y="3323976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5715083" y="2861925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5514038" y="2556888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500557" y="2828979"/>
                <a:ext cx="1037463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48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57" y="2828979"/>
                <a:ext cx="1037463" cy="6468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B6A7AEC-6A0B-42F5-8489-844C32F3A46A}"/>
              </a:ext>
            </a:extLst>
          </p:cNvPr>
          <p:cNvSpPr txBox="1"/>
          <p:nvPr/>
        </p:nvSpPr>
        <p:spPr>
          <a:xfrm>
            <a:off x="6434102" y="2932395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23218" y="575125"/>
            <a:ext cx="405578" cy="523220"/>
            <a:chOff x="152631" y="723992"/>
            <a:chExt cx="405578" cy="523220"/>
          </a:xfrm>
        </p:grpSpPr>
        <p:sp>
          <p:nvSpPr>
            <p:cNvPr id="24" name="椭圆 2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15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 animBg="1"/>
      <p:bldP spid="7" grpId="0" animBg="1"/>
      <p:bldP spid="8" grpId="0"/>
      <p:bldP spid="9" grpId="0"/>
      <p:bldP spid="10" grpId="0"/>
      <p:bldP spid="12" grpId="0"/>
      <p:bldP spid="14" grpId="0"/>
      <p:bldP spid="15" grpId="0"/>
      <p:bldP spid="17" grpId="0"/>
      <p:bldP spid="19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1"/>
              <p:cNvSpPr txBox="1"/>
              <p:nvPr/>
            </p:nvSpPr>
            <p:spPr>
              <a:xfrm>
                <a:off x="932896" y="527622"/>
                <a:ext cx="7792687" cy="1474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奶奶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买了一张大饼，小丽吃了这张饼的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,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小美吃了剩下的部分的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，她们谁吃的多一些？</a:t>
                </a:r>
                <a:endPara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96" y="527622"/>
                <a:ext cx="7792687" cy="1474378"/>
              </a:xfrm>
              <a:prstGeom prst="rect">
                <a:avLst/>
              </a:prstGeom>
              <a:blipFill rotWithShape="1">
                <a:blip r:embed="rId3"/>
                <a:stretch>
                  <a:fillRect l="-1565" r="-235" b="-2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1"/>
          <p:cNvSpPr txBox="1"/>
          <p:nvPr/>
        </p:nvSpPr>
        <p:spPr>
          <a:xfrm>
            <a:off x="1991490" y="4011505"/>
            <a:ext cx="422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答：小美吃的多一些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16F7034E-FF37-97D1-F8E5-F790B9EEF82F}"/>
                  </a:ext>
                </a:extLst>
              </p:cNvPr>
              <p:cNvSpPr txBox="1"/>
              <p:nvPr/>
            </p:nvSpPr>
            <p:spPr>
              <a:xfrm>
                <a:off x="2075238" y="2233934"/>
                <a:ext cx="2229343" cy="78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</a:rPr>
                          <m:t>5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6F7034E-FF37-97D1-F8E5-F790B9EEF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238" y="2233934"/>
                <a:ext cx="2229343" cy="783356"/>
              </a:xfrm>
              <a:prstGeom prst="rect">
                <a:avLst/>
              </a:prstGeom>
              <a:blipFill rotWithShape="0">
                <a:blip r:embed="rId4"/>
                <a:stretch>
                  <a:fillRect l="-5464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圆角矩形 15"/>
          <p:cNvSpPr/>
          <p:nvPr/>
        </p:nvSpPr>
        <p:spPr>
          <a:xfrm>
            <a:off x="4949165" y="527622"/>
            <a:ext cx="2458530" cy="810437"/>
          </a:xfrm>
          <a:prstGeom prst="roundRect">
            <a:avLst/>
          </a:prstGeom>
          <a:solidFill>
            <a:srgbClr val="FF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391488" y="1191563"/>
            <a:ext cx="2458530" cy="810437"/>
          </a:xfrm>
          <a:prstGeom prst="roundRect">
            <a:avLst/>
          </a:prstGeom>
          <a:solidFill>
            <a:srgbClr val="FF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694533" y="2233934"/>
                <a:ext cx="1257908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533" y="2233934"/>
                <a:ext cx="1257908" cy="7394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097548" y="2233934"/>
                <a:ext cx="821059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48" y="2233934"/>
                <a:ext cx="821059" cy="7394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5626718" y="2250821"/>
                <a:ext cx="1092350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718" y="2250821"/>
                <a:ext cx="1092350" cy="7391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16F7034E-FF37-97D1-F8E5-F790B9EEF82F}"/>
                  </a:ext>
                </a:extLst>
              </p:cNvPr>
              <p:cNvSpPr txBox="1"/>
              <p:nvPr/>
            </p:nvSpPr>
            <p:spPr>
              <a:xfrm>
                <a:off x="2001150" y="3093777"/>
                <a:ext cx="1389032" cy="78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</a:rPr>
                          <m:t>5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</a:rPr>
                          <m:t>15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6F7034E-FF37-97D1-F8E5-F790B9EEF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150" y="3093777"/>
                <a:ext cx="1389032" cy="7833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3961902" y="3137956"/>
                <a:ext cx="1092350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2" y="3137956"/>
                <a:ext cx="1092350" cy="7391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3551112" y="3133716"/>
                <a:ext cx="724878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112" y="3133716"/>
                <a:ext cx="724878" cy="739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527319" y="652263"/>
            <a:ext cx="405578" cy="523220"/>
            <a:chOff x="152631" y="723992"/>
            <a:chExt cx="405578" cy="523220"/>
          </a:xfrm>
        </p:grpSpPr>
        <p:sp>
          <p:nvSpPr>
            <p:cNvPr id="14" name="椭圆 1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6" grpId="0" animBg="1"/>
      <p:bldP spid="17" grpId="0" animBg="1"/>
      <p:bldP spid="26" grpId="0"/>
      <p:bldP spid="27" grpId="0"/>
      <p:bldP spid="28" grpId="0"/>
      <p:bldP spid="36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对象 1">
                <a:hlinkClick r:id="" action="ppaction://ole?verb=0"/>
              </p:cNvPr>
              <p:cNvSpPr txBox="1"/>
              <p:nvPr/>
            </p:nvSpPr>
            <p:spPr>
              <a:xfrm>
                <a:off x="1118971" y="507686"/>
                <a:ext cx="6905014" cy="97606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计算：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……</m:t>
                      </m:r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101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对象 1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71" y="507686"/>
                <a:ext cx="6905014" cy="97606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对象 2">
                <a:hlinkClick r:id="" action="ppaction://ole?verb=0"/>
              </p:cNvPr>
              <p:cNvSpPr txBox="1"/>
              <p:nvPr/>
            </p:nvSpPr>
            <p:spPr>
              <a:xfrm>
                <a:off x="1813730" y="2059083"/>
                <a:ext cx="4781880" cy="107082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……</m:t>
                      </m:r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101</m:t>
                          </m:r>
                        </m:den>
                      </m:f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对象 2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30" y="2059083"/>
                <a:ext cx="4781880" cy="107082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连接符 34"/>
          <p:cNvCxnSpPr/>
          <p:nvPr/>
        </p:nvCxnSpPr>
        <p:spPr>
          <a:xfrm>
            <a:off x="1867924" y="2204863"/>
            <a:ext cx="265430" cy="308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500067" y="2658571"/>
            <a:ext cx="265430" cy="308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对象 3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644436"/>
              </p:ext>
            </p:extLst>
          </p:nvPr>
        </p:nvGraphicFramePr>
        <p:xfrm>
          <a:off x="1893007" y="1880378"/>
          <a:ext cx="1828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r:id="rId16" imgW="127000" imgH="190500" progId="Equation.KSEE3">
                  <p:embed/>
                </p:oleObj>
              </mc:Choice>
              <mc:Fallback>
                <p:oleObj r:id="rId16" imgW="127000" imgH="1905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93007" y="1880378"/>
                        <a:ext cx="182880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35724"/>
              </p:ext>
            </p:extLst>
          </p:nvPr>
        </p:nvGraphicFramePr>
        <p:xfrm>
          <a:off x="2565472" y="2877353"/>
          <a:ext cx="1828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r:id="rId18" imgW="127000" imgH="190500" progId="Equation.KSEE3">
                  <p:embed/>
                </p:oleObj>
              </mc:Choice>
              <mc:Fallback>
                <p:oleObj r:id="rId18" imgW="127000" imgH="1905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65472" y="2877353"/>
                        <a:ext cx="182880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接连接符 38"/>
          <p:cNvCxnSpPr/>
          <p:nvPr/>
        </p:nvCxnSpPr>
        <p:spPr>
          <a:xfrm>
            <a:off x="2541659" y="2181050"/>
            <a:ext cx="265430" cy="308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154752" y="2634758"/>
            <a:ext cx="265430" cy="308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对象 4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194296"/>
              </p:ext>
            </p:extLst>
          </p:nvPr>
        </p:nvGraphicFramePr>
        <p:xfrm>
          <a:off x="2541342" y="1880378"/>
          <a:ext cx="1828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6" r:id="rId19" imgW="127000" imgH="190500" progId="Equation.KSEE3">
                  <p:embed/>
                </p:oleObj>
              </mc:Choice>
              <mc:Fallback>
                <p:oleObj r:id="rId19" imgW="127000" imgH="1905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41342" y="1880378"/>
                        <a:ext cx="182880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34540"/>
              </p:ext>
            </p:extLst>
          </p:nvPr>
        </p:nvGraphicFramePr>
        <p:xfrm>
          <a:off x="3245557" y="2890053"/>
          <a:ext cx="1828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" r:id="rId20" imgW="127000" imgH="190500" progId="Equation.KSEE3">
                  <p:embed/>
                </p:oleObj>
              </mc:Choice>
              <mc:Fallback>
                <p:oleObj r:id="rId20" imgW="127000" imgH="1905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45557" y="2890053"/>
                        <a:ext cx="182880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接连接符 42"/>
          <p:cNvCxnSpPr/>
          <p:nvPr/>
        </p:nvCxnSpPr>
        <p:spPr>
          <a:xfrm>
            <a:off x="5062927" y="2111169"/>
            <a:ext cx="265430" cy="308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069402" y="2629996"/>
            <a:ext cx="265430" cy="308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对象 4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370307"/>
              </p:ext>
            </p:extLst>
          </p:nvPr>
        </p:nvGraphicFramePr>
        <p:xfrm>
          <a:off x="5070547" y="1804178"/>
          <a:ext cx="1828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" r:id="rId21" imgW="127000" imgH="190500" progId="Equation.KSEE3">
                  <p:embed/>
                </p:oleObj>
              </mc:Choice>
              <mc:Fallback>
                <p:oleObj r:id="rId21" imgW="127000" imgH="1905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70547" y="1804178"/>
                        <a:ext cx="182880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36962"/>
              </p:ext>
            </p:extLst>
          </p:nvPr>
        </p:nvGraphicFramePr>
        <p:xfrm>
          <a:off x="6123059" y="2877353"/>
          <a:ext cx="1828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" r:id="rId22" imgW="127000" imgH="190500" progId="Equation.KSEE3">
                  <p:embed/>
                </p:oleObj>
              </mc:Choice>
              <mc:Fallback>
                <p:oleObj r:id="rId22" imgW="127000" imgH="1905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23059" y="2877353"/>
                        <a:ext cx="182880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直接连接符 46"/>
          <p:cNvCxnSpPr/>
          <p:nvPr/>
        </p:nvCxnSpPr>
        <p:spPr>
          <a:xfrm>
            <a:off x="3208727" y="2171525"/>
            <a:ext cx="265430" cy="308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对象 4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227228"/>
              </p:ext>
            </p:extLst>
          </p:nvPr>
        </p:nvGraphicFramePr>
        <p:xfrm>
          <a:off x="3204917" y="1880378"/>
          <a:ext cx="1828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r:id="rId23" imgW="127000" imgH="190500" progId="Equation.KSEE3">
                  <p:embed/>
                </p:oleObj>
              </mc:Choice>
              <mc:Fallback>
                <p:oleObj r:id="rId23" imgW="127000" imgH="1905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04917" y="1880378"/>
                        <a:ext cx="182880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899441"/>
              </p:ext>
            </p:extLst>
          </p:nvPr>
        </p:nvGraphicFramePr>
        <p:xfrm>
          <a:off x="5063244" y="2877353"/>
          <a:ext cx="18288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" r:id="rId24" imgW="127000" imgH="190500" progId="Equation.KSEE3">
                  <p:embed/>
                </p:oleObj>
              </mc:Choice>
              <mc:Fallback>
                <p:oleObj r:id="rId24" imgW="127000" imgH="1905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63244" y="2877353"/>
                        <a:ext cx="182880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直接连接符 49"/>
          <p:cNvCxnSpPr/>
          <p:nvPr/>
        </p:nvCxnSpPr>
        <p:spPr>
          <a:xfrm>
            <a:off x="5039114" y="2639520"/>
            <a:ext cx="265430" cy="308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对象 26">
                <a:hlinkClick r:id="" action="ppaction://ole?verb=0"/>
              </p:cNvPr>
              <p:cNvSpPr txBox="1"/>
              <p:nvPr/>
            </p:nvSpPr>
            <p:spPr>
              <a:xfrm>
                <a:off x="6472750" y="2088801"/>
                <a:ext cx="1443037" cy="78422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=51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对象 26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50" y="2088801"/>
                <a:ext cx="1443037" cy="784225"/>
              </a:xfrm>
              <a:prstGeom prst="rect">
                <a:avLst/>
              </a:prstGeom>
              <a:blipFill rotWithShape="1">
                <a:blip r:embed="rId25"/>
                <a:stretch>
                  <a:fillRect r="-2110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/>
          <p:cNvGrpSpPr/>
          <p:nvPr/>
        </p:nvGrpSpPr>
        <p:grpSpPr>
          <a:xfrm>
            <a:off x="2321536" y="3542637"/>
            <a:ext cx="3483147" cy="1284108"/>
            <a:chOff x="838310" y="3486885"/>
            <a:chExt cx="3483147" cy="1284108"/>
          </a:xfrm>
        </p:grpSpPr>
        <p:sp>
          <p:nvSpPr>
            <p:cNvPr id="25" name="云形标注 5"/>
            <p:cNvSpPr>
              <a:spLocks noChangeArrowheads="1"/>
            </p:cNvSpPr>
            <p:nvPr/>
          </p:nvSpPr>
          <p:spPr bwMode="auto">
            <a:xfrm>
              <a:off x="2022175" y="3486885"/>
              <a:ext cx="2299282" cy="731432"/>
            </a:xfrm>
            <a:prstGeom prst="cloudCallout">
              <a:avLst>
                <a:gd name="adj1" fmla="val -56053"/>
                <a:gd name="adj2" fmla="val 59548"/>
              </a:avLst>
            </a:prstGeom>
            <a:solidFill>
              <a:srgbClr val="FDD9D6"/>
            </a:solidFill>
            <a:ln w="19050">
              <a:solidFill>
                <a:srgbClr val="8E79AB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289053" y="3591367"/>
              <a:ext cx="19642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先约分再计算。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10" y="3686550"/>
              <a:ext cx="1131254" cy="1084443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13589" y="694153"/>
            <a:ext cx="405578" cy="523220"/>
            <a:chOff x="152631" y="723992"/>
            <a:chExt cx="405578" cy="523220"/>
          </a:xfrm>
        </p:grpSpPr>
        <p:sp>
          <p:nvSpPr>
            <p:cNvPr id="29" name="椭圆 2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0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"/>
              <p:cNvSpPr txBox="1"/>
              <p:nvPr/>
            </p:nvSpPr>
            <p:spPr>
              <a:xfrm>
                <a:off x="455521" y="674884"/>
                <a:ext cx="8101883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计算 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+⋯+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  <m:r>
                      <a:rPr lang="en-US" altLang="zh-CN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。</a:t>
                </a:r>
                <a:endPara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21" y="674884"/>
                <a:ext cx="8101883" cy="783612"/>
              </a:xfrm>
              <a:prstGeom prst="rect">
                <a:avLst/>
              </a:prstGeom>
              <a:blipFill rotWithShape="0">
                <a:blip r:embed="rId3"/>
                <a:stretch>
                  <a:fillRect l="-1580" r="-5869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"/>
              <p:cNvSpPr txBox="1"/>
              <p:nvPr/>
            </p:nvSpPr>
            <p:spPr>
              <a:xfrm>
                <a:off x="1559702" y="1658296"/>
                <a:ext cx="6048796" cy="684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+⋯+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702" y="1658296"/>
                <a:ext cx="6048796" cy="684931"/>
              </a:xfrm>
              <a:prstGeom prst="rect">
                <a:avLst/>
              </a:prstGeom>
              <a:blipFill rotWithShape="0">
                <a:blip r:embed="rId4"/>
                <a:stretch>
                  <a:fillRect l="-1613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"/>
              <p:cNvSpPr txBox="1"/>
              <p:nvPr/>
            </p:nvSpPr>
            <p:spPr>
              <a:xfrm>
                <a:off x="1224951" y="2373089"/>
                <a:ext cx="7530859" cy="684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=(1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+(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+⋯+(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951" y="2373089"/>
                <a:ext cx="7530859" cy="684931"/>
              </a:xfrm>
              <a:prstGeom prst="rect">
                <a:avLst/>
              </a:prstGeom>
              <a:blipFill rotWithShape="0">
                <a:blip r:embed="rId5"/>
                <a:stretch>
                  <a:fillRect l="-1296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"/>
              <p:cNvSpPr txBox="1"/>
              <p:nvPr/>
            </p:nvSpPr>
            <p:spPr>
              <a:xfrm>
                <a:off x="1224951" y="3058020"/>
                <a:ext cx="6228272" cy="684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=1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+⋯+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951" y="3058020"/>
                <a:ext cx="6228272" cy="684931"/>
              </a:xfrm>
              <a:prstGeom prst="rect">
                <a:avLst/>
              </a:prstGeom>
              <a:blipFill rotWithShape="0">
                <a:blip r:embed="rId6"/>
                <a:stretch>
                  <a:fillRect l="-1566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"/>
              <p:cNvSpPr txBox="1"/>
              <p:nvPr/>
            </p:nvSpPr>
            <p:spPr>
              <a:xfrm>
                <a:off x="1224951" y="3742951"/>
                <a:ext cx="1354347" cy="684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=1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951" y="3742951"/>
                <a:ext cx="1354347" cy="684931"/>
              </a:xfrm>
              <a:prstGeom prst="rect">
                <a:avLst/>
              </a:prstGeom>
              <a:blipFill rotWithShape="0">
                <a:blip r:embed="rId7"/>
                <a:stretch>
                  <a:fillRect l="-7207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"/>
              <p:cNvSpPr txBox="1"/>
              <p:nvPr/>
            </p:nvSpPr>
            <p:spPr>
              <a:xfrm>
                <a:off x="2311879" y="3742951"/>
                <a:ext cx="1354347" cy="684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79" y="3742951"/>
                <a:ext cx="1354347" cy="684931"/>
              </a:xfrm>
              <a:prstGeom prst="rect">
                <a:avLst/>
              </a:prstGeom>
              <a:blipFill rotWithShape="0">
                <a:blip r:embed="rId8"/>
                <a:stretch>
                  <a:fillRect l="-6757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455521" y="805080"/>
            <a:ext cx="405578" cy="523220"/>
            <a:chOff x="152631" y="723992"/>
            <a:chExt cx="405578" cy="523220"/>
          </a:xfrm>
        </p:grpSpPr>
        <p:sp>
          <p:nvSpPr>
            <p:cNvPr id="9" name="椭圆 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316899" y="2365004"/>
            <a:ext cx="6344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用字母表示乘数与积的关系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：已知</a:t>
            </a:r>
            <a:r>
              <a:rPr lang="en-US" altLang="zh-CN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0)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，则当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；当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=1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；当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2973" y="1454372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分数乘整数</a:t>
            </a:r>
            <a:endParaRPr lang="zh-CN" altLang="en-US" sz="2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163305" y="2140787"/>
            <a:ext cx="6840444" cy="1807150"/>
            <a:chOff x="973592" y="1225588"/>
            <a:chExt cx="8581361" cy="1569953"/>
          </a:xfrm>
        </p:grpSpPr>
        <p:sp>
          <p:nvSpPr>
            <p:cNvPr id="29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444108" cy="148038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="" xmlns:a16="http://schemas.microsoft.com/office/drawing/2014/main" id="{BF2493C3-03FD-450E-A496-1BAB1E44E448}"/>
                </a:ext>
              </a:extLst>
            </p:cNvPr>
            <p:cNvSpPr/>
            <p:nvPr/>
          </p:nvSpPr>
          <p:spPr>
            <a:xfrm rot="10800000">
              <a:off x="9249421" y="2490009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表格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384425"/>
              </p:ext>
            </p:extLst>
          </p:nvPr>
        </p:nvGraphicFramePr>
        <p:xfrm>
          <a:off x="2048450" y="1666936"/>
          <a:ext cx="1256070" cy="110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8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8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7051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tx2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tx2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051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tx2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tx2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051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tx2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tx2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051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3" name="表格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23918"/>
              </p:ext>
            </p:extLst>
          </p:nvPr>
        </p:nvGraphicFramePr>
        <p:xfrm>
          <a:off x="1775405" y="3195814"/>
          <a:ext cx="1767655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35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35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3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35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66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tx2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tx2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tx2">
                          <a:lumMod val="60000"/>
                          <a:lumOff val="4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65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65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TextBox 7"/>
          <p:cNvSpPr txBox="1">
            <a:spLocks noChangeArrowheads="1"/>
          </p:cNvSpPr>
          <p:nvPr/>
        </p:nvSpPr>
        <p:spPr bwMode="auto">
          <a:xfrm>
            <a:off x="611560" y="816750"/>
            <a:ext cx="3681939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看图写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算式并计算。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845408" y="1913886"/>
                <a:ext cx="1514389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408" y="1913886"/>
                <a:ext cx="1514389" cy="739241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3895935" y="1907525"/>
                <a:ext cx="1000594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935" y="1907525"/>
                <a:ext cx="1000594" cy="739433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6089199" y="1934526"/>
                <a:ext cx="821443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99" y="1934526"/>
                <a:ext cx="821443" cy="739433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5305568" y="2382568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5819804" y="2034052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4996325" y="2524355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5690843" y="1714797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5283975" y="2014361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5157682" y="1713343"/>
            <a:ext cx="44060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5812535" y="2342886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5682028" y="2546296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845408" y="3124141"/>
                <a:ext cx="1514389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408" y="3124141"/>
                <a:ext cx="1514389" cy="739241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3895935" y="3117780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935" y="3117780"/>
                <a:ext cx="1180131" cy="734496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6084375" y="3144693"/>
                <a:ext cx="821443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375" y="3144693"/>
                <a:ext cx="821443" cy="734304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5812535" y="3514970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5283975" y="3242181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5737806" y="3744035"/>
            <a:ext cx="451886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5160169" y="2898420"/>
            <a:ext cx="454293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/>
      <p:bldP spid="63" grpId="0"/>
      <p:bldP spid="65" grpId="0"/>
      <p:bldP spid="66" grpId="0"/>
      <p:bldP spid="67" grpId="0"/>
      <p:bldP spid="68" grpId="0"/>
      <p:bldP spid="71" grpId="0"/>
      <p:bldP spid="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60380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练习三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0980" y="1319804"/>
            <a:ext cx="4536924" cy="3431851"/>
            <a:chOff x="640581" y="1338917"/>
            <a:chExt cx="4536924" cy="343185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表格 10">
                  <a:extLst>
                    <a:ext uri="{FF2B5EF4-FFF2-40B4-BE49-F238E27FC236}">
                      <a16:creationId xmlns="" xmlns:a16="http://schemas.microsoft.com/office/drawing/2014/main" id="{46B1FA77-8D89-4939-90BE-8C885605D6D8}"/>
                    </a:ext>
                  </a:extLst>
                </p:cNvPr>
                <p:cNvGraphicFramePr/>
                <p:nvPr>
                  <p:custDataLst>
                    <p:tags r:id="rId1"/>
                  </p:custDataLst>
                  <p:extLst>
                    <p:ext uri="{D42A27DB-BD31-4B8C-83A1-F6EECF244321}">
                      <p14:modId xmlns:p14="http://schemas.microsoft.com/office/powerpoint/2010/main" val="1448894857"/>
                    </p:ext>
                  </p:extLst>
                </p:nvPr>
              </p:nvGraphicFramePr>
              <p:xfrm>
                <a:off x="687130" y="1342729"/>
                <a:ext cx="2957832" cy="3428039"/>
              </p:xfrm>
              <a:graphic>
                <a:graphicData uri="http://schemas.openxmlformats.org/drawingml/2006/table">
                  <a:tbl>
                    <a:tblPr/>
                    <a:tblGrid>
                      <a:gridCol w="815340">
                        <a:extLst>
                          <a:ext uri="{9D8B030D-6E8A-4147-A177-3AD203B41FA5}">
                            <a16:colId xmlns="" xmlns:a16="http://schemas.microsoft.com/office/drawing/2014/main" val="20000"/>
                          </a:ext>
                        </a:extLst>
                      </a:gridCol>
                      <a:gridCol w="480060">
                        <a:extLst>
                          <a:ext uri="{9D8B030D-6E8A-4147-A177-3AD203B41FA5}">
                            <a16:colId xmlns="" xmlns:a16="http://schemas.microsoft.com/office/drawing/2014/main" val="20001"/>
                          </a:ext>
                        </a:extLst>
                      </a:gridCol>
                      <a:gridCol w="1173480">
                        <a:extLst>
                          <a:ext uri="{9D8B030D-6E8A-4147-A177-3AD203B41FA5}">
                            <a16:colId xmlns="" xmlns:a16="http://schemas.microsoft.com/office/drawing/2014/main" val="20002"/>
                          </a:ext>
                        </a:extLst>
                      </a:gridCol>
                      <a:gridCol w="488952">
                        <a:extLst>
                          <a:ext uri="{9D8B030D-6E8A-4147-A177-3AD203B41FA5}">
                            <a16:colId xmlns="" xmlns:a16="http://schemas.microsoft.com/office/drawing/2014/main" val="20003"/>
                          </a:ext>
                        </a:extLst>
                      </a:gridCol>
                    </a:tblGrid>
                    <a:tr h="685176">
                      <a:tc rowSpan="5"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>
                            <a:noFill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>
                            <a:noFill/>
                          </a:lnT>
                          <a:lnB>
                            <a:noFill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 rowSpan="5"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>
                            <a:noFill/>
                          </a:lnT>
                          <a:lnB>
                            <a:noFill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="" xmlns:a16="http://schemas.microsoft.com/office/drawing/2014/main" val="10000"/>
                        </a:ext>
                      </a:extLst>
                    </a:tr>
                    <a:tr h="685176"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="" xmlns:a16="http://schemas.microsoft.com/office/drawing/2014/main" val="10001"/>
                        </a:ext>
                      </a:extLst>
                    </a:tr>
                    <a:tr h="685716"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="" xmlns:a16="http://schemas.microsoft.com/office/drawing/2014/main" val="10002"/>
                        </a:ext>
                      </a:extLst>
                    </a:tr>
                    <a:tr h="686795"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="" xmlns:a16="http://schemas.microsoft.com/office/drawing/2014/main" val="10003"/>
                        </a:ext>
                      </a:extLst>
                    </a:tr>
                    <a:tr h="685176"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="" xmlns:a16="http://schemas.microsoft.com/office/drawing/2014/main" val="10004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1" name="表格 10">
                  <a:extLst>
                    <a:ext uri="{FF2B5EF4-FFF2-40B4-BE49-F238E27FC236}">
                      <a16:creationId xmlns:a16="http://schemas.microsoft.com/office/drawing/2014/main" xmlns="" id="{46B1FA77-8D89-4939-90BE-8C885605D6D8}"/>
                    </a:ext>
                  </a:extLst>
                </p:cNvPr>
                <p:cNvGraphicFramePr/>
                <p:nvPr>
                  <p:custDataLst>
                    <p:tags r:id="rId8"/>
                  </p:custDataLst>
                  <p:extLst>
                    <p:ext uri="{D42A27DB-BD31-4B8C-83A1-F6EECF244321}">
                      <p14:modId xmlns:p14="http://schemas.microsoft.com/office/powerpoint/2010/main" val="1448894857"/>
                    </p:ext>
                  </p:extLst>
                </p:nvPr>
              </p:nvGraphicFramePr>
              <p:xfrm>
                <a:off x="687130" y="1342729"/>
                <a:ext cx="2957832" cy="3428039"/>
              </p:xfrm>
              <a:graphic>
                <a:graphicData uri="http://schemas.openxmlformats.org/drawingml/2006/table">
                  <a:tbl>
                    <a:tblPr/>
                    <a:tblGrid>
                      <a:gridCol w="815340">
                        <a:extLst>
                          <a:ext uri="{9D8B030D-6E8A-4147-A177-3AD203B41FA5}">
                            <a16:colId xmlns:a16="http://schemas.microsoft.com/office/drawing/2014/main" xmlns="" val="20000"/>
                          </a:ext>
                        </a:extLst>
                      </a:gridCol>
                      <a:gridCol w="480060">
                        <a:extLst>
                          <a:ext uri="{9D8B030D-6E8A-4147-A177-3AD203B41FA5}">
                            <a16:colId xmlns:a16="http://schemas.microsoft.com/office/drawing/2014/main" xmlns="" val="20001"/>
                          </a:ext>
                        </a:extLst>
                      </a:gridCol>
                      <a:gridCol w="1173480">
                        <a:extLst>
                          <a:ext uri="{9D8B030D-6E8A-4147-A177-3AD203B41FA5}">
                            <a16:colId xmlns:a16="http://schemas.microsoft.com/office/drawing/2014/main" xmlns="" val="20002"/>
                          </a:ext>
                        </a:extLst>
                      </a:gridCol>
                      <a:gridCol w="488952">
                        <a:extLst>
                          <a:ext uri="{9D8B030D-6E8A-4147-A177-3AD203B41FA5}">
                            <a16:colId xmlns:a16="http://schemas.microsoft.com/office/drawing/2014/main" xmlns="" val="20003"/>
                          </a:ext>
                        </a:extLst>
                      </a:gridCol>
                    </a:tblGrid>
                    <a:tr h="685176">
                      <a:tc rowSpan="5"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>
                            <a:noFill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>
                            <a:noFill/>
                          </a:lnT>
                          <a:lnB>
                            <a:noFill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 rowSpan="5"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>
                            <a:noFill/>
                          </a:lnT>
                          <a:lnB>
                            <a:noFill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xmlns="" val="10000"/>
                        </a:ext>
                      </a:extLst>
                    </a:tr>
                    <a:tr h="685176"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xmlns="" val="10001"/>
                        </a:ext>
                      </a:extLst>
                    </a:tr>
                    <a:tr h="685716"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xmlns="" val="10002"/>
                        </a:ext>
                      </a:extLst>
                    </a:tr>
                    <a:tr h="686795"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xmlns="" val="10003"/>
                        </a:ext>
                      </a:extLst>
                    </a:tr>
                    <a:tr h="685176"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 vMerge="1">
                        <a:txBody>
                          <a:bodyPr/>
                          <a:lstStyle/>
                          <a:p>
                            <a:endParaRPr lang="zh-CN"/>
                          </a:p>
                        </a:txBody>
                        <a:tcPr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algn="ctr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 anchor="ctr">
                          <a:lnL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19050" cap="flat" cmpd="sng">
                            <a:solidFill>
                              <a:srgbClr val="E97117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xmlns="" val="10004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8BE41188-1F26-4B0D-9F65-F5DB907396B7}"/>
                </a:ext>
              </a:extLst>
            </p:cNvPr>
            <p:cNvGrpSpPr/>
            <p:nvPr/>
          </p:nvGrpSpPr>
          <p:grpSpPr>
            <a:xfrm>
              <a:off x="4359612" y="1548010"/>
              <a:ext cx="791256" cy="939732"/>
              <a:chOff x="7071" y="1194"/>
              <a:chExt cx="1307" cy="1541"/>
            </a:xfrm>
          </p:grpSpPr>
          <p:sp>
            <p:nvSpPr>
              <p:cNvPr id="13" name="TextBox 6">
                <a:extLst>
                  <a:ext uri="{FF2B5EF4-FFF2-40B4-BE49-F238E27FC236}">
                    <a16:creationId xmlns="" xmlns:a16="http://schemas.microsoft.com/office/drawing/2014/main" id="{D8D12C6F-17FD-473B-B2E1-924C1F4DB0F4}"/>
                  </a:ext>
                </a:extLst>
              </p:cNvPr>
              <p:cNvSpPr txBox="1"/>
              <p:nvPr/>
            </p:nvSpPr>
            <p:spPr>
              <a:xfrm>
                <a:off x="7071" y="1468"/>
                <a:ext cx="975" cy="8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&lt;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bject 3">
                    <a:extLst>
                      <a:ext uri="{FF2B5EF4-FFF2-40B4-BE49-F238E27FC236}">
                        <a16:creationId xmlns="" xmlns:a16="http://schemas.microsoft.com/office/drawing/2014/main" id="{1C4B7328-3146-4A1C-9056-01E9C40320BF}"/>
                      </a:ext>
                    </a:extLst>
                  </p:cNvPr>
                  <p:cNvSpPr txBox="1"/>
                  <p:nvPr/>
                </p:nvSpPr>
                <p:spPr>
                  <a:xfrm>
                    <a:off x="7542" y="1194"/>
                    <a:ext cx="836" cy="1541"/>
                  </a:xfrm>
                  <a:prstGeom prst="rect">
                    <a:avLst/>
                  </a:prstGeom>
                  <a:noFill/>
                  <a:ln w="38100">
                    <a:noFill/>
                    <a:miter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zh-CN" alt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b="1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zh-CN" altLang="en-US" sz="2400" b="1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zh-CN" altLang="en-US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Object 3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1C4B7328-3146-4A1C-9056-01E9C40320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2" y="1194"/>
                    <a:ext cx="836" cy="1541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 r="-7229"/>
                    </a:stretch>
                  </a:blipFill>
                  <a:ln w="38100">
                    <a:noFill/>
                    <a:miter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组合 22">
              <a:extLst>
                <a:ext uri="{FF2B5EF4-FFF2-40B4-BE49-F238E27FC236}">
                  <a16:creationId xmlns="" xmlns:a16="http://schemas.microsoft.com/office/drawing/2014/main" id="{871C0A13-CD1C-4AFD-981D-E07201F5C020}"/>
                </a:ext>
              </a:extLst>
            </p:cNvPr>
            <p:cNvGrpSpPr/>
            <p:nvPr/>
          </p:nvGrpSpPr>
          <p:grpSpPr>
            <a:xfrm>
              <a:off x="2044434" y="1385651"/>
              <a:ext cx="1064895" cy="1203325"/>
              <a:chOff x="3695" y="1713"/>
              <a:chExt cx="1677" cy="1895"/>
            </a:xfrm>
          </p:grpSpPr>
          <p:sp>
            <p:nvSpPr>
              <p:cNvPr id="24" name="右大括号 23">
                <a:extLst>
                  <a:ext uri="{FF2B5EF4-FFF2-40B4-BE49-F238E27FC236}">
                    <a16:creationId xmlns="" xmlns:a16="http://schemas.microsoft.com/office/drawing/2014/main" id="{A55644F9-6A22-46AD-865A-4C95337B3D31}"/>
                  </a:ext>
                </a:extLst>
              </p:cNvPr>
              <p:cNvSpPr/>
              <p:nvPr/>
            </p:nvSpPr>
            <p:spPr>
              <a:xfrm>
                <a:off x="3695" y="1713"/>
                <a:ext cx="261" cy="1895"/>
              </a:xfrm>
              <a:prstGeom prst="rightBrace">
                <a:avLst>
                  <a:gd name="adj1" fmla="val 43678"/>
                  <a:gd name="adj2" fmla="val 46596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TextBox 6">
                <a:extLst>
                  <a:ext uri="{FF2B5EF4-FFF2-40B4-BE49-F238E27FC236}">
                    <a16:creationId xmlns="" xmlns:a16="http://schemas.microsoft.com/office/drawing/2014/main" id="{B69A0D45-D06D-4E81-AEB3-6B9541C70931}"/>
                  </a:ext>
                </a:extLst>
              </p:cNvPr>
              <p:cNvSpPr txBox="1"/>
              <p:nvPr/>
            </p:nvSpPr>
            <p:spPr>
              <a:xfrm>
                <a:off x="4084" y="2185"/>
                <a:ext cx="1288" cy="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800" b="1" spc="6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DAE75146-0D12-48B3-8F8D-A27A1002A187}"/>
                </a:ext>
              </a:extLst>
            </p:cNvPr>
            <p:cNvGrpSpPr/>
            <p:nvPr/>
          </p:nvGrpSpPr>
          <p:grpSpPr>
            <a:xfrm>
              <a:off x="2043187" y="3476668"/>
              <a:ext cx="1156970" cy="1203325"/>
              <a:chOff x="3695" y="1713"/>
              <a:chExt cx="1822" cy="1895"/>
            </a:xfrm>
          </p:grpSpPr>
          <p:sp>
            <p:nvSpPr>
              <p:cNvPr id="27" name="右大括号 26">
                <a:extLst>
                  <a:ext uri="{FF2B5EF4-FFF2-40B4-BE49-F238E27FC236}">
                    <a16:creationId xmlns="" xmlns:a16="http://schemas.microsoft.com/office/drawing/2014/main" id="{A400290B-61FF-4BDD-AE43-0B9E924396B0}"/>
                  </a:ext>
                </a:extLst>
              </p:cNvPr>
              <p:cNvSpPr/>
              <p:nvPr/>
            </p:nvSpPr>
            <p:spPr>
              <a:xfrm>
                <a:off x="3695" y="1713"/>
                <a:ext cx="261" cy="1895"/>
              </a:xfrm>
              <a:prstGeom prst="rightBrace">
                <a:avLst>
                  <a:gd name="adj1" fmla="val 43678"/>
                  <a:gd name="adj2" fmla="val 46596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TextBox 6">
                <a:extLst>
                  <a:ext uri="{FF2B5EF4-FFF2-40B4-BE49-F238E27FC236}">
                    <a16:creationId xmlns="" xmlns:a16="http://schemas.microsoft.com/office/drawing/2014/main" id="{54BF8AB2-07EA-4B1C-AAF9-7367FD725CA8}"/>
                  </a:ext>
                </a:extLst>
              </p:cNvPr>
              <p:cNvSpPr txBox="1"/>
              <p:nvPr/>
            </p:nvSpPr>
            <p:spPr>
              <a:xfrm>
                <a:off x="4229" y="2149"/>
                <a:ext cx="1288" cy="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&gt;1</a:t>
                </a:r>
              </a:p>
            </p:txBody>
          </p:sp>
        </p:grpSp>
        <p:sp>
          <p:nvSpPr>
            <p:cNvPr id="29" name="TextBox 6">
              <a:extLst>
                <a:ext uri="{FF2B5EF4-FFF2-40B4-BE49-F238E27FC236}">
                  <a16:creationId xmlns="" xmlns:a16="http://schemas.microsoft.com/office/drawing/2014/main" id="{65750D60-DB18-41AE-95D9-0EA0C4ABC564}"/>
                </a:ext>
              </a:extLst>
            </p:cNvPr>
            <p:cNvSpPr txBox="1"/>
            <p:nvPr/>
          </p:nvSpPr>
          <p:spPr>
            <a:xfrm>
              <a:off x="2333498" y="2493175"/>
              <a:ext cx="81788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800" b="1" spc="6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="" xmlns:a16="http://schemas.microsoft.com/office/drawing/2014/main" id="{1FFA455C-5DFC-47CE-8171-5EA717D10072}"/>
                    </a:ext>
                  </a:extLst>
                </p:cNvPr>
                <p:cNvSpPr txBox="1"/>
                <p:nvPr/>
              </p:nvSpPr>
              <p:spPr>
                <a:xfrm>
                  <a:off x="3119300" y="1356195"/>
                  <a:ext cx="569387" cy="6470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FFA455C-5DFC-47CE-8171-5EA717D10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300" y="1356195"/>
                  <a:ext cx="569387" cy="647037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68EA6BA6-3DE8-4976-BD2F-EEA80D3F0BE1}"/>
                </a:ext>
              </a:extLst>
            </p:cNvPr>
            <p:cNvSpPr txBox="1"/>
            <p:nvPr/>
          </p:nvSpPr>
          <p:spPr>
            <a:xfrm>
              <a:off x="3213160" y="209361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F9140B56-3087-4132-838C-554D60C04F0A}"/>
                </a:ext>
              </a:extLst>
            </p:cNvPr>
            <p:cNvSpPr txBox="1"/>
            <p:nvPr/>
          </p:nvSpPr>
          <p:spPr>
            <a:xfrm>
              <a:off x="2326973" y="2721721"/>
              <a:ext cx="447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="" xmlns:a16="http://schemas.microsoft.com/office/drawing/2014/main" id="{AF710A9E-2543-402E-B075-BB64E987A73F}"/>
                    </a:ext>
                  </a:extLst>
                </p:cNvPr>
                <p:cNvSpPr txBox="1"/>
                <p:nvPr/>
              </p:nvSpPr>
              <p:spPr>
                <a:xfrm>
                  <a:off x="3115623" y="2729547"/>
                  <a:ext cx="569387" cy="6470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F710A9E-2543-402E-B075-BB64E987A7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5623" y="2729547"/>
                  <a:ext cx="569387" cy="647037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="" xmlns:a16="http://schemas.microsoft.com/office/drawing/2014/main" id="{DA7EC1AA-CC56-4E56-99AD-91C3300A2E99}"/>
                    </a:ext>
                  </a:extLst>
                </p:cNvPr>
                <p:cNvSpPr txBox="1"/>
                <p:nvPr/>
              </p:nvSpPr>
              <p:spPr>
                <a:xfrm>
                  <a:off x="3101952" y="3413823"/>
                  <a:ext cx="569387" cy="6470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2400" b="1" spc="450" dirty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A7EC1AA-CC56-4E56-99AD-91C3300A2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1952" y="3413823"/>
                  <a:ext cx="569387" cy="647037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7A5B5806-9646-4018-8973-DF74AFB8BECC}"/>
                </a:ext>
              </a:extLst>
            </p:cNvPr>
            <p:cNvSpPr txBox="1"/>
            <p:nvPr/>
          </p:nvSpPr>
          <p:spPr>
            <a:xfrm>
              <a:off x="3213160" y="423847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762E09E8-7196-4E26-87CB-BC46B0D4B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6" t="10815" r="8815" b="80000"/>
            <a:stretch/>
          </p:blipFill>
          <p:spPr>
            <a:xfrm rot="20576967">
              <a:off x="1995522" y="2862077"/>
              <a:ext cx="455544" cy="271161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61A2CB1B-6094-4B7F-AC39-FD606776E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8741" r="69212" b="76741"/>
            <a:stretch/>
          </p:blipFill>
          <p:spPr>
            <a:xfrm>
              <a:off x="3742748" y="1735950"/>
              <a:ext cx="622177" cy="472661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293D06C3-EBE9-4E0A-91C8-954A6D5CB883}"/>
                </a:ext>
              </a:extLst>
            </p:cNvPr>
            <p:cNvGrpSpPr/>
            <p:nvPr/>
          </p:nvGrpSpPr>
          <p:grpSpPr>
            <a:xfrm>
              <a:off x="4359612" y="2615198"/>
              <a:ext cx="817893" cy="939732"/>
              <a:chOff x="7071" y="1180"/>
              <a:chExt cx="1351" cy="1541"/>
            </a:xfrm>
          </p:grpSpPr>
          <p:sp>
            <p:nvSpPr>
              <p:cNvPr id="39" name="TextBox 6">
                <a:extLst>
                  <a:ext uri="{FF2B5EF4-FFF2-40B4-BE49-F238E27FC236}">
                    <a16:creationId xmlns="" xmlns:a16="http://schemas.microsoft.com/office/drawing/2014/main" id="{F669B7C2-5898-4A27-B2DF-E493C76A7BC2}"/>
                  </a:ext>
                </a:extLst>
              </p:cNvPr>
              <p:cNvSpPr txBox="1"/>
              <p:nvPr/>
            </p:nvSpPr>
            <p:spPr>
              <a:xfrm>
                <a:off x="7071" y="1456"/>
                <a:ext cx="975" cy="8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0030101010101" pitchFamily="49" charset="-122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Object 3">
                    <a:extLst>
                      <a:ext uri="{FF2B5EF4-FFF2-40B4-BE49-F238E27FC236}">
                        <a16:creationId xmlns="" xmlns:a16="http://schemas.microsoft.com/office/drawing/2014/main" id="{EA7996FD-E599-4955-B97C-C12B4A416167}"/>
                      </a:ext>
                    </a:extLst>
                  </p:cNvPr>
                  <p:cNvSpPr txBox="1"/>
                  <p:nvPr/>
                </p:nvSpPr>
                <p:spPr>
                  <a:xfrm>
                    <a:off x="7586" y="1180"/>
                    <a:ext cx="836" cy="1541"/>
                  </a:xfrm>
                  <a:prstGeom prst="rect">
                    <a:avLst/>
                  </a:prstGeom>
                  <a:noFill/>
                  <a:ln w="38100">
                    <a:noFill/>
                    <a:miter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zh-CN" alt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b="1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zh-CN" altLang="en-US" sz="2400" b="1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zh-CN" altLang="en-US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Object 3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A7996FD-E599-4955-B97C-C12B4A4161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6" y="1180"/>
                    <a:ext cx="836" cy="1541"/>
                  </a:xfrm>
                  <a:prstGeom prst="rect">
                    <a:avLst/>
                  </a:prstGeom>
                  <a:blipFill rotWithShape="0">
                    <a:blip r:embed="rId43"/>
                    <a:stretch>
                      <a:fillRect r="-6024"/>
                    </a:stretch>
                  </a:blipFill>
                  <a:ln w="38100">
                    <a:noFill/>
                    <a:miter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886B422B-6389-439C-B19B-8B178AD9F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8741" r="69212" b="76741"/>
            <a:stretch/>
          </p:blipFill>
          <p:spPr>
            <a:xfrm>
              <a:off x="3742749" y="2787275"/>
              <a:ext cx="622177" cy="472661"/>
            </a:xfrm>
            <a:prstGeom prst="rect">
              <a:avLst/>
            </a:prstGeom>
          </p:spPr>
        </p:pic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92BD7826-2B70-4108-9A14-5E28CDB525A2}"/>
                </a:ext>
              </a:extLst>
            </p:cNvPr>
            <p:cNvGrpSpPr/>
            <p:nvPr/>
          </p:nvGrpSpPr>
          <p:grpSpPr>
            <a:xfrm>
              <a:off x="4375957" y="3633941"/>
              <a:ext cx="801548" cy="939732"/>
              <a:chOff x="7142" y="1179"/>
              <a:chExt cx="1324" cy="1541"/>
            </a:xfrm>
          </p:grpSpPr>
          <p:sp>
            <p:nvSpPr>
              <p:cNvPr id="43" name="TextBox 6">
                <a:extLst>
                  <a:ext uri="{FF2B5EF4-FFF2-40B4-BE49-F238E27FC236}">
                    <a16:creationId xmlns="" xmlns:a16="http://schemas.microsoft.com/office/drawing/2014/main" id="{334730DF-083C-4446-A52F-5A928A3E95A5}"/>
                  </a:ext>
                </a:extLst>
              </p:cNvPr>
              <p:cNvSpPr txBox="1"/>
              <p:nvPr/>
            </p:nvSpPr>
            <p:spPr>
              <a:xfrm>
                <a:off x="7142" y="1197"/>
                <a:ext cx="975" cy="10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spc="45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&gt;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bject 3">
                    <a:extLst>
                      <a:ext uri="{FF2B5EF4-FFF2-40B4-BE49-F238E27FC236}">
                        <a16:creationId xmlns="" xmlns:a16="http://schemas.microsoft.com/office/drawing/2014/main" id="{CE443AB4-F190-4676-B87A-19F279D055FD}"/>
                      </a:ext>
                    </a:extLst>
                  </p:cNvPr>
                  <p:cNvSpPr txBox="1"/>
                  <p:nvPr/>
                </p:nvSpPr>
                <p:spPr>
                  <a:xfrm>
                    <a:off x="7630" y="1179"/>
                    <a:ext cx="836" cy="1541"/>
                  </a:xfrm>
                  <a:prstGeom prst="rect">
                    <a:avLst/>
                  </a:prstGeom>
                  <a:noFill/>
                  <a:ln w="38100">
                    <a:noFill/>
                    <a:miter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zh-CN" altLang="en-US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b="1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zh-CN" altLang="en-US" sz="2400" b="1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zh-CN" altLang="en-US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Object 3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E443AB4-F190-4676-B87A-19F279D05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0" y="1179"/>
                    <a:ext cx="836" cy="1541"/>
                  </a:xfrm>
                  <a:prstGeom prst="rect">
                    <a:avLst/>
                  </a:prstGeom>
                  <a:blipFill rotWithShape="0">
                    <a:blip r:embed="rId44"/>
                    <a:stretch>
                      <a:fillRect r="-6024"/>
                    </a:stretch>
                  </a:blipFill>
                  <a:ln w="38100">
                    <a:noFill/>
                    <a:miter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5" name="图片 44">
              <a:extLst>
                <a:ext uri="{FF2B5EF4-FFF2-40B4-BE49-F238E27FC236}">
                  <a16:creationId xmlns="" xmlns:a16="http://schemas.microsoft.com/office/drawing/2014/main" id="{3BBA397D-B286-4525-B7FD-5534493C0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8741" r="69212" b="76741"/>
            <a:stretch/>
          </p:blipFill>
          <p:spPr>
            <a:xfrm>
              <a:off x="3725301" y="3804107"/>
              <a:ext cx="622177" cy="4726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xmlns="" id="{3F96631E-BAAC-4873-A3B2-B7679CDD85C6}"/>
                    </a:ext>
                  </a:extLst>
                </p:cNvPr>
                <p:cNvSpPr txBox="1"/>
                <p:nvPr/>
              </p:nvSpPr>
              <p:spPr>
                <a:xfrm>
                  <a:off x="640581" y="2735936"/>
                  <a:ext cx="779381" cy="6470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3F96631E-BAAC-4873-A3B2-B7679CDD8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581" y="2735936"/>
                  <a:ext cx="779381" cy="647037"/>
                </a:xfrm>
                <a:prstGeom prst="rect">
                  <a:avLst/>
                </a:prstGeom>
                <a:blipFill rotWithShape="0"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xmlns="" id="{3F96631E-BAAC-4873-A3B2-B7679CDD85C6}"/>
                    </a:ext>
                  </a:extLst>
                </p:cNvPr>
                <p:cNvSpPr txBox="1"/>
                <p:nvPr/>
              </p:nvSpPr>
              <p:spPr>
                <a:xfrm>
                  <a:off x="1463202" y="1338917"/>
                  <a:ext cx="569387" cy="638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7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3F96631E-BAAC-4873-A3B2-B7679CDD8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202" y="1338917"/>
                  <a:ext cx="569387" cy="638445"/>
                </a:xfrm>
                <a:prstGeom prst="rect">
                  <a:avLst/>
                </a:prstGeom>
                <a:blipFill rotWithShape="0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xmlns="" id="{3F96631E-BAAC-4873-A3B2-B7679CDD85C6}"/>
                    </a:ext>
                  </a:extLst>
                </p:cNvPr>
                <p:cNvSpPr txBox="1"/>
                <p:nvPr/>
              </p:nvSpPr>
              <p:spPr>
                <a:xfrm>
                  <a:off x="1448281" y="2058666"/>
                  <a:ext cx="569387" cy="638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7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3F96631E-BAAC-4873-A3B2-B7679CDD8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8281" y="2058666"/>
                  <a:ext cx="569387" cy="638445"/>
                </a:xfrm>
                <a:prstGeom prst="rect">
                  <a:avLst/>
                </a:prstGeom>
                <a:blipFill rotWithShape="0"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xmlns="" id="{3F96631E-BAAC-4873-A3B2-B7679CDD85C6}"/>
                    </a:ext>
                  </a:extLst>
                </p:cNvPr>
                <p:cNvSpPr txBox="1"/>
                <p:nvPr/>
              </p:nvSpPr>
              <p:spPr>
                <a:xfrm>
                  <a:off x="1465131" y="2729607"/>
                  <a:ext cx="569387" cy="638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7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3F96631E-BAAC-4873-A3B2-B7679CDD8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5131" y="2729607"/>
                  <a:ext cx="569387" cy="638445"/>
                </a:xfrm>
                <a:prstGeom prst="rect">
                  <a:avLst/>
                </a:prstGeom>
                <a:blipFill rotWithShape="0"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xmlns="" id="{3F96631E-BAAC-4873-A3B2-B7679CDD85C6}"/>
                    </a:ext>
                  </a:extLst>
                </p:cNvPr>
                <p:cNvSpPr txBox="1"/>
                <p:nvPr/>
              </p:nvSpPr>
              <p:spPr>
                <a:xfrm>
                  <a:off x="1465131" y="3400489"/>
                  <a:ext cx="569387" cy="638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7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3F96631E-BAAC-4873-A3B2-B7679CDD8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5131" y="3400489"/>
                  <a:ext cx="569387" cy="638445"/>
                </a:xfrm>
                <a:prstGeom prst="rect">
                  <a:avLst/>
                </a:prstGeom>
                <a:blipFill rotWithShape="0"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xmlns="" id="{3F96631E-BAAC-4873-A3B2-B7679CDD85C6}"/>
                    </a:ext>
                  </a:extLst>
                </p:cNvPr>
                <p:cNvSpPr txBox="1"/>
                <p:nvPr/>
              </p:nvSpPr>
              <p:spPr>
                <a:xfrm>
                  <a:off x="1448281" y="4103807"/>
                  <a:ext cx="569387" cy="638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7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3F96631E-BAAC-4873-A3B2-B7679CDD8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8281" y="4103807"/>
                  <a:ext cx="569387" cy="638445"/>
                </a:xfrm>
                <a:prstGeom prst="rect">
                  <a:avLst/>
                </a:prstGeom>
                <a:blipFill rotWithShape="0"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矩形 51"/>
          <p:cNvSpPr/>
          <p:nvPr/>
        </p:nvSpPr>
        <p:spPr>
          <a:xfrm>
            <a:off x="3278652" y="457596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分数乘整数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/>
          <p:cNvSpPr txBox="1"/>
          <p:nvPr/>
        </p:nvSpPr>
        <p:spPr>
          <a:xfrm>
            <a:off x="648519" y="580763"/>
            <a:ext cx="180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算一算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80538" y="3854347"/>
            <a:ext cx="6731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分子相乘的积作分子，分母相乘的积作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分母。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398482" y="3638150"/>
            <a:ext cx="6338033" cy="780376"/>
            <a:chOff x="973592" y="1225588"/>
            <a:chExt cx="7951085" cy="677948"/>
          </a:xfrm>
        </p:grpSpPr>
        <p:sp>
          <p:nvSpPr>
            <p:cNvPr id="26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1042218" y="1281788"/>
              <a:ext cx="7798438" cy="609168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93">
              <a:extLst>
                <a:ext uri="{FF2B5EF4-FFF2-40B4-BE49-F238E27FC236}">
                  <a16:creationId xmlns="" xmlns:a16="http://schemas.microsoft.com/office/drawing/2014/main" id="{BF2493C3-03FD-450E-A496-1BAB1E44E448}"/>
                </a:ext>
              </a:extLst>
            </p:cNvPr>
            <p:cNvSpPr/>
            <p:nvPr/>
          </p:nvSpPr>
          <p:spPr>
            <a:xfrm rot="10800000">
              <a:off x="8619145" y="1598004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2188472" y="1344543"/>
                <a:ext cx="1514389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4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472" y="1344543"/>
                <a:ext cx="1514389" cy="7392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238999" y="1338182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4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999" y="1338182"/>
                <a:ext cx="1180131" cy="7344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3442154" y="1366292"/>
                <a:ext cx="821443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154" y="1366292"/>
                <a:ext cx="821443" cy="7394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2669003" y="1813404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3162868" y="1464709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2339389" y="1955012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3065284" y="1145454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2590487" y="1422634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2492903" y="1103379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3155599" y="1773543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3025092" y="1976953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5675358" y="1386618"/>
                <a:ext cx="1514389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58" y="1386618"/>
                <a:ext cx="1514389" cy="7392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725885" y="1380257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885" y="1380257"/>
                <a:ext cx="1180131" cy="73449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6929040" y="1408367"/>
                <a:ext cx="1000980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040" y="1408367"/>
                <a:ext cx="1000980" cy="7343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2188472" y="2554798"/>
                <a:ext cx="1514389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8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472" y="2554798"/>
                <a:ext cx="1514389" cy="7392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238999" y="2548437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8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999" y="2548437"/>
                <a:ext cx="1180131" cy="73449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3432263" y="2575566"/>
                <a:ext cx="1000980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263" y="2575566"/>
                <a:ext cx="1000980" cy="7391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  <a:endCxn id="47" idx="2"/>
          </p:cNvCxnSpPr>
          <p:nvPr/>
        </p:nvCxnSpPr>
        <p:spPr>
          <a:xfrm>
            <a:off x="2669003" y="3023659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3162868" y="2674964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2339389" y="3165267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3065284" y="2355709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5695604" y="2592292"/>
                <a:ext cx="1732397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24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04" y="2592292"/>
                <a:ext cx="1732397" cy="7391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4630221" y="2594664"/>
                <a:ext cx="1359668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24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221" y="2594664"/>
                <a:ext cx="1359668" cy="73449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7175983" y="2613453"/>
                <a:ext cx="821443" cy="73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983" y="2613453"/>
                <a:ext cx="821443" cy="73430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  <a:endCxn id="54" idx="2"/>
          </p:cNvCxnSpPr>
          <p:nvPr/>
        </p:nvCxnSpPr>
        <p:spPr>
          <a:xfrm>
            <a:off x="6176135" y="3061153"/>
            <a:ext cx="385668" cy="270316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6785094" y="2702187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5861257" y="3204428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6572416" y="2393203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6268819" y="2689129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6076123" y="2390075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6833931" y="3040038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6670421" y="3256274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1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  <p:bldP spid="35" grpId="0"/>
      <p:bldP spid="39" grpId="0"/>
      <p:bldP spid="41" grpId="0"/>
      <p:bldP spid="43" grpId="0"/>
      <p:bldP spid="44" grpId="0"/>
      <p:bldP spid="46" grpId="0"/>
      <p:bldP spid="47" grpId="0"/>
      <p:bldP spid="49" grpId="0"/>
      <p:bldP spid="52" grpId="0"/>
      <p:bldP spid="53" grpId="0"/>
      <p:bldP spid="54" grpId="0"/>
      <p:bldP spid="56" grpId="0"/>
      <p:bldP spid="59" grpId="0"/>
      <p:bldP spid="60" grpId="0"/>
      <p:bldP spid="62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26222" y="836849"/>
            <a:ext cx="7488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乐乐认为：一个数与分数相乘，积一定小于这个数。你同意吗？举例说明你的想法。</a:t>
            </a:r>
          </a:p>
        </p:txBody>
      </p:sp>
      <p:sp>
        <p:nvSpPr>
          <p:cNvPr id="4" name="椭圆 3"/>
          <p:cNvSpPr/>
          <p:nvPr/>
        </p:nvSpPr>
        <p:spPr>
          <a:xfrm>
            <a:off x="738222" y="956893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9.png">
            <a:extLst>
              <a:ext uri="{FF2B5EF4-FFF2-40B4-BE49-F238E27FC236}">
                <a16:creationId xmlns="" xmlns:a16="http://schemas.microsoft.com/office/drawing/2014/main" id="{F33FFCB4-B8D0-4515-AC04-751069E3B9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1" contrast="40000"/>
          </a:blip>
          <a:stretch>
            <a:fillRect/>
          </a:stretch>
        </p:blipFill>
        <p:spPr>
          <a:xfrm>
            <a:off x="1503256" y="2217271"/>
            <a:ext cx="2824708" cy="19147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104F647C-C8DC-4E6F-BA28-AC9395590BBA}"/>
              </a:ext>
            </a:extLst>
          </p:cNvPr>
          <p:cNvGrpSpPr/>
          <p:nvPr/>
        </p:nvGrpSpPr>
        <p:grpSpPr>
          <a:xfrm>
            <a:off x="5072368" y="2864029"/>
            <a:ext cx="2959100" cy="1656080"/>
            <a:chOff x="9696" y="1270"/>
            <a:chExt cx="4660" cy="2608"/>
          </a:xfrm>
        </p:grpSpPr>
        <p:pic>
          <p:nvPicPr>
            <p:cNvPr id="9" name="图片 23">
              <a:extLst>
                <a:ext uri="{FF2B5EF4-FFF2-40B4-BE49-F238E27FC236}">
                  <a16:creationId xmlns="" xmlns:a16="http://schemas.microsoft.com/office/drawing/2014/main" id="{67B700DC-FD6F-4B14-9E41-4199E4BAA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2" y="2082"/>
              <a:ext cx="1644" cy="17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云形标注 35">
              <a:extLst>
                <a:ext uri="{FF2B5EF4-FFF2-40B4-BE49-F238E27FC236}">
                  <a16:creationId xmlns="" xmlns:a16="http://schemas.microsoft.com/office/drawing/2014/main" id="{F46807A0-F277-46EC-92B3-DAD2FBE4407A}"/>
                </a:ext>
              </a:extLst>
            </p:cNvPr>
            <p:cNvSpPr/>
            <p:nvPr/>
          </p:nvSpPr>
          <p:spPr>
            <a:xfrm>
              <a:off x="9696" y="1270"/>
              <a:ext cx="3233" cy="1141"/>
            </a:xfrm>
            <a:prstGeom prst="cloudCallout">
              <a:avLst>
                <a:gd name="adj1" fmla="val 33446"/>
                <a:gd name="adj2" fmla="val 70946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22">
              <a:extLst>
                <a:ext uri="{FF2B5EF4-FFF2-40B4-BE49-F238E27FC236}">
                  <a16:creationId xmlns="" xmlns:a16="http://schemas.microsoft.com/office/drawing/2014/main" id="{150BE1FB-10AD-4AC0-A373-9696A6854BCB}"/>
                </a:ext>
              </a:extLst>
            </p:cNvPr>
            <p:cNvSpPr/>
            <p:nvPr/>
          </p:nvSpPr>
          <p:spPr>
            <a:xfrm>
              <a:off x="9973" y="1439"/>
              <a:ext cx="3957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不一定吧。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A5DFBD0-8DC0-3682-0A50-F35D434ABBF5}"/>
              </a:ext>
            </a:extLst>
          </p:cNvPr>
          <p:cNvSpPr/>
          <p:nvPr/>
        </p:nvSpPr>
        <p:spPr>
          <a:xfrm>
            <a:off x="2218043" y="1501387"/>
            <a:ext cx="6444000" cy="104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想一想，说一说，试着举出几个一个数与分数相乘，积大于这个数的例子。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58">
            <a:extLst>
              <a:ext uri="{FF2B5EF4-FFF2-40B4-BE49-F238E27FC236}">
                <a16:creationId xmlns:a16="http://schemas.microsoft.com/office/drawing/2014/main" xmlns="" id="{3DA912F0-A70C-025C-50E5-BB5ABFFC9E23}"/>
              </a:ext>
            </a:extLst>
          </p:cNvPr>
          <p:cNvSpPr txBox="1"/>
          <p:nvPr/>
        </p:nvSpPr>
        <p:spPr>
          <a:xfrm>
            <a:off x="3830171" y="412914"/>
            <a:ext cx="225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宋体" pitchFamily="2" charset="-122"/>
                <a:ea typeface="宋体" pitchFamily="2" charset="-122"/>
              </a:rPr>
              <a:t>小组讨论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A895B98-8BFA-6AAC-68D2-D9EA20800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108" y="1538161"/>
            <a:ext cx="1192430" cy="283054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2CD4223-49BB-07C6-A339-536D4634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82" l="0" r="100000">
                        <a14:foregroundMark x1="49412" y1="25909" x2="49412" y2="25909"/>
                        <a14:foregroundMark x1="72549" y1="32273" x2="72549" y2="32273"/>
                        <a14:foregroundMark x1="76863" y1="71364" x2="76863" y2="71364"/>
                        <a14:foregroundMark x1="21961" y1="71364" x2="21961" y2="71364"/>
                        <a14:foregroundMark x1="21961" y1="28636" x2="21961" y2="2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64" y="445038"/>
            <a:ext cx="716007" cy="6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DA08767-3DF6-DBDF-ACCD-B07654CA6906}"/>
              </a:ext>
            </a:extLst>
          </p:cNvPr>
          <p:cNvSpPr/>
          <p:nvPr/>
        </p:nvSpPr>
        <p:spPr>
          <a:xfrm>
            <a:off x="2218045" y="2865769"/>
            <a:ext cx="64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在小组内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交流，什么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情况下一个数与分数相乘，积大于这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个数。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49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626761" y="1529900"/>
            <a:ext cx="3132000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/>
              <a:t>一个数</a:t>
            </a:r>
            <a:r>
              <a:rPr lang="zh-CN" altLang="en-US" sz="2000" dirty="0"/>
              <a:t>（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除外</a:t>
            </a:r>
            <a:r>
              <a:rPr lang="zh-CN" altLang="en-US" sz="2000" dirty="0"/>
              <a:t>）</a:t>
            </a:r>
            <a:r>
              <a:rPr lang="zh-CN" altLang="en-US" sz="2000" dirty="0" smtClean="0"/>
              <a:t>乘大于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的分数，积就大于这个数；乘等于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的分数，积就等于这个数；乘小于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的分数，积就小于这个数。</a:t>
            </a:r>
            <a:endParaRPr lang="zh-CN" altLang="en-US" sz="2000" dirty="0"/>
          </a:p>
        </p:txBody>
      </p:sp>
      <p:sp>
        <p:nvSpPr>
          <p:cNvPr id="17" name="圆角矩形标注 16"/>
          <p:cNvSpPr/>
          <p:nvPr/>
        </p:nvSpPr>
        <p:spPr>
          <a:xfrm>
            <a:off x="5612363" y="1509928"/>
            <a:ext cx="3132000" cy="1728000"/>
          </a:xfrm>
          <a:prstGeom prst="wedgeRoundRectCallout">
            <a:avLst>
              <a:gd name="adj1" fmla="val -56"/>
              <a:gd name="adj2" fmla="val 68495"/>
              <a:gd name="adj3" fmla="val 16667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2099" y="3326301"/>
            <a:ext cx="1086121" cy="14400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7381" y="590612"/>
            <a:ext cx="7488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算一算，并观察这些算式，你发现了什么？</a:t>
            </a:r>
          </a:p>
        </p:txBody>
      </p:sp>
      <p:sp>
        <p:nvSpPr>
          <p:cNvPr id="7" name="椭圆 6"/>
          <p:cNvSpPr/>
          <p:nvPr/>
        </p:nvSpPr>
        <p:spPr>
          <a:xfrm>
            <a:off x="759381" y="70822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="" xmlns:a16="http://schemas.microsoft.com/office/drawing/2014/main" id="{46B1FA77-8D89-4939-90BE-8C885605D6D8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4939830"/>
              </p:ext>
            </p:extLst>
          </p:nvPr>
        </p:nvGraphicFramePr>
        <p:xfrm>
          <a:off x="687130" y="1342729"/>
          <a:ext cx="2957832" cy="3428039"/>
        </p:xfrm>
        <a:graphic>
          <a:graphicData uri="http://schemas.openxmlformats.org/drawingml/2006/table">
            <a:tbl>
              <a:tblPr/>
              <a:tblGrid>
                <a:gridCol w="815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0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89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5176">
                <a:tc rowSpan="5"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 anchor="ctr">
                    <a:lnL>
                      <a:noFill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 anchor="ctr"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 anchor="ctr"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 anchor="ctr"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 anchor="ctr"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7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 anchor="ctr"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 anchor="ctr"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67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 anchor="ctr"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 anchor="ctr"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51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 anchor="ctr"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 anchor="ctr">
                    <a:lnL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E97117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8BE41188-1F26-4B0D-9F65-F5DB907396B7}"/>
              </a:ext>
            </a:extLst>
          </p:cNvPr>
          <p:cNvGrpSpPr/>
          <p:nvPr/>
        </p:nvGrpSpPr>
        <p:grpSpPr>
          <a:xfrm>
            <a:off x="4359612" y="1548010"/>
            <a:ext cx="791256" cy="939732"/>
            <a:chOff x="7071" y="1194"/>
            <a:chExt cx="1307" cy="1541"/>
          </a:xfrm>
        </p:grpSpPr>
        <p:sp>
          <p:nvSpPr>
            <p:cNvPr id="19" name="TextBox 6">
              <a:extLst>
                <a:ext uri="{FF2B5EF4-FFF2-40B4-BE49-F238E27FC236}">
                  <a16:creationId xmlns="" xmlns:a16="http://schemas.microsoft.com/office/drawing/2014/main" id="{D8D12C6F-17FD-473B-B2E1-924C1F4DB0F4}"/>
                </a:ext>
              </a:extLst>
            </p:cNvPr>
            <p:cNvSpPr txBox="1"/>
            <p:nvPr/>
          </p:nvSpPr>
          <p:spPr>
            <a:xfrm>
              <a:off x="7071" y="1468"/>
              <a:ext cx="975" cy="8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rPr>
                <a:t>&lt;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3">
                  <a:extLst>
                    <a:ext uri="{FF2B5EF4-FFF2-40B4-BE49-F238E27FC236}">
                      <a16:creationId xmlns="" xmlns:a16="http://schemas.microsoft.com/office/drawing/2014/main" id="{1C4B7328-3146-4A1C-9056-01E9C40320BF}"/>
                    </a:ext>
                  </a:extLst>
                </p:cNvPr>
                <p:cNvSpPr txBox="1"/>
                <p:nvPr/>
              </p:nvSpPr>
              <p:spPr>
                <a:xfrm>
                  <a:off x="7542" y="1194"/>
                  <a:ext cx="836" cy="1541"/>
                </a:xfrm>
                <a:prstGeom prst="rect">
                  <a:avLst/>
                </a:prstGeom>
                <a:noFill/>
                <a:ln w="38100">
                  <a:noFill/>
                  <a:miter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sz="2400" b="1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Object 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C4B7328-3146-4A1C-9056-01E9C4032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2" y="1194"/>
                  <a:ext cx="836" cy="1541"/>
                </a:xfrm>
                <a:prstGeom prst="rect">
                  <a:avLst/>
                </a:prstGeom>
                <a:blipFill rotWithShape="0">
                  <a:blip r:embed="rId51"/>
                  <a:stretch>
                    <a:fillRect r="-6024"/>
                  </a:stretch>
                </a:blipFill>
                <a:ln w="38100">
                  <a:noFill/>
                  <a:miter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871C0A13-CD1C-4AFD-981D-E07201F5C020}"/>
              </a:ext>
            </a:extLst>
          </p:cNvPr>
          <p:cNvGrpSpPr/>
          <p:nvPr/>
        </p:nvGrpSpPr>
        <p:grpSpPr>
          <a:xfrm>
            <a:off x="2044434" y="1385651"/>
            <a:ext cx="1106170" cy="1203325"/>
            <a:chOff x="3695" y="1713"/>
            <a:chExt cx="1742" cy="1895"/>
          </a:xfrm>
        </p:grpSpPr>
        <p:sp>
          <p:nvSpPr>
            <p:cNvPr id="22" name="右大括号 21">
              <a:extLst>
                <a:ext uri="{FF2B5EF4-FFF2-40B4-BE49-F238E27FC236}">
                  <a16:creationId xmlns="" xmlns:a16="http://schemas.microsoft.com/office/drawing/2014/main" id="{A55644F9-6A22-46AD-865A-4C95337B3D31}"/>
                </a:ext>
              </a:extLst>
            </p:cNvPr>
            <p:cNvSpPr/>
            <p:nvPr/>
          </p:nvSpPr>
          <p:spPr>
            <a:xfrm>
              <a:off x="3695" y="1713"/>
              <a:ext cx="261" cy="1895"/>
            </a:xfrm>
            <a:prstGeom prst="rightBrace">
              <a:avLst>
                <a:gd name="adj1" fmla="val 43678"/>
                <a:gd name="adj2" fmla="val 46596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6">
              <a:extLst>
                <a:ext uri="{FF2B5EF4-FFF2-40B4-BE49-F238E27FC236}">
                  <a16:creationId xmlns="" xmlns:a16="http://schemas.microsoft.com/office/drawing/2014/main" id="{B69A0D45-D06D-4E81-AEB3-6B9541C70931}"/>
                </a:ext>
              </a:extLst>
            </p:cNvPr>
            <p:cNvSpPr txBox="1"/>
            <p:nvPr/>
          </p:nvSpPr>
          <p:spPr>
            <a:xfrm>
              <a:off x="4149" y="2185"/>
              <a:ext cx="1288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800" b="1" spc="6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rPr>
                <a:t>&lt;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DAE75146-0D12-48B3-8F8D-A27A1002A187}"/>
              </a:ext>
            </a:extLst>
          </p:cNvPr>
          <p:cNvGrpSpPr/>
          <p:nvPr/>
        </p:nvGrpSpPr>
        <p:grpSpPr>
          <a:xfrm>
            <a:off x="2043187" y="3476668"/>
            <a:ext cx="1131570" cy="1203325"/>
            <a:chOff x="3695" y="1713"/>
            <a:chExt cx="1782" cy="1895"/>
          </a:xfrm>
        </p:grpSpPr>
        <p:sp>
          <p:nvSpPr>
            <p:cNvPr id="25" name="右大括号 24">
              <a:extLst>
                <a:ext uri="{FF2B5EF4-FFF2-40B4-BE49-F238E27FC236}">
                  <a16:creationId xmlns="" xmlns:a16="http://schemas.microsoft.com/office/drawing/2014/main" id="{A400290B-61FF-4BDD-AE43-0B9E924396B0}"/>
                </a:ext>
              </a:extLst>
            </p:cNvPr>
            <p:cNvSpPr/>
            <p:nvPr/>
          </p:nvSpPr>
          <p:spPr>
            <a:xfrm>
              <a:off x="3695" y="1713"/>
              <a:ext cx="261" cy="1895"/>
            </a:xfrm>
            <a:prstGeom prst="rightBrace">
              <a:avLst>
                <a:gd name="adj1" fmla="val 43678"/>
                <a:gd name="adj2" fmla="val 46596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6">
              <a:extLst>
                <a:ext uri="{FF2B5EF4-FFF2-40B4-BE49-F238E27FC236}">
                  <a16:creationId xmlns="" xmlns:a16="http://schemas.microsoft.com/office/drawing/2014/main" id="{54BF8AB2-07EA-4B1C-AAF9-7367FD725CA8}"/>
                </a:ext>
              </a:extLst>
            </p:cNvPr>
            <p:cNvSpPr txBox="1"/>
            <p:nvPr/>
          </p:nvSpPr>
          <p:spPr>
            <a:xfrm>
              <a:off x="4189" y="2169"/>
              <a:ext cx="1288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rPr>
                <a:t>&gt;1</a:t>
              </a:r>
            </a:p>
          </p:txBody>
        </p:sp>
      </p:grpSp>
      <p:sp>
        <p:nvSpPr>
          <p:cNvPr id="27" name="TextBox 6">
            <a:extLst>
              <a:ext uri="{FF2B5EF4-FFF2-40B4-BE49-F238E27FC236}">
                <a16:creationId xmlns="" xmlns:a16="http://schemas.microsoft.com/office/drawing/2014/main" id="{65750D60-DB18-41AE-95D9-0EA0C4ABC564}"/>
              </a:ext>
            </a:extLst>
          </p:cNvPr>
          <p:cNvSpPr txBox="1"/>
          <p:nvPr/>
        </p:nvSpPr>
        <p:spPr>
          <a:xfrm>
            <a:off x="2344480" y="2582075"/>
            <a:ext cx="8178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1FFA455C-5DFC-47CE-8171-5EA717D10072}"/>
                  </a:ext>
                </a:extLst>
              </p:cNvPr>
              <p:cNvSpPr txBox="1"/>
              <p:nvPr/>
            </p:nvSpPr>
            <p:spPr>
              <a:xfrm>
                <a:off x="3119300" y="1356195"/>
                <a:ext cx="569387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FFA455C-5DFC-47CE-8171-5EA717D10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300" y="1356195"/>
                <a:ext cx="569387" cy="647037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68EA6BA6-3DE8-4976-BD2F-EEA80D3F0BE1}"/>
              </a:ext>
            </a:extLst>
          </p:cNvPr>
          <p:cNvSpPr txBox="1"/>
          <p:nvPr/>
        </p:nvSpPr>
        <p:spPr>
          <a:xfrm>
            <a:off x="3213160" y="20936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F9140B56-3087-4132-838C-554D60C04F0A}"/>
              </a:ext>
            </a:extLst>
          </p:cNvPr>
          <p:cNvSpPr txBox="1"/>
          <p:nvPr/>
        </p:nvSpPr>
        <p:spPr>
          <a:xfrm>
            <a:off x="2326973" y="2721721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AF710A9E-2543-402E-B075-BB64E987A73F}"/>
                  </a:ext>
                </a:extLst>
              </p:cNvPr>
              <p:cNvSpPr txBox="1"/>
              <p:nvPr/>
            </p:nvSpPr>
            <p:spPr>
              <a:xfrm>
                <a:off x="3115623" y="2729547"/>
                <a:ext cx="569387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F710A9E-2543-402E-B075-BB64E987A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623" y="2729547"/>
                <a:ext cx="569387" cy="647037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DA7EC1AA-CC56-4E56-99AD-91C3300A2E99}"/>
                  </a:ext>
                </a:extLst>
              </p:cNvPr>
              <p:cNvSpPr txBox="1"/>
              <p:nvPr/>
            </p:nvSpPr>
            <p:spPr>
              <a:xfrm>
                <a:off x="3101952" y="3413823"/>
                <a:ext cx="569387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b="1" spc="450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7EC1AA-CC56-4E56-99AD-91C3300A2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52" y="3413823"/>
                <a:ext cx="569387" cy="647037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7A5B5806-9646-4018-8973-DF74AFB8BECC}"/>
              </a:ext>
            </a:extLst>
          </p:cNvPr>
          <p:cNvSpPr txBox="1"/>
          <p:nvPr/>
        </p:nvSpPr>
        <p:spPr>
          <a:xfrm>
            <a:off x="3213160" y="42384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762E09E8-7196-4E26-87CB-BC46B0D4BCF9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6" t="10815" r="8815" b="80000"/>
          <a:stretch/>
        </p:blipFill>
        <p:spPr>
          <a:xfrm rot="20576967">
            <a:off x="1995522" y="2862077"/>
            <a:ext cx="455544" cy="27116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61A2CB1B-6094-4B7F-AC39-FD606776E581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8741" r="69212" b="76741"/>
          <a:stretch/>
        </p:blipFill>
        <p:spPr>
          <a:xfrm>
            <a:off x="3742748" y="1735950"/>
            <a:ext cx="622177" cy="472661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293D06C3-EBE9-4E0A-91C8-954A6D5CB883}"/>
              </a:ext>
            </a:extLst>
          </p:cNvPr>
          <p:cNvGrpSpPr/>
          <p:nvPr/>
        </p:nvGrpSpPr>
        <p:grpSpPr>
          <a:xfrm>
            <a:off x="4359612" y="2615198"/>
            <a:ext cx="817893" cy="939732"/>
            <a:chOff x="7071" y="1180"/>
            <a:chExt cx="1351" cy="1541"/>
          </a:xfrm>
        </p:grpSpPr>
        <p:sp>
          <p:nvSpPr>
            <p:cNvPr id="37" name="TextBox 6">
              <a:extLst>
                <a:ext uri="{FF2B5EF4-FFF2-40B4-BE49-F238E27FC236}">
                  <a16:creationId xmlns="" xmlns:a16="http://schemas.microsoft.com/office/drawing/2014/main" id="{F669B7C2-5898-4A27-B2DF-E493C76A7BC2}"/>
                </a:ext>
              </a:extLst>
            </p:cNvPr>
            <p:cNvSpPr txBox="1"/>
            <p:nvPr/>
          </p:nvSpPr>
          <p:spPr>
            <a:xfrm>
              <a:off x="7071" y="1456"/>
              <a:ext cx="975" cy="8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黑体" panose="0201060003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bject 3">
                  <a:extLst>
                    <a:ext uri="{FF2B5EF4-FFF2-40B4-BE49-F238E27FC236}">
                      <a16:creationId xmlns="" xmlns:a16="http://schemas.microsoft.com/office/drawing/2014/main" id="{EA7996FD-E599-4955-B97C-C12B4A416167}"/>
                    </a:ext>
                  </a:extLst>
                </p:cNvPr>
                <p:cNvSpPr txBox="1"/>
                <p:nvPr/>
              </p:nvSpPr>
              <p:spPr>
                <a:xfrm>
                  <a:off x="7586" y="1180"/>
                  <a:ext cx="836" cy="1541"/>
                </a:xfrm>
                <a:prstGeom prst="rect">
                  <a:avLst/>
                </a:prstGeom>
                <a:noFill/>
                <a:ln w="38100">
                  <a:noFill/>
                  <a:miter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sz="2400" b="1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Object 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A7996FD-E599-4955-B97C-C12B4A4161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6" y="1180"/>
                  <a:ext cx="836" cy="1541"/>
                </a:xfrm>
                <a:prstGeom prst="rect">
                  <a:avLst/>
                </a:prstGeom>
                <a:blipFill rotWithShape="0">
                  <a:blip r:embed="rId57"/>
                  <a:stretch>
                    <a:fillRect r="-7229"/>
                  </a:stretch>
                </a:blipFill>
                <a:ln w="38100">
                  <a:noFill/>
                  <a:miter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886B422B-6389-439C-B19B-8B178AD9F0F6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8741" r="69212" b="76741"/>
          <a:stretch/>
        </p:blipFill>
        <p:spPr>
          <a:xfrm>
            <a:off x="3742749" y="2787275"/>
            <a:ext cx="622177" cy="472661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92BD7826-2B70-4108-9A14-5E28CDB525A2}"/>
              </a:ext>
            </a:extLst>
          </p:cNvPr>
          <p:cNvGrpSpPr/>
          <p:nvPr/>
        </p:nvGrpSpPr>
        <p:grpSpPr>
          <a:xfrm>
            <a:off x="4375957" y="3633941"/>
            <a:ext cx="801548" cy="939732"/>
            <a:chOff x="7142" y="1179"/>
            <a:chExt cx="1324" cy="1541"/>
          </a:xfrm>
        </p:grpSpPr>
        <p:sp>
          <p:nvSpPr>
            <p:cNvPr id="41" name="TextBox 6">
              <a:extLst>
                <a:ext uri="{FF2B5EF4-FFF2-40B4-BE49-F238E27FC236}">
                  <a16:creationId xmlns="" xmlns:a16="http://schemas.microsoft.com/office/drawing/2014/main" id="{334730DF-083C-4446-A52F-5A928A3E95A5}"/>
                </a:ext>
              </a:extLst>
            </p:cNvPr>
            <p:cNvSpPr txBox="1"/>
            <p:nvPr/>
          </p:nvSpPr>
          <p:spPr>
            <a:xfrm>
              <a:off x="7142" y="1197"/>
              <a:ext cx="975" cy="10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800" b="1" spc="450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&gt;</a:t>
              </a:r>
              <a:endPara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bject 3">
                  <a:extLst>
                    <a:ext uri="{FF2B5EF4-FFF2-40B4-BE49-F238E27FC236}">
                      <a16:creationId xmlns="" xmlns:a16="http://schemas.microsoft.com/office/drawing/2014/main" id="{CE443AB4-F190-4676-B87A-19F279D055FD}"/>
                    </a:ext>
                  </a:extLst>
                </p:cNvPr>
                <p:cNvSpPr txBox="1"/>
                <p:nvPr/>
              </p:nvSpPr>
              <p:spPr>
                <a:xfrm>
                  <a:off x="7630" y="1179"/>
                  <a:ext cx="836" cy="1541"/>
                </a:xfrm>
                <a:prstGeom prst="rect">
                  <a:avLst/>
                </a:prstGeom>
                <a:noFill/>
                <a:ln w="38100">
                  <a:noFill/>
                  <a:miter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sz="2400" b="1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zh-CN" altLang="en-US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Object 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CE443AB4-F190-4676-B87A-19F279D055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0" y="1179"/>
                  <a:ext cx="836" cy="1541"/>
                </a:xfrm>
                <a:prstGeom prst="rect">
                  <a:avLst/>
                </a:prstGeom>
                <a:blipFill rotWithShape="0">
                  <a:blip r:embed="rId58"/>
                  <a:stretch>
                    <a:fillRect r="-7229"/>
                  </a:stretch>
                </a:blipFill>
                <a:ln w="38100">
                  <a:noFill/>
                  <a:miter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3BBA397D-B286-4525-B7FD-5534493C0EEB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8741" r="69212" b="76741"/>
          <a:stretch/>
        </p:blipFill>
        <p:spPr>
          <a:xfrm>
            <a:off x="3725301" y="3804107"/>
            <a:ext cx="622177" cy="472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640581" y="2735936"/>
                <a:ext cx="779381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1" y="2735936"/>
                <a:ext cx="779381" cy="647037"/>
              </a:xfrm>
              <a:prstGeom prst="rect">
                <a:avLst/>
              </a:prstGeom>
              <a:blipFill rotWithShape="0"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463202" y="1338917"/>
                <a:ext cx="569387" cy="63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02" y="1338917"/>
                <a:ext cx="569387" cy="638445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448281" y="2058666"/>
                <a:ext cx="569387" cy="63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281" y="2058666"/>
                <a:ext cx="569387" cy="63844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465131" y="2729607"/>
                <a:ext cx="569387" cy="63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31" y="2729607"/>
                <a:ext cx="569387" cy="638445"/>
              </a:xfrm>
              <a:prstGeom prst="rect">
                <a:avLst/>
              </a:prstGeom>
              <a:blipFill rotWithShape="0"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465131" y="3400489"/>
                <a:ext cx="569387" cy="63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31" y="3400489"/>
                <a:ext cx="569387" cy="638445"/>
              </a:xfrm>
              <a:prstGeom prst="rect">
                <a:avLst/>
              </a:prstGeom>
              <a:blipFill rotWithShape="0"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448281" y="4103807"/>
                <a:ext cx="569387" cy="63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7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281" y="4103807"/>
                <a:ext cx="569387" cy="638445"/>
              </a:xfrm>
              <a:prstGeom prst="rect">
                <a:avLst/>
              </a:prstGeom>
              <a:blipFill rotWithShape="0"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3.20988E-6 L -2.22222E-6 -0.07222 " pathEditMode="relative" rAng="0" ptsTypes="AA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85185E-6 L -1.66667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1.48148E-6 L 5E-6 -0.07222 " pathEditMode="relative" rAng="0" ptsTypes="AA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20988E-6 L -2.5E-6 -0.07222 " pathEditMode="relative" rAng="0" ptsTypes="AA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2.83951E-6 L -1.66667E-6 -0.07223 " pathEditMode="relative" rAng="0" ptsTypes="AA">
                                      <p:cBhvr>
                                        <p:cTn id="1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7" grpId="0"/>
      <p:bldP spid="28" grpId="0"/>
      <p:bldP spid="28" grpId="1"/>
      <p:bldP spid="29" grpId="0"/>
      <p:bldP spid="29" grpId="1"/>
      <p:bldP spid="30" grpId="0"/>
      <p:bldP spid="31" grpId="0"/>
      <p:bldP spid="31" grpId="1"/>
      <p:bldP spid="32" grpId="0"/>
      <p:bldP spid="32" grpId="1"/>
      <p:bldP spid="33" grpId="0"/>
      <p:bldP spid="33" grpId="1"/>
      <p:bldP spid="45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68136" y="898373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4F2FA774-6297-44D5-497E-5C709D5DACB8}"/>
              </a:ext>
            </a:extLst>
          </p:cNvPr>
          <p:cNvSpPr txBox="1"/>
          <p:nvPr/>
        </p:nvSpPr>
        <p:spPr>
          <a:xfrm>
            <a:off x="993600" y="864709"/>
            <a:ext cx="7822596" cy="116955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不计算，直接在○里填上“＞”“＜”或“＝”。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同伴交流你是怎样想的。</a:t>
            </a:r>
          </a:p>
        </p:txBody>
      </p:sp>
      <p:graphicFrame>
        <p:nvGraphicFramePr>
          <p:cNvPr id="25" name="Object 4">
            <a:extLst>
              <a:ext uri="{FF2B5EF4-FFF2-40B4-BE49-F238E27FC236}">
                <a16:creationId xmlns="" xmlns:a16="http://schemas.microsoft.com/office/drawing/2014/main" id="{04194F14-2F2A-45B7-8C88-2AD68DF98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872876"/>
              </p:ext>
            </p:extLst>
          </p:nvPr>
        </p:nvGraphicFramePr>
        <p:xfrm>
          <a:off x="1093848" y="2161020"/>
          <a:ext cx="17795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公式" r:id="rId4" imgW="749160" imgH="393480" progId="Equation.KSEE3">
                  <p:embed/>
                </p:oleObj>
              </mc:Choice>
              <mc:Fallback>
                <p:oleObj name="公式" r:id="rId4" imgW="749160" imgH="39348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3848" y="2161020"/>
                        <a:ext cx="1779587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F33649EA-19C7-4368-9B8C-D75B78B0D87A}"/>
              </a:ext>
            </a:extLst>
          </p:cNvPr>
          <p:cNvSpPr/>
          <p:nvPr/>
        </p:nvSpPr>
        <p:spPr>
          <a:xfrm>
            <a:off x="1963798" y="2397558"/>
            <a:ext cx="539750" cy="53975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5">
            <a:extLst>
              <a:ext uri="{FF2B5EF4-FFF2-40B4-BE49-F238E27FC236}">
                <a16:creationId xmlns="" xmlns:a16="http://schemas.microsoft.com/office/drawing/2014/main" id="{DDCFCF65-4974-4121-BD95-007DD207A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217927"/>
              </p:ext>
            </p:extLst>
          </p:nvPr>
        </p:nvGraphicFramePr>
        <p:xfrm>
          <a:off x="3738623" y="2153083"/>
          <a:ext cx="17795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r:id="rId6" imgW="748665" imgH="393700" progId="Equation.KSEE3">
                  <p:embed/>
                </p:oleObj>
              </mc:Choice>
              <mc:Fallback>
                <p:oleObj r:id="rId6" imgW="748665" imgH="393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8623" y="2153083"/>
                        <a:ext cx="1779587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AF545C77-B8B7-4A7F-B779-342750268B95}"/>
              </a:ext>
            </a:extLst>
          </p:cNvPr>
          <p:cNvSpPr/>
          <p:nvPr/>
        </p:nvSpPr>
        <p:spPr>
          <a:xfrm>
            <a:off x="4608573" y="2389620"/>
            <a:ext cx="539750" cy="53975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6">
            <a:extLst>
              <a:ext uri="{FF2B5EF4-FFF2-40B4-BE49-F238E27FC236}">
                <a16:creationId xmlns="" xmlns:a16="http://schemas.microsoft.com/office/drawing/2014/main" id="{196BC829-3345-4EA8-A1C5-1D9609BC2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039351"/>
              </p:ext>
            </p:extLst>
          </p:nvPr>
        </p:nvGraphicFramePr>
        <p:xfrm>
          <a:off x="6391335" y="2161020"/>
          <a:ext cx="17192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r:id="rId8" imgW="723900" imgH="393700" progId="Equation.KSEE3">
                  <p:embed/>
                </p:oleObj>
              </mc:Choice>
              <mc:Fallback>
                <p:oleObj r:id="rId8" imgW="723900" imgH="393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91335" y="2161020"/>
                        <a:ext cx="1719263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椭圆 29">
            <a:extLst>
              <a:ext uri="{FF2B5EF4-FFF2-40B4-BE49-F238E27FC236}">
                <a16:creationId xmlns="" xmlns:a16="http://schemas.microsoft.com/office/drawing/2014/main" id="{B651FA88-596E-4592-B146-278EB0FEFC7B}"/>
              </a:ext>
            </a:extLst>
          </p:cNvPr>
          <p:cNvSpPr/>
          <p:nvPr/>
        </p:nvSpPr>
        <p:spPr>
          <a:xfrm>
            <a:off x="7167623" y="2397558"/>
            <a:ext cx="539750" cy="54133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7">
            <a:extLst>
              <a:ext uri="{FF2B5EF4-FFF2-40B4-BE49-F238E27FC236}">
                <a16:creationId xmlns="" xmlns:a16="http://schemas.microsoft.com/office/drawing/2014/main" id="{1B199F3A-0799-433F-A4BD-0C1356CDF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897730"/>
              </p:ext>
            </p:extLst>
          </p:nvPr>
        </p:nvGraphicFramePr>
        <p:xfrm>
          <a:off x="1084323" y="3392920"/>
          <a:ext cx="17795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r:id="rId10" imgW="748665" imgH="393700" progId="Equation.KSEE3">
                  <p:embed/>
                </p:oleObj>
              </mc:Choice>
              <mc:Fallback>
                <p:oleObj r:id="rId10" imgW="748665" imgH="393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84323" y="3392920"/>
                        <a:ext cx="1779587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椭圆 32">
            <a:extLst>
              <a:ext uri="{FF2B5EF4-FFF2-40B4-BE49-F238E27FC236}">
                <a16:creationId xmlns="" xmlns:a16="http://schemas.microsoft.com/office/drawing/2014/main" id="{68816B60-AB71-445C-9CA9-428616D6D683}"/>
              </a:ext>
            </a:extLst>
          </p:cNvPr>
          <p:cNvSpPr/>
          <p:nvPr/>
        </p:nvSpPr>
        <p:spPr>
          <a:xfrm>
            <a:off x="1954273" y="3629458"/>
            <a:ext cx="539750" cy="54133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8">
            <a:extLst>
              <a:ext uri="{FF2B5EF4-FFF2-40B4-BE49-F238E27FC236}">
                <a16:creationId xmlns="" xmlns:a16="http://schemas.microsoft.com/office/drawing/2014/main" id="{EB1DC790-B4D3-4F2C-85F2-F1B12D481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596027"/>
              </p:ext>
            </p:extLst>
          </p:nvPr>
        </p:nvGraphicFramePr>
        <p:xfrm>
          <a:off x="3638610" y="3386570"/>
          <a:ext cx="19605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r:id="rId12" imgW="824865" imgH="393700" progId="Equation.KSEE3">
                  <p:embed/>
                </p:oleObj>
              </mc:Choice>
              <mc:Fallback>
                <p:oleObj r:id="rId12" imgW="824865" imgH="393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38610" y="3386570"/>
                        <a:ext cx="1960563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FFFC62AB-B8F2-453E-9D3A-5DEC3FB1BCA2}"/>
              </a:ext>
            </a:extLst>
          </p:cNvPr>
          <p:cNvSpPr/>
          <p:nvPr/>
        </p:nvSpPr>
        <p:spPr>
          <a:xfrm>
            <a:off x="4708585" y="3623108"/>
            <a:ext cx="541338" cy="53975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9">
            <a:extLst>
              <a:ext uri="{FF2B5EF4-FFF2-40B4-BE49-F238E27FC236}">
                <a16:creationId xmlns="" xmlns:a16="http://schemas.microsoft.com/office/drawing/2014/main" id="{88B518CA-ADCD-426B-95E4-8D26E7AAF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077047"/>
              </p:ext>
            </p:extLst>
          </p:nvPr>
        </p:nvGraphicFramePr>
        <p:xfrm>
          <a:off x="6321485" y="3392920"/>
          <a:ext cx="18399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r:id="rId14" imgW="774065" imgH="393700" progId="Equation.KSEE3">
                  <p:embed/>
                </p:oleObj>
              </mc:Choice>
              <mc:Fallback>
                <p:oleObj r:id="rId14" imgW="774065" imgH="393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21485" y="3392920"/>
                        <a:ext cx="1839913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椭圆 36">
            <a:extLst>
              <a:ext uri="{FF2B5EF4-FFF2-40B4-BE49-F238E27FC236}">
                <a16:creationId xmlns="" xmlns:a16="http://schemas.microsoft.com/office/drawing/2014/main" id="{A781F7DF-4A49-4DB5-A691-7C7899BE1149}"/>
              </a:ext>
            </a:extLst>
          </p:cNvPr>
          <p:cNvSpPr/>
          <p:nvPr/>
        </p:nvSpPr>
        <p:spPr>
          <a:xfrm>
            <a:off x="7235885" y="3631045"/>
            <a:ext cx="541338" cy="53975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16">
            <a:extLst>
              <a:ext uri="{FF2B5EF4-FFF2-40B4-BE49-F238E27FC236}">
                <a16:creationId xmlns="" xmlns:a16="http://schemas.microsoft.com/office/drawing/2014/main" id="{359A6136-E44E-4E59-ABD2-8411E4456E04}"/>
              </a:ext>
            </a:extLst>
          </p:cNvPr>
          <p:cNvSpPr txBox="1"/>
          <p:nvPr/>
        </p:nvSpPr>
        <p:spPr>
          <a:xfrm>
            <a:off x="2004438" y="2226425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17">
            <a:extLst>
              <a:ext uri="{FF2B5EF4-FFF2-40B4-BE49-F238E27FC236}">
                <a16:creationId xmlns="" xmlns:a16="http://schemas.microsoft.com/office/drawing/2014/main" id="{1BE60D2F-3314-441A-AC20-7A6601AE38F0}"/>
              </a:ext>
            </a:extLst>
          </p:cNvPr>
          <p:cNvSpPr txBox="1"/>
          <p:nvPr/>
        </p:nvSpPr>
        <p:spPr>
          <a:xfrm>
            <a:off x="4717793" y="2221980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Box 18">
            <a:extLst>
              <a:ext uri="{FF2B5EF4-FFF2-40B4-BE49-F238E27FC236}">
                <a16:creationId xmlns="" xmlns:a16="http://schemas.microsoft.com/office/drawing/2014/main" id="{346F7006-CB77-467B-AAFA-8FCCB5A0DF96}"/>
              </a:ext>
            </a:extLst>
          </p:cNvPr>
          <p:cNvSpPr txBox="1"/>
          <p:nvPr/>
        </p:nvSpPr>
        <p:spPr>
          <a:xfrm flipV="1">
            <a:off x="6935213" y="2388985"/>
            <a:ext cx="7207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=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TextBox 19">
            <a:extLst>
              <a:ext uri="{FF2B5EF4-FFF2-40B4-BE49-F238E27FC236}">
                <a16:creationId xmlns="" xmlns:a16="http://schemas.microsoft.com/office/drawing/2014/main" id="{6D9FD0D4-7A8D-47F9-97E4-91A9211A5381}"/>
              </a:ext>
            </a:extLst>
          </p:cNvPr>
          <p:cNvSpPr txBox="1"/>
          <p:nvPr/>
        </p:nvSpPr>
        <p:spPr>
          <a:xfrm>
            <a:off x="2005708" y="3430385"/>
            <a:ext cx="720725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TextBox 20">
            <a:extLst>
              <a:ext uri="{FF2B5EF4-FFF2-40B4-BE49-F238E27FC236}">
                <a16:creationId xmlns="" xmlns:a16="http://schemas.microsoft.com/office/drawing/2014/main" id="{C8808988-926E-42F5-8E10-662C670064FF}"/>
              </a:ext>
            </a:extLst>
          </p:cNvPr>
          <p:cNvSpPr txBox="1"/>
          <p:nvPr/>
        </p:nvSpPr>
        <p:spPr>
          <a:xfrm>
            <a:off x="4732398" y="3448165"/>
            <a:ext cx="719137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TextBox 21">
            <a:extLst>
              <a:ext uri="{FF2B5EF4-FFF2-40B4-BE49-F238E27FC236}">
                <a16:creationId xmlns="" xmlns:a16="http://schemas.microsoft.com/office/drawing/2014/main" id="{81F4FEA4-7539-4C53-BEA3-01894D485862}"/>
              </a:ext>
            </a:extLst>
          </p:cNvPr>
          <p:cNvSpPr txBox="1"/>
          <p:nvPr/>
        </p:nvSpPr>
        <p:spPr>
          <a:xfrm>
            <a:off x="7340343" y="3440228"/>
            <a:ext cx="719137" cy="74251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46612" y="470985"/>
            <a:ext cx="405578" cy="523220"/>
            <a:chOff x="152631" y="723254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23254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801847"/>
              </p:ext>
            </p:extLst>
          </p:nvPr>
        </p:nvGraphicFramePr>
        <p:xfrm>
          <a:off x="5993722" y="2678197"/>
          <a:ext cx="1767655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35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35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35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35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66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6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65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2947596" y="2822456"/>
                <a:ext cx="1514389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8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596" y="2822456"/>
                <a:ext cx="1514389" cy="7392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998123" y="2816095"/>
                <a:ext cx="1180131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 </m:t>
                              </m:r>
                            </m:den>
                          </m:f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123" y="2816095"/>
                <a:ext cx="1180131" cy="7344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4201278" y="2844205"/>
                <a:ext cx="821443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278" y="2844205"/>
                <a:ext cx="821443" cy="7394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3349611" y="2900547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3252027" y="2581292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3914723" y="3251456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3784216" y="3454866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694061" y="3855285"/>
                <a:ext cx="6095591" cy="789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答：铺草坪的面积占校园总面积的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061" y="3855285"/>
                <a:ext cx="6095591" cy="789832"/>
              </a:xfrm>
              <a:prstGeom prst="rect">
                <a:avLst/>
              </a:prstGeom>
              <a:blipFill rotWithShape="1">
                <a:blip r:embed="rId6"/>
                <a:stretch>
                  <a:fillRect l="-2100" r="-1600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11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943564" y="72851"/>
                <a:ext cx="7704000" cy="2340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50000"/>
                  </a:lnSpc>
                </a:pPr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校园总面积的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800" b="1" dirty="0">
                    <a:solidFill>
                      <a:schemeClr val="tx1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是空地，空地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chemeClr val="tx1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准备铺草坪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。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铺草坪的面积占校园总面积的几分之几？画一画，再列式计算。</a:t>
                </a:r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64" y="72851"/>
                <a:ext cx="7704000" cy="2340128"/>
              </a:xfrm>
              <a:prstGeom prst="rect">
                <a:avLst/>
              </a:prstGeom>
              <a:blipFill rotWithShape="1">
                <a:blip r:embed="rId7"/>
                <a:stretch>
                  <a:fillRect l="-1661" r="-1582" b="-5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8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36500" y="4621549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64670" y="498785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矩形 52"/>
              <p:cNvSpPr/>
              <p:nvPr/>
            </p:nvSpPr>
            <p:spPr>
              <a:xfrm>
                <a:off x="757998" y="530421"/>
                <a:ext cx="8220385" cy="2024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淘气</a:t>
                </a:r>
                <a:r>
                  <a:rPr lang="zh-CN" altLang="en-US" sz="24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在地球上能搬起</a:t>
                </a:r>
                <a:r>
                  <a:rPr lang="en-US" altLang="zh-CN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18 kg</a:t>
                </a:r>
                <a:r>
                  <a:rPr lang="zh-CN" altLang="en-US" sz="24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的物体，假如淘气在木星上能搬起的物体的质量是地球上的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，在火星上能搬起的物体的质量是地球上的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，照这样计算，淘气在木星上能搬起的物体的质量是多少千克？在火星上呢？</a:t>
                </a:r>
                <a:endParaRPr lang="zh-CN" altLang="en-US" sz="24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98" y="530421"/>
                <a:ext cx="8220385" cy="2024465"/>
              </a:xfrm>
              <a:prstGeom prst="rect">
                <a:avLst/>
              </a:prstGeom>
              <a:blipFill rotWithShape="1">
                <a:blip r:embed="rId3"/>
                <a:stretch>
                  <a:fillRect l="-1112" t="-3313" b="-54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31" b="56496" l="67479" r="82475">
                        <a14:foregroundMark x1="73137" y1="54640" x2="75391" y2="52458"/>
                        <a14:foregroundMark x1="78059" y1="52361" x2="77093" y2="54998"/>
                        <a14:foregroundMark x1="72769" y1="53891" x2="73505" y2="54380"/>
                      </a14:backgroundRemoval>
                    </a14:imgEffect>
                  </a14:imgLayer>
                </a14:imgProps>
              </a:ext>
            </a:extLst>
          </a:blip>
          <a:srcRect l="67163" t="37734" r="17406" b="43276"/>
          <a:stretch/>
        </p:blipFill>
        <p:spPr>
          <a:xfrm>
            <a:off x="7475651" y="2488082"/>
            <a:ext cx="1209608" cy="210285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953546" y="2637561"/>
            <a:ext cx="2387883" cy="898781"/>
            <a:chOff x="4746163" y="3250360"/>
            <a:chExt cx="2387883" cy="898781"/>
          </a:xfrm>
        </p:grpSpPr>
        <p:sp>
          <p:nvSpPr>
            <p:cNvPr id="14" name="云形标注 5"/>
            <p:cNvSpPr>
              <a:spLocks noChangeArrowheads="1"/>
            </p:cNvSpPr>
            <p:nvPr/>
          </p:nvSpPr>
          <p:spPr bwMode="auto">
            <a:xfrm>
              <a:off x="4746163" y="3250360"/>
              <a:ext cx="2387883" cy="898781"/>
            </a:xfrm>
            <a:prstGeom prst="cloudCallout">
              <a:avLst>
                <a:gd name="adj1" fmla="val 64142"/>
                <a:gd name="adj2" fmla="val 396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F28F7B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020574" y="3332607"/>
              <a:ext cx="20071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zh-CN" altLang="en-US" sz="20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求一个数的几分之几用乘法。</a:t>
              </a:r>
              <a:endPara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3328261" y="940279"/>
            <a:ext cx="1483743" cy="664234"/>
          </a:xfrm>
          <a:prstGeom prst="roundRect">
            <a:avLst/>
          </a:prstGeom>
          <a:solidFill>
            <a:srgbClr val="FF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480404" y="1458066"/>
            <a:ext cx="1483743" cy="664234"/>
          </a:xfrm>
          <a:prstGeom prst="roundRect">
            <a:avLst/>
          </a:prstGeom>
          <a:solidFill>
            <a:srgbClr val="FF00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815941" y="2650625"/>
                <a:ext cx="1323631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18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941" y="2650625"/>
                <a:ext cx="1323631" cy="6426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028045" y="2644273"/>
                <a:ext cx="1037463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45" y="2644273"/>
                <a:ext cx="1037463" cy="6426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AB6A7AEC-6A0B-42F5-8489-844C32F3A46A}"/>
                  </a:ext>
                </a:extLst>
              </p:cNvPr>
              <p:cNvSpPr txBox="1"/>
              <p:nvPr/>
            </p:nvSpPr>
            <p:spPr>
              <a:xfrm>
                <a:off x="2957483" y="2696481"/>
                <a:ext cx="1781770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千克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A7AEC-6A0B-42F5-8489-844C32F3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483" y="2696481"/>
                <a:ext cx="1781770" cy="642676"/>
              </a:xfrm>
              <a:prstGeom prst="rect">
                <a:avLst/>
              </a:prstGeom>
              <a:blipFill rotWithShape="0">
                <a:blip r:embed="rId8"/>
                <a:stretch>
                  <a:fillRect r="-5479" b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CAC7B93D-6CE8-414F-828E-61FC0D366591}"/>
              </a:ext>
            </a:extLst>
          </p:cNvPr>
          <p:cNvCxnSpPr>
            <a:cxnSpLocks/>
          </p:cNvCxnSpPr>
          <p:nvPr/>
        </p:nvCxnSpPr>
        <p:spPr>
          <a:xfrm>
            <a:off x="2412759" y="3824749"/>
            <a:ext cx="287891" cy="21141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1">
            <a:extLst>
              <a:ext uri="{FF2B5EF4-FFF2-40B4-BE49-F238E27FC236}">
                <a16:creationId xmlns:a16="http://schemas.microsoft.com/office/drawing/2014/main" xmlns="" id="{E9397130-E7E9-498F-8B8B-59AA25DE0E3B}"/>
              </a:ext>
            </a:extLst>
          </p:cNvPr>
          <p:cNvSpPr txBox="1"/>
          <p:nvPr/>
        </p:nvSpPr>
        <p:spPr>
          <a:xfrm>
            <a:off x="2067340" y="3890470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2216778" y="3490095"/>
            <a:ext cx="276664" cy="270380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1">
            <a:extLst>
              <a:ext uri="{FF2B5EF4-FFF2-40B4-BE49-F238E27FC236}">
                <a16:creationId xmlns:a16="http://schemas.microsoft.com/office/drawing/2014/main" xmlns="" id="{EAD0C632-2B85-46EF-A751-0D8FEDD3FEA1}"/>
              </a:ext>
            </a:extLst>
          </p:cNvPr>
          <p:cNvSpPr txBox="1"/>
          <p:nvPr/>
        </p:nvSpPr>
        <p:spPr>
          <a:xfrm>
            <a:off x="1955014" y="3173704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815941" y="3419468"/>
                <a:ext cx="1323631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pc="3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pc="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pc="3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18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pc="30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spc="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941" y="3419468"/>
                <a:ext cx="1323631" cy="6426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3F96631E-BAAC-4873-A3B2-B7679CDD85C6}"/>
                  </a:ext>
                </a:extLst>
              </p:cNvPr>
              <p:cNvSpPr txBox="1"/>
              <p:nvPr/>
            </p:nvSpPr>
            <p:spPr>
              <a:xfrm>
                <a:off x="1028045" y="3413116"/>
                <a:ext cx="1037463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96631E-BAAC-4873-A3B2-B7679CDD8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45" y="3413116"/>
                <a:ext cx="1037463" cy="64267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B6A7AEC-6A0B-42F5-8489-844C32F3A46A}"/>
              </a:ext>
            </a:extLst>
          </p:cNvPr>
          <p:cNvSpPr txBox="1"/>
          <p:nvPr/>
        </p:nvSpPr>
        <p:spPr>
          <a:xfrm>
            <a:off x="2971792" y="3543036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千克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矩形 30"/>
              <p:cNvSpPr/>
              <p:nvPr/>
            </p:nvSpPr>
            <p:spPr>
              <a:xfrm>
                <a:off x="583441" y="4094666"/>
                <a:ext cx="7497014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答：在木星上能搬起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千克，在火星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上能搬起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48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千克。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41" y="4094666"/>
                <a:ext cx="7497014" cy="684803"/>
              </a:xfrm>
              <a:prstGeom prst="rect">
                <a:avLst/>
              </a:prstGeom>
              <a:blipFill rotWithShape="1">
                <a:blip r:embed="rId11"/>
                <a:stretch>
                  <a:fillRect l="-1301" r="-5285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/>
      <p:bldP spid="19" grpId="0"/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9409231-062f-4102-befb-6b099887d50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9409231-062f-4102-befb-6b099887d50f}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3442</TotalTime>
  <Words>1689</Words>
  <Application>Microsoft Office PowerPoint</Application>
  <PresentationFormat>全屏显示(16:9)</PresentationFormat>
  <Paragraphs>227</Paragraphs>
  <Slides>22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Office 主题</vt:lpstr>
      <vt:lpstr>WPS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752</cp:revision>
  <dcterms:created xsi:type="dcterms:W3CDTF">2019-09-02T08:53:00Z</dcterms:created>
  <dcterms:modified xsi:type="dcterms:W3CDTF">2024-02-18T08:55:25Z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