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5"/>
  </p:notesMasterIdLst>
  <p:sldIdLst>
    <p:sldId id="256" r:id="rId2"/>
    <p:sldId id="313" r:id="rId3"/>
    <p:sldId id="260" r:id="rId4"/>
    <p:sldId id="317" r:id="rId5"/>
    <p:sldId id="318" r:id="rId6"/>
    <p:sldId id="319" r:id="rId7"/>
    <p:sldId id="323" r:id="rId8"/>
    <p:sldId id="298" r:id="rId9"/>
    <p:sldId id="299" r:id="rId10"/>
    <p:sldId id="325" r:id="rId11"/>
    <p:sldId id="258" r:id="rId12"/>
    <p:sldId id="315" r:id="rId13"/>
    <p:sldId id="326" r:id="rId14"/>
    <p:sldId id="292" r:id="rId15"/>
    <p:sldId id="331" r:id="rId16"/>
    <p:sldId id="332" r:id="rId17"/>
    <p:sldId id="333" r:id="rId18"/>
    <p:sldId id="328" r:id="rId19"/>
    <p:sldId id="320" r:id="rId20"/>
    <p:sldId id="259" r:id="rId21"/>
    <p:sldId id="322" r:id="rId22"/>
    <p:sldId id="308" r:id="rId23"/>
    <p:sldId id="26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B0F0"/>
    <a:srgbClr val="000000"/>
    <a:srgbClr val="FF619E"/>
    <a:srgbClr val="FBEFDE"/>
    <a:srgbClr val="FF5B5B"/>
    <a:srgbClr val="FF64A3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99852" autoAdjust="0"/>
  </p:normalViewPr>
  <p:slideViewPr>
    <p:cSldViewPr snapToGrid="0">
      <p:cViewPr varScale="1">
        <p:scale>
          <a:sx n="116" d="100"/>
          <a:sy n="116" d="100"/>
        </p:scale>
        <p:origin x="-102" y="-102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42.png"/><Relationship Id="rId7" Type="http://schemas.openxmlformats.org/officeDocument/2006/relationships/image" Target="../media/image6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0.png"/><Relationship Id="rId4" Type="http://schemas.openxmlformats.org/officeDocument/2006/relationships/image" Target="../media/image41.png"/><Relationship Id="rId9" Type="http://schemas.openxmlformats.org/officeDocument/2006/relationships/image" Target="../media/image6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40.png"/><Relationship Id="rId21" Type="http://schemas.openxmlformats.org/officeDocument/2006/relationships/image" Target="../media/image75.png"/><Relationship Id="rId7" Type="http://schemas.microsoft.com/office/2007/relationships/hdphoto" Target="../media/hdphoto2.wdp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19" Type="http://schemas.openxmlformats.org/officeDocument/2006/relationships/image" Target="../media/image73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7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86.pn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89.tif"/><Relationship Id="rId7" Type="http://schemas.openxmlformats.org/officeDocument/2006/relationships/image" Target="../media/image10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0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27.png"/><Relationship Id="rId10" Type="http://schemas.openxmlformats.org/officeDocument/2006/relationships/image" Target="../media/image126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6.tif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8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png"/><Relationship Id="rId5" Type="http://schemas.openxmlformats.org/officeDocument/2006/relationships/image" Target="../media/image33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wmf"/><Relationship Id="rId9" Type="http://schemas.openxmlformats.org/officeDocument/2006/relationships/image" Target="../media/image37.t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2" Type="http://schemas.openxmlformats.org/officeDocument/2006/relationships/image" Target="../media/image37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2" Type="http://schemas.openxmlformats.org/officeDocument/2006/relationships/image" Target="../media/image37.png"/><Relationship Id="rId7" Type="http://schemas.openxmlformats.org/officeDocument/2006/relationships/image" Target="../media/image4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4" Type="http://schemas.openxmlformats.org/officeDocument/2006/relationships/image" Target="../media/image38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39.tif"/><Relationship Id="rId12" Type="http://schemas.openxmlformats.org/officeDocument/2006/relationships/image" Target="../media/image37.png"/><Relationship Id="rId7" Type="http://schemas.openxmlformats.org/officeDocument/2006/relationships/image" Target="../media/image46.png"/><Relationship Id="rId17" Type="http://schemas.openxmlformats.org/officeDocument/2006/relationships/image" Target="../media/image38.tif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4" Type="http://schemas.openxmlformats.org/officeDocument/2006/relationships/image" Target="../media/image38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556" y="161032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分数乘法</a:t>
            </a:r>
          </a:p>
        </p:txBody>
      </p:sp>
      <p:sp>
        <p:nvSpPr>
          <p:cNvPr id="6" name="矩形 5"/>
          <p:cNvSpPr/>
          <p:nvPr/>
        </p:nvSpPr>
        <p:spPr>
          <a:xfrm>
            <a:off x="1237556" y="3163198"/>
            <a:ext cx="675249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5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课时       </a:t>
            </a:r>
            <a:r>
              <a:rPr lang="zh-CN" altLang="en-US" sz="36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分数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乘法（三）（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）</a:t>
            </a:r>
            <a:endParaRPr lang="zh-CN" altLang="zh-CN" sz="36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15736" y="82882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4F2FA774-6297-44D5-497E-5C709D5DACB8}"/>
                  </a:ext>
                </a:extLst>
              </p:cNvPr>
              <p:cNvSpPr txBox="1"/>
              <p:nvPr/>
            </p:nvSpPr>
            <p:spPr>
              <a:xfrm>
                <a:off x="907875" y="689236"/>
                <a:ext cx="7559850" cy="19006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淘气过生日，妈妈买来一个蛋糕，切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给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淘气，</a:t>
                </a:r>
              </a:p>
              <a:p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只吃了其中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淘气吃了整个蛋糕的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几分之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几？画一画，算一算。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2FA774-6297-44D5-497E-5C709D5D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75" y="689236"/>
                <a:ext cx="7559850" cy="1900649"/>
              </a:xfrm>
              <a:prstGeom prst="rect">
                <a:avLst/>
              </a:prstGeom>
              <a:blipFill rotWithShape="0">
                <a:blip r:embed="rId3"/>
                <a:stretch>
                  <a:fillRect l="-1694" r="-6290" b="-801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5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01" y="2232537"/>
            <a:ext cx="2063732" cy="15211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矩形 71"/>
          <p:cNvSpPr/>
          <p:nvPr/>
        </p:nvSpPr>
        <p:spPr>
          <a:xfrm>
            <a:off x="1130935" y="2859084"/>
            <a:ext cx="1439863" cy="1800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133793" y="4068442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46493" y="3491862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1146492" y="2872419"/>
            <a:ext cx="1423987" cy="617220"/>
          </a:xfrm>
          <a:prstGeom prst="rect">
            <a:avLst/>
          </a:prstGeom>
          <a:solidFill>
            <a:srgbClr val="F8F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1846898" y="2872419"/>
            <a:ext cx="0" cy="180022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1146493" y="2872419"/>
            <a:ext cx="700087" cy="61722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>
            <a:extLst>
              <a:ext uri="{FF2B5EF4-FFF2-40B4-BE49-F238E27FC236}">
                <a16:creationId xmlns="" xmlns:a16="http://schemas.microsoft.com/office/drawing/2014/main" id="{2B85BAFA-A130-4DA3-B30B-9E189AAB62F7}"/>
              </a:ext>
            </a:extLst>
          </p:cNvPr>
          <p:cNvGrpSpPr/>
          <p:nvPr/>
        </p:nvGrpSpPr>
        <p:grpSpPr>
          <a:xfrm>
            <a:off x="3487860" y="2908498"/>
            <a:ext cx="1937697" cy="739223"/>
            <a:chOff x="5168808" y="-853104"/>
            <a:chExt cx="1937697" cy="739223"/>
          </a:xfrm>
        </p:grpSpPr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887D96B7-10DD-45F4-843C-E3EBAC39F31F}"/>
                </a:ext>
              </a:extLst>
            </p:cNvPr>
            <p:cNvGrpSpPr/>
            <p:nvPr/>
          </p:nvGrpSpPr>
          <p:grpSpPr>
            <a:xfrm>
              <a:off x="5168808" y="-853104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文本框 81">
                    <a:extLst>
                      <a:ext uri="{FF2B5EF4-FFF2-40B4-BE49-F238E27FC236}">
                        <a16:creationId xmlns="" xmlns:a16="http://schemas.microsoft.com/office/drawing/2014/main" id="{73A2ED45-680C-4B3C-9496-CADAE85F620E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73A2ED45-680C-4B3C-9496-CADAE85F62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矩形 9">
                <a:extLst>
                  <a:ext uri="{FF2B5EF4-FFF2-40B4-BE49-F238E27FC236}">
                    <a16:creationId xmlns="" xmlns:a16="http://schemas.microsoft.com/office/drawing/2014/main" id="{7210A3AA-1CA9-4AA5-8711-374892F43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文本框 83">
                    <a:extLst>
                      <a:ext uri="{FF2B5EF4-FFF2-40B4-BE49-F238E27FC236}">
                        <a16:creationId xmlns="" xmlns:a16="http://schemas.microsoft.com/office/drawing/2014/main" id="{1616AEB0-9BBC-4E9A-8811-3D91661CAC26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1616AEB0-9BBC-4E9A-8811-3D91661CAC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文本框 79">
              <a:extLst>
                <a:ext uri="{FF2B5EF4-FFF2-40B4-BE49-F238E27FC236}">
                  <a16:creationId xmlns="" xmlns:a16="http://schemas.microsoft.com/office/drawing/2014/main" id="{E57253A1-215F-4F5F-A073-F005D01243B8}"/>
                </a:ext>
              </a:extLst>
            </p:cNvPr>
            <p:cNvSpPr txBox="1"/>
            <p:nvPr/>
          </p:nvSpPr>
          <p:spPr>
            <a:xfrm>
              <a:off x="6257902" y="-72688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="" xmlns:a16="http://schemas.microsoft.com/office/drawing/2014/main" id="{10C95F30-089A-4231-8158-10AD22FC0E2E}"/>
                    </a:ext>
                  </a:extLst>
                </p:cNvPr>
                <p:cNvSpPr txBox="1"/>
                <p:nvPr/>
              </p:nvSpPr>
              <p:spPr>
                <a:xfrm>
                  <a:off x="6472998" y="-850173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6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10C95F30-089A-4231-8158-10AD22FC0E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998" y="-850173"/>
                  <a:ext cx="633507" cy="73629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组合 84">
            <a:extLst>
              <a:ext uri="{FF2B5EF4-FFF2-40B4-BE49-F238E27FC236}">
                <a16:creationId xmlns="" xmlns:a16="http://schemas.microsoft.com/office/drawing/2014/main" id="{8A02B204-C7F4-4324-B3FA-451D3C4B2CD2}"/>
              </a:ext>
            </a:extLst>
          </p:cNvPr>
          <p:cNvGrpSpPr/>
          <p:nvPr/>
        </p:nvGrpSpPr>
        <p:grpSpPr>
          <a:xfrm>
            <a:off x="2846705" y="3830962"/>
            <a:ext cx="5392420" cy="736292"/>
            <a:chOff x="2752188" y="3900184"/>
            <a:chExt cx="5392420" cy="736292"/>
          </a:xfrm>
        </p:grpSpPr>
        <p:sp>
          <p:nvSpPr>
            <p:cNvPr id="86" name="文本框 85"/>
            <p:cNvSpPr txBox="1"/>
            <p:nvPr/>
          </p:nvSpPr>
          <p:spPr>
            <a:xfrm>
              <a:off x="2752188" y="4038356"/>
              <a:ext cx="5392420" cy="50840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答：淘气吃了整个蛋糕的   。</a:t>
              </a:r>
              <a:endPara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="" xmlns:a16="http://schemas.microsoft.com/office/drawing/2014/main" id="{AE775154-6569-4155-9A2C-2AF334E89A17}"/>
                    </a:ext>
                  </a:extLst>
                </p:cNvPr>
                <p:cNvSpPr txBox="1"/>
                <p:nvPr/>
              </p:nvSpPr>
              <p:spPr>
                <a:xfrm>
                  <a:off x="6704530" y="3900184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6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E775154-6569-4155-9A2C-2AF334E89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4530" y="3900184"/>
                  <a:ext cx="633507" cy="7362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5" grpId="0" animBg="1"/>
      <p:bldP spid="7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760362" y="496665"/>
            <a:ext cx="6973947" cy="556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用纸折一折，涂一涂，再算出结果。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3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34" name="图片 3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25" name="图片 6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81263"/>
            <a:ext cx="2332090" cy="975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7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667" y="1292866"/>
            <a:ext cx="2188993" cy="9642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8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537" y="1304522"/>
            <a:ext cx="2311463" cy="9642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27"/>
          <p:cNvSpPr/>
          <p:nvPr/>
        </p:nvSpPr>
        <p:spPr>
          <a:xfrm>
            <a:off x="1033990" y="2744546"/>
            <a:ext cx="1464310" cy="120205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029863" y="3562109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045738" y="3174124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046055" y="2747064"/>
            <a:ext cx="1439545" cy="41719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753445" y="2744546"/>
            <a:ext cx="7620" cy="120078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1385145" y="2756611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21745" y="2755976"/>
            <a:ext cx="14605" cy="11893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1044309" y="2746769"/>
            <a:ext cx="332740" cy="427355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3841008" y="2756611"/>
            <a:ext cx="1464310" cy="120205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4405205" y="2771851"/>
            <a:ext cx="7620" cy="120078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4725880" y="2771216"/>
            <a:ext cx="14605" cy="11893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5028775" y="2777566"/>
            <a:ext cx="14605" cy="11893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854977" y="2771850"/>
            <a:ext cx="534987" cy="11715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3887998" y="3184919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887998" y="3565284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3855295" y="2777566"/>
            <a:ext cx="545465" cy="406400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 flipH="1">
            <a:off x="4120090" y="2771851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6657550" y="2756611"/>
            <a:ext cx="1464310" cy="120205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6668663" y="3555124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6657550" y="2779471"/>
            <a:ext cx="1451610" cy="7721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6882340" y="2761691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7118560" y="2782011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7363670" y="2782011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7615130" y="2782011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7860249" y="2775978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6667075" y="2768487"/>
            <a:ext cx="202248" cy="783143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连接符 72"/>
          <p:cNvCxnSpPr/>
          <p:nvPr/>
        </p:nvCxnSpPr>
        <p:spPr>
          <a:xfrm>
            <a:off x="6668663" y="3174759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="" xmlns:a16="http://schemas.microsoft.com/office/drawing/2014/main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2129889" y="1441533"/>
                <a:ext cx="73289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889" y="1441533"/>
                <a:ext cx="732893" cy="6426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="" xmlns:a16="http://schemas.microsoft.com/office/drawing/2014/main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4901196" y="1446613"/>
                <a:ext cx="732893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196" y="1446613"/>
                <a:ext cx="732893" cy="6469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本框 75">
                <a:extLst>
                  <a:ext uri="{FF2B5EF4-FFF2-40B4-BE49-F238E27FC236}">
                    <a16:creationId xmlns="" xmlns:a16="http://schemas.microsoft.com/office/drawing/2014/main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7734309" y="1446500"/>
                <a:ext cx="579005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文本框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9" y="1446500"/>
                <a:ext cx="579005" cy="6468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7" grpId="0" bldLvl="0" animBg="1"/>
      <p:bldP spid="54" grpId="0" bldLvl="0" animBg="1"/>
      <p:bldP spid="55" grpId="0" bldLvl="0" animBg="1"/>
      <p:bldP spid="59" grpId="0" bldLvl="0" animBg="1"/>
      <p:bldP spid="62" grpId="0" bldLvl="0" animBg="1"/>
      <p:bldP spid="64" grpId="0" bldLvl="0" animBg="1"/>
      <p:bldP spid="66" grpId="0" bldLvl="0" animBg="1"/>
      <p:bldP spid="72" grpId="0" bldLvl="0" animBg="1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160211" y="762376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11" y="762376"/>
                <a:ext cx="1514389" cy="7392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组合 82"/>
          <p:cNvGrpSpPr/>
          <p:nvPr/>
        </p:nvGrpSpPr>
        <p:grpSpPr>
          <a:xfrm>
            <a:off x="546612" y="485212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210738" y="756015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38" y="756015"/>
                <a:ext cx="1180131" cy="734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413893" y="784125"/>
                <a:ext cx="821443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893" y="784125"/>
                <a:ext cx="821443" cy="739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  <a:endCxn id="79" idx="2"/>
          </p:cNvCxnSpPr>
          <p:nvPr/>
        </p:nvCxnSpPr>
        <p:spPr>
          <a:xfrm>
            <a:off x="2640742" y="1231237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3134607" y="882542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2311128" y="137284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3037023" y="56328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矩形 71"/>
          <p:cNvSpPr/>
          <p:nvPr/>
        </p:nvSpPr>
        <p:spPr>
          <a:xfrm>
            <a:off x="1947986" y="3806687"/>
            <a:ext cx="6726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两个分数相乘，分子相乘的积作分子，分母相乘的积作分母。能约分的可以先约分，再计算。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73" name="圆角矩形标注 72"/>
          <p:cNvSpPr/>
          <p:nvPr/>
        </p:nvSpPr>
        <p:spPr>
          <a:xfrm>
            <a:off x="2003139" y="3831045"/>
            <a:ext cx="6670961" cy="805152"/>
          </a:xfrm>
          <a:prstGeom prst="wedgeRoundRectCallout">
            <a:avLst>
              <a:gd name="adj1" fmla="val -53530"/>
              <a:gd name="adj2" fmla="val 17693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19" b="99073" l="3757" r="100000">
                        <a14:foregroundMark x1="28801" y1="47450" x2="55635" y2="4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8" y="3520930"/>
            <a:ext cx="1337735" cy="1548326"/>
          </a:xfrm>
          <a:prstGeom prst="rect">
            <a:avLst/>
          </a:prstGeom>
        </p:spPr>
      </p:pic>
      <p:cxnSp>
        <p:nvCxnSpPr>
          <p:cNvPr id="80" name="直接连接符 79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2562226" y="840467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2464642" y="52121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3127338" y="1191376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2996831" y="139478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647097" y="804451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97" y="804451"/>
                <a:ext cx="1514389" cy="739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697624" y="798090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24" y="798090"/>
                <a:ext cx="1180131" cy="7344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6900779" y="826200"/>
                <a:ext cx="1000980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79" y="826200"/>
                <a:ext cx="1000980" cy="7343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文本框 97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160211" y="1794831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文本框 9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11" y="1794831"/>
                <a:ext cx="1514389" cy="7392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文本框 98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210738" y="1788470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文本框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38" y="1788470"/>
                <a:ext cx="1180131" cy="7344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文本框 99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404002" y="1815599"/>
                <a:ext cx="1000980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文本框 9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02" y="1815599"/>
                <a:ext cx="1000980" cy="7391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接连接符 100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  <a:endCxn id="98" idx="2"/>
          </p:cNvCxnSpPr>
          <p:nvPr/>
        </p:nvCxnSpPr>
        <p:spPr>
          <a:xfrm>
            <a:off x="2640742" y="2263692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3134607" y="1914997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2311128" y="2392600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3037023" y="159574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文本框 108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667343" y="1832325"/>
                <a:ext cx="1732397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9" name="文本框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43" y="1832325"/>
                <a:ext cx="1732397" cy="7391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本框 109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601960" y="1834697"/>
                <a:ext cx="1359668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24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0" name="文本框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60" y="1834697"/>
                <a:ext cx="1359668" cy="73449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文本框 110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7147722" y="1853486"/>
                <a:ext cx="821443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1" name="文本框 1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722" y="1853486"/>
                <a:ext cx="821443" cy="73430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直接连接符 111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211374" y="2301186"/>
            <a:ext cx="385668" cy="270316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756833" y="1942220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5985396" y="2393661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5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6544155" y="163323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6" name="直接连接符 115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240558" y="1929162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6047862" y="1630108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856470" y="2292771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6654860" y="244550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86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159438" y="2821874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文本框 8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38" y="2821874"/>
                <a:ext cx="1514389" cy="73924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87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209965" y="2815513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8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65" y="2815513"/>
                <a:ext cx="1180131" cy="73449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88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413120" y="2843623"/>
                <a:ext cx="1000980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文本框 8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20" y="2843623"/>
                <a:ext cx="1000980" cy="73430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108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575777" y="2901367"/>
                <a:ext cx="1732397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文本框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777" y="2901367"/>
                <a:ext cx="1732397" cy="7391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109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510394" y="2903739"/>
                <a:ext cx="1359668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文本框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94" y="2903739"/>
                <a:ext cx="1359668" cy="73449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110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7056156" y="2922528"/>
                <a:ext cx="821443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文本框 1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156" y="2922528"/>
                <a:ext cx="821443" cy="73430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6056308" y="3370228"/>
            <a:ext cx="385668" cy="270316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665267" y="3011262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5797558" y="3437303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6452589" y="2689578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148992" y="2998204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5956296" y="2699150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714104" y="3349113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6550594" y="3476449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1" grpId="0"/>
      <p:bldP spid="56" grpId="0"/>
      <p:bldP spid="60" grpId="0"/>
      <p:bldP spid="72" grpId="0"/>
      <p:bldP spid="73" grpId="0" animBg="1"/>
      <p:bldP spid="81" grpId="0"/>
      <p:bldP spid="86" grpId="0"/>
      <p:bldP spid="87" grpId="0"/>
      <p:bldP spid="89" grpId="0"/>
      <p:bldP spid="98" grpId="0"/>
      <p:bldP spid="100" grpId="0"/>
      <p:bldP spid="103" grpId="0"/>
      <p:bldP spid="104" grpId="0"/>
      <p:bldP spid="109" grpId="0"/>
      <p:bldP spid="111" grpId="0"/>
      <p:bldP spid="114" grpId="0"/>
      <p:bldP spid="115" grpId="0"/>
      <p:bldP spid="117" grpId="0"/>
      <p:bldP spid="119" grpId="0"/>
      <p:bldP spid="43" grpId="0"/>
      <p:bldP spid="45" grpId="0"/>
      <p:bldP spid="46" grpId="0"/>
      <p:bldP spid="48" grpId="0"/>
      <p:bldP spid="51" grpId="0"/>
      <p:bldP spid="52" grpId="0"/>
      <p:bldP spid="61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页练习三第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75" name="矩形 74"/>
          <p:cNvSpPr/>
          <p:nvPr/>
        </p:nvSpPr>
        <p:spPr>
          <a:xfrm>
            <a:off x="972076" y="559596"/>
            <a:ext cx="737425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画一画，涂一涂，算一算。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5050" t="13568" r="45792"/>
          <a:stretch/>
        </p:blipFill>
        <p:spPr>
          <a:xfrm>
            <a:off x="1133474" y="1457325"/>
            <a:ext cx="2819401" cy="246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l="58970" t="15568" r="1872" b="-2000"/>
          <a:stretch/>
        </p:blipFill>
        <p:spPr>
          <a:xfrm>
            <a:off x="5054288" y="1457325"/>
            <a:ext cx="2819401" cy="246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直接连接符 23"/>
          <p:cNvCxnSpPr/>
          <p:nvPr/>
        </p:nvCxnSpPr>
        <p:spPr>
          <a:xfrm flipV="1">
            <a:off x="1628775" y="2495550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01304" y="1837176"/>
            <a:ext cx="760895" cy="1316749"/>
          </a:xfrm>
          <a:prstGeom prst="rect">
            <a:avLst/>
          </a:prstGeom>
          <a:solidFill>
            <a:srgbClr val="00B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601303" y="1847550"/>
            <a:ext cx="760895" cy="648000"/>
          </a:xfrm>
          <a:prstGeom prst="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2868034" y="3119778"/>
                <a:ext cx="579005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034" y="3119778"/>
                <a:ext cx="579005" cy="6426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5524500" y="1805086"/>
            <a:ext cx="642038" cy="1316749"/>
          </a:xfrm>
          <a:prstGeom prst="rect">
            <a:avLst/>
          </a:prstGeom>
          <a:solidFill>
            <a:srgbClr val="00B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5524500" y="2028825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5524500" y="2250281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524500" y="2471737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24500" y="2693193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5524500" y="2914650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525605" y="1817429"/>
            <a:ext cx="640932" cy="1086238"/>
          </a:xfrm>
          <a:prstGeom prst="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6744804" y="3076876"/>
                <a:ext cx="73289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04" y="3076876"/>
                <a:ext cx="732893" cy="6426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0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/>
      <p:bldP spid="29" grpId="0" animBg="1"/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683231" y="740048"/>
            <a:ext cx="226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填空题。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1"/>
              <p:cNvSpPr txBox="1"/>
              <p:nvPr/>
            </p:nvSpPr>
            <p:spPr>
              <a:xfrm>
                <a:off x="949931" y="1263268"/>
                <a:ext cx="7708294" cy="258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                                  )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是多少，列式为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                 )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(3)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       )m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        )kg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31" y="1263268"/>
                <a:ext cx="7708294" cy="2580194"/>
              </a:xfrm>
              <a:prstGeom prst="rect">
                <a:avLst/>
              </a:prstGeom>
              <a:blipFill rotWithShape="1">
                <a:blip r:embed="rId2"/>
                <a:stretch>
                  <a:fillRect l="-1661" b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9D12B412-60F9-473B-8FF5-8251675C236B}"/>
              </a:ext>
            </a:extLst>
          </p:cNvPr>
          <p:cNvGrpSpPr/>
          <p:nvPr/>
        </p:nvGrpSpPr>
        <p:grpSpPr>
          <a:xfrm>
            <a:off x="3598688" y="1411140"/>
            <a:ext cx="2688316" cy="739241"/>
            <a:chOff x="3978074" y="-456477"/>
            <a:chExt cx="1367607" cy="739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="" xmlns:a16="http://schemas.microsoft.com/office/drawing/2014/main" id="{6038E798-5F9F-4FDE-AE09-A2AD6021D47A}"/>
                    </a:ext>
                  </a:extLst>
                </p:cNvPr>
                <p:cNvSpPr txBox="1"/>
                <p:nvPr/>
              </p:nvSpPr>
              <p:spPr>
                <a:xfrm>
                  <a:off x="4452475" y="-446859"/>
                  <a:ext cx="322279" cy="729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038E798-5F9F-4FDE-AE09-A2AD6021D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475" y="-446859"/>
                  <a:ext cx="322279" cy="7296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矩形 9">
              <a:extLst>
                <a:ext uri="{FF2B5EF4-FFF2-40B4-BE49-F238E27FC236}">
                  <a16:creationId xmlns="" xmlns:a16="http://schemas.microsoft.com/office/drawing/2014/main" id="{4367561D-F3C6-4237-A3B2-6ECA7A6E7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859" y="-446859"/>
              <a:ext cx="1056822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的  是多少</a:t>
              </a:r>
              <a:endParaRPr lang="zh-CN" altLang="en-US" sz="2800" b="1" spc="4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="" xmlns:a16="http://schemas.microsoft.com/office/drawing/2014/main" id="{CACB1284-CD0E-4DDC-B89A-D809E1AC62C6}"/>
                    </a:ext>
                  </a:extLst>
                </p:cNvPr>
                <p:cNvSpPr txBox="1"/>
                <p:nvPr/>
              </p:nvSpPr>
              <p:spPr>
                <a:xfrm>
                  <a:off x="3978074" y="-456477"/>
                  <a:ext cx="485894" cy="7392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9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ACB1284-CD0E-4DDC-B89A-D809E1AC62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074" y="-456477"/>
                  <a:ext cx="485894" cy="7392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696939" y="2218792"/>
                <a:ext cx="1180130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939" y="2218792"/>
                <a:ext cx="1180130" cy="739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694165" y="3843462"/>
                <a:ext cx="1722135" cy="6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65" y="3843462"/>
                <a:ext cx="1722135" cy="684803"/>
              </a:xfrm>
              <a:prstGeom prst="rect">
                <a:avLst/>
              </a:prstGeom>
              <a:blipFill rotWithShape="1">
                <a:blip r:embed="rId6"/>
                <a:stretch>
                  <a:fillRect l="-5674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889250" y="2994047"/>
                <a:ext cx="1258585" cy="90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50" y="2994047"/>
                <a:ext cx="1258585" cy="9043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052371" y="3898397"/>
                <a:ext cx="1289135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371" y="3898397"/>
                <a:ext cx="1289135" cy="684803"/>
              </a:xfrm>
              <a:prstGeom prst="rect">
                <a:avLst/>
              </a:prstGeom>
              <a:blipFill rotWithShape="0"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6582806" y="2994047"/>
                <a:ext cx="620683" cy="904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06" y="2994047"/>
                <a:ext cx="620683" cy="9043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634811" y="762147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607639" y="577312"/>
            <a:ext cx="238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904304" y="1514274"/>
                <a:ext cx="173239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04" y="1514274"/>
                <a:ext cx="1732397" cy="7394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840899" y="1509032"/>
                <a:ext cx="1359668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99" y="1509032"/>
                <a:ext cx="1359668" cy="739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313853" y="1545703"/>
                <a:ext cx="1000980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853" y="1545703"/>
                <a:ext cx="1000980" cy="739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2343792" y="1667796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2200567" y="1273714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2967015" y="1970134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2770452" y="2178139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756911" y="1557014"/>
                <a:ext cx="1732397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11" y="1557014"/>
                <a:ext cx="1732397" cy="739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706942" y="1552814"/>
                <a:ext cx="1359668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42" y="1552814"/>
                <a:ext cx="1359668" cy="739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7216876" y="1574275"/>
                <a:ext cx="100098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76" y="1574275"/>
                <a:ext cx="1000980" cy="7394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874488" y="2731311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488" y="2731311"/>
                <a:ext cx="1514389" cy="739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848426" y="2726261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26" y="2726261"/>
                <a:ext cx="1180131" cy="7344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118279" y="2752079"/>
                <a:ext cx="100098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279" y="2752079"/>
                <a:ext cx="1000980" cy="7394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648293" y="2762600"/>
                <a:ext cx="1514389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93" y="2762600"/>
                <a:ext cx="1514389" cy="7383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679136" y="2763433"/>
                <a:ext cx="1180131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36" y="2763433"/>
                <a:ext cx="1180131" cy="7383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6975823" y="2780117"/>
                <a:ext cx="821443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823" y="2780117"/>
                <a:ext cx="821443" cy="7343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067415" y="3220678"/>
            <a:ext cx="385668" cy="270316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620972" y="2863411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5832441" y="339925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6525105" y="2563511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088903" y="2868490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5938109" y="2560423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622982" y="3200172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6467904" y="3434210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332804" y="1686734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6197747" y="1292048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849052" y="1990143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6627021" y="2197183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8362" y="586984"/>
            <a:ext cx="405578" cy="523220"/>
            <a:chOff x="152631" y="737481"/>
            <a:chExt cx="405578" cy="523220"/>
          </a:xfrm>
        </p:grpSpPr>
        <p:sp>
          <p:nvSpPr>
            <p:cNvPr id="32" name="椭圆 3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2" grpId="0"/>
      <p:bldP spid="23" grpId="0"/>
      <p:bldP spid="25" grpId="0"/>
      <p:bldP spid="26" grpId="0"/>
      <p:bldP spid="28" grpId="0"/>
      <p:bldP spid="33" grpId="0"/>
      <p:bldP spid="35" grpId="0"/>
      <p:bldP spid="38" grpId="0"/>
      <p:bldP spid="39" grpId="0"/>
      <p:bldP spid="41" grpId="0"/>
      <p:bldP spid="43" grpId="0"/>
      <p:bldP spid="45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579063" y="577312"/>
                <a:ext cx="7971549" cy="1469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李师傅要粉刷一面墙，如果每时粉刷这面墙的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时能粉刷这面墙的几分之几？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63" y="577312"/>
                <a:ext cx="7971549" cy="1469505"/>
              </a:xfrm>
              <a:prstGeom prst="rect">
                <a:avLst/>
              </a:prstGeom>
              <a:blipFill rotWithShape="0">
                <a:blip r:embed="rId2"/>
                <a:stretch>
                  <a:fillRect l="-1606" r="-6040" b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268" t="25902" r="51613" b="25758"/>
          <a:stretch/>
        </p:blipFill>
        <p:spPr>
          <a:xfrm>
            <a:off x="6048375" y="2314575"/>
            <a:ext cx="1952625" cy="138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 flipV="1">
            <a:off x="6096000" y="3000375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068530" y="2342001"/>
            <a:ext cx="379896" cy="1316749"/>
          </a:xfrm>
          <a:prstGeom prst="rect">
            <a:avLst/>
          </a:prstGeom>
          <a:solidFill>
            <a:srgbClr val="00B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68529" y="2352375"/>
            <a:ext cx="379898" cy="313476"/>
          </a:xfrm>
          <a:prstGeom prst="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068528" y="2667000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096000" y="3324225"/>
            <a:ext cx="18859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1376952" y="2410958"/>
            <a:ext cx="1485893" cy="736292"/>
            <a:chOff x="671157" y="-1226463"/>
            <a:chExt cx="1485893" cy="736292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671157" y="-1226463"/>
              <a:ext cx="1313100" cy="736292"/>
              <a:chOff x="4177947" y="-446859"/>
              <a:chExt cx="1313100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947" y="-446859"/>
                    <a:ext cx="633507" cy="7294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947" y="-446859"/>
                    <a:ext cx="633507" cy="72943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2721096" y="2410958"/>
            <a:ext cx="1390372" cy="744819"/>
            <a:chOff x="691326" y="-1226463"/>
            <a:chExt cx="1390372" cy="7448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173719" cy="7448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173719" cy="74481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727781" y="-1102193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3949728" y="2413746"/>
                <a:ext cx="904415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20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28" y="2413746"/>
                <a:ext cx="904415" cy="7392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1193237" y="3435474"/>
                <a:ext cx="4599066" cy="778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时能粉刷这面墙的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20</m:t>
                        </m:r>
                        <m:r>
                          <m:rPr>
                            <m:nor/>
                          </m:rPr>
                          <a:rPr lang="zh-CN" altLang="en-US" sz="2800" b="1" spc="45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7" y="3435474"/>
                <a:ext cx="4599066" cy="778483"/>
              </a:xfrm>
              <a:prstGeom prst="rect">
                <a:avLst/>
              </a:prstGeom>
              <a:blipFill rotWithShape="0">
                <a:blip r:embed="rId8"/>
                <a:stretch>
                  <a:fillRect l="-2785" r="-10345" b="-629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596711" y="698647"/>
            <a:ext cx="405578" cy="523220"/>
            <a:chOff x="152631" y="737481"/>
            <a:chExt cx="405578" cy="523220"/>
          </a:xfrm>
        </p:grpSpPr>
        <p:sp>
          <p:nvSpPr>
            <p:cNvPr id="24" name="椭圆 2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3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398088" y="548737"/>
                <a:ext cx="8507787" cy="14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4. </a:t>
                </a:r>
                <a:r>
                  <a:rPr lang="zh-CN" altLang="en-US" sz="2800" b="1" spc="-15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蜂鸟是世界上最小的鸟，它的飞行速度是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pc="-15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pc="-15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pc="-15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spc="-15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千米</a:t>
                </a:r>
                <a:r>
                  <a:rPr lang="en-US" altLang="zh-CN" sz="2800" b="1" spc="-15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800" b="1" spc="-15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分，</a:t>
                </a:r>
                <a:endParaRPr lang="en-US" altLang="zh-CN" sz="2800" b="1" spc="-15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spc="-15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800" b="1" spc="-15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那么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分可以飞行多少千米？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8" y="548737"/>
                <a:ext cx="8507787" cy="1474699"/>
              </a:xfrm>
              <a:prstGeom prst="rect">
                <a:avLst/>
              </a:prstGeom>
              <a:blipFill rotWithShape="1">
                <a:blip r:embed="rId2"/>
                <a:stretch>
                  <a:fillRect l="-1433" r="-143" b="-2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5087627" y="2714365"/>
            <a:ext cx="2847975" cy="1167130"/>
            <a:chOff x="6503" y="2390"/>
            <a:chExt cx="4485" cy="1838"/>
          </a:xfrm>
        </p:grpSpPr>
        <p:sp>
          <p:nvSpPr>
            <p:cNvPr id="7" name="云形标注 6"/>
            <p:cNvSpPr/>
            <p:nvPr/>
          </p:nvSpPr>
          <p:spPr>
            <a:xfrm>
              <a:off x="6503" y="2390"/>
              <a:ext cx="4485" cy="1838"/>
            </a:xfrm>
            <a:prstGeom prst="cloudCallout">
              <a:avLst>
                <a:gd name="adj1" fmla="val 37731"/>
                <a:gd name="adj2" fmla="val 59981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22"/>
                <p:cNvSpPr/>
                <p:nvPr/>
              </p:nvSpPr>
              <p:spPr>
                <a:xfrm>
                  <a:off x="7280" y="2405"/>
                  <a:ext cx="3243" cy="16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:r>
                    <a:rPr lang="zh-CN" altLang="en-US" sz="2400" b="1" dirty="0" smtClean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就是求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pc="-15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spc="-15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spc="-15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是多少。</a:t>
                  </a:r>
                  <a:endPara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8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0" y="2405"/>
                  <a:ext cx="3243" cy="16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748" b="-1213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图片 44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258" y="3485442"/>
            <a:ext cx="1083903" cy="126035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943067" y="2246764"/>
            <a:ext cx="1657361" cy="739241"/>
            <a:chOff x="499689" y="-1226463"/>
            <a:chExt cx="1657361" cy="739241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499689" y="-1226463"/>
              <a:ext cx="1484568" cy="739241"/>
              <a:chOff x="4006479" y="-446859"/>
              <a:chExt cx="1484568" cy="7392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006479" y="-446859"/>
                    <a:ext cx="813043" cy="7392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10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6479" y="-446859"/>
                    <a:ext cx="813043" cy="73924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2458679" y="2246764"/>
            <a:ext cx="1502125" cy="744884"/>
            <a:chOff x="691326" y="-1226463"/>
            <a:chExt cx="1502125" cy="744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353256" cy="744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353256" cy="7448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839534" y="-1087019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3870141" y="2262214"/>
                <a:ext cx="1627369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</m:t>
                            </m:r>
                            <m:r>
                              <m:rPr>
                                <m:nor/>
                              </m:rPr>
                              <a:rPr lang="zh-CN" altLang="en-US" sz="2800" b="1" spc="45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千米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41" y="2262214"/>
                <a:ext cx="1627369" cy="734496"/>
              </a:xfrm>
              <a:prstGeom prst="rect">
                <a:avLst/>
              </a:prstGeom>
              <a:blipFill rotWithShape="0">
                <a:blip r:embed="rId8"/>
                <a:stretch>
                  <a:fillRect r="-6367" b="-4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3291692" y="2370256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2787896" y="2714365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3302997" y="202343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2713867" y="2898039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3432124" y="2714365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3387402" y="2879595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2748927" y="2378522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2760232" y="203170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908517" y="3263113"/>
                <a:ext cx="4174580" cy="7836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分可以飞行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千米。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17" y="3263113"/>
                <a:ext cx="4174580" cy="783612"/>
              </a:xfrm>
              <a:prstGeom prst="rect">
                <a:avLst/>
              </a:prstGeom>
              <a:blipFill rotWithShape="0">
                <a:blip r:embed="rId9"/>
                <a:stretch>
                  <a:fillRect l="-2920" r="-11533" b="-465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/>
          <p:cNvGrpSpPr/>
          <p:nvPr/>
        </p:nvGrpSpPr>
        <p:grpSpPr>
          <a:xfrm>
            <a:off x="366183" y="676422"/>
            <a:ext cx="405578" cy="523220"/>
            <a:chOff x="152631" y="737481"/>
            <a:chExt cx="405578" cy="523220"/>
          </a:xfrm>
        </p:grpSpPr>
        <p:sp>
          <p:nvSpPr>
            <p:cNvPr id="30" name="椭圆 2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7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5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5" name="矩形 74"/>
              <p:cNvSpPr/>
              <p:nvPr/>
            </p:nvSpPr>
            <p:spPr>
              <a:xfrm>
                <a:off x="1085540" y="607791"/>
                <a:ext cx="5791510" cy="7738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1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桶水重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 kg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桶水重多少千克？</a:t>
                </a:r>
                <a:endParaRPr lang="zh-CN" altLang="en-US" sz="2800" b="1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40" y="607791"/>
                <a:ext cx="5791510" cy="773802"/>
              </a:xfrm>
              <a:prstGeom prst="rect">
                <a:avLst/>
              </a:prstGeom>
              <a:blipFill rotWithShape="1">
                <a:blip r:embed="rId2"/>
                <a:stretch>
                  <a:fillRect l="-2105" b="-866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/>
          <p:cNvGrpSpPr/>
          <p:nvPr/>
        </p:nvGrpSpPr>
        <p:grpSpPr>
          <a:xfrm>
            <a:off x="5038432" y="2800095"/>
            <a:ext cx="2847975" cy="1167130"/>
            <a:chOff x="6503" y="2390"/>
            <a:chExt cx="4485" cy="1838"/>
          </a:xfrm>
        </p:grpSpPr>
        <p:sp>
          <p:nvSpPr>
            <p:cNvPr id="34" name="云形标注 33"/>
            <p:cNvSpPr/>
            <p:nvPr/>
          </p:nvSpPr>
          <p:spPr>
            <a:xfrm>
              <a:off x="6503" y="2390"/>
              <a:ext cx="4485" cy="1838"/>
            </a:xfrm>
            <a:prstGeom prst="cloudCallout">
              <a:avLst>
                <a:gd name="adj1" fmla="val 37731"/>
                <a:gd name="adj2" fmla="val 59981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矩形 22"/>
            <p:cNvSpPr/>
            <p:nvPr/>
          </p:nvSpPr>
          <p:spPr>
            <a:xfrm>
              <a:off x="6950" y="2619"/>
              <a:ext cx="3708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求一个数的几分之几用乘法。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36" name="图片 4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5872" y="3482464"/>
            <a:ext cx="950620" cy="126035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1501372" y="1721813"/>
            <a:ext cx="1657361" cy="739241"/>
            <a:chOff x="499689" y="-1226463"/>
            <a:chExt cx="1657361" cy="739241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499689" y="-1226463"/>
              <a:ext cx="1484568" cy="739241"/>
              <a:chOff x="4006479" y="-446859"/>
              <a:chExt cx="1484568" cy="7392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39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7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41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006479" y="-446859"/>
                    <a:ext cx="813043" cy="7392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10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6479" y="-446859"/>
                    <a:ext cx="813043" cy="73924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3016984" y="1721813"/>
            <a:ext cx="1502125" cy="744884"/>
            <a:chOff x="691326" y="-1226463"/>
            <a:chExt cx="1502125" cy="744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353256" cy="744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353256" cy="7448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839534" y="-1087019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4428446" y="1737263"/>
                <a:ext cx="1627369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</m:t>
                            </m:r>
                            <m:r>
                              <m:rPr>
                                <m:nor/>
                              </m:rPr>
                              <a:rPr lang="zh-CN" altLang="en-US" sz="2800" b="1" spc="45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446" y="1737263"/>
                <a:ext cx="1627369" cy="734496"/>
              </a:xfrm>
              <a:prstGeom prst="rect">
                <a:avLst/>
              </a:prstGeom>
              <a:blipFill rotWithShape="1">
                <a:blip r:embed="rId7"/>
                <a:stretch>
                  <a:fillRect r="-6742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3849997" y="1845305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3346201" y="2189414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3861302" y="149848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3168178" y="2344225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3990429" y="2189414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3812406" y="2344225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3307232" y="1853571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3318537" y="150675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矩形 54"/>
              <p:cNvSpPr/>
              <p:nvPr/>
            </p:nvSpPr>
            <p:spPr>
              <a:xfrm>
                <a:off x="1765350" y="2795193"/>
                <a:ext cx="3478030" cy="7954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桶水重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千克。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50" y="2795193"/>
                <a:ext cx="3478030" cy="795474"/>
              </a:xfrm>
              <a:prstGeom prst="rect">
                <a:avLst/>
              </a:prstGeom>
              <a:blipFill rotWithShape="1">
                <a:blip r:embed="rId8"/>
                <a:stretch>
                  <a:fillRect l="-3684" r="-1228" b="-384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/>
          <p:cNvGrpSpPr/>
          <p:nvPr/>
        </p:nvGrpSpPr>
        <p:grpSpPr>
          <a:xfrm>
            <a:off x="714082" y="723773"/>
            <a:ext cx="405578" cy="523220"/>
            <a:chOff x="152631" y="737481"/>
            <a:chExt cx="405578" cy="523220"/>
          </a:xfrm>
        </p:grpSpPr>
        <p:sp>
          <p:nvSpPr>
            <p:cNvPr id="30" name="椭圆 2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5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52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270101" y="620475"/>
                <a:ext cx="8604000" cy="233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学校进行大扫除，五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（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1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）班的第一小组和第二小组各负责打扫操场的一半，第一小组完成了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，第二小组完成了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，两个小组分别已经打扫了操场的几分之几？</a:t>
                </a:r>
                <a:endParaRPr lang="zh-CN" altLang="en-US" sz="28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01" y="620475"/>
                <a:ext cx="8604000" cy="2331344"/>
              </a:xfrm>
              <a:prstGeom prst="rect">
                <a:avLst/>
              </a:prstGeom>
              <a:blipFill rotWithShape="1">
                <a:blip r:embed="rId3"/>
                <a:stretch>
                  <a:fillRect l="-1416" t="-3403" r="-1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V="1">
            <a:off x="1876425" y="1676400"/>
            <a:ext cx="1790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57825" y="2299158"/>
                <a:ext cx="801823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299158"/>
                <a:ext cx="801823" cy="680571"/>
              </a:xfrm>
              <a:prstGeom prst="rect">
                <a:avLst/>
              </a:prstGeom>
              <a:blipFill rotWithShape="0"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952875" y="1123950"/>
            <a:ext cx="2800350" cy="7524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74877" y="1768457"/>
            <a:ext cx="1188000" cy="7524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91401" y="2520932"/>
                <a:ext cx="801823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01" y="2520932"/>
                <a:ext cx="801823" cy="680571"/>
              </a:xfrm>
              <a:prstGeom prst="rect">
                <a:avLst/>
              </a:prstGeom>
              <a:blipFill rotWithShape="0">
                <a:blip r:embed="rId5"/>
                <a:stretch>
                  <a:fillRect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1520669" y="3024407"/>
            <a:ext cx="1195760" cy="743988"/>
            <a:chOff x="818466" y="-1226463"/>
            <a:chExt cx="1195760" cy="743988"/>
          </a:xfrm>
        </p:grpSpPr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818466" y="-1226463"/>
              <a:ext cx="986254" cy="743988"/>
              <a:chOff x="4325256" y="-446859"/>
              <a:chExt cx="986254" cy="7439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453970" cy="734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453970" cy="73430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325256" y="-437175"/>
                    <a:ext cx="453970" cy="734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5256" y="-437175"/>
                    <a:ext cx="453970" cy="73430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660309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2632942" y="3024407"/>
            <a:ext cx="1370285" cy="745076"/>
            <a:chOff x="691326" y="-1226463"/>
            <a:chExt cx="1370285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173719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173719" cy="7450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文本框 51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707694" y="-1099982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3826268" y="3035468"/>
                <a:ext cx="724878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268" y="3035468"/>
                <a:ext cx="724878" cy="7343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3398178" y="3134442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2875567" y="3492008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3431574" y="282529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2826271" y="3675682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4781108" y="3024407"/>
            <a:ext cx="1195760" cy="743988"/>
            <a:chOff x="818466" y="-1226463"/>
            <a:chExt cx="1195760" cy="743988"/>
          </a:xfrm>
        </p:grpSpPr>
        <p:grpSp>
          <p:nvGrpSpPr>
            <p:cNvPr id="63" name="组合 62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818466" y="-1226463"/>
              <a:ext cx="986254" cy="743988"/>
              <a:chOff x="4325256" y="-446859"/>
              <a:chExt cx="986254" cy="7439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文本框 64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453970" cy="734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文本框 64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453970" cy="73430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文本框 66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325256" y="-437175"/>
                    <a:ext cx="453970" cy="734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文本框 66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5256" y="-437175"/>
                    <a:ext cx="453970" cy="73430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660309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5893381" y="3024407"/>
            <a:ext cx="1370285" cy="745076"/>
            <a:chOff x="691326" y="-1226463"/>
            <a:chExt cx="1370285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173719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6 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173719" cy="74507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707694" y="-1099982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7086707" y="3035468"/>
                <a:ext cx="904415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707" y="3035468"/>
                <a:ext cx="904415" cy="7344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654032" y="3904172"/>
                <a:ext cx="7794227" cy="6848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答：第一小组打扫了操场的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第二小组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打扫了操场的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32" y="3904172"/>
                <a:ext cx="7794227" cy="684803"/>
              </a:xfrm>
              <a:prstGeom prst="rect">
                <a:avLst/>
              </a:prstGeom>
              <a:blipFill rotWithShape="0">
                <a:blip r:embed="rId14"/>
                <a:stretch>
                  <a:fillRect l="-1173" r="-5082" b="-265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26" grpId="0" animBg="1"/>
      <p:bldP spid="27" grpId="0"/>
      <p:bldP spid="27" grpId="1"/>
      <p:bldP spid="53" grpId="0"/>
      <p:bldP spid="56" grpId="0"/>
      <p:bldP spid="57" grpId="0"/>
      <p:bldP spid="71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50750" y="1498637"/>
            <a:ext cx="2826400" cy="1299668"/>
            <a:chOff x="4593333" y="1520597"/>
            <a:chExt cx="2826400" cy="1299668"/>
          </a:xfrm>
        </p:grpSpPr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4688583" y="1570267"/>
              <a:ext cx="27311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kumimoji="1" sz="28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/>
                <a:t>为什么一尺长的木棍，每天截一半，永远截不完呢？</a:t>
              </a:r>
            </a:p>
          </p:txBody>
        </p:sp>
        <p:sp>
          <p:nvSpPr>
            <p:cNvPr id="33" name="圆角矩形标注 32"/>
            <p:cNvSpPr/>
            <p:nvPr/>
          </p:nvSpPr>
          <p:spPr>
            <a:xfrm>
              <a:off x="4593333" y="1520597"/>
              <a:ext cx="2731150" cy="1299668"/>
            </a:xfrm>
            <a:prstGeom prst="wedgeRoundRectCallout">
              <a:avLst>
                <a:gd name="adj1" fmla="val 40529"/>
                <a:gd name="adj2" fmla="val 68071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865" y="847672"/>
            <a:ext cx="3240000" cy="356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4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29" y="3008432"/>
            <a:ext cx="1317891" cy="14032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245362" y="2263270"/>
            <a:ext cx="6731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48000" algn="just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分数乘分数的计算方法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分子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相乘的积作分子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分母相乘的积作分母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。能约分的可以先约分，再计算。</a:t>
            </a:r>
          </a:p>
        </p:txBody>
      </p:sp>
      <p:sp>
        <p:nvSpPr>
          <p:cNvPr id="3" name="矩形 2"/>
          <p:cNvSpPr/>
          <p:nvPr/>
        </p:nvSpPr>
        <p:spPr>
          <a:xfrm>
            <a:off x="3394536" y="145437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分数乘法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163305" y="2140787"/>
            <a:ext cx="6840444" cy="2216721"/>
            <a:chOff x="973592" y="1225588"/>
            <a:chExt cx="8581361" cy="1925769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6"/>
              <a:ext cx="8444108" cy="1813942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249421" y="2845825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练习三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814" y="1094338"/>
            <a:ext cx="690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分数</a:t>
            </a:r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乘分数</a:t>
            </a:r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（结果</a:t>
            </a:r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为分数或整数</a:t>
            </a:r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sp>
        <p:nvSpPr>
          <p:cNvPr id="34" name="矩形 33"/>
          <p:cNvSpPr/>
          <p:nvPr/>
        </p:nvSpPr>
        <p:spPr>
          <a:xfrm>
            <a:off x="2734864" y="1943125"/>
            <a:ext cx="3556941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分子相乘的积作分子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04159" y="3728308"/>
            <a:ext cx="3556941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分母相乘的积作分母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85FCE6F-8139-4D29-9A0E-3B360A2DC63E}"/>
              </a:ext>
            </a:extLst>
          </p:cNvPr>
          <p:cNvGrpSpPr/>
          <p:nvPr/>
        </p:nvGrpSpPr>
        <p:grpSpPr>
          <a:xfrm>
            <a:off x="2636655" y="2776865"/>
            <a:ext cx="1501766" cy="736292"/>
            <a:chOff x="4465284" y="-1226463"/>
            <a:chExt cx="1501766" cy="736292"/>
          </a:xfrm>
        </p:grpSpPr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4788CD80-4BE4-428C-BD2D-EC53FA3CA102}"/>
                </a:ext>
              </a:extLst>
            </p:cNvPr>
            <p:cNvGrpSpPr/>
            <p:nvPr/>
          </p:nvGrpSpPr>
          <p:grpSpPr>
            <a:xfrm>
              <a:off x="4465284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="" xmlns:a16="http://schemas.microsoft.com/office/drawing/2014/main" id="{56AD99A1-7FB0-4F33-814F-151F6EECF14F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id="{56AD99A1-7FB0-4F33-814F-151F6EECF1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矩形 9">
                <a:extLst>
                  <a:ext uri="{FF2B5EF4-FFF2-40B4-BE49-F238E27FC236}">
                    <a16:creationId xmlns="" xmlns:a16="http://schemas.microsoft.com/office/drawing/2014/main" id="{36A29067-D850-4644-9ECF-02A7DA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>
                    <a:extLst>
                      <a:ext uri="{FF2B5EF4-FFF2-40B4-BE49-F238E27FC236}">
                        <a16:creationId xmlns="" xmlns:a16="http://schemas.microsoft.com/office/drawing/2014/main" id="{64220638-D148-428B-A746-710FC77F631A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4220638-D148-428B-A746-710FC77F63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72CCA775-CABA-4316-A2D1-3293BCC90CF1}"/>
                </a:ext>
              </a:extLst>
            </p:cNvPr>
            <p:cNvSpPr txBox="1"/>
            <p:nvPr/>
          </p:nvSpPr>
          <p:spPr>
            <a:xfrm>
              <a:off x="561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EF7F89CC-E589-4994-9DF4-C23D7350F572}"/>
              </a:ext>
            </a:extLst>
          </p:cNvPr>
          <p:cNvGrpSpPr/>
          <p:nvPr/>
        </p:nvGrpSpPr>
        <p:grpSpPr>
          <a:xfrm>
            <a:off x="3977622" y="2750488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="" xmlns:a16="http://schemas.microsoft.com/office/drawing/2014/main" id="{55356C7B-F935-45DE-87D6-E92F76872698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5356C7B-F935-45DE-87D6-E92F76872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1C8F0005-79E0-4E92-90EE-F8021F2E1A5F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C66CF0D8-DEFA-4451-BA45-C134FF69D225}"/>
                  </a:ext>
                </a:extLst>
              </p:cNvPr>
              <p:cNvSpPr txBox="1"/>
              <p:nvPr/>
            </p:nvSpPr>
            <p:spPr>
              <a:xfrm>
                <a:off x="5478762" y="2750488"/>
                <a:ext cx="813043" cy="73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16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6CF0D8-DEFA-4451-BA45-C134FF69D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62" y="2750488"/>
                <a:ext cx="813043" cy="7343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72040" y="99947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60040" y="844487"/>
            <a:ext cx="7814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读一读，想一想，剩下的部分占这张纸条的几分之几？</a:t>
            </a:r>
          </a:p>
        </p:txBody>
      </p:sp>
      <p:sp>
        <p:nvSpPr>
          <p:cNvPr id="25" name="矩形 24"/>
          <p:cNvSpPr/>
          <p:nvPr/>
        </p:nvSpPr>
        <p:spPr>
          <a:xfrm>
            <a:off x="3819208" y="3493453"/>
            <a:ext cx="720725" cy="28733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11183" y="3493453"/>
            <a:ext cx="1439863" cy="287338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93720" y="2505393"/>
            <a:ext cx="1441450" cy="287338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24058" y="2505393"/>
            <a:ext cx="1439863" cy="28733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093720" y="2505393"/>
            <a:ext cx="2881313" cy="2873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93720" y="1763078"/>
            <a:ext cx="2881313" cy="28733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00070" y="1763078"/>
            <a:ext cx="2879725" cy="2873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39933" y="3493453"/>
            <a:ext cx="1439863" cy="28733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11183" y="3493453"/>
            <a:ext cx="719138" cy="287338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46195" y="4441190"/>
            <a:ext cx="2160588" cy="28733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27058" y="4441190"/>
            <a:ext cx="719138" cy="287338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846195" y="4441190"/>
            <a:ext cx="720725" cy="28733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127058" y="4442778"/>
            <a:ext cx="358775" cy="287338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482658" y="4441190"/>
            <a:ext cx="358775" cy="28892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ED5FE3BD-2DCA-45A1-AA98-DA548C2E470A}"/>
              </a:ext>
            </a:extLst>
          </p:cNvPr>
          <p:cNvSpPr txBox="1"/>
          <p:nvPr/>
        </p:nvSpPr>
        <p:spPr>
          <a:xfrm>
            <a:off x="2420817" y="163903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73B0DD1A-BEC4-4293-B474-0D46413337E1}"/>
              </a:ext>
            </a:extLst>
          </p:cNvPr>
          <p:cNvSpPr txBox="1"/>
          <p:nvPr/>
        </p:nvSpPr>
        <p:spPr>
          <a:xfrm>
            <a:off x="6245470" y="16214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AFC387CC-4DF8-4193-A223-F5A352DB7E41}"/>
              </a:ext>
            </a:extLst>
          </p:cNvPr>
          <p:cNvGrpSpPr/>
          <p:nvPr/>
        </p:nvGrpSpPr>
        <p:grpSpPr>
          <a:xfrm>
            <a:off x="1659987" y="4109083"/>
            <a:ext cx="1464373" cy="736292"/>
            <a:chOff x="3684951" y="-448658"/>
            <a:chExt cx="1360542" cy="736292"/>
          </a:xfrm>
        </p:grpSpPr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F675F665-E2A1-4F1A-943D-2B76E247FC0A}"/>
                </a:ext>
              </a:extLst>
            </p:cNvPr>
            <p:cNvSpPr txBox="1"/>
            <p:nvPr/>
          </p:nvSpPr>
          <p:spPr>
            <a:xfrm>
              <a:off x="4114798" y="-296778"/>
              <a:ext cx="5066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="" xmlns:a16="http://schemas.microsoft.com/office/drawing/2014/main" id="{86637B5E-5DDA-41BD-A912-8D4E487D4DC3}"/>
                    </a:ext>
                  </a:extLst>
                </p:cNvPr>
                <p:cNvSpPr txBox="1"/>
                <p:nvPr/>
              </p:nvSpPr>
              <p:spPr>
                <a:xfrm>
                  <a:off x="4411986" y="-448658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6637B5E-5DDA-41BD-A912-8D4E487D4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986" y="-448658"/>
                  <a:ext cx="633507" cy="7362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="" xmlns:a16="http://schemas.microsoft.com/office/drawing/2014/main" id="{C6E4545B-F43D-4D63-A584-F57A08D2A111}"/>
                    </a:ext>
                  </a:extLst>
                </p:cNvPr>
                <p:cNvSpPr txBox="1"/>
                <p:nvPr/>
              </p:nvSpPr>
              <p:spPr>
                <a:xfrm>
                  <a:off x="3684951" y="-448658"/>
                  <a:ext cx="588588" cy="734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C6E4545B-F43D-4D63-A584-F57A08D2A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951" y="-448658"/>
                  <a:ext cx="588588" cy="7344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AA9C8CD2-BCFA-410B-BCAA-21EE682B0603}"/>
              </a:ext>
            </a:extLst>
          </p:cNvPr>
          <p:cNvGrpSpPr/>
          <p:nvPr/>
        </p:nvGrpSpPr>
        <p:grpSpPr>
          <a:xfrm>
            <a:off x="5992603" y="4130382"/>
            <a:ext cx="1443011" cy="736292"/>
            <a:chOff x="5168808" y="-853104"/>
            <a:chExt cx="1443011" cy="736292"/>
          </a:xfrm>
        </p:grpSpPr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26BFE566-42B0-4AAB-BC20-856EB321B864}"/>
                </a:ext>
              </a:extLst>
            </p:cNvPr>
            <p:cNvGrpSpPr/>
            <p:nvPr/>
          </p:nvGrpSpPr>
          <p:grpSpPr>
            <a:xfrm>
              <a:off x="5168808" y="-853104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文本框 59">
                    <a:extLst>
                      <a:ext uri="{FF2B5EF4-FFF2-40B4-BE49-F238E27FC236}">
                        <a16:creationId xmlns="" xmlns:a16="http://schemas.microsoft.com/office/drawing/2014/main" id="{BFC1100F-76F2-4344-9D56-80394998B508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文本框 54">
                    <a:extLst>
                      <a:ext uri="{FF2B5EF4-FFF2-40B4-BE49-F238E27FC236}">
                        <a16:creationId xmlns:a16="http://schemas.microsoft.com/office/drawing/2014/main" id="{BFC1100F-76F2-4344-9D56-80394998B5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矩形 9">
                <a:extLst>
                  <a:ext uri="{FF2B5EF4-FFF2-40B4-BE49-F238E27FC236}">
                    <a16:creationId xmlns="" xmlns:a16="http://schemas.microsoft.com/office/drawing/2014/main" id="{82271F10-3597-4750-9FE9-49857ADDC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文本框 61">
                    <a:extLst>
                      <a:ext uri="{FF2B5EF4-FFF2-40B4-BE49-F238E27FC236}">
                        <a16:creationId xmlns="" xmlns:a16="http://schemas.microsoft.com/office/drawing/2014/main" id="{E6D9BB81-0AB7-4A33-A699-8FE5D9A2E99C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文本框 70">
                    <a:extLst>
                      <a:ext uri="{FF2B5EF4-FFF2-40B4-BE49-F238E27FC236}">
                        <a16:creationId xmlns:a16="http://schemas.microsoft.com/office/drawing/2014/main" id="{E6D9BB81-0AB7-4A33-A699-8FE5D9A2E9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061E1064-2E77-4600-8ACB-CD3E5F7A56FB}"/>
                </a:ext>
              </a:extLst>
            </p:cNvPr>
            <p:cNvSpPr txBox="1"/>
            <p:nvPr/>
          </p:nvSpPr>
          <p:spPr>
            <a:xfrm>
              <a:off x="6257902" y="-72688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FCAC07A2-E694-4C9D-A939-A0D02589D0AD}"/>
              </a:ext>
            </a:extLst>
          </p:cNvPr>
          <p:cNvGrpSpPr/>
          <p:nvPr/>
        </p:nvGrpSpPr>
        <p:grpSpPr>
          <a:xfrm>
            <a:off x="1849315" y="2239172"/>
            <a:ext cx="1159980" cy="736292"/>
            <a:chOff x="3991707" y="-448658"/>
            <a:chExt cx="1159980" cy="736292"/>
          </a:xfrm>
        </p:grpSpPr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ABCD4A47-A5E5-4843-8AED-57A75C688F84}"/>
                </a:ext>
              </a:extLst>
            </p:cNvPr>
            <p:cNvSpPr txBox="1"/>
            <p:nvPr/>
          </p:nvSpPr>
          <p:spPr>
            <a:xfrm>
              <a:off x="3991707" y="-296778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="" xmlns:a16="http://schemas.microsoft.com/office/drawing/2014/main" id="{A0EE5DB3-6F36-4288-A4D8-65AF3A3FAC8B}"/>
                    </a:ext>
                  </a:extLst>
                </p:cNvPr>
                <p:cNvSpPr txBox="1"/>
                <p:nvPr/>
              </p:nvSpPr>
              <p:spPr>
                <a:xfrm>
                  <a:off x="4518180" y="-448658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A0EE5DB3-6F36-4288-A4D8-65AF3A3FA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80" y="-448658"/>
                  <a:ext cx="633507" cy="73629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9D02D42F-D238-4A7D-9458-865719214332}"/>
              </a:ext>
            </a:extLst>
          </p:cNvPr>
          <p:cNvGrpSpPr/>
          <p:nvPr/>
        </p:nvGrpSpPr>
        <p:grpSpPr>
          <a:xfrm>
            <a:off x="6059458" y="2200260"/>
            <a:ext cx="1701784" cy="739223"/>
            <a:chOff x="5404721" y="-853104"/>
            <a:chExt cx="1701784" cy="739223"/>
          </a:xfrm>
        </p:grpSpPr>
        <p:grpSp>
          <p:nvGrpSpPr>
            <p:cNvPr id="67" name="组合 66">
              <a:extLst>
                <a:ext uri="{FF2B5EF4-FFF2-40B4-BE49-F238E27FC236}">
                  <a16:creationId xmlns="" xmlns:a16="http://schemas.microsoft.com/office/drawing/2014/main" id="{4E75206D-C83D-4796-AB24-BEE014BBD4E4}"/>
                </a:ext>
              </a:extLst>
            </p:cNvPr>
            <p:cNvGrpSpPr/>
            <p:nvPr/>
          </p:nvGrpSpPr>
          <p:grpSpPr>
            <a:xfrm>
              <a:off x="5404721" y="-853104"/>
              <a:ext cx="1057018" cy="736292"/>
              <a:chOff x="4434029" y="-446859"/>
              <a:chExt cx="1057018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文本框 69">
                    <a:extLst>
                      <a:ext uri="{FF2B5EF4-FFF2-40B4-BE49-F238E27FC236}">
                        <a16:creationId xmlns="" xmlns:a16="http://schemas.microsoft.com/office/drawing/2014/main" id="{24F87433-B361-4B4B-A18C-035404DDF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文本框 66">
                    <a:extLst>
                      <a:ext uri="{FF2B5EF4-FFF2-40B4-BE49-F238E27FC236}">
                        <a16:creationId xmlns:a16="http://schemas.microsoft.com/office/drawing/2014/main" id="{24F87433-B361-4B4B-A18C-035404DDF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矩形 9">
                <a:extLst>
                  <a:ext uri="{FF2B5EF4-FFF2-40B4-BE49-F238E27FC236}">
                    <a16:creationId xmlns="" xmlns:a16="http://schemas.microsoft.com/office/drawing/2014/main" id="{6E62A5BC-17E1-4C42-AC1C-92E58F9BE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="" xmlns:a16="http://schemas.microsoft.com/office/drawing/2014/main" id="{114211D2-03F4-4FE0-B73C-28C3E5346949}"/>
                  </a:ext>
                </a:extLst>
              </p:cNvPr>
              <p:cNvSpPr txBox="1"/>
              <p:nvPr/>
            </p:nvSpPr>
            <p:spPr>
              <a:xfrm>
                <a:off x="4434029" y="-26161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A1A4E3A0-766B-4F36-BEF1-3AE0483D9065}"/>
                </a:ext>
              </a:extLst>
            </p:cNvPr>
            <p:cNvSpPr txBox="1"/>
            <p:nvPr/>
          </p:nvSpPr>
          <p:spPr>
            <a:xfrm>
              <a:off x="6257902" y="-72688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="" xmlns:a16="http://schemas.microsoft.com/office/drawing/2014/main" id="{EBA23F97-B359-4595-95AC-930A4423F9EA}"/>
                    </a:ext>
                  </a:extLst>
                </p:cNvPr>
                <p:cNvSpPr txBox="1"/>
                <p:nvPr/>
              </p:nvSpPr>
              <p:spPr>
                <a:xfrm>
                  <a:off x="6472998" y="-850173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EBA23F97-B359-4595-95AC-930A4423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998" y="-850173"/>
                  <a:ext cx="633507" cy="73629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F68C99AB-3925-4F5B-ABF9-1E627BAC8413}"/>
              </a:ext>
            </a:extLst>
          </p:cNvPr>
          <p:cNvGrpSpPr/>
          <p:nvPr/>
        </p:nvGrpSpPr>
        <p:grpSpPr>
          <a:xfrm>
            <a:off x="1645223" y="3199178"/>
            <a:ext cx="1464373" cy="736292"/>
            <a:chOff x="3684951" y="-448658"/>
            <a:chExt cx="1360542" cy="736292"/>
          </a:xfrm>
        </p:grpSpPr>
        <p:sp>
          <p:nvSpPr>
            <p:cNvPr id="74" name="文本框 73">
              <a:extLst>
                <a:ext uri="{FF2B5EF4-FFF2-40B4-BE49-F238E27FC236}">
                  <a16:creationId xmlns="" xmlns:a16="http://schemas.microsoft.com/office/drawing/2014/main" id="{4D7B21BD-AFD0-4EFC-B4D9-8CE760DEEEC9}"/>
                </a:ext>
              </a:extLst>
            </p:cNvPr>
            <p:cNvSpPr txBox="1"/>
            <p:nvPr/>
          </p:nvSpPr>
          <p:spPr>
            <a:xfrm>
              <a:off x="4114798" y="-296778"/>
              <a:ext cx="5066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="" xmlns:a16="http://schemas.microsoft.com/office/drawing/2014/main" id="{82D79954-8E92-4361-9053-22599DF81707}"/>
                    </a:ext>
                  </a:extLst>
                </p:cNvPr>
                <p:cNvSpPr txBox="1"/>
                <p:nvPr/>
              </p:nvSpPr>
              <p:spPr>
                <a:xfrm>
                  <a:off x="4411986" y="-448658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82D79954-8E92-4361-9053-22599DF81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986" y="-448658"/>
                  <a:ext cx="633507" cy="73629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="" xmlns:a16="http://schemas.microsoft.com/office/drawing/2014/main" id="{65E2FCF1-75B3-42E9-AAE3-C5996BA382F0}"/>
                    </a:ext>
                  </a:extLst>
                </p:cNvPr>
                <p:cNvSpPr txBox="1"/>
                <p:nvPr/>
              </p:nvSpPr>
              <p:spPr>
                <a:xfrm>
                  <a:off x="3684951" y="-448658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65E2FCF1-75B3-42E9-AAE3-C5996BA382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951" y="-448658"/>
                  <a:ext cx="633507" cy="73629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20D297D2-D241-4319-B0FD-7AB351756398}"/>
              </a:ext>
            </a:extLst>
          </p:cNvPr>
          <p:cNvGrpSpPr/>
          <p:nvPr/>
        </p:nvGrpSpPr>
        <p:grpSpPr>
          <a:xfrm>
            <a:off x="5901501" y="3160103"/>
            <a:ext cx="1443011" cy="814442"/>
            <a:chOff x="5168808" y="-853104"/>
            <a:chExt cx="1443011" cy="736292"/>
          </a:xfrm>
        </p:grpSpPr>
        <p:grpSp>
          <p:nvGrpSpPr>
            <p:cNvPr id="78" name="组合 77">
              <a:extLst>
                <a:ext uri="{FF2B5EF4-FFF2-40B4-BE49-F238E27FC236}">
                  <a16:creationId xmlns="" xmlns:a16="http://schemas.microsoft.com/office/drawing/2014/main" id="{97919DE2-81CB-42EA-AC1B-3FB5F4993D64}"/>
                </a:ext>
              </a:extLst>
            </p:cNvPr>
            <p:cNvGrpSpPr/>
            <p:nvPr/>
          </p:nvGrpSpPr>
          <p:grpSpPr>
            <a:xfrm>
              <a:off x="5168808" y="-853104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本框 80">
                    <a:extLst>
                      <a:ext uri="{FF2B5EF4-FFF2-40B4-BE49-F238E27FC236}">
                        <a16:creationId xmlns="" xmlns:a16="http://schemas.microsoft.com/office/drawing/2014/main" id="{28A4BDDC-8D56-46C9-839C-C85BF48DD9A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0" name="文本框 79">
                    <a:extLst>
                      <a:ext uri="{FF2B5EF4-FFF2-40B4-BE49-F238E27FC236}">
                        <a16:creationId xmlns:a16="http://schemas.microsoft.com/office/drawing/2014/main" id="{28A4BDDC-8D56-46C9-839C-C85BF48DD9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矩形 9">
                <a:extLst>
                  <a:ext uri="{FF2B5EF4-FFF2-40B4-BE49-F238E27FC236}">
                    <a16:creationId xmlns="" xmlns:a16="http://schemas.microsoft.com/office/drawing/2014/main" id="{58248954-BC77-4E0F-9B0D-448E100C6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文本框 82">
                    <a:extLst>
                      <a:ext uri="{FF2B5EF4-FFF2-40B4-BE49-F238E27FC236}">
                        <a16:creationId xmlns="" xmlns:a16="http://schemas.microsoft.com/office/drawing/2014/main" id="{527DBD7C-C1C4-4C68-92BF-7546E5347B72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2" name="文本框 81">
                    <a:extLst>
                      <a:ext uri="{FF2B5EF4-FFF2-40B4-BE49-F238E27FC236}">
                        <a16:creationId xmlns:a16="http://schemas.microsoft.com/office/drawing/2014/main" id="{527DBD7C-C1C4-4C68-92BF-7546E5347B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文本框 78">
              <a:extLst>
                <a:ext uri="{FF2B5EF4-FFF2-40B4-BE49-F238E27FC236}">
                  <a16:creationId xmlns="" xmlns:a16="http://schemas.microsoft.com/office/drawing/2014/main" id="{EB5852BC-5D6C-43E4-8C60-522372B1F545}"/>
                </a:ext>
              </a:extLst>
            </p:cNvPr>
            <p:cNvSpPr txBox="1"/>
            <p:nvPr/>
          </p:nvSpPr>
          <p:spPr>
            <a:xfrm>
              <a:off x="6257902" y="-72688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7316575" y="3207299"/>
            <a:ext cx="418363" cy="7200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6107504" y="4180391"/>
            <a:ext cx="418363" cy="7200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7432466" y="4180391"/>
            <a:ext cx="418363" cy="7200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="" xmlns:a16="http://schemas.microsoft.com/office/drawing/2014/main" id="{98BEDD11-BC54-4A9D-82F7-18D59D68CAC1}"/>
                  </a:ext>
                </a:extLst>
              </p:cNvPr>
              <p:cNvSpPr txBox="1"/>
              <p:nvPr/>
            </p:nvSpPr>
            <p:spPr>
              <a:xfrm>
                <a:off x="7208435" y="3152716"/>
                <a:ext cx="633507" cy="814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8BEDD11-BC54-4A9D-82F7-18D59D68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35" y="3152716"/>
                <a:ext cx="633507" cy="81444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="" xmlns:a16="http://schemas.microsoft.com/office/drawing/2014/main" id="{98BEDD11-BC54-4A9D-82F7-18D59D68CAC1}"/>
                  </a:ext>
                </a:extLst>
              </p:cNvPr>
              <p:cNvSpPr txBox="1"/>
              <p:nvPr/>
            </p:nvSpPr>
            <p:spPr>
              <a:xfrm>
                <a:off x="7326468" y="4114159"/>
                <a:ext cx="633507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BEDD11-BC54-4A9D-82F7-18D59D68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68" y="4114159"/>
                <a:ext cx="633507" cy="73834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>
          <a:xfrm>
            <a:off x="4547870" y="3493453"/>
            <a:ext cx="720725" cy="28733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198620" y="4441190"/>
            <a:ext cx="358775" cy="28892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23314" y="4434067"/>
            <a:ext cx="1075532" cy="293860"/>
            <a:chOff x="4923314" y="4434067"/>
            <a:chExt cx="1075532" cy="293860"/>
          </a:xfrm>
        </p:grpSpPr>
        <p:sp>
          <p:nvSpPr>
            <p:cNvPr id="88" name="矩形 87"/>
            <p:cNvSpPr/>
            <p:nvPr/>
          </p:nvSpPr>
          <p:spPr>
            <a:xfrm>
              <a:off x="5640071" y="4439002"/>
              <a:ext cx="358775" cy="28892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282089" y="4439001"/>
              <a:ext cx="358775" cy="28892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4923314" y="4434067"/>
              <a:ext cx="358775" cy="28892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3359" y="1883058"/>
            <a:ext cx="5160179" cy="2184476"/>
            <a:chOff x="162859" y="1883058"/>
            <a:chExt cx="5160179" cy="2184476"/>
          </a:xfrm>
        </p:grpSpPr>
        <p:pic>
          <p:nvPicPr>
            <p:cNvPr id="94" name="图片 4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8" b="40440"/>
            <a:stretch/>
          </p:blipFill>
          <p:spPr>
            <a:xfrm>
              <a:off x="162859" y="2137791"/>
              <a:ext cx="1497128" cy="19297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1" name="组合 90"/>
            <p:cNvGrpSpPr/>
            <p:nvPr/>
          </p:nvGrpSpPr>
          <p:grpSpPr>
            <a:xfrm>
              <a:off x="1393763" y="1883058"/>
              <a:ext cx="3929275" cy="900000"/>
              <a:chOff x="4552058" y="1520597"/>
              <a:chExt cx="3929275" cy="900000"/>
            </a:xfrm>
          </p:grpSpPr>
          <p:sp>
            <p:nvSpPr>
              <p:cNvPr id="93" name="圆角矩形标注 92"/>
              <p:cNvSpPr/>
              <p:nvPr/>
            </p:nvSpPr>
            <p:spPr>
              <a:xfrm>
                <a:off x="4593333" y="1520597"/>
                <a:ext cx="3888000" cy="900000"/>
              </a:xfrm>
              <a:prstGeom prst="wedgeRoundRectCallout">
                <a:avLst>
                  <a:gd name="adj1" fmla="val -46196"/>
                  <a:gd name="adj2" fmla="val 83946"/>
                  <a:gd name="adj3" fmla="val 16667"/>
                </a:avLst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Text Box 3"/>
              <p:cNvSpPr txBox="1">
                <a:spLocks noChangeArrowheads="1"/>
              </p:cNvSpPr>
              <p:nvPr/>
            </p:nvSpPr>
            <p:spPr bwMode="auto">
              <a:xfrm>
                <a:off x="4552058" y="1563917"/>
                <a:ext cx="3888000" cy="8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dirty="0" smtClean="0"/>
                  <a:t>观察乘法算式中乘数的分母与积的分母，你发现了什么？</a:t>
                </a:r>
                <a:endParaRPr lang="zh-CN" altLang="en-US" sz="2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6" grpId="1" bldLvl="0" animBg="1"/>
      <p:bldP spid="36" grpId="0" bldLvl="0" animBg="1"/>
      <p:bldP spid="37" grpId="0" bldLvl="0" animBg="1"/>
      <p:bldP spid="38" grpId="0" bldLvl="0" animBg="1"/>
      <p:bldP spid="38" grpId="1" bldLvl="0" animBg="1"/>
      <p:bldP spid="39" grpId="0" bldLvl="0" animBg="1"/>
      <p:bldP spid="41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6" grpId="1" bldLvl="0" animBg="1"/>
      <p:bldP spid="47" grpId="0" bldLvl="0" animBg="1"/>
      <p:bldP spid="48" grpId="0" bldLvl="0" animBg="1"/>
      <p:bldP spid="49" grpId="0" bldLvl="0" animBg="1"/>
      <p:bldP spid="50" grpId="0"/>
      <p:bldP spid="51" grpId="0"/>
      <p:bldP spid="3" grpId="0" animBg="1"/>
      <p:bldP spid="84" grpId="0" animBg="1"/>
      <p:bldP spid="85" grpId="0" animBg="1"/>
      <p:bldP spid="86" grpId="0"/>
      <p:bldP spid="87" grpId="0"/>
      <p:bldP spid="59" grpId="0" bldLvl="0" animBg="1"/>
      <p:bldP spid="8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572040" y="88405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60040" y="766443"/>
            <a:ext cx="7773615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一张长方形的纸折一折，想一想，再算一算。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3"/>
              <p:cNvSpPr txBox="1">
                <a:spLocks noChangeArrowheads="1"/>
              </p:cNvSpPr>
              <p:nvPr/>
            </p:nvSpPr>
            <p:spPr bwMode="auto">
              <a:xfrm>
                <a:off x="979860" y="638812"/>
                <a:ext cx="2134815" cy="778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？ 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860" y="638812"/>
                <a:ext cx="2134815" cy="778483"/>
              </a:xfrm>
              <a:prstGeom prst="rect">
                <a:avLst/>
              </a:prstGeom>
              <a:blipFill rotWithShape="0">
                <a:blip r:embed="rId2"/>
                <a:stretch>
                  <a:fillRect b="-6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5EDCDE39-11B6-4E59-993E-9EBF92977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24444" r="72399" b="63077"/>
          <a:stretch/>
        </p:blipFill>
        <p:spPr>
          <a:xfrm>
            <a:off x="2353653" y="2973317"/>
            <a:ext cx="524790" cy="416409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="" xmlns:a16="http://schemas.microsoft.com/office/drawing/2014/main" id="{6135D8CD-AB1A-493A-B0A5-4875437D93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24444" r="72399" b="63077"/>
          <a:stretch/>
        </p:blipFill>
        <p:spPr>
          <a:xfrm>
            <a:off x="4426684" y="2930528"/>
            <a:ext cx="524790" cy="416409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="" xmlns:a16="http://schemas.microsoft.com/office/drawing/2014/main" id="{8154093D-C245-4CC4-9899-5E042BABB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24444" r="72399" b="63077"/>
          <a:stretch/>
        </p:blipFill>
        <p:spPr>
          <a:xfrm>
            <a:off x="6433284" y="2930528"/>
            <a:ext cx="524790" cy="416409"/>
          </a:xfrm>
          <a:prstGeom prst="rect">
            <a:avLst/>
          </a:prstGeom>
        </p:spPr>
      </p:pic>
      <p:sp>
        <p:nvSpPr>
          <p:cNvPr id="99" name="矩形 98"/>
          <p:cNvSpPr/>
          <p:nvPr/>
        </p:nvSpPr>
        <p:spPr>
          <a:xfrm>
            <a:off x="661354" y="3831671"/>
            <a:ext cx="1970010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竖着对折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次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矩形 99"/>
              <p:cNvSpPr/>
              <p:nvPr/>
            </p:nvSpPr>
            <p:spPr>
              <a:xfrm>
                <a:off x="2802502" y="3667075"/>
                <a:ext cx="1970010" cy="812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涂出它的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02" y="3667075"/>
                <a:ext cx="1970010" cy="812915"/>
              </a:xfrm>
              <a:prstGeom prst="rect">
                <a:avLst/>
              </a:prstGeom>
              <a:blipFill rotWithShape="1">
                <a:blip r:embed="rId4"/>
                <a:stretch>
                  <a:fillRect l="-4954" b="-3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/>
          <p:cNvSpPr/>
          <p:nvPr/>
        </p:nvSpPr>
        <p:spPr>
          <a:xfrm>
            <a:off x="4670399" y="3894868"/>
            <a:ext cx="1970010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横着对折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次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矩形 101"/>
              <p:cNvSpPr/>
              <p:nvPr/>
            </p:nvSpPr>
            <p:spPr>
              <a:xfrm>
                <a:off x="6813497" y="3831671"/>
                <a:ext cx="2127303" cy="1049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涂</a:t>
                </a:r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出斜线部分</a:t>
                </a:r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2" name="矩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97" y="3831671"/>
                <a:ext cx="2127303" cy="1049903"/>
              </a:xfrm>
              <a:prstGeom prst="rect">
                <a:avLst/>
              </a:prstGeom>
              <a:blipFill rotWithShape="1">
                <a:blip r:embed="rId5"/>
                <a:stretch>
                  <a:fillRect l="-4585" t="-4651" r="-287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396300" y="2413447"/>
                <a:ext cx="633507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300" y="2413447"/>
                <a:ext cx="633507" cy="9044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804940" y="2081690"/>
            <a:ext cx="1422897" cy="1688064"/>
            <a:chOff x="804940" y="2119790"/>
            <a:chExt cx="1422897" cy="1688064"/>
          </a:xfrm>
        </p:grpSpPr>
        <p:sp>
          <p:nvSpPr>
            <p:cNvPr id="46" name="矩形 45"/>
            <p:cNvSpPr/>
            <p:nvPr/>
          </p:nvSpPr>
          <p:spPr>
            <a:xfrm>
              <a:off x="804940" y="2119790"/>
              <a:ext cx="1422897" cy="167218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867474" y="2135665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521399" y="2135665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158607" y="2135665"/>
              <a:ext cx="0" cy="1656314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2878443" y="2093358"/>
            <a:ext cx="1422897" cy="1688064"/>
            <a:chOff x="2939342" y="2178255"/>
            <a:chExt cx="1422897" cy="1688064"/>
          </a:xfrm>
        </p:grpSpPr>
        <p:sp>
          <p:nvSpPr>
            <p:cNvPr id="66" name="矩形 65"/>
            <p:cNvSpPr/>
            <p:nvPr/>
          </p:nvSpPr>
          <p:spPr>
            <a:xfrm>
              <a:off x="2939342" y="2178255"/>
              <a:ext cx="1422897" cy="167218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7" descr="深色下对角线"/>
            <p:cNvSpPr/>
            <p:nvPr/>
          </p:nvSpPr>
          <p:spPr>
            <a:xfrm>
              <a:off x="2941943" y="2204479"/>
              <a:ext cx="1061732" cy="1637647"/>
            </a:xfrm>
            <a:prstGeom prst="rect">
              <a:avLst/>
            </a:prstGeom>
            <a:pattFill prst="dkDnDiag">
              <a:fgClr>
                <a:schemeClr val="accent5">
                  <a:lumMod val="60000"/>
                  <a:lumOff val="40000"/>
                </a:schemeClr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93009" y="2194130"/>
              <a:ext cx="0" cy="1656314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3655801" y="2194130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4001876" y="2194130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952650" y="2099641"/>
            <a:ext cx="1435597" cy="1688064"/>
            <a:chOff x="4952650" y="2226641"/>
            <a:chExt cx="1435597" cy="1688064"/>
          </a:xfrm>
        </p:grpSpPr>
        <p:sp>
          <p:nvSpPr>
            <p:cNvPr id="98" name="矩形 97"/>
            <p:cNvSpPr/>
            <p:nvPr/>
          </p:nvSpPr>
          <p:spPr>
            <a:xfrm>
              <a:off x="4952650" y="2226641"/>
              <a:ext cx="1422897" cy="167218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Rectangle 7" descr="深色下对角线"/>
            <p:cNvSpPr/>
            <p:nvPr/>
          </p:nvSpPr>
          <p:spPr>
            <a:xfrm>
              <a:off x="4967951" y="2252865"/>
              <a:ext cx="1061732" cy="1637647"/>
            </a:xfrm>
            <a:prstGeom prst="rect">
              <a:avLst/>
            </a:prstGeom>
            <a:pattFill prst="dkDnDiag">
              <a:fgClr>
                <a:schemeClr val="accent5">
                  <a:lumMod val="60000"/>
                  <a:lumOff val="40000"/>
                </a:schemeClr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5306317" y="2242516"/>
              <a:ext cx="0" cy="1656314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5669109" y="2242516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6015184" y="2242516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4967951" y="263157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4980651" y="307607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4967951" y="350787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6930073" y="2079451"/>
            <a:ext cx="1435597" cy="1688064"/>
            <a:chOff x="6930073" y="2079451"/>
            <a:chExt cx="1435597" cy="1688064"/>
          </a:xfrm>
        </p:grpSpPr>
        <p:sp>
          <p:nvSpPr>
            <p:cNvPr id="110" name="矩形 109"/>
            <p:cNvSpPr/>
            <p:nvPr/>
          </p:nvSpPr>
          <p:spPr>
            <a:xfrm>
              <a:off x="6930073" y="2079451"/>
              <a:ext cx="1422897" cy="167218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 7" descr="深色下对角线"/>
            <p:cNvSpPr/>
            <p:nvPr/>
          </p:nvSpPr>
          <p:spPr>
            <a:xfrm>
              <a:off x="6945374" y="2105675"/>
              <a:ext cx="1061732" cy="1637647"/>
            </a:xfrm>
            <a:prstGeom prst="rect">
              <a:avLst/>
            </a:prstGeom>
            <a:pattFill prst="dkDnDiag">
              <a:fgClr>
                <a:schemeClr val="accent5">
                  <a:lumMod val="60000"/>
                  <a:lumOff val="40000"/>
                </a:schemeClr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7992607" y="2095326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945374" y="248438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958074" y="292888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6945374" y="336068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FB98423E-5A9B-45BA-96F5-A46F208AD6AC}"/>
                </a:ext>
              </a:extLst>
            </p:cNvPr>
            <p:cNvSpPr/>
            <p:nvPr/>
          </p:nvSpPr>
          <p:spPr>
            <a:xfrm>
              <a:off x="6958075" y="2104852"/>
              <a:ext cx="1021832" cy="366834"/>
            </a:xfrm>
            <a:prstGeom prst="rect">
              <a:avLst/>
            </a:prstGeom>
            <a:pattFill prst="wdDnDiag">
              <a:fgClr>
                <a:srgbClr val="C4A7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2" name="直接连接符 111"/>
            <p:cNvCxnSpPr/>
            <p:nvPr/>
          </p:nvCxnSpPr>
          <p:spPr>
            <a:xfrm>
              <a:off x="7283740" y="2095326"/>
              <a:ext cx="0" cy="1656314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7646532" y="2095326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572040" y="88405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60040" y="766443"/>
            <a:ext cx="7773615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一张长方形的纸折一折，想一想，再算一算。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"/>
              <p:cNvSpPr txBox="1">
                <a:spLocks noChangeArrowheads="1"/>
              </p:cNvSpPr>
              <p:nvPr/>
            </p:nvSpPr>
            <p:spPr bwMode="auto">
              <a:xfrm>
                <a:off x="979860" y="638812"/>
                <a:ext cx="2134815" cy="778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？ 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860" y="638812"/>
                <a:ext cx="2134815" cy="778483"/>
              </a:xfrm>
              <a:prstGeom prst="rect">
                <a:avLst/>
              </a:prstGeom>
              <a:blipFill rotWithShape="0">
                <a:blip r:embed="rId3"/>
                <a:stretch>
                  <a:fillRect b="-6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10"/>
          <p:cNvGraphicFramePr/>
          <p:nvPr>
            <p:extLst>
              <p:ext uri="{D42A27DB-BD31-4B8C-83A1-F6EECF244321}">
                <p14:modId xmlns:p14="http://schemas.microsoft.com/office/powerpoint/2010/main" val="1224438358"/>
              </p:ext>
            </p:extLst>
          </p:nvPr>
        </p:nvGraphicFramePr>
        <p:xfrm>
          <a:off x="1601383" y="2696332"/>
          <a:ext cx="1229360" cy="986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r:id="rId4" imgW="584200" imgH="469900" progId="Equation.KSEE3">
                  <p:embed/>
                </p:oleObj>
              </mc:Choice>
              <mc:Fallback>
                <p:oleObj r:id="rId4" imgW="584200" imgH="469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383" y="2696332"/>
                        <a:ext cx="1229360" cy="9867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1"/>
          <p:cNvGraphicFramePr/>
          <p:nvPr>
            <p:extLst>
              <p:ext uri="{D42A27DB-BD31-4B8C-83A1-F6EECF244321}">
                <p14:modId xmlns:p14="http://schemas.microsoft.com/office/powerpoint/2010/main" val="1628710063"/>
              </p:ext>
            </p:extLst>
          </p:nvPr>
        </p:nvGraphicFramePr>
        <p:xfrm>
          <a:off x="4000890" y="2656962"/>
          <a:ext cx="512445" cy="94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r:id="rId6" imgW="254000" imgH="469900" progId="Equation.KSEE3">
                  <p:embed/>
                </p:oleObj>
              </mc:Choice>
              <mc:Fallback>
                <p:oleObj r:id="rId6" imgW="254000" imgH="469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0890" y="2656962"/>
                        <a:ext cx="512445" cy="946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83012"/>
              </p:ext>
            </p:extLst>
          </p:nvPr>
        </p:nvGraphicFramePr>
        <p:xfrm>
          <a:off x="2804159" y="2657036"/>
          <a:ext cx="11969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r:id="rId8" imgW="558800" imgH="469900" progId="Equation.KSEE3">
                  <p:embed/>
                </p:oleObj>
              </mc:Choice>
              <mc:Fallback>
                <p:oleObj r:id="rId8" imgW="558800" imgH="469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04159" y="2657036"/>
                        <a:ext cx="1196975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圆角矩形 48"/>
          <p:cNvSpPr/>
          <p:nvPr/>
        </p:nvSpPr>
        <p:spPr>
          <a:xfrm>
            <a:off x="2772888" y="2658821"/>
            <a:ext cx="895351" cy="1033512"/>
          </a:xfrm>
          <a:prstGeom prst="roundRect">
            <a:avLst/>
          </a:prstGeom>
          <a:noFill/>
          <a:ln w="15875">
            <a:solidFill>
              <a:srgbClr val="FF5B5B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5ED5152F-B1E6-44C7-AE7C-86CCAAE394E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52963" r="57427" b="40864"/>
          <a:stretch/>
        </p:blipFill>
        <p:spPr>
          <a:xfrm>
            <a:off x="3145471" y="2306198"/>
            <a:ext cx="374650" cy="317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C566210A-D84B-4A0B-9215-C501EBE613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52963" r="57427" b="40864"/>
          <a:stretch/>
        </p:blipFill>
        <p:spPr>
          <a:xfrm flipV="1">
            <a:off x="3166764" y="3732320"/>
            <a:ext cx="374650" cy="31750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3450541" y="2103168"/>
            <a:ext cx="3384000" cy="5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200" b="1" dirty="0" smtClean="0">
                <a:solidFill>
                  <a:srgbClr val="FF619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3×1</a:t>
            </a:r>
            <a:r>
              <a:rPr lang="zh-CN" altLang="en-US" sz="2200" b="1" dirty="0" smtClean="0">
                <a:solidFill>
                  <a:srgbClr val="FF619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表示最后所取的份数</a:t>
            </a:r>
            <a:endParaRPr lang="zh-CN" altLang="en-US" sz="2200" b="1" dirty="0">
              <a:solidFill>
                <a:srgbClr val="FF619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485778" y="3748671"/>
            <a:ext cx="3996000" cy="57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200" b="1" dirty="0" smtClean="0">
                <a:solidFill>
                  <a:srgbClr val="FF619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4×4</a:t>
            </a:r>
            <a:r>
              <a:rPr lang="zh-CN" altLang="en-US" sz="2200" b="1" dirty="0" smtClean="0">
                <a:solidFill>
                  <a:srgbClr val="FF619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表示最后被分成的总份数</a:t>
            </a:r>
            <a:endParaRPr lang="zh-CN" altLang="en-US" sz="2200" b="1" dirty="0">
              <a:solidFill>
                <a:srgbClr val="FF619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8396300" y="2413447"/>
                <a:ext cx="633507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300" y="2413447"/>
                <a:ext cx="633507" cy="9044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/>
          <p:cNvGrpSpPr/>
          <p:nvPr/>
        </p:nvGrpSpPr>
        <p:grpSpPr>
          <a:xfrm>
            <a:off x="6930073" y="2079451"/>
            <a:ext cx="1435597" cy="1688064"/>
            <a:chOff x="6930073" y="2079451"/>
            <a:chExt cx="1435597" cy="1688064"/>
          </a:xfrm>
        </p:grpSpPr>
        <p:sp>
          <p:nvSpPr>
            <p:cNvPr id="30" name="矩形 29"/>
            <p:cNvSpPr/>
            <p:nvPr/>
          </p:nvSpPr>
          <p:spPr>
            <a:xfrm>
              <a:off x="6930073" y="2079451"/>
              <a:ext cx="1422897" cy="167218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7" descr="深色下对角线"/>
            <p:cNvSpPr/>
            <p:nvPr/>
          </p:nvSpPr>
          <p:spPr>
            <a:xfrm>
              <a:off x="6945374" y="2105675"/>
              <a:ext cx="1061732" cy="1637647"/>
            </a:xfrm>
            <a:prstGeom prst="rect">
              <a:avLst/>
            </a:prstGeom>
            <a:pattFill prst="dkDnDiag">
              <a:fgClr>
                <a:schemeClr val="accent5">
                  <a:lumMod val="60000"/>
                  <a:lumOff val="40000"/>
                </a:schemeClr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992607" y="2095326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45374" y="248438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58074" y="292888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45374" y="3360686"/>
              <a:ext cx="140759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FB98423E-5A9B-45BA-96F5-A46F208AD6AC}"/>
                </a:ext>
              </a:extLst>
            </p:cNvPr>
            <p:cNvSpPr/>
            <p:nvPr/>
          </p:nvSpPr>
          <p:spPr>
            <a:xfrm>
              <a:off x="6958075" y="2104852"/>
              <a:ext cx="1021832" cy="366834"/>
            </a:xfrm>
            <a:prstGeom prst="rect">
              <a:avLst/>
            </a:prstGeom>
            <a:pattFill prst="wdDnDiag">
              <a:fgClr>
                <a:srgbClr val="C4A7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283740" y="2095326"/>
              <a:ext cx="0" cy="1656314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646532" y="2095326"/>
              <a:ext cx="0" cy="167218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1383" y="2656962"/>
            <a:ext cx="2911952" cy="1035371"/>
            <a:chOff x="1601383" y="2656962"/>
            <a:chExt cx="2911952" cy="1035371"/>
          </a:xfrm>
        </p:grpSpPr>
        <p:graphicFrame>
          <p:nvGraphicFramePr>
            <p:cNvPr id="36" name="Object 10"/>
            <p:cNvGraphicFramePr/>
            <p:nvPr>
              <p:extLst>
                <p:ext uri="{D42A27DB-BD31-4B8C-83A1-F6EECF244321}">
                  <p14:modId xmlns:p14="http://schemas.microsoft.com/office/powerpoint/2010/main" val="3322965559"/>
                </p:ext>
              </p:extLst>
            </p:nvPr>
          </p:nvGraphicFramePr>
          <p:xfrm>
            <a:off x="1601383" y="2696332"/>
            <a:ext cx="1229360" cy="986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r:id="rId3" imgW="584200" imgH="469900" progId="Equation.KSEE3">
                    <p:embed/>
                  </p:oleObj>
                </mc:Choice>
                <mc:Fallback>
                  <p:oleObj r:id="rId3" imgW="584200" imgH="469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01383" y="2696332"/>
                          <a:ext cx="1229360" cy="9867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1"/>
            <p:cNvGraphicFramePr/>
            <p:nvPr>
              <p:extLst>
                <p:ext uri="{D42A27DB-BD31-4B8C-83A1-F6EECF244321}">
                  <p14:modId xmlns:p14="http://schemas.microsoft.com/office/powerpoint/2010/main" val="3822140950"/>
                </p:ext>
              </p:extLst>
            </p:nvPr>
          </p:nvGraphicFramePr>
          <p:xfrm>
            <a:off x="4000890" y="2656962"/>
            <a:ext cx="512445" cy="946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r:id="rId5" imgW="254000" imgH="469900" progId="Equation.KSEE3">
                    <p:embed/>
                  </p:oleObj>
                </mc:Choice>
                <mc:Fallback>
                  <p:oleObj r:id="rId5" imgW="254000" imgH="469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00890" y="2656962"/>
                          <a:ext cx="512445" cy="9467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对象 3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5320820"/>
                </p:ext>
              </p:extLst>
            </p:nvPr>
          </p:nvGraphicFramePr>
          <p:xfrm>
            <a:off x="2804159" y="2657036"/>
            <a:ext cx="1196975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r:id="rId7" imgW="558800" imgH="469900" progId="Equation.KSEE3">
                    <p:embed/>
                  </p:oleObj>
                </mc:Choice>
                <mc:Fallback>
                  <p:oleObj r:id="rId7" imgW="558800" imgH="469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04159" y="2657036"/>
                          <a:ext cx="1196975" cy="1008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圆角矩形 38"/>
            <p:cNvSpPr/>
            <p:nvPr/>
          </p:nvSpPr>
          <p:spPr>
            <a:xfrm>
              <a:off x="2772888" y="2658821"/>
              <a:ext cx="895351" cy="1033512"/>
            </a:xfrm>
            <a:prstGeom prst="roundRect">
              <a:avLst/>
            </a:prstGeom>
            <a:noFill/>
            <a:ln w="15875">
              <a:solidFill>
                <a:srgbClr val="FF5B5B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2734864" y="1943125"/>
            <a:ext cx="355694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分子相乘的积作分子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04159" y="3728308"/>
            <a:ext cx="355694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分母相乘的积作分母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955110" y="580491"/>
            <a:ext cx="4248000" cy="684000"/>
          </a:xfrm>
          <a:prstGeom prst="round2DiagRect">
            <a:avLst>
              <a:gd name="adj1" fmla="val 42994"/>
              <a:gd name="adj2" fmla="val 0"/>
            </a:avLst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/>
              <a:t>分数乘分数的计算方法？</a:t>
            </a:r>
            <a:endParaRPr lang="zh-CN" altLang="en-US" dirty="0"/>
          </a:p>
        </p:txBody>
      </p:sp>
      <p:pic>
        <p:nvPicPr>
          <p:cNvPr id="43" name="图片 4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60" y="2364137"/>
            <a:ext cx="1260000" cy="15439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358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矩形 120"/>
          <p:cNvSpPr/>
          <p:nvPr/>
        </p:nvSpPr>
        <p:spPr>
          <a:xfrm>
            <a:off x="4958774" y="2831271"/>
            <a:ext cx="1439863" cy="10795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955110" y="580491"/>
            <a:ext cx="4512774" cy="52322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折一折，算一算，说一说。</a:t>
            </a:r>
          </a:p>
        </p:txBody>
      </p:sp>
      <p:sp>
        <p:nvSpPr>
          <p:cNvPr id="32" name="椭圆 31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61159" y="2776632"/>
            <a:ext cx="1439863" cy="10795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1592361" y="2792507"/>
            <a:ext cx="0" cy="10795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1233586" y="2792507"/>
            <a:ext cx="0" cy="10795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952724" y="2792507"/>
            <a:ext cx="0" cy="10795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7" descr="深色下对角线"/>
          <p:cNvSpPr/>
          <p:nvPr/>
        </p:nvSpPr>
        <p:spPr>
          <a:xfrm>
            <a:off x="873541" y="2781077"/>
            <a:ext cx="360045" cy="1063625"/>
          </a:xfrm>
          <a:prstGeom prst="rec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rgbClr val="FFFFFF"/>
            </a:bgClr>
          </a:patt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" name="TextBox 46"/>
          <p:cNvSpPr txBox="1"/>
          <p:nvPr/>
        </p:nvSpPr>
        <p:spPr>
          <a:xfrm>
            <a:off x="2241708" y="2816035"/>
            <a:ext cx="261461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0" hangingPunct="0">
              <a:buClrTx/>
              <a:buSzTx/>
              <a:defRPr/>
            </a:pPr>
            <a:r>
              <a:rPr kumimoji="0" lang="zh-CN" altLang="en-US" sz="2600" b="1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先分</a:t>
            </a:r>
            <a:r>
              <a:rPr kumimoji="0" lang="en-US" altLang="zh-CN" sz="2600" b="1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600" b="1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份，取</a:t>
            </a:r>
            <a:r>
              <a:rPr kumimoji="0" lang="en-US" altLang="zh-CN" sz="2600" b="1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600" b="1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cxnSp>
        <p:nvCxnSpPr>
          <p:cNvPr id="102" name="直接连接符 101"/>
          <p:cNvCxnSpPr/>
          <p:nvPr/>
        </p:nvCxnSpPr>
        <p:spPr>
          <a:xfrm>
            <a:off x="873224" y="3537362"/>
            <a:ext cx="1439863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1" descr="深色下对角线"/>
          <p:cNvSpPr/>
          <p:nvPr/>
        </p:nvSpPr>
        <p:spPr>
          <a:xfrm>
            <a:off x="873541" y="2792190"/>
            <a:ext cx="360363" cy="720725"/>
          </a:xfrm>
          <a:prstGeom prst="rect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" name="TextBox 47"/>
          <p:cNvSpPr txBox="1"/>
          <p:nvPr/>
        </p:nvSpPr>
        <p:spPr>
          <a:xfrm>
            <a:off x="2229834" y="3285881"/>
            <a:ext cx="26130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0" hangingPunct="0">
              <a:buClrTx/>
              <a:buSzTx/>
              <a:defRPr/>
            </a:pP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再分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份，取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873224" y="3164300"/>
            <a:ext cx="1439863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48"/>
          <p:cNvSpPr txBox="1"/>
          <p:nvPr/>
        </p:nvSpPr>
        <p:spPr>
          <a:xfrm>
            <a:off x="797659" y="3995735"/>
            <a:ext cx="3006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eaLnBrk="0" hangingPunct="0">
              <a:buClrTx/>
              <a:buSzTx/>
              <a:buFontTx/>
              <a:defRPr/>
            </a:pP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共分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份，共取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797659" y="1387060"/>
            <a:ext cx="1465724" cy="736292"/>
            <a:chOff x="691326" y="-1226463"/>
            <a:chExt cx="1465724" cy="736292"/>
          </a:xfrm>
        </p:grpSpPr>
        <p:grpSp>
          <p:nvGrpSpPr>
            <p:cNvPr id="108" name="组合 107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69132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文本框 109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文本框 111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9" name="文本框 108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2121634" y="1387060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本框 113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文本框 114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3622774" y="1387060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6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74" y="1387060"/>
                <a:ext cx="633507" cy="7392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直接连接符 116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2967643" y="1510528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2457103" y="1868668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18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3081943" y="131240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2213263" y="1868668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4" descr="深色下对角线"/>
          <p:cNvSpPr/>
          <p:nvPr/>
        </p:nvSpPr>
        <p:spPr>
          <a:xfrm>
            <a:off x="4966210" y="2831271"/>
            <a:ext cx="884238" cy="1079500"/>
          </a:xfrm>
          <a:prstGeom prst="rec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rgbClr val="FFFFFF"/>
            </a:bgClr>
          </a:patt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" name="Rectangle 15" descr="深色下对角线"/>
          <p:cNvSpPr/>
          <p:nvPr/>
        </p:nvSpPr>
        <p:spPr>
          <a:xfrm>
            <a:off x="4977323" y="2847146"/>
            <a:ext cx="863600" cy="900112"/>
          </a:xfrm>
          <a:prstGeom prst="rect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 w="19050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5255135" y="2839208"/>
            <a:ext cx="0" cy="10795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5558348" y="2839208"/>
            <a:ext cx="0" cy="10795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5850448" y="2831271"/>
            <a:ext cx="0" cy="10795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6139373" y="2831271"/>
            <a:ext cx="0" cy="10795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4977323" y="3005896"/>
            <a:ext cx="1439863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4977323" y="3201158"/>
            <a:ext cx="1439863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4977323" y="3383721"/>
            <a:ext cx="1439863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4977323" y="3564696"/>
            <a:ext cx="1439863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4977323" y="3739321"/>
            <a:ext cx="1439863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62"/>
          <p:cNvSpPr txBox="1"/>
          <p:nvPr/>
        </p:nvSpPr>
        <p:spPr>
          <a:xfrm>
            <a:off x="6380088" y="2722547"/>
            <a:ext cx="26146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eaLnBrk="0" hangingPunct="0">
              <a:buClrTx/>
              <a:buSzTx/>
              <a:buFontTx/>
              <a:defRPr/>
            </a:pP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先分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份，取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134" name="TextBox 63"/>
          <p:cNvSpPr txBox="1"/>
          <p:nvPr/>
        </p:nvSpPr>
        <p:spPr>
          <a:xfrm>
            <a:off x="6398637" y="3263388"/>
            <a:ext cx="26146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eaLnBrk="0" hangingPunct="0">
              <a:buClrTx/>
              <a:buSzTx/>
              <a:buFontTx/>
              <a:defRPr/>
            </a:pP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再分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份，取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135" name="TextBox 64"/>
          <p:cNvSpPr txBox="1"/>
          <p:nvPr/>
        </p:nvSpPr>
        <p:spPr>
          <a:xfrm>
            <a:off x="4878958" y="4050374"/>
            <a:ext cx="344963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defTabSz="914400" eaLnBrk="0" hangingPunct="0">
              <a:buClrTx/>
              <a:buSzTx/>
              <a:buFontTx/>
              <a:defRPr/>
            </a:pPr>
            <a:r>
              <a:rPr lang="zh-CN" altLang="en-US" sz="2600" b="1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共分</a:t>
            </a:r>
            <a:r>
              <a:rPr lang="zh-CN" altLang="en-US" sz="26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600" b="1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份,共取</a:t>
            </a:r>
            <a:r>
              <a:rPr lang="zh-CN" altLang="en-US" sz="26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600" b="1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grpSp>
        <p:nvGrpSpPr>
          <p:cNvPr id="136" name="组合 135">
            <a:extLst>
              <a:ext uri="{FF2B5EF4-FFF2-40B4-BE49-F238E27FC236}">
                <a16:creationId xmlns="" xmlns:a16="http://schemas.microsoft.com/office/drawing/2014/main" id="{351462F2-4574-445E-8997-80FF3F84EF27}"/>
              </a:ext>
            </a:extLst>
          </p:cNvPr>
          <p:cNvGrpSpPr/>
          <p:nvPr/>
        </p:nvGrpSpPr>
        <p:grpSpPr>
          <a:xfrm>
            <a:off x="4879612" y="1385147"/>
            <a:ext cx="1465724" cy="736292"/>
            <a:chOff x="2653476" y="-1226463"/>
            <a:chExt cx="1465724" cy="736292"/>
          </a:xfrm>
        </p:grpSpPr>
        <p:grpSp>
          <p:nvGrpSpPr>
            <p:cNvPr id="137" name="组合 136">
              <a:extLst>
                <a:ext uri="{FF2B5EF4-FFF2-40B4-BE49-F238E27FC236}">
                  <a16:creationId xmlns="" xmlns:a16="http://schemas.microsoft.com/office/drawing/2014/main" id="{83C893EF-543F-4B2D-82DF-E97F11F0B2D2}"/>
                </a:ext>
              </a:extLst>
            </p:cNvPr>
            <p:cNvGrpSpPr/>
            <p:nvPr/>
          </p:nvGrpSpPr>
          <p:grpSpPr>
            <a:xfrm>
              <a:off x="265347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文本框 138">
                    <a:extLst>
                      <a:ext uri="{FF2B5EF4-FFF2-40B4-BE49-F238E27FC236}">
                        <a16:creationId xmlns="" xmlns:a16="http://schemas.microsoft.com/office/drawing/2014/main" id="{ECAEFEAE-59A8-4868-B3D7-EED418A51E0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6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ECAEFEAE-59A8-4868-B3D7-EED418A51E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矩形 9">
                <a:extLst>
                  <a:ext uri="{FF2B5EF4-FFF2-40B4-BE49-F238E27FC236}">
                    <a16:creationId xmlns="" xmlns:a16="http://schemas.microsoft.com/office/drawing/2014/main" id="{2485B33A-45F1-4A1D-A3A4-C379363AC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文本框 140">
                    <a:extLst>
                      <a:ext uri="{FF2B5EF4-FFF2-40B4-BE49-F238E27FC236}">
                        <a16:creationId xmlns="" xmlns:a16="http://schemas.microsoft.com/office/drawing/2014/main" id="{88C758EB-3900-43AF-8FDA-23ABCF327E29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文本框 93">
                    <a:extLst>
                      <a:ext uri="{FF2B5EF4-FFF2-40B4-BE49-F238E27FC236}">
                        <a16:creationId xmlns:a16="http://schemas.microsoft.com/office/drawing/2014/main" id="{88C758EB-3900-43AF-8FDA-23ABCF327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8" name="文本框 137">
              <a:extLst>
                <a:ext uri="{FF2B5EF4-FFF2-40B4-BE49-F238E27FC236}">
                  <a16:creationId xmlns="" xmlns:a16="http://schemas.microsoft.com/office/drawing/2014/main" id="{910D9BFF-9C7D-4432-8B33-B0259EC00A21}"/>
                </a:ext>
              </a:extLst>
            </p:cNvPr>
            <p:cNvSpPr txBox="1"/>
            <p:nvPr/>
          </p:nvSpPr>
          <p:spPr>
            <a:xfrm>
              <a:off x="376528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="" xmlns:a16="http://schemas.microsoft.com/office/drawing/2014/main" id="{80610502-1EC7-4AD7-B228-D582E74C886A}"/>
              </a:ext>
            </a:extLst>
          </p:cNvPr>
          <p:cNvGrpSpPr/>
          <p:nvPr/>
        </p:nvGrpSpPr>
        <p:grpSpPr>
          <a:xfrm>
            <a:off x="6222637" y="1368295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文本框 142">
                  <a:extLst>
                    <a:ext uri="{FF2B5EF4-FFF2-40B4-BE49-F238E27FC236}">
                      <a16:creationId xmlns="" xmlns:a16="http://schemas.microsoft.com/office/drawing/2014/main" id="{23FBE8CF-8C39-4E54-A6BE-5B601CD76429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6 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23FBE8CF-8C39-4E54-A6BE-5B601CD76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文本框 143">
              <a:extLst>
                <a:ext uri="{FF2B5EF4-FFF2-40B4-BE49-F238E27FC236}">
                  <a16:creationId xmlns="" xmlns:a16="http://schemas.microsoft.com/office/drawing/2014/main" id="{A57E9C28-664E-4A7D-8821-B7901C5B7E71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>
                <a:extLst>
                  <a:ext uri="{FF2B5EF4-FFF2-40B4-BE49-F238E27FC236}">
                    <a16:creationId xmlns="" xmlns:a16="http://schemas.microsoft.com/office/drawing/2014/main" id="{DCE5FEB9-500F-43EA-8BF1-5BD93C287F77}"/>
                  </a:ext>
                </a:extLst>
              </p:cNvPr>
              <p:cNvSpPr txBox="1"/>
              <p:nvPr/>
            </p:nvSpPr>
            <p:spPr>
              <a:xfrm>
                <a:off x="7723777" y="1368295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E5FEB9-500F-43EA-8BF1-5BD93C28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77" y="1368295"/>
                <a:ext cx="633507" cy="7392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接连接符 145">
            <a:extLst>
              <a:ext uri="{FF2B5EF4-FFF2-40B4-BE49-F238E27FC236}">
                <a16:creationId xmlns="" xmlns:a16="http://schemas.microsoft.com/office/drawing/2014/main" id="{B7628B36-2D7E-437D-83DE-298B687702E1}"/>
              </a:ext>
            </a:extLst>
          </p:cNvPr>
          <p:cNvCxnSpPr>
            <a:cxnSpLocks/>
          </p:cNvCxnSpPr>
          <p:nvPr/>
        </p:nvCxnSpPr>
        <p:spPr>
          <a:xfrm>
            <a:off x="7068646" y="149176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="" xmlns:a16="http://schemas.microsoft.com/office/drawing/2014/main" id="{383C4EF3-3915-4732-A979-E8E4165F2D3E}"/>
              </a:ext>
            </a:extLst>
          </p:cNvPr>
          <p:cNvCxnSpPr>
            <a:cxnSpLocks/>
          </p:cNvCxnSpPr>
          <p:nvPr/>
        </p:nvCxnSpPr>
        <p:spPr>
          <a:xfrm>
            <a:off x="6558106" y="184990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>
            <a:extLst>
              <a:ext uri="{FF2B5EF4-FFF2-40B4-BE49-F238E27FC236}">
                <a16:creationId xmlns="" xmlns:a16="http://schemas.microsoft.com/office/drawing/2014/main" id="{EF074EE1-4E24-4269-9A4E-12ECB1C25E17}"/>
              </a:ext>
            </a:extLst>
          </p:cNvPr>
          <p:cNvSpPr txBox="1"/>
          <p:nvPr/>
        </p:nvSpPr>
        <p:spPr>
          <a:xfrm>
            <a:off x="7182946" y="129364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DF770122-4F4E-44F4-9A2D-AC814980BE4D}"/>
              </a:ext>
            </a:extLst>
          </p:cNvPr>
          <p:cNvSpPr txBox="1"/>
          <p:nvPr/>
        </p:nvSpPr>
        <p:spPr>
          <a:xfrm>
            <a:off x="6314266" y="1849903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0" name="直接连接符 149">
            <a:extLst>
              <a:ext uri="{FF2B5EF4-FFF2-40B4-BE49-F238E27FC236}">
                <a16:creationId xmlns="" xmlns:a16="http://schemas.microsoft.com/office/drawing/2014/main" id="{E374A53A-D367-4354-A403-FCA22343DB53}"/>
              </a:ext>
            </a:extLst>
          </p:cNvPr>
          <p:cNvCxnSpPr>
            <a:cxnSpLocks/>
          </p:cNvCxnSpPr>
          <p:nvPr/>
        </p:nvCxnSpPr>
        <p:spPr>
          <a:xfrm>
            <a:off x="7066106" y="184990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="" xmlns:a16="http://schemas.microsoft.com/office/drawing/2014/main" id="{AD5F01AE-DA82-4F26-AC20-0EC4632AEB85}"/>
              </a:ext>
            </a:extLst>
          </p:cNvPr>
          <p:cNvCxnSpPr>
            <a:cxnSpLocks/>
          </p:cNvCxnSpPr>
          <p:nvPr/>
        </p:nvCxnSpPr>
        <p:spPr>
          <a:xfrm>
            <a:off x="6535246" y="149176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>
            <a:extLst>
              <a:ext uri="{FF2B5EF4-FFF2-40B4-BE49-F238E27FC236}">
                <a16:creationId xmlns="" xmlns:a16="http://schemas.microsoft.com/office/drawing/2014/main" id="{68AB52FC-E2AE-438A-A8DA-7B44EB9FEEE7}"/>
              </a:ext>
            </a:extLst>
          </p:cNvPr>
          <p:cNvSpPr txBox="1"/>
          <p:nvPr/>
        </p:nvSpPr>
        <p:spPr>
          <a:xfrm>
            <a:off x="7215966" y="1849903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="" xmlns:a16="http://schemas.microsoft.com/office/drawing/2014/main" id="{C89E013C-3790-4795-B824-E5FE85616F8C}"/>
              </a:ext>
            </a:extLst>
          </p:cNvPr>
          <p:cNvSpPr txBox="1"/>
          <p:nvPr/>
        </p:nvSpPr>
        <p:spPr>
          <a:xfrm>
            <a:off x="6306646" y="129364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ldLvl="0" animBg="1"/>
      <p:bldP spid="54" grpId="0" bldLvl="0" animBg="1"/>
      <p:bldP spid="100" grpId="0" bldLvl="0" animBg="1"/>
      <p:bldP spid="101" grpId="0"/>
      <p:bldP spid="103" grpId="0" bldLvl="0" animBg="1"/>
      <p:bldP spid="104" grpId="0"/>
      <p:bldP spid="106" grpId="0"/>
      <p:bldP spid="116" grpId="0"/>
      <p:bldP spid="119" grpId="0"/>
      <p:bldP spid="120" grpId="0"/>
      <p:bldP spid="122" grpId="0" bldLvl="0" animBg="1"/>
      <p:bldP spid="123" grpId="0" bldLvl="0" animBg="1"/>
      <p:bldP spid="133" grpId="0"/>
      <p:bldP spid="134" grpId="0"/>
      <p:bldP spid="135" grpId="0"/>
      <p:bldP spid="145" grpId="0"/>
      <p:bldP spid="148" grpId="0"/>
      <p:bldP spid="149" grpId="0"/>
      <p:bldP spid="152" grpId="0"/>
      <p:bldP spid="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55110" y="580491"/>
            <a:ext cx="4512774" cy="52322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折一折，算一算，说一说。</a:t>
            </a:r>
          </a:p>
        </p:txBody>
      </p:sp>
      <p:sp>
        <p:nvSpPr>
          <p:cNvPr id="18" name="椭圆 17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797659" y="1387060"/>
            <a:ext cx="1465724" cy="736292"/>
            <a:chOff x="691326" y="-1226463"/>
            <a:chExt cx="1465724" cy="736292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69132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2121634" y="1387060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3622774" y="1387060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6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74" y="1387060"/>
                <a:ext cx="633507" cy="7392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2967643" y="1510528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2457103" y="1868668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3081943" y="131240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2213263" y="1868668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351462F2-4574-445E-8997-80FF3F84EF27}"/>
              </a:ext>
            </a:extLst>
          </p:cNvPr>
          <p:cNvGrpSpPr/>
          <p:nvPr/>
        </p:nvGrpSpPr>
        <p:grpSpPr>
          <a:xfrm>
            <a:off x="4879612" y="1385147"/>
            <a:ext cx="1465724" cy="736292"/>
            <a:chOff x="2653476" y="-1226463"/>
            <a:chExt cx="1465724" cy="736292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83C893EF-543F-4B2D-82DF-E97F11F0B2D2}"/>
                </a:ext>
              </a:extLst>
            </p:cNvPr>
            <p:cNvGrpSpPr/>
            <p:nvPr/>
          </p:nvGrpSpPr>
          <p:grpSpPr>
            <a:xfrm>
              <a:off x="265347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>
                    <a:extLst>
                      <a:ext uri="{FF2B5EF4-FFF2-40B4-BE49-F238E27FC236}">
                        <a16:creationId xmlns="" xmlns:a16="http://schemas.microsoft.com/office/drawing/2014/main" id="{ECAEFEAE-59A8-4868-B3D7-EED418A51E0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6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ECAEFEAE-59A8-4868-B3D7-EED418A51E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矩形 9">
                <a:extLst>
                  <a:ext uri="{FF2B5EF4-FFF2-40B4-BE49-F238E27FC236}">
                    <a16:creationId xmlns="" xmlns:a16="http://schemas.microsoft.com/office/drawing/2014/main" id="{2485B33A-45F1-4A1D-A3A4-C379363AC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37">
                    <a:extLst>
                      <a:ext uri="{FF2B5EF4-FFF2-40B4-BE49-F238E27FC236}">
                        <a16:creationId xmlns="" xmlns:a16="http://schemas.microsoft.com/office/drawing/2014/main" id="{88C758EB-3900-43AF-8FDA-23ABCF327E29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文本框 93">
                    <a:extLst>
                      <a:ext uri="{FF2B5EF4-FFF2-40B4-BE49-F238E27FC236}">
                        <a16:creationId xmlns:a16="http://schemas.microsoft.com/office/drawing/2014/main" id="{88C758EB-3900-43AF-8FDA-23ABCF327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910D9BFF-9C7D-4432-8B33-B0259EC00A21}"/>
                </a:ext>
              </a:extLst>
            </p:cNvPr>
            <p:cNvSpPr txBox="1"/>
            <p:nvPr/>
          </p:nvSpPr>
          <p:spPr>
            <a:xfrm>
              <a:off x="376528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80610502-1EC7-4AD7-B228-D582E74C886A}"/>
              </a:ext>
            </a:extLst>
          </p:cNvPr>
          <p:cNvGrpSpPr/>
          <p:nvPr/>
        </p:nvGrpSpPr>
        <p:grpSpPr>
          <a:xfrm>
            <a:off x="6222637" y="1368295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="" xmlns:a16="http://schemas.microsoft.com/office/drawing/2014/main" id="{23FBE8CF-8C39-4E54-A6BE-5B601CD76429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6 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23FBE8CF-8C39-4E54-A6BE-5B601CD76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A57E9C28-664E-4A7D-8821-B7901C5B7E71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DCE5FEB9-500F-43EA-8BF1-5BD93C287F77}"/>
                  </a:ext>
                </a:extLst>
              </p:cNvPr>
              <p:cNvSpPr txBox="1"/>
              <p:nvPr/>
            </p:nvSpPr>
            <p:spPr>
              <a:xfrm>
                <a:off x="7723777" y="1368295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E5FEB9-500F-43EA-8BF1-5BD93C28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77" y="1368295"/>
                <a:ext cx="633507" cy="7392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B7628B36-2D7E-437D-83DE-298B687702E1}"/>
              </a:ext>
            </a:extLst>
          </p:cNvPr>
          <p:cNvCxnSpPr>
            <a:cxnSpLocks/>
          </p:cNvCxnSpPr>
          <p:nvPr/>
        </p:nvCxnSpPr>
        <p:spPr>
          <a:xfrm>
            <a:off x="7068646" y="149176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383C4EF3-3915-4732-A979-E8E4165F2D3E}"/>
              </a:ext>
            </a:extLst>
          </p:cNvPr>
          <p:cNvCxnSpPr>
            <a:cxnSpLocks/>
          </p:cNvCxnSpPr>
          <p:nvPr/>
        </p:nvCxnSpPr>
        <p:spPr>
          <a:xfrm>
            <a:off x="6558106" y="184990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EF074EE1-4E24-4269-9A4E-12ECB1C25E17}"/>
              </a:ext>
            </a:extLst>
          </p:cNvPr>
          <p:cNvSpPr txBox="1"/>
          <p:nvPr/>
        </p:nvSpPr>
        <p:spPr>
          <a:xfrm>
            <a:off x="7182946" y="129364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DF770122-4F4E-44F4-9A2D-AC814980BE4D}"/>
              </a:ext>
            </a:extLst>
          </p:cNvPr>
          <p:cNvSpPr txBox="1"/>
          <p:nvPr/>
        </p:nvSpPr>
        <p:spPr>
          <a:xfrm>
            <a:off x="6314266" y="1849903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="" xmlns:a16="http://schemas.microsoft.com/office/drawing/2014/main" id="{E374A53A-D367-4354-A403-FCA22343DB53}"/>
              </a:ext>
            </a:extLst>
          </p:cNvPr>
          <p:cNvCxnSpPr>
            <a:cxnSpLocks/>
          </p:cNvCxnSpPr>
          <p:nvPr/>
        </p:nvCxnSpPr>
        <p:spPr>
          <a:xfrm>
            <a:off x="7066106" y="184990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="" xmlns:a16="http://schemas.microsoft.com/office/drawing/2014/main" id="{AD5F01AE-DA82-4F26-AC20-0EC4632AEB85}"/>
              </a:ext>
            </a:extLst>
          </p:cNvPr>
          <p:cNvCxnSpPr>
            <a:cxnSpLocks/>
          </p:cNvCxnSpPr>
          <p:nvPr/>
        </p:nvCxnSpPr>
        <p:spPr>
          <a:xfrm>
            <a:off x="6535246" y="149176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68AB52FC-E2AE-438A-A8DA-7B44EB9FEEE7}"/>
              </a:ext>
            </a:extLst>
          </p:cNvPr>
          <p:cNvSpPr txBox="1"/>
          <p:nvPr/>
        </p:nvSpPr>
        <p:spPr>
          <a:xfrm>
            <a:off x="7215966" y="1849903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C89E013C-3790-4795-B824-E5FE85616F8C}"/>
              </a:ext>
            </a:extLst>
          </p:cNvPr>
          <p:cNvSpPr txBox="1"/>
          <p:nvPr/>
        </p:nvSpPr>
        <p:spPr>
          <a:xfrm>
            <a:off x="6306646" y="129364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885FCE6F-8139-4D29-9A0E-3B360A2DC63E}"/>
              </a:ext>
            </a:extLst>
          </p:cNvPr>
          <p:cNvGrpSpPr/>
          <p:nvPr/>
        </p:nvGrpSpPr>
        <p:grpSpPr>
          <a:xfrm>
            <a:off x="780667" y="2450458"/>
            <a:ext cx="1501766" cy="736292"/>
            <a:chOff x="4465284" y="-1226463"/>
            <a:chExt cx="1501766" cy="736292"/>
          </a:xfrm>
        </p:grpSpPr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4788CD80-4BE4-428C-BD2D-EC53FA3CA102}"/>
                </a:ext>
              </a:extLst>
            </p:cNvPr>
            <p:cNvGrpSpPr/>
            <p:nvPr/>
          </p:nvGrpSpPr>
          <p:grpSpPr>
            <a:xfrm>
              <a:off x="4465284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文本框 66">
                    <a:extLst>
                      <a:ext uri="{FF2B5EF4-FFF2-40B4-BE49-F238E27FC236}">
                        <a16:creationId xmlns="" xmlns:a16="http://schemas.microsoft.com/office/drawing/2014/main" id="{56AD99A1-7FB0-4F33-814F-151F6EECF14F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id="{56AD99A1-7FB0-4F33-814F-151F6EECF1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矩形 9">
                <a:extLst>
                  <a:ext uri="{FF2B5EF4-FFF2-40B4-BE49-F238E27FC236}">
                    <a16:creationId xmlns="" xmlns:a16="http://schemas.microsoft.com/office/drawing/2014/main" id="{36A29067-D850-4644-9ECF-02A7DA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文本框 68">
                    <a:extLst>
                      <a:ext uri="{FF2B5EF4-FFF2-40B4-BE49-F238E27FC236}">
                        <a16:creationId xmlns="" xmlns:a16="http://schemas.microsoft.com/office/drawing/2014/main" id="{64220638-D148-428B-A746-710FC77F631A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8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文本框 97">
                    <a:extLst>
                      <a:ext uri="{FF2B5EF4-FFF2-40B4-BE49-F238E27FC236}">
                        <a16:creationId xmlns:a16="http://schemas.microsoft.com/office/drawing/2014/main" id="{64220638-D148-428B-A746-710FC77F63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6" name="文本框 65">
              <a:extLst>
                <a:ext uri="{FF2B5EF4-FFF2-40B4-BE49-F238E27FC236}">
                  <a16:creationId xmlns="" xmlns:a16="http://schemas.microsoft.com/office/drawing/2014/main" id="{72CCA775-CABA-4316-A2D1-3293BCC90CF1}"/>
                </a:ext>
              </a:extLst>
            </p:cNvPr>
            <p:cNvSpPr txBox="1"/>
            <p:nvPr/>
          </p:nvSpPr>
          <p:spPr>
            <a:xfrm>
              <a:off x="561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EF7F89CC-E589-4994-9DF4-C23D7350F572}"/>
              </a:ext>
            </a:extLst>
          </p:cNvPr>
          <p:cNvGrpSpPr/>
          <p:nvPr/>
        </p:nvGrpSpPr>
        <p:grpSpPr>
          <a:xfrm>
            <a:off x="2121634" y="2424081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="" xmlns:a16="http://schemas.microsoft.com/office/drawing/2014/main" id="{55356C7B-F935-45DE-87D6-E92F76872698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8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55356C7B-F935-45DE-87D6-E92F76872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文本框 71">
              <a:extLst>
                <a:ext uri="{FF2B5EF4-FFF2-40B4-BE49-F238E27FC236}">
                  <a16:creationId xmlns="" xmlns:a16="http://schemas.microsoft.com/office/drawing/2014/main" id="{1C8F0005-79E0-4E92-90EE-F8021F2E1A5F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="" xmlns:a16="http://schemas.microsoft.com/office/drawing/2014/main" id="{C66CF0D8-DEFA-4451-BA45-C134FF69D225}"/>
                  </a:ext>
                </a:extLst>
              </p:cNvPr>
              <p:cNvSpPr txBox="1"/>
              <p:nvPr/>
            </p:nvSpPr>
            <p:spPr>
              <a:xfrm>
                <a:off x="3622774" y="2424081"/>
                <a:ext cx="813043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6CF0D8-DEFA-4451-BA45-C134FF69D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74" y="2424081"/>
                <a:ext cx="813043" cy="7394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/>
          <p:cNvSpPr/>
          <p:nvPr/>
        </p:nvSpPr>
        <p:spPr>
          <a:xfrm>
            <a:off x="2121634" y="3512927"/>
            <a:ext cx="1439863" cy="1079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Rectangle 18" descr="深色下对角线"/>
          <p:cNvSpPr/>
          <p:nvPr/>
        </p:nvSpPr>
        <p:spPr>
          <a:xfrm>
            <a:off x="2121634" y="3514514"/>
            <a:ext cx="1260475" cy="1079500"/>
          </a:xfrm>
          <a:prstGeom prst="rec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rgbClr val="FFFFFF"/>
            </a:bgClr>
          </a:patt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Rectangle 19" descr="深色下对角线"/>
          <p:cNvSpPr/>
          <p:nvPr/>
        </p:nvSpPr>
        <p:spPr>
          <a:xfrm>
            <a:off x="2123221" y="3512927"/>
            <a:ext cx="1260475" cy="269875"/>
          </a:xfrm>
          <a:prstGeom prst="rect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320071" y="3528802"/>
            <a:ext cx="0" cy="107950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2507396" y="3525627"/>
            <a:ext cx="0" cy="107950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2683609" y="3524039"/>
            <a:ext cx="0" cy="108108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2858234" y="3520864"/>
            <a:ext cx="0" cy="108108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3031271" y="3525627"/>
            <a:ext cx="0" cy="107950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3204309" y="3524039"/>
            <a:ext cx="0" cy="108108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375759" y="3520864"/>
            <a:ext cx="0" cy="108108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2124809" y="4063789"/>
            <a:ext cx="1439863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2121634" y="3798677"/>
            <a:ext cx="1439863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2121634" y="4330489"/>
            <a:ext cx="1439863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75"/>
          <p:cNvSpPr txBox="1"/>
          <p:nvPr/>
        </p:nvSpPr>
        <p:spPr>
          <a:xfrm>
            <a:off x="3726641" y="3391586"/>
            <a:ext cx="2587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eaLnBrk="0" hangingPunct="0">
              <a:buClrTx/>
              <a:buSzTx/>
              <a:buFontTx/>
              <a:defRPr/>
            </a:pP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先分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份，取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88" name="TextBox 80"/>
          <p:cNvSpPr txBox="1"/>
          <p:nvPr/>
        </p:nvSpPr>
        <p:spPr>
          <a:xfrm>
            <a:off x="3734632" y="3822330"/>
            <a:ext cx="2586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eaLnBrk="0" hangingPunct="0">
              <a:buClrTx/>
              <a:buSzTx/>
              <a:buFontTx/>
              <a:defRPr/>
            </a:pP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再分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份，取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89" name="TextBox 81"/>
          <p:cNvSpPr txBox="1"/>
          <p:nvPr/>
        </p:nvSpPr>
        <p:spPr>
          <a:xfrm>
            <a:off x="3726641" y="4238139"/>
            <a:ext cx="31915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eaLnBrk="0" hangingPunct="0">
              <a:buClrTx/>
              <a:buSzTx/>
              <a:buFontTx/>
              <a:defRPr/>
            </a:pP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共分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份，共取</a:t>
            </a:r>
            <a:r>
              <a:rPr kumimoji="0" lang="zh-CN" altLang="en-US" sz="2600" b="1" kern="1200" cap="none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600" b="1" kern="1200" cap="none" normalizeH="0" baseline="0" noProof="0" dirty="0">
                <a:solidFill>
                  <a:srgbClr val="0066FF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ldLvl="0" animBg="1"/>
      <p:bldP spid="75" grpId="0" bldLvl="0" animBg="1"/>
      <p:bldP spid="76" grpId="0" bldLvl="0" animBg="1"/>
      <p:bldP spid="87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3"/>
          <p:cNvSpPr txBox="1">
            <a:spLocks noChangeArrowheads="1"/>
          </p:cNvSpPr>
          <p:nvPr/>
        </p:nvSpPr>
        <p:spPr bwMode="auto">
          <a:xfrm>
            <a:off x="955110" y="580491"/>
            <a:ext cx="4512774" cy="52322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折一折，算一算，说一说。</a:t>
            </a:r>
          </a:p>
        </p:txBody>
      </p:sp>
      <p:sp>
        <p:nvSpPr>
          <p:cNvPr id="95" name="椭圆 94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>
            <a:extLst>
              <a:ext uri="{FF2B5EF4-FFF2-40B4-BE49-F238E27FC236}">
                <a16:creationId xmlns="" xmlns:a16="http://schemas.microsoft.com/office/drawing/2014/main" id="{65CE7066-89CE-4641-9279-0620D2711BB0}"/>
              </a:ext>
            </a:extLst>
          </p:cNvPr>
          <p:cNvGrpSpPr/>
          <p:nvPr/>
        </p:nvGrpSpPr>
        <p:grpSpPr>
          <a:xfrm>
            <a:off x="797659" y="1387060"/>
            <a:ext cx="1465724" cy="736292"/>
            <a:chOff x="691326" y="-1226463"/>
            <a:chExt cx="1465724" cy="736292"/>
          </a:xfrm>
        </p:grpSpPr>
        <p:grpSp>
          <p:nvGrpSpPr>
            <p:cNvPr id="97" name="组合 96">
              <a:extLst>
                <a:ext uri="{FF2B5EF4-FFF2-40B4-BE49-F238E27FC236}">
                  <a16:creationId xmlns="" xmlns:a16="http://schemas.microsoft.com/office/drawing/2014/main" id="{9D12B412-60F9-473B-8FF5-8251675C236B}"/>
                </a:ext>
              </a:extLst>
            </p:cNvPr>
            <p:cNvGrpSpPr/>
            <p:nvPr/>
          </p:nvGrpSpPr>
          <p:grpSpPr>
            <a:xfrm>
              <a:off x="69132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文本框 98">
                    <a:extLst>
                      <a:ext uri="{FF2B5EF4-FFF2-40B4-BE49-F238E27FC236}">
                        <a16:creationId xmlns="" xmlns:a16="http://schemas.microsoft.com/office/drawing/2014/main" id="{6038E798-5F9F-4FDE-AE09-A2AD6021D4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6038E798-5F9F-4FDE-AE09-A2AD6021D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矩形 9">
                <a:extLst>
                  <a:ext uri="{FF2B5EF4-FFF2-40B4-BE49-F238E27FC236}">
                    <a16:creationId xmlns="" xmlns:a16="http://schemas.microsoft.com/office/drawing/2014/main" id="{4367561D-F3C6-4237-A3B2-6ECA7A6E7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文本框 100">
                    <a:extLst>
                      <a:ext uri="{FF2B5EF4-FFF2-40B4-BE49-F238E27FC236}">
                        <a16:creationId xmlns="" xmlns:a16="http://schemas.microsoft.com/office/drawing/2014/main" id="{CACB1284-CD0E-4DDC-B89A-D809E1AC62C6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CACB1284-CD0E-4DDC-B89A-D809E1AC6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8" name="文本框 97">
              <a:extLst>
                <a:ext uri="{FF2B5EF4-FFF2-40B4-BE49-F238E27FC236}">
                  <a16:creationId xmlns="" xmlns:a16="http://schemas.microsoft.com/office/drawing/2014/main" id="{42D60882-33EE-4438-A144-A25709E9BE3E}"/>
                </a:ext>
              </a:extLst>
            </p:cNvPr>
            <p:cNvSpPr txBox="1"/>
            <p:nvPr/>
          </p:nvSpPr>
          <p:spPr>
            <a:xfrm>
              <a:off x="180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="" xmlns:a16="http://schemas.microsoft.com/office/drawing/2014/main" id="{E76C5C25-E45D-415A-B31E-13716415884C}"/>
              </a:ext>
            </a:extLst>
          </p:cNvPr>
          <p:cNvGrpSpPr/>
          <p:nvPr/>
        </p:nvGrpSpPr>
        <p:grpSpPr>
          <a:xfrm>
            <a:off x="2121634" y="1387060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="" xmlns:a16="http://schemas.microsoft.com/office/drawing/2014/main" id="{74DA5CB0-42E2-4CE3-BA62-B7B1BDC1E70A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74DA5CB0-42E2-4CE3-BA62-B7B1BDC1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文本框 103">
              <a:extLst>
                <a:ext uri="{FF2B5EF4-FFF2-40B4-BE49-F238E27FC236}">
                  <a16:creationId xmlns="" xmlns:a16="http://schemas.microsoft.com/office/drawing/2014/main" id="{DD6AAF11-1932-4B93-9252-84E25CF56A6B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="" xmlns:a16="http://schemas.microsoft.com/office/drawing/2014/main" id="{8F3462BF-BFA0-41DD-BBDF-00F8D52D5F00}"/>
                  </a:ext>
                </a:extLst>
              </p:cNvPr>
              <p:cNvSpPr txBox="1"/>
              <p:nvPr/>
            </p:nvSpPr>
            <p:spPr>
              <a:xfrm>
                <a:off x="3622774" y="1387060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6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462BF-BFA0-41DD-BBDF-00F8D52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74" y="1387060"/>
                <a:ext cx="633507" cy="7392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直接连接符 105">
            <a:extLst>
              <a:ext uri="{FF2B5EF4-FFF2-40B4-BE49-F238E27FC236}">
                <a16:creationId xmlns="" xmlns:a16="http://schemas.microsoft.com/office/drawing/2014/main" id="{A2FA20A0-2CB0-4E56-9378-9386AA84C209}"/>
              </a:ext>
            </a:extLst>
          </p:cNvPr>
          <p:cNvCxnSpPr>
            <a:cxnSpLocks/>
          </p:cNvCxnSpPr>
          <p:nvPr/>
        </p:nvCxnSpPr>
        <p:spPr>
          <a:xfrm>
            <a:off x="2967643" y="1510528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="" xmlns:a16="http://schemas.microsoft.com/office/drawing/2014/main" id="{EDFD66FF-A230-435E-9CE2-7E00A6A21810}"/>
              </a:ext>
            </a:extLst>
          </p:cNvPr>
          <p:cNvCxnSpPr>
            <a:cxnSpLocks/>
          </p:cNvCxnSpPr>
          <p:nvPr/>
        </p:nvCxnSpPr>
        <p:spPr>
          <a:xfrm>
            <a:off x="2457103" y="1868668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="" xmlns:a16="http://schemas.microsoft.com/office/drawing/2014/main" id="{0578FDAF-6ED4-404F-A72F-528DFE27D3B9}"/>
              </a:ext>
            </a:extLst>
          </p:cNvPr>
          <p:cNvSpPr txBox="1"/>
          <p:nvPr/>
        </p:nvSpPr>
        <p:spPr>
          <a:xfrm>
            <a:off x="3081943" y="131240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="" xmlns:a16="http://schemas.microsoft.com/office/drawing/2014/main" id="{006A0738-769D-429F-8A73-35C8ECD55B21}"/>
              </a:ext>
            </a:extLst>
          </p:cNvPr>
          <p:cNvSpPr txBox="1"/>
          <p:nvPr/>
        </p:nvSpPr>
        <p:spPr>
          <a:xfrm>
            <a:off x="2213263" y="1868668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="" xmlns:a16="http://schemas.microsoft.com/office/drawing/2014/main" id="{351462F2-4574-445E-8997-80FF3F84EF27}"/>
              </a:ext>
            </a:extLst>
          </p:cNvPr>
          <p:cNvGrpSpPr/>
          <p:nvPr/>
        </p:nvGrpSpPr>
        <p:grpSpPr>
          <a:xfrm>
            <a:off x="4879612" y="1385147"/>
            <a:ext cx="1465724" cy="736292"/>
            <a:chOff x="2653476" y="-1226463"/>
            <a:chExt cx="1465724" cy="736292"/>
          </a:xfrm>
        </p:grpSpPr>
        <p:grpSp>
          <p:nvGrpSpPr>
            <p:cNvPr id="111" name="组合 110">
              <a:extLst>
                <a:ext uri="{FF2B5EF4-FFF2-40B4-BE49-F238E27FC236}">
                  <a16:creationId xmlns="" xmlns:a16="http://schemas.microsoft.com/office/drawing/2014/main" id="{83C893EF-543F-4B2D-82DF-E97F11F0B2D2}"/>
                </a:ext>
              </a:extLst>
            </p:cNvPr>
            <p:cNvGrpSpPr/>
            <p:nvPr/>
          </p:nvGrpSpPr>
          <p:grpSpPr>
            <a:xfrm>
              <a:off x="2653476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文本框 112">
                    <a:extLst>
                      <a:ext uri="{FF2B5EF4-FFF2-40B4-BE49-F238E27FC236}">
                        <a16:creationId xmlns="" xmlns:a16="http://schemas.microsoft.com/office/drawing/2014/main" id="{ECAEFEAE-59A8-4868-B3D7-EED418A51E0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6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ECAEFEAE-59A8-4868-B3D7-EED418A51E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矩形 9">
                <a:extLst>
                  <a:ext uri="{FF2B5EF4-FFF2-40B4-BE49-F238E27FC236}">
                    <a16:creationId xmlns="" xmlns:a16="http://schemas.microsoft.com/office/drawing/2014/main" id="{2485B33A-45F1-4A1D-A3A4-C379363AC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文本框 114">
                    <a:extLst>
                      <a:ext uri="{FF2B5EF4-FFF2-40B4-BE49-F238E27FC236}">
                        <a16:creationId xmlns="" xmlns:a16="http://schemas.microsoft.com/office/drawing/2014/main" id="{88C758EB-3900-43AF-8FDA-23ABCF327E29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文本框 93">
                    <a:extLst>
                      <a:ext uri="{FF2B5EF4-FFF2-40B4-BE49-F238E27FC236}">
                        <a16:creationId xmlns:a16="http://schemas.microsoft.com/office/drawing/2014/main" id="{88C758EB-3900-43AF-8FDA-23ABCF327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2" name="文本框 111">
              <a:extLst>
                <a:ext uri="{FF2B5EF4-FFF2-40B4-BE49-F238E27FC236}">
                  <a16:creationId xmlns="" xmlns:a16="http://schemas.microsoft.com/office/drawing/2014/main" id="{910D9BFF-9C7D-4432-8B33-B0259EC00A21}"/>
                </a:ext>
              </a:extLst>
            </p:cNvPr>
            <p:cNvSpPr txBox="1"/>
            <p:nvPr/>
          </p:nvSpPr>
          <p:spPr>
            <a:xfrm>
              <a:off x="376528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="" xmlns:a16="http://schemas.microsoft.com/office/drawing/2014/main" id="{80610502-1EC7-4AD7-B228-D582E74C886A}"/>
              </a:ext>
            </a:extLst>
          </p:cNvPr>
          <p:cNvGrpSpPr/>
          <p:nvPr/>
        </p:nvGrpSpPr>
        <p:grpSpPr>
          <a:xfrm>
            <a:off x="6222637" y="1368295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116">
                  <a:extLst>
                    <a:ext uri="{FF2B5EF4-FFF2-40B4-BE49-F238E27FC236}">
                      <a16:creationId xmlns="" xmlns:a16="http://schemas.microsoft.com/office/drawing/2014/main" id="{23FBE8CF-8C39-4E54-A6BE-5B601CD76429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6 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23FBE8CF-8C39-4E54-A6BE-5B601CD76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文本框 117">
              <a:extLst>
                <a:ext uri="{FF2B5EF4-FFF2-40B4-BE49-F238E27FC236}">
                  <a16:creationId xmlns="" xmlns:a16="http://schemas.microsoft.com/office/drawing/2014/main" id="{A57E9C28-664E-4A7D-8821-B7901C5B7E71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="" xmlns:a16="http://schemas.microsoft.com/office/drawing/2014/main" id="{DCE5FEB9-500F-43EA-8BF1-5BD93C287F77}"/>
                  </a:ext>
                </a:extLst>
              </p:cNvPr>
              <p:cNvSpPr txBox="1"/>
              <p:nvPr/>
            </p:nvSpPr>
            <p:spPr>
              <a:xfrm>
                <a:off x="7723777" y="1368295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E5FEB9-500F-43EA-8BF1-5BD93C28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77" y="1368295"/>
                <a:ext cx="633507" cy="7392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直接连接符 119">
            <a:extLst>
              <a:ext uri="{FF2B5EF4-FFF2-40B4-BE49-F238E27FC236}">
                <a16:creationId xmlns="" xmlns:a16="http://schemas.microsoft.com/office/drawing/2014/main" id="{B7628B36-2D7E-437D-83DE-298B687702E1}"/>
              </a:ext>
            </a:extLst>
          </p:cNvPr>
          <p:cNvCxnSpPr>
            <a:cxnSpLocks/>
          </p:cNvCxnSpPr>
          <p:nvPr/>
        </p:nvCxnSpPr>
        <p:spPr>
          <a:xfrm>
            <a:off x="7068646" y="149176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="" xmlns:a16="http://schemas.microsoft.com/office/drawing/2014/main" id="{383C4EF3-3915-4732-A979-E8E4165F2D3E}"/>
              </a:ext>
            </a:extLst>
          </p:cNvPr>
          <p:cNvCxnSpPr>
            <a:cxnSpLocks/>
          </p:cNvCxnSpPr>
          <p:nvPr/>
        </p:nvCxnSpPr>
        <p:spPr>
          <a:xfrm>
            <a:off x="6558106" y="184990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>
            <a:extLst>
              <a:ext uri="{FF2B5EF4-FFF2-40B4-BE49-F238E27FC236}">
                <a16:creationId xmlns="" xmlns:a16="http://schemas.microsoft.com/office/drawing/2014/main" id="{EF074EE1-4E24-4269-9A4E-12ECB1C25E17}"/>
              </a:ext>
            </a:extLst>
          </p:cNvPr>
          <p:cNvSpPr txBox="1"/>
          <p:nvPr/>
        </p:nvSpPr>
        <p:spPr>
          <a:xfrm>
            <a:off x="7182946" y="129364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="" xmlns:a16="http://schemas.microsoft.com/office/drawing/2014/main" id="{DF770122-4F4E-44F4-9A2D-AC814980BE4D}"/>
              </a:ext>
            </a:extLst>
          </p:cNvPr>
          <p:cNvSpPr txBox="1"/>
          <p:nvPr/>
        </p:nvSpPr>
        <p:spPr>
          <a:xfrm>
            <a:off x="6314266" y="1849903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4" name="直接连接符 123">
            <a:extLst>
              <a:ext uri="{FF2B5EF4-FFF2-40B4-BE49-F238E27FC236}">
                <a16:creationId xmlns="" xmlns:a16="http://schemas.microsoft.com/office/drawing/2014/main" id="{E374A53A-D367-4354-A403-FCA22343DB53}"/>
              </a:ext>
            </a:extLst>
          </p:cNvPr>
          <p:cNvCxnSpPr>
            <a:cxnSpLocks/>
          </p:cNvCxnSpPr>
          <p:nvPr/>
        </p:nvCxnSpPr>
        <p:spPr>
          <a:xfrm>
            <a:off x="7066106" y="184990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="" xmlns:a16="http://schemas.microsoft.com/office/drawing/2014/main" id="{AD5F01AE-DA82-4F26-AC20-0EC4632AEB85}"/>
              </a:ext>
            </a:extLst>
          </p:cNvPr>
          <p:cNvCxnSpPr>
            <a:cxnSpLocks/>
          </p:cNvCxnSpPr>
          <p:nvPr/>
        </p:nvCxnSpPr>
        <p:spPr>
          <a:xfrm>
            <a:off x="6535246" y="1491763"/>
            <a:ext cx="158164" cy="183674"/>
          </a:xfrm>
          <a:prstGeom prst="line">
            <a:avLst/>
          </a:prstGeom>
          <a:ln w="95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25">
            <a:extLst>
              <a:ext uri="{FF2B5EF4-FFF2-40B4-BE49-F238E27FC236}">
                <a16:creationId xmlns="" xmlns:a16="http://schemas.microsoft.com/office/drawing/2014/main" id="{68AB52FC-E2AE-438A-A8DA-7B44EB9FEEE7}"/>
              </a:ext>
            </a:extLst>
          </p:cNvPr>
          <p:cNvSpPr txBox="1"/>
          <p:nvPr/>
        </p:nvSpPr>
        <p:spPr>
          <a:xfrm>
            <a:off x="7215966" y="1849903"/>
            <a:ext cx="2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="" xmlns:a16="http://schemas.microsoft.com/office/drawing/2014/main" id="{C89E013C-3790-4795-B824-E5FE85616F8C}"/>
              </a:ext>
            </a:extLst>
          </p:cNvPr>
          <p:cNvSpPr txBox="1"/>
          <p:nvPr/>
        </p:nvSpPr>
        <p:spPr>
          <a:xfrm>
            <a:off x="6306646" y="129364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="" xmlns:a16="http://schemas.microsoft.com/office/drawing/2014/main" id="{885FCE6F-8139-4D29-9A0E-3B360A2DC63E}"/>
              </a:ext>
            </a:extLst>
          </p:cNvPr>
          <p:cNvGrpSpPr/>
          <p:nvPr/>
        </p:nvGrpSpPr>
        <p:grpSpPr>
          <a:xfrm>
            <a:off x="780667" y="2450458"/>
            <a:ext cx="1501766" cy="736292"/>
            <a:chOff x="4465284" y="-1226463"/>
            <a:chExt cx="1501766" cy="736292"/>
          </a:xfrm>
        </p:grpSpPr>
        <p:grpSp>
          <p:nvGrpSpPr>
            <p:cNvPr id="129" name="组合 128">
              <a:extLst>
                <a:ext uri="{FF2B5EF4-FFF2-40B4-BE49-F238E27FC236}">
                  <a16:creationId xmlns="" xmlns:a16="http://schemas.microsoft.com/office/drawing/2014/main" id="{4788CD80-4BE4-428C-BD2D-EC53FA3CA102}"/>
                </a:ext>
              </a:extLst>
            </p:cNvPr>
            <p:cNvGrpSpPr/>
            <p:nvPr/>
          </p:nvGrpSpPr>
          <p:grpSpPr>
            <a:xfrm>
              <a:off x="4465284" y="-1226463"/>
              <a:ext cx="1292931" cy="736292"/>
              <a:chOff x="4198116" y="-446859"/>
              <a:chExt cx="1292931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文本框 130">
                    <a:extLst>
                      <a:ext uri="{FF2B5EF4-FFF2-40B4-BE49-F238E27FC236}">
                        <a16:creationId xmlns="" xmlns:a16="http://schemas.microsoft.com/office/drawing/2014/main" id="{56AD99A1-7FB0-4F33-814F-151F6EECF14F}"/>
                      </a:ext>
                    </a:extLst>
                  </p:cNvPr>
                  <p:cNvSpPr txBox="1"/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id="{56AD99A1-7FB0-4F33-814F-151F6EECF1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540" y="-446859"/>
                    <a:ext cx="633507" cy="73629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2" name="矩形 9">
                <a:extLst>
                  <a:ext uri="{FF2B5EF4-FFF2-40B4-BE49-F238E27FC236}">
                    <a16:creationId xmlns="" xmlns:a16="http://schemas.microsoft.com/office/drawing/2014/main" id="{36A29067-D850-4644-9ECF-02A7DA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602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文本框 132">
                    <a:extLst>
                      <a:ext uri="{FF2B5EF4-FFF2-40B4-BE49-F238E27FC236}">
                        <a16:creationId xmlns="" xmlns:a16="http://schemas.microsoft.com/office/drawing/2014/main" id="{64220638-D148-428B-A746-710FC77F631A}"/>
                      </a:ext>
                    </a:extLst>
                  </p:cNvPr>
                  <p:cNvSpPr txBox="1"/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8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文本框 97">
                    <a:extLst>
                      <a:ext uri="{FF2B5EF4-FFF2-40B4-BE49-F238E27FC236}">
                        <a16:creationId xmlns:a16="http://schemas.microsoft.com/office/drawing/2014/main" id="{64220638-D148-428B-A746-710FC77F63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8116" y="-446859"/>
                    <a:ext cx="633507" cy="73629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0" name="文本框 129">
              <a:extLst>
                <a:ext uri="{FF2B5EF4-FFF2-40B4-BE49-F238E27FC236}">
                  <a16:creationId xmlns="" xmlns:a16="http://schemas.microsoft.com/office/drawing/2014/main" id="{72CCA775-CABA-4316-A2D1-3293BCC90CF1}"/>
                </a:ext>
              </a:extLst>
            </p:cNvPr>
            <p:cNvSpPr txBox="1"/>
            <p:nvPr/>
          </p:nvSpPr>
          <p:spPr>
            <a:xfrm>
              <a:off x="561313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="" xmlns:a16="http://schemas.microsoft.com/office/drawing/2014/main" id="{EF7F89CC-E589-4994-9DF4-C23D7350F572}"/>
              </a:ext>
            </a:extLst>
          </p:cNvPr>
          <p:cNvGrpSpPr/>
          <p:nvPr/>
        </p:nvGrpSpPr>
        <p:grpSpPr>
          <a:xfrm>
            <a:off x="2121634" y="2424081"/>
            <a:ext cx="1610504" cy="745076"/>
            <a:chOff x="691326" y="-1226463"/>
            <a:chExt cx="1610504" cy="745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本框 134">
                  <a:extLst>
                    <a:ext uri="{FF2B5EF4-FFF2-40B4-BE49-F238E27FC236}">
                      <a16:creationId xmlns="" xmlns:a16="http://schemas.microsoft.com/office/drawing/2014/main" id="{55356C7B-F935-45DE-87D6-E92F76872698}"/>
                    </a:ext>
                  </a:extLst>
                </p:cNvPr>
                <p:cNvSpPr txBox="1"/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pc="45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8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4 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800" b="1" spc="450" dirty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55356C7B-F935-45DE-87D6-E92F76872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26" y="-1226463"/>
                  <a:ext cx="1410964" cy="74507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文本框 135">
              <a:extLst>
                <a:ext uri="{FF2B5EF4-FFF2-40B4-BE49-F238E27FC236}">
                  <a16:creationId xmlns="" xmlns:a16="http://schemas.microsoft.com/office/drawing/2014/main" id="{1C8F0005-79E0-4E92-90EE-F8021F2E1A5F}"/>
                </a:ext>
              </a:extLst>
            </p:cNvPr>
            <p:cNvSpPr txBox="1"/>
            <p:nvPr/>
          </p:nvSpPr>
          <p:spPr>
            <a:xfrm>
              <a:off x="1947913" y="-1111237"/>
              <a:ext cx="35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="" xmlns:a16="http://schemas.microsoft.com/office/drawing/2014/main" id="{C66CF0D8-DEFA-4451-BA45-C134FF69D225}"/>
                  </a:ext>
                </a:extLst>
              </p:cNvPr>
              <p:cNvSpPr txBox="1"/>
              <p:nvPr/>
            </p:nvSpPr>
            <p:spPr>
              <a:xfrm>
                <a:off x="3622774" y="2424081"/>
                <a:ext cx="813043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6CF0D8-DEFA-4451-BA45-C134FF69D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74" y="2424081"/>
                <a:ext cx="813043" cy="7394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组合 137"/>
          <p:cNvGrpSpPr/>
          <p:nvPr/>
        </p:nvGrpSpPr>
        <p:grpSpPr>
          <a:xfrm flipH="1">
            <a:off x="2201481" y="3433494"/>
            <a:ext cx="2157668" cy="1141730"/>
            <a:chOff x="8734" y="3148"/>
            <a:chExt cx="3147" cy="1798"/>
          </a:xfrm>
        </p:grpSpPr>
        <p:sp>
          <p:nvSpPr>
            <p:cNvPr id="140" name="云形标注 139"/>
            <p:cNvSpPr/>
            <p:nvPr/>
          </p:nvSpPr>
          <p:spPr>
            <a:xfrm flipH="1">
              <a:off x="8734" y="3148"/>
              <a:ext cx="3147" cy="1798"/>
            </a:xfrm>
            <a:prstGeom prst="cloudCallout">
              <a:avLst>
                <a:gd name="adj1" fmla="val -52430"/>
                <a:gd name="adj2" fmla="val 46469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矩形 22"/>
            <p:cNvSpPr/>
            <p:nvPr/>
          </p:nvSpPr>
          <p:spPr>
            <a:xfrm>
              <a:off x="8905" y="3382"/>
              <a:ext cx="267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能约分的可以先约分。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4435817" y="2295905"/>
            <a:ext cx="3493770" cy="1755775"/>
            <a:chOff x="6379" y="2181"/>
            <a:chExt cx="5502" cy="2765"/>
          </a:xfrm>
        </p:grpSpPr>
        <p:sp>
          <p:nvSpPr>
            <p:cNvPr id="145" name="云形标注 144"/>
            <p:cNvSpPr/>
            <p:nvPr/>
          </p:nvSpPr>
          <p:spPr>
            <a:xfrm>
              <a:off x="6379" y="2181"/>
              <a:ext cx="5502" cy="2765"/>
            </a:xfrm>
            <a:prstGeom prst="cloudCallout">
              <a:avLst>
                <a:gd name="adj1" fmla="val 37731"/>
                <a:gd name="adj2" fmla="val 59981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矩形 22"/>
            <p:cNvSpPr/>
            <p:nvPr/>
          </p:nvSpPr>
          <p:spPr>
            <a:xfrm>
              <a:off x="6950" y="2619"/>
              <a:ext cx="4663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两个分数相乘，只要分子乘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分子、分母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乘分母就可以了。</a:t>
              </a:r>
            </a:p>
          </p:txBody>
        </p:sp>
      </p:grpSp>
      <p:pic>
        <p:nvPicPr>
          <p:cNvPr id="147" name="图片 44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04" y="3595970"/>
            <a:ext cx="1080000" cy="12955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" name="图片 4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0" y="3724471"/>
            <a:ext cx="1080000" cy="11670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1679</Words>
  <Application>Microsoft Office PowerPoint</Application>
  <PresentationFormat>全屏显示(16:9)</PresentationFormat>
  <Paragraphs>307</Paragraphs>
  <Slides>23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WPS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669</cp:revision>
  <dcterms:created xsi:type="dcterms:W3CDTF">2019-09-02T08:53:00Z</dcterms:created>
  <dcterms:modified xsi:type="dcterms:W3CDTF">2024-02-18T07:58:25Z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