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5"/>
  </p:notesMasterIdLst>
  <p:sldIdLst>
    <p:sldId id="256" r:id="rId2"/>
    <p:sldId id="313" r:id="rId3"/>
    <p:sldId id="260" r:id="rId4"/>
    <p:sldId id="317" r:id="rId5"/>
    <p:sldId id="323" r:id="rId6"/>
    <p:sldId id="298" r:id="rId7"/>
    <p:sldId id="299" r:id="rId8"/>
    <p:sldId id="325" r:id="rId9"/>
    <p:sldId id="258" r:id="rId10"/>
    <p:sldId id="315" r:id="rId11"/>
    <p:sldId id="334" r:id="rId12"/>
    <p:sldId id="326" r:id="rId13"/>
    <p:sldId id="292" r:id="rId14"/>
    <p:sldId id="331" r:id="rId15"/>
    <p:sldId id="332" r:id="rId16"/>
    <p:sldId id="328" r:id="rId17"/>
    <p:sldId id="329" r:id="rId18"/>
    <p:sldId id="335" r:id="rId19"/>
    <p:sldId id="320" r:id="rId20"/>
    <p:sldId id="259" r:id="rId21"/>
    <p:sldId id="322" r:id="rId22"/>
    <p:sldId id="308" r:id="rId23"/>
    <p:sldId id="262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B5B"/>
    <a:srgbClr val="FB629A"/>
    <a:srgbClr val="FF0000"/>
    <a:srgbClr val="FBEFDE"/>
    <a:srgbClr val="FF64A3"/>
    <a:srgbClr val="FF99FF"/>
    <a:srgbClr val="FFFF00"/>
    <a:srgbClr val="528330"/>
    <a:srgbClr val="FAC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085" autoAdjust="0"/>
    <p:restoredTop sz="99844" autoAdjust="0"/>
  </p:normalViewPr>
  <p:slideViewPr>
    <p:cSldViewPr snapToGrid="0">
      <p:cViewPr varScale="1">
        <p:scale>
          <a:sx n="119" d="100"/>
          <a:sy n="119" d="100"/>
        </p:scale>
        <p:origin x="-174" y="-102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9" Type="http://schemas.openxmlformats.org/officeDocument/2006/relationships/image" Target="../media/image3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4.pn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0.png"/><Relationship Id="rId10" Type="http://schemas.openxmlformats.org/officeDocument/2006/relationships/image" Target="../media/image470.png"/><Relationship Id="rId4" Type="http://schemas.openxmlformats.org/officeDocument/2006/relationships/image" Target="../media/image57.png"/><Relationship Id="rId9" Type="http://schemas.openxmlformats.org/officeDocument/2006/relationships/image" Target="../media/image4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20.png"/><Relationship Id="rId5" Type="http://schemas.openxmlformats.org/officeDocument/2006/relationships/image" Target="../media/image55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png"/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2" Type="http://schemas.openxmlformats.org/officeDocument/2006/relationships/image" Target="../media/image29.t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0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if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37556" y="1610326"/>
            <a:ext cx="67524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第三单元 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分数乘法</a:t>
            </a:r>
          </a:p>
        </p:txBody>
      </p:sp>
      <p:sp>
        <p:nvSpPr>
          <p:cNvPr id="6" name="矩形 5"/>
          <p:cNvSpPr/>
          <p:nvPr/>
        </p:nvSpPr>
        <p:spPr>
          <a:xfrm>
            <a:off x="1237556" y="3163198"/>
            <a:ext cx="6752490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第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4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课时 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  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分数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乘法（二）（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2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）</a:t>
            </a:r>
            <a:endParaRPr lang="zh-CN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79" name="TextBox 9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4F2FA774-6297-44D5-497E-5C709D5DACB8}"/>
              </a:ext>
            </a:extLst>
          </p:cNvPr>
          <p:cNvSpPr txBox="1"/>
          <p:nvPr/>
        </p:nvSpPr>
        <p:spPr>
          <a:xfrm>
            <a:off x="576292" y="588538"/>
            <a:ext cx="7518226" cy="6093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你还能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举出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类似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的例子吗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？与同伴交流。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3"/>
              <p:cNvSpPr txBox="1">
                <a:spLocks noChangeArrowheads="1"/>
              </p:cNvSpPr>
              <p:nvPr/>
            </p:nvSpPr>
            <p:spPr bwMode="auto">
              <a:xfrm>
                <a:off x="809638" y="1118515"/>
                <a:ext cx="7887552" cy="1214243"/>
              </a:xfrm>
              <a:prstGeom prst="rect">
                <a:avLst/>
              </a:prstGeom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0" hangingPunct="0">
                  <a:defRPr sz="2800" b="1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r>
                  <a:rPr lang="zh-CN" altLang="en-US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李爷爷家的果园里有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75</a:t>
                </a:r>
                <a:r>
                  <a:rPr lang="zh-CN" altLang="en-US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棵桃树，梨树比桃树多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，梨树比桃树多多少棵？</a:t>
                </a:r>
                <a:endParaRPr lang="zh-CN" altLang="en-US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638" y="1118515"/>
                <a:ext cx="7887552" cy="1214243"/>
              </a:xfrm>
              <a:prstGeom prst="rect">
                <a:avLst/>
              </a:prstGeom>
              <a:blipFill rotWithShape="0">
                <a:blip r:embed="rId3"/>
                <a:stretch>
                  <a:fillRect l="-1623" r="-1391" b="-11000"/>
                </a:stretch>
              </a:blipFill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9"/>
          <p:cNvSpPr txBox="1"/>
          <p:nvPr/>
        </p:nvSpPr>
        <p:spPr>
          <a:xfrm>
            <a:off x="2100656" y="2840767"/>
            <a:ext cx="110980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桃树</a:t>
            </a:r>
            <a:r>
              <a:rPr lang="zh-CN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TextBox 9"/>
          <p:cNvSpPr txBox="1"/>
          <p:nvPr/>
        </p:nvSpPr>
        <p:spPr>
          <a:xfrm>
            <a:off x="2100656" y="3546868"/>
            <a:ext cx="120112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梨树</a:t>
            </a:r>
            <a:r>
              <a:rPr lang="zh-CN" altLang="zh-CN" sz="24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：</a:t>
            </a:r>
            <a:endParaRPr lang="zh-CN" altLang="zh-CN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3087821" y="3684108"/>
            <a:ext cx="3607857" cy="153670"/>
            <a:chOff x="4083" y="4853"/>
            <a:chExt cx="4155" cy="224"/>
          </a:xfrm>
        </p:grpSpPr>
        <p:cxnSp>
          <p:nvCxnSpPr>
            <p:cNvPr id="87" name="直接连接符 86"/>
            <p:cNvCxnSpPr/>
            <p:nvPr/>
          </p:nvCxnSpPr>
          <p:spPr>
            <a:xfrm>
              <a:off x="4087" y="5077"/>
              <a:ext cx="414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4083" y="4853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8238" y="4869"/>
              <a:ext cx="0" cy="2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直接连接符 89"/>
          <p:cNvCxnSpPr/>
          <p:nvPr/>
        </p:nvCxnSpPr>
        <p:spPr>
          <a:xfrm>
            <a:off x="5477625" y="2799511"/>
            <a:ext cx="0" cy="112776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/>
          <p:cNvGrpSpPr/>
          <p:nvPr/>
        </p:nvGrpSpPr>
        <p:grpSpPr>
          <a:xfrm>
            <a:off x="3087485" y="2362219"/>
            <a:ext cx="2390140" cy="848360"/>
            <a:chOff x="4087" y="3457"/>
            <a:chExt cx="3764" cy="1336"/>
          </a:xfrm>
        </p:grpSpPr>
        <p:grpSp>
          <p:nvGrpSpPr>
            <p:cNvPr id="92" name="组合 91"/>
            <p:cNvGrpSpPr/>
            <p:nvPr/>
          </p:nvGrpSpPr>
          <p:grpSpPr>
            <a:xfrm>
              <a:off x="4087" y="4569"/>
              <a:ext cx="3764" cy="224"/>
              <a:chOff x="4087" y="4868"/>
              <a:chExt cx="3764" cy="224"/>
            </a:xfrm>
          </p:grpSpPr>
          <p:cxnSp>
            <p:nvCxnSpPr>
              <p:cNvPr id="95" name="直接连接符 94"/>
              <p:cNvCxnSpPr/>
              <p:nvPr/>
            </p:nvCxnSpPr>
            <p:spPr>
              <a:xfrm>
                <a:off x="4087" y="5067"/>
                <a:ext cx="3764" cy="1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>
                <a:off x="4093" y="4868"/>
                <a:ext cx="0" cy="2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7832" y="4886"/>
                <a:ext cx="0" cy="20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左大括号 92"/>
            <p:cNvSpPr/>
            <p:nvPr/>
          </p:nvSpPr>
          <p:spPr>
            <a:xfrm rot="5400000">
              <a:off x="5753" y="2507"/>
              <a:ext cx="420" cy="3740"/>
            </a:xfrm>
            <a:prstGeom prst="leftBrace">
              <a:avLst>
                <a:gd name="adj1" fmla="val 61170"/>
                <a:gd name="adj2" fmla="val 49600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TextBox 9"/>
            <p:cNvSpPr txBox="1"/>
            <p:nvPr/>
          </p:nvSpPr>
          <p:spPr>
            <a:xfrm>
              <a:off x="5339" y="3457"/>
              <a:ext cx="142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75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棵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572625" y="3048019"/>
            <a:ext cx="1418590" cy="163830"/>
            <a:chOff x="8768" y="4545"/>
            <a:chExt cx="2234" cy="258"/>
          </a:xfrm>
        </p:grpSpPr>
        <p:cxnSp>
          <p:nvCxnSpPr>
            <p:cNvPr id="99" name="直接连接符 98"/>
            <p:cNvCxnSpPr/>
            <p:nvPr/>
          </p:nvCxnSpPr>
          <p:spPr>
            <a:xfrm>
              <a:off x="8768" y="4579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9544" y="4563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10246" y="4545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11002" y="4563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直接连接符 102"/>
          <p:cNvCxnSpPr/>
          <p:nvPr/>
        </p:nvCxnSpPr>
        <p:spPr>
          <a:xfrm>
            <a:off x="5477625" y="3714769"/>
            <a:ext cx="0" cy="1422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5919271" y="3693413"/>
            <a:ext cx="0" cy="1422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左大括号 104"/>
          <p:cNvSpPr/>
          <p:nvPr/>
        </p:nvSpPr>
        <p:spPr>
          <a:xfrm rot="5400000" flipV="1">
            <a:off x="5990368" y="2987450"/>
            <a:ext cx="176160" cy="1225776"/>
          </a:xfrm>
          <a:prstGeom prst="leftBrace">
            <a:avLst>
              <a:gd name="adj1" fmla="val 61170"/>
              <a:gd name="adj2" fmla="val 49600"/>
            </a:avLst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6" name="组合 105">
            <a:extLst>
              <a:ext uri="{FF2B5EF4-FFF2-40B4-BE49-F238E27FC236}">
                <a16:creationId xmlns="" xmlns:a16="http://schemas.microsoft.com/office/drawing/2014/main" id="{A67D062A-13A0-4F52-933F-24654161F079}"/>
              </a:ext>
            </a:extLst>
          </p:cNvPr>
          <p:cNvGrpSpPr/>
          <p:nvPr/>
        </p:nvGrpSpPr>
        <p:grpSpPr>
          <a:xfrm>
            <a:off x="5696713" y="2871941"/>
            <a:ext cx="854802" cy="642676"/>
            <a:chOff x="7467600" y="2491049"/>
            <a:chExt cx="854802" cy="642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本框 106">
                  <a:extLst>
                    <a:ext uri="{FF2B5EF4-FFF2-40B4-BE49-F238E27FC236}">
                      <a16:creationId xmlns="" xmlns:a16="http://schemas.microsoft.com/office/drawing/2014/main" id="{8B3BD115-B1D2-464F-ADB1-72E55285549D}"/>
                    </a:ext>
                  </a:extLst>
                </p:cNvPr>
                <p:cNvSpPr txBox="1"/>
                <p:nvPr/>
              </p:nvSpPr>
              <p:spPr>
                <a:xfrm>
                  <a:off x="7753015" y="2491049"/>
                  <a:ext cx="569387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B3BD115-B1D2-464F-ADB1-72E552855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3015" y="2491049"/>
                  <a:ext cx="569387" cy="64267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文本框 107">
              <a:extLst>
                <a:ext uri="{FF2B5EF4-FFF2-40B4-BE49-F238E27FC236}">
                  <a16:creationId xmlns="" xmlns:a16="http://schemas.microsoft.com/office/drawing/2014/main" id="{A4976C6F-02D7-43D8-A60F-306DE9455E1A}"/>
                </a:ext>
              </a:extLst>
            </p:cNvPr>
            <p:cNvSpPr txBox="1"/>
            <p:nvPr/>
          </p:nvSpPr>
          <p:spPr>
            <a:xfrm>
              <a:off x="7467600" y="260985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多</a:t>
              </a:r>
            </a:p>
          </p:txBody>
        </p:sp>
      </p:grpSp>
      <p:sp>
        <p:nvSpPr>
          <p:cNvPr id="109" name="TextBox 9"/>
          <p:cNvSpPr txBox="1"/>
          <p:nvPr/>
        </p:nvSpPr>
        <p:spPr>
          <a:xfrm>
            <a:off x="5943736" y="3823281"/>
            <a:ext cx="3657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?</a:t>
            </a:r>
          </a:p>
        </p:txBody>
      </p:sp>
      <p:cxnSp>
        <p:nvCxnSpPr>
          <p:cNvPr id="110" name="直接连接符 109"/>
          <p:cNvCxnSpPr/>
          <p:nvPr/>
        </p:nvCxnSpPr>
        <p:spPr>
          <a:xfrm>
            <a:off x="6341225" y="3684100"/>
            <a:ext cx="0" cy="1422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283222" y="631627"/>
            <a:ext cx="405578" cy="523220"/>
            <a:chOff x="152631" y="737481"/>
            <a:chExt cx="405578" cy="523220"/>
          </a:xfrm>
        </p:grpSpPr>
        <p:sp>
          <p:nvSpPr>
            <p:cNvPr id="35" name="椭圆 34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8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105" grpId="0" animBg="1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3"/>
              <p:cNvSpPr txBox="1">
                <a:spLocks noChangeArrowheads="1"/>
              </p:cNvSpPr>
              <p:nvPr/>
            </p:nvSpPr>
            <p:spPr bwMode="auto">
              <a:xfrm>
                <a:off x="809638" y="1118515"/>
                <a:ext cx="7887552" cy="1214243"/>
              </a:xfrm>
              <a:prstGeom prst="rect">
                <a:avLst/>
              </a:prstGeom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0" hangingPunct="0">
                  <a:defRPr sz="2800" b="1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r>
                  <a:rPr lang="zh-CN" altLang="en-US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李爷爷家的果园里有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75</a:t>
                </a:r>
                <a:r>
                  <a:rPr lang="zh-CN" altLang="en-US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棵桃树，梨树比桃树多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，梨树比桃树多多少棵？</a:t>
                </a:r>
                <a:endParaRPr lang="zh-CN" altLang="en-US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638" y="1118515"/>
                <a:ext cx="7887552" cy="1214243"/>
              </a:xfrm>
              <a:prstGeom prst="rect">
                <a:avLst/>
              </a:prstGeom>
              <a:blipFill rotWithShape="0">
                <a:blip r:embed="rId3"/>
                <a:stretch>
                  <a:fillRect l="-1623" r="-1391" b="-11000"/>
                </a:stretch>
              </a:blipFill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9"/>
          <p:cNvSpPr txBox="1"/>
          <p:nvPr/>
        </p:nvSpPr>
        <p:spPr>
          <a:xfrm>
            <a:off x="2250989" y="3450463"/>
            <a:ext cx="416883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梨树比桃树多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FDAA50EE-6DBB-407C-AAB9-9993F12EF861}"/>
              </a:ext>
            </a:extLst>
          </p:cNvPr>
          <p:cNvGrpSpPr/>
          <p:nvPr/>
        </p:nvGrpSpPr>
        <p:grpSpPr>
          <a:xfrm>
            <a:off x="2473153" y="2543681"/>
            <a:ext cx="1364749" cy="734304"/>
            <a:chOff x="4434029" y="-446859"/>
            <a:chExt cx="1364749" cy="734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="" xmlns:a16="http://schemas.microsoft.com/office/drawing/2014/main" id="{644FCD48-2B3D-4E0E-915A-5040F315E5C9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34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44FCD48-2B3D-4E0E-915A-5040F315E5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633507" cy="7343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矩形 9">
              <a:extLst>
                <a:ext uri="{FF2B5EF4-FFF2-40B4-BE49-F238E27FC236}">
                  <a16:creationId xmlns="" xmlns:a16="http://schemas.microsoft.com/office/drawing/2014/main" id="{53BADB7C-A1C0-46BC-BB82-A03456A47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53F36CD7-ED9F-4F3C-AF0E-8B35B3228985}"/>
                </a:ext>
              </a:extLst>
            </p:cNvPr>
            <p:cNvSpPr txBox="1"/>
            <p:nvPr/>
          </p:nvSpPr>
          <p:spPr>
            <a:xfrm>
              <a:off x="4434029" y="-2616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3DAF1168-826C-40F4-83B2-23E1338E7C2F}"/>
              </a:ext>
            </a:extLst>
          </p:cNvPr>
          <p:cNvSpPr txBox="1"/>
          <p:nvPr/>
        </p:nvSpPr>
        <p:spPr>
          <a:xfrm>
            <a:off x="3747510" y="2735462"/>
            <a:ext cx="171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（棵）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4F2FA774-6297-44D5-497E-5C709D5DACB8}"/>
              </a:ext>
            </a:extLst>
          </p:cNvPr>
          <p:cNvSpPr txBox="1"/>
          <p:nvPr/>
        </p:nvSpPr>
        <p:spPr>
          <a:xfrm>
            <a:off x="576292" y="588538"/>
            <a:ext cx="7518226" cy="6093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2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你还能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举出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类似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的例子吗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？与同伴交流。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83222" y="631627"/>
            <a:ext cx="405578" cy="523220"/>
            <a:chOff x="152631" y="737481"/>
            <a:chExt cx="405578" cy="523220"/>
          </a:xfrm>
        </p:grpSpPr>
        <p:sp>
          <p:nvSpPr>
            <p:cNvPr id="18" name="椭圆 1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29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566498" y="559596"/>
            <a:ext cx="405578" cy="523220"/>
            <a:chOff x="152631" y="737481"/>
            <a:chExt cx="405578" cy="523220"/>
          </a:xfrm>
        </p:grpSpPr>
        <p:sp>
          <p:nvSpPr>
            <p:cNvPr id="84" name="椭圆 8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9" name="图片 5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952190" y="559596"/>
                <a:ext cx="7870588" cy="25069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淘气和奇思都是集邮爱好者。淘气收集了各种</a:t>
                </a:r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邮票</a:t>
                </a:r>
                <a:r>
                  <a:rPr lang="en-US" altLang="zh-CN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63</a:t>
                </a:r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张，奇思收集的邮票数比淘气</a:t>
                </a:r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</a:t>
                </a:r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奇思</a:t>
                </a:r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比淘气</a:t>
                </a:r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少多少张邮票</a:t>
                </a:r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？</a:t>
                </a:r>
                <a:endParaRPr lang="en-US" altLang="zh-CN" sz="2800" b="1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  <a:p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请</a:t>
                </a:r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先画图表示</a:t>
                </a:r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，</a:t>
                </a:r>
                <a:endParaRPr lang="en-US" altLang="zh-CN" sz="2800" b="1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  <a:p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再</a:t>
                </a:r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列式计算。</a:t>
                </a:r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90" y="559596"/>
                <a:ext cx="7870588" cy="2506968"/>
              </a:xfrm>
              <a:prstGeom prst="rect">
                <a:avLst/>
              </a:prstGeom>
              <a:blipFill rotWithShape="1">
                <a:blip r:embed="rId3"/>
                <a:stretch>
                  <a:fillRect l="-1549" t="-2433" r="-1627" b="-510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9"/>
          <p:cNvSpPr txBox="1"/>
          <p:nvPr/>
        </p:nvSpPr>
        <p:spPr>
          <a:xfrm>
            <a:off x="4328664" y="2190411"/>
            <a:ext cx="206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淘气：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4332474" y="2816521"/>
            <a:ext cx="206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奇思：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363079" y="3017181"/>
            <a:ext cx="1733550" cy="153670"/>
            <a:chOff x="4087" y="4869"/>
            <a:chExt cx="3764" cy="224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087" y="5077"/>
              <a:ext cx="3764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093" y="4869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832" y="4886"/>
              <a:ext cx="0" cy="2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接连接符 25"/>
          <p:cNvCxnSpPr/>
          <p:nvPr/>
        </p:nvCxnSpPr>
        <p:spPr>
          <a:xfrm>
            <a:off x="7087878" y="2190411"/>
            <a:ext cx="0" cy="112776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364984" y="1769406"/>
            <a:ext cx="2390140" cy="795655"/>
            <a:chOff x="4087" y="3540"/>
            <a:chExt cx="3764" cy="1253"/>
          </a:xfrm>
        </p:grpSpPr>
        <p:grpSp>
          <p:nvGrpSpPr>
            <p:cNvPr id="28" name="组合 27"/>
            <p:cNvGrpSpPr/>
            <p:nvPr/>
          </p:nvGrpSpPr>
          <p:grpSpPr>
            <a:xfrm>
              <a:off x="4087" y="4569"/>
              <a:ext cx="3764" cy="224"/>
              <a:chOff x="4087" y="4868"/>
              <a:chExt cx="3764" cy="224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4087" y="5067"/>
                <a:ext cx="3764" cy="1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4093" y="4868"/>
                <a:ext cx="0" cy="2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7832" y="4886"/>
                <a:ext cx="0" cy="20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左大括号 28"/>
            <p:cNvSpPr/>
            <p:nvPr/>
          </p:nvSpPr>
          <p:spPr>
            <a:xfrm rot="5400000">
              <a:off x="5752" y="2492"/>
              <a:ext cx="420" cy="3740"/>
            </a:xfrm>
            <a:prstGeom prst="leftBrace">
              <a:avLst>
                <a:gd name="adj1" fmla="val 61170"/>
                <a:gd name="adj2" fmla="val 496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5341" y="3540"/>
              <a:ext cx="1473" cy="72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en-US" sz="2400" b="1" spc="3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张</a:t>
              </a:r>
            </a:p>
          </p:txBody>
        </p:sp>
      </p:grpSp>
      <p:sp>
        <p:nvSpPr>
          <p:cNvPr id="34" name="TextBox 9"/>
          <p:cNvSpPr txBox="1"/>
          <p:nvPr/>
        </p:nvSpPr>
        <p:spPr>
          <a:xfrm>
            <a:off x="7213468" y="2035591"/>
            <a:ext cx="8591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?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83BE2E40-B097-4BDF-BA31-3E4D1340A925}"/>
              </a:ext>
            </a:extLst>
          </p:cNvPr>
          <p:cNvGrpSpPr/>
          <p:nvPr/>
        </p:nvGrpSpPr>
        <p:grpSpPr>
          <a:xfrm>
            <a:off x="7096629" y="2565696"/>
            <a:ext cx="877786" cy="706516"/>
            <a:chOff x="3275965" y="3304540"/>
            <a:chExt cx="877786" cy="706516"/>
          </a:xfrm>
        </p:grpSpPr>
        <p:grpSp>
          <p:nvGrpSpPr>
            <p:cNvPr id="43" name="组合 42"/>
            <p:cNvGrpSpPr/>
            <p:nvPr/>
          </p:nvGrpSpPr>
          <p:grpSpPr>
            <a:xfrm>
              <a:off x="3275965" y="3304540"/>
              <a:ext cx="716280" cy="697865"/>
              <a:chOff x="6814" y="4794"/>
              <a:chExt cx="1128" cy="1099"/>
            </a:xfrm>
          </p:grpSpPr>
          <p:sp>
            <p:nvSpPr>
              <p:cNvPr id="45" name="左大括号 44"/>
              <p:cNvSpPr/>
              <p:nvPr/>
            </p:nvSpPr>
            <p:spPr>
              <a:xfrm rot="16200000">
                <a:off x="7191" y="4417"/>
                <a:ext cx="284" cy="1038"/>
              </a:xfrm>
              <a:prstGeom prst="leftBrace">
                <a:avLst>
                  <a:gd name="adj1" fmla="val 61170"/>
                  <a:gd name="adj2" fmla="val 49600"/>
                </a:avLst>
              </a:prstGeom>
              <a:ln w="158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TextBox 9"/>
              <p:cNvSpPr txBox="1"/>
              <p:nvPr/>
            </p:nvSpPr>
            <p:spPr>
              <a:xfrm>
                <a:off x="6814" y="5168"/>
                <a:ext cx="1128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zh-CN" altLang="zh-CN" sz="24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</a:rPr>
                  <a:t>少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="" xmlns:a16="http://schemas.microsoft.com/office/drawing/2014/main" id="{1A91B5F7-3B17-4751-BE97-C5F8F3C36A87}"/>
                    </a:ext>
                  </a:extLst>
                </p:cNvPr>
                <p:cNvSpPr txBox="1"/>
                <p:nvPr/>
              </p:nvSpPr>
              <p:spPr>
                <a:xfrm>
                  <a:off x="3571540" y="3364469"/>
                  <a:ext cx="582211" cy="6465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1A91B5F7-3B17-4751-BE97-C5F8F3C36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540" y="3364469"/>
                  <a:ext cx="582211" cy="6465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Box 9"/>
          <p:cNvSpPr txBox="1"/>
          <p:nvPr/>
        </p:nvSpPr>
        <p:spPr>
          <a:xfrm>
            <a:off x="1334080" y="4008699"/>
            <a:ext cx="50177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</a:rPr>
              <a:t>答：奇思比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淘气</a:t>
            </a:r>
            <a:r>
              <a:rPr lang="zh-CN" altLang="zh-CN" sz="2800" b="1" spc="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</a:rPr>
              <a:t>少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华文楷体" panose="02010600040101010101" charset="-122"/>
              </a:rPr>
              <a:t>张邮票。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华文楷体" panose="02010600040101010101" charset="-122"/>
              <a:sym typeface="+mn-ea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885F0D5A-7673-4BCC-A29E-892E765E66F3}"/>
              </a:ext>
            </a:extLst>
          </p:cNvPr>
          <p:cNvGrpSpPr/>
          <p:nvPr/>
        </p:nvGrpSpPr>
        <p:grpSpPr>
          <a:xfrm>
            <a:off x="1592470" y="3191954"/>
            <a:ext cx="1295054" cy="738857"/>
            <a:chOff x="4462604" y="-446859"/>
            <a:chExt cx="1295054" cy="7388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="" xmlns:a16="http://schemas.microsoft.com/office/drawing/2014/main" id="{E820CF19-DEE9-4F0F-9BD8-548E7EEACF88}"/>
                    </a:ext>
                  </a:extLst>
                </p:cNvPr>
                <p:cNvSpPr txBox="1"/>
                <p:nvPr/>
              </p:nvSpPr>
              <p:spPr>
                <a:xfrm>
                  <a:off x="5108121" y="-446859"/>
                  <a:ext cx="649537" cy="738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E820CF19-DEE9-4F0F-9BD8-548E7EEAC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121" y="-446859"/>
                  <a:ext cx="649537" cy="73885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矩形 9">
              <a:extLst>
                <a:ext uri="{FF2B5EF4-FFF2-40B4-BE49-F238E27FC236}">
                  <a16:creationId xmlns="" xmlns:a16="http://schemas.microsoft.com/office/drawing/2014/main" id="{5D0D6FCE-29B3-4A3E-8E07-F83871BA5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="" xmlns:a16="http://schemas.microsoft.com/office/drawing/2014/main" id="{C3C196BF-4E36-4179-AF1F-442FA400A17E}"/>
                </a:ext>
              </a:extLst>
            </p:cNvPr>
            <p:cNvSpPr txBox="1"/>
            <p:nvPr/>
          </p:nvSpPr>
          <p:spPr>
            <a:xfrm>
              <a:off x="4462604" y="-2616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5DF9D8BE-428D-482B-A73E-911483CE01E6}"/>
              </a:ext>
            </a:extLst>
          </p:cNvPr>
          <p:cNvSpPr txBox="1"/>
          <p:nvPr/>
        </p:nvSpPr>
        <p:spPr>
          <a:xfrm>
            <a:off x="2751180" y="3318171"/>
            <a:ext cx="171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290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4" grpId="0"/>
      <p:bldP spid="47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"/>
              <p:cNvSpPr txBox="1"/>
              <p:nvPr/>
            </p:nvSpPr>
            <p:spPr>
              <a:xfrm>
                <a:off x="1081377" y="586783"/>
                <a:ext cx="7210568" cy="12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爸爸今年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36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岁，小丽的年龄比爸爸的年龄少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，小丽今年几岁？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77" y="586783"/>
                <a:ext cx="7210568" cy="1214243"/>
              </a:xfrm>
              <a:prstGeom prst="rect">
                <a:avLst/>
              </a:prstGeom>
              <a:blipFill rotWithShape="1">
                <a:blip r:embed="rId2"/>
                <a:stretch>
                  <a:fillRect l="-1691" r="-6762" b="-1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9"/>
          <p:cNvSpPr txBox="1"/>
          <p:nvPr/>
        </p:nvSpPr>
        <p:spPr>
          <a:xfrm>
            <a:off x="2707683" y="2138457"/>
            <a:ext cx="206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爸爸</a:t>
            </a:r>
            <a:r>
              <a:rPr lang="zh-CN" altLang="zh-CN" sz="24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：</a:t>
            </a:r>
            <a:endParaRPr lang="zh-CN" altLang="zh-CN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9" name="TextBox 9"/>
          <p:cNvSpPr txBox="1"/>
          <p:nvPr/>
        </p:nvSpPr>
        <p:spPr>
          <a:xfrm>
            <a:off x="2711493" y="2764567"/>
            <a:ext cx="206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小丽</a:t>
            </a:r>
            <a:r>
              <a:rPr lang="zh-CN" altLang="zh-CN" sz="24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：</a:t>
            </a:r>
            <a:endParaRPr lang="zh-CN" altLang="zh-CN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742098" y="2965227"/>
            <a:ext cx="720000" cy="153670"/>
            <a:chOff x="4087" y="4869"/>
            <a:chExt cx="3764" cy="224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4087" y="5077"/>
              <a:ext cx="3764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4093" y="4869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7832" y="4886"/>
              <a:ext cx="0" cy="2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直接连接符 53"/>
          <p:cNvCxnSpPr/>
          <p:nvPr/>
        </p:nvCxnSpPr>
        <p:spPr>
          <a:xfrm>
            <a:off x="4458559" y="2097182"/>
            <a:ext cx="0" cy="112776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3744003" y="1655222"/>
            <a:ext cx="2880000" cy="857885"/>
            <a:chOff x="4087" y="3442"/>
            <a:chExt cx="3764" cy="1351"/>
          </a:xfrm>
        </p:grpSpPr>
        <p:grpSp>
          <p:nvGrpSpPr>
            <p:cNvPr id="56" name="组合 55"/>
            <p:cNvGrpSpPr/>
            <p:nvPr/>
          </p:nvGrpSpPr>
          <p:grpSpPr>
            <a:xfrm>
              <a:off x="4087" y="4569"/>
              <a:ext cx="3764" cy="224"/>
              <a:chOff x="4087" y="4868"/>
              <a:chExt cx="3764" cy="224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4087" y="5067"/>
                <a:ext cx="3764" cy="1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4093" y="4868"/>
                <a:ext cx="0" cy="2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7832" y="4886"/>
                <a:ext cx="0" cy="20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左大括号 56"/>
            <p:cNvSpPr/>
            <p:nvPr/>
          </p:nvSpPr>
          <p:spPr>
            <a:xfrm rot="5400000">
              <a:off x="5752" y="2492"/>
              <a:ext cx="420" cy="3740"/>
            </a:xfrm>
            <a:prstGeom prst="leftBrace">
              <a:avLst>
                <a:gd name="adj1" fmla="val 61170"/>
                <a:gd name="adj2" fmla="val 496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TextBox 9"/>
            <p:cNvSpPr txBox="1"/>
            <p:nvPr/>
          </p:nvSpPr>
          <p:spPr>
            <a:xfrm>
              <a:off x="5437" y="3442"/>
              <a:ext cx="1473" cy="72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36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岁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TextBox 9"/>
          <p:cNvSpPr txBox="1"/>
          <p:nvPr/>
        </p:nvSpPr>
        <p:spPr>
          <a:xfrm>
            <a:off x="3844338" y="2582250"/>
            <a:ext cx="8591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?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="" xmlns:a16="http://schemas.microsoft.com/office/drawing/2014/main" id="{83BE2E40-B097-4BDF-BA31-3E4D1340A925}"/>
              </a:ext>
            </a:extLst>
          </p:cNvPr>
          <p:cNvGrpSpPr/>
          <p:nvPr/>
        </p:nvGrpSpPr>
        <p:grpSpPr>
          <a:xfrm>
            <a:off x="4497549" y="2522944"/>
            <a:ext cx="2126615" cy="813593"/>
            <a:chOff x="3275965" y="3304540"/>
            <a:chExt cx="2126615" cy="813593"/>
          </a:xfrm>
        </p:grpSpPr>
        <p:grpSp>
          <p:nvGrpSpPr>
            <p:cNvPr id="64" name="组合 63"/>
            <p:cNvGrpSpPr/>
            <p:nvPr/>
          </p:nvGrpSpPr>
          <p:grpSpPr>
            <a:xfrm>
              <a:off x="3275965" y="3304540"/>
              <a:ext cx="2126615" cy="805180"/>
              <a:chOff x="6814" y="4794"/>
              <a:chExt cx="3349" cy="1268"/>
            </a:xfrm>
          </p:grpSpPr>
          <p:sp>
            <p:nvSpPr>
              <p:cNvPr id="66" name="左大括号 65"/>
              <p:cNvSpPr/>
              <p:nvPr/>
            </p:nvSpPr>
            <p:spPr>
              <a:xfrm rot="16200000">
                <a:off x="8357" y="3251"/>
                <a:ext cx="263" cy="3349"/>
              </a:xfrm>
              <a:prstGeom prst="leftBrace">
                <a:avLst>
                  <a:gd name="adj1" fmla="val 61170"/>
                  <a:gd name="adj2" fmla="val 49600"/>
                </a:avLst>
              </a:prstGeom>
              <a:ln w="158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TextBox 9"/>
              <p:cNvSpPr txBox="1"/>
              <p:nvPr/>
            </p:nvSpPr>
            <p:spPr>
              <a:xfrm>
                <a:off x="7791" y="5337"/>
                <a:ext cx="1128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eaLnBrk="0" hangingPunct="0"/>
                <a:r>
                  <a:rPr lang="zh-CN" altLang="zh-CN" sz="2400" b="1" dirty="0">
                    <a:solidFill>
                      <a:schemeClr val="tx1"/>
                    </a:solidFill>
                    <a:latin typeface="华文楷体" panose="02010600040101010101" charset="-122"/>
                    <a:ea typeface="华文楷体" panose="02010600040101010101" charset="-122"/>
                  </a:rPr>
                  <a:t>少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>
                  <a:extLst>
                    <a:ext uri="{FF2B5EF4-FFF2-40B4-BE49-F238E27FC236}">
                      <a16:creationId xmlns="" xmlns:a16="http://schemas.microsoft.com/office/drawing/2014/main" id="{1A91B5F7-3B17-4751-BE97-C5F8F3C36A87}"/>
                    </a:ext>
                  </a:extLst>
                </p:cNvPr>
                <p:cNvSpPr txBox="1"/>
                <p:nvPr/>
              </p:nvSpPr>
              <p:spPr>
                <a:xfrm>
                  <a:off x="4191873" y="3471546"/>
                  <a:ext cx="582211" cy="6465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A91B5F7-3B17-4751-BE97-C5F8F3C36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873" y="3471546"/>
                  <a:ext cx="582211" cy="6465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0DAD4BE7-6C01-4A09-8091-720E50F41B7C}"/>
              </a:ext>
            </a:extLst>
          </p:cNvPr>
          <p:cNvSpPr txBox="1"/>
          <p:nvPr/>
        </p:nvSpPr>
        <p:spPr>
          <a:xfrm>
            <a:off x="4326181" y="3506010"/>
            <a:ext cx="163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（岁）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="" xmlns:a16="http://schemas.microsoft.com/office/drawing/2014/main" id="{9DB12BA3-44E3-4E5A-8DDB-AFAF9EEB87A5}"/>
              </a:ext>
            </a:extLst>
          </p:cNvPr>
          <p:cNvGrpSpPr/>
          <p:nvPr/>
        </p:nvGrpSpPr>
        <p:grpSpPr>
          <a:xfrm>
            <a:off x="2479498" y="3390677"/>
            <a:ext cx="2638446" cy="744095"/>
            <a:chOff x="4937969" y="3277779"/>
            <a:chExt cx="2638446" cy="744095"/>
          </a:xfrm>
        </p:grpSpPr>
        <p:grpSp>
          <p:nvGrpSpPr>
            <p:cNvPr id="70" name="组合 69">
              <a:extLst>
                <a:ext uri="{FF2B5EF4-FFF2-40B4-BE49-F238E27FC236}">
                  <a16:creationId xmlns="" xmlns:a16="http://schemas.microsoft.com/office/drawing/2014/main" id="{23D84448-4744-4CFB-AC3C-4EF0C3C09D56}"/>
                </a:ext>
              </a:extLst>
            </p:cNvPr>
            <p:cNvGrpSpPr/>
            <p:nvPr/>
          </p:nvGrpSpPr>
          <p:grpSpPr>
            <a:xfrm>
              <a:off x="4937969" y="3277779"/>
              <a:ext cx="1818810" cy="744095"/>
              <a:chOff x="4427277" y="-396850"/>
              <a:chExt cx="1818810" cy="7440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文本框 71">
                    <a:extLst>
                      <a:ext uri="{FF2B5EF4-FFF2-40B4-BE49-F238E27FC236}">
                        <a16:creationId xmlns="" xmlns:a16="http://schemas.microsoft.com/office/drawing/2014/main" id="{7ABEBE99-F34F-4451-9857-A19DCF6AF1DA}"/>
                      </a:ext>
                    </a:extLst>
                  </p:cNvPr>
                  <p:cNvSpPr txBox="1"/>
                  <p:nvPr/>
                </p:nvSpPr>
                <p:spPr>
                  <a:xfrm>
                    <a:off x="5792117" y="-387059"/>
                    <a:ext cx="453970" cy="7343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2" name="文本框 71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7ABEBE99-F34F-4451-9857-A19DCF6AF1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2117" y="-387059"/>
                    <a:ext cx="453970" cy="73430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矩形 9">
                <a:extLst>
                  <a:ext uri="{FF2B5EF4-FFF2-40B4-BE49-F238E27FC236}">
                    <a16:creationId xmlns="" xmlns:a16="http://schemas.microsoft.com/office/drawing/2014/main" id="{F8D8FB72-D202-485C-A3EA-A6FF14C60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786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="" xmlns:a16="http://schemas.microsoft.com/office/drawing/2014/main" id="{36973F64-FED6-4CA8-9057-461A4CC450C5}"/>
                  </a:ext>
                </a:extLst>
              </p:cNvPr>
              <p:cNvSpPr txBox="1"/>
              <p:nvPr/>
            </p:nvSpPr>
            <p:spPr>
              <a:xfrm>
                <a:off x="4427277" y="-281517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文本框 70">
              <a:extLst>
                <a:ext uri="{FF2B5EF4-FFF2-40B4-BE49-F238E27FC236}">
                  <a16:creationId xmlns="" xmlns:a16="http://schemas.microsoft.com/office/drawing/2014/main" id="{69FC2562-5B3C-461B-9D9B-D6C1C3571439}"/>
                </a:ext>
              </a:extLst>
            </p:cNvPr>
            <p:cNvSpPr txBox="1"/>
            <p:nvPr/>
          </p:nvSpPr>
          <p:spPr>
            <a:xfrm>
              <a:off x="5458690" y="3426153"/>
              <a:ext cx="2117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spc="3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800" b="1" spc="3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lang="en-US" altLang="zh-CN" sz="2800" b="1" spc="3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Box 9"/>
          <p:cNvSpPr txBox="1"/>
          <p:nvPr/>
        </p:nvSpPr>
        <p:spPr>
          <a:xfrm>
            <a:off x="2479498" y="4134772"/>
            <a:ext cx="3751303" cy="6093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小丽今年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88800" y="729864"/>
            <a:ext cx="405578" cy="523220"/>
            <a:chOff x="152631" y="737481"/>
            <a:chExt cx="405578" cy="523220"/>
          </a:xfrm>
        </p:grpSpPr>
        <p:sp>
          <p:nvSpPr>
            <p:cNvPr id="32" name="椭圆 31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62" grpId="0"/>
      <p:bldP spid="68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"/>
              <p:cNvSpPr txBox="1"/>
              <p:nvPr/>
            </p:nvSpPr>
            <p:spPr>
              <a:xfrm>
                <a:off x="682972" y="516698"/>
                <a:ext cx="8142976" cy="1214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五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班有女生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18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人，男生比女生多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，男生有</a:t>
                </a:r>
                <a:endParaRPr lang="en-US" altLang="zh-CN" sz="28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多少人？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72" y="516698"/>
                <a:ext cx="8142976" cy="1214307"/>
              </a:xfrm>
              <a:prstGeom prst="rect">
                <a:avLst/>
              </a:prstGeom>
              <a:blipFill rotWithShape="1">
                <a:blip r:embed="rId2"/>
                <a:stretch>
                  <a:fillRect l="-1497" r="-449" b="-1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9"/>
          <p:cNvSpPr txBox="1"/>
          <p:nvPr/>
        </p:nvSpPr>
        <p:spPr>
          <a:xfrm>
            <a:off x="2306806" y="1969143"/>
            <a:ext cx="1204596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女生</a:t>
            </a:r>
            <a:r>
              <a:rPr lang="zh-CN" altLang="zh-CN" sz="24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：</a:t>
            </a:r>
            <a:endParaRPr lang="zh-CN" altLang="zh-CN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306806" y="2574823"/>
            <a:ext cx="120112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男生</a:t>
            </a:r>
            <a:r>
              <a:rPr lang="zh-CN" altLang="zh-CN" sz="24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：</a:t>
            </a:r>
            <a:endParaRPr lang="zh-CN" altLang="zh-CN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00296" y="2756928"/>
            <a:ext cx="3012191" cy="171506"/>
            <a:chOff x="4083" y="4853"/>
            <a:chExt cx="3469" cy="2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087" y="5077"/>
              <a:ext cx="3465" cy="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083" y="4853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7552" y="4898"/>
              <a:ext cx="0" cy="2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接连接符 16"/>
          <p:cNvCxnSpPr/>
          <p:nvPr/>
        </p:nvCxnSpPr>
        <p:spPr>
          <a:xfrm>
            <a:off x="5790100" y="1885903"/>
            <a:ext cx="0" cy="112776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3399960" y="1424258"/>
            <a:ext cx="2390140" cy="859155"/>
            <a:chOff x="4087" y="3440"/>
            <a:chExt cx="3764" cy="1353"/>
          </a:xfrm>
        </p:grpSpPr>
        <p:grpSp>
          <p:nvGrpSpPr>
            <p:cNvPr id="19" name="组合 18"/>
            <p:cNvGrpSpPr/>
            <p:nvPr/>
          </p:nvGrpSpPr>
          <p:grpSpPr>
            <a:xfrm>
              <a:off x="4087" y="4569"/>
              <a:ext cx="3764" cy="224"/>
              <a:chOff x="4087" y="4868"/>
              <a:chExt cx="3764" cy="22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4087" y="5067"/>
                <a:ext cx="3764" cy="1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093" y="4868"/>
                <a:ext cx="0" cy="2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7832" y="4886"/>
                <a:ext cx="0" cy="20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左大括号 19"/>
            <p:cNvSpPr/>
            <p:nvPr/>
          </p:nvSpPr>
          <p:spPr>
            <a:xfrm rot="5400000">
              <a:off x="5753" y="2507"/>
              <a:ext cx="420" cy="3740"/>
            </a:xfrm>
            <a:prstGeom prst="leftBrace">
              <a:avLst>
                <a:gd name="adj1" fmla="val 61170"/>
                <a:gd name="adj2" fmla="val 49600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9"/>
            <p:cNvSpPr txBox="1"/>
            <p:nvPr/>
          </p:nvSpPr>
          <p:spPr>
            <a:xfrm>
              <a:off x="5275" y="3440"/>
              <a:ext cx="2045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18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人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5790100" y="2787603"/>
            <a:ext cx="0" cy="1422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左大括号 31"/>
          <p:cNvSpPr/>
          <p:nvPr/>
        </p:nvSpPr>
        <p:spPr>
          <a:xfrm rot="5400000" flipV="1">
            <a:off x="6036753" y="2408951"/>
            <a:ext cx="140516" cy="610957"/>
          </a:xfrm>
          <a:prstGeom prst="leftBrace">
            <a:avLst>
              <a:gd name="adj1" fmla="val 61170"/>
              <a:gd name="adj2" fmla="val 49600"/>
            </a:avLst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A67D062A-13A0-4F52-933F-24654161F079}"/>
              </a:ext>
            </a:extLst>
          </p:cNvPr>
          <p:cNvGrpSpPr/>
          <p:nvPr/>
        </p:nvGrpSpPr>
        <p:grpSpPr>
          <a:xfrm>
            <a:off x="5842170" y="1944902"/>
            <a:ext cx="854802" cy="642676"/>
            <a:chOff x="7467600" y="2491049"/>
            <a:chExt cx="854802" cy="642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="" xmlns:a16="http://schemas.microsoft.com/office/drawing/2014/main" id="{8B3BD115-B1D2-464F-ADB1-72E55285549D}"/>
                    </a:ext>
                  </a:extLst>
                </p:cNvPr>
                <p:cNvSpPr txBox="1"/>
                <p:nvPr/>
              </p:nvSpPr>
              <p:spPr>
                <a:xfrm>
                  <a:off x="7753015" y="2491049"/>
                  <a:ext cx="569387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6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B3BD115-B1D2-464F-ADB1-72E552855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3015" y="2491049"/>
                  <a:ext cx="569387" cy="64267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A4976C6F-02D7-43D8-A60F-306DE9455E1A}"/>
                </a:ext>
              </a:extLst>
            </p:cNvPr>
            <p:cNvSpPr txBox="1"/>
            <p:nvPr/>
          </p:nvSpPr>
          <p:spPr>
            <a:xfrm>
              <a:off x="7467600" y="260985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多</a:t>
              </a:r>
            </a:p>
          </p:txBody>
        </p:sp>
      </p:grpSp>
      <p:sp>
        <p:nvSpPr>
          <p:cNvPr id="36" name="TextBox 9"/>
          <p:cNvSpPr txBox="1"/>
          <p:nvPr/>
        </p:nvSpPr>
        <p:spPr>
          <a:xfrm>
            <a:off x="4908128" y="3041994"/>
            <a:ext cx="3657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?</a:t>
            </a:r>
          </a:p>
        </p:txBody>
      </p:sp>
      <p:sp>
        <p:nvSpPr>
          <p:cNvPr id="38" name="左大括号 37"/>
          <p:cNvSpPr/>
          <p:nvPr/>
        </p:nvSpPr>
        <p:spPr>
          <a:xfrm rot="16200000" flipV="1">
            <a:off x="4780493" y="1566303"/>
            <a:ext cx="266700" cy="2997287"/>
          </a:xfrm>
          <a:prstGeom prst="leftBrace">
            <a:avLst>
              <a:gd name="adj1" fmla="val 61170"/>
              <a:gd name="adj2" fmla="val 496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3">
            <a:extLst>
              <a:ext uri="{FF2B5EF4-FFF2-40B4-BE49-F238E27FC236}">
                <a16:creationId xmlns="" xmlns:a16="http://schemas.microsoft.com/office/drawing/2014/main" id="{D7CC9946-9122-41C5-AF42-C48C3F0B386F}"/>
              </a:ext>
            </a:extLst>
          </p:cNvPr>
          <p:cNvSpPr txBox="1"/>
          <p:nvPr/>
        </p:nvSpPr>
        <p:spPr>
          <a:xfrm>
            <a:off x="2427061" y="4036300"/>
            <a:ext cx="35168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男生有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="" xmlns:a16="http://schemas.microsoft.com/office/drawing/2014/main" id="{21F01D9E-9ECB-4DC1-BEAC-FA7D28AF3429}"/>
              </a:ext>
            </a:extLst>
          </p:cNvPr>
          <p:cNvSpPr txBox="1"/>
          <p:nvPr/>
        </p:nvSpPr>
        <p:spPr>
          <a:xfrm>
            <a:off x="4482567" y="3413160"/>
            <a:ext cx="171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（人）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9DB29D6D-39FF-401A-8715-1CD5B6C013CD}"/>
              </a:ext>
            </a:extLst>
          </p:cNvPr>
          <p:cNvGrpSpPr/>
          <p:nvPr/>
        </p:nvGrpSpPr>
        <p:grpSpPr>
          <a:xfrm>
            <a:off x="2427061" y="3300008"/>
            <a:ext cx="2231934" cy="736292"/>
            <a:chOff x="4944721" y="3277779"/>
            <a:chExt cx="2231934" cy="736292"/>
          </a:xfrm>
        </p:grpSpPr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F43725B5-D960-4219-9A92-A0F7AE178606}"/>
                </a:ext>
              </a:extLst>
            </p:cNvPr>
            <p:cNvGrpSpPr/>
            <p:nvPr/>
          </p:nvGrpSpPr>
          <p:grpSpPr>
            <a:xfrm>
              <a:off x="4944721" y="3277779"/>
              <a:ext cx="1917506" cy="736292"/>
              <a:chOff x="4434029" y="-396850"/>
              <a:chExt cx="1917506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文本框 44">
                    <a:extLst>
                      <a:ext uri="{FF2B5EF4-FFF2-40B4-BE49-F238E27FC236}">
                        <a16:creationId xmlns="" xmlns:a16="http://schemas.microsoft.com/office/drawing/2014/main" id="{F9B7A413-EE48-4705-B0FC-1B32FA970BC6}"/>
                      </a:ext>
                    </a:extLst>
                  </p:cNvPr>
                  <p:cNvSpPr txBox="1"/>
                  <p:nvPr/>
                </p:nvSpPr>
                <p:spPr>
                  <a:xfrm>
                    <a:off x="5718028" y="-396850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6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文本框 44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9B7A413-EE48-4705-B0FC-1B32FA970B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8028" y="-396850"/>
                    <a:ext cx="633507" cy="73629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矩形 9">
                <a:extLst>
                  <a:ext uri="{FF2B5EF4-FFF2-40B4-BE49-F238E27FC236}">
                    <a16:creationId xmlns="" xmlns:a16="http://schemas.microsoft.com/office/drawing/2014/main" id="{EA585538-A86C-472B-A429-943B7ABA2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786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="" xmlns:a16="http://schemas.microsoft.com/office/drawing/2014/main" id="{8692B3FC-6286-46C3-AA61-9B6B6795B97A}"/>
                  </a:ext>
                </a:extLst>
              </p:cNvPr>
              <p:cNvSpPr txBox="1"/>
              <p:nvPr/>
            </p:nvSpPr>
            <p:spPr>
              <a:xfrm>
                <a:off x="4434029" y="-261610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F59A0CEE-4F5D-492E-A5DD-80CE5AFE3F12}"/>
                </a:ext>
              </a:extLst>
            </p:cNvPr>
            <p:cNvSpPr txBox="1"/>
            <p:nvPr/>
          </p:nvSpPr>
          <p:spPr>
            <a:xfrm>
              <a:off x="5458691" y="3426153"/>
              <a:ext cx="1717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spc="3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1+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）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76100" y="653664"/>
            <a:ext cx="405578" cy="523220"/>
            <a:chOff x="152631" y="737481"/>
            <a:chExt cx="405578" cy="523220"/>
          </a:xfrm>
        </p:grpSpPr>
        <p:sp>
          <p:nvSpPr>
            <p:cNvPr id="39" name="椭圆 3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2" grpId="0" animBg="1"/>
      <p:bldP spid="36" grpId="0"/>
      <p:bldP spid="38" grpId="0" animBg="1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952190" y="549328"/>
            <a:ext cx="7804614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红星商场在“十一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”期间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搞促销活动，所有商品一律八折销售。一件连衣裙原价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120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元，现价多少元？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761123" y="3687156"/>
            <a:ext cx="3102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答：现价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E57BC2B7-3C90-4860-88F7-E6A430ABF131}"/>
              </a:ext>
            </a:extLst>
          </p:cNvPr>
          <p:cNvSpPr txBox="1"/>
          <p:nvPr/>
        </p:nvSpPr>
        <p:spPr>
          <a:xfrm>
            <a:off x="5014699" y="2995028"/>
            <a:ext cx="237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（元）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620410" y="2768509"/>
                <a:ext cx="1483611" cy="90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410" y="2768509"/>
                <a:ext cx="1483611" cy="9044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1342439" y="1822541"/>
            <a:ext cx="3121729" cy="945968"/>
            <a:chOff x="1367141" y="1908007"/>
            <a:chExt cx="3121729" cy="945968"/>
          </a:xfrm>
        </p:grpSpPr>
        <p:sp>
          <p:nvSpPr>
            <p:cNvPr id="21" name="云形标注 20"/>
            <p:cNvSpPr/>
            <p:nvPr/>
          </p:nvSpPr>
          <p:spPr>
            <a:xfrm>
              <a:off x="1367141" y="1908007"/>
              <a:ext cx="3121729" cy="945968"/>
            </a:xfrm>
            <a:prstGeom prst="cloudCallout">
              <a:avLst>
                <a:gd name="adj1" fmla="val -15196"/>
                <a:gd name="adj2" fmla="val -7698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658571" y="2003190"/>
                  <a:ext cx="2538871" cy="680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ct val="50000"/>
                    </a:spcBef>
                    <a:defRPr kumimoji="1" sz="28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2400" dirty="0" smtClean="0"/>
                    <a:t>现价是原价的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/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/>
                            <m:t>10</m:t>
                          </m:r>
                        </m:den>
                      </m:f>
                    </m:oMath>
                  </a14:m>
                  <a:r>
                    <a:rPr lang="zh-CN" altLang="en-US" sz="2400" dirty="0" smtClean="0"/>
                    <a:t>。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2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58571" y="2003190"/>
                  <a:ext cx="2538871" cy="68057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597" r="-15588" b="-450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组合 14"/>
          <p:cNvGrpSpPr/>
          <p:nvPr/>
        </p:nvGrpSpPr>
        <p:grpSpPr>
          <a:xfrm>
            <a:off x="595890" y="557412"/>
            <a:ext cx="405578" cy="523220"/>
            <a:chOff x="152631" y="737481"/>
            <a:chExt cx="405578" cy="523220"/>
          </a:xfrm>
        </p:grpSpPr>
        <p:sp>
          <p:nvSpPr>
            <p:cNvPr id="16" name="椭圆 15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1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5" name="矩形 74"/>
              <p:cNvSpPr/>
              <p:nvPr/>
            </p:nvSpPr>
            <p:spPr>
              <a:xfrm>
                <a:off x="984011" y="429374"/>
                <a:ext cx="7488404" cy="12142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b="1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李庄共有小麦地</a:t>
                </a:r>
                <a:r>
                  <a:rPr lang="en-US" altLang="zh-CN" sz="2800" b="1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320</a:t>
                </a:r>
                <a:r>
                  <a:rPr lang="zh-CN" altLang="en-US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公顷，水稻地比小麦</a:t>
                </a:r>
                <a:r>
                  <a:rPr lang="zh-CN" altLang="en-US" sz="2800" b="1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地多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。水稻地比小麦地多多少公顷</a:t>
                </a:r>
                <a:r>
                  <a:rPr lang="zh-CN" altLang="en-US" sz="2800" b="1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？</a:t>
                </a:r>
                <a:endParaRPr lang="zh-CN" altLang="en-US" sz="28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11" y="429374"/>
                <a:ext cx="7488404" cy="1214243"/>
              </a:xfrm>
              <a:prstGeom prst="rect">
                <a:avLst/>
              </a:prstGeom>
              <a:blipFill rotWithShape="1">
                <a:blip r:embed="rId2"/>
                <a:stretch>
                  <a:fillRect l="-1627" r="-6428" b="-1100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9"/>
          <p:cNvSpPr txBox="1"/>
          <p:nvPr/>
        </p:nvSpPr>
        <p:spPr>
          <a:xfrm>
            <a:off x="1893913" y="2258936"/>
            <a:ext cx="206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小麦地</a:t>
            </a:r>
            <a:r>
              <a:rPr lang="zh-CN" altLang="zh-CN" sz="24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：</a:t>
            </a:r>
            <a:endParaRPr lang="zh-CN" altLang="zh-CN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2" name="TextBox 9"/>
          <p:cNvSpPr txBox="1"/>
          <p:nvPr/>
        </p:nvSpPr>
        <p:spPr>
          <a:xfrm>
            <a:off x="1897723" y="2885046"/>
            <a:ext cx="206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</a:rPr>
              <a:t>水稻地</a:t>
            </a:r>
            <a:r>
              <a:rPr lang="zh-CN" altLang="zh-CN" sz="24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：</a:t>
            </a:r>
            <a:endParaRPr lang="zh-CN" altLang="zh-CN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150914" y="3027097"/>
            <a:ext cx="3271818" cy="163274"/>
            <a:chOff x="4083" y="4853"/>
            <a:chExt cx="3768" cy="238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4087" y="5077"/>
              <a:ext cx="3764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083" y="4853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832" y="4886"/>
              <a:ext cx="0" cy="2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/>
          <p:nvPr/>
        </p:nvCxnSpPr>
        <p:spPr>
          <a:xfrm>
            <a:off x="5540718" y="2156066"/>
            <a:ext cx="0" cy="112776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3150578" y="1725536"/>
            <a:ext cx="2390140" cy="828040"/>
            <a:chOff x="4087" y="3489"/>
            <a:chExt cx="3764" cy="1304"/>
          </a:xfrm>
        </p:grpSpPr>
        <p:grpSp>
          <p:nvGrpSpPr>
            <p:cNvPr id="40" name="组合 39"/>
            <p:cNvGrpSpPr/>
            <p:nvPr/>
          </p:nvGrpSpPr>
          <p:grpSpPr>
            <a:xfrm>
              <a:off x="4087" y="4569"/>
              <a:ext cx="3764" cy="224"/>
              <a:chOff x="4087" y="4868"/>
              <a:chExt cx="3764" cy="224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4087" y="5067"/>
                <a:ext cx="3764" cy="1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4093" y="4868"/>
                <a:ext cx="0" cy="2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7832" y="4886"/>
                <a:ext cx="0" cy="20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左大括号 40"/>
            <p:cNvSpPr/>
            <p:nvPr/>
          </p:nvSpPr>
          <p:spPr>
            <a:xfrm rot="5400000">
              <a:off x="5753" y="2507"/>
              <a:ext cx="420" cy="3740"/>
            </a:xfrm>
            <a:prstGeom prst="leftBrace">
              <a:avLst>
                <a:gd name="adj1" fmla="val 61170"/>
                <a:gd name="adj2" fmla="val 49600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TextBox 9"/>
            <p:cNvSpPr txBox="1"/>
            <p:nvPr/>
          </p:nvSpPr>
          <p:spPr>
            <a:xfrm>
              <a:off x="5108" y="3489"/>
              <a:ext cx="2045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320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公顷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635718" y="2391016"/>
            <a:ext cx="1418590" cy="163830"/>
            <a:chOff x="8768" y="4545"/>
            <a:chExt cx="2234" cy="258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8768" y="4579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9544" y="4563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0246" y="4545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1002" y="4563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直接连接符 50"/>
          <p:cNvCxnSpPr/>
          <p:nvPr/>
        </p:nvCxnSpPr>
        <p:spPr>
          <a:xfrm>
            <a:off x="5540718" y="3057766"/>
            <a:ext cx="0" cy="1422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5983948" y="3057766"/>
            <a:ext cx="0" cy="1422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左大括号 52"/>
          <p:cNvSpPr/>
          <p:nvPr/>
        </p:nvSpPr>
        <p:spPr>
          <a:xfrm rot="5400000" flipV="1">
            <a:off x="5879173" y="2506269"/>
            <a:ext cx="174625" cy="875665"/>
          </a:xfrm>
          <a:prstGeom prst="leftBrace">
            <a:avLst>
              <a:gd name="adj1" fmla="val 61170"/>
              <a:gd name="adj2" fmla="val 49600"/>
            </a:avLst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9"/>
          <p:cNvSpPr txBox="1"/>
          <p:nvPr/>
        </p:nvSpPr>
        <p:spPr>
          <a:xfrm>
            <a:off x="2095874" y="4271866"/>
            <a:ext cx="53853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水稻地比小麦地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128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公顷。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A67D062A-13A0-4F52-933F-24654161F079}"/>
              </a:ext>
            </a:extLst>
          </p:cNvPr>
          <p:cNvGrpSpPr/>
          <p:nvPr/>
        </p:nvGrpSpPr>
        <p:grpSpPr>
          <a:xfrm>
            <a:off x="5592788" y="2215065"/>
            <a:ext cx="854802" cy="642676"/>
            <a:chOff x="7467600" y="2491049"/>
            <a:chExt cx="854802" cy="642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="" xmlns:a16="http://schemas.microsoft.com/office/drawing/2014/main" id="{8B3BD115-B1D2-464F-ADB1-72E55285549D}"/>
                    </a:ext>
                  </a:extLst>
                </p:cNvPr>
                <p:cNvSpPr txBox="1"/>
                <p:nvPr/>
              </p:nvSpPr>
              <p:spPr>
                <a:xfrm>
                  <a:off x="7753015" y="2491049"/>
                  <a:ext cx="569387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8B3BD115-B1D2-464F-ADB1-72E552855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3015" y="2491049"/>
                  <a:ext cx="569387" cy="64267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文本框 59">
              <a:extLst>
                <a:ext uri="{FF2B5EF4-FFF2-40B4-BE49-F238E27FC236}">
                  <a16:creationId xmlns="" xmlns:a16="http://schemas.microsoft.com/office/drawing/2014/main" id="{A4976C6F-02D7-43D8-A60F-306DE9455E1A}"/>
                </a:ext>
              </a:extLst>
            </p:cNvPr>
            <p:cNvSpPr txBox="1"/>
            <p:nvPr/>
          </p:nvSpPr>
          <p:spPr>
            <a:xfrm>
              <a:off x="7467600" y="260985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多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FDAA50EE-6DBB-407C-AAB9-9993F12EF861}"/>
              </a:ext>
            </a:extLst>
          </p:cNvPr>
          <p:cNvGrpSpPr/>
          <p:nvPr/>
        </p:nvGrpSpPr>
        <p:grpSpPr>
          <a:xfrm>
            <a:off x="2216105" y="3491917"/>
            <a:ext cx="1529025" cy="734304"/>
            <a:chOff x="4269753" y="-446859"/>
            <a:chExt cx="1529025" cy="734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="" xmlns:a16="http://schemas.microsoft.com/office/drawing/2014/main" id="{644FCD48-2B3D-4E0E-915A-5040F315E5C9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34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644FCD48-2B3D-4E0E-915A-5040F315E5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569387" cy="64267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矩形 9">
              <a:extLst>
                <a:ext uri="{FF2B5EF4-FFF2-40B4-BE49-F238E27FC236}">
                  <a16:creationId xmlns="" xmlns:a16="http://schemas.microsoft.com/office/drawing/2014/main" id="{53BADB7C-A1C0-46BC-BB82-A03456A47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53F36CD7-ED9F-4F3C-AF0E-8B35B3228985}"/>
                </a:ext>
              </a:extLst>
            </p:cNvPr>
            <p:cNvSpPr txBox="1"/>
            <p:nvPr/>
          </p:nvSpPr>
          <p:spPr>
            <a:xfrm>
              <a:off x="4269753" y="-277289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320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="" xmlns:a16="http://schemas.microsoft.com/office/drawing/2014/main" id="{3DAF1168-826C-40F4-83B2-23E1338E7C2F}"/>
              </a:ext>
            </a:extLst>
          </p:cNvPr>
          <p:cNvSpPr txBox="1"/>
          <p:nvPr/>
        </p:nvSpPr>
        <p:spPr>
          <a:xfrm>
            <a:off x="3556659" y="3643828"/>
            <a:ext cx="222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（公顷）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6" name="TextBox 9"/>
          <p:cNvSpPr txBox="1"/>
          <p:nvPr/>
        </p:nvSpPr>
        <p:spPr>
          <a:xfrm>
            <a:off x="5780124" y="3166404"/>
            <a:ext cx="3657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?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11932" y="573454"/>
            <a:ext cx="405578" cy="523220"/>
            <a:chOff x="152631" y="737481"/>
            <a:chExt cx="405578" cy="523220"/>
          </a:xfrm>
        </p:grpSpPr>
        <p:sp>
          <p:nvSpPr>
            <p:cNvPr id="58" name="椭圆 5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5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3" grpId="0" animBg="1"/>
      <p:bldP spid="54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5" name="矩形 74"/>
              <p:cNvSpPr/>
              <p:nvPr/>
            </p:nvSpPr>
            <p:spPr>
              <a:xfrm>
                <a:off x="952190" y="559596"/>
                <a:ext cx="7921646" cy="1645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磁悬浮列车运行的速度可达到</a:t>
                </a:r>
                <a:r>
                  <a:rPr lang="en-US" altLang="zh-CN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430</a:t>
                </a:r>
                <a:r>
                  <a:rPr lang="zh-CN" altLang="en-US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千米</a:t>
                </a:r>
                <a:r>
                  <a:rPr lang="en-US" altLang="zh-CN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/</a:t>
                </a:r>
                <a:r>
                  <a:rPr lang="zh-CN" altLang="en-US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时，普通列车的速度比它</a:t>
                </a:r>
                <a:r>
                  <a:rPr lang="zh-CN" altLang="en-US" sz="2800" b="1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慢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36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43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，</a:t>
                </a:r>
                <a:r>
                  <a:rPr lang="zh-CN" altLang="en-US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普通列车比磁悬浮列车的速度慢多少？普通列车的速度是多少？</a:t>
                </a:r>
              </a:p>
            </p:txBody>
          </p:sp>
        </mc:Choice>
        <mc:Fallback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90" y="559596"/>
                <a:ext cx="7921646" cy="1645130"/>
              </a:xfrm>
              <a:prstGeom prst="rect">
                <a:avLst/>
              </a:prstGeom>
              <a:blipFill rotWithShape="1">
                <a:blip r:embed="rId2"/>
                <a:stretch>
                  <a:fillRect l="-1538" t="-4815" b="-814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9"/>
          <p:cNvSpPr txBox="1"/>
          <p:nvPr/>
        </p:nvSpPr>
        <p:spPr>
          <a:xfrm>
            <a:off x="2160905" y="2910375"/>
            <a:ext cx="206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磁悬浮列车：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2164715" y="3536485"/>
            <a:ext cx="206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普通列车：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228465" y="3642933"/>
            <a:ext cx="608965" cy="153670"/>
            <a:chOff x="4087" y="4869"/>
            <a:chExt cx="3764" cy="224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087" y="5077"/>
              <a:ext cx="3764" cy="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093" y="4869"/>
              <a:ext cx="0" cy="2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7832" y="4886"/>
              <a:ext cx="0" cy="2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接连接符 29"/>
          <p:cNvCxnSpPr/>
          <p:nvPr/>
        </p:nvCxnSpPr>
        <p:spPr>
          <a:xfrm>
            <a:off x="4834255" y="2924345"/>
            <a:ext cx="0" cy="112776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4230370" y="2450000"/>
            <a:ext cx="2390140" cy="741045"/>
            <a:chOff x="4087" y="3626"/>
            <a:chExt cx="3764" cy="1167"/>
          </a:xfrm>
        </p:grpSpPr>
        <p:grpSp>
          <p:nvGrpSpPr>
            <p:cNvPr id="32" name="组合 31"/>
            <p:cNvGrpSpPr/>
            <p:nvPr/>
          </p:nvGrpSpPr>
          <p:grpSpPr>
            <a:xfrm>
              <a:off x="4087" y="4569"/>
              <a:ext cx="3764" cy="224"/>
              <a:chOff x="4087" y="4868"/>
              <a:chExt cx="3764" cy="224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4087" y="5067"/>
                <a:ext cx="3764" cy="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4093" y="4868"/>
                <a:ext cx="0" cy="2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7832" y="4886"/>
                <a:ext cx="0" cy="20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左大括号 32"/>
            <p:cNvSpPr/>
            <p:nvPr/>
          </p:nvSpPr>
          <p:spPr>
            <a:xfrm rot="5400000">
              <a:off x="5753" y="2507"/>
              <a:ext cx="420" cy="3740"/>
            </a:xfrm>
            <a:prstGeom prst="leftBrace">
              <a:avLst>
                <a:gd name="adj1" fmla="val 61170"/>
                <a:gd name="adj2" fmla="val 49600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TextBox 9"/>
            <p:cNvSpPr txBox="1"/>
            <p:nvPr/>
          </p:nvSpPr>
          <p:spPr>
            <a:xfrm>
              <a:off x="4573" y="3626"/>
              <a:ext cx="325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43</a:t>
              </a:r>
              <a:r>
                <a:rPr lang="en-US" altLang="zh-CN" sz="2400" b="1" spc="30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千米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/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时</a:t>
              </a:r>
            </a:p>
          </p:txBody>
        </p:sp>
      </p:grpSp>
      <p:sp>
        <p:nvSpPr>
          <p:cNvPr id="38" name="TextBox 9"/>
          <p:cNvSpPr txBox="1"/>
          <p:nvPr/>
        </p:nvSpPr>
        <p:spPr>
          <a:xfrm>
            <a:off x="5559194" y="2913088"/>
            <a:ext cx="33043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9"/>
          <p:cNvSpPr txBox="1"/>
          <p:nvPr/>
        </p:nvSpPr>
        <p:spPr>
          <a:xfrm>
            <a:off x="4331336" y="3370750"/>
            <a:ext cx="37805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854344" y="3191045"/>
            <a:ext cx="1765935" cy="958850"/>
            <a:chOff x="5026" y="4793"/>
            <a:chExt cx="2781" cy="1510"/>
          </a:xfrm>
        </p:grpSpPr>
        <p:sp>
          <p:nvSpPr>
            <p:cNvPr id="43" name="左大括号 42"/>
            <p:cNvSpPr/>
            <p:nvPr/>
          </p:nvSpPr>
          <p:spPr>
            <a:xfrm rot="16200000">
              <a:off x="6207" y="3612"/>
              <a:ext cx="420" cy="2781"/>
            </a:xfrm>
            <a:prstGeom prst="leftBrace">
              <a:avLst>
                <a:gd name="adj1" fmla="val 61170"/>
                <a:gd name="adj2" fmla="val 49600"/>
              </a:avLst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9"/>
                <p:cNvSpPr txBox="1"/>
                <p:nvPr/>
              </p:nvSpPr>
              <p:spPr>
                <a:xfrm>
                  <a:off x="5796" y="5224"/>
                  <a:ext cx="1497" cy="107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 eaLnBrk="0" hangingPunct="0"/>
                  <a:r>
                    <a:rPr lang="zh-CN" altLang="zh-CN" sz="2400" b="1" dirty="0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慢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43</m:t>
                          </m:r>
                        </m:den>
                      </m:f>
                    </m:oMath>
                  </a14:m>
                  <a:endParaRPr lang="zh-CN" altLang="zh-CN" sz="24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44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" y="5224"/>
                  <a:ext cx="1497" cy="10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323" b="-2655"/>
                  </a:stretch>
                </a:blipFill>
                <a:ln w="95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组合 24"/>
          <p:cNvGrpSpPr/>
          <p:nvPr/>
        </p:nvGrpSpPr>
        <p:grpSpPr>
          <a:xfrm>
            <a:off x="563806" y="541370"/>
            <a:ext cx="405578" cy="523220"/>
            <a:chOff x="152631" y="737481"/>
            <a:chExt cx="405578" cy="523220"/>
          </a:xfrm>
        </p:grpSpPr>
        <p:sp>
          <p:nvSpPr>
            <p:cNvPr id="40" name="椭圆 39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4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5" name="矩形 74"/>
              <p:cNvSpPr/>
              <p:nvPr/>
            </p:nvSpPr>
            <p:spPr>
              <a:xfrm>
                <a:off x="952190" y="559596"/>
                <a:ext cx="7921646" cy="1645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磁悬浮列车运行的速度可达到</a:t>
                </a:r>
                <a:r>
                  <a:rPr lang="en-US" altLang="zh-CN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430</a:t>
                </a:r>
                <a:r>
                  <a:rPr lang="zh-CN" altLang="en-US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千米</a:t>
                </a:r>
                <a:r>
                  <a:rPr lang="en-US" altLang="zh-CN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/</a:t>
                </a:r>
                <a:r>
                  <a:rPr lang="zh-CN" altLang="en-US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时，普通列车的速度比它</a:t>
                </a:r>
                <a:r>
                  <a:rPr lang="zh-CN" altLang="en-US" sz="2800" b="1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慢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36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ea typeface="楷体" pitchFamily="49" charset="-122"/>
                            <a:cs typeface="Times New Roman" pitchFamily="18" charset="0"/>
                          </a:rPr>
                          <m:t>43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，</a:t>
                </a:r>
                <a:r>
                  <a:rPr lang="zh-CN" altLang="en-US" sz="2800" b="1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普通列车比磁悬浮列车的速度慢多少？普通列车的速度是多少？</a:t>
                </a:r>
              </a:p>
            </p:txBody>
          </p:sp>
        </mc:Choice>
        <mc:Fallback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90" y="559596"/>
                <a:ext cx="7921646" cy="1645130"/>
              </a:xfrm>
              <a:prstGeom prst="rect">
                <a:avLst/>
              </a:prstGeom>
              <a:blipFill rotWithShape="1">
                <a:blip r:embed="rId2"/>
                <a:stretch>
                  <a:fillRect l="-1538" t="-4815" b="-814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9"/>
          <p:cNvSpPr txBox="1"/>
          <p:nvPr/>
        </p:nvSpPr>
        <p:spPr>
          <a:xfrm>
            <a:off x="952190" y="3624401"/>
            <a:ext cx="8066642" cy="1126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普通列车比磁悬浮列车的速度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慢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36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千米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时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普通列车的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速度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千米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时。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990913AC-52C7-4163-8F95-DCB0823C54C6}"/>
              </a:ext>
            </a:extLst>
          </p:cNvPr>
          <p:cNvGrpSpPr/>
          <p:nvPr/>
        </p:nvGrpSpPr>
        <p:grpSpPr>
          <a:xfrm>
            <a:off x="2191443" y="2204726"/>
            <a:ext cx="1663530" cy="739433"/>
            <a:chOff x="4278454" y="-427329"/>
            <a:chExt cx="1663530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="" xmlns:a16="http://schemas.microsoft.com/office/drawing/2014/main" id="{16A30EC4-BCE4-4928-A4EC-DCA051C421F5}"/>
                    </a:ext>
                  </a:extLst>
                </p:cNvPr>
                <p:cNvSpPr txBox="1"/>
                <p:nvPr/>
              </p:nvSpPr>
              <p:spPr>
                <a:xfrm>
                  <a:off x="5128941" y="-427329"/>
                  <a:ext cx="813043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36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43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6A30EC4-BCE4-4928-A4EC-DCA051C421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8941" y="-427329"/>
                  <a:ext cx="813043" cy="73943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矩形 9">
              <a:extLst>
                <a:ext uri="{FF2B5EF4-FFF2-40B4-BE49-F238E27FC236}">
                  <a16:creationId xmlns="" xmlns:a16="http://schemas.microsoft.com/office/drawing/2014/main" id="{64280D14-E3AD-48D9-B53B-93BEFDE9D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3F3E98AC-3D53-4E55-9ABE-A6BC8FA5EEBC}"/>
                </a:ext>
              </a:extLst>
            </p:cNvPr>
            <p:cNvSpPr txBox="1"/>
            <p:nvPr/>
          </p:nvSpPr>
          <p:spPr>
            <a:xfrm>
              <a:off x="4278454" y="-290185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430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EABA2F18-EF13-46ED-8CAF-DC8D06EC2B5B}"/>
              </a:ext>
            </a:extLst>
          </p:cNvPr>
          <p:cNvSpPr txBox="1"/>
          <p:nvPr/>
        </p:nvSpPr>
        <p:spPr>
          <a:xfrm>
            <a:off x="3773775" y="2342521"/>
            <a:ext cx="283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千米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0DAD4BE7-6C01-4A09-8091-720E50F41B7C}"/>
              </a:ext>
            </a:extLst>
          </p:cNvPr>
          <p:cNvSpPr txBox="1"/>
          <p:nvPr/>
        </p:nvSpPr>
        <p:spPr>
          <a:xfrm>
            <a:off x="4468200" y="2980423"/>
            <a:ext cx="327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千米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9DB12BA3-44E3-4E5A-8DDB-AFAF9EEB87A5}"/>
              </a:ext>
            </a:extLst>
          </p:cNvPr>
          <p:cNvGrpSpPr/>
          <p:nvPr/>
        </p:nvGrpSpPr>
        <p:grpSpPr>
          <a:xfrm>
            <a:off x="2165534" y="2865090"/>
            <a:ext cx="2784094" cy="746574"/>
            <a:chOff x="4792321" y="3277779"/>
            <a:chExt cx="2784094" cy="746574"/>
          </a:xfrm>
        </p:grpSpPr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23D84448-4744-4CFB-AC3C-4EF0C3C09D56}"/>
                </a:ext>
              </a:extLst>
            </p:cNvPr>
            <p:cNvGrpSpPr/>
            <p:nvPr/>
          </p:nvGrpSpPr>
          <p:grpSpPr>
            <a:xfrm>
              <a:off x="4792321" y="3277779"/>
              <a:ext cx="2211035" cy="746574"/>
              <a:chOff x="4281629" y="-396850"/>
              <a:chExt cx="2211035" cy="74657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文本框 54">
                    <a:extLst>
                      <a:ext uri="{FF2B5EF4-FFF2-40B4-BE49-F238E27FC236}">
                        <a16:creationId xmlns="" xmlns:a16="http://schemas.microsoft.com/office/drawing/2014/main" id="{7ABEBE99-F34F-4451-9857-A19DCF6AF1DA}"/>
                      </a:ext>
                    </a:extLst>
                  </p:cNvPr>
                  <p:cNvSpPr txBox="1"/>
                  <p:nvPr/>
                </p:nvSpPr>
                <p:spPr>
                  <a:xfrm>
                    <a:off x="5679621" y="-389709"/>
                    <a:ext cx="813043" cy="73943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36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43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7ABEBE99-F34F-4451-9857-A19DCF6AF1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9621" y="-389709"/>
                    <a:ext cx="723275" cy="64703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矩形 9">
                <a:extLst>
                  <a:ext uri="{FF2B5EF4-FFF2-40B4-BE49-F238E27FC236}">
                    <a16:creationId xmlns="" xmlns:a16="http://schemas.microsoft.com/office/drawing/2014/main" id="{F8D8FB72-D202-485C-A3EA-A6FF14C60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786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="" xmlns:a16="http://schemas.microsoft.com/office/drawing/2014/main" id="{36973F64-FED6-4CA8-9057-461A4CC450C5}"/>
                  </a:ext>
                </a:extLst>
              </p:cNvPr>
              <p:cNvSpPr txBox="1"/>
              <p:nvPr/>
            </p:nvSpPr>
            <p:spPr>
              <a:xfrm>
                <a:off x="4281629" y="-261610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430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文本框 53">
              <a:extLst>
                <a:ext uri="{FF2B5EF4-FFF2-40B4-BE49-F238E27FC236}">
                  <a16:creationId xmlns="" xmlns:a16="http://schemas.microsoft.com/office/drawing/2014/main" id="{69FC2562-5B3C-461B-9D9B-D6C1C3571439}"/>
                </a:ext>
              </a:extLst>
            </p:cNvPr>
            <p:cNvSpPr txBox="1"/>
            <p:nvPr/>
          </p:nvSpPr>
          <p:spPr>
            <a:xfrm>
              <a:off x="5458690" y="3426153"/>
              <a:ext cx="2117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spc="3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800" b="1" spc="3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−</a:t>
              </a:r>
              <a:r>
                <a:rPr lang="en-US" altLang="zh-CN" sz="2800" b="1" spc="3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）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3806" y="541370"/>
            <a:ext cx="405578" cy="523220"/>
            <a:chOff x="152631" y="737481"/>
            <a:chExt cx="405578" cy="523220"/>
          </a:xfrm>
        </p:grpSpPr>
        <p:sp>
          <p:nvSpPr>
            <p:cNvPr id="20" name="椭圆 19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1"/>
              <p:cNvSpPr txBox="1"/>
              <p:nvPr/>
            </p:nvSpPr>
            <p:spPr>
              <a:xfrm>
                <a:off x="618386" y="563325"/>
                <a:ext cx="7893884" cy="164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有两箱苹果，第一箱的质量为</a:t>
                </a: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，如果从第一箱中取出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放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入第二箱，那么两箱苹果质量相等。原来第一箱比第二箱多多少千克苹果？</a:t>
                </a:r>
              </a:p>
            </p:txBody>
          </p:sp>
        </mc:Choice>
        <mc:Fallback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86" y="563325"/>
                <a:ext cx="7893884" cy="1640257"/>
              </a:xfrm>
              <a:prstGeom prst="rect">
                <a:avLst/>
              </a:prstGeom>
              <a:blipFill rotWithShape="1">
                <a:blip r:embed="rId3"/>
                <a:stretch>
                  <a:fillRect l="-1544" t="-4833" r="-6100" b="-85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/>
          <p:cNvCxnSpPr/>
          <p:nvPr/>
        </p:nvCxnSpPr>
        <p:spPr>
          <a:xfrm flipV="1">
            <a:off x="1485901" y="1752600"/>
            <a:ext cx="30794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062C3CD1-7FAE-4AE1-B5AA-B5746F592972}"/>
              </a:ext>
            </a:extLst>
          </p:cNvPr>
          <p:cNvGrpSpPr/>
          <p:nvPr/>
        </p:nvGrpSpPr>
        <p:grpSpPr>
          <a:xfrm>
            <a:off x="923406" y="2367208"/>
            <a:ext cx="3489960" cy="1803576"/>
            <a:chOff x="403860" y="2678935"/>
            <a:chExt cx="3489960" cy="1803576"/>
          </a:xfrm>
        </p:grpSpPr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4B16B1C0-1378-453A-A556-4ACFF6D82016}"/>
                </a:ext>
              </a:extLst>
            </p:cNvPr>
            <p:cNvGrpSpPr/>
            <p:nvPr/>
          </p:nvGrpSpPr>
          <p:grpSpPr>
            <a:xfrm>
              <a:off x="403860" y="2678935"/>
              <a:ext cx="3376051" cy="1803576"/>
              <a:chOff x="403860" y="2678935"/>
              <a:chExt cx="3376051" cy="1803576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22735" b="39765"/>
              <a:stretch/>
            </p:blipFill>
            <p:spPr>
              <a:xfrm>
                <a:off x="1242060" y="2678935"/>
                <a:ext cx="2537851" cy="1070105"/>
              </a:xfrm>
              <a:prstGeom prst="rect">
                <a:avLst/>
              </a:prstGeom>
            </p:spPr>
          </p:pic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id="{ED4C3D21-AB69-4C06-BF78-4371C332AD48}"/>
                  </a:ext>
                </a:extLst>
              </p:cNvPr>
              <p:cNvSpPr txBox="1"/>
              <p:nvPr/>
            </p:nvSpPr>
            <p:spPr>
              <a:xfrm>
                <a:off x="419100" y="2933700"/>
                <a:ext cx="10118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第一箱：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id="{74EBE616-0B22-4B4F-9277-17BC59F18905}"/>
                  </a:ext>
                </a:extLst>
              </p:cNvPr>
              <p:cNvSpPr txBox="1"/>
              <p:nvPr/>
            </p:nvSpPr>
            <p:spPr>
              <a:xfrm>
                <a:off x="403860" y="3433346"/>
                <a:ext cx="10118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第二箱：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F6ADBDD8-1D84-4AB6-BBE6-8CEEB4482DA9}"/>
                  </a:ext>
                </a:extLst>
              </p:cNvPr>
              <p:cNvSpPr txBox="1"/>
              <p:nvPr/>
            </p:nvSpPr>
            <p:spPr>
              <a:xfrm>
                <a:off x="1242061" y="3672206"/>
                <a:ext cx="11353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第二箱原来的质量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文本框 43">
                    <a:extLst>
                      <a:ext uri="{FF2B5EF4-FFF2-40B4-BE49-F238E27FC236}">
                        <a16:creationId xmlns="" xmlns:a16="http://schemas.microsoft.com/office/drawing/2014/main" id="{F1CF9BE7-0CE5-4957-9101-41F5E3C402C3}"/>
                      </a:ext>
                    </a:extLst>
                  </p:cNvPr>
                  <p:cNvSpPr txBox="1"/>
                  <p:nvPr/>
                </p:nvSpPr>
                <p:spPr>
                  <a:xfrm>
                    <a:off x="2141221" y="3749040"/>
                    <a:ext cx="1097279" cy="7334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600" b="1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第一箱中取出的</a:t>
                    </a:r>
                    <a14:m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1600" b="1" i="1" smtClean="0">
                                <a:latin typeface="Cambria Math"/>
                                <a:ea typeface="楷体" panose="02010609060101010101" pitchFamily="49" charset="-122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altLang="zh-CN" sz="1600" b="1" i="1" smtClean="0">
                                    <a:latin typeface="Cambria Math"/>
                                    <a:ea typeface="楷体" panose="02010609060101010101" pitchFamily="49" charset="-122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1600" b="1" i="0" smtClean="0">
                                    <a:latin typeface="Times New Roman" panose="020206030504050203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1600" b="1" i="0" smtClean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i="0" smtClean="0">
                                    <a:latin typeface="Times New Roman" panose="020206030504050203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a14:m>
                    <a:endParaRPr lang="zh-CN" altLang="en-US" sz="16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mc:Choice>
            <mc:Fallback xmlns="">
              <p:sp>
                <p:nvSpPr>
                  <p:cNvPr id="48" name="文本框 47">
                    <a:extLst>
                      <a:ext uri="{FF2B5EF4-FFF2-40B4-BE49-F238E27FC236}">
                        <a16:creationId xmlns:a16="http://schemas.microsoft.com/office/drawing/2014/main" id="{F1CF9BE7-0CE5-4957-9101-41F5E3C402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1221" y="3749040"/>
                    <a:ext cx="1097279" cy="73347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778" t="-2500" b="-2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矩形: 圆角 13">
                <a:extLst>
                  <a:ext uri="{FF2B5EF4-FFF2-40B4-BE49-F238E27FC236}">
                    <a16:creationId xmlns="" xmlns:a16="http://schemas.microsoft.com/office/drawing/2014/main" id="{BCF6C852-DDE6-4BEB-A70F-88CAD3AAC9A0}"/>
                  </a:ext>
                </a:extLst>
              </p:cNvPr>
              <p:cNvSpPr/>
              <p:nvPr/>
            </p:nvSpPr>
            <p:spPr>
              <a:xfrm>
                <a:off x="3215640" y="3329940"/>
                <a:ext cx="342900" cy="35782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: 圆角 49">
                <a:extLst>
                  <a:ext uri="{FF2B5EF4-FFF2-40B4-BE49-F238E27FC236}">
                    <a16:creationId xmlns="" xmlns:a16="http://schemas.microsoft.com/office/drawing/2014/main" id="{C1C63495-9CA3-4AB8-8BFA-0D2CDDEFF56F}"/>
                  </a:ext>
                </a:extLst>
              </p:cNvPr>
              <p:cNvSpPr/>
              <p:nvPr/>
            </p:nvSpPr>
            <p:spPr>
              <a:xfrm>
                <a:off x="2209800" y="2790825"/>
                <a:ext cx="666750" cy="1968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E9C537B6-CC82-41CE-920D-1E067A46F116}"/>
                </a:ext>
              </a:extLst>
            </p:cNvPr>
            <p:cNvSpPr txBox="1"/>
            <p:nvPr/>
          </p:nvSpPr>
          <p:spPr>
            <a:xfrm>
              <a:off x="2164080" y="2701826"/>
              <a:ext cx="644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6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en-US" altLang="zh-CN" sz="1600" b="1" i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kg</a:t>
              </a:r>
              <a:endParaRPr lang="zh-CN" altLang="en-US" sz="16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="" xmlns:a16="http://schemas.microsoft.com/office/drawing/2014/main" id="{AC8C7C0B-B0EE-4338-B249-6B7F7B9BDE48}"/>
                    </a:ext>
                  </a:extLst>
                </p:cNvPr>
                <p:cNvSpPr txBox="1"/>
                <p:nvPr/>
              </p:nvSpPr>
              <p:spPr>
                <a:xfrm>
                  <a:off x="2804161" y="3314700"/>
                  <a:ext cx="1089659" cy="556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1600" b="1" i="1" smtClean="0">
                                <a:latin typeface="Cambria Math"/>
                                <a:ea typeface="楷体" panose="02010609060101010101" pitchFamily="49" charset="-122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altLang="zh-CN" sz="1600" b="1" i="1" smtClean="0">
                                    <a:latin typeface="Cambria Math"/>
                                    <a:ea typeface="楷体" panose="02010609060101010101" pitchFamily="49" charset="-122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1600" b="1" i="0" smtClean="0">
                                    <a:latin typeface="Times New Roman" panose="020206030504050203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1600" b="1" i="0" smtClean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600" b="1" i="0" smtClean="0">
                                    <a:latin typeface="Times New Roman" panose="020206030504050203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6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AC8C7C0B-B0EE-4338-B249-6B7F7B9BDE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4161" y="3314700"/>
                  <a:ext cx="1089659" cy="55643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文本框 47"/>
          <p:cNvSpPr txBox="1"/>
          <p:nvPr/>
        </p:nvSpPr>
        <p:spPr>
          <a:xfrm>
            <a:off x="4132747" y="3746931"/>
            <a:ext cx="448881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答：原来第一箱比第二箱多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1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千克苹果。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861EDA4E-3CED-4AD3-9A64-3AFE6E02FAD9}"/>
              </a:ext>
            </a:extLst>
          </p:cNvPr>
          <p:cNvGrpSpPr/>
          <p:nvPr/>
        </p:nvGrpSpPr>
        <p:grpSpPr>
          <a:xfrm>
            <a:off x="4769342" y="2303253"/>
            <a:ext cx="2074970" cy="738116"/>
            <a:chOff x="4870172" y="2470155"/>
            <a:chExt cx="2074970" cy="738116"/>
          </a:xfrm>
        </p:grpSpPr>
        <p:grpSp>
          <p:nvGrpSpPr>
            <p:cNvPr id="50" name="组合 49">
              <a:extLst>
                <a:ext uri="{FF2B5EF4-FFF2-40B4-BE49-F238E27FC236}">
                  <a16:creationId xmlns="" xmlns:a16="http://schemas.microsoft.com/office/drawing/2014/main" id="{9FF22414-6DAD-4CDC-8519-C5D74FD8CA71}"/>
                </a:ext>
              </a:extLst>
            </p:cNvPr>
            <p:cNvGrpSpPr/>
            <p:nvPr/>
          </p:nvGrpSpPr>
          <p:grpSpPr>
            <a:xfrm>
              <a:off x="4870172" y="2473903"/>
              <a:ext cx="1348940" cy="734368"/>
              <a:chOff x="4209994" y="-446859"/>
              <a:chExt cx="1348940" cy="7343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本框 53">
                    <a:extLst>
                      <a:ext uri="{FF2B5EF4-FFF2-40B4-BE49-F238E27FC236}">
                        <a16:creationId xmlns="" xmlns:a16="http://schemas.microsoft.com/office/drawing/2014/main" id="{B9204B72-6C52-457E-BF3E-3E9E10CA1F37}"/>
                      </a:ext>
                    </a:extLst>
                  </p:cNvPr>
                  <p:cNvSpPr txBox="1"/>
                  <p:nvPr/>
                </p:nvSpPr>
                <p:spPr>
                  <a:xfrm>
                    <a:off x="4209994" y="-446859"/>
                    <a:ext cx="813043" cy="7343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10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B9204B72-6C52-457E-BF3E-3E9E10CA1F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09994" y="-446859"/>
                    <a:ext cx="813043" cy="73436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矩形 9">
                <a:extLst>
                  <a:ext uri="{FF2B5EF4-FFF2-40B4-BE49-F238E27FC236}">
                    <a16:creationId xmlns="" xmlns:a16="http://schemas.microsoft.com/office/drawing/2014/main" id="{3CCFE5B3-CC28-4170-8771-EB788CB92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786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="" xmlns:a16="http://schemas.microsoft.com/office/drawing/2014/main" id="{F27D6197-39BB-4B3D-8CC2-0950FFBF74B0}"/>
                  </a:ext>
                </a:extLst>
              </p:cNvPr>
              <p:cNvSpPr txBox="1"/>
              <p:nvPr/>
            </p:nvSpPr>
            <p:spPr>
              <a:xfrm>
                <a:off x="5194732" y="-261610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="" xmlns:a16="http://schemas.microsoft.com/office/drawing/2014/main" id="{C10640BC-AE85-4423-9DDC-E1011927C9D9}"/>
                </a:ext>
              </a:extLst>
            </p:cNvPr>
            <p:cNvGrpSpPr/>
            <p:nvPr/>
          </p:nvGrpSpPr>
          <p:grpSpPr>
            <a:xfrm>
              <a:off x="6088135" y="2470155"/>
              <a:ext cx="857007" cy="734304"/>
              <a:chOff x="1605300" y="1743075"/>
              <a:chExt cx="857007" cy="734304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="" xmlns:a16="http://schemas.microsoft.com/office/drawing/2014/main" id="{B080385F-E176-4F7F-BC80-A61E33C3D341}"/>
                  </a:ext>
                </a:extLst>
              </p:cNvPr>
              <p:cNvSpPr txBox="1"/>
              <p:nvPr/>
            </p:nvSpPr>
            <p:spPr>
              <a:xfrm>
                <a:off x="1605300" y="1895475"/>
                <a:ext cx="389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文本框 52">
                    <a:extLst>
                      <a:ext uri="{FF2B5EF4-FFF2-40B4-BE49-F238E27FC236}">
                        <a16:creationId xmlns="" xmlns:a16="http://schemas.microsoft.com/office/drawing/2014/main" id="{831264E1-A864-4D3A-8AC5-C893621B4E4D}"/>
                      </a:ext>
                    </a:extLst>
                  </p:cNvPr>
                  <p:cNvSpPr txBox="1"/>
                  <p:nvPr/>
                </p:nvSpPr>
                <p:spPr>
                  <a:xfrm>
                    <a:off x="1828800" y="1743075"/>
                    <a:ext cx="633507" cy="7343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5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文本框 29">
                    <a:extLst>
                      <a:ext uri="{FF2B5EF4-FFF2-40B4-BE49-F238E27FC236}">
                        <a16:creationId xmlns:a16="http://schemas.microsoft.com/office/drawing/2014/main" id="{831264E1-A864-4D3A-8AC5-C893621B4E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1743075"/>
                    <a:ext cx="633507" cy="73430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98CE6DD2-3FAB-4C71-887B-B12A637574B4}"/>
              </a:ext>
            </a:extLst>
          </p:cNvPr>
          <p:cNvGrpSpPr/>
          <p:nvPr/>
        </p:nvGrpSpPr>
        <p:grpSpPr>
          <a:xfrm>
            <a:off x="4911168" y="2949361"/>
            <a:ext cx="1295054" cy="738857"/>
            <a:chOff x="4462604" y="-446859"/>
            <a:chExt cx="1295054" cy="7388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="" xmlns:a16="http://schemas.microsoft.com/office/drawing/2014/main" id="{E3D24B0B-F067-4027-9AC8-71A62B17B21A}"/>
                    </a:ext>
                  </a:extLst>
                </p:cNvPr>
                <p:cNvSpPr txBox="1"/>
                <p:nvPr/>
              </p:nvSpPr>
              <p:spPr>
                <a:xfrm>
                  <a:off x="5108121" y="-446859"/>
                  <a:ext cx="649537" cy="738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E3D24B0B-F067-4027-9AC8-71A62B17B2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121" y="-446859"/>
                  <a:ext cx="649537" cy="73885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矩形 9">
              <a:extLst>
                <a:ext uri="{FF2B5EF4-FFF2-40B4-BE49-F238E27FC236}">
                  <a16:creationId xmlns="" xmlns:a16="http://schemas.microsoft.com/office/drawing/2014/main" id="{F52929D7-0607-41C7-B541-91A693156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="" xmlns:a16="http://schemas.microsoft.com/office/drawing/2014/main" id="{7442EFA0-3723-4151-A4B9-8BAB152CA228}"/>
                </a:ext>
              </a:extLst>
            </p:cNvPr>
            <p:cNvSpPr txBox="1"/>
            <p:nvPr/>
          </p:nvSpPr>
          <p:spPr>
            <a:xfrm>
              <a:off x="4462604" y="-2616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FDC2D495-E617-4129-84C0-4A298F5BA737}"/>
              </a:ext>
            </a:extLst>
          </p:cNvPr>
          <p:cNvSpPr txBox="1"/>
          <p:nvPr/>
        </p:nvSpPr>
        <p:spPr>
          <a:xfrm>
            <a:off x="6069878" y="3075578"/>
            <a:ext cx="2287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千克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ABBEC969-FD0D-4354-BBE9-BC92FFBD1127}"/>
              </a:ext>
            </a:extLst>
          </p:cNvPr>
          <p:cNvGrpSpPr/>
          <p:nvPr/>
        </p:nvGrpSpPr>
        <p:grpSpPr>
          <a:xfrm>
            <a:off x="5706041" y="1087381"/>
            <a:ext cx="1217682" cy="737125"/>
            <a:chOff x="1605300" y="1743075"/>
            <a:chExt cx="1217682" cy="737125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="" id="{0EBD6646-D1FC-4B7F-934D-8360654562A5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xmlns="" id="{DB47826F-2160-4BF5-8446-EE00749D01E9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994182" cy="737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9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B47826F-2160-4BF5-8446-EE00749D0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994182" cy="73712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FAFC7D2-31DC-4187-B762-1FA9068F3F16}"/>
              </a:ext>
            </a:extLst>
          </p:cNvPr>
          <p:cNvGrpSpPr/>
          <p:nvPr/>
        </p:nvGrpSpPr>
        <p:grpSpPr>
          <a:xfrm>
            <a:off x="674497" y="1052875"/>
            <a:ext cx="1009141" cy="734304"/>
            <a:chOff x="4610100" y="-446859"/>
            <a:chExt cx="1009141" cy="734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="" xmlns:a16="http://schemas.microsoft.com/office/drawing/2014/main" id="{3F96631E-BAAC-4873-A3B2-B7679CDD85C6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453970" cy="734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3F96631E-BAAC-4873-A3B2-B7679CDD8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453970" cy="7343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矩形 9">
              <a:extLst>
                <a:ext uri="{FF2B5EF4-FFF2-40B4-BE49-F238E27FC236}">
                  <a16:creationId xmlns="" xmlns:a16="http://schemas.microsoft.com/office/drawing/2014/main" id="{41243996-C31B-46A3-B490-A3661E19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01F1E6CA-FDFC-4E30-9651-78653E40E950}"/>
                </a:ext>
              </a:extLst>
            </p:cNvPr>
            <p:cNvSpPr txBox="1"/>
            <p:nvPr/>
          </p:nvSpPr>
          <p:spPr>
            <a:xfrm>
              <a:off x="4610100" y="-2616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2D90862C-62EF-40A7-A6AC-393F874EFC7C}"/>
              </a:ext>
            </a:extLst>
          </p:cNvPr>
          <p:cNvGrpSpPr/>
          <p:nvPr/>
        </p:nvGrpSpPr>
        <p:grpSpPr>
          <a:xfrm>
            <a:off x="2624747" y="1060754"/>
            <a:ext cx="857007" cy="734304"/>
            <a:chOff x="1605300" y="1743075"/>
            <a:chExt cx="857007" cy="734304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9598416D-5CAE-475B-BA90-D496DAF77A87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="" xmlns:a16="http://schemas.microsoft.com/office/drawing/2014/main" id="{AB6A7AEC-6A0B-42F5-8489-844C32F3A46A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633507" cy="734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B6A7AEC-6A0B-42F5-8489-844C32F3A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633507" cy="7343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57CA7BB-6566-490B-9F80-1C5BDA70F110}"/>
              </a:ext>
            </a:extLst>
          </p:cNvPr>
          <p:cNvGrpSpPr/>
          <p:nvPr/>
        </p:nvGrpSpPr>
        <p:grpSpPr>
          <a:xfrm>
            <a:off x="647866" y="2097539"/>
            <a:ext cx="1490519" cy="739433"/>
            <a:chOff x="4308259" y="-446859"/>
            <a:chExt cx="1490519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="" xmlns:a16="http://schemas.microsoft.com/office/drawing/2014/main" id="{AC85813A-D92C-46F0-8AB4-10ABFACDB6CC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AC85813A-D92C-46F0-8AB4-10ABFACDB6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633507" cy="739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矩形 9">
              <a:extLst>
                <a:ext uri="{FF2B5EF4-FFF2-40B4-BE49-F238E27FC236}">
                  <a16:creationId xmlns="" xmlns:a16="http://schemas.microsoft.com/office/drawing/2014/main" id="{9DFBFCBA-EB50-4972-85BF-1ADC34CDC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459D80EE-BA97-44BF-8651-EC53CFA7AA09}"/>
                </a:ext>
              </a:extLst>
            </p:cNvPr>
            <p:cNvSpPr txBox="1"/>
            <p:nvPr/>
          </p:nvSpPr>
          <p:spPr>
            <a:xfrm>
              <a:off x="4308259" y="-261610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D370F07-2A2C-4BBD-B067-51B9198B6BF8}"/>
              </a:ext>
            </a:extLst>
          </p:cNvPr>
          <p:cNvSpPr txBox="1"/>
          <p:nvPr/>
        </p:nvSpPr>
        <p:spPr>
          <a:xfrm>
            <a:off x="3412663" y="2256127"/>
            <a:ext cx="1194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FA8B0827-CF9A-43EF-8C85-9D21407EC405}"/>
              </a:ext>
            </a:extLst>
          </p:cNvPr>
          <p:cNvGrpSpPr/>
          <p:nvPr/>
        </p:nvGrpSpPr>
        <p:grpSpPr>
          <a:xfrm>
            <a:off x="4628514" y="1049203"/>
            <a:ext cx="1158440" cy="739433"/>
            <a:chOff x="4419544" y="-446859"/>
            <a:chExt cx="1158440" cy="73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="" xmlns:a16="http://schemas.microsoft.com/office/drawing/2014/main" id="{6C3DD92C-ECFC-47B9-AD5E-1FC3A6200431}"/>
                    </a:ext>
                  </a:extLst>
                </p:cNvPr>
                <p:cNvSpPr txBox="1"/>
                <p:nvPr/>
              </p:nvSpPr>
              <p:spPr>
                <a:xfrm>
                  <a:off x="4419544" y="-446859"/>
                  <a:ext cx="633507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9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6C3DD92C-ECFC-47B9-AD5E-1FC3A62004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544" y="-446859"/>
                  <a:ext cx="633507" cy="7394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9">
              <a:extLst>
                <a:ext uri="{FF2B5EF4-FFF2-40B4-BE49-F238E27FC236}">
                  <a16:creationId xmlns="" xmlns:a16="http://schemas.microsoft.com/office/drawing/2014/main" id="{F064D7EB-16FE-4052-8C23-BA057DE64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9092E6C4-B1A8-4BEB-BC6C-37A81B7CC534}"/>
                </a:ext>
              </a:extLst>
            </p:cNvPr>
            <p:cNvSpPr txBox="1"/>
            <p:nvPr/>
          </p:nvSpPr>
          <p:spPr>
            <a:xfrm>
              <a:off x="5213782" y="-2616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04AF19D2-9E59-4E43-AFD7-E07651FDF6DF}"/>
              </a:ext>
            </a:extLst>
          </p:cNvPr>
          <p:cNvGrpSpPr/>
          <p:nvPr/>
        </p:nvGrpSpPr>
        <p:grpSpPr>
          <a:xfrm>
            <a:off x="6959279" y="1099212"/>
            <a:ext cx="857007" cy="739433"/>
            <a:chOff x="1605300" y="1743075"/>
            <a:chExt cx="857007" cy="739433"/>
          </a:xfrm>
        </p:grpSpPr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A9DE6F3E-3375-4CED-B8E7-B17C9FD5F483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="" xmlns:a16="http://schemas.microsoft.com/office/drawing/2014/main" id="{53F4ADE0-15C9-4A51-B33D-7488E7B50637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633507" cy="739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3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53F4ADE0-15C9-4A51-B33D-7488E7B50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633507" cy="7394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46B16B03-0AFD-4B16-9189-B3CB8F9708B9}"/>
              </a:ext>
            </a:extLst>
          </p:cNvPr>
          <p:cNvCxnSpPr>
            <a:cxnSpLocks/>
          </p:cNvCxnSpPr>
          <p:nvPr/>
        </p:nvCxnSpPr>
        <p:spPr>
          <a:xfrm>
            <a:off x="6251714" y="1560554"/>
            <a:ext cx="336878" cy="230295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CAC7B93D-6CE8-414F-828E-61FC0D366591}"/>
              </a:ext>
            </a:extLst>
          </p:cNvPr>
          <p:cNvCxnSpPr>
            <a:cxnSpLocks/>
            <a:endCxn id="47" idx="3"/>
          </p:cNvCxnSpPr>
          <p:nvPr/>
        </p:nvCxnSpPr>
        <p:spPr>
          <a:xfrm>
            <a:off x="6559951" y="1180438"/>
            <a:ext cx="363772" cy="275506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1">
            <a:extLst>
              <a:ext uri="{FF2B5EF4-FFF2-40B4-BE49-F238E27FC236}">
                <a16:creationId xmlns="" xmlns:a16="http://schemas.microsoft.com/office/drawing/2014/main" id="{EAD0C632-2B85-46EF-A751-0D8FEDD3FEA1}"/>
              </a:ext>
            </a:extLst>
          </p:cNvPr>
          <p:cNvSpPr txBox="1"/>
          <p:nvPr/>
        </p:nvSpPr>
        <p:spPr>
          <a:xfrm>
            <a:off x="5867867" y="1657296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21">
            <a:extLst>
              <a:ext uri="{FF2B5EF4-FFF2-40B4-BE49-F238E27FC236}">
                <a16:creationId xmlns="" xmlns:a16="http://schemas.microsoft.com/office/drawing/2014/main" id="{E9397130-E7E9-498F-8B8B-59AA25DE0E3B}"/>
              </a:ext>
            </a:extLst>
          </p:cNvPr>
          <p:cNvSpPr txBox="1"/>
          <p:nvPr/>
        </p:nvSpPr>
        <p:spPr>
          <a:xfrm>
            <a:off x="6426498" y="816402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C4A50E08-BB0B-4538-8A2E-C9052EF9D534}"/>
              </a:ext>
            </a:extLst>
          </p:cNvPr>
          <p:cNvGrpSpPr/>
          <p:nvPr/>
        </p:nvGrpSpPr>
        <p:grpSpPr>
          <a:xfrm>
            <a:off x="4591766" y="2119049"/>
            <a:ext cx="1267985" cy="729623"/>
            <a:chOff x="4309999" y="-446859"/>
            <a:chExt cx="1267985" cy="7296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="" xmlns:a16="http://schemas.microsoft.com/office/drawing/2014/main" id="{3B67DB3E-BA73-457F-B3F3-8881F0ECEFB1}"/>
                    </a:ext>
                  </a:extLst>
                </p:cNvPr>
                <p:cNvSpPr txBox="1"/>
                <p:nvPr/>
              </p:nvSpPr>
              <p:spPr>
                <a:xfrm>
                  <a:off x="4309999" y="-446859"/>
                  <a:ext cx="813043" cy="7296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12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3B67DB3E-BA73-457F-B3F3-8881F0ECEF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999" y="-446859"/>
                  <a:ext cx="813043" cy="7296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矩形 9">
              <a:extLst>
                <a:ext uri="{FF2B5EF4-FFF2-40B4-BE49-F238E27FC236}">
                  <a16:creationId xmlns="" xmlns:a16="http://schemas.microsoft.com/office/drawing/2014/main" id="{082977AF-C7A1-4A56-B1E9-1B881806C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0315E700-8F44-459B-96D6-EEE641826E96}"/>
                </a:ext>
              </a:extLst>
            </p:cNvPr>
            <p:cNvSpPr txBox="1"/>
            <p:nvPr/>
          </p:nvSpPr>
          <p:spPr>
            <a:xfrm>
              <a:off x="5213782" y="-2616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3DA2BC62-969B-40F2-B9E7-C683951A6767}"/>
              </a:ext>
            </a:extLst>
          </p:cNvPr>
          <p:cNvGrpSpPr/>
          <p:nvPr/>
        </p:nvGrpSpPr>
        <p:grpSpPr>
          <a:xfrm>
            <a:off x="6953016" y="2176046"/>
            <a:ext cx="677470" cy="734560"/>
            <a:chOff x="1605300" y="1743075"/>
            <a:chExt cx="677470" cy="734560"/>
          </a:xfrm>
        </p:grpSpPr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0D38E9CC-DB2C-435C-A46E-8DF38D82F403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="" xmlns:a16="http://schemas.microsoft.com/office/drawing/2014/main" id="{6ACB02DC-6A34-4FCF-BE48-3F86D00E860D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453970" cy="7345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ACB02DC-6A34-4FCF-BE48-3F86D00E86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453970" cy="73456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3CC28132-4205-429C-8002-8DDFAF77C737}"/>
              </a:ext>
            </a:extLst>
          </p:cNvPr>
          <p:cNvCxnSpPr>
            <a:cxnSpLocks/>
          </p:cNvCxnSpPr>
          <p:nvPr/>
        </p:nvCxnSpPr>
        <p:spPr>
          <a:xfrm>
            <a:off x="6291464" y="2635534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="" xmlns:a16="http://schemas.microsoft.com/office/drawing/2014/main" id="{81B5B51B-9176-4575-9F36-1B780CB5A47F}"/>
              </a:ext>
            </a:extLst>
          </p:cNvPr>
          <p:cNvCxnSpPr>
            <a:cxnSpLocks/>
          </p:cNvCxnSpPr>
          <p:nvPr/>
        </p:nvCxnSpPr>
        <p:spPr>
          <a:xfrm>
            <a:off x="6592297" y="2224312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1">
            <a:extLst>
              <a:ext uri="{FF2B5EF4-FFF2-40B4-BE49-F238E27FC236}">
                <a16:creationId xmlns="" xmlns:a16="http://schemas.microsoft.com/office/drawing/2014/main" id="{90A75D4A-5B8B-480B-92B3-0E2278EDBCD2}"/>
              </a:ext>
            </a:extLst>
          </p:cNvPr>
          <p:cNvSpPr txBox="1"/>
          <p:nvPr/>
        </p:nvSpPr>
        <p:spPr>
          <a:xfrm>
            <a:off x="6040674" y="2811961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Box 21">
            <a:extLst>
              <a:ext uri="{FF2B5EF4-FFF2-40B4-BE49-F238E27FC236}">
                <a16:creationId xmlns="" xmlns:a16="http://schemas.microsoft.com/office/drawing/2014/main" id="{7112F877-1F1E-4ECE-A9AA-8223D2057FDD}"/>
              </a:ext>
            </a:extLst>
          </p:cNvPr>
          <p:cNvSpPr txBox="1"/>
          <p:nvPr/>
        </p:nvSpPr>
        <p:spPr>
          <a:xfrm>
            <a:off x="6507412" y="1878792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="" xmlns:a16="http://schemas.microsoft.com/office/drawing/2014/main" id="{81B5B51B-9176-4575-9F36-1B780CB5A47F}"/>
              </a:ext>
            </a:extLst>
          </p:cNvPr>
          <p:cNvCxnSpPr>
            <a:cxnSpLocks/>
          </p:cNvCxnSpPr>
          <p:nvPr/>
        </p:nvCxnSpPr>
        <p:spPr>
          <a:xfrm>
            <a:off x="2698382" y="2560868"/>
            <a:ext cx="380304" cy="253682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1">
            <a:extLst>
              <a:ext uri="{FF2B5EF4-FFF2-40B4-BE49-F238E27FC236}">
                <a16:creationId xmlns="" xmlns:a16="http://schemas.microsoft.com/office/drawing/2014/main" id="{7112F877-1F1E-4ECE-A9AA-8223D2057FDD}"/>
              </a:ext>
            </a:extLst>
          </p:cNvPr>
          <p:cNvSpPr txBox="1"/>
          <p:nvPr/>
        </p:nvSpPr>
        <p:spPr>
          <a:xfrm>
            <a:off x="2442854" y="2759207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="" xmlns:a16="http://schemas.microsoft.com/office/drawing/2014/main" id="{81B5B51B-9176-4575-9F36-1B780CB5A47F}"/>
              </a:ext>
            </a:extLst>
          </p:cNvPr>
          <p:cNvCxnSpPr>
            <a:cxnSpLocks/>
          </p:cNvCxnSpPr>
          <p:nvPr/>
        </p:nvCxnSpPr>
        <p:spPr>
          <a:xfrm>
            <a:off x="2373403" y="2205457"/>
            <a:ext cx="506568" cy="201077"/>
          </a:xfrm>
          <a:prstGeom prst="line">
            <a:avLst/>
          </a:prstGeom>
          <a:ln w="28575" cmpd="sng">
            <a:solidFill>
              <a:srgbClr val="00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1">
            <a:extLst>
              <a:ext uri="{FF2B5EF4-FFF2-40B4-BE49-F238E27FC236}">
                <a16:creationId xmlns="" xmlns:a16="http://schemas.microsoft.com/office/drawing/2014/main" id="{7112F877-1F1E-4ECE-A9AA-8223D2057FDD}"/>
              </a:ext>
            </a:extLst>
          </p:cNvPr>
          <p:cNvSpPr txBox="1"/>
          <p:nvPr/>
        </p:nvSpPr>
        <p:spPr>
          <a:xfrm>
            <a:off x="2311664" y="1887785"/>
            <a:ext cx="7207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buSzTx/>
            </a:pPr>
            <a:r>
              <a:rPr lang="en-US" altLang="zh-CN" sz="18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endParaRPr lang="en-US" altLang="zh-CN" sz="18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ABBEC969-FD0D-4354-BBE9-BC92FFBD1127}"/>
              </a:ext>
            </a:extLst>
          </p:cNvPr>
          <p:cNvGrpSpPr/>
          <p:nvPr/>
        </p:nvGrpSpPr>
        <p:grpSpPr>
          <a:xfrm>
            <a:off x="1535669" y="1057933"/>
            <a:ext cx="1217682" cy="737125"/>
            <a:chOff x="1605300" y="1743075"/>
            <a:chExt cx="1217682" cy="737125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0EBD6646-D1FC-4B7F-934D-8360654562A5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xmlns="" id="{DB47826F-2160-4BF5-8446-EE00749D01E9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994182" cy="737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7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B47826F-2160-4BF5-8446-EE00749D0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994182" cy="73712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ABBEC969-FD0D-4354-BBE9-BC92FFBD1127}"/>
              </a:ext>
            </a:extLst>
          </p:cNvPr>
          <p:cNvGrpSpPr/>
          <p:nvPr/>
        </p:nvGrpSpPr>
        <p:grpSpPr>
          <a:xfrm>
            <a:off x="1970270" y="2103727"/>
            <a:ext cx="1576756" cy="737125"/>
            <a:chOff x="1605300" y="1743075"/>
            <a:chExt cx="1576756" cy="737125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0EBD6646-D1FC-4B7F-934D-8360654562A5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xmlns="" id="{DB47826F-2160-4BF5-8446-EE00749D01E9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1353256" cy="737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B47826F-2160-4BF5-8446-EE00749D0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1353256" cy="73712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ABBEC969-FD0D-4354-BBE9-BC92FFBD1127}"/>
              </a:ext>
            </a:extLst>
          </p:cNvPr>
          <p:cNvGrpSpPr/>
          <p:nvPr/>
        </p:nvGrpSpPr>
        <p:grpSpPr>
          <a:xfrm>
            <a:off x="5786954" y="2173277"/>
            <a:ext cx="1217683" cy="737318"/>
            <a:chOff x="1605300" y="1743075"/>
            <a:chExt cx="1217683" cy="737318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xmlns="" id="{0EBD6646-D1FC-4B7F-934D-8360654562A5}"/>
                </a:ext>
              </a:extLst>
            </p:cNvPr>
            <p:cNvSpPr txBox="1"/>
            <p:nvPr/>
          </p:nvSpPr>
          <p:spPr>
            <a:xfrm>
              <a:off x="1605300" y="1895475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xmlns="" id="{DB47826F-2160-4BF5-8446-EE00749D01E9}"/>
                    </a:ext>
                  </a:extLst>
                </p:cNvPr>
                <p:cNvSpPr txBox="1"/>
                <p:nvPr/>
              </p:nvSpPr>
              <p:spPr>
                <a:xfrm>
                  <a:off x="1828800" y="1743075"/>
                  <a:ext cx="994183" cy="7373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dirty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12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B47826F-2160-4BF5-8446-EE00749D0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1743075"/>
                  <a:ext cx="994183" cy="73731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矩形 58"/>
          <p:cNvSpPr/>
          <p:nvPr/>
        </p:nvSpPr>
        <p:spPr>
          <a:xfrm>
            <a:off x="2848247" y="3556266"/>
            <a:ext cx="505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用整数乘分子做分子，分母不变。能约分的尽可能先约分再计算。</a:t>
            </a:r>
          </a:p>
        </p:txBody>
      </p:sp>
      <p:sp>
        <p:nvSpPr>
          <p:cNvPr id="60" name="圆角矩形标注 59"/>
          <p:cNvSpPr/>
          <p:nvPr/>
        </p:nvSpPr>
        <p:spPr>
          <a:xfrm>
            <a:off x="2771132" y="3496332"/>
            <a:ext cx="5132011" cy="1056214"/>
          </a:xfrm>
          <a:prstGeom prst="wedgeRoundRectCallout">
            <a:avLst>
              <a:gd name="adj1" fmla="val -56766"/>
              <a:gd name="adj2" fmla="val 30312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19" b="99073" l="3757" r="100000">
                        <a14:foregroundMark x1="28801" y1="47450" x2="55635" y2="45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51" y="3515254"/>
            <a:ext cx="1337735" cy="15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35" grpId="0"/>
      <p:bldP spid="36" grpId="0"/>
      <p:bldP spid="38" grpId="0"/>
      <p:bldP spid="40" grpId="0"/>
      <p:bldP spid="59" grpId="0"/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943223" y="2162518"/>
            <a:ext cx="7272000" cy="230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48000" algn="just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解决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“求比一个数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少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几分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之几是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少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多少”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的实际问题时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，先找准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单位“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”的量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，再根据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单位‘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’的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量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少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的几分之几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一个数比另一个数多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少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的量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”进行计算。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5629" y="1454372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分数乘法：分数乘整数</a:t>
            </a:r>
            <a:endParaRPr lang="zh-CN" altLang="en-US" sz="2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869118" y="2093081"/>
            <a:ext cx="7396741" cy="2389339"/>
            <a:chOff x="973592" y="1225588"/>
            <a:chExt cx="9279237" cy="2075729"/>
          </a:xfrm>
        </p:grpSpPr>
        <p:sp>
          <p:nvSpPr>
            <p:cNvPr id="29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6"/>
              <a:ext cx="9167910" cy="1970317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9947297" y="2995785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60380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34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练习三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10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6304" y="809097"/>
            <a:ext cx="720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分数乘法（二）：分数</a:t>
            </a:r>
            <a:r>
              <a:rPr lang="zh-CN" altLang="en-US" sz="36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乘</a:t>
            </a:r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整数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343414" y="1960680"/>
            <a:ext cx="4008835" cy="1991980"/>
            <a:chOff x="1873350" y="1139798"/>
            <a:chExt cx="4008835" cy="1991980"/>
          </a:xfrm>
        </p:grpSpPr>
        <p:sp>
          <p:nvSpPr>
            <p:cNvPr id="29" name="Rectangle 3" descr="宽上对角线"/>
            <p:cNvSpPr/>
            <p:nvPr/>
          </p:nvSpPr>
          <p:spPr>
            <a:xfrm>
              <a:off x="5046603" y="2701089"/>
              <a:ext cx="539750" cy="360362"/>
            </a:xfrm>
            <a:prstGeom prst="rect">
              <a:avLst/>
            </a:prstGeom>
            <a:pattFill prst="wdUpDiag">
              <a:fgClr>
                <a:srgbClr val="FFCDCD"/>
              </a:fgClr>
              <a:bgClr>
                <a:srgbClr val="FFFFFF"/>
              </a:bgClr>
            </a:patt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TextBox 10"/>
            <p:cNvSpPr txBox="1"/>
            <p:nvPr/>
          </p:nvSpPr>
          <p:spPr>
            <a:xfrm>
              <a:off x="1873350" y="2013066"/>
              <a:ext cx="115252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女生：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2873475" y="2084504"/>
              <a:ext cx="2160588" cy="3603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2" name="直接连接符 31"/>
            <p:cNvCxnSpPr>
              <a:cxnSpLocks/>
              <a:stCxn id="31" idx="0"/>
              <a:endCxn id="31" idx="2"/>
            </p:cNvCxnSpPr>
            <p:nvPr/>
          </p:nvCxnSpPr>
          <p:spPr>
            <a:xfrm>
              <a:off x="3954562" y="2084504"/>
              <a:ext cx="0" cy="36068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5"/>
            <p:cNvSpPr txBox="1"/>
            <p:nvPr/>
          </p:nvSpPr>
          <p:spPr>
            <a:xfrm>
              <a:off x="1879700" y="2630604"/>
              <a:ext cx="1152525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男生：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879825" y="2703629"/>
              <a:ext cx="2700338" cy="3603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TextBox 28"/>
            <p:cNvSpPr txBox="1"/>
            <p:nvPr/>
          </p:nvSpPr>
          <p:spPr>
            <a:xfrm>
              <a:off x="3508475" y="1681279"/>
              <a:ext cx="1152525" cy="4619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eaLnBrk="0" hangingPunct="0"/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spc="300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棵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3369727" y="2083869"/>
              <a:ext cx="0" cy="36068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519077" y="2084504"/>
              <a:ext cx="0" cy="36068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5049223" y="2714816"/>
              <a:ext cx="534035" cy="346635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033BA6E9-CE06-48A7-BDCB-B165B5E49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05" t="3260" r="49604" b="89481"/>
            <a:stretch/>
          </p:blipFill>
          <p:spPr>
            <a:xfrm rot="20589653">
              <a:off x="4235425" y="1561643"/>
              <a:ext cx="822960" cy="37338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AC9BFB62-EECE-45C7-B75E-7D614C107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813" y="2056226"/>
              <a:ext cx="390178" cy="457240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xmlns="" id="{68A432E5-EC0C-49F9-A230-A3C501953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213" y="2056226"/>
              <a:ext cx="390178" cy="457240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xmlns="" id="{8CF6080B-DCFA-4296-BE4E-F43690F7E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063" y="2056226"/>
              <a:ext cx="390178" cy="457240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xmlns="" id="{66274DBB-1A77-4C79-B663-0F7262D25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813" y="2056226"/>
              <a:ext cx="390178" cy="457240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xmlns="" id="{5BA14565-C2BD-4E38-B1BC-5B7D94870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264" y="2674538"/>
              <a:ext cx="390178" cy="457240"/>
            </a:xfrm>
            <a:prstGeom prst="rect">
              <a:avLst/>
            </a:prstGeom>
          </p:spPr>
        </p:pic>
        <p:sp>
          <p:nvSpPr>
            <p:cNvPr id="45" name="TextBox 28"/>
            <p:cNvSpPr txBox="1"/>
            <p:nvPr/>
          </p:nvSpPr>
          <p:spPr>
            <a:xfrm>
              <a:off x="4237909" y="1139798"/>
              <a:ext cx="164427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看作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份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B1038A0B-96AF-4B7A-994E-C22CF3464C46}"/>
              </a:ext>
            </a:extLst>
          </p:cNvPr>
          <p:cNvGrpSpPr/>
          <p:nvPr/>
        </p:nvGrpSpPr>
        <p:grpSpPr>
          <a:xfrm>
            <a:off x="5373744" y="2759128"/>
            <a:ext cx="1364749" cy="736292"/>
            <a:chOff x="4434029" y="-446859"/>
            <a:chExt cx="1364749" cy="736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xmlns="" id="{480BB501-8954-4A9D-8EDF-114B2C98D119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4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480BB501-8954-4A9D-8EDF-114B2C98D1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633507" cy="73629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矩形 9">
              <a:extLst>
                <a:ext uri="{FF2B5EF4-FFF2-40B4-BE49-F238E27FC236}">
                  <a16:creationId xmlns:a16="http://schemas.microsoft.com/office/drawing/2014/main" xmlns="" id="{D3B5969E-D5A3-4207-9864-F848DFE2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xmlns="" id="{9846442E-4591-405B-B132-562B7864A319}"/>
                </a:ext>
              </a:extLst>
            </p:cNvPr>
            <p:cNvSpPr txBox="1"/>
            <p:nvPr/>
          </p:nvSpPr>
          <p:spPr>
            <a:xfrm>
              <a:off x="4434029" y="-2616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110187BD-0311-459C-99A3-D24524D8BBAF}"/>
              </a:ext>
            </a:extLst>
          </p:cNvPr>
          <p:cNvSpPr txBox="1"/>
          <p:nvPr/>
        </p:nvSpPr>
        <p:spPr>
          <a:xfrm>
            <a:off x="6561029" y="2885345"/>
            <a:ext cx="171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74236" y="943476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62236" y="1973229"/>
            <a:ext cx="8153164" cy="2758174"/>
            <a:chOff x="762236" y="1942057"/>
            <a:chExt cx="8153164" cy="2758174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xmlns="" id="{CCC22C3F-F5B1-458D-871D-E469303DB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1229" y="1942057"/>
              <a:ext cx="5751513" cy="2312988"/>
            </a:xfrm>
            <a:prstGeom prst="roundRect">
              <a:avLst/>
            </a:prstGeom>
            <a:noFill/>
            <a:ln w="9525">
              <a:noFill/>
            </a:ln>
          </p:spPr>
        </p:pic>
        <p:grpSp>
          <p:nvGrpSpPr>
            <p:cNvPr id="9" name="组合 8"/>
            <p:cNvGrpSpPr/>
            <p:nvPr/>
          </p:nvGrpSpPr>
          <p:grpSpPr>
            <a:xfrm>
              <a:off x="762236" y="3484729"/>
              <a:ext cx="2247900" cy="1049903"/>
              <a:chOff x="1907707" y="3143583"/>
              <a:chExt cx="2247900" cy="1049903"/>
            </a:xfrm>
          </p:grpSpPr>
          <p:sp>
            <p:nvSpPr>
              <p:cNvPr id="8" name="云形标注 7"/>
              <p:cNvSpPr/>
              <p:nvPr/>
            </p:nvSpPr>
            <p:spPr>
              <a:xfrm>
                <a:off x="1907707" y="3143583"/>
                <a:ext cx="2247900" cy="1049903"/>
              </a:xfrm>
              <a:prstGeom prst="cloudCallout">
                <a:avLst>
                  <a:gd name="adj1" fmla="val -7081"/>
                  <a:gd name="adj2" fmla="val -92388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Text Box 3"/>
              <p:cNvSpPr txBox="1">
                <a:spLocks noChangeArrowheads="1"/>
              </p:cNvSpPr>
              <p:nvPr/>
            </p:nvSpPr>
            <p:spPr bwMode="auto">
              <a:xfrm>
                <a:off x="2158055" y="3218516"/>
                <a:ext cx="188722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dirty="0" smtClean="0"/>
                  <a:t>我们女生植了</a:t>
                </a:r>
                <a:r>
                  <a:rPr lang="en-US" altLang="zh-CN" sz="2400" dirty="0" smtClean="0"/>
                  <a:t>20</a:t>
                </a:r>
                <a:r>
                  <a:rPr lang="zh-CN" altLang="en-US" sz="2400" dirty="0" smtClean="0"/>
                  <a:t>棵树。</a:t>
                </a:r>
                <a:endParaRPr lang="zh-CN" altLang="en-US" sz="2400" dirty="0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157353" y="3319129"/>
              <a:ext cx="2758047" cy="1381102"/>
              <a:chOff x="1907707" y="2984833"/>
              <a:chExt cx="2758047" cy="1381102"/>
            </a:xfrm>
          </p:grpSpPr>
          <p:sp>
            <p:nvSpPr>
              <p:cNvPr id="38" name="云形标注 37"/>
              <p:cNvSpPr/>
              <p:nvPr/>
            </p:nvSpPr>
            <p:spPr>
              <a:xfrm>
                <a:off x="1907707" y="2984833"/>
                <a:ext cx="2622964" cy="1381102"/>
              </a:xfrm>
              <a:prstGeom prst="cloudCallout">
                <a:avLst>
                  <a:gd name="adj1" fmla="val -15196"/>
                  <a:gd name="adj2" fmla="val -7698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6883" y="3143583"/>
                    <a:ext cx="2538871" cy="10500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>
                      <a:spcBef>
                        <a:spcPct val="50000"/>
                      </a:spcBef>
                      <a:defRPr kumimoji="1" sz="28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latin typeface="Times New Roman" panose="02020603050405020304" pitchFamily="18" charset="0"/>
                        <a:ea typeface="宋体" panose="02010600030101010101" pitchFamily="2" charset="-122"/>
                      </a:defRPr>
                    </a:lvl9pPr>
                  </a:lstStyle>
                  <a:p>
                    <a:r>
                      <a:rPr lang="zh-CN" altLang="en-US" sz="2400" dirty="0" smtClean="0"/>
                      <a:t>男生植树的棵数比女生的多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/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/>
                              <m:t>4</m:t>
                            </m:r>
                          </m:den>
                        </m:f>
                      </m:oMath>
                    </a14:m>
                    <a:r>
                      <a:rPr lang="zh-CN" altLang="en-US" sz="2400" dirty="0" smtClean="0"/>
                      <a:t>。</a:t>
                    </a: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39" name="Text 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26883" y="3143583"/>
                    <a:ext cx="2538871" cy="105003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3597" t="-4651" b="-2326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1" name="矩形 40"/>
          <p:cNvSpPr/>
          <p:nvPr/>
        </p:nvSpPr>
        <p:spPr>
          <a:xfrm>
            <a:off x="762236" y="829200"/>
            <a:ext cx="792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男生比女生多植树多少棵？画一画，说一说你是怎样理解的。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371047" y="2317291"/>
            <a:ext cx="1834644" cy="1116000"/>
          </a:xfrm>
          <a:prstGeom prst="snip1Rect">
            <a:avLst>
              <a:gd name="adj" fmla="val 24504"/>
            </a:avLst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画示意图理解题意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Rectangle 3" descr="宽上对角线"/>
          <p:cNvSpPr/>
          <p:nvPr/>
        </p:nvSpPr>
        <p:spPr>
          <a:xfrm>
            <a:off x="5372594" y="3066835"/>
            <a:ext cx="539750" cy="360362"/>
          </a:xfrm>
          <a:prstGeom prst="rect">
            <a:avLst/>
          </a:prstGeom>
          <a:pattFill prst="wdUpDiag">
            <a:fgClr>
              <a:srgbClr val="FF5B5B"/>
            </a:fgClr>
            <a:bgClr>
              <a:srgbClr val="FFFFFF"/>
            </a:bgClr>
          </a:patt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TextBox 10"/>
          <p:cNvSpPr txBox="1"/>
          <p:nvPr/>
        </p:nvSpPr>
        <p:spPr>
          <a:xfrm>
            <a:off x="2199341" y="2378812"/>
            <a:ext cx="115252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女生：</a:t>
            </a:r>
          </a:p>
        </p:txBody>
      </p:sp>
      <p:sp>
        <p:nvSpPr>
          <p:cNvPr id="54" name="矩形 53"/>
          <p:cNvSpPr/>
          <p:nvPr/>
        </p:nvSpPr>
        <p:spPr>
          <a:xfrm>
            <a:off x="3199466" y="2450250"/>
            <a:ext cx="2160588" cy="3603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5" name="直接连接符 54"/>
          <p:cNvCxnSpPr>
            <a:cxnSpLocks/>
            <a:stCxn id="54" idx="0"/>
            <a:endCxn id="54" idx="2"/>
          </p:cNvCxnSpPr>
          <p:nvPr/>
        </p:nvCxnSpPr>
        <p:spPr>
          <a:xfrm>
            <a:off x="4280553" y="2450250"/>
            <a:ext cx="0" cy="360680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5"/>
          <p:cNvSpPr txBox="1"/>
          <p:nvPr/>
        </p:nvSpPr>
        <p:spPr>
          <a:xfrm>
            <a:off x="2205691" y="2996350"/>
            <a:ext cx="11525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男生：</a:t>
            </a:r>
          </a:p>
        </p:txBody>
      </p:sp>
      <p:sp>
        <p:nvSpPr>
          <p:cNvPr id="57" name="矩形 56"/>
          <p:cNvSpPr/>
          <p:nvPr/>
        </p:nvSpPr>
        <p:spPr>
          <a:xfrm>
            <a:off x="3205816" y="3069375"/>
            <a:ext cx="2700338" cy="3603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TextBox 28"/>
          <p:cNvSpPr txBox="1"/>
          <p:nvPr/>
        </p:nvSpPr>
        <p:spPr>
          <a:xfrm>
            <a:off x="3834466" y="2047025"/>
            <a:ext cx="11525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3695718" y="2449615"/>
            <a:ext cx="0" cy="360680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4845068" y="2450250"/>
            <a:ext cx="0" cy="360680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5375214" y="3080562"/>
            <a:ext cx="534035" cy="346635"/>
          </a:xfrm>
          <a:prstGeom prst="rect">
            <a:avLst/>
          </a:prstGeom>
          <a:pattFill prst="pct8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xmlns="" id="{033BA6E9-CE06-48A7-BDCB-B165B5E492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5" t="3260" r="49604" b="89481"/>
          <a:stretch/>
        </p:blipFill>
        <p:spPr>
          <a:xfrm rot="20589653">
            <a:off x="4561416" y="1927389"/>
            <a:ext cx="822960" cy="37338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xmlns="" id="{AC9BFB62-EECE-45C7-B75E-7D614C10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04" y="2421972"/>
            <a:ext cx="390178" cy="45724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68A432E5-EC0C-49F9-A230-A3C501953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04" y="2421972"/>
            <a:ext cx="390178" cy="457240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8CF6080B-DCFA-4296-BE4E-F43690F7E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54" y="2421972"/>
            <a:ext cx="390178" cy="457240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="" id="{66274DBB-1A77-4C79-B663-0F7262D25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04" y="2421972"/>
            <a:ext cx="390178" cy="457240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xmlns="" id="{5BA14565-C2BD-4E38-B1BC-5B7D94870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55" y="3040284"/>
            <a:ext cx="390178" cy="4572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842654" y="1367450"/>
            <a:ext cx="2905011" cy="1381102"/>
            <a:chOff x="5584398" y="1339881"/>
            <a:chExt cx="2905011" cy="1381102"/>
          </a:xfrm>
        </p:grpSpPr>
        <p:sp>
          <p:nvSpPr>
            <p:cNvPr id="79" name="云形标注 78"/>
            <p:cNvSpPr/>
            <p:nvPr/>
          </p:nvSpPr>
          <p:spPr>
            <a:xfrm>
              <a:off x="5584398" y="1339881"/>
              <a:ext cx="2905011" cy="1381102"/>
            </a:xfrm>
            <a:prstGeom prst="cloudCallout">
              <a:avLst>
                <a:gd name="adj1" fmla="val -47746"/>
                <a:gd name="adj2" fmla="val 6144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793147" y="1524425"/>
                  <a:ext cx="2538871" cy="10499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ct val="50000"/>
                    </a:spcBef>
                    <a:defRPr kumimoji="1" sz="28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defRPr>
                  </a:lvl1pPr>
                  <a:lvl2pPr marL="742950" indent="-28575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2400" dirty="0" smtClean="0"/>
                    <a:t>这是多出的部分，相当于女生的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/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/>
                            <m:t>4</m:t>
                          </m:r>
                        </m:den>
                      </m:f>
                    </m:oMath>
                  </a14:m>
                  <a:r>
                    <a:rPr lang="zh-CN" altLang="en-US" sz="2400" dirty="0" smtClean="0"/>
                    <a:t>。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80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93147" y="1524425"/>
                  <a:ext cx="2538871" cy="10499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597" t="-4651" r="-7434" b="-232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TextBox 28"/>
          <p:cNvSpPr txBox="1"/>
          <p:nvPr/>
        </p:nvSpPr>
        <p:spPr>
          <a:xfrm>
            <a:off x="4563900" y="1505544"/>
            <a:ext cx="164427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B629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看作</a:t>
            </a:r>
            <a:r>
              <a:rPr lang="en-US" altLang="zh-CN" sz="2400" b="1" dirty="0" smtClean="0">
                <a:solidFill>
                  <a:srgbClr val="FB629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B629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  <a:endParaRPr lang="zh-CN" altLang="en-US" sz="2400" b="1" dirty="0">
              <a:solidFill>
                <a:srgbClr val="FB629A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" name="TextBox 33"/>
          <p:cNvSpPr txBox="1"/>
          <p:nvPr/>
        </p:nvSpPr>
        <p:spPr>
          <a:xfrm>
            <a:off x="2775603" y="4513593"/>
            <a:ext cx="49023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答：男生比女生多植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树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棵。</a:t>
            </a: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xmlns="" id="{B1038A0B-96AF-4B7A-994E-C22CF3464C46}"/>
              </a:ext>
            </a:extLst>
          </p:cNvPr>
          <p:cNvGrpSpPr/>
          <p:nvPr/>
        </p:nvGrpSpPr>
        <p:grpSpPr>
          <a:xfrm>
            <a:off x="3376615" y="3639681"/>
            <a:ext cx="1364749" cy="736292"/>
            <a:chOff x="4434029" y="-446859"/>
            <a:chExt cx="1364749" cy="736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xmlns="" id="{480BB501-8954-4A9D-8EDF-114B2C98D119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4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480BB501-8954-4A9D-8EDF-114B2C98D1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633507" cy="73629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矩形 9">
              <a:extLst>
                <a:ext uri="{FF2B5EF4-FFF2-40B4-BE49-F238E27FC236}">
                  <a16:creationId xmlns:a16="http://schemas.microsoft.com/office/drawing/2014/main" xmlns="" id="{D3B5969E-D5A3-4207-9864-F848DFE2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xmlns="" id="{9846442E-4591-405B-B132-562B7864A319}"/>
                </a:ext>
              </a:extLst>
            </p:cNvPr>
            <p:cNvSpPr txBox="1"/>
            <p:nvPr/>
          </p:nvSpPr>
          <p:spPr>
            <a:xfrm>
              <a:off x="4434029" y="-2616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xmlns="" id="{110187BD-0311-459C-99A3-D24524D8BBAF}"/>
              </a:ext>
            </a:extLst>
          </p:cNvPr>
          <p:cNvSpPr txBox="1"/>
          <p:nvPr/>
        </p:nvSpPr>
        <p:spPr>
          <a:xfrm>
            <a:off x="4563900" y="3765898"/>
            <a:ext cx="171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74236" y="829200"/>
            <a:ext cx="8212563" cy="954107"/>
            <a:chOff x="474236" y="829200"/>
            <a:chExt cx="8212563" cy="954107"/>
          </a:xfrm>
        </p:grpSpPr>
        <p:sp>
          <p:nvSpPr>
            <p:cNvPr id="31" name="椭圆 30"/>
            <p:cNvSpPr/>
            <p:nvPr/>
          </p:nvSpPr>
          <p:spPr>
            <a:xfrm>
              <a:off x="474236" y="943476"/>
              <a:ext cx="288000" cy="288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62236" y="829200"/>
              <a:ext cx="792456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男生比女生多植树多少棵？画一画，说一说你是怎样理解的。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95591" y="3069346"/>
            <a:ext cx="1664463" cy="363945"/>
            <a:chOff x="3695591" y="3069346"/>
            <a:chExt cx="1664463" cy="363945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3695591" y="3069375"/>
              <a:ext cx="0" cy="360680"/>
            </a:xfrm>
            <a:prstGeom prst="line">
              <a:avLst/>
            </a:prstGeom>
            <a:ln w="158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cxnSpLocks/>
            </p:cNvCxnSpPr>
            <p:nvPr/>
          </p:nvCxnSpPr>
          <p:spPr>
            <a:xfrm>
              <a:off x="4282391" y="3069346"/>
              <a:ext cx="0" cy="360680"/>
            </a:xfrm>
            <a:prstGeom prst="line">
              <a:avLst/>
            </a:prstGeom>
            <a:ln w="158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845600" y="3070800"/>
              <a:ext cx="0" cy="360680"/>
            </a:xfrm>
            <a:prstGeom prst="line">
              <a:avLst/>
            </a:prstGeom>
            <a:ln w="158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5360054" y="3072611"/>
              <a:ext cx="0" cy="360680"/>
            </a:xfrm>
            <a:prstGeom prst="line">
              <a:avLst/>
            </a:prstGeom>
            <a:ln w="158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6914E-7 L -0.05764 -0.1222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1 -0.12006 L -3.61111E-6 2.46914E-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5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bldLvl="0" animBg="1"/>
      <p:bldP spid="53" grpId="0"/>
      <p:bldP spid="54" grpId="0" bldLvl="0" animBg="1"/>
      <p:bldP spid="56" grpId="0"/>
      <p:bldP spid="57" grpId="0" animBg="1"/>
      <p:bldP spid="67" grpId="0"/>
      <p:bldP spid="71" grpId="0" animBg="1"/>
      <p:bldP spid="71" grpId="1" animBg="1"/>
      <p:bldP spid="71" grpId="2" animBg="1"/>
      <p:bldP spid="71" grpId="3" animBg="1"/>
      <p:bldP spid="81" grpId="0"/>
      <p:bldP spid="82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 descr="宽上对角线">
            <a:extLst>
              <a:ext uri="{FF2B5EF4-FFF2-40B4-BE49-F238E27FC236}">
                <a16:creationId xmlns:a16="http://schemas.microsoft.com/office/drawing/2014/main" xmlns="" id="{DF6E7B8A-54A5-400A-BEE4-7B9981EB2910}"/>
              </a:ext>
            </a:extLst>
          </p:cNvPr>
          <p:cNvSpPr/>
          <p:nvPr/>
        </p:nvSpPr>
        <p:spPr>
          <a:xfrm>
            <a:off x="6979786" y="2955746"/>
            <a:ext cx="720000" cy="360362"/>
          </a:xfrm>
          <a:prstGeom prst="rect">
            <a:avLst/>
          </a:prstGeom>
          <a:pattFill prst="wdUpDiag">
            <a:fgClr>
              <a:srgbClr val="FF5B5B"/>
            </a:fgClr>
            <a:bgClr>
              <a:srgbClr val="FFFFFF"/>
            </a:bgClr>
          </a:pattFill>
          <a:ln w="9525">
            <a:noFill/>
          </a:ln>
        </p:spPr>
        <p:txBody>
          <a:bodyPr anchor="t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" name="TextBox 10">
            <a:extLst>
              <a:ext uri="{FF2B5EF4-FFF2-40B4-BE49-F238E27FC236}">
                <a16:creationId xmlns:a16="http://schemas.microsoft.com/office/drawing/2014/main" xmlns="" id="{B6B3A8F9-CF8A-443A-865C-227285130AC8}"/>
              </a:ext>
            </a:extLst>
          </p:cNvPr>
          <p:cNvSpPr txBox="1"/>
          <p:nvPr/>
        </p:nvSpPr>
        <p:spPr>
          <a:xfrm>
            <a:off x="3094440" y="2272826"/>
            <a:ext cx="115252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女生：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xmlns="" id="{B05CCB1C-9DB4-4D2C-AF9C-FBCB84EB15B3}"/>
              </a:ext>
            </a:extLst>
          </p:cNvPr>
          <p:cNvSpPr/>
          <p:nvPr/>
        </p:nvSpPr>
        <p:spPr>
          <a:xfrm>
            <a:off x="4094565" y="2344264"/>
            <a:ext cx="2880000" cy="3603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xmlns="" id="{D8ED16DD-A442-4E32-AA26-16A2D9A211AA}"/>
              </a:ext>
            </a:extLst>
          </p:cNvPr>
          <p:cNvCxnSpPr>
            <a:cxnSpLocks/>
          </p:cNvCxnSpPr>
          <p:nvPr/>
        </p:nvCxnSpPr>
        <p:spPr>
          <a:xfrm>
            <a:off x="5553205" y="2343089"/>
            <a:ext cx="0" cy="360363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15">
            <a:extLst>
              <a:ext uri="{FF2B5EF4-FFF2-40B4-BE49-F238E27FC236}">
                <a16:creationId xmlns:a16="http://schemas.microsoft.com/office/drawing/2014/main" xmlns="" id="{235A54E4-186F-479C-9BC8-C2F596443D3B}"/>
              </a:ext>
            </a:extLst>
          </p:cNvPr>
          <p:cNvSpPr txBox="1"/>
          <p:nvPr/>
        </p:nvSpPr>
        <p:spPr>
          <a:xfrm>
            <a:off x="3100790" y="2890364"/>
            <a:ext cx="11525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男生：</a:t>
            </a: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xmlns="" id="{532F8E08-FD3A-479C-92A9-C9958BE6E105}"/>
              </a:ext>
            </a:extLst>
          </p:cNvPr>
          <p:cNvSpPr/>
          <p:nvPr/>
        </p:nvSpPr>
        <p:spPr>
          <a:xfrm>
            <a:off x="4100913" y="2963389"/>
            <a:ext cx="3600000" cy="3603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" name="TextBox 28">
            <a:extLst>
              <a:ext uri="{FF2B5EF4-FFF2-40B4-BE49-F238E27FC236}">
                <a16:creationId xmlns:a16="http://schemas.microsoft.com/office/drawing/2014/main" xmlns="" id="{5C7CC5C1-371D-4691-965E-630D3D90BA48}"/>
              </a:ext>
            </a:extLst>
          </p:cNvPr>
          <p:cNvSpPr txBox="1"/>
          <p:nvPr/>
        </p:nvSpPr>
        <p:spPr>
          <a:xfrm>
            <a:off x="4996361" y="1902163"/>
            <a:ext cx="11525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spc="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</a:t>
            </a: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xmlns="" id="{84E52177-2D1A-4FDC-B3F0-436B7E789410}"/>
              </a:ext>
            </a:extLst>
          </p:cNvPr>
          <p:cNvCxnSpPr/>
          <p:nvPr/>
        </p:nvCxnSpPr>
        <p:spPr>
          <a:xfrm>
            <a:off x="4833205" y="2343089"/>
            <a:ext cx="0" cy="360680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xmlns="" id="{D392C37E-7133-4D7C-8895-A47CEF1FBE78}"/>
              </a:ext>
            </a:extLst>
          </p:cNvPr>
          <p:cNvCxnSpPr/>
          <p:nvPr/>
        </p:nvCxnSpPr>
        <p:spPr>
          <a:xfrm>
            <a:off x="6274342" y="2343089"/>
            <a:ext cx="0" cy="360680"/>
          </a:xfrm>
          <a:prstGeom prst="lin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矩形 104">
            <a:extLst>
              <a:ext uri="{FF2B5EF4-FFF2-40B4-BE49-F238E27FC236}">
                <a16:creationId xmlns:a16="http://schemas.microsoft.com/office/drawing/2014/main" xmlns="" id="{ED84BA4E-CC1C-4EA9-BD54-E1024C47F364}"/>
              </a:ext>
            </a:extLst>
          </p:cNvPr>
          <p:cNvSpPr/>
          <p:nvPr/>
        </p:nvSpPr>
        <p:spPr>
          <a:xfrm>
            <a:off x="6974565" y="2978595"/>
            <a:ext cx="720000" cy="345600"/>
          </a:xfrm>
          <a:prstGeom prst="rect">
            <a:avLst/>
          </a:prstGeom>
          <a:pattFill prst="pct8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6" name="图片 105">
            <a:extLst>
              <a:ext uri="{FF2B5EF4-FFF2-40B4-BE49-F238E27FC236}">
                <a16:creationId xmlns:a16="http://schemas.microsoft.com/office/drawing/2014/main" xmlns="" id="{1B2A305E-A5BC-4893-8950-F80141867C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5" t="3260" r="49604" b="89481"/>
          <a:stretch/>
        </p:blipFill>
        <p:spPr>
          <a:xfrm rot="20589653">
            <a:off x="5780112" y="1806712"/>
            <a:ext cx="822960" cy="373380"/>
          </a:xfrm>
          <a:prstGeom prst="rect">
            <a:avLst/>
          </a:prstGeom>
        </p:spPr>
      </p:pic>
      <p:pic>
        <p:nvPicPr>
          <p:cNvPr id="108" name="图片 107">
            <a:extLst>
              <a:ext uri="{FF2B5EF4-FFF2-40B4-BE49-F238E27FC236}">
                <a16:creationId xmlns:a16="http://schemas.microsoft.com/office/drawing/2014/main" xmlns="" id="{0D31F687-8A74-4CC9-A9BD-0427D6F2B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78" y="2322428"/>
            <a:ext cx="390178" cy="457240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xmlns="" id="{9324FF96-2E2B-4900-9F57-D52DE6868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74" y="2335349"/>
            <a:ext cx="390178" cy="457240"/>
          </a:xfrm>
          <a:prstGeom prst="rect">
            <a:avLst/>
          </a:prstGeom>
        </p:spPr>
      </p:pic>
      <p:pic>
        <p:nvPicPr>
          <p:cNvPr id="110" name="图片 109">
            <a:extLst>
              <a:ext uri="{FF2B5EF4-FFF2-40B4-BE49-F238E27FC236}">
                <a16:creationId xmlns:a16="http://schemas.microsoft.com/office/drawing/2014/main" xmlns="" id="{AC1EADC7-E409-446B-B15E-99A903A5A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77" y="2334471"/>
            <a:ext cx="390178" cy="457240"/>
          </a:xfrm>
          <a:prstGeom prst="rect">
            <a:avLst/>
          </a:prstGeom>
        </p:spPr>
      </p:pic>
      <p:pic>
        <p:nvPicPr>
          <p:cNvPr id="111" name="图片 110">
            <a:extLst>
              <a:ext uri="{FF2B5EF4-FFF2-40B4-BE49-F238E27FC236}">
                <a16:creationId xmlns:a16="http://schemas.microsoft.com/office/drawing/2014/main" xmlns="" id="{EE1173D1-E9AF-4706-B50D-85AFEE31B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06" y="2346696"/>
            <a:ext cx="390178" cy="457240"/>
          </a:xfrm>
          <a:prstGeom prst="rect">
            <a:avLst/>
          </a:prstGeom>
        </p:spPr>
      </p:pic>
      <p:pic>
        <p:nvPicPr>
          <p:cNvPr id="112" name="图片 111">
            <a:extLst>
              <a:ext uri="{FF2B5EF4-FFF2-40B4-BE49-F238E27FC236}">
                <a16:creationId xmlns:a16="http://schemas.microsoft.com/office/drawing/2014/main" xmlns="" id="{80C78386-D284-4D3A-A4A0-9AC2801A0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79" y="3492840"/>
            <a:ext cx="390178" cy="457240"/>
          </a:xfrm>
          <a:prstGeom prst="rect">
            <a:avLst/>
          </a:prstGeom>
        </p:spPr>
      </p:pic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xmlns="" id="{E9873106-7366-4CBF-A0F4-0420D109B38C}"/>
              </a:ext>
            </a:extLst>
          </p:cNvPr>
          <p:cNvCxnSpPr>
            <a:cxnSpLocks/>
          </p:cNvCxnSpPr>
          <p:nvPr/>
        </p:nvCxnSpPr>
        <p:spPr>
          <a:xfrm>
            <a:off x="6974565" y="2194336"/>
            <a:ext cx="0" cy="1219200"/>
          </a:xfrm>
          <a:prstGeom prst="line">
            <a:avLst/>
          </a:prstGeom>
          <a:ln w="9525">
            <a:solidFill>
              <a:srgbClr val="99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图片 114">
            <a:extLst>
              <a:ext uri="{FF2B5EF4-FFF2-40B4-BE49-F238E27FC236}">
                <a16:creationId xmlns:a16="http://schemas.microsoft.com/office/drawing/2014/main" xmlns="" id="{0D061610-171B-4F59-860C-FA3C15F92C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6" t="6526" r="23392" b="86466"/>
          <a:stretch/>
        </p:blipFill>
        <p:spPr>
          <a:xfrm rot="20589653">
            <a:off x="4910474" y="3380302"/>
            <a:ext cx="233766" cy="225076"/>
          </a:xfrm>
          <a:prstGeom prst="rect">
            <a:avLst/>
          </a:prstGeom>
        </p:spPr>
      </p:pic>
      <p:pic>
        <p:nvPicPr>
          <p:cNvPr id="117" name="图片 116">
            <a:extLst>
              <a:ext uri="{FF2B5EF4-FFF2-40B4-BE49-F238E27FC236}">
                <a16:creationId xmlns:a16="http://schemas.microsoft.com/office/drawing/2014/main" xmlns="" id="{60D748EA-2260-4A52-9C5B-E4C752B9F5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6" t="6526" r="23392" b="86466"/>
          <a:stretch/>
        </p:blipFill>
        <p:spPr>
          <a:xfrm rot="20589653">
            <a:off x="7282300" y="3332152"/>
            <a:ext cx="233766" cy="225076"/>
          </a:xfrm>
          <a:prstGeom prst="rect">
            <a:avLst/>
          </a:prstGeom>
        </p:spPr>
      </p:pic>
      <p:sp>
        <p:nvSpPr>
          <p:cNvPr id="118" name="TextBox 28"/>
          <p:cNvSpPr txBox="1"/>
          <p:nvPr/>
        </p:nvSpPr>
        <p:spPr>
          <a:xfrm>
            <a:off x="6283436" y="1391163"/>
            <a:ext cx="164427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B629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看作</a:t>
            </a:r>
            <a:r>
              <a:rPr lang="en-US" altLang="zh-CN" sz="2400" b="1" dirty="0" smtClean="0">
                <a:solidFill>
                  <a:srgbClr val="FB629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B629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</a:t>
            </a:r>
            <a:endParaRPr lang="zh-CN" altLang="en-US" sz="2400" b="1" dirty="0">
              <a:solidFill>
                <a:srgbClr val="FB629A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9" name="TextBox 28"/>
          <p:cNvSpPr txBox="1"/>
          <p:nvPr/>
        </p:nvSpPr>
        <p:spPr>
          <a:xfrm>
            <a:off x="4673087" y="3597454"/>
            <a:ext cx="164427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B629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看作</a:t>
            </a:r>
            <a:r>
              <a:rPr lang="en-US" altLang="zh-CN" sz="2400" b="1" dirty="0" smtClean="0">
                <a:solidFill>
                  <a:srgbClr val="FB629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B629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份。</a:t>
            </a:r>
            <a:endParaRPr lang="zh-CN" altLang="en-US" sz="2400" b="1" dirty="0">
              <a:solidFill>
                <a:srgbClr val="FB629A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0" name="TextBox 28"/>
          <p:cNvSpPr txBox="1"/>
          <p:nvPr/>
        </p:nvSpPr>
        <p:spPr>
          <a:xfrm>
            <a:off x="4269016" y="2935872"/>
            <a:ext cx="255778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000" b="1" dirty="0" smtClean="0">
                <a:solidFill>
                  <a:srgbClr val="FB629A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与女生植树棵数相同</a:t>
            </a:r>
            <a:endParaRPr lang="zh-CN" altLang="en-US" sz="2000" b="1" dirty="0">
              <a:solidFill>
                <a:srgbClr val="FB629A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94239" y="1894212"/>
            <a:ext cx="2700000" cy="1764000"/>
          </a:xfrm>
          <a:prstGeom prst="rightArrow">
            <a:avLst>
              <a:gd name="adj1" fmla="val 55390"/>
              <a:gd name="adj2" fmla="val 38274"/>
            </a:avLst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这样画示意图理解题意。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="" xmlns:a16="http://schemas.microsoft.com/office/drawing/2014/main" id="{D7CC9946-9122-41C5-AF42-C48C3F0B386F}"/>
              </a:ext>
            </a:extLst>
          </p:cNvPr>
          <p:cNvSpPr txBox="1"/>
          <p:nvPr/>
        </p:nvSpPr>
        <p:spPr>
          <a:xfrm>
            <a:off x="5122827" y="4269164"/>
            <a:ext cx="35168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答：男生植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树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21F01D9E-9ECB-4DC1-BEAC-FA7D28AF3429}"/>
              </a:ext>
            </a:extLst>
          </p:cNvPr>
          <p:cNvSpPr txBox="1"/>
          <p:nvPr/>
        </p:nvSpPr>
        <p:spPr>
          <a:xfrm>
            <a:off x="3388186" y="4247076"/>
            <a:ext cx="171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棵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9DB29D6D-39FF-401A-8715-1CD5B6C013CD}"/>
              </a:ext>
            </a:extLst>
          </p:cNvPr>
          <p:cNvGrpSpPr/>
          <p:nvPr/>
        </p:nvGrpSpPr>
        <p:grpSpPr>
          <a:xfrm>
            <a:off x="1332680" y="4083915"/>
            <a:ext cx="2231934" cy="736292"/>
            <a:chOff x="4944721" y="3227770"/>
            <a:chExt cx="2231934" cy="736292"/>
          </a:xfrm>
        </p:grpSpPr>
        <p:grpSp>
          <p:nvGrpSpPr>
            <p:cNvPr id="29" name="组合 28">
              <a:extLst>
                <a:ext uri="{FF2B5EF4-FFF2-40B4-BE49-F238E27FC236}">
                  <a16:creationId xmlns="" xmlns:a16="http://schemas.microsoft.com/office/drawing/2014/main" id="{F43725B5-D960-4219-9A92-A0F7AE178606}"/>
                </a:ext>
              </a:extLst>
            </p:cNvPr>
            <p:cNvGrpSpPr/>
            <p:nvPr/>
          </p:nvGrpSpPr>
          <p:grpSpPr>
            <a:xfrm>
              <a:off x="4944721" y="3227770"/>
              <a:ext cx="1974349" cy="736292"/>
              <a:chOff x="4434029" y="-446859"/>
              <a:chExt cx="1974349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0">
                    <a:extLst>
                      <a:ext uri="{FF2B5EF4-FFF2-40B4-BE49-F238E27FC236}">
                        <a16:creationId xmlns="" xmlns:a16="http://schemas.microsoft.com/office/drawing/2014/main" id="{F9B7A413-EE48-4705-B0FC-1B32FA970BC6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871" y="-446859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4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F9B7A413-EE48-4705-B0FC-1B32FA970B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871" y="-446859"/>
                    <a:ext cx="633507" cy="73629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矩形 9">
                <a:extLst>
                  <a:ext uri="{FF2B5EF4-FFF2-40B4-BE49-F238E27FC236}">
                    <a16:creationId xmlns="" xmlns:a16="http://schemas.microsoft.com/office/drawing/2014/main" id="{EA585538-A86C-472B-A429-943B7ABA2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786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="" xmlns:a16="http://schemas.microsoft.com/office/drawing/2014/main" id="{8692B3FC-6286-46C3-AA61-9B6B6795B97A}"/>
                  </a:ext>
                </a:extLst>
              </p:cNvPr>
              <p:cNvSpPr txBox="1"/>
              <p:nvPr/>
            </p:nvSpPr>
            <p:spPr>
              <a:xfrm>
                <a:off x="4434029" y="-261610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F59A0CEE-4F5D-492E-A5DD-80CE5AFE3F12}"/>
                </a:ext>
              </a:extLst>
            </p:cNvPr>
            <p:cNvSpPr txBox="1"/>
            <p:nvPr/>
          </p:nvSpPr>
          <p:spPr>
            <a:xfrm>
              <a:off x="5458691" y="3426153"/>
              <a:ext cx="1717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spc="3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1+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）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2237" y="567879"/>
            <a:ext cx="8157810" cy="1943829"/>
            <a:chOff x="762237" y="567879"/>
            <a:chExt cx="8157810" cy="194382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6" b="41245"/>
            <a:stretch/>
          </p:blipFill>
          <p:spPr>
            <a:xfrm flipH="1">
              <a:off x="7480047" y="567879"/>
              <a:ext cx="1440000" cy="19438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6" name="圆角矩形标注 35"/>
            <p:cNvSpPr/>
            <p:nvPr/>
          </p:nvSpPr>
          <p:spPr>
            <a:xfrm>
              <a:off x="762237" y="749690"/>
              <a:ext cx="6732000" cy="630000"/>
            </a:xfrm>
            <a:prstGeom prst="wedgeRoundRectCallout">
              <a:avLst>
                <a:gd name="adj1" fmla="val 53341"/>
                <a:gd name="adj2" fmla="val -340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男生共植树</a:t>
              </a:r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多少棵？画一画</a:t>
              </a:r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，怎样理解。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1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5679E-6 L -0.07934 -0.1209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6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97" grpId="0"/>
      <p:bldP spid="98" grpId="0" bldLvl="0" animBg="1"/>
      <p:bldP spid="100" grpId="0"/>
      <p:bldP spid="101" grpId="0" animBg="1"/>
      <p:bldP spid="102" grpId="0"/>
      <p:bldP spid="105" grpId="0" animBg="1"/>
      <p:bldP spid="105" grpId="2" animBg="1"/>
      <p:bldP spid="105" grpId="3" animBg="1"/>
      <p:bldP spid="118" grpId="0"/>
      <p:bldP spid="119" grpId="0"/>
      <p:bldP spid="120" grpId="0"/>
      <p:bldP spid="25" grpId="0" animBg="1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955110" y="349912"/>
            <a:ext cx="5234125" cy="523220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 smtClean="0"/>
              <a:t>你能再说出一个类似的例子吗？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667110" y="46752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903308" y="2776911"/>
            <a:ext cx="4285927" cy="461665"/>
            <a:chOff x="1960727" y="2553174"/>
            <a:chExt cx="4285927" cy="46166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960727" y="2553174"/>
              <a:ext cx="1611445" cy="461665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eaLnBrk="0" hangingPunct="0">
                <a:defRPr sz="2800" b="1"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</a:lstStyle>
            <a:p>
              <a:r>
                <a:rPr lang="zh-CN" altLang="en-US" sz="24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故事书：</a:t>
              </a:r>
              <a:endPara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366654" y="2677500"/>
              <a:ext cx="2880000" cy="180000"/>
              <a:chOff x="3366654" y="2677500"/>
              <a:chExt cx="2880000" cy="180000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3366654" y="2857500"/>
                <a:ext cx="288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rot="5400000">
                <a:off x="3276654" y="2767500"/>
                <a:ext cx="18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rot="5400000">
                <a:off x="6156654" y="2767500"/>
                <a:ext cx="18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3852654" y="2767500"/>
                <a:ext cx="18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4428654" y="2767500"/>
                <a:ext cx="18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5004654" y="2767500"/>
                <a:ext cx="18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5580654" y="2767500"/>
                <a:ext cx="18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组合 25"/>
          <p:cNvGrpSpPr/>
          <p:nvPr/>
        </p:nvGrpSpPr>
        <p:grpSpPr>
          <a:xfrm>
            <a:off x="1903308" y="3238576"/>
            <a:ext cx="3133927" cy="461665"/>
            <a:chOff x="1960727" y="2964006"/>
            <a:chExt cx="3133927" cy="461665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1960727" y="2964006"/>
              <a:ext cx="1611445" cy="461665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eaLnBrk="0" hangingPunct="0">
                <a:defRPr sz="2800" b="1"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</a:lstStyle>
            <a:p>
              <a:r>
                <a:rPr lang="zh-CN" altLang="en-US" sz="24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漫画书：</a:t>
              </a:r>
              <a:endPara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366654" y="3121344"/>
              <a:ext cx="1728000" cy="180000"/>
              <a:chOff x="3366654" y="2677500"/>
              <a:chExt cx="1728000" cy="18000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366654" y="2857500"/>
                <a:ext cx="1728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3276654" y="2767500"/>
                <a:ext cx="18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2654" y="2767500"/>
                <a:ext cx="18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4428654" y="2767500"/>
                <a:ext cx="18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rot="5400000">
                <a:off x="5004654" y="2767500"/>
                <a:ext cx="18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左大括号 26"/>
          <p:cNvSpPr/>
          <p:nvPr/>
        </p:nvSpPr>
        <p:spPr>
          <a:xfrm rot="5400000">
            <a:off x="4615885" y="1370596"/>
            <a:ext cx="266700" cy="2880000"/>
          </a:xfrm>
          <a:prstGeom prst="leftBrace">
            <a:avLst>
              <a:gd name="adj1" fmla="val 61170"/>
              <a:gd name="adj2" fmla="val 49600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9"/>
          <p:cNvSpPr txBox="1"/>
          <p:nvPr/>
        </p:nvSpPr>
        <p:spPr>
          <a:xfrm>
            <a:off x="4415035" y="2253384"/>
            <a:ext cx="8009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左大括号 24"/>
          <p:cNvSpPr/>
          <p:nvPr/>
        </p:nvSpPr>
        <p:spPr>
          <a:xfrm rot="16200000" flipV="1">
            <a:off x="5523855" y="2619985"/>
            <a:ext cx="178760" cy="1152000"/>
          </a:xfrm>
          <a:prstGeom prst="leftBrace">
            <a:avLst>
              <a:gd name="adj1" fmla="val 61170"/>
              <a:gd name="adj2" fmla="val 49600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215947" y="3218528"/>
                <a:ext cx="801823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 </m:t>
                        </m:r>
                      </m:den>
                    </m:f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947" y="3218528"/>
                <a:ext cx="801823" cy="684803"/>
              </a:xfrm>
              <a:prstGeom prst="rect">
                <a:avLst/>
              </a:prstGeom>
              <a:blipFill rotWithShape="0">
                <a:blip r:embed="rId3"/>
                <a:stretch>
                  <a:fillRect l="-12214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9"/>
          <p:cNvSpPr txBox="1"/>
          <p:nvPr/>
        </p:nvSpPr>
        <p:spPr>
          <a:xfrm>
            <a:off x="5937517" y="3316722"/>
            <a:ext cx="8009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TextBox 33"/>
          <p:cNvSpPr txBox="1"/>
          <p:nvPr/>
        </p:nvSpPr>
        <p:spPr>
          <a:xfrm>
            <a:off x="2364323" y="4543047"/>
            <a:ext cx="49023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答：漫画书比故事书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少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1038A0B-96AF-4B7A-994E-C22CF3464C46}"/>
              </a:ext>
            </a:extLst>
          </p:cNvPr>
          <p:cNvGrpSpPr/>
          <p:nvPr/>
        </p:nvGrpSpPr>
        <p:grpSpPr>
          <a:xfrm>
            <a:off x="2627795" y="3784343"/>
            <a:ext cx="1364749" cy="736292"/>
            <a:chOff x="4434029" y="-446859"/>
            <a:chExt cx="1364749" cy="736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xmlns="" id="{480BB501-8954-4A9D-8EDF-114B2C98D119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362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480BB501-8954-4A9D-8EDF-114B2C98D1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633507" cy="7362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矩形 9">
              <a:extLst>
                <a:ext uri="{FF2B5EF4-FFF2-40B4-BE49-F238E27FC236}">
                  <a16:creationId xmlns:a16="http://schemas.microsoft.com/office/drawing/2014/main" xmlns="" id="{D3B5969E-D5A3-4207-9864-F848DFE2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9846442E-4591-405B-B132-562B7864A319}"/>
                </a:ext>
              </a:extLst>
            </p:cNvPr>
            <p:cNvSpPr txBox="1"/>
            <p:nvPr/>
          </p:nvSpPr>
          <p:spPr>
            <a:xfrm>
              <a:off x="4434029" y="-2616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110187BD-0311-459C-99A3-D24524D8BBAF}"/>
              </a:ext>
            </a:extLst>
          </p:cNvPr>
          <p:cNvSpPr txBox="1"/>
          <p:nvPr/>
        </p:nvSpPr>
        <p:spPr>
          <a:xfrm>
            <a:off x="3815080" y="3910560"/>
            <a:ext cx="171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（本）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22251" y="911232"/>
            <a:ext cx="8494534" cy="2955552"/>
            <a:chOff x="122251" y="911232"/>
            <a:chExt cx="8494534" cy="2955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24785" y="911232"/>
                  <a:ext cx="7992000" cy="1332000"/>
                </a:xfrm>
                <a:prstGeom prst="wedgeRoundRectCallout">
                  <a:avLst>
                    <a:gd name="adj1" fmla="val -42422"/>
                    <a:gd name="adj2" fmla="val 77424"/>
                    <a:gd name="adj3" fmla="val 16667"/>
                  </a:avLst>
                </a:prstGeom>
                <a:ex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eaLnBrk="0" hangingPunct="0">
                    <a:defRPr sz="2800" b="1"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</a:lstStyle>
                <a:p>
                  <a:r>
                    <a:rPr lang="zh-CN" altLang="en-US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五</a:t>
                  </a:r>
                  <a:r>
                    <a:rPr lang="zh-CN" altLang="en-US" dirty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（</a:t>
                  </a:r>
                  <a:r>
                    <a:rPr lang="en-US" altLang="zh-CN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  <a:r>
                    <a:rPr lang="zh-CN" altLang="en-US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）班的图书角有</a:t>
                  </a:r>
                  <a:r>
                    <a:rPr lang="en-US" altLang="zh-CN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35</a:t>
                  </a:r>
                  <a:r>
                    <a:rPr lang="zh-CN" altLang="en-US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本故事书，漫画书的数量比故事书少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5 </m:t>
                          </m:r>
                        </m:den>
                      </m:f>
                    </m:oMath>
                  </a14:m>
                  <a:r>
                    <a:rPr lang="zh-CN" altLang="en-US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，漫画书比故事书少多少本？</a:t>
                  </a:r>
                  <a:endParaRPr lang="zh-CN" altLang="en-US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4785" y="911232"/>
                  <a:ext cx="7992000" cy="1332000"/>
                </a:xfrm>
                <a:prstGeom prst="wedgeRoundRectCallout">
                  <a:avLst>
                    <a:gd name="adj1" fmla="val -42422"/>
                    <a:gd name="adj2" fmla="val 77424"/>
                    <a:gd name="adj3" fmla="val 16667"/>
                  </a:avLst>
                </a:prstGeom>
                <a:blipFill rotWithShape="1">
                  <a:blip r:embed="rId5"/>
                  <a:stretch>
                    <a:fillRect l="-609" t="-355" r="-685"/>
                  </a:stretch>
                </a:blipFill>
                <a:ex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251" y="2525184"/>
              <a:ext cx="1260000" cy="1341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5" grpId="0" animBg="1"/>
      <p:bldP spid="7" grpId="0"/>
      <p:bldP spid="29" grpId="0"/>
      <p:bldP spid="30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63081" y="2286295"/>
            <a:ext cx="4285927" cy="1649947"/>
            <a:chOff x="2163081" y="497320"/>
            <a:chExt cx="4285927" cy="1649947"/>
          </a:xfrm>
        </p:grpSpPr>
        <p:grpSp>
          <p:nvGrpSpPr>
            <p:cNvPr id="4" name="组合 3"/>
            <p:cNvGrpSpPr/>
            <p:nvPr/>
          </p:nvGrpSpPr>
          <p:grpSpPr>
            <a:xfrm>
              <a:off x="2163081" y="1020847"/>
              <a:ext cx="4285927" cy="461665"/>
              <a:chOff x="1960727" y="2553174"/>
              <a:chExt cx="4285927" cy="461665"/>
            </a:xfrm>
          </p:grpSpPr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1960727" y="2553174"/>
                <a:ext cx="1611445" cy="461665"/>
              </a:xfrm>
              <a:prstGeom prst="rect">
                <a:avLst/>
              </a:prstGeom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0" hangingPunct="0">
                  <a:defRPr sz="2800" b="1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r>
                  <a:rPr lang="zh-CN" altLang="en-US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故事书：</a:t>
                </a:r>
                <a:endParaRPr lang="zh-CN" altLang="en-US" sz="24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3366654" y="2677500"/>
                <a:ext cx="2880000" cy="180000"/>
                <a:chOff x="3366654" y="2677500"/>
                <a:chExt cx="2880000" cy="180000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3366654" y="2857500"/>
                  <a:ext cx="28800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 rot="5400000">
                  <a:off x="3276654" y="2767500"/>
                  <a:ext cx="1800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 rot="5400000">
                  <a:off x="6156654" y="2767500"/>
                  <a:ext cx="1800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 rot="5400000">
                  <a:off x="3852654" y="2767500"/>
                  <a:ext cx="1800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 rot="5400000">
                  <a:off x="4428654" y="2767500"/>
                  <a:ext cx="1800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rot="5400000">
                  <a:off x="5004654" y="2767500"/>
                  <a:ext cx="1800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/>
                <p:nvPr/>
              </p:nvCxnSpPr>
              <p:spPr>
                <a:xfrm rot="5400000">
                  <a:off x="5580654" y="2767500"/>
                  <a:ext cx="1800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组合 13"/>
            <p:cNvGrpSpPr/>
            <p:nvPr/>
          </p:nvGrpSpPr>
          <p:grpSpPr>
            <a:xfrm>
              <a:off x="2163081" y="1482512"/>
              <a:ext cx="3133927" cy="461665"/>
              <a:chOff x="1960727" y="2964006"/>
              <a:chExt cx="3133927" cy="461665"/>
            </a:xfrm>
          </p:grpSpPr>
          <p:sp>
            <p:nvSpPr>
              <p:cNvPr id="15" name="Text Box 3"/>
              <p:cNvSpPr txBox="1">
                <a:spLocks noChangeArrowheads="1"/>
              </p:cNvSpPr>
              <p:nvPr/>
            </p:nvSpPr>
            <p:spPr bwMode="auto">
              <a:xfrm>
                <a:off x="1960727" y="2964006"/>
                <a:ext cx="1611445" cy="461665"/>
              </a:xfrm>
              <a:prstGeom prst="rect">
                <a:avLst/>
              </a:prstGeom>
              <a:extLst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eaLnBrk="0" hangingPunct="0">
                  <a:defRPr sz="2800" b="1">
                    <a:latin typeface="宋体" panose="02010600030101010101" pitchFamily="2" charset="-122"/>
                    <a:ea typeface="宋体" panose="02010600030101010101" pitchFamily="2" charset="-122"/>
                  </a:defRPr>
                </a:lvl1pPr>
              </a:lstStyle>
              <a:p>
                <a:r>
                  <a:rPr lang="zh-CN" altLang="en-US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漫画书：</a:t>
                </a:r>
                <a:endParaRPr lang="zh-CN" altLang="en-US" sz="24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3366654" y="3121344"/>
                <a:ext cx="1728000" cy="180000"/>
                <a:chOff x="3366654" y="2677500"/>
                <a:chExt cx="1728000" cy="180000"/>
              </a:xfrm>
            </p:grpSpPr>
            <p:cxnSp>
              <p:nvCxnSpPr>
                <p:cNvPr id="17" name="直接连接符 16"/>
                <p:cNvCxnSpPr/>
                <p:nvPr/>
              </p:nvCxnSpPr>
              <p:spPr>
                <a:xfrm>
                  <a:off x="3366654" y="2857500"/>
                  <a:ext cx="17280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rot="5400000">
                  <a:off x="3276654" y="2767500"/>
                  <a:ext cx="1800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 rot="5400000">
                  <a:off x="3852654" y="2767500"/>
                  <a:ext cx="1800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rot="5400000">
                  <a:off x="4428654" y="2767500"/>
                  <a:ext cx="1800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 rot="5400000">
                  <a:off x="5004654" y="2767500"/>
                  <a:ext cx="180000" cy="0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" name="左大括号 21"/>
            <p:cNvSpPr/>
            <p:nvPr/>
          </p:nvSpPr>
          <p:spPr>
            <a:xfrm rot="5400000">
              <a:off x="4875658" y="-385468"/>
              <a:ext cx="266700" cy="2880000"/>
            </a:xfrm>
            <a:prstGeom prst="leftBrace">
              <a:avLst>
                <a:gd name="adj1" fmla="val 61170"/>
                <a:gd name="adj2" fmla="val 49600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4674808" y="497320"/>
              <a:ext cx="800912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altLang="zh-CN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35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本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左大括号 23"/>
            <p:cNvSpPr/>
            <p:nvPr/>
          </p:nvSpPr>
          <p:spPr>
            <a:xfrm rot="16200000" flipV="1">
              <a:off x="5783628" y="863921"/>
              <a:ext cx="178760" cy="1152000"/>
            </a:xfrm>
            <a:prstGeom prst="leftBrace">
              <a:avLst>
                <a:gd name="adj1" fmla="val 61170"/>
                <a:gd name="adj2" fmla="val 49600"/>
              </a:avLst>
            </a:prstGeom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5475720" y="1462464"/>
                  <a:ext cx="801823" cy="684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少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5 </m:t>
                          </m:r>
                        </m:den>
                      </m:f>
                    </m:oMath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5720" y="1462464"/>
                  <a:ext cx="801823" cy="68480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364" b="-35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9"/>
          <p:cNvSpPr txBox="1"/>
          <p:nvPr/>
        </p:nvSpPr>
        <p:spPr>
          <a:xfrm>
            <a:off x="4181372" y="3788825"/>
            <a:ext cx="8009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左大括号 27"/>
          <p:cNvSpPr/>
          <p:nvPr/>
        </p:nvSpPr>
        <p:spPr>
          <a:xfrm rot="16200000" flipV="1">
            <a:off x="4348418" y="2864362"/>
            <a:ext cx="169178" cy="1728000"/>
          </a:xfrm>
          <a:prstGeom prst="leftBrace">
            <a:avLst>
              <a:gd name="adj1" fmla="val 61170"/>
              <a:gd name="adj2" fmla="val 49600"/>
            </a:avLst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3">
            <a:extLst>
              <a:ext uri="{FF2B5EF4-FFF2-40B4-BE49-F238E27FC236}">
                <a16:creationId xmlns="" xmlns:a16="http://schemas.microsoft.com/office/drawing/2014/main" id="{D7CC9946-9122-41C5-AF42-C48C3F0B386F}"/>
              </a:ext>
            </a:extLst>
          </p:cNvPr>
          <p:cNvSpPr txBox="1"/>
          <p:nvPr/>
        </p:nvSpPr>
        <p:spPr>
          <a:xfrm>
            <a:off x="5475720" y="4289007"/>
            <a:ext cx="35168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：漫画书有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21F01D9E-9ECB-4DC1-BEAC-FA7D28AF3429}"/>
              </a:ext>
            </a:extLst>
          </p:cNvPr>
          <p:cNvSpPr txBox="1"/>
          <p:nvPr/>
        </p:nvSpPr>
        <p:spPr>
          <a:xfrm>
            <a:off x="3653350" y="4288538"/>
            <a:ext cx="171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（本）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9DB29D6D-39FF-401A-8715-1CD5B6C013CD}"/>
              </a:ext>
            </a:extLst>
          </p:cNvPr>
          <p:cNvGrpSpPr/>
          <p:nvPr/>
        </p:nvGrpSpPr>
        <p:grpSpPr>
          <a:xfrm>
            <a:off x="1414367" y="4112035"/>
            <a:ext cx="2231934" cy="736292"/>
            <a:chOff x="4944721" y="3249181"/>
            <a:chExt cx="2231934" cy="736292"/>
          </a:xfrm>
        </p:grpSpPr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F43725B5-D960-4219-9A92-A0F7AE178606}"/>
                </a:ext>
              </a:extLst>
            </p:cNvPr>
            <p:cNvGrpSpPr/>
            <p:nvPr/>
          </p:nvGrpSpPr>
          <p:grpSpPr>
            <a:xfrm>
              <a:off x="4944721" y="3249181"/>
              <a:ext cx="2121687" cy="736292"/>
              <a:chOff x="4434029" y="-425448"/>
              <a:chExt cx="2121687" cy="7362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文本框 34">
                    <a:extLst>
                      <a:ext uri="{FF2B5EF4-FFF2-40B4-BE49-F238E27FC236}">
                        <a16:creationId xmlns="" xmlns:a16="http://schemas.microsoft.com/office/drawing/2014/main" id="{F9B7A413-EE48-4705-B0FC-1B32FA970BC6}"/>
                      </a:ext>
                    </a:extLst>
                  </p:cNvPr>
                  <p:cNvSpPr txBox="1"/>
                  <p:nvPr/>
                </p:nvSpPr>
                <p:spPr>
                  <a:xfrm>
                    <a:off x="5922209" y="-425448"/>
                    <a:ext cx="633507" cy="7362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ox>
                            <m:boxPr>
                              <m:ctrlPr>
                                <a:rPr lang="zh-CN" alt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8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5 </m:t>
                                  </m:r>
                                </m:den>
                              </m:f>
                            </m:e>
                          </m:box>
                        </m:oMath>
                      </m:oMathPara>
                    </a14:m>
                    <a:endParaRPr lang="zh-CN" altLang="en-US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F9B7A413-EE48-4705-B0FC-1B32FA970B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2209" y="-425448"/>
                    <a:ext cx="633507" cy="73629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矩形 9">
                <a:extLst>
                  <a:ext uri="{FF2B5EF4-FFF2-40B4-BE49-F238E27FC236}">
                    <a16:creationId xmlns="" xmlns:a16="http://schemas.microsoft.com/office/drawing/2014/main" id="{EA585538-A86C-472B-A429-943B7ABA2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0786" y="-396850"/>
                <a:ext cx="500843" cy="601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id="{8692B3FC-6286-46C3-AA61-9B6B6795B97A}"/>
                  </a:ext>
                </a:extLst>
              </p:cNvPr>
              <p:cNvSpPr txBox="1"/>
              <p:nvPr/>
            </p:nvSpPr>
            <p:spPr>
              <a:xfrm>
                <a:off x="4434029" y="-261610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F59A0CEE-4F5D-492E-A5DD-80CE5AFE3F12}"/>
                </a:ext>
              </a:extLst>
            </p:cNvPr>
            <p:cNvSpPr txBox="1"/>
            <p:nvPr/>
          </p:nvSpPr>
          <p:spPr>
            <a:xfrm>
              <a:off x="5458691" y="3426153"/>
              <a:ext cx="1717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spc="3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spc="3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）</a:t>
              </a:r>
            </a:p>
          </p:txBody>
        </p:sp>
      </p:grp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955110" y="349912"/>
            <a:ext cx="5234125" cy="523220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en-US"/>
            </a:defPPr>
            <a:lvl1pPr eaLnBrk="0" hangingPunct="0">
              <a:defRPr sz="28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 smtClean="0"/>
              <a:t>你能再说出一个类似的例子吗？</a:t>
            </a:r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667110" y="467522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22251" y="911232"/>
            <a:ext cx="8494534" cy="2955552"/>
            <a:chOff x="122251" y="911232"/>
            <a:chExt cx="8494534" cy="2955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24785" y="911232"/>
                  <a:ext cx="7992000" cy="1343418"/>
                </a:xfrm>
                <a:prstGeom prst="wedgeRoundRectCallout">
                  <a:avLst>
                    <a:gd name="adj1" fmla="val -42422"/>
                    <a:gd name="adj2" fmla="val 77424"/>
                    <a:gd name="adj3" fmla="val 16667"/>
                  </a:avLst>
                </a:prstGeom>
                <a:extLst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eaLnBrk="0" hangingPunct="0">
                    <a:defRPr sz="2800" b="1"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</a:lstStyle>
                <a:p>
                  <a:r>
                    <a:rPr lang="zh-CN" altLang="en-US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五</a:t>
                  </a:r>
                  <a:r>
                    <a:rPr lang="zh-CN" altLang="en-US" dirty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（</a:t>
                  </a:r>
                  <a:r>
                    <a:rPr lang="en-US" altLang="zh-CN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  <a:r>
                    <a:rPr lang="zh-CN" altLang="en-US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）班的图书角有</a:t>
                  </a:r>
                  <a:r>
                    <a:rPr lang="en-US" altLang="zh-CN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35</a:t>
                  </a:r>
                  <a:r>
                    <a:rPr lang="zh-CN" altLang="en-US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本故事书，漫画书的数量比故事书少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5 </m:t>
                          </m:r>
                        </m:den>
                      </m:f>
                    </m:oMath>
                  </a14:m>
                  <a:r>
                    <a:rPr lang="zh-CN" altLang="en-US" dirty="0" smtClean="0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，漫画书有多少本？</a:t>
                  </a:r>
                  <a:endParaRPr lang="zh-CN" altLang="en-US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4785" y="911232"/>
                  <a:ext cx="7992000" cy="1343418"/>
                </a:xfrm>
                <a:prstGeom prst="wedgeRoundRectCallout">
                  <a:avLst>
                    <a:gd name="adj1" fmla="val -42422"/>
                    <a:gd name="adj2" fmla="val 77424"/>
                    <a:gd name="adj3" fmla="val 16667"/>
                  </a:avLst>
                </a:prstGeom>
                <a:blipFill rotWithShape="1">
                  <a:blip r:embed="rId4"/>
                  <a:stretch>
                    <a:fillRect l="-609" t="-351" r="-609"/>
                  </a:stretch>
                </a:blipFill>
                <a:ex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251" y="2525184"/>
              <a:ext cx="1260000" cy="1341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id="{4F2FA774-6297-44D5-497E-5C709D5DACB8}"/>
                  </a:ext>
                </a:extLst>
              </p:cNvPr>
              <p:cNvSpPr txBox="1"/>
              <p:nvPr/>
            </p:nvSpPr>
            <p:spPr>
              <a:xfrm>
                <a:off x="668914" y="812648"/>
                <a:ext cx="8060345" cy="1645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国庆长假的第一天，到乡村农家大院的游客有</a:t>
                </a:r>
                <a:r>
                  <a:rPr lang="en-US" altLang="zh-CN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15</a:t>
                </a:r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位，第二天来的游客比第一天多了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。</a:t>
                </a:r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第二天比第一天多来了</a:t>
                </a:r>
                <a:r>
                  <a:rPr lang="zh-CN" altLang="en-US" sz="2800" b="1" dirty="0" smtClean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多少位游客</a:t>
                </a:r>
                <a:r>
                  <a:rPr lang="zh-CN" altLang="en-US" sz="2800" b="1" dirty="0"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？</a:t>
                </a:r>
              </a:p>
            </p:txBody>
          </p:sp>
        </mc:Choice>
        <mc:Fallback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F2FA774-6297-44D5-497E-5C709D5DA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4" y="812648"/>
                <a:ext cx="8060345" cy="1645130"/>
              </a:xfrm>
              <a:prstGeom prst="rect">
                <a:avLst/>
              </a:prstGeom>
              <a:blipFill rotWithShape="1">
                <a:blip r:embed="rId3"/>
                <a:stretch>
                  <a:fillRect l="-1589" t="-4815" r="-5673" b="-8148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881" y="2156030"/>
            <a:ext cx="2976880" cy="1678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TextBox 9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4F2FA774-6297-44D5-497E-5C709D5DACB8}"/>
              </a:ext>
            </a:extLst>
          </p:cNvPr>
          <p:cNvSpPr txBox="1"/>
          <p:nvPr/>
        </p:nvSpPr>
        <p:spPr>
          <a:xfrm>
            <a:off x="649028" y="2510856"/>
            <a:ext cx="4766081" cy="1126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dirty="0" smtClean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1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画一画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，说说你是怎样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理</a:t>
            </a:r>
            <a:endParaRPr lang="en-US" altLang="zh-CN" sz="2800" b="1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的，并列式解决问题。</a:t>
            </a: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3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34" name="图片 3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25" name="TextBox 9"/>
          <p:cNvSpPr txBox="1"/>
          <p:nvPr/>
        </p:nvSpPr>
        <p:spPr>
          <a:xfrm>
            <a:off x="2017857" y="1377726"/>
            <a:ext cx="206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第一天：</a:t>
            </a:r>
          </a:p>
        </p:txBody>
      </p:sp>
      <p:sp>
        <p:nvSpPr>
          <p:cNvPr id="26" name="TextBox 9"/>
          <p:cNvSpPr txBox="1"/>
          <p:nvPr/>
        </p:nvSpPr>
        <p:spPr>
          <a:xfrm>
            <a:off x="2021667" y="2003836"/>
            <a:ext cx="2069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第二天：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274858" y="2145887"/>
            <a:ext cx="3271818" cy="163274"/>
            <a:chOff x="4083" y="4853"/>
            <a:chExt cx="3768" cy="238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4087" y="5077"/>
              <a:ext cx="3764" cy="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083" y="4853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832" y="4886"/>
              <a:ext cx="0" cy="2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接连接符 36"/>
          <p:cNvCxnSpPr/>
          <p:nvPr/>
        </p:nvCxnSpPr>
        <p:spPr>
          <a:xfrm>
            <a:off x="5664662" y="1274856"/>
            <a:ext cx="0" cy="112776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3274522" y="836071"/>
            <a:ext cx="2390140" cy="836295"/>
            <a:chOff x="4087" y="3476"/>
            <a:chExt cx="3764" cy="1317"/>
          </a:xfrm>
        </p:grpSpPr>
        <p:grpSp>
          <p:nvGrpSpPr>
            <p:cNvPr id="52" name="组合 51"/>
            <p:cNvGrpSpPr/>
            <p:nvPr/>
          </p:nvGrpSpPr>
          <p:grpSpPr>
            <a:xfrm>
              <a:off x="4087" y="4569"/>
              <a:ext cx="3764" cy="224"/>
              <a:chOff x="4087" y="4868"/>
              <a:chExt cx="3764" cy="224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4087" y="5067"/>
                <a:ext cx="3764" cy="1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4093" y="4868"/>
                <a:ext cx="0" cy="22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7832" y="4886"/>
                <a:ext cx="0" cy="20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左大括号 52"/>
            <p:cNvSpPr/>
            <p:nvPr/>
          </p:nvSpPr>
          <p:spPr>
            <a:xfrm rot="5400000">
              <a:off x="5753" y="2507"/>
              <a:ext cx="420" cy="3740"/>
            </a:xfrm>
            <a:prstGeom prst="leftBrace">
              <a:avLst>
                <a:gd name="adj1" fmla="val 61170"/>
                <a:gd name="adj2" fmla="val 49600"/>
              </a:avLst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9"/>
            <p:cNvSpPr txBox="1"/>
            <p:nvPr/>
          </p:nvSpPr>
          <p:spPr>
            <a:xfrm>
              <a:off x="5301" y="3476"/>
              <a:ext cx="142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15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位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759662" y="1509806"/>
            <a:ext cx="1418590" cy="163830"/>
            <a:chOff x="8768" y="4545"/>
            <a:chExt cx="2234" cy="258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8768" y="4579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9544" y="4563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0246" y="4545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1002" y="4563"/>
              <a:ext cx="0" cy="22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直接连接符 62"/>
          <p:cNvCxnSpPr/>
          <p:nvPr/>
        </p:nvCxnSpPr>
        <p:spPr>
          <a:xfrm>
            <a:off x="5664662" y="2176556"/>
            <a:ext cx="0" cy="1422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6107892" y="2176556"/>
            <a:ext cx="0" cy="1422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左大括号 64"/>
          <p:cNvSpPr/>
          <p:nvPr/>
        </p:nvSpPr>
        <p:spPr>
          <a:xfrm rot="5400000" flipV="1">
            <a:off x="6003117" y="1625059"/>
            <a:ext cx="174625" cy="875665"/>
          </a:xfrm>
          <a:prstGeom prst="leftBrace">
            <a:avLst>
              <a:gd name="adj1" fmla="val 61170"/>
              <a:gd name="adj2" fmla="val 49600"/>
            </a:avLst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9"/>
          <p:cNvSpPr txBox="1"/>
          <p:nvPr/>
        </p:nvSpPr>
        <p:spPr>
          <a:xfrm>
            <a:off x="1712422" y="3739070"/>
            <a:ext cx="69316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答：第二天比第一天多来了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位游客。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7" name="组合 66">
            <a:extLst>
              <a:ext uri="{FF2B5EF4-FFF2-40B4-BE49-F238E27FC236}">
                <a16:creationId xmlns="" xmlns:a16="http://schemas.microsoft.com/office/drawing/2014/main" id="{A67D062A-13A0-4F52-933F-24654161F079}"/>
              </a:ext>
            </a:extLst>
          </p:cNvPr>
          <p:cNvGrpSpPr/>
          <p:nvPr/>
        </p:nvGrpSpPr>
        <p:grpSpPr>
          <a:xfrm>
            <a:off x="5716732" y="1333855"/>
            <a:ext cx="854802" cy="642676"/>
            <a:chOff x="7467600" y="2491049"/>
            <a:chExt cx="854802" cy="6426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>
                  <a:extLst>
                    <a:ext uri="{FF2B5EF4-FFF2-40B4-BE49-F238E27FC236}">
                      <a16:creationId xmlns="" xmlns:a16="http://schemas.microsoft.com/office/drawing/2014/main" id="{8B3BD115-B1D2-464F-ADB1-72E55285549D}"/>
                    </a:ext>
                  </a:extLst>
                </p:cNvPr>
                <p:cNvSpPr txBox="1"/>
                <p:nvPr/>
              </p:nvSpPr>
              <p:spPr>
                <a:xfrm>
                  <a:off x="7753015" y="2491049"/>
                  <a:ext cx="569387" cy="642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8B3BD115-B1D2-464F-ADB1-72E552855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3015" y="2491049"/>
                  <a:ext cx="569387" cy="64267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文本框 68">
              <a:extLst>
                <a:ext uri="{FF2B5EF4-FFF2-40B4-BE49-F238E27FC236}">
                  <a16:creationId xmlns="" xmlns:a16="http://schemas.microsoft.com/office/drawing/2014/main" id="{A4976C6F-02D7-43D8-A60F-306DE9455E1A}"/>
                </a:ext>
              </a:extLst>
            </p:cNvPr>
            <p:cNvSpPr txBox="1"/>
            <p:nvPr/>
          </p:nvSpPr>
          <p:spPr>
            <a:xfrm>
              <a:off x="7467600" y="260985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多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="" xmlns:a16="http://schemas.microsoft.com/office/drawing/2014/main" id="{FDAA50EE-6DBB-407C-AAB9-9993F12EF861}"/>
              </a:ext>
            </a:extLst>
          </p:cNvPr>
          <p:cNvGrpSpPr/>
          <p:nvPr/>
        </p:nvGrpSpPr>
        <p:grpSpPr>
          <a:xfrm>
            <a:off x="2923425" y="2811950"/>
            <a:ext cx="1364749" cy="734304"/>
            <a:chOff x="4434029" y="-446859"/>
            <a:chExt cx="1364749" cy="734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="" xmlns:a16="http://schemas.microsoft.com/office/drawing/2014/main" id="{644FCD48-2B3D-4E0E-915A-5040F315E5C9}"/>
                    </a:ext>
                  </a:extLst>
                </p:cNvPr>
                <p:cNvSpPr txBox="1"/>
                <p:nvPr/>
              </p:nvSpPr>
              <p:spPr>
                <a:xfrm>
                  <a:off x="5165271" y="-446859"/>
                  <a:ext cx="633507" cy="7343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CN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800" b="1" i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8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644FCD48-2B3D-4E0E-915A-5040F315E5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5271" y="-446859"/>
                  <a:ext cx="569387" cy="64267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矩形 9">
              <a:extLst>
                <a:ext uri="{FF2B5EF4-FFF2-40B4-BE49-F238E27FC236}">
                  <a16:creationId xmlns="" xmlns:a16="http://schemas.microsoft.com/office/drawing/2014/main" id="{53BADB7C-A1C0-46BC-BB82-A03456A47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786" y="-396850"/>
              <a:ext cx="500843" cy="60126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×</a:t>
              </a:r>
              <a:endParaRPr lang="zh-CN" altLang="en-US" sz="28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72">
              <a:extLst>
                <a:ext uri="{FF2B5EF4-FFF2-40B4-BE49-F238E27FC236}">
                  <a16:creationId xmlns="" xmlns:a16="http://schemas.microsoft.com/office/drawing/2014/main" id="{53F36CD7-ED9F-4F3C-AF0E-8B35B3228985}"/>
                </a:ext>
              </a:extLst>
            </p:cNvPr>
            <p:cNvSpPr txBox="1"/>
            <p:nvPr/>
          </p:nvSpPr>
          <p:spPr>
            <a:xfrm>
              <a:off x="4434029" y="-2616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="" xmlns:a16="http://schemas.microsoft.com/office/drawing/2014/main" id="{3DAF1168-826C-40F4-83B2-23E1338E7C2F}"/>
              </a:ext>
            </a:extLst>
          </p:cNvPr>
          <p:cNvSpPr txBox="1"/>
          <p:nvPr/>
        </p:nvSpPr>
        <p:spPr>
          <a:xfrm>
            <a:off x="4197782" y="3003731"/>
            <a:ext cx="171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位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75" name="TextBox 9"/>
          <p:cNvSpPr txBox="1"/>
          <p:nvPr/>
        </p:nvSpPr>
        <p:spPr>
          <a:xfrm>
            <a:off x="5904068" y="2285194"/>
            <a:ext cx="3657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?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39" name="椭圆 3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65" grpId="0" animBg="1"/>
      <p:bldP spid="66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3496</TotalTime>
  <Words>1458</Words>
  <Application>Microsoft Office PowerPoint</Application>
  <PresentationFormat>全屏显示(16:9)</PresentationFormat>
  <Paragraphs>249</Paragraphs>
  <Slides>23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582</cp:revision>
  <dcterms:created xsi:type="dcterms:W3CDTF">2019-09-02T08:53:00Z</dcterms:created>
  <dcterms:modified xsi:type="dcterms:W3CDTF">2024-02-18T06:16:18Z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