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297" r:id="rId5"/>
    <p:sldId id="317" r:id="rId6"/>
    <p:sldId id="318" r:id="rId7"/>
    <p:sldId id="298" r:id="rId8"/>
    <p:sldId id="299" r:id="rId9"/>
    <p:sldId id="325" r:id="rId10"/>
    <p:sldId id="315" r:id="rId11"/>
    <p:sldId id="258" r:id="rId12"/>
    <p:sldId id="326" r:id="rId13"/>
    <p:sldId id="327" r:id="rId14"/>
    <p:sldId id="328" r:id="rId15"/>
    <p:sldId id="316" r:id="rId16"/>
    <p:sldId id="292" r:id="rId17"/>
    <p:sldId id="330" r:id="rId18"/>
    <p:sldId id="329" r:id="rId19"/>
    <p:sldId id="331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D6"/>
    <a:srgbClr val="8E79AB"/>
    <a:srgbClr val="F28F7B"/>
    <a:srgbClr val="F8CBAD"/>
    <a:srgbClr val="FBEFDF"/>
    <a:srgbClr val="FF99FF"/>
    <a:srgbClr val="FFFF00"/>
    <a:srgbClr val="528330"/>
    <a:srgbClr val="FAC14D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43" autoAdjust="0"/>
    <p:restoredTop sz="99830" autoAdjust="0"/>
  </p:normalViewPr>
  <p:slideViewPr>
    <p:cSldViewPr snapToGrid="0">
      <p:cViewPr varScale="1">
        <p:scale>
          <a:sx n="119" d="100"/>
          <a:sy n="119" d="100"/>
        </p:scale>
        <p:origin x="-174" y="-10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3.png"/><Relationship Id="rId21" Type="http://schemas.openxmlformats.org/officeDocument/2006/relationships/image" Target="../media/image68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image" Target="../media/image45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260.png"/><Relationship Id="rId15" Type="http://schemas.openxmlformats.org/officeDocument/2006/relationships/image" Target="../media/image560.png"/><Relationship Id="rId10" Type="http://schemas.openxmlformats.org/officeDocument/2006/relationships/image" Target="../media/image330.png"/><Relationship Id="rId19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Relationship Id="rId22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18" Type="http://schemas.openxmlformats.org/officeDocument/2006/relationships/image" Target="../media/image74.png"/><Relationship Id="rId3" Type="http://schemas.openxmlformats.org/officeDocument/2006/relationships/image" Target="../media/image69.png"/><Relationship Id="rId21" Type="http://schemas.openxmlformats.org/officeDocument/2006/relationships/image" Target="../media/image77.png"/><Relationship Id="rId7" Type="http://schemas.openxmlformats.org/officeDocument/2006/relationships/image" Target="../media/image600.png"/><Relationship Id="rId12" Type="http://schemas.openxmlformats.org/officeDocument/2006/relationships/image" Target="../media/image660.png"/><Relationship Id="rId17" Type="http://schemas.openxmlformats.org/officeDocument/2006/relationships/image" Target="../media/image73.png"/><Relationship Id="rId2" Type="http://schemas.openxmlformats.org/officeDocument/2006/relationships/image" Target="../media/image45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50.png"/><Relationship Id="rId24" Type="http://schemas.openxmlformats.org/officeDocument/2006/relationships/image" Target="../media/image80.png"/><Relationship Id="rId5" Type="http://schemas.openxmlformats.org/officeDocument/2006/relationships/image" Target="../media/image550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40.png"/><Relationship Id="rId19" Type="http://schemas.openxmlformats.org/officeDocument/2006/relationships/image" Target="../media/image75.png"/><Relationship Id="rId4" Type="http://schemas.microsoft.com/office/2007/relationships/hdphoto" Target="../media/hdphoto5.wdp"/><Relationship Id="rId9" Type="http://schemas.openxmlformats.org/officeDocument/2006/relationships/image" Target="../media/image630.png"/><Relationship Id="rId14" Type="http://schemas.openxmlformats.org/officeDocument/2006/relationships/image" Target="../media/image680.png"/><Relationship Id="rId22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8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microsoft.com/office/2007/relationships/hdphoto" Target="../media/hdphoto6.wdp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1.png"/><Relationship Id="rId7" Type="http://schemas.openxmlformats.org/officeDocument/2006/relationships/image" Target="../media/image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950.png"/><Relationship Id="rId9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30.png"/><Relationship Id="rId7" Type="http://schemas.openxmlformats.org/officeDocument/2006/relationships/image" Target="../media/image12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1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1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1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125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4" Type="http://schemas.openxmlformats.org/officeDocument/2006/relationships/image" Target="../media/image1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44.png"/><Relationship Id="rId7" Type="http://schemas.openxmlformats.org/officeDocument/2006/relationships/image" Target="../media/image114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80.png"/><Relationship Id="rId5" Type="http://schemas.openxmlformats.org/officeDocument/2006/relationships/image" Target="../media/image145.png"/><Relationship Id="rId10" Type="http://schemas.openxmlformats.org/officeDocument/2006/relationships/image" Target="../media/image117.png"/><Relationship Id="rId4" Type="http://schemas.microsoft.com/office/2007/relationships/hdphoto" Target="../media/hdphoto7.wdp"/><Relationship Id="rId9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7" Type="http://schemas.openxmlformats.org/officeDocument/2006/relationships/image" Target="../media/image13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0.png"/><Relationship Id="rId5" Type="http://schemas.openxmlformats.org/officeDocument/2006/relationships/image" Target="../media/image1350.png"/><Relationship Id="rId4" Type="http://schemas.openxmlformats.org/officeDocument/2006/relationships/image" Target="../media/image13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tiff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6" name="矩形 5"/>
          <p:cNvSpPr/>
          <p:nvPr/>
        </p:nvSpPr>
        <p:spPr>
          <a:xfrm>
            <a:off x="1237556" y="3050904"/>
            <a:ext cx="675249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课时   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分数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乘法（一）（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）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46612" y="470985"/>
            <a:ext cx="405578" cy="523220"/>
            <a:chOff x="152631" y="723254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23254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99" y="634855"/>
            <a:ext cx="2225446" cy="817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25595" y="340738"/>
                <a:ext cx="5637472" cy="1214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一个漏水的水龙头每时漏水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桶，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时漏水多少桶？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10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时呢？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24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时呢？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95" y="340738"/>
                <a:ext cx="5637472" cy="1214307"/>
              </a:xfrm>
              <a:prstGeom prst="rect">
                <a:avLst/>
              </a:prstGeom>
              <a:blipFill rotWithShape="1">
                <a:blip r:embed="rId4"/>
                <a:stretch>
                  <a:fillRect l="-2270" r="-3568" b="-13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62178" y="1599837"/>
                <a:ext cx="990977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78" y="1599837"/>
                <a:ext cx="990977" cy="788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013096" y="2508219"/>
                <a:ext cx="1013419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96" y="2508219"/>
                <a:ext cx="1013419" cy="784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1073384" y="3292473"/>
                <a:ext cx="1079142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4" y="3292473"/>
                <a:ext cx="1079142" cy="680571"/>
              </a:xfrm>
              <a:prstGeom prst="rect">
                <a:avLst/>
              </a:prstGeom>
              <a:blipFill rotWithShape="1">
                <a:blip r:embed="rId7"/>
                <a:stretch>
                  <a:fillRect r="-904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/>
          <p:nvPr/>
        </p:nvCxnSpPr>
        <p:spPr>
          <a:xfrm>
            <a:off x="1329913" y="2596649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519805" y="302525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1759607" y="2997503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7" y="2997503"/>
                <a:ext cx="4235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1096291" y="2189494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91" y="2189494"/>
                <a:ext cx="42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868500" y="1675369"/>
                <a:ext cx="1144865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500" y="1675369"/>
                <a:ext cx="1144865" cy="7884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2619418" y="2583751"/>
                <a:ext cx="1165704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18" y="2583751"/>
                <a:ext cx="1165704" cy="788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2637889" y="3490799"/>
                <a:ext cx="1027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89" y="3490799"/>
                <a:ext cx="102784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90" t="-14667" r="-8929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/>
          <p:nvPr/>
        </p:nvCxnSpPr>
        <p:spPr>
          <a:xfrm>
            <a:off x="2936235" y="2672181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26127" y="3100789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3402820" y="3098934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20" y="3098934"/>
                <a:ext cx="423514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2702613" y="2265026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13" y="2265026"/>
                <a:ext cx="42351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656444" y="1679536"/>
                <a:ext cx="1144865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44" y="1679536"/>
                <a:ext cx="1144865" cy="7884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4407362" y="2587918"/>
                <a:ext cx="1165704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2" y="2587918"/>
                <a:ext cx="1165704" cy="7884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4467650" y="3372172"/>
                <a:ext cx="1233030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50" y="3372172"/>
                <a:ext cx="1233030" cy="684803"/>
              </a:xfrm>
              <a:prstGeom prst="rect">
                <a:avLst/>
              </a:prstGeom>
              <a:blipFill rotWithShape="1">
                <a:blip r:embed="rId17"/>
                <a:stretch>
                  <a:fillRect r="-742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/>
          <p:cNvCxnSpPr/>
          <p:nvPr/>
        </p:nvCxnSpPr>
        <p:spPr>
          <a:xfrm>
            <a:off x="4807374" y="2654794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914071" y="3104956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5181355" y="3077761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55" y="3077761"/>
                <a:ext cx="4235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4490557" y="2269193"/>
                <a:ext cx="569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7" y="2269193"/>
                <a:ext cx="569387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1013096" y="3979408"/>
                <a:ext cx="690744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答：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时漏水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桶，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时漏水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桶，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24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时漏水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桶。</a:t>
                </a: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96" y="3979408"/>
                <a:ext cx="6907442" cy="684803"/>
              </a:xfrm>
              <a:prstGeom prst="rect">
                <a:avLst/>
              </a:prstGeom>
              <a:blipFill rotWithShape="1">
                <a:blip r:embed="rId20"/>
                <a:stretch>
                  <a:fillRect l="-132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0A1CF3A-2845-B1C8-15D0-A34C66711FF8}"/>
              </a:ext>
            </a:extLst>
          </p:cNvPr>
          <p:cNvSpPr/>
          <p:nvPr/>
        </p:nvSpPr>
        <p:spPr>
          <a:xfrm>
            <a:off x="6216145" y="1765886"/>
            <a:ext cx="2313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能约分的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先约分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，计算结果写成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最简分数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圆角矩形标注 25">
            <a:extLst>
              <a:ext uri="{FF2B5EF4-FFF2-40B4-BE49-F238E27FC236}">
                <a16:creationId xmlns:a16="http://schemas.microsoft.com/office/drawing/2014/main" xmlns="" id="{BB83E5E8-3281-617E-B457-2707769DEC91}"/>
              </a:ext>
            </a:extLst>
          </p:cNvPr>
          <p:cNvSpPr/>
          <p:nvPr/>
        </p:nvSpPr>
        <p:spPr>
          <a:xfrm>
            <a:off x="6165046" y="1768970"/>
            <a:ext cx="2236003" cy="1256287"/>
          </a:xfrm>
          <a:prstGeom prst="wedgeRoundRectCallout">
            <a:avLst>
              <a:gd name="adj1" fmla="val 22333"/>
              <a:gd name="adj2" fmla="val 62112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599593-3D37-7764-7532-A018DFA087B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04" y="2944922"/>
            <a:ext cx="1003281" cy="11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20089" y="635011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727544" y="3403112"/>
            <a:ext cx="33252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能约分的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先约分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，计算结果写成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最简分数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3613688" y="3344867"/>
            <a:ext cx="3535829" cy="1056214"/>
          </a:xfrm>
          <a:prstGeom prst="wedgeRoundRectCallout">
            <a:avLst>
              <a:gd name="adj1" fmla="val -60936"/>
              <a:gd name="adj2" fmla="val 26628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04" y="3382441"/>
            <a:ext cx="1337735" cy="1548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674438" y="845687"/>
                <a:ext cx="925831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38" y="845687"/>
                <a:ext cx="925831" cy="7842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836583" y="843603"/>
                <a:ext cx="1144865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583" y="843603"/>
                <a:ext cx="1144865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620834" y="2117678"/>
                <a:ext cx="1109599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834" y="2117678"/>
                <a:ext cx="1109599" cy="680571"/>
              </a:xfrm>
              <a:prstGeom prst="rect">
                <a:avLst/>
              </a:prstGeom>
              <a:blipFill rotWithShape="0">
                <a:blip r:embed="rId7"/>
                <a:stretch>
                  <a:fillRect l="-879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915798" y="2073804"/>
                <a:ext cx="990977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98" y="2073804"/>
                <a:ext cx="990977" cy="7842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315336" y="820806"/>
                <a:ext cx="6399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36" y="820806"/>
                <a:ext cx="6399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446648" y="820806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48" y="820806"/>
                <a:ext cx="1013419" cy="788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862776" y="858015"/>
                <a:ext cx="795411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76" y="858015"/>
                <a:ext cx="795411" cy="7842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799053" y="858015"/>
                <a:ext cx="1165704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53" y="858015"/>
                <a:ext cx="1165704" cy="7884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536115" y="2078078"/>
                <a:ext cx="795411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15" y="2078078"/>
                <a:ext cx="795411" cy="788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2561840" y="2073804"/>
                <a:ext cx="1165704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40" y="2073804"/>
                <a:ext cx="1165704" cy="7884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751601" y="2300898"/>
                <a:ext cx="769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=12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01" y="2300898"/>
                <a:ext cx="769762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5760624" y="2100183"/>
                <a:ext cx="116570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24" y="2100183"/>
                <a:ext cx="1165704" cy="7842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/>
          <p:nvPr/>
        </p:nvCxnSpPr>
        <p:spPr>
          <a:xfrm>
            <a:off x="2772962" y="899252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914962" y="1363234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060925" y="1456396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5" y="1456396"/>
                <a:ext cx="377026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663907" y="543424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07" y="543424"/>
                <a:ext cx="377026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/>
          <p:cNvCxnSpPr/>
          <p:nvPr/>
        </p:nvCxnSpPr>
        <p:spPr>
          <a:xfrm>
            <a:off x="6578019" y="925053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19433" y="138114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507866" y="147533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866" y="1475331"/>
                <a:ext cx="37702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6578019" y="59767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19" y="597670"/>
                <a:ext cx="377026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/>
          <p:cNvCxnSpPr/>
          <p:nvPr/>
        </p:nvCxnSpPr>
        <p:spPr>
          <a:xfrm>
            <a:off x="2994581" y="2160573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103085" y="2595170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3279947" y="2733002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947" y="2733002"/>
                <a:ext cx="377026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2899113" y="1794752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113" y="1794752"/>
                <a:ext cx="377026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/>
          <p:cNvCxnSpPr/>
          <p:nvPr/>
        </p:nvCxnSpPr>
        <p:spPr>
          <a:xfrm>
            <a:off x="6515260" y="2171115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23438" y="263845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6407614" y="2743686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14" y="2743686"/>
                <a:ext cx="37702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515260" y="1824543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60" y="1824543"/>
                <a:ext cx="377026" cy="4001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7" grpId="0"/>
      <p:bldP spid="28" grpId="0"/>
      <p:bldP spid="31" grpId="0"/>
      <p:bldP spid="44" grpId="0"/>
      <p:bldP spid="47" grpId="0"/>
      <p:bldP spid="48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20089" y="546111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45553" y="592975"/>
            <a:ext cx="563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爸爸吃了这个蛋糕的几分之几？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38550" y="1340494"/>
            <a:ext cx="6132515" cy="1790894"/>
            <a:chOff x="1276241" y="1271483"/>
            <a:chExt cx="6132515" cy="1790894"/>
          </a:xfrm>
        </p:grpSpPr>
        <p:sp>
          <p:nvSpPr>
            <p:cNvPr id="11" name="圆角矩形标注 10"/>
            <p:cNvSpPr/>
            <p:nvPr/>
          </p:nvSpPr>
          <p:spPr>
            <a:xfrm>
              <a:off x="1276241" y="1370013"/>
              <a:ext cx="1800399" cy="1105768"/>
            </a:xfrm>
            <a:prstGeom prst="wedgeRoundRectCallout">
              <a:avLst>
                <a:gd name="adj1" fmla="val 64644"/>
                <a:gd name="adj2" fmla="val 43791"/>
                <a:gd name="adj3" fmla="val 16667"/>
              </a:avLst>
            </a:prstGeom>
            <a:solidFill>
              <a:srgbClr val="FBEFDF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7" b="100000" l="0" r="99700">
                          <a14:foregroundMark x1="8709" y1="97260" x2="94595" y2="99087"/>
                          <a14:foregroundMark x1="13514" y1="83105" x2="3303" y2="990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0947" y="1567586"/>
              <a:ext cx="2272902" cy="1494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1337943" y="1370013"/>
                  <a:ext cx="1738697" cy="10499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itchFamily="49" charset="-122"/>
                      <a:cs typeface="Times New Roman" panose="02020603050405020304" pitchFamily="18" charset="0"/>
                    </a:rPr>
                    <a:t>我吃了这个蛋糕的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楷体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943" y="1370013"/>
                  <a:ext cx="1738697" cy="104990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614" t="-4651" r="-3860" b="-23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圆角矩形标注 12"/>
            <p:cNvSpPr/>
            <p:nvPr/>
          </p:nvSpPr>
          <p:spPr>
            <a:xfrm>
              <a:off x="5608357" y="1271483"/>
              <a:ext cx="1800399" cy="830997"/>
            </a:xfrm>
            <a:prstGeom prst="wedgeRoundRectCallout">
              <a:avLst>
                <a:gd name="adj1" fmla="val -73348"/>
                <a:gd name="adj2" fmla="val 34448"/>
                <a:gd name="adj3" fmla="val 16667"/>
              </a:avLst>
            </a:prstGeom>
            <a:solidFill>
              <a:srgbClr val="FBEFDF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670059" y="1271483"/>
              <a:ext cx="17386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我吃的是淘气的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倍。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85883" y="3433096"/>
                <a:ext cx="83708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83" y="3433096"/>
                <a:ext cx="837088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74750" y="3433096"/>
                <a:ext cx="1011815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50" y="3433096"/>
                <a:ext cx="1011815" cy="788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/>
          <p:cNvCxnSpPr/>
          <p:nvPr/>
        </p:nvCxnSpPr>
        <p:spPr>
          <a:xfrm>
            <a:off x="3185559" y="3507060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937461" y="396411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995585" y="4091259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585" y="4091259"/>
                <a:ext cx="37702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229386" y="3227789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86" y="3227789"/>
                <a:ext cx="37702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378503" y="3448480"/>
                <a:ext cx="641522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503" y="3448480"/>
                <a:ext cx="641522" cy="7842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361048" y="3514632"/>
                <a:ext cx="4030297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答：爸爸吃了这个蛋糕的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48" y="3514632"/>
                <a:ext cx="4030297" cy="680571"/>
              </a:xfrm>
              <a:prstGeom prst="rect">
                <a:avLst/>
              </a:prstGeom>
              <a:blipFill rotWithShape="0">
                <a:blip r:embed="rId11"/>
                <a:stretch>
                  <a:fillRect l="-2266" r="-1813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4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24839" y="635011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10531" y="635011"/>
            <a:ext cx="7741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爸爸和乐乐都感冒了，妈妈要给他们买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天的药。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爸爸和乐乐一天分别要吃多少袋？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妈妈总共需要买多少袋药？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16" y="1327508"/>
            <a:ext cx="1780952" cy="1276190"/>
          </a:xfrm>
          <a:prstGeom prst="trapezoid">
            <a:avLst/>
          </a:prstGeom>
        </p:spPr>
      </p:pic>
      <p:sp>
        <p:nvSpPr>
          <p:cNvPr id="3" name="圆角矩形 2"/>
          <p:cNvSpPr/>
          <p:nvPr/>
        </p:nvSpPr>
        <p:spPr>
          <a:xfrm rot="20266994">
            <a:off x="7093869" y="1608543"/>
            <a:ext cx="1239506" cy="928024"/>
          </a:xfrm>
          <a:prstGeom prst="roundRect">
            <a:avLst/>
          </a:prstGeom>
          <a:solidFill>
            <a:srgbClr val="F8CBAD">
              <a:alpha val="6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787400" y="2131355"/>
                <a:ext cx="1671549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2131355"/>
                <a:ext cx="1671549" cy="680571"/>
              </a:xfrm>
              <a:prstGeom prst="rect">
                <a:avLst/>
              </a:prstGeom>
              <a:blipFill rotWithShape="1">
                <a:blip r:embed="rId4"/>
                <a:stretch>
                  <a:fillRect l="-547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91162" y="2131355"/>
                <a:ext cx="1184940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62" y="2131355"/>
                <a:ext cx="1184940" cy="680571"/>
              </a:xfrm>
              <a:prstGeom prst="rect">
                <a:avLst/>
              </a:prstGeom>
              <a:blipFill rotWithShape="0">
                <a:blip r:embed="rId5"/>
                <a:stretch>
                  <a:fillRect r="-7179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657017" y="2131355"/>
                <a:ext cx="837088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017" y="2131355"/>
                <a:ext cx="837088" cy="784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390315" y="2292649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995316" y="2868050"/>
                <a:ext cx="6971712" cy="695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答：爸爸一天要吃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袋，乐乐一天要吃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袋。</a:t>
                </a:r>
                <a:endPara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16" y="2868050"/>
                <a:ext cx="6971712" cy="695127"/>
              </a:xfrm>
              <a:prstGeom prst="rect">
                <a:avLst/>
              </a:prstGeom>
              <a:blipFill rotWithShape="1">
                <a:blip r:embed="rId7"/>
                <a:stretch>
                  <a:fillRect l="-1311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749300" y="3538043"/>
                <a:ext cx="1531293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3538043"/>
                <a:ext cx="1531293" cy="680571"/>
              </a:xfrm>
              <a:prstGeom prst="rect">
                <a:avLst/>
              </a:prstGeom>
              <a:blipFill rotWithShape="1">
                <a:blip r:embed="rId8"/>
                <a:stretch>
                  <a:fillRect l="-637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2141600" y="3538043"/>
                <a:ext cx="1184940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600" y="3538043"/>
                <a:ext cx="1184940" cy="680571"/>
              </a:xfrm>
              <a:prstGeom prst="rect">
                <a:avLst/>
              </a:prstGeom>
              <a:blipFill rotWithShape="1">
                <a:blip r:embed="rId9"/>
                <a:stretch>
                  <a:fillRect r="-7179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378041" y="3685463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1×3=3(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215005" y="3563177"/>
                <a:ext cx="2937022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+3=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05" y="3563177"/>
                <a:ext cx="2937022" cy="680571"/>
              </a:xfrm>
              <a:prstGeom prst="rect">
                <a:avLst/>
              </a:prstGeom>
              <a:blipFill rotWithShape="0">
                <a:blip r:embed="rId10"/>
                <a:stretch>
                  <a:fillRect r="-2697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971242" y="4156704"/>
                <a:ext cx="4295814" cy="695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答：妈妈总共需要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袋药。</a:t>
                </a:r>
                <a:endPara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2" y="4156704"/>
                <a:ext cx="4295814" cy="695127"/>
              </a:xfrm>
              <a:prstGeom prst="rect">
                <a:avLst/>
              </a:prstGeom>
              <a:blipFill rotWithShape="1">
                <a:blip r:embed="rId11"/>
                <a:stretch>
                  <a:fillRect l="-2128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90334" y="48836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976026" y="488362"/>
            <a:ext cx="216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百米赛跑。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46" y="1167887"/>
            <a:ext cx="5559276" cy="19644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37430" y="1277654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9:00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3151" y="1277654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9:05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8955" y="2670631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01947" y="3412779"/>
                <a:ext cx="83708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7" y="3412779"/>
                <a:ext cx="837088" cy="788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299063" y="3601943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63" y="3601943"/>
                <a:ext cx="102624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90" t="-11842" r="-892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4550984" y="1274437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10:00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>
            <a:stCxn id="10" idx="0"/>
          </p:cNvCxnSpPr>
          <p:nvPr/>
        </p:nvCxnSpPr>
        <p:spPr>
          <a:xfrm flipV="1">
            <a:off x="2311892" y="871268"/>
            <a:ext cx="1345719" cy="406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4168514" y="877397"/>
            <a:ext cx="1345719" cy="406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439782" y="418431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398214" y="3418401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60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14" y="3418401"/>
                <a:ext cx="990977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186224" y="3639755"/>
                <a:ext cx="1180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=48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24" y="3639755"/>
                <a:ext cx="1180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036" t="-11842" r="-725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178955" y="3420087"/>
                <a:ext cx="1165704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55" y="3420087"/>
                <a:ext cx="1165704" cy="7884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/>
          <p:cNvCxnSpPr/>
          <p:nvPr/>
        </p:nvCxnSpPr>
        <p:spPr>
          <a:xfrm>
            <a:off x="3933591" y="3491019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741769" y="3958355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825945" y="406359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45" y="4063590"/>
                <a:ext cx="37702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933591" y="3144447"/>
                <a:ext cx="5052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91" y="3144447"/>
                <a:ext cx="50526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5896703" y="1274437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11:00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96703" y="649263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383385" y="3420087"/>
                <a:ext cx="1144865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120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85" y="3420087"/>
                <a:ext cx="1144865" cy="788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479271" y="3626375"/>
                <a:ext cx="1180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=96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71" y="3626375"/>
                <a:ext cx="11801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031" t="-11842" r="-670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284948" y="3420087"/>
                <a:ext cx="131959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48" y="3420087"/>
                <a:ext cx="1319592" cy="7884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连接符 38"/>
          <p:cNvCxnSpPr/>
          <p:nvPr/>
        </p:nvCxnSpPr>
        <p:spPr>
          <a:xfrm>
            <a:off x="7039584" y="3491019"/>
            <a:ext cx="439687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898453" y="3958355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31938" y="406359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38" y="4063590"/>
                <a:ext cx="37702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039584" y="3144447"/>
                <a:ext cx="5052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24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584" y="3144447"/>
                <a:ext cx="505267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4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724007" y="4605860"/>
            <a:ext cx="3596638" cy="430304"/>
            <a:chOff x="5304502" y="544377"/>
            <a:chExt cx="3596638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210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页练习三第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93010" y="553996"/>
            <a:ext cx="405578" cy="523220"/>
            <a:chOff x="152631" y="723992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698588" y="459147"/>
                <a:ext cx="8136649" cy="12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淘气家买来一桶食用油，每天做菜约用这桶油的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天大约用了这桶油的几分之几？还剩几分之几？</a:t>
                </a:r>
              </a:p>
            </p:txBody>
          </p:sp>
        </mc:Choice>
        <mc:Fallback xmlns="">
          <p:sp>
            <p:nvSpPr>
              <p:cNvPr id="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588" y="459147"/>
                <a:ext cx="8136649" cy="1214500"/>
              </a:xfrm>
              <a:prstGeom prst="rect">
                <a:avLst/>
              </a:prstGeom>
              <a:blipFill rotWithShape="0">
                <a:blip r:embed="rId3"/>
                <a:stretch>
                  <a:fillRect l="-1574" r="-5997" b="-1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17966" y="1959434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6" y="1959434"/>
                <a:ext cx="1124539" cy="904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16748" y="2003191"/>
                <a:ext cx="1239955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48" y="2003191"/>
                <a:ext cx="1239955" cy="904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812076" y="2003448"/>
                <a:ext cx="808748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76" y="2003448"/>
                <a:ext cx="808748" cy="904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/>
          <p:nvPr/>
        </p:nvCxnSpPr>
        <p:spPr>
          <a:xfrm>
            <a:off x="3113797" y="2109729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265957" y="2641213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477230" y="272670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30" y="2726701"/>
                <a:ext cx="41549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871800" y="1726916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00" y="1726916"/>
                <a:ext cx="41549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45602" y="2053184"/>
                <a:ext cx="1731820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602" y="2053184"/>
                <a:ext cx="1731820" cy="904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1662901" y="3276516"/>
                <a:ext cx="6052582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天大约用了这桶油的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，还剩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01" y="3276516"/>
                <a:ext cx="6052582" cy="783356"/>
              </a:xfrm>
              <a:prstGeom prst="rect">
                <a:avLst/>
              </a:prstGeom>
              <a:blipFill rotWithShape="0">
                <a:blip r:embed="rId10"/>
                <a:stretch>
                  <a:fillRect l="-2115" r="-7956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2444198" y="3156737"/>
                <a:ext cx="1451551" cy="90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98" y="3156737"/>
                <a:ext cx="1451551" cy="9064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"/>
          <p:cNvSpPr txBox="1"/>
          <p:nvPr/>
        </p:nvSpPr>
        <p:spPr>
          <a:xfrm>
            <a:off x="810883" y="597173"/>
            <a:ext cx="582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涂色，再列式计算。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53553A79-61E9-425B-9B52-AFBD415A0096}"/>
                  </a:ext>
                </a:extLst>
              </p:cNvPr>
              <p:cNvSpPr/>
              <p:nvPr/>
            </p:nvSpPr>
            <p:spPr>
              <a:xfrm>
                <a:off x="1348884" y="858783"/>
                <a:ext cx="6967382" cy="1128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(1) 12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是多少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　　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(2) 20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是多少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?</a:t>
                </a:r>
                <a:endParaRPr lang="zh-CN" altLang="en-US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="" xmlns:a16="http://schemas.microsoft.com/office/drawing/2014/main" id="{53553A79-61E9-425B-9B52-AFBD415A0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84" y="858783"/>
                <a:ext cx="6967382" cy="1128899"/>
              </a:xfrm>
              <a:prstGeom prst="rect">
                <a:avLst/>
              </a:prstGeom>
              <a:blipFill rotWithShape="0"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1866566" y="2044274"/>
            <a:ext cx="1744281" cy="588708"/>
            <a:chOff x="1866566" y="2050628"/>
            <a:chExt cx="1744281" cy="588708"/>
          </a:xfrm>
        </p:grpSpPr>
        <p:sp>
          <p:nvSpPr>
            <p:cNvPr id="3" name="椭圆 2"/>
            <p:cNvSpPr/>
            <p:nvPr/>
          </p:nvSpPr>
          <p:spPr>
            <a:xfrm>
              <a:off x="1866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154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442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2730566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66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154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442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730566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034847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3322847" y="2050628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34847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322847" y="2351336"/>
              <a:ext cx="288000" cy="288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08523"/>
              </p:ext>
            </p:extLst>
          </p:nvPr>
        </p:nvGraphicFramePr>
        <p:xfrm>
          <a:off x="4893498" y="2087307"/>
          <a:ext cx="2880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2442566" y="1936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018566" y="1936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879295" y="2062274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60017" y="2053274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879295" y="2353982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156286" y="2353982"/>
            <a:ext cx="270000" cy="27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74095"/>
              </p:ext>
            </p:extLst>
          </p:nvPr>
        </p:nvGraphicFramePr>
        <p:xfrm>
          <a:off x="4893498" y="2087307"/>
          <a:ext cx="2880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1448296" y="3117266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96" y="3117266"/>
                <a:ext cx="1124539" cy="9046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691387" y="3365789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4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4848085" y="3156737"/>
                <a:ext cx="1124539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85" y="3156737"/>
                <a:ext cx="1124539" cy="9046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7202736" y="339993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16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025187" y="3232073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173946" y="378195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/>
              <p:cNvSpPr/>
              <p:nvPr/>
            </p:nvSpPr>
            <p:spPr>
              <a:xfrm>
                <a:off x="3277506" y="389242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06" y="3892420"/>
                <a:ext cx="41549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7"/>
              <p:cNvSpPr/>
              <p:nvPr/>
            </p:nvSpPr>
            <p:spPr>
              <a:xfrm>
                <a:off x="2827098" y="2829249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098" y="2829249"/>
                <a:ext cx="41549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5802917" y="3150654"/>
                <a:ext cx="1419491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17" y="3150654"/>
                <a:ext cx="1419491" cy="904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/>
          <p:cNvCxnSpPr/>
          <p:nvPr/>
        </p:nvCxnSpPr>
        <p:spPr>
          <a:xfrm>
            <a:off x="6383906" y="3225990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532665" y="3775874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矩形 41"/>
              <p:cNvSpPr/>
              <p:nvPr/>
            </p:nvSpPr>
            <p:spPr>
              <a:xfrm>
                <a:off x="6590296" y="3883785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296" y="3883785"/>
                <a:ext cx="4154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/>
              <p:cNvSpPr/>
              <p:nvPr/>
            </p:nvSpPr>
            <p:spPr>
              <a:xfrm>
                <a:off x="6100380" y="282924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80" y="2829248"/>
                <a:ext cx="41549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连接符 43"/>
          <p:cNvCxnSpPr/>
          <p:nvPr/>
        </p:nvCxnSpPr>
        <p:spPr>
          <a:xfrm>
            <a:off x="5466321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042274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618227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194181" y="1945050"/>
            <a:ext cx="0" cy="817863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31026" y="562622"/>
            <a:ext cx="405578" cy="523220"/>
            <a:chOff x="152631" y="723992"/>
            <a:chExt cx="405578" cy="523220"/>
          </a:xfrm>
        </p:grpSpPr>
        <p:sp>
          <p:nvSpPr>
            <p:cNvPr id="49" name="椭圆 4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animBg="1"/>
      <p:bldP spid="24" grpId="0" animBg="1"/>
      <p:bldP spid="25" grpId="0" animBg="1"/>
      <p:bldP spid="26" grpId="0" animBg="1"/>
      <p:bldP spid="28" grpId="0"/>
      <p:bldP spid="20" grpId="0"/>
      <p:bldP spid="32" grpId="0"/>
      <p:bldP spid="33" grpId="0"/>
      <p:bldP spid="37" grpId="0"/>
      <p:bldP spid="38" grpId="0"/>
      <p:bldP spid="39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897147" y="612921"/>
            <a:ext cx="193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566796" y="1504049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96" y="1504049"/>
                <a:ext cx="990977" cy="7884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968595" y="1537026"/>
                <a:ext cx="837088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95" y="1537026"/>
                <a:ext cx="837088" cy="7884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461035" y="2939584"/>
                <a:ext cx="1109599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35" y="2939584"/>
                <a:ext cx="1109599" cy="680571"/>
              </a:xfrm>
              <a:prstGeom prst="rect">
                <a:avLst/>
              </a:prstGeom>
              <a:blipFill rotWithShape="0">
                <a:blip r:embed="rId4"/>
                <a:stretch>
                  <a:fillRect l="-879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44680" y="2867182"/>
                <a:ext cx="1144865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24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80" y="2867182"/>
                <a:ext cx="1144865" cy="7842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272156" y="1549356"/>
                <a:ext cx="6399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156" y="1549356"/>
                <a:ext cx="639919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397526" y="1528523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26" y="1528523"/>
                <a:ext cx="1013419" cy="788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498607" y="1565732"/>
                <a:ext cx="795411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07" y="1565732"/>
                <a:ext cx="795411" cy="7842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629919" y="1565732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19" y="1565732"/>
                <a:ext cx="10134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385708" y="3096998"/>
                <a:ext cx="667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9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708" y="3096998"/>
                <a:ext cx="66716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397526" y="2876110"/>
                <a:ext cx="116570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26" y="2876110"/>
                <a:ext cx="1165704" cy="7842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919022" y="2891656"/>
                <a:ext cx="116570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22" y="2891656"/>
                <a:ext cx="1165704" cy="7842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/>
          <p:cNvCxnSpPr/>
          <p:nvPr/>
        </p:nvCxnSpPr>
        <p:spPr>
          <a:xfrm>
            <a:off x="3118448" y="1613667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881207" y="2044625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027170" y="213778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70" y="2137787"/>
                <a:ext cx="37702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3118448" y="124330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48" y="1243301"/>
                <a:ext cx="37702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连接符 49"/>
          <p:cNvCxnSpPr/>
          <p:nvPr/>
        </p:nvCxnSpPr>
        <p:spPr>
          <a:xfrm>
            <a:off x="6357590" y="1630043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120349" y="206100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223761" y="217863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761" y="2178637"/>
                <a:ext cx="37702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6357590" y="125967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90" y="1259677"/>
                <a:ext cx="377026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接连接符 53"/>
          <p:cNvCxnSpPr/>
          <p:nvPr/>
        </p:nvCxnSpPr>
        <p:spPr>
          <a:xfrm>
            <a:off x="2823525" y="2939584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910005" y="3430494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3013417" y="354813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417" y="3548130"/>
                <a:ext cx="377026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2747648" y="2611330"/>
                <a:ext cx="3770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48" y="2611330"/>
                <a:ext cx="377026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/>
          <p:cNvCxnSpPr/>
          <p:nvPr/>
        </p:nvCxnSpPr>
        <p:spPr>
          <a:xfrm>
            <a:off x="6706420" y="2976159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479411" y="344102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582823" y="3558663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23" y="3558663"/>
                <a:ext cx="37702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82838" y="2633573"/>
                <a:ext cx="3770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38" y="2633573"/>
                <a:ext cx="377026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987740" y="3106565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10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40" y="3106565"/>
                <a:ext cx="821059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/>
          <p:cNvGrpSpPr/>
          <p:nvPr/>
        </p:nvGrpSpPr>
        <p:grpSpPr>
          <a:xfrm>
            <a:off x="431026" y="562622"/>
            <a:ext cx="405578" cy="523220"/>
            <a:chOff x="152631" y="723992"/>
            <a:chExt cx="405578" cy="523220"/>
          </a:xfrm>
        </p:grpSpPr>
        <p:sp>
          <p:nvSpPr>
            <p:cNvPr id="37" name="椭圆 3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4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1" grpId="0"/>
      <p:bldP spid="48" grpId="0"/>
      <p:bldP spid="49" grpId="0"/>
      <p:bldP spid="52" grpId="0"/>
      <p:bldP spid="53" grpId="0"/>
      <p:bldP spid="56" grpId="0"/>
      <p:bldP spid="57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377648" y="2489987"/>
                <a:ext cx="1419491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48" y="2489987"/>
                <a:ext cx="1419491" cy="9044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836604" y="612921"/>
                <a:ext cx="7800502" cy="12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做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个零件要用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克钢材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。已经做了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15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个这样的零件，共用去多少克钢材？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04" y="612921"/>
                <a:ext cx="7800502" cy="1214500"/>
              </a:xfrm>
              <a:prstGeom prst="rect">
                <a:avLst/>
              </a:prstGeom>
              <a:blipFill rotWithShape="1">
                <a:blip r:embed="rId3"/>
                <a:stretch>
                  <a:fillRect l="-1563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65569" y="2473166"/>
                <a:ext cx="1304075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569" y="2473166"/>
                <a:ext cx="1304075" cy="9044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634836" y="2544369"/>
                <a:ext cx="1377300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36" y="2544369"/>
                <a:ext cx="1377300" cy="778483"/>
              </a:xfrm>
              <a:prstGeom prst="rect">
                <a:avLst/>
              </a:prstGeom>
              <a:blipFill rotWithShape="0">
                <a:blip r:embed="rId5"/>
                <a:stretch>
                  <a:fillRect l="-8850" r="-929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/>
          <p:cNvCxnSpPr/>
          <p:nvPr/>
        </p:nvCxnSpPr>
        <p:spPr>
          <a:xfrm>
            <a:off x="4393607" y="2578200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115605" y="311750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261568" y="321066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568" y="3210663"/>
                <a:ext cx="4154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360273" y="211423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73" y="2114233"/>
                <a:ext cx="41549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1"/>
              <p:cNvSpPr txBox="1"/>
              <p:nvPr/>
            </p:nvSpPr>
            <p:spPr>
              <a:xfrm>
                <a:off x="2165569" y="3655999"/>
                <a:ext cx="3660460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答：共用去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克钢材。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569" y="3655999"/>
                <a:ext cx="3660460" cy="778483"/>
              </a:xfrm>
              <a:prstGeom prst="rect">
                <a:avLst/>
              </a:prstGeom>
              <a:blipFill rotWithShape="1">
                <a:blip r:embed="rId8"/>
                <a:stretch>
                  <a:fillRect l="-3328" r="-998" b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431026" y="709264"/>
            <a:ext cx="405578" cy="523220"/>
            <a:chOff x="152631" y="723992"/>
            <a:chExt cx="405578" cy="523220"/>
          </a:xfrm>
        </p:grpSpPr>
        <p:sp>
          <p:nvSpPr>
            <p:cNvPr id="12" name="椭圆 1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/>
      <p:bldP spid="20" grpId="0"/>
      <p:bldP spid="37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t="40898" b="50194"/>
          <a:stretch/>
        </p:blipFill>
        <p:spPr>
          <a:xfrm>
            <a:off x="503314" y="2334637"/>
            <a:ext cx="8307420" cy="3015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t="40898" r="48349" b="48056"/>
          <a:stretch/>
        </p:blipFill>
        <p:spPr>
          <a:xfrm>
            <a:off x="503314" y="2337423"/>
            <a:ext cx="4290877" cy="373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1"/>
              <p:cNvSpPr txBox="1"/>
              <p:nvPr/>
            </p:nvSpPr>
            <p:spPr>
              <a:xfrm>
                <a:off x="769877" y="675489"/>
                <a:ext cx="7533663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把一根绳子连续对折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次后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每段的长度都是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你知道这根绳子原来的长度吗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7" y="675489"/>
                <a:ext cx="7533663" cy="1214243"/>
              </a:xfrm>
              <a:prstGeom prst="rect">
                <a:avLst/>
              </a:prstGeom>
              <a:blipFill rotWithShape="1">
                <a:blip r:embed="rId5"/>
                <a:stretch>
                  <a:fillRect l="-1618" r="-4045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t="40898" r="50906" b="50599"/>
          <a:stretch/>
        </p:blipFill>
        <p:spPr>
          <a:xfrm>
            <a:off x="4657024" y="2316705"/>
            <a:ext cx="4078414" cy="287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t="40898" r="50906" b="50599"/>
          <a:stretch/>
        </p:blipFill>
        <p:spPr>
          <a:xfrm>
            <a:off x="4657024" y="2598145"/>
            <a:ext cx="4078414" cy="2878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3652" t="40897" r="50906" b="46994"/>
          <a:stretch/>
        </p:blipFill>
        <p:spPr>
          <a:xfrm>
            <a:off x="6621864" y="2604533"/>
            <a:ext cx="2113574" cy="4098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3652" t="40897" r="50906" b="46994"/>
          <a:stretch/>
        </p:blipFill>
        <p:spPr>
          <a:xfrm>
            <a:off x="6621864" y="2899704"/>
            <a:ext cx="2113574" cy="4098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3652" t="40897" r="50906" b="46994"/>
          <a:stretch/>
        </p:blipFill>
        <p:spPr>
          <a:xfrm>
            <a:off x="6621864" y="2025753"/>
            <a:ext cx="2113574" cy="4098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3652" t="40897" r="50906" b="46994"/>
          <a:stretch/>
        </p:blipFill>
        <p:spPr>
          <a:xfrm>
            <a:off x="6621864" y="2321090"/>
            <a:ext cx="2113574" cy="409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/>
              <p:cNvSpPr txBox="1"/>
              <p:nvPr/>
            </p:nvSpPr>
            <p:spPr>
              <a:xfrm>
                <a:off x="7446858" y="3149481"/>
                <a:ext cx="751570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58" y="3149481"/>
                <a:ext cx="751570" cy="783356"/>
              </a:xfrm>
              <a:prstGeom prst="rect">
                <a:avLst/>
              </a:prstGeom>
              <a:blipFill rotWithShape="0">
                <a:blip r:embed="rId6"/>
                <a:stretch>
                  <a:fillRect r="-162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745281" y="3021752"/>
                <a:ext cx="122713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81" y="3021752"/>
                <a:ext cx="1227131" cy="778483"/>
              </a:xfrm>
              <a:prstGeom prst="rect">
                <a:avLst/>
              </a:prstGeom>
              <a:blipFill rotWithShape="0">
                <a:blip r:embed="rId7"/>
                <a:stretch>
                  <a:fillRect r="-8911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891613" y="2945080"/>
                <a:ext cx="945002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13" y="2945080"/>
                <a:ext cx="945002" cy="904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41776" y="2962894"/>
                <a:ext cx="115018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76" y="2962894"/>
                <a:ext cx="1150187" cy="904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>
            <a:off x="3568344" y="3054187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05806" y="3580051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419216" y="3670722"/>
                <a:ext cx="453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16" y="3670722"/>
                <a:ext cx="45397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70746" y="2601438"/>
                <a:ext cx="453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746" y="2601438"/>
                <a:ext cx="45397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"/>
              <p:cNvSpPr txBox="1"/>
              <p:nvPr/>
            </p:nvSpPr>
            <p:spPr>
              <a:xfrm>
                <a:off x="2827721" y="3963546"/>
                <a:ext cx="4228633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答：这根绳子原来长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21" y="3963546"/>
                <a:ext cx="4228633" cy="783356"/>
              </a:xfrm>
              <a:prstGeom prst="rect">
                <a:avLst/>
              </a:prstGeom>
              <a:blipFill rotWithShape="1">
                <a:blip r:embed="rId12"/>
                <a:stretch>
                  <a:fillRect l="-3026" r="-2738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9631" t="40898" r="48349" b="50855"/>
          <a:stretch/>
        </p:blipFill>
        <p:spPr>
          <a:xfrm>
            <a:off x="4792575" y="2610921"/>
            <a:ext cx="1829289" cy="2792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71" b="48750" l="0" r="100000"/>
                    </a14:imgEffect>
                  </a14:imgLayer>
                </a14:imgProps>
              </a:ext>
            </a:extLst>
          </a:blip>
          <a:srcRect l="29631" t="40898" r="48349" b="50855"/>
          <a:stretch/>
        </p:blipFill>
        <p:spPr>
          <a:xfrm>
            <a:off x="4792574" y="2328878"/>
            <a:ext cx="1829289" cy="2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483946" y="1464690"/>
                <a:ext cx="990977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46" y="1464690"/>
                <a:ext cx="990977" cy="7884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32121" y="1501899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121" y="1501899"/>
                <a:ext cx="990977" cy="7884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483946" y="2578224"/>
                <a:ext cx="801823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46" y="2578224"/>
                <a:ext cx="801823" cy="680571"/>
              </a:xfrm>
              <a:prstGeom prst="rect">
                <a:avLst/>
              </a:prstGeom>
              <a:blipFill rotWithShape="0">
                <a:blip r:embed="rId4"/>
                <a:stretch>
                  <a:fillRect l="-1136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95439" y="2521397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39" y="2521397"/>
                <a:ext cx="990977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063352" y="1489164"/>
                <a:ext cx="825867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352" y="1489164"/>
                <a:ext cx="825867" cy="7866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58122" y="148916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1489164"/>
                <a:ext cx="1013419" cy="788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15757" y="1526373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57" y="1526373"/>
                <a:ext cx="795411" cy="7884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47069" y="1526373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69" y="1526373"/>
                <a:ext cx="10134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16973" y="2530325"/>
                <a:ext cx="64152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973" y="2530325"/>
                <a:ext cx="641522" cy="788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48285" y="2530325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85" y="2530325"/>
                <a:ext cx="1013419" cy="788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11408" y="2571054"/>
                <a:ext cx="795411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08" y="2571054"/>
                <a:ext cx="795411" cy="7877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47069" y="255670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69" y="2556704"/>
                <a:ext cx="1013419" cy="7884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/>
          <p:nvPr/>
        </p:nvSpPr>
        <p:spPr>
          <a:xfrm>
            <a:off x="580197" y="902506"/>
            <a:ext cx="180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746" y="3817583"/>
            <a:ext cx="673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用分数的分子与整数相乘的积作分子，分母不变。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39690" y="3601385"/>
            <a:ext cx="6895148" cy="798724"/>
            <a:chOff x="973592" y="1225588"/>
            <a:chExt cx="8649988" cy="693888"/>
          </a:xfrm>
        </p:grpSpPr>
        <p:sp>
          <p:nvSpPr>
            <p:cNvPr id="17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8512735" cy="609168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318048" y="1613944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272714" y="2365004"/>
            <a:ext cx="673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分数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与整数相乘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，能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约分的可以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先约分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，再计算，这样比较简便。计算结果一般要化成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最简分数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2973" y="145437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分数乘整数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3305" y="2140787"/>
            <a:ext cx="6840444" cy="1807150"/>
            <a:chOff x="973592" y="1225588"/>
            <a:chExt cx="8581361" cy="1569953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7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908" y="920639"/>
            <a:ext cx="720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分数乘法（一）：分数</a:t>
            </a:r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乘整数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870080" y="2171493"/>
                <a:ext cx="1124539" cy="894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80" y="2171493"/>
                <a:ext cx="1124539" cy="894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860056" y="2171493"/>
                <a:ext cx="1150187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56" y="2171493"/>
                <a:ext cx="1150187" cy="899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93908" y="2230575"/>
                <a:ext cx="718978" cy="894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8" y="2230575"/>
                <a:ext cx="718978" cy="894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>
          <a:xfrm>
            <a:off x="4272085" y="2306537"/>
            <a:ext cx="229571" cy="2489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86871" y="2770363"/>
            <a:ext cx="379784" cy="276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535475" y="2977458"/>
                <a:ext cx="453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75" y="2977458"/>
                <a:ext cx="45397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932900" y="1786650"/>
                <a:ext cx="453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00" y="1786650"/>
                <a:ext cx="4539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011809" y="3331644"/>
            <a:ext cx="13301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先约分后计算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26222" y="836850"/>
            <a:ext cx="76692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你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看懂下面两位同学的计算过程吗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？与同伴说一说。</a:t>
            </a:r>
          </a:p>
        </p:txBody>
      </p:sp>
      <p:sp>
        <p:nvSpPr>
          <p:cNvPr id="4" name="椭圆 3"/>
          <p:cNvSpPr/>
          <p:nvPr/>
        </p:nvSpPr>
        <p:spPr>
          <a:xfrm>
            <a:off x="738222" y="95689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7" descr="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61" y="2003898"/>
            <a:ext cx="2130567" cy="22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/>
          <a:stretch>
            <a:fillRect/>
          </a:stretch>
        </p:blipFill>
        <p:spPr bwMode="auto">
          <a:xfrm>
            <a:off x="4860824" y="2022085"/>
            <a:ext cx="2075222" cy="2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89678" y="2122361"/>
            <a:ext cx="295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先计算，再将分子和分母进行约分，化成最简分数。</a:t>
            </a:r>
            <a:endParaRPr lang="zh-CN" altLang="en-US" sz="2400" dirty="0"/>
          </a:p>
        </p:txBody>
      </p:sp>
      <p:sp>
        <p:nvSpPr>
          <p:cNvPr id="17" name="圆角矩形标注 16"/>
          <p:cNvSpPr/>
          <p:nvPr/>
        </p:nvSpPr>
        <p:spPr>
          <a:xfrm>
            <a:off x="4389677" y="2122361"/>
            <a:ext cx="2952000" cy="1224000"/>
          </a:xfrm>
          <a:prstGeom prst="wedgeRoundRectCallout">
            <a:avLst>
              <a:gd name="adj1" fmla="val 42341"/>
              <a:gd name="adj2" fmla="val 67579"/>
              <a:gd name="adj3" fmla="val 16667"/>
            </a:avLst>
          </a:prstGeom>
          <a:noFill/>
          <a:ln w="19050">
            <a:solidFill>
              <a:srgbClr val="8E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370" y="2994885"/>
            <a:ext cx="1086121" cy="1440000"/>
          </a:xfrm>
          <a:prstGeom prst="rect">
            <a:avLst/>
          </a:prstGeom>
        </p:spPr>
      </p:pic>
      <p:pic>
        <p:nvPicPr>
          <p:cNvPr id="9" name="图片 7" descr="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7" y="1892638"/>
            <a:ext cx="2130567" cy="22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38222" y="836850"/>
            <a:ext cx="7957205" cy="954107"/>
            <a:chOff x="738222" y="836850"/>
            <a:chExt cx="7957205" cy="95410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26222" y="836850"/>
              <a:ext cx="76692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你</a:t>
              </a:r>
              <a:r>
                <a: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能</a:t>
              </a:r>
              <a:r>
                <a:rPr lang="zh-CN" altLang="en-US" sz="28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看懂下面两位同学的计算过程吗</a:t>
              </a:r>
              <a:r>
                <a: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？与同伴说一说。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738222" y="956893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843001" y="2146400"/>
            <a:ext cx="2784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整数</a:t>
            </a:r>
            <a:r>
              <a:rPr lang="en-US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和分母</a:t>
            </a:r>
            <a:r>
              <a:rPr lang="en-US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的最大公因数是</a:t>
            </a:r>
            <a:r>
              <a:rPr lang="en-US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，先约分，再计算 </a:t>
            </a:r>
            <a:r>
              <a:rPr lang="zh-CN" altLang="en-US" b="1" dirty="0"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4579841" y="1895393"/>
            <a:ext cx="3192558" cy="1702341"/>
          </a:xfrm>
          <a:prstGeom prst="cloudCallout">
            <a:avLst>
              <a:gd name="adj1" fmla="val 33334"/>
              <a:gd name="adj2" fmla="val 64215"/>
            </a:avLst>
          </a:prstGeom>
          <a:noFill/>
          <a:ln w="19050">
            <a:solidFill>
              <a:srgbClr val="FD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38" y="3346729"/>
            <a:ext cx="1535522" cy="1440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38222" y="836850"/>
            <a:ext cx="7957205" cy="954107"/>
            <a:chOff x="738222" y="836850"/>
            <a:chExt cx="7957205" cy="95410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26222" y="836850"/>
              <a:ext cx="76692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你</a:t>
              </a:r>
              <a:r>
                <a: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能</a:t>
              </a:r>
              <a:r>
                <a:rPr lang="zh-CN" altLang="en-US" sz="28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看懂下面两位同学的计算过程吗</a:t>
              </a:r>
              <a:r>
                <a: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？与同伴说一说。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738222" y="956893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7" descr="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7" y="1892638"/>
            <a:ext cx="2130567" cy="22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7" descr="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75" y="856585"/>
            <a:ext cx="2130567" cy="22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8" descr="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/>
          <a:stretch>
            <a:fillRect/>
          </a:stretch>
        </p:blipFill>
        <p:spPr bwMode="auto">
          <a:xfrm>
            <a:off x="4800438" y="874772"/>
            <a:ext cx="2075222" cy="2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上凸弯带形 17"/>
          <p:cNvSpPr/>
          <p:nvPr/>
        </p:nvSpPr>
        <p:spPr>
          <a:xfrm>
            <a:off x="4413633" y="839827"/>
            <a:ext cx="1080000" cy="468000"/>
          </a:xfrm>
          <a:prstGeom prst="ellipseRibbon2">
            <a:avLst>
              <a:gd name="adj1" fmla="val 25000"/>
              <a:gd name="adj2" fmla="val 66470"/>
              <a:gd name="adj3" fmla="val 162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方便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28547" y="3250361"/>
            <a:ext cx="3002369" cy="1399346"/>
            <a:chOff x="5228547" y="3250361"/>
            <a:chExt cx="3002369" cy="1399346"/>
          </a:xfrm>
        </p:grpSpPr>
        <p:grpSp>
          <p:nvGrpSpPr>
            <p:cNvPr id="21" name="组合 20"/>
            <p:cNvGrpSpPr/>
            <p:nvPr/>
          </p:nvGrpSpPr>
          <p:grpSpPr>
            <a:xfrm>
              <a:off x="5228547" y="3250361"/>
              <a:ext cx="3002369" cy="1399346"/>
              <a:chOff x="5617672" y="3494918"/>
              <a:chExt cx="3002369" cy="1399346"/>
            </a:xfrm>
          </p:grpSpPr>
          <p:sp>
            <p:nvSpPr>
              <p:cNvPr id="24" name="云形标注 5"/>
              <p:cNvSpPr>
                <a:spLocks noChangeArrowheads="1"/>
              </p:cNvSpPr>
              <p:nvPr/>
            </p:nvSpPr>
            <p:spPr bwMode="auto">
              <a:xfrm>
                <a:off x="5617672" y="3494918"/>
                <a:ext cx="2095279" cy="872379"/>
              </a:xfrm>
              <a:prstGeom prst="cloudCallout">
                <a:avLst>
                  <a:gd name="adj1" fmla="val 48247"/>
                  <a:gd name="adj2" fmla="val 471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F28F7B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6" b="99689" l="0" r="100000">
                            <a14:foregroundMark x1="48881" y1="36236" x2="56716" y2="52566"/>
                            <a14:foregroundMark x1="47201" y1="36236" x2="53545" y2="544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2116" y="3577164"/>
                <a:ext cx="1097925" cy="1317100"/>
              </a:xfrm>
              <a:prstGeom prst="rect">
                <a:avLst/>
              </a:prstGeom>
            </p:spPr>
          </p:pic>
        </p:grpSp>
        <p:sp>
          <p:nvSpPr>
            <p:cNvPr id="4" name="矩形 3"/>
            <p:cNvSpPr/>
            <p:nvPr/>
          </p:nvSpPr>
          <p:spPr>
            <a:xfrm>
              <a:off x="5524602" y="3332607"/>
              <a:ext cx="15031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能约分的，可以先约分。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89233" y="3227370"/>
            <a:ext cx="3483147" cy="1527573"/>
            <a:chOff x="838310" y="3243420"/>
            <a:chExt cx="3483147" cy="1527573"/>
          </a:xfrm>
        </p:grpSpPr>
        <p:sp>
          <p:nvSpPr>
            <p:cNvPr id="36" name="云形标注 5"/>
            <p:cNvSpPr>
              <a:spLocks noChangeArrowheads="1"/>
            </p:cNvSpPr>
            <p:nvPr/>
          </p:nvSpPr>
          <p:spPr bwMode="auto">
            <a:xfrm>
              <a:off x="2022175" y="3243420"/>
              <a:ext cx="2299282" cy="974897"/>
            </a:xfrm>
            <a:prstGeom prst="cloudCallout">
              <a:avLst>
                <a:gd name="adj1" fmla="val -56053"/>
                <a:gd name="adj2" fmla="val 59548"/>
              </a:avLst>
            </a:prstGeom>
            <a:solidFill>
              <a:srgbClr val="FDD9D6"/>
            </a:solidFill>
            <a:ln w="19050">
              <a:solidFill>
                <a:srgbClr val="8E79A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88490" y="3332607"/>
              <a:ext cx="19642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计算结果可以写成最简分数。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10" y="3686550"/>
              <a:ext cx="1131254" cy="1084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65289" y="156678"/>
            <a:ext cx="2002020" cy="1081315"/>
            <a:chOff x="4426126" y="2874988"/>
            <a:chExt cx="2002020" cy="1081315"/>
          </a:xfrm>
        </p:grpSpPr>
        <p:pic>
          <p:nvPicPr>
            <p:cNvPr id="9" name="Picture 7" descr="C:\Users\Administrator\Documents\Tencent Files\1228598429\FileRecv\3-3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957">
              <a:off x="4426126" y="2874988"/>
              <a:ext cx="1080172" cy="108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3"/>
            <p:cNvSpPr txBox="1"/>
            <p:nvPr/>
          </p:nvSpPr>
          <p:spPr>
            <a:xfrm>
              <a:off x="5171140" y="3140461"/>
              <a:ext cx="1257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宋体" pitchFamily="2" charset="-122"/>
                  <a:ea typeface="宋体" pitchFamily="2" charset="-122"/>
                </a:rPr>
                <a:t>试一试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1796486" y="1406750"/>
                <a:ext cx="837089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86" y="1406750"/>
                <a:ext cx="837089" cy="7842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1604847" y="2346694"/>
                <a:ext cx="1013419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47" y="2346694"/>
                <a:ext cx="1013419" cy="7842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1627390" y="3167906"/>
                <a:ext cx="639919" cy="780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90" y="3167906"/>
                <a:ext cx="639919" cy="7800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连接符 77"/>
          <p:cNvCxnSpPr/>
          <p:nvPr/>
        </p:nvCxnSpPr>
        <p:spPr>
          <a:xfrm>
            <a:off x="1954311" y="2442230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111556" y="2851888"/>
            <a:ext cx="229476" cy="231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/>
              <p:cNvSpPr/>
              <p:nvPr/>
            </p:nvSpPr>
            <p:spPr>
              <a:xfrm>
                <a:off x="2232431" y="296785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31" y="2967851"/>
                <a:ext cx="37702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/>
              <p:cNvSpPr/>
              <p:nvPr/>
            </p:nvSpPr>
            <p:spPr>
              <a:xfrm>
                <a:off x="1734530" y="2083916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30" y="2083916"/>
                <a:ext cx="37702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 rot="5400000" flipH="1">
            <a:off x="598621" y="1869452"/>
            <a:ext cx="3130760" cy="1808209"/>
            <a:chOff x="2507258" y="568511"/>
            <a:chExt cx="3092932" cy="1308241"/>
          </a:xfrm>
        </p:grpSpPr>
        <p:sp>
          <p:nvSpPr>
            <p:cNvPr id="3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2566172" y="610835"/>
              <a:ext cx="2975104" cy="1223595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2507258" y="568511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 flipH="1" flipV="1">
              <a:off x="5354000" y="164080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65236" y="1406750"/>
                <a:ext cx="931665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36" y="1406750"/>
                <a:ext cx="931665" cy="6805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873597" y="2346694"/>
                <a:ext cx="1165704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97" y="2346694"/>
                <a:ext cx="1165704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3870678" y="3358175"/>
                <a:ext cx="769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=21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78" y="3358175"/>
                <a:ext cx="769762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/>
          <p:nvPr/>
        </p:nvCxnSpPr>
        <p:spPr>
          <a:xfrm>
            <a:off x="4638097" y="2418506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444882" y="2850483"/>
            <a:ext cx="249019" cy="245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585012" y="296785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12" y="2967851"/>
                <a:ext cx="377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4684602" y="2075157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602" y="2075157"/>
                <a:ext cx="37702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/>
          <p:cNvGrpSpPr/>
          <p:nvPr/>
        </p:nvGrpSpPr>
        <p:grpSpPr>
          <a:xfrm rot="5400000" flipH="1">
            <a:off x="2867371" y="1869452"/>
            <a:ext cx="3130760" cy="1808209"/>
            <a:chOff x="2507258" y="568511"/>
            <a:chExt cx="3092932" cy="1308241"/>
          </a:xfrm>
        </p:grpSpPr>
        <p:sp>
          <p:nvSpPr>
            <p:cNvPr id="5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2566172" y="610835"/>
              <a:ext cx="2975104" cy="1223595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2507258" y="568511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 flipH="1" flipV="1">
              <a:off x="5354000" y="164080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FC9DFAC8-FB1F-D7F4-8C28-2767A2D3C300}"/>
              </a:ext>
            </a:extLst>
          </p:cNvPr>
          <p:cNvGrpSpPr/>
          <p:nvPr/>
        </p:nvGrpSpPr>
        <p:grpSpPr>
          <a:xfrm>
            <a:off x="5849642" y="2160431"/>
            <a:ext cx="2778700" cy="1744365"/>
            <a:chOff x="8316748" y="5039549"/>
            <a:chExt cx="2778700" cy="1744365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A3C5DB3A-BD2D-985B-8218-9E375FCE8742}"/>
                </a:ext>
              </a:extLst>
            </p:cNvPr>
            <p:cNvGrpSpPr/>
            <p:nvPr/>
          </p:nvGrpSpPr>
          <p:grpSpPr>
            <a:xfrm>
              <a:off x="8316748" y="5316360"/>
              <a:ext cx="2778700" cy="1467554"/>
              <a:chOff x="720162" y="2380882"/>
              <a:chExt cx="2778700" cy="1467554"/>
            </a:xfrm>
          </p:grpSpPr>
          <p:sp>
            <p:nvSpPr>
              <p:cNvPr id="58" name="圆角矩形 57">
                <a:extLst>
                  <a:ext uri="{FF2B5EF4-FFF2-40B4-BE49-F238E27FC236}">
                    <a16:creationId xmlns="" xmlns:a16="http://schemas.microsoft.com/office/drawing/2014/main" id="{6738B25B-1B6F-DE55-CD9F-04DAA82F30D4}"/>
                  </a:ext>
                </a:extLst>
              </p:cNvPr>
              <p:cNvSpPr/>
              <p:nvPr/>
            </p:nvSpPr>
            <p:spPr>
              <a:xfrm>
                <a:off x="720162" y="2380882"/>
                <a:ext cx="2778700" cy="1467554"/>
              </a:xfrm>
              <a:prstGeom prst="roundRect">
                <a:avLst/>
              </a:prstGeom>
              <a:solidFill>
                <a:srgbClr val="F1F7E8"/>
              </a:solidFill>
              <a:ln w="28575">
                <a:solidFill>
                  <a:srgbClr val="C3DF9E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B6F54B06-3B4D-99AE-89EF-6CEF3F49AE6F}"/>
                  </a:ext>
                </a:extLst>
              </p:cNvPr>
              <p:cNvSpPr txBox="1"/>
              <p:nvPr/>
            </p:nvSpPr>
            <p:spPr>
              <a:xfrm>
                <a:off x="834935" y="2536382"/>
                <a:ext cx="26639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itchFamily="49" charset="-122"/>
                    <a:ea typeface="楷体" pitchFamily="49" charset="-122"/>
                  </a:rPr>
                  <a:t>约分时，找整数和分母的最大公因数去除。</a:t>
                </a:r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pic>
          <p:nvPicPr>
            <p:cNvPr id="57" name="图片 56">
              <a:extLst>
                <a:ext uri="{FF2B5EF4-FFF2-40B4-BE49-F238E27FC236}">
                  <a16:creationId xmlns="" xmlns:a16="http://schemas.microsoft.com/office/drawing/2014/main" id="{A526F316-7F66-6136-0F69-E366DEA8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43" r="100000">
                          <a14:foregroundMark x1="11302" y1="30417" x2="6867" y2="64583"/>
                          <a14:foregroundMark x1="17740" y1="23750" x2="17740" y2="72083"/>
                          <a14:foregroundMark x1="24320" y1="31667" x2="25179" y2="59583"/>
                          <a14:foregroundMark x1="41774" y1="23750" x2="42203" y2="75833"/>
                          <a14:foregroundMark x1="49499" y1="27917" x2="53505" y2="75833"/>
                          <a14:foregroundMark x1="47783" y1="27917" x2="58226" y2="40417"/>
                          <a14:foregroundMark x1="46495" y1="25417" x2="59943" y2="23750"/>
                          <a14:foregroundMark x1="44778" y1="79583" x2="49928" y2="44167"/>
                          <a14:foregroundMark x1="73963" y1="27917" x2="88269" y2="26667"/>
                          <a14:foregroundMark x1="71245" y1="40417" x2="89557" y2="40417"/>
                          <a14:foregroundMark x1="83119" y1="50417" x2="80830" y2="73333"/>
                          <a14:foregroundMark x1="76538" y1="51667" x2="73104" y2="70833"/>
                          <a14:foregroundMark x1="87411" y1="52917" x2="89557" y2="720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64165" y="5039549"/>
              <a:ext cx="1415077" cy="4858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7" grpId="0"/>
      <p:bldP spid="80" grpId="0"/>
      <p:bldP spid="81" grpId="0"/>
      <p:bldP spid="41" grpId="0"/>
      <p:bldP spid="43" grpId="0"/>
      <p:bldP spid="46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42659" y="467063"/>
            <a:ext cx="7771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计算下面各题，观察每个题目及结果，你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发现了什么？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54659" y="59109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表格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475616"/>
                  </p:ext>
                </p:extLst>
              </p:nvPr>
            </p:nvGraphicFramePr>
            <p:xfrm>
              <a:off x="1590517" y="2121508"/>
              <a:ext cx="2929410" cy="809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8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8097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alt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表格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475616"/>
                  </p:ext>
                </p:extLst>
              </p:nvPr>
            </p:nvGraphicFramePr>
            <p:xfrm>
              <a:off x="1590517" y="2121508"/>
              <a:ext cx="2929410" cy="809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58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8097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8969" t="-1504" r="-101031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3125" t="-1504" r="-2083" b="-1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45370"/>
              </p:ext>
            </p:extLst>
          </p:nvPr>
        </p:nvGraphicFramePr>
        <p:xfrm>
          <a:off x="1571061" y="3639452"/>
          <a:ext cx="29294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90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" name="直接箭头连接符 5"/>
          <p:cNvCxnSpPr>
            <a:endCxn id="41" idx="0"/>
          </p:cNvCxnSpPr>
          <p:nvPr/>
        </p:nvCxnSpPr>
        <p:spPr>
          <a:xfrm>
            <a:off x="3006856" y="2950736"/>
            <a:ext cx="0" cy="688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006856" y="3068910"/>
            <a:ext cx="1087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×12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18004" y="3648749"/>
            <a:ext cx="312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48    24    12    6     3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竖卷形 43"/>
          <p:cNvSpPr/>
          <p:nvPr/>
        </p:nvSpPr>
        <p:spPr>
          <a:xfrm>
            <a:off x="4890603" y="1436762"/>
            <a:ext cx="3924000" cy="3096000"/>
          </a:xfrm>
          <a:prstGeom prst="verticalScroll">
            <a:avLst>
              <a:gd name="adj" fmla="val 99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48000" algn="just" hangingPunct="0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两个数相乘，其中一个乘数不变，另一个乘数扩大到原来的几倍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或缩小到原来的几分之几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积也扩大到原来的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几倍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或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缩小到原来的几分之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55134" y="1716644"/>
            <a:ext cx="688717" cy="400110"/>
            <a:chOff x="2420958" y="1726756"/>
            <a:chExt cx="688717" cy="400110"/>
          </a:xfrm>
        </p:grpSpPr>
        <p:cxnSp>
          <p:nvCxnSpPr>
            <p:cNvPr id="22" name="直接箭头连接符 21"/>
            <p:cNvCxnSpPr/>
            <p:nvPr/>
          </p:nvCxnSpPr>
          <p:spPr>
            <a:xfrm rot="5400000">
              <a:off x="2765316" y="1721017"/>
              <a:ext cx="0" cy="6887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463007" y="1726756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×2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52316" y="4100302"/>
            <a:ext cx="765656" cy="400110"/>
            <a:chOff x="2344019" y="1726756"/>
            <a:chExt cx="765656" cy="400110"/>
          </a:xfrm>
        </p:grpSpPr>
        <p:cxnSp>
          <p:nvCxnSpPr>
            <p:cNvPr id="26" name="直接箭头连接符 25"/>
            <p:cNvCxnSpPr/>
            <p:nvPr/>
          </p:nvCxnSpPr>
          <p:spPr>
            <a:xfrm rot="5400000">
              <a:off x="2688377" y="1453598"/>
              <a:ext cx="0" cy="6887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2463007" y="1726756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×2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56019" y="1349502"/>
            <a:ext cx="1327777" cy="400110"/>
            <a:chOff x="1781897" y="1669894"/>
            <a:chExt cx="1327777" cy="400110"/>
          </a:xfrm>
        </p:grpSpPr>
        <p:cxnSp>
          <p:nvCxnSpPr>
            <p:cNvPr id="29" name="直接箭头连接符 28"/>
            <p:cNvCxnSpPr/>
            <p:nvPr/>
          </p:nvCxnSpPr>
          <p:spPr>
            <a:xfrm flipH="1" flipV="1">
              <a:off x="1781897" y="2022742"/>
              <a:ext cx="132777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2102479" y="1669894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×4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54251" y="4482070"/>
            <a:ext cx="1327777" cy="400110"/>
            <a:chOff x="1781897" y="1979995"/>
            <a:chExt cx="1327777" cy="400110"/>
          </a:xfrm>
        </p:grpSpPr>
        <p:cxnSp>
          <p:nvCxnSpPr>
            <p:cNvPr id="33" name="直接箭头连接符 32"/>
            <p:cNvCxnSpPr/>
            <p:nvPr/>
          </p:nvCxnSpPr>
          <p:spPr>
            <a:xfrm flipH="1" flipV="1">
              <a:off x="1781897" y="2022742"/>
              <a:ext cx="132777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2111965" y="1979995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×4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23515" y="1716644"/>
            <a:ext cx="688717" cy="400110"/>
            <a:chOff x="2420958" y="1726756"/>
            <a:chExt cx="688717" cy="400110"/>
          </a:xfrm>
        </p:grpSpPr>
        <p:cxnSp>
          <p:nvCxnSpPr>
            <p:cNvPr id="36" name="直接箭头连接符 35"/>
            <p:cNvCxnSpPr/>
            <p:nvPr/>
          </p:nvCxnSpPr>
          <p:spPr>
            <a:xfrm rot="16200000" flipH="1">
              <a:off x="2765316" y="1721017"/>
              <a:ext cx="0" cy="6887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463007" y="1726756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÷2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37450" y="4117560"/>
            <a:ext cx="725448" cy="400110"/>
            <a:chOff x="2344019" y="1725394"/>
            <a:chExt cx="725448" cy="400110"/>
          </a:xfrm>
        </p:grpSpPr>
        <p:cxnSp>
          <p:nvCxnSpPr>
            <p:cNvPr id="45" name="直接箭头连接符 44"/>
            <p:cNvCxnSpPr/>
            <p:nvPr/>
          </p:nvCxnSpPr>
          <p:spPr>
            <a:xfrm rot="16200000" flipH="1">
              <a:off x="2688377" y="1453598"/>
              <a:ext cx="0" cy="6887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2422799" y="1725394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÷2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87850" y="1350820"/>
            <a:ext cx="1327777" cy="400110"/>
            <a:chOff x="1781897" y="1669894"/>
            <a:chExt cx="1327777" cy="400110"/>
          </a:xfrm>
        </p:grpSpPr>
        <p:cxnSp>
          <p:nvCxnSpPr>
            <p:cNvPr id="48" name="直接箭头连接符 47"/>
            <p:cNvCxnSpPr/>
            <p:nvPr/>
          </p:nvCxnSpPr>
          <p:spPr>
            <a:xfrm flipV="1">
              <a:off x="1781897" y="2022742"/>
              <a:ext cx="132777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2102479" y="1669894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÷4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083796" y="4481389"/>
            <a:ext cx="1327777" cy="400110"/>
            <a:chOff x="1781897" y="1979995"/>
            <a:chExt cx="1327777" cy="400110"/>
          </a:xfrm>
        </p:grpSpPr>
        <p:cxnSp>
          <p:nvCxnSpPr>
            <p:cNvPr id="51" name="直接箭头连接符 50"/>
            <p:cNvCxnSpPr/>
            <p:nvPr/>
          </p:nvCxnSpPr>
          <p:spPr>
            <a:xfrm flipV="1">
              <a:off x="1781897" y="2022742"/>
              <a:ext cx="132777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2111965" y="1979995"/>
              <a:ext cx="6466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÷4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68136" y="898373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4F2FA774-6297-44D5-497E-5C709D5DACB8}"/>
              </a:ext>
            </a:extLst>
          </p:cNvPr>
          <p:cNvSpPr txBox="1"/>
          <p:nvPr/>
        </p:nvSpPr>
        <p:spPr>
          <a:xfrm>
            <a:off x="993600" y="864709"/>
            <a:ext cx="5759625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下面是乐乐的算法，你能看懂吗？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22" descr="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20" y="1646715"/>
            <a:ext cx="2247544" cy="21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4785816" y="1646715"/>
            <a:ext cx="2046305" cy="1121130"/>
            <a:chOff x="5036753" y="1384213"/>
            <a:chExt cx="2046305" cy="1121130"/>
          </a:xfrm>
        </p:grpSpPr>
        <p:sp>
          <p:nvSpPr>
            <p:cNvPr id="12" name="云形标注 11"/>
            <p:cNvSpPr/>
            <p:nvPr/>
          </p:nvSpPr>
          <p:spPr>
            <a:xfrm>
              <a:off x="5036753" y="1384213"/>
              <a:ext cx="1821793" cy="1121130"/>
            </a:xfrm>
            <a:prstGeom prst="cloudCallout">
              <a:avLst>
                <a:gd name="adj1" fmla="val 57478"/>
                <a:gd name="adj2" fmla="val 503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5137379" y="1566312"/>
              <a:ext cx="194567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乐乐是分步约分的。</a:t>
              </a:r>
              <a:endPara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35" y="2117063"/>
            <a:ext cx="1296000" cy="1588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3502164" y="3423463"/>
                <a:ext cx="1144865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64" y="3423463"/>
                <a:ext cx="1144865" cy="788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65372" y="3437875"/>
                <a:ext cx="641522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2" y="3437875"/>
                <a:ext cx="641522" cy="784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464634" y="3437875"/>
                <a:ext cx="1165704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34" y="3437875"/>
                <a:ext cx="1165704" cy="7884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>
            <a:off x="5243600" y="3504913"/>
            <a:ext cx="189892" cy="2416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985014" y="3961007"/>
            <a:ext cx="291925" cy="2030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173447" y="4055191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47" y="4055191"/>
                <a:ext cx="37702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243600" y="3177530"/>
                <a:ext cx="377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00" y="3177530"/>
                <a:ext cx="37702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1383</Words>
  <Application>Microsoft Office PowerPoint</Application>
  <PresentationFormat>全屏显示(16:9)</PresentationFormat>
  <Paragraphs>231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613</cp:revision>
  <dcterms:created xsi:type="dcterms:W3CDTF">2019-09-02T08:53:00Z</dcterms:created>
  <dcterms:modified xsi:type="dcterms:W3CDTF">2024-02-18T03:56:06Z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