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23"/>
  </p:notesMasterIdLst>
  <p:sldIdLst>
    <p:sldId id="256" r:id="rId2"/>
    <p:sldId id="313" r:id="rId3"/>
    <p:sldId id="324" r:id="rId4"/>
    <p:sldId id="260" r:id="rId5"/>
    <p:sldId id="297" r:id="rId6"/>
    <p:sldId id="317" r:id="rId7"/>
    <p:sldId id="318" r:id="rId8"/>
    <p:sldId id="319" r:id="rId9"/>
    <p:sldId id="325" r:id="rId10"/>
    <p:sldId id="327" r:id="rId11"/>
    <p:sldId id="258" r:id="rId12"/>
    <p:sldId id="292" r:id="rId13"/>
    <p:sldId id="330" r:id="rId14"/>
    <p:sldId id="315" r:id="rId15"/>
    <p:sldId id="328" r:id="rId16"/>
    <p:sldId id="316" r:id="rId17"/>
    <p:sldId id="320" r:id="rId18"/>
    <p:sldId id="259" r:id="rId19"/>
    <p:sldId id="322" r:id="rId20"/>
    <p:sldId id="308" r:id="rId21"/>
    <p:sldId id="262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FF99FF"/>
    <a:srgbClr val="528330"/>
    <a:srgbClr val="FAC14D"/>
    <a:srgbClr val="7CB554"/>
    <a:srgbClr val="FF9900"/>
    <a:srgbClr val="3333FF"/>
    <a:srgbClr val="FF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107" autoAdjust="0"/>
    <p:restoredTop sz="99852" autoAdjust="0"/>
  </p:normalViewPr>
  <p:slideViewPr>
    <p:cSldViewPr snapToGrid="0">
      <p:cViewPr varScale="1">
        <p:scale>
          <a:sx n="119" d="100"/>
          <a:sy n="119" d="100"/>
        </p:scale>
        <p:origin x="-174" y="-102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xmlns="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xmlns="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xmlns="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xmlns="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xmlns="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xmlns="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复习导入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2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2.png"/><Relationship Id="rId21" Type="http://schemas.openxmlformats.org/officeDocument/2006/relationships/image" Target="../media/image41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image" Target="../media/image88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tiff"/><Relationship Id="rId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f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Relationship Id="rId9" Type="http://schemas.openxmlformats.org/officeDocument/2006/relationships/image" Target="../media/image22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0.png"/><Relationship Id="rId5" Type="http://schemas.openxmlformats.org/officeDocument/2006/relationships/image" Target="../media/image29.png"/><Relationship Id="rId10" Type="http://schemas.openxmlformats.org/officeDocument/2006/relationships/image" Target="../media/image17.tiff"/><Relationship Id="rId4" Type="http://schemas.openxmlformats.org/officeDocument/2006/relationships/image" Target="../media/image28.png"/><Relationship Id="rId9" Type="http://schemas.openxmlformats.org/officeDocument/2006/relationships/image" Target="../media/image16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hdphoto" Target="../media/hdphoto3.wdp"/><Relationship Id="rId7" Type="http://schemas.openxmlformats.org/officeDocument/2006/relationships/image" Target="../media/image4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37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tiff"/><Relationship Id="rId3" Type="http://schemas.openxmlformats.org/officeDocument/2006/relationships/image" Target="../media/image500.png"/><Relationship Id="rId7" Type="http://schemas.openxmlformats.org/officeDocument/2006/relationships/image" Target="../media/image54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4" Type="http://schemas.openxmlformats.org/officeDocument/2006/relationships/image" Target="../media/image510.png"/><Relationship Id="rId9" Type="http://schemas.openxmlformats.org/officeDocument/2006/relationships/image" Target="../media/image3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37556" y="1610326"/>
            <a:ext cx="6752490" cy="900246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第三单元 </a:t>
            </a:r>
            <a:r>
              <a:rPr lang="zh-CN" altLang="en-US" sz="54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54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分数乘法</a:t>
            </a:r>
          </a:p>
        </p:txBody>
      </p:sp>
      <p:sp>
        <p:nvSpPr>
          <p:cNvPr id="14" name="矩形 13"/>
          <p:cNvSpPr/>
          <p:nvPr/>
        </p:nvSpPr>
        <p:spPr>
          <a:xfrm>
            <a:off x="1269640" y="3010799"/>
            <a:ext cx="6752490" cy="62324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第</a:t>
            </a:r>
            <a:r>
              <a:rPr lang="en-US" altLang="zh-CN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1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课时 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  </a:t>
            </a:r>
            <a:r>
              <a:rPr lang="zh-CN" altLang="en-US" sz="3600" b="1" dirty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分数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乘法（一）（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1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  <a:cs typeface="Times New Roman" pitchFamily="18" charset="0"/>
                <a:sym typeface="+mn-ea"/>
              </a:rPr>
              <a:t>）</a:t>
            </a:r>
            <a:endParaRPr lang="zh-CN" altLang="zh-CN" sz="3600" b="1" dirty="0">
              <a:solidFill>
                <a:schemeClr val="bg1"/>
              </a:solidFill>
              <a:latin typeface="宋体" pitchFamily="2" charset="-122"/>
              <a:ea typeface="宋体" pitchFamily="2" charset="-122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13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23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14" name="图片 13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586633" y="661251"/>
            <a:ext cx="405578" cy="523220"/>
            <a:chOff x="152631" y="737481"/>
            <a:chExt cx="405578" cy="523220"/>
          </a:xfrm>
        </p:grpSpPr>
        <p:sp>
          <p:nvSpPr>
            <p:cNvPr id="16" name="椭圆 15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012097" y="677425"/>
            <a:ext cx="6973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填一填，与同伴交流为什么可以这样计算。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4728047" y="1517943"/>
                <a:ext cx="3924023" cy="86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altLang="zh-CN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</m:d>
                          <m: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altLang="zh-CN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altLang="zh-CN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</m:d>
                        </m:den>
                      </m:f>
                      <m:r>
                        <a:rPr lang="en-US" altLang="zh-CN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altLang="zh-CN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047" y="1517943"/>
                <a:ext cx="3924023" cy="86132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668076" y="1543145"/>
                <a:ext cx="3800591" cy="86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zh-CN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</m:d>
                          <m: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altLang="zh-CN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altLang="zh-CN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楷体" panose="02010609060101010101" pitchFamily="49" charset="-122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</m:d>
                        </m:den>
                      </m:f>
                      <m:r>
                        <a:rPr lang="en-US" altLang="zh-CN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altLang="zh-CN" sz="24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76" y="1543145"/>
                <a:ext cx="3800591" cy="8613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/>
          <p:cNvSpPr/>
          <p:nvPr/>
        </p:nvSpPr>
        <p:spPr>
          <a:xfrm>
            <a:off x="2363893" y="1973808"/>
            <a:ext cx="408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9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900035" y="1519376"/>
            <a:ext cx="408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27751" y="1522315"/>
            <a:ext cx="408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40951" y="1981041"/>
            <a:ext cx="408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9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40951" y="1543145"/>
            <a:ext cx="408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8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524276" y="1949865"/>
            <a:ext cx="549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130612" y="1505998"/>
            <a:ext cx="408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058328" y="1508937"/>
            <a:ext cx="408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986044" y="1946878"/>
            <a:ext cx="523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11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071528" y="1529767"/>
            <a:ext cx="4089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6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941607" y="2886807"/>
            <a:ext cx="44576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分数与整数相乘，分母不变，分子和整数相乘的</a:t>
            </a:r>
            <a:r>
              <a:rPr lang="zh-CN" altLang="en-US" sz="2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积作分子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7" name="圆角矩形标注 36"/>
          <p:cNvSpPr/>
          <p:nvPr/>
        </p:nvSpPr>
        <p:spPr>
          <a:xfrm>
            <a:off x="2827751" y="2828562"/>
            <a:ext cx="4443342" cy="1056214"/>
          </a:xfrm>
          <a:prstGeom prst="wedgeRoundRectCallout">
            <a:avLst>
              <a:gd name="adj1" fmla="val -60936"/>
              <a:gd name="adj2" fmla="val 26628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19" b="99073" l="3757" r="100000">
                        <a14:foregroundMark x1="28801" y1="47450" x2="55635" y2="45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67" y="2866136"/>
            <a:ext cx="1337735" cy="154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1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706373" y="59150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1506231" y="680765"/>
                <a:ext cx="864339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31" y="680765"/>
                <a:ext cx="864339" cy="7861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4754406" y="717974"/>
                <a:ext cx="990977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406" y="717974"/>
                <a:ext cx="990977" cy="7884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矩形 33"/>
              <p:cNvSpPr/>
              <p:nvPr/>
            </p:nvSpPr>
            <p:spPr>
              <a:xfrm>
                <a:off x="1506231" y="1794299"/>
                <a:ext cx="955711" cy="680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31" y="1794299"/>
                <a:ext cx="955711" cy="680571"/>
              </a:xfrm>
              <a:prstGeom prst="rect">
                <a:avLst/>
              </a:prstGeom>
              <a:blipFill rotWithShape="0">
                <a:blip r:embed="rId5"/>
                <a:stretch>
                  <a:fillRect l="-9554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4817724" y="1737472"/>
                <a:ext cx="864339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724" y="1737472"/>
                <a:ext cx="864339" cy="7861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1506231" y="2722981"/>
                <a:ext cx="864339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231" y="2722981"/>
                <a:ext cx="864339" cy="7861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4817724" y="2722981"/>
                <a:ext cx="955711" cy="680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5×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724" y="2722981"/>
                <a:ext cx="955711" cy="680571"/>
              </a:xfrm>
              <a:prstGeom prst="rect">
                <a:avLst/>
              </a:prstGeom>
              <a:blipFill rotWithShape="0">
                <a:blip r:embed="rId8"/>
                <a:stretch>
                  <a:fillRect l="-9554"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3085637" y="705239"/>
                <a:ext cx="639919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637" y="705239"/>
                <a:ext cx="639919" cy="7884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/>
              <p:cNvSpPr/>
              <p:nvPr/>
            </p:nvSpPr>
            <p:spPr>
              <a:xfrm>
                <a:off x="2216949" y="705239"/>
                <a:ext cx="1013419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矩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949" y="705239"/>
                <a:ext cx="1013419" cy="78848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6438042" y="742448"/>
                <a:ext cx="795411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042" y="742448"/>
                <a:ext cx="795411" cy="78848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5569354" y="742448"/>
                <a:ext cx="1013419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354" y="742448"/>
                <a:ext cx="1013419" cy="78848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3239258" y="1746400"/>
                <a:ext cx="795411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258" y="1746400"/>
                <a:ext cx="795411" cy="78848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2370570" y="1746400"/>
                <a:ext cx="1013419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570" y="1746400"/>
                <a:ext cx="1013419" cy="78848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/>
              <p:cNvSpPr/>
              <p:nvPr/>
            </p:nvSpPr>
            <p:spPr>
              <a:xfrm>
                <a:off x="6433693" y="1787129"/>
                <a:ext cx="639919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矩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693" y="1787129"/>
                <a:ext cx="639919" cy="78848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5569354" y="1772779"/>
                <a:ext cx="1013419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354" y="1772779"/>
                <a:ext cx="1013419" cy="78848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/>
              <p:cNvSpPr/>
              <p:nvPr/>
            </p:nvSpPr>
            <p:spPr>
              <a:xfrm>
                <a:off x="3085637" y="2752534"/>
                <a:ext cx="795411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矩形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637" y="2752534"/>
                <a:ext cx="795411" cy="78848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/>
              <p:cNvSpPr/>
              <p:nvPr/>
            </p:nvSpPr>
            <p:spPr>
              <a:xfrm>
                <a:off x="2221298" y="2738184"/>
                <a:ext cx="1013419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矩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298" y="2738184"/>
                <a:ext cx="1013419" cy="78848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6545647" y="2679954"/>
                <a:ext cx="795411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647" y="2679954"/>
                <a:ext cx="795411" cy="788486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/>
              <p:cNvSpPr/>
              <p:nvPr/>
            </p:nvSpPr>
            <p:spPr>
              <a:xfrm>
                <a:off x="5676959" y="2679954"/>
                <a:ext cx="1013419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矩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959" y="2679954"/>
                <a:ext cx="1013419" cy="788486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矩形 49"/>
          <p:cNvSpPr/>
          <p:nvPr/>
        </p:nvSpPr>
        <p:spPr>
          <a:xfrm>
            <a:off x="1221746" y="3902658"/>
            <a:ext cx="6731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用分数的分子与整数相乘的积作分子，分母不变。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1139690" y="3686460"/>
            <a:ext cx="6895148" cy="798724"/>
            <a:chOff x="973592" y="1225588"/>
            <a:chExt cx="8649988" cy="693888"/>
          </a:xfrm>
        </p:grpSpPr>
        <p:sp>
          <p:nvSpPr>
            <p:cNvPr id="52" name="圆角矩形 26">
              <a:extLst>
                <a:ext uri="{FF2B5EF4-FFF2-40B4-BE49-F238E27FC236}">
                  <a16:creationId xmlns:a16="http://schemas.microsoft.com/office/drawing/2014/main" xmlns="" id="{7E9F23FB-E8AD-4C5C-8F94-1665DA5E4EF5}"/>
                </a:ext>
              </a:extLst>
            </p:cNvPr>
            <p:cNvSpPr/>
            <p:nvPr/>
          </p:nvSpPr>
          <p:spPr>
            <a:xfrm>
              <a:off x="1042218" y="1281788"/>
              <a:ext cx="8512735" cy="609168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 93">
              <a:extLst>
                <a:ext uri="{FF2B5EF4-FFF2-40B4-BE49-F238E27FC236}">
                  <a16:creationId xmlns:a16="http://schemas.microsoft.com/office/drawing/2014/main" xmlns="" id="{BF2493C3-03FD-450E-A496-1BAB1E44E448}"/>
                </a:ext>
              </a:extLst>
            </p:cNvPr>
            <p:cNvSpPr/>
            <p:nvPr/>
          </p:nvSpPr>
          <p:spPr>
            <a:xfrm rot="10800000">
              <a:off x="9318048" y="1613944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23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56" name="图片 5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1"/>
          <p:cNvSpPr txBox="1"/>
          <p:nvPr/>
        </p:nvSpPr>
        <p:spPr>
          <a:xfrm>
            <a:off x="1123949" y="597173"/>
            <a:ext cx="550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计算题。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1544331" y="1309415"/>
                <a:ext cx="990977" cy="788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31" y="1309415"/>
                <a:ext cx="990977" cy="78842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/>
              <p:cNvSpPr/>
              <p:nvPr/>
            </p:nvSpPr>
            <p:spPr>
              <a:xfrm>
                <a:off x="4792506" y="1346624"/>
                <a:ext cx="990977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8</m:t>
                      </m:r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矩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506" y="1346624"/>
                <a:ext cx="990977" cy="7884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/>
              <p:cNvSpPr/>
              <p:nvPr/>
            </p:nvSpPr>
            <p:spPr>
              <a:xfrm>
                <a:off x="1544331" y="2422949"/>
                <a:ext cx="801823" cy="680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4×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矩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31" y="2422949"/>
                <a:ext cx="801823" cy="680571"/>
              </a:xfrm>
              <a:prstGeom prst="rect">
                <a:avLst/>
              </a:prstGeom>
              <a:blipFill rotWithShape="0">
                <a:blip r:embed="rId4"/>
                <a:stretch>
                  <a:fillRect l="-11364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/>
              <p:cNvSpPr/>
              <p:nvPr/>
            </p:nvSpPr>
            <p:spPr>
              <a:xfrm>
                <a:off x="4855824" y="2366122"/>
                <a:ext cx="990977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矩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824" y="2366122"/>
                <a:ext cx="990977" cy="7884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/>
              <p:cNvSpPr/>
              <p:nvPr/>
            </p:nvSpPr>
            <p:spPr>
              <a:xfrm>
                <a:off x="1544331" y="3351631"/>
                <a:ext cx="864339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矩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31" y="3351631"/>
                <a:ext cx="864339" cy="7861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/>
              <p:cNvSpPr/>
              <p:nvPr/>
            </p:nvSpPr>
            <p:spPr>
              <a:xfrm>
                <a:off x="4855824" y="3351631"/>
                <a:ext cx="955711" cy="680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2×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矩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824" y="3351631"/>
                <a:ext cx="955711" cy="680571"/>
              </a:xfrm>
              <a:prstGeom prst="rect">
                <a:avLst/>
              </a:prstGeom>
              <a:blipFill rotWithShape="0">
                <a:blip r:embed="rId7"/>
                <a:stretch>
                  <a:fillRect l="-10256" b="-8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/>
              <p:cNvSpPr/>
              <p:nvPr/>
            </p:nvSpPr>
            <p:spPr>
              <a:xfrm>
                <a:off x="3123737" y="1333889"/>
                <a:ext cx="825867" cy="786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矩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737" y="1333889"/>
                <a:ext cx="825867" cy="78662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 54"/>
              <p:cNvSpPr/>
              <p:nvPr/>
            </p:nvSpPr>
            <p:spPr>
              <a:xfrm>
                <a:off x="2318507" y="1333889"/>
                <a:ext cx="1013419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矩形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507" y="1333889"/>
                <a:ext cx="1013419" cy="7884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/>
              <p:cNvSpPr/>
              <p:nvPr/>
            </p:nvSpPr>
            <p:spPr>
              <a:xfrm>
                <a:off x="6476142" y="1371098"/>
                <a:ext cx="795411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矩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142" y="1371098"/>
                <a:ext cx="795411" cy="78848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/>
              <p:cNvSpPr/>
              <p:nvPr/>
            </p:nvSpPr>
            <p:spPr>
              <a:xfrm>
                <a:off x="5607454" y="1371098"/>
                <a:ext cx="1013419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矩形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454" y="1371098"/>
                <a:ext cx="1013419" cy="78848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>
              <a:xfrm>
                <a:off x="3277358" y="2375050"/>
                <a:ext cx="641522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358" y="2375050"/>
                <a:ext cx="641522" cy="78848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/>
              <p:cNvSpPr/>
              <p:nvPr/>
            </p:nvSpPr>
            <p:spPr>
              <a:xfrm>
                <a:off x="2408670" y="2375050"/>
                <a:ext cx="1013419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矩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670" y="2375050"/>
                <a:ext cx="1013419" cy="78848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/>
              <p:cNvSpPr/>
              <p:nvPr/>
            </p:nvSpPr>
            <p:spPr>
              <a:xfrm>
                <a:off x="6471793" y="2415779"/>
                <a:ext cx="795411" cy="787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矩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793" y="2415779"/>
                <a:ext cx="795411" cy="78771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/>
              <p:cNvSpPr/>
              <p:nvPr/>
            </p:nvSpPr>
            <p:spPr>
              <a:xfrm>
                <a:off x="5607454" y="2401429"/>
                <a:ext cx="1013419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矩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454" y="2401429"/>
                <a:ext cx="1013419" cy="78848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/>
              <p:cNvSpPr/>
              <p:nvPr/>
            </p:nvSpPr>
            <p:spPr>
              <a:xfrm>
                <a:off x="3123737" y="3381184"/>
                <a:ext cx="641522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矩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737" y="3381184"/>
                <a:ext cx="641522" cy="78848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/>
              <p:cNvSpPr/>
              <p:nvPr/>
            </p:nvSpPr>
            <p:spPr>
              <a:xfrm>
                <a:off x="2259398" y="3366834"/>
                <a:ext cx="1013419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矩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398" y="3366834"/>
                <a:ext cx="1013419" cy="78848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/>
              <p:cNvSpPr/>
              <p:nvPr/>
            </p:nvSpPr>
            <p:spPr>
              <a:xfrm>
                <a:off x="6583747" y="3308604"/>
                <a:ext cx="795411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矩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747" y="3308604"/>
                <a:ext cx="795411" cy="78848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 64"/>
              <p:cNvSpPr/>
              <p:nvPr/>
            </p:nvSpPr>
            <p:spPr>
              <a:xfrm>
                <a:off x="5715059" y="3308604"/>
                <a:ext cx="1013419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矩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59" y="3308604"/>
                <a:ext cx="1013419" cy="788486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组合 20"/>
          <p:cNvGrpSpPr/>
          <p:nvPr/>
        </p:nvGrpSpPr>
        <p:grpSpPr>
          <a:xfrm>
            <a:off x="714496" y="597173"/>
            <a:ext cx="405578" cy="523220"/>
            <a:chOff x="152631" y="737481"/>
            <a:chExt cx="405578" cy="523220"/>
          </a:xfrm>
        </p:grpSpPr>
        <p:sp>
          <p:nvSpPr>
            <p:cNvPr id="22" name="椭圆 21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xmlns="" id="{E93AEB38-04A2-653B-7F92-AFB947C61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8804240"/>
              </p:ext>
            </p:extLst>
          </p:nvPr>
        </p:nvGraphicFramePr>
        <p:xfrm>
          <a:off x="1859900" y="1434995"/>
          <a:ext cx="2497455" cy="1512570"/>
        </p:xfrm>
        <a:graphic>
          <a:graphicData uri="http://schemas.openxmlformats.org/drawingml/2006/table">
            <a:tbl>
              <a:tblPr/>
              <a:tblGrid>
                <a:gridCol w="311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17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30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30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17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512570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6" name="TextBox 1"/>
          <p:cNvSpPr txBox="1"/>
          <p:nvPr/>
        </p:nvSpPr>
        <p:spPr>
          <a:xfrm>
            <a:off x="1232203" y="597173"/>
            <a:ext cx="539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涂一涂，算一算。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74776DCB-8F48-2189-BFA4-F6344E9A26BD}"/>
              </a:ext>
            </a:extLst>
          </p:cNvPr>
          <p:cNvSpPr/>
          <p:nvPr/>
        </p:nvSpPr>
        <p:spPr>
          <a:xfrm>
            <a:off x="1853550" y="1438275"/>
            <a:ext cx="318150" cy="1505625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xmlns="" id="{E93AEB38-04A2-653B-7F92-AFB947C61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5794666"/>
              </p:ext>
            </p:extLst>
          </p:nvPr>
        </p:nvGraphicFramePr>
        <p:xfrm>
          <a:off x="5539896" y="1431330"/>
          <a:ext cx="2184400" cy="1512570"/>
        </p:xfrm>
        <a:graphic>
          <a:graphicData uri="http://schemas.openxmlformats.org/drawingml/2006/table">
            <a:tbl>
              <a:tblPr/>
              <a:tblGrid>
                <a:gridCol w="311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17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30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17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512570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740381" y="1287155"/>
            <a:ext cx="983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434283" y="1287155"/>
            <a:ext cx="983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853550" y="3243406"/>
                <a:ext cx="2570424" cy="989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prstClr val="black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altLang="zh-CN" sz="2800" b="1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zh-CN" sz="2800" b="1" i="0" smtClean="0">
                                  <a:solidFill>
                                    <a:prstClr val="black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550" y="3243406"/>
                <a:ext cx="2570424" cy="98943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5077609" y="3243406"/>
                <a:ext cx="3108975" cy="989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solidFill>
                                    <a:prstClr val="black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altLang="zh-CN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solidFill>
                                    <a:prstClr val="black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</m:t>
                              </m:r>
                            </m:e>
                          </m:d>
                        </m:den>
                      </m:f>
                      <m:r>
                        <m:rPr>
                          <m:nor/>
                        </m:rPr>
                        <a:rPr lang="en-US" altLang="zh-CN" sz="2800" b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zh-CN" sz="2800" b="1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solidFill>
                                    <a:prstClr val="black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altLang="zh-CN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zh-CN" sz="2800" b="1">
                                  <a:solidFill>
                                    <a:prstClr val="black"/>
                                  </a:solidFill>
                                  <a:latin typeface="Times New Roman" panose="020206030504050203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609" y="3243406"/>
                <a:ext cx="3108975" cy="9894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74776DCB-8F48-2189-BFA4-F6344E9A26BD}"/>
              </a:ext>
            </a:extLst>
          </p:cNvPr>
          <p:cNvSpPr/>
          <p:nvPr/>
        </p:nvSpPr>
        <p:spPr>
          <a:xfrm>
            <a:off x="2171700" y="1438275"/>
            <a:ext cx="318150" cy="1505625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74776DCB-8F48-2189-BFA4-F6344E9A26BD}"/>
              </a:ext>
            </a:extLst>
          </p:cNvPr>
          <p:cNvSpPr/>
          <p:nvPr/>
        </p:nvSpPr>
        <p:spPr>
          <a:xfrm>
            <a:off x="2496216" y="1438275"/>
            <a:ext cx="318150" cy="1505625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86511" y="3738125"/>
            <a:ext cx="408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8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386511" y="3243406"/>
            <a:ext cx="408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74776DCB-8F48-2189-BFA4-F6344E9A26BD}"/>
              </a:ext>
            </a:extLst>
          </p:cNvPr>
          <p:cNvSpPr/>
          <p:nvPr/>
        </p:nvSpPr>
        <p:spPr>
          <a:xfrm>
            <a:off x="5533200" y="1438275"/>
            <a:ext cx="639000" cy="1505625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47980" y="3766626"/>
            <a:ext cx="408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7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547980" y="3271907"/>
            <a:ext cx="408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74776DCB-8F48-2189-BFA4-F6344E9A26BD}"/>
              </a:ext>
            </a:extLst>
          </p:cNvPr>
          <p:cNvSpPr/>
          <p:nvPr/>
        </p:nvSpPr>
        <p:spPr>
          <a:xfrm>
            <a:off x="6172199" y="1419899"/>
            <a:ext cx="600075" cy="1505625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300494" y="3752376"/>
            <a:ext cx="408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7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300494" y="3257657"/>
            <a:ext cx="408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14496" y="597173"/>
            <a:ext cx="405578" cy="523220"/>
            <a:chOff x="152631" y="737481"/>
            <a:chExt cx="405578" cy="523220"/>
          </a:xfrm>
        </p:grpSpPr>
        <p:sp>
          <p:nvSpPr>
            <p:cNvPr id="27" name="椭圆 26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393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6" grpId="0" bldLvl="0" animBg="1"/>
      <p:bldP spid="17" grpId="0" bldLvl="0" animBg="1"/>
      <p:bldP spid="18" grpId="0"/>
      <p:bldP spid="19" grpId="0"/>
      <p:bldP spid="20" grpId="0" bldLvl="0" animBg="1"/>
      <p:bldP spid="22" grpId="0"/>
      <p:bldP spid="23" grpId="0"/>
      <p:bldP spid="24" grpId="0" bldLvl="0" animBg="1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1034951" y="583659"/>
            <a:ext cx="1988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Times New Roman" panose="02020603050405020304" pitchFamily="18" charset="0"/>
              </a:rPr>
              <a:t>填空题。</a:t>
            </a:r>
            <a:endParaRPr lang="zh-CN" altLang="en-US" sz="2800" b="1" dirty="0">
              <a:solidFill>
                <a:srgbClr val="000000"/>
              </a:solidFill>
              <a:latin typeface="楷体" pitchFamily="49" charset="-122"/>
              <a:ea typeface="楷体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/>
              <p:cNvSpPr/>
              <p:nvPr/>
            </p:nvSpPr>
            <p:spPr>
              <a:xfrm>
                <a:off x="1439600" y="2343245"/>
                <a:ext cx="5323149" cy="8252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altLang="zh-CN" sz="2800" b="1" i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zh-CN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sz="28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prstClr val="black"/>
                                </a:solidFill>
                                <a:latin typeface="Times New Roman" panose="020206030504050203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       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altLang="zh-CN" sz="28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prstClr val="black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altLang="zh-CN" sz="28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prstClr val="black"/>
                                </a:solidFill>
                                <a:latin typeface="Times New Roman" panose="020206030504050203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        </m:t>
                            </m:r>
                          </m:e>
                        </m:d>
                      </m:den>
                    </m:f>
                    <m:r>
                      <m:rPr>
                        <m:nor/>
                      </m:rPr>
                      <a:rPr lang="en-US" altLang="zh-CN" sz="2800" b="1" i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1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sz="28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prstClr val="black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altLang="zh-CN" sz="2800" b="1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zh-CN" sz="2800" b="1" i="0" smtClean="0">
                                <a:solidFill>
                                  <a:prstClr val="black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</m:t>
                            </m:r>
                          </m:e>
                        </m:d>
                      </m:den>
                    </m:f>
                  </m:oMath>
                </a14:m>
                <a:endPara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矩形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600" y="2343245"/>
                <a:ext cx="5323149" cy="825226"/>
              </a:xfrm>
              <a:prstGeom prst="rect">
                <a:avLst/>
              </a:prstGeom>
              <a:blipFill rotWithShape="0">
                <a:blip r:embed="rId2"/>
                <a:stretch>
                  <a:fillRect l="-2291" b="-22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矩形 41"/>
          <p:cNvSpPr/>
          <p:nvPr/>
        </p:nvSpPr>
        <p:spPr>
          <a:xfrm>
            <a:off x="4037950" y="2743974"/>
            <a:ext cx="630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581548" y="2319476"/>
            <a:ext cx="408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632109" y="2319476"/>
            <a:ext cx="408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775185" y="2750363"/>
            <a:ext cx="6277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884564" y="2319476"/>
            <a:ext cx="408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9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矩形 46"/>
              <p:cNvSpPr/>
              <p:nvPr/>
            </p:nvSpPr>
            <p:spPr>
              <a:xfrm>
                <a:off x="1439600" y="1332497"/>
                <a:ext cx="4871013" cy="783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(1)</a:t>
                </a:r>
                <a:r>
                  <a:rPr lang="en-US" altLang="zh-CN" sz="2800" b="1" dirty="0" smtClean="0">
                    <a:solidFill>
                      <a:prstClr val="black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28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 i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2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      )×(       )</a:t>
                </a:r>
                <a:endPara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矩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600" y="1332497"/>
                <a:ext cx="4871013" cy="783420"/>
              </a:xfrm>
              <a:prstGeom prst="rect">
                <a:avLst/>
              </a:prstGeom>
              <a:blipFill rotWithShape="0">
                <a:blip r:embed="rId3"/>
                <a:stretch>
                  <a:fillRect l="-2503" r="-1627"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4353098" y="1296291"/>
                <a:ext cx="543104" cy="9044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098" y="1296291"/>
                <a:ext cx="543104" cy="9044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矩形 48"/>
          <p:cNvSpPr/>
          <p:nvPr/>
        </p:nvSpPr>
        <p:spPr>
          <a:xfrm>
            <a:off x="5657170" y="1522762"/>
            <a:ext cx="408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4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50" name="Text Box 3"/>
          <p:cNvSpPr txBox="1">
            <a:spLocks noChangeArrowheads="1"/>
          </p:cNvSpPr>
          <p:nvPr/>
        </p:nvSpPr>
        <p:spPr bwMode="auto">
          <a:xfrm>
            <a:off x="2262199" y="3590787"/>
            <a:ext cx="38776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分数乘整数的</a:t>
            </a:r>
            <a:r>
              <a:rPr lang="zh-CN" altLang="en-US" b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意义是</a:t>
            </a:r>
            <a:r>
              <a:rPr lang="zh-CN" altLang="en-US" b="1" dirty="0">
                <a:solidFill>
                  <a:srgbClr val="FF0000"/>
                </a:solidFill>
                <a:ea typeface="楷体" pitchFamily="49" charset="-122"/>
                <a:cs typeface="Times New Roman" panose="02020603050405020304" pitchFamily="18" charset="0"/>
              </a:rPr>
              <a:t>求几个相同加数的和的简便运算</a:t>
            </a:r>
            <a:r>
              <a:rPr lang="zh-CN" altLang="en-US" b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rPr>
              <a:t>。</a:t>
            </a:r>
            <a:endParaRPr lang="en-US" altLang="zh-CN" b="1" dirty="0">
              <a:solidFill>
                <a:srgbClr val="000000"/>
              </a:solidFill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51" name="圆角矩形标注 50"/>
          <p:cNvSpPr/>
          <p:nvPr/>
        </p:nvSpPr>
        <p:spPr>
          <a:xfrm>
            <a:off x="2262199" y="3492063"/>
            <a:ext cx="4019550" cy="1023971"/>
          </a:xfrm>
          <a:prstGeom prst="wedgeRoundRectCallout">
            <a:avLst>
              <a:gd name="adj1" fmla="val 60229"/>
              <a:gd name="adj2" fmla="val 32583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9" y="3395799"/>
            <a:ext cx="1296000" cy="158809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698020" y="568337"/>
            <a:ext cx="405578" cy="523220"/>
            <a:chOff x="152631" y="737481"/>
            <a:chExt cx="405578" cy="523220"/>
          </a:xfrm>
        </p:grpSpPr>
        <p:sp>
          <p:nvSpPr>
            <p:cNvPr id="19" name="椭圆 18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286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8" grpId="0"/>
      <p:bldP spid="49" grpId="0"/>
      <p:bldP spid="50" grpId="0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1"/>
              <p:cNvSpPr txBox="1"/>
              <p:nvPr/>
            </p:nvSpPr>
            <p:spPr>
              <a:xfrm>
                <a:off x="1100187" y="603523"/>
                <a:ext cx="7434213" cy="1214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0"/>
                  </a:spcBef>
                  <a:buNone/>
                </a:pP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一袋大米，每天吃掉它的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800" b="1" dirty="0" smtClean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天吃掉它的几分之几？</a:t>
                </a:r>
                <a:endParaRPr lang="zh-CN" altLang="en-US" sz="2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187" y="603523"/>
                <a:ext cx="7434213" cy="1214307"/>
              </a:xfrm>
              <a:prstGeom prst="rect">
                <a:avLst/>
              </a:prstGeom>
              <a:blipFill rotWithShape="1">
                <a:blip r:embed="rId2"/>
                <a:stretch>
                  <a:fillRect l="-1639" b="-11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/>
              <p:cNvSpPr/>
              <p:nvPr/>
            </p:nvSpPr>
            <p:spPr>
              <a:xfrm>
                <a:off x="4621581" y="3031277"/>
                <a:ext cx="977062" cy="778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矩形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581" y="3031277"/>
                <a:ext cx="977062" cy="77854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/>
              <p:cNvSpPr/>
              <p:nvPr/>
            </p:nvSpPr>
            <p:spPr>
              <a:xfrm>
                <a:off x="2767913" y="2954605"/>
                <a:ext cx="1124539" cy="904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矩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913" y="2954605"/>
                <a:ext cx="1124539" cy="9044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/>
              <p:cNvSpPr/>
              <p:nvPr/>
            </p:nvSpPr>
            <p:spPr>
              <a:xfrm>
                <a:off x="3618076" y="2972419"/>
                <a:ext cx="1150187" cy="904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矩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076" y="2972419"/>
                <a:ext cx="1150187" cy="9043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1"/>
              <p:cNvSpPr txBox="1"/>
              <p:nvPr/>
            </p:nvSpPr>
            <p:spPr>
              <a:xfrm>
                <a:off x="2673154" y="3935626"/>
                <a:ext cx="4735129" cy="778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答：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itchFamily="18" charset="0"/>
                    <a:ea typeface="楷体" panose="02010609060101010101" pitchFamily="49" charset="-122"/>
                    <a:cs typeface="Times New Roman" pitchFamily="18" charset="0"/>
                  </a:rPr>
                  <a:t>3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天吃掉它的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51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154" y="3935626"/>
                <a:ext cx="4735129" cy="778483"/>
              </a:xfrm>
              <a:prstGeom prst="rect">
                <a:avLst/>
              </a:prstGeom>
              <a:blipFill rotWithShape="1">
                <a:blip r:embed="rId6"/>
                <a:stretch>
                  <a:fillRect l="-2706" b="-9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" name="表格 51">
            <a:extLst>
              <a:ext uri="{FF2B5EF4-FFF2-40B4-BE49-F238E27FC236}">
                <a16:creationId xmlns:a16="http://schemas.microsoft.com/office/drawing/2014/main" xmlns="" id="{E93AEB38-04A2-653B-7F92-AFB947C61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8047230"/>
              </p:ext>
            </p:extLst>
          </p:nvPr>
        </p:nvGraphicFramePr>
        <p:xfrm>
          <a:off x="2622452" y="1720745"/>
          <a:ext cx="3740247" cy="965305"/>
        </p:xfrm>
        <a:graphic>
          <a:graphicData uri="http://schemas.openxmlformats.org/drawingml/2006/table">
            <a:tbl>
              <a:tblPr/>
              <a:tblGrid>
                <a:gridCol w="3734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42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34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501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727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750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7349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7425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74253"/>
                <a:gridCol w="374253"/>
              </a:tblGrid>
              <a:tr h="965305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74776DCB-8F48-2189-BFA4-F6344E9A26BD}"/>
              </a:ext>
            </a:extLst>
          </p:cNvPr>
          <p:cNvSpPr/>
          <p:nvPr/>
        </p:nvSpPr>
        <p:spPr>
          <a:xfrm>
            <a:off x="2616102" y="1724025"/>
            <a:ext cx="374748" cy="960873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74776DCB-8F48-2189-BFA4-F6344E9A26BD}"/>
              </a:ext>
            </a:extLst>
          </p:cNvPr>
          <p:cNvSpPr/>
          <p:nvPr/>
        </p:nvSpPr>
        <p:spPr>
          <a:xfrm>
            <a:off x="2990850" y="1724025"/>
            <a:ext cx="374748" cy="960873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74776DCB-8F48-2189-BFA4-F6344E9A26BD}"/>
              </a:ext>
            </a:extLst>
          </p:cNvPr>
          <p:cNvSpPr/>
          <p:nvPr/>
        </p:nvSpPr>
        <p:spPr>
          <a:xfrm>
            <a:off x="3365598" y="1724024"/>
            <a:ext cx="374748" cy="960873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4496" y="749573"/>
            <a:ext cx="405578" cy="523220"/>
            <a:chOff x="152631" y="737481"/>
            <a:chExt cx="405578" cy="523220"/>
          </a:xfrm>
        </p:grpSpPr>
        <p:sp>
          <p:nvSpPr>
            <p:cNvPr id="15" name="椭圆 14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4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488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3" grpId="0" bldLvl="0" animBg="1"/>
      <p:bldP spid="54" grpId="0" bldLvl="0" animBg="1"/>
      <p:bldP spid="5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Text Box 3"/>
              <p:cNvSpPr txBox="1">
                <a:spLocks noChangeArrowheads="1"/>
              </p:cNvSpPr>
              <p:nvPr/>
            </p:nvSpPr>
            <p:spPr bwMode="auto">
              <a:xfrm>
                <a:off x="984338" y="460597"/>
                <a:ext cx="7778662" cy="1214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b="1" dirty="0" smtClean="0">
                    <a:solidFill>
                      <a:srgbClr val="000000"/>
                    </a:solidFill>
                    <a:ea typeface="楷体" pitchFamily="49" charset="-122"/>
                    <a:cs typeface="Times New Roman" pitchFamily="18" charset="0"/>
                  </a:rPr>
                  <a:t>一个长方形的长是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ea typeface="楷体" pitchFamily="49" charset="-122"/>
                    <a:cs typeface="Times New Roman" pitchFamily="18" charset="0"/>
                  </a:rPr>
                  <a:t>3m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ea typeface="楷体" pitchFamily="49" charset="-122"/>
                    <a:cs typeface="Times New Roman" pitchFamily="18" charset="0"/>
                  </a:rPr>
                  <a:t>，宽是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ea typeface="楷体" pitchFamily="49" charset="-122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smtClean="0">
                            <a:solidFill>
                              <a:prstClr val="black"/>
                            </a:solidFill>
                            <a:ea typeface="楷体" pitchFamily="49" charset="-122"/>
                            <a:cs typeface="Times New Roman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solidFill>
                      <a:srgbClr val="000000"/>
                    </a:solidFill>
                    <a:ea typeface="楷体" pitchFamily="49" charset="-122"/>
                    <a:cs typeface="Times New Roman" pitchFamily="18" charset="0"/>
                  </a:rPr>
                  <a:t>m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ea typeface="楷体" pitchFamily="49" charset="-122"/>
                    <a:cs typeface="Times New Roman" pitchFamily="18" charset="0"/>
                  </a:rPr>
                  <a:t>。这个长方形的面积是多少平方米？</a:t>
                </a:r>
                <a:endParaRPr lang="zh-CN" altLang="en-US" sz="2800" b="1" dirty="0">
                  <a:solidFill>
                    <a:srgbClr val="000000"/>
                  </a:solidFill>
                  <a:ea typeface="楷体" pitchFamily="49" charset="-122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4338" y="460597"/>
                <a:ext cx="7778662" cy="1214243"/>
              </a:xfrm>
              <a:prstGeom prst="rect">
                <a:avLst/>
              </a:prstGeom>
              <a:blipFill rotWithShape="1">
                <a:blip r:embed="rId2"/>
                <a:stretch>
                  <a:fillRect l="-1566" b="-115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1784641" y="2616659"/>
                <a:ext cx="945002" cy="904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641" y="2616659"/>
                <a:ext cx="945002" cy="9043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2683423" y="2660416"/>
                <a:ext cx="1239955" cy="904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423" y="2660416"/>
                <a:ext cx="1239955" cy="90460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/>
              <p:cNvSpPr/>
              <p:nvPr/>
            </p:nvSpPr>
            <p:spPr>
              <a:xfrm>
                <a:off x="3878751" y="2660673"/>
                <a:ext cx="2253053" cy="783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平方米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751" y="2660673"/>
                <a:ext cx="2253053" cy="783356"/>
              </a:xfrm>
              <a:prstGeom prst="rect">
                <a:avLst/>
              </a:prstGeom>
              <a:blipFill rotWithShape="1">
                <a:blip r:embed="rId5"/>
                <a:stretch>
                  <a:fillRect r="-5405" b="-46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 Box 3"/>
              <p:cNvSpPr txBox="1">
                <a:spLocks noChangeArrowheads="1"/>
              </p:cNvSpPr>
              <p:nvPr/>
            </p:nvSpPr>
            <p:spPr bwMode="auto">
              <a:xfrm>
                <a:off x="1768810" y="3636208"/>
                <a:ext cx="5785649" cy="7833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答</a:t>
                </a:r>
                <a:r>
                  <a:rPr lang="zh-CN" altLang="en-US" sz="2800" b="1" dirty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：这个长方形的面积</a:t>
                </a:r>
                <a:r>
                  <a:rPr lang="zh-CN" altLang="en-US" sz="2800" b="1" dirty="0" smtClean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ea typeface="楷体" pitchFamily="49" charset="-122"/>
                    <a:cs typeface="Times New Roman" panose="02020603050405020304" pitchFamily="18" charset="0"/>
                  </a:rPr>
                  <a:t>平方米。</a:t>
                </a:r>
                <a:endParaRPr lang="zh-CN" altLang="en-US" sz="2800" b="1" dirty="0">
                  <a:solidFill>
                    <a:srgbClr val="FF0000"/>
                  </a:solidFill>
                  <a:ea typeface="楷体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8810" y="3636208"/>
                <a:ext cx="5785649" cy="783356"/>
              </a:xfrm>
              <a:prstGeom prst="rect">
                <a:avLst/>
              </a:prstGeom>
              <a:blipFill rotWithShape="1">
                <a:blip r:embed="rId6"/>
                <a:stretch>
                  <a:fillRect l="-2107" r="-1054" b="-46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/>
          <p:cNvGrpSpPr/>
          <p:nvPr/>
        </p:nvGrpSpPr>
        <p:grpSpPr>
          <a:xfrm>
            <a:off x="5136361" y="1416470"/>
            <a:ext cx="2657475" cy="1155466"/>
            <a:chOff x="5088736" y="1384213"/>
            <a:chExt cx="2657475" cy="1155466"/>
          </a:xfrm>
        </p:grpSpPr>
        <p:sp>
          <p:nvSpPr>
            <p:cNvPr id="2" name="云形标注 1"/>
            <p:cNvSpPr/>
            <p:nvPr/>
          </p:nvSpPr>
          <p:spPr>
            <a:xfrm>
              <a:off x="5088736" y="1384213"/>
              <a:ext cx="2657475" cy="1155466"/>
            </a:xfrm>
            <a:prstGeom prst="cloudCallout">
              <a:avLst>
                <a:gd name="adj1" fmla="val -65635"/>
                <a:gd name="adj2" fmla="val -3971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5300674" y="1565001"/>
              <a:ext cx="2233601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 dirty="0" smtClean="0">
                  <a:solidFill>
                    <a:srgbClr val="000000"/>
                  </a:solidFill>
                  <a:ea typeface="楷体" pitchFamily="49" charset="-122"/>
                  <a:cs typeface="Times New Roman" panose="02020603050405020304" pitchFamily="18" charset="0"/>
                </a:rPr>
                <a:t>  长方形的面积</a:t>
              </a:r>
              <a:endParaRPr lang="en-US" altLang="zh-CN" b="1" dirty="0" smtClean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endParaRPr>
            </a:p>
            <a:p>
              <a:r>
                <a:rPr lang="en-US" altLang="zh-CN" b="1" dirty="0" smtClean="0">
                  <a:solidFill>
                    <a:srgbClr val="000000"/>
                  </a:solidFill>
                  <a:ea typeface="楷体" pitchFamily="49" charset="-122"/>
                  <a:cs typeface="Times New Roman" panose="02020603050405020304" pitchFamily="18" charset="0"/>
                </a:rPr>
                <a:t>=</a:t>
              </a:r>
              <a:r>
                <a:rPr lang="zh-CN" altLang="en-US" b="1" dirty="0" smtClean="0">
                  <a:solidFill>
                    <a:srgbClr val="000000"/>
                  </a:solidFill>
                  <a:ea typeface="楷体" pitchFamily="49" charset="-122"/>
                  <a:cs typeface="Times New Roman" panose="02020603050405020304" pitchFamily="18" charset="0"/>
                </a:rPr>
                <a:t>长</a:t>
              </a:r>
              <a:r>
                <a:rPr lang="en-US" altLang="zh-CN" b="1" dirty="0" smtClean="0">
                  <a:solidFill>
                    <a:srgbClr val="000000"/>
                  </a:solidFill>
                  <a:ea typeface="楷体" pitchFamily="49" charset="-122"/>
                  <a:cs typeface="Times New Roman" panose="02020603050405020304" pitchFamily="18" charset="0"/>
                </a:rPr>
                <a:t>×</a:t>
              </a:r>
              <a:r>
                <a:rPr lang="zh-CN" altLang="en-US" b="1" dirty="0" smtClean="0">
                  <a:solidFill>
                    <a:srgbClr val="000000"/>
                  </a:solidFill>
                  <a:ea typeface="楷体" pitchFamily="49" charset="-122"/>
                  <a:cs typeface="Times New Roman" panose="02020603050405020304" pitchFamily="18" charset="0"/>
                </a:rPr>
                <a:t>宽</a:t>
              </a:r>
              <a:endParaRPr lang="en-US" altLang="zh-CN" b="1" dirty="0">
                <a:solidFill>
                  <a:srgbClr val="000000"/>
                </a:solidFill>
                <a:ea typeface="楷体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12896" y="567997"/>
            <a:ext cx="405578" cy="523220"/>
            <a:chOff x="152631" y="721005"/>
            <a:chExt cx="405578" cy="523220"/>
          </a:xfrm>
        </p:grpSpPr>
        <p:sp>
          <p:nvSpPr>
            <p:cNvPr id="15" name="椭圆 14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72517" y="721005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5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112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1"/>
              <p:cNvSpPr txBox="1"/>
              <p:nvPr/>
            </p:nvSpPr>
            <p:spPr>
              <a:xfrm>
                <a:off x="785418" y="647951"/>
                <a:ext cx="7701357" cy="12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8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小猴子从树上摘下一些桃子，它一天能吃掉这些桃子的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altLang="zh-CN" sz="28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 ,</a:t>
                </a:r>
                <a:r>
                  <a:rPr lang="zh-CN" altLang="en-US" sz="28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一周能吃掉这些桃子的几分之几</a:t>
                </a:r>
                <a:r>
                  <a:rPr lang="en-US" altLang="zh-CN" sz="2800" b="1" dirty="0" smtClean="0">
                    <a:solidFill>
                      <a:srgbClr val="00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?</a:t>
                </a:r>
                <a:endParaRPr lang="zh-CN" altLang="en-US" sz="2800" b="1" dirty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7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18" y="647951"/>
                <a:ext cx="7701357" cy="1214243"/>
              </a:xfrm>
              <a:prstGeom prst="rect">
                <a:avLst/>
              </a:prstGeom>
              <a:blipFill rotWithShape="0">
                <a:blip r:embed="rId3"/>
                <a:stretch>
                  <a:fillRect l="-1663" t="-5025" r="-1346" b="-30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980545" y="2551763"/>
                <a:ext cx="797526" cy="778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545" y="2551763"/>
                <a:ext cx="797526" cy="7785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2126877" y="2475091"/>
                <a:ext cx="945002" cy="904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877" y="2475091"/>
                <a:ext cx="945002" cy="9043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977040" y="2492905"/>
                <a:ext cx="1150187" cy="904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040" y="2492905"/>
                <a:ext cx="1150187" cy="90435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1"/>
              <p:cNvSpPr txBox="1"/>
              <p:nvPr/>
            </p:nvSpPr>
            <p:spPr>
              <a:xfrm>
                <a:off x="2011743" y="3438299"/>
                <a:ext cx="4735129" cy="778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8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答：一周能吃掉这些桃子的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altLang="zh-CN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28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>
          <p:sp>
            <p:nvSpPr>
              <p:cNvPr id="25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743" y="3438299"/>
                <a:ext cx="4735129" cy="778483"/>
              </a:xfrm>
              <a:prstGeom prst="rect">
                <a:avLst/>
              </a:prstGeom>
              <a:blipFill rotWithShape="1">
                <a:blip r:embed="rId7"/>
                <a:stretch>
                  <a:fillRect l="-2574" r="-10296" b="-4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组合 29"/>
          <p:cNvGrpSpPr/>
          <p:nvPr/>
        </p:nvGrpSpPr>
        <p:grpSpPr>
          <a:xfrm>
            <a:off x="5028237" y="1789614"/>
            <a:ext cx="2657475" cy="1155466"/>
            <a:chOff x="5088736" y="1384213"/>
            <a:chExt cx="2657475" cy="1155466"/>
          </a:xfrm>
        </p:grpSpPr>
        <p:sp>
          <p:nvSpPr>
            <p:cNvPr id="31" name="云形标注 30"/>
            <p:cNvSpPr/>
            <p:nvPr/>
          </p:nvSpPr>
          <p:spPr>
            <a:xfrm>
              <a:off x="5088736" y="1384213"/>
              <a:ext cx="2657475" cy="1155466"/>
            </a:xfrm>
            <a:prstGeom prst="cloudCallout">
              <a:avLst>
                <a:gd name="adj1" fmla="val -65635"/>
                <a:gd name="adj2" fmla="val -39719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5389748" y="1386540"/>
                  <a:ext cx="2233601" cy="10540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en-US" b="1" dirty="0" smtClean="0">
                      <a:solidFill>
                        <a:srgbClr val="000000"/>
                      </a:solidFill>
                      <a:ea typeface="楷体" pitchFamily="49" charset="-122"/>
                      <a:cs typeface="Times New Roman" panose="02020603050405020304" pitchFamily="18" charset="0"/>
                    </a:rPr>
                    <a:t>  就是求</a:t>
                  </a:r>
                  <a:r>
                    <a:rPr lang="en-US" altLang="zh-CN" b="1" dirty="0" smtClean="0">
                      <a:solidFill>
                        <a:srgbClr val="000000"/>
                      </a:solidFill>
                      <a:ea typeface="楷体" pitchFamily="49" charset="-122"/>
                      <a:cs typeface="Times New Roman" panose="02020603050405020304" pitchFamily="18" charset="0"/>
                    </a:rPr>
                    <a:t>7</a:t>
                  </a:r>
                  <a:r>
                    <a:rPr lang="zh-CN" altLang="en-US" b="1" dirty="0" smtClean="0">
                      <a:solidFill>
                        <a:srgbClr val="000000"/>
                      </a:solidFill>
                      <a:ea typeface="楷体" pitchFamily="49" charset="-122"/>
                      <a:cs typeface="Times New Roman" panose="02020603050405020304" pitchFamily="18" charset="0"/>
                    </a:rPr>
                    <a:t>个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b="1" i="1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b="1">
                              <a:solidFill>
                                <a:prstClr val="black"/>
                              </a:solidFill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b="1">
                              <a:solidFill>
                                <a:prstClr val="black"/>
                              </a:solidFill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zh-CN" altLang="en-US" b="1" dirty="0" smtClean="0">
                      <a:solidFill>
                        <a:srgbClr val="000000"/>
                      </a:solidFill>
                      <a:ea typeface="楷体" pitchFamily="49" charset="-122"/>
                      <a:cs typeface="Times New Roman" panose="02020603050405020304" pitchFamily="18" charset="0"/>
                    </a:rPr>
                    <a:t>的和是多少。</a:t>
                  </a:r>
                  <a:endParaRPr lang="en-US" altLang="zh-CN" b="1" dirty="0">
                    <a:solidFill>
                      <a:srgbClr val="000000"/>
                    </a:solidFill>
                    <a:ea typeface="楷体" pitchFamily="49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89748" y="1386540"/>
                  <a:ext cx="2233601" cy="105407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087" r="-2180" b="-1040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71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18" name="矩形 17"/>
          <p:cNvSpPr/>
          <p:nvPr/>
        </p:nvSpPr>
        <p:spPr>
          <a:xfrm>
            <a:off x="1206039" y="2336429"/>
            <a:ext cx="67310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分数乘整数的意义与整数乘法的意义相同，都是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求几个相同加数的和的简便运算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计算分数乘整数，用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分数的分子与整数相乘的积作分子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分母不变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2973" y="1492323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分数乘整数</a:t>
            </a:r>
            <a:endParaRPr lang="zh-CN" altLang="en-US" sz="2000" dirty="0"/>
          </a:p>
        </p:txBody>
      </p:sp>
      <p:grpSp>
        <p:nvGrpSpPr>
          <p:cNvPr id="4" name="组合 3"/>
          <p:cNvGrpSpPr/>
          <p:nvPr/>
        </p:nvGrpSpPr>
        <p:grpSpPr>
          <a:xfrm>
            <a:off x="1096630" y="2112212"/>
            <a:ext cx="6962218" cy="2140993"/>
            <a:chOff x="973592" y="1225588"/>
            <a:chExt cx="8734127" cy="1859978"/>
          </a:xfrm>
        </p:grpSpPr>
        <p:sp>
          <p:nvSpPr>
            <p:cNvPr id="29" name="圆角矩形 26">
              <a:extLst>
                <a:ext uri="{FF2B5EF4-FFF2-40B4-BE49-F238E27FC236}">
                  <a16:creationId xmlns:a16="http://schemas.microsoft.com/office/drawing/2014/main" xmlns="" id="{7E9F23FB-E8AD-4C5C-8F94-1665DA5E4EF5}"/>
                </a:ext>
              </a:extLst>
            </p:cNvPr>
            <p:cNvSpPr/>
            <p:nvPr/>
          </p:nvSpPr>
          <p:spPr>
            <a:xfrm>
              <a:off x="1042218" y="1281787"/>
              <a:ext cx="8640727" cy="1774562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93">
              <a:extLst>
                <a:ext uri="{FF2B5EF4-FFF2-40B4-BE49-F238E27FC236}">
                  <a16:creationId xmlns:a16="http://schemas.microsoft.com/office/drawing/2014/main" xmlns="" id="{BF2493C3-03FD-450E-A496-1BAB1E44E448}"/>
                </a:ext>
              </a:extLst>
            </p:cNvPr>
            <p:cNvSpPr/>
            <p:nvPr/>
          </p:nvSpPr>
          <p:spPr>
            <a:xfrm rot="10800000">
              <a:off x="9402187" y="2780034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60380" y="1749125"/>
            <a:ext cx="625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教材第</a:t>
            </a:r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34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页练习三第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AEDD5082-B696-6FFD-008A-7AF7310C5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375096"/>
              </p:ext>
            </p:extLst>
          </p:nvPr>
        </p:nvGraphicFramePr>
        <p:xfrm>
          <a:off x="5570440" y="3566422"/>
          <a:ext cx="2581887" cy="824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88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88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88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88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88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88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2493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4A1E04D1-797A-B709-5181-ED498BBAC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16915"/>
              </p:ext>
            </p:extLst>
          </p:nvPr>
        </p:nvGraphicFramePr>
        <p:xfrm>
          <a:off x="6309196" y="3566421"/>
          <a:ext cx="360000" cy="81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172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7ECF7275-E062-4522-B15D-94CD0AE5F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873965"/>
              </p:ext>
            </p:extLst>
          </p:nvPr>
        </p:nvGraphicFramePr>
        <p:xfrm>
          <a:off x="6675731" y="3566421"/>
          <a:ext cx="360000" cy="81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172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xmlns="" id="{5BDA5EEE-016D-D5FD-71E1-2428F1DEC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268838"/>
              </p:ext>
            </p:extLst>
          </p:nvPr>
        </p:nvGraphicFramePr>
        <p:xfrm>
          <a:off x="7042266" y="3566421"/>
          <a:ext cx="360000" cy="81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172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xmlns="" id="{98347714-C459-3388-07B5-3A9EF269CD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806377"/>
              </p:ext>
            </p:extLst>
          </p:nvPr>
        </p:nvGraphicFramePr>
        <p:xfrm>
          <a:off x="7397341" y="3566421"/>
          <a:ext cx="396000" cy="81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172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87D164F0-C840-710A-7F03-9B8924D39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193478"/>
              </p:ext>
            </p:extLst>
          </p:nvPr>
        </p:nvGraphicFramePr>
        <p:xfrm>
          <a:off x="5576126" y="3566421"/>
          <a:ext cx="360000" cy="81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172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xmlns="" id="{61C8ADA0-3809-680A-6E1D-70F724C31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709890"/>
              </p:ext>
            </p:extLst>
          </p:nvPr>
        </p:nvGraphicFramePr>
        <p:xfrm>
          <a:off x="5942661" y="3566421"/>
          <a:ext cx="360000" cy="81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172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xmlns="" id="{240E9259-60CB-B2F9-7056-461AA917CC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3003" y="995984"/>
                <a:ext cx="5576194" cy="3259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32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填空。</a:t>
                </a:r>
                <a:endPara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eaLnBrk="1" hangingPunct="1"/>
                <a:r>
                  <a:rPr lang="en-US" altLang="zh-CN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(1)</a:t>
                </a:r>
                <a:r>
                  <a:rPr lang="en-US" altLang="zh-CN" sz="2800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个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是</a:t>
                </a:r>
                <a:r>
                  <a:rPr lang="en-US" altLang="zh-CN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(    )</a:t>
                </a: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  <a:endPara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eaLnBrk="1" hangingPunct="1"/>
                <a:endPara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eaLnBrk="1" hangingPunct="1"/>
                <a:endPara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eaLnBrk="1" hangingPunct="1"/>
                <a:endPara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pPr eaLnBrk="1" hangingPunct="1"/>
                <a:r>
                  <a:rPr lang="en-US" altLang="zh-CN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(2)</a:t>
                </a:r>
                <a:r>
                  <a:rPr lang="en-US" altLang="zh-CN" sz="2800" b="1" dirty="0"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里面有</a:t>
                </a:r>
                <a:r>
                  <a:rPr lang="en-US" altLang="zh-CN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(    )</a:t>
                </a:r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个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。</a:t>
                </a:r>
              </a:p>
            </p:txBody>
          </p:sp>
        </mc:Choice>
        <mc:Fallback xmlns="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240E9259-60CB-B2F9-7056-461AA917C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3003" y="995984"/>
                <a:ext cx="5576194" cy="3259482"/>
              </a:xfrm>
              <a:prstGeom prst="rect">
                <a:avLst/>
              </a:prstGeom>
              <a:blipFill>
                <a:blip r:embed="rId2"/>
                <a:stretch>
                  <a:fillRect l="-2732" t="-2430" b="-3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xmlns="" id="{FE2DFB47-DABD-03F6-F520-0B6139663E6B}"/>
                  </a:ext>
                </a:extLst>
              </p:cNvPr>
              <p:cNvSpPr/>
              <p:nvPr/>
            </p:nvSpPr>
            <p:spPr>
              <a:xfrm>
                <a:off x="2975170" y="1389895"/>
                <a:ext cx="444594" cy="9043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altLang="zh-CN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E2DFB47-DABD-03F6-F520-0B6139663E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170" y="1389895"/>
                <a:ext cx="444594" cy="9043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 Box 3">
            <a:extLst>
              <a:ext uri="{FF2B5EF4-FFF2-40B4-BE49-F238E27FC236}">
                <a16:creationId xmlns:a16="http://schemas.microsoft.com/office/drawing/2014/main" xmlns="" id="{BCC06FA5-D3DD-D9D4-8B61-17A81B368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435" y="3562311"/>
            <a:ext cx="7223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2" name="表格 21">
            <a:extLst>
              <a:ext uri="{FF2B5EF4-FFF2-40B4-BE49-F238E27FC236}">
                <a16:creationId xmlns:a16="http://schemas.microsoft.com/office/drawing/2014/main" xmlns="" id="{278A2DAF-CE49-A04A-C959-A2330560F2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095524"/>
              </p:ext>
            </p:extLst>
          </p:nvPr>
        </p:nvGraphicFramePr>
        <p:xfrm>
          <a:off x="5168959" y="1394133"/>
          <a:ext cx="2950728" cy="968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88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88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88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688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688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688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6884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96800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ADBE3D09-969C-DEAC-01B4-8878F66A073D}"/>
                  </a:ext>
                </a:extLst>
              </p:cNvPr>
              <p:cNvSpPr/>
              <p:nvPr/>
            </p:nvSpPr>
            <p:spPr>
              <a:xfrm>
                <a:off x="5517572" y="472075"/>
                <a:ext cx="396262" cy="684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ADBE3D09-969C-DEAC-01B4-8878F66A07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572" y="472075"/>
                <a:ext cx="396262" cy="684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左大括号 23">
            <a:extLst>
              <a:ext uri="{FF2B5EF4-FFF2-40B4-BE49-F238E27FC236}">
                <a16:creationId xmlns:a16="http://schemas.microsoft.com/office/drawing/2014/main" xmlns="" id="{2FA8C9C6-C881-14BF-6AE5-C9EF9D2A2FC2}"/>
              </a:ext>
            </a:extLst>
          </p:cNvPr>
          <p:cNvSpPr/>
          <p:nvPr/>
        </p:nvSpPr>
        <p:spPr>
          <a:xfrm rot="5400000">
            <a:off x="5627030" y="764404"/>
            <a:ext cx="177345" cy="1082113"/>
          </a:xfrm>
          <a:prstGeom prst="leftBrace">
            <a:avLst>
              <a:gd name="adj1" fmla="val 38889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左大括号 24">
            <a:extLst>
              <a:ext uri="{FF2B5EF4-FFF2-40B4-BE49-F238E27FC236}">
                <a16:creationId xmlns:a16="http://schemas.microsoft.com/office/drawing/2014/main" xmlns="" id="{1B512711-A14B-703E-9729-23D0B23BDEFD}"/>
              </a:ext>
            </a:extLst>
          </p:cNvPr>
          <p:cNvSpPr/>
          <p:nvPr/>
        </p:nvSpPr>
        <p:spPr>
          <a:xfrm rot="5400000">
            <a:off x="6546334" y="2355414"/>
            <a:ext cx="240799" cy="2181215"/>
          </a:xfrm>
          <a:prstGeom prst="leftBrace">
            <a:avLst>
              <a:gd name="adj1" fmla="val 38889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xmlns="" id="{0E441C89-1F09-9ECB-E545-3183D527179B}"/>
                  </a:ext>
                </a:extLst>
              </p:cNvPr>
              <p:cNvSpPr/>
              <p:nvPr/>
            </p:nvSpPr>
            <p:spPr>
              <a:xfrm>
                <a:off x="6480022" y="2701205"/>
                <a:ext cx="415498" cy="684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0E441C89-1F09-9ECB-E545-3183D5271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022" y="2701205"/>
                <a:ext cx="415498" cy="684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表格 26">
            <a:extLst>
              <a:ext uri="{FF2B5EF4-FFF2-40B4-BE49-F238E27FC236}">
                <a16:creationId xmlns:a16="http://schemas.microsoft.com/office/drawing/2014/main" xmlns="" id="{C9B6EB3E-1DB1-AF1B-23DA-EB1BCD477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421826"/>
              </p:ext>
            </p:extLst>
          </p:nvPr>
        </p:nvGraphicFramePr>
        <p:xfrm>
          <a:off x="5174646" y="1394133"/>
          <a:ext cx="360000" cy="96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612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8" name="表格 27">
            <a:extLst>
              <a:ext uri="{FF2B5EF4-FFF2-40B4-BE49-F238E27FC236}">
                <a16:creationId xmlns:a16="http://schemas.microsoft.com/office/drawing/2014/main" xmlns="" id="{E0A5A059-D2AD-8323-633C-F99352BD8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4625"/>
              </p:ext>
            </p:extLst>
          </p:nvPr>
        </p:nvGraphicFramePr>
        <p:xfrm>
          <a:off x="5544240" y="1394133"/>
          <a:ext cx="360000" cy="96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612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9" name="表格 28">
            <a:extLst>
              <a:ext uri="{FF2B5EF4-FFF2-40B4-BE49-F238E27FC236}">
                <a16:creationId xmlns:a16="http://schemas.microsoft.com/office/drawing/2014/main" xmlns="" id="{A294893B-735E-F30C-3210-1C4DDD2B96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039427"/>
              </p:ext>
            </p:extLst>
          </p:nvPr>
        </p:nvGraphicFramePr>
        <p:xfrm>
          <a:off x="5913834" y="1394133"/>
          <a:ext cx="360000" cy="96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612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5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23" grpId="0"/>
      <p:bldP spid="24" grpId="0" animBg="1"/>
      <p:bldP spid="25" grpId="0" animBg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7717" y="790524"/>
            <a:ext cx="7200000" cy="6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spc="300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分数乘法（一）：分数</a:t>
            </a:r>
            <a:r>
              <a:rPr lang="zh-CN" altLang="en-US" sz="3600" b="1" spc="300" dirty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乘整数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3417638" y="2505325"/>
                <a:ext cx="1223348" cy="904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800" b="1" i="1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638" y="2505325"/>
                <a:ext cx="1223348" cy="9043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5493201" y="2527049"/>
                <a:ext cx="718978" cy="904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201" y="2527049"/>
                <a:ext cx="718978" cy="9043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2667780" y="2505325"/>
                <a:ext cx="945002" cy="904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780" y="2505325"/>
                <a:ext cx="945002" cy="9043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4518167" y="2527049"/>
                <a:ext cx="1150187" cy="904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800" b="1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800" b="1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167" y="2527049"/>
                <a:ext cx="1150187" cy="9043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541261" y="3466171"/>
            <a:ext cx="21641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分母不变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342016" y="1536817"/>
            <a:ext cx="23023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分子和整数</a:t>
            </a:r>
            <a:r>
              <a:rPr lang="zh-CN" altLang="en-US" sz="2800" b="1" dirty="0" smtClean="0">
                <a:solidFill>
                  <a:srgbClr val="FF0000"/>
                </a:solidFill>
                <a:ea typeface="楷体" panose="02010609060101010101" pitchFamily="49" charset="-122"/>
                <a:cs typeface="Times New Roman" panose="02020603050405020304" pitchFamily="18" charset="0"/>
              </a:rPr>
              <a:t>相乘作分子</a:t>
            </a:r>
            <a:endParaRPr lang="zh-CN" altLang="en-US" sz="2800" b="1" dirty="0">
              <a:solidFill>
                <a:srgbClr val="FF0000"/>
              </a:solidFill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738283" y="772546"/>
            <a:ext cx="2978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kumimoji="1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/>
              <a:t>举例说明乘法的意义。</a:t>
            </a:r>
          </a:p>
        </p:txBody>
      </p:sp>
      <p:sp>
        <p:nvSpPr>
          <p:cNvPr id="17" name="圆角矩形标注 16"/>
          <p:cNvSpPr/>
          <p:nvPr/>
        </p:nvSpPr>
        <p:spPr>
          <a:xfrm>
            <a:off x="1728391" y="772546"/>
            <a:ext cx="3125619" cy="495445"/>
          </a:xfrm>
          <a:prstGeom prst="wedgeRoundRectCallout">
            <a:avLst>
              <a:gd name="adj1" fmla="val -48398"/>
              <a:gd name="adj2" fmla="val 98987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4717279" y="1596756"/>
            <a:ext cx="26629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kumimoji="1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/>
              <a:t>表示几个相同加数的和的简便运算。</a:t>
            </a:r>
          </a:p>
        </p:txBody>
      </p:sp>
      <p:sp>
        <p:nvSpPr>
          <p:cNvPr id="24" name="圆角矩形标注 23"/>
          <p:cNvSpPr/>
          <p:nvPr/>
        </p:nvSpPr>
        <p:spPr>
          <a:xfrm>
            <a:off x="4717279" y="1596756"/>
            <a:ext cx="2662934" cy="830997"/>
          </a:xfrm>
          <a:prstGeom prst="wedgeRoundRectCallout">
            <a:avLst>
              <a:gd name="adj1" fmla="val 45063"/>
              <a:gd name="adj2" fmla="val 89325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31" y="547991"/>
            <a:ext cx="1086121" cy="144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71" y="2071828"/>
            <a:ext cx="1535522" cy="1440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23920" y="1863161"/>
            <a:ext cx="1787669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 i="1">
                <a:solidFill>
                  <a:prstClr val="black"/>
                </a:solidFill>
                <a:latin typeface="Cambria Math" panose="02040503050406030204" pitchFamily="18" charset="0"/>
                <a:ea typeface="楷体" panose="02010609060101010101" pitchFamily="49" charset="-122"/>
              </a:defRPr>
            </a:lvl1pPr>
          </a:lstStyle>
          <a:p>
            <a:r>
              <a:rPr lang="en-US" altLang="zh-CN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5+5+5=5</a:t>
            </a:r>
            <a:r>
              <a:rPr lang="zh-CN" altLang="zh-CN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US" altLang="zh-CN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006280" y="2552945"/>
            <a:ext cx="2710999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 i="1">
                <a:solidFill>
                  <a:prstClr val="black"/>
                </a:solidFill>
                <a:latin typeface="Cambria Math" panose="02040503050406030204" pitchFamily="18" charset="0"/>
                <a:ea typeface="楷体" panose="02010609060101010101" pitchFamily="49" charset="-122"/>
              </a:defRPr>
            </a:lvl1pPr>
          </a:lstStyle>
          <a:p>
            <a:r>
              <a:rPr lang="en-US" altLang="zh-CN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0.5+0.5+0.5=0.5×3</a:t>
            </a:r>
            <a:endParaRPr lang="zh-CN" alt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2098645" y="3287092"/>
                <a:ext cx="2020105" cy="684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altLang="zh-CN" sz="2400" b="1" i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altLang="zh-CN" sz="2400" b="1" i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400" b="1" dirty="0">
                    <a:solidFill>
                      <a:prstClr val="black"/>
                    </a:solidFill>
                    <a:ea typeface="楷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altLang="zh-CN" sz="2400" b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altLang="zh-CN" sz="2400" b="1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645" y="3287092"/>
                <a:ext cx="2020105" cy="684803"/>
              </a:xfrm>
              <a:prstGeom prst="rect">
                <a:avLst/>
              </a:prstGeom>
              <a:blipFill>
                <a:blip r:embed="rId4"/>
                <a:stretch>
                  <a:fillRect b="-61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09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3" grpId="0"/>
      <p:bldP spid="24" grpId="0" animBg="1"/>
      <p:bldP spid="6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2092742" y="3171503"/>
                <a:ext cx="1832522" cy="688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kumimoji="1" sz="28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dirty="0"/>
                  <a:t>3</a:t>
                </a:r>
                <a:r>
                  <a:rPr lang="zh-CN" altLang="en-US" sz="2400" dirty="0"/>
                  <a:t>个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i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i="0"/>
                          <m:t>5</m:t>
                        </m:r>
                      </m:den>
                    </m:f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dirty="0"/>
                  <a:t>是</a:t>
                </a:r>
                <a14:m>
                  <m:oMath xmlns:m="http://schemas.openxmlformats.org/officeDocument/2006/math">
                    <m:r>
                      <a:rPr lang="en-US" altLang="zh-CN" sz="2400" b="1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24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i="0"/>
                          <m:t>5</m:t>
                        </m:r>
                      </m:den>
                    </m:f>
                    <m:r>
                      <a:rPr lang="en-US" altLang="zh-CN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dirty="0"/>
                  <a:t>。</a:t>
                </a:r>
              </a:p>
            </p:txBody>
          </p:sp>
        </mc:Choice>
        <mc:Fallback xmlns="">
          <p:sp>
            <p:nvSpPr>
              <p:cNvPr id="1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92742" y="3171503"/>
                <a:ext cx="1832522" cy="688650"/>
              </a:xfrm>
              <a:prstGeom prst="rect">
                <a:avLst/>
              </a:prstGeom>
              <a:blipFill rotWithShape="1">
                <a:blip r:embed="rId2"/>
                <a:stretch>
                  <a:fillRect l="-4983" r="-5316" b="-61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899363" y="1851815"/>
            <a:ext cx="21647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kumimoji="1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/>
              <a:t>我用加法计算。</a:t>
            </a:r>
          </a:p>
        </p:txBody>
      </p:sp>
      <p:sp>
        <p:nvSpPr>
          <p:cNvPr id="19" name="圆角矩形标注 18"/>
          <p:cNvSpPr/>
          <p:nvPr/>
        </p:nvSpPr>
        <p:spPr>
          <a:xfrm>
            <a:off x="1878472" y="3084332"/>
            <a:ext cx="2064854" cy="808081"/>
          </a:xfrm>
          <a:prstGeom prst="wedgeRoundRectCallout">
            <a:avLst>
              <a:gd name="adj1" fmla="val -65467"/>
              <a:gd name="adj2" fmla="val 35841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标注 19"/>
          <p:cNvSpPr/>
          <p:nvPr/>
        </p:nvSpPr>
        <p:spPr>
          <a:xfrm>
            <a:off x="4889472" y="1851815"/>
            <a:ext cx="2174643" cy="495445"/>
          </a:xfrm>
          <a:prstGeom prst="wedgeRoundRectCallout">
            <a:avLst>
              <a:gd name="adj1" fmla="val 68723"/>
              <a:gd name="adj2" fmla="val 39094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701635" y="778101"/>
                <a:ext cx="7604166" cy="1214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800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个    </a:t>
                </a:r>
                <a:r>
                  <a:rPr lang="zh-CN" altLang="en-US" sz="2800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占整张</a:t>
                </a:r>
                <a:r>
                  <a:rPr lang="zh-CN" altLang="en-US" sz="2800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纸条的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2800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800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个    占整张</a:t>
                </a:r>
                <a:r>
                  <a:rPr lang="zh-CN" altLang="en-US" sz="2800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纸条的几分之几？</a:t>
                </a:r>
              </a:p>
            </p:txBody>
          </p:sp>
        </mc:Choice>
        <mc:Fallback>
          <p:sp>
            <p:nvSpPr>
              <p:cNvPr id="1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635" y="778101"/>
                <a:ext cx="7604166" cy="1214243"/>
              </a:xfrm>
              <a:prstGeom prst="rect">
                <a:avLst/>
              </a:prstGeom>
              <a:blipFill rotWithShape="1">
                <a:blip r:embed="rId3"/>
                <a:stretch>
                  <a:fillRect l="-1603" r="-481" b="-115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椭圆 1"/>
          <p:cNvSpPr/>
          <p:nvPr/>
        </p:nvSpPr>
        <p:spPr>
          <a:xfrm>
            <a:off x="413634" y="102805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4995899" y="2529165"/>
                <a:ext cx="1274708" cy="787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899" y="2529165"/>
                <a:ext cx="1274708" cy="7878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724478" y="3438916"/>
                <a:ext cx="1293944" cy="787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+1+1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78" y="3438916"/>
                <a:ext cx="1293944" cy="7878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4750320" y="4138728"/>
                <a:ext cx="639919" cy="787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320" y="4138728"/>
                <a:ext cx="639919" cy="7878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0661" y="1015354"/>
            <a:ext cx="379489" cy="37948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/>
          <a:srcRect l="11951" t="7877" r="11147" b="12658"/>
          <a:stretch/>
        </p:blipFill>
        <p:spPr>
          <a:xfrm>
            <a:off x="1937033" y="2343134"/>
            <a:ext cx="378780" cy="4104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/>
          <a:srcRect l="11951" t="7877" r="11147" b="12658"/>
          <a:stretch/>
        </p:blipFill>
        <p:spPr>
          <a:xfrm>
            <a:off x="2325494" y="2343134"/>
            <a:ext cx="378780" cy="4104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7"/>
          <a:srcRect l="11951" t="7877" r="11147" b="12658"/>
          <a:stretch/>
        </p:blipFill>
        <p:spPr>
          <a:xfrm>
            <a:off x="2704274" y="2343134"/>
            <a:ext cx="378780" cy="410400"/>
          </a:xfrm>
          <a:prstGeom prst="rect">
            <a:avLst/>
          </a:prstGeom>
        </p:spPr>
      </p:pic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953758"/>
              </p:ext>
            </p:extLst>
          </p:nvPr>
        </p:nvGraphicFramePr>
        <p:xfrm>
          <a:off x="1937033" y="2343135"/>
          <a:ext cx="1935205" cy="422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70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7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870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70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248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23" y="3172413"/>
            <a:ext cx="1244143" cy="1440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200" y="1769864"/>
            <a:ext cx="1512000" cy="136994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2070" y="1015354"/>
            <a:ext cx="379489" cy="379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 animBg="1"/>
      <p:bldP spid="20" grpId="0" animBg="1"/>
      <p:bldP spid="5" grpId="0"/>
      <p:bldP spid="15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191210" y="336710"/>
            <a:ext cx="21647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kumimoji="1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/>
              <a:t>我用乘法计算。</a:t>
            </a:r>
          </a:p>
        </p:txBody>
      </p:sp>
      <p:sp>
        <p:nvSpPr>
          <p:cNvPr id="17" name="圆角矩形标注 16"/>
          <p:cNvSpPr/>
          <p:nvPr/>
        </p:nvSpPr>
        <p:spPr>
          <a:xfrm>
            <a:off x="2181319" y="336710"/>
            <a:ext cx="2174643" cy="495445"/>
          </a:xfrm>
          <a:prstGeom prst="wedgeRoundRectCallout">
            <a:avLst>
              <a:gd name="adj1" fmla="val -67263"/>
              <a:gd name="adj2" fmla="val 35167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1982104" y="1701181"/>
                <a:ext cx="1499128" cy="787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104" y="1701181"/>
                <a:ext cx="1499128" cy="78784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1982104" y="2563517"/>
                <a:ext cx="1293944" cy="787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+1+1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104" y="2563517"/>
                <a:ext cx="1293944" cy="7878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1976846" y="4141856"/>
                <a:ext cx="639919" cy="787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846" y="4141856"/>
                <a:ext cx="639919" cy="7878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2296806" y="878528"/>
                <a:ext cx="864339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806" y="878528"/>
                <a:ext cx="864339" cy="786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矩形 21"/>
              <p:cNvSpPr/>
              <p:nvPr/>
            </p:nvSpPr>
            <p:spPr>
              <a:xfrm>
                <a:off x="1976846" y="3355679"/>
                <a:ext cx="1013419" cy="787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846" y="3355679"/>
                <a:ext cx="1013419" cy="7878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 Box 3"/>
              <p:cNvSpPr txBox="1">
                <a:spLocks noChangeArrowheads="1"/>
              </p:cNvSpPr>
              <p:nvPr/>
            </p:nvSpPr>
            <p:spPr bwMode="auto">
              <a:xfrm>
                <a:off x="4242068" y="1690760"/>
                <a:ext cx="3741965" cy="684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spcBef>
                    <a:spcPct val="50000"/>
                  </a:spcBef>
                  <a:defRPr kumimoji="1" sz="28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sz="2400" dirty="0"/>
                  <a:t>也可以列</a:t>
                </a:r>
                <a:r>
                  <a:rPr lang="zh-CN" altLang="en-US" sz="2400" dirty="0" smtClean="0"/>
                  <a:t>成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400" i="0">
                        <a:solidFill>
                          <a:prstClr val="black"/>
                        </a:solidFill>
                        <a:ea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altLang="zh-CN" sz="2400" i="0">
                        <a:solidFill>
                          <a:prstClr val="black"/>
                        </a:solidFill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i="0">
                            <a:solidFill>
                              <a:prstClr val="black"/>
                            </a:solidFill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i="0">
                            <a:solidFill>
                              <a:prstClr val="black"/>
                            </a:solidFill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sz="2400" dirty="0"/>
                  <a:t> 。</a:t>
                </a:r>
              </a:p>
            </p:txBody>
          </p:sp>
        </mc:Choice>
        <mc:Fallback>
          <p:sp>
            <p:nvSpPr>
              <p:cNvPr id="2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2068" y="1690760"/>
                <a:ext cx="3741965" cy="684867"/>
              </a:xfrm>
              <a:prstGeom prst="rect">
                <a:avLst/>
              </a:prstGeom>
              <a:blipFill rotWithShape="1">
                <a:blip r:embed="rId7"/>
                <a:stretch>
                  <a:fillRect l="-2606" b="-26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圆角矩形标注 23"/>
          <p:cNvSpPr/>
          <p:nvPr/>
        </p:nvSpPr>
        <p:spPr>
          <a:xfrm>
            <a:off x="4199219" y="1647814"/>
            <a:ext cx="2944461" cy="736427"/>
          </a:xfrm>
          <a:prstGeom prst="wedgeRoundRectCallout">
            <a:avLst>
              <a:gd name="adj1" fmla="val 45063"/>
              <a:gd name="adj2" fmla="val 89325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4157980" y="3933857"/>
                <a:ext cx="4400564" cy="783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 dirty="0">
                    <a:solidFill>
                      <a:prstClr val="black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答：</a:t>
                </a:r>
                <a:r>
                  <a:rPr lang="en-US" altLang="zh-CN" sz="2800" b="1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800" b="1" dirty="0" smtClean="0">
                    <a:solidFill>
                      <a:prstClr val="black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个    占</a:t>
                </a:r>
                <a:r>
                  <a:rPr lang="zh-CN" altLang="en-US" sz="2800" b="1" dirty="0">
                    <a:solidFill>
                      <a:prstClr val="black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整张纸条的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solidFill>
                              <a:prstClr val="black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>
                            <a:solidFill>
                              <a:prstClr val="black"/>
                            </a:solidFill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altLang="en-US" dirty="0"/>
                  <a:t> 。</a:t>
                </a:r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980" y="3933857"/>
                <a:ext cx="4400564" cy="783356"/>
              </a:xfrm>
              <a:prstGeom prst="rect">
                <a:avLst/>
              </a:prstGeom>
              <a:blipFill rotWithShape="1">
                <a:blip r:embed="rId8"/>
                <a:stretch>
                  <a:fillRect l="-2770" r="-277" b="-7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50" y="158528"/>
            <a:ext cx="1086121" cy="144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52" y="2213438"/>
            <a:ext cx="1535522" cy="1440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76846" y="1701181"/>
            <a:ext cx="1603842" cy="1650180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704" y="4127754"/>
            <a:ext cx="379489" cy="379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5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"/>
              <p:cNvSpPr txBox="1">
                <a:spLocks noChangeArrowheads="1"/>
              </p:cNvSpPr>
              <p:nvPr/>
            </p:nvSpPr>
            <p:spPr bwMode="auto">
              <a:xfrm>
                <a:off x="1034847" y="484759"/>
                <a:ext cx="7311485" cy="1212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800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个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zh-CN" altLang="en-US" sz="2800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的和是多少？下面的算法你看懂了吗？与同伴说一说。</a:t>
                </a:r>
              </a:p>
            </p:txBody>
          </p:sp>
        </mc:Choice>
        <mc:Fallback xmlns="">
          <p:sp>
            <p:nvSpPr>
              <p:cNvPr id="32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4847" y="484759"/>
                <a:ext cx="7311485" cy="1212383"/>
              </a:xfrm>
              <a:prstGeom prst="rect">
                <a:avLst/>
              </a:prstGeom>
              <a:blipFill rotWithShape="0">
                <a:blip r:embed="rId2"/>
                <a:stretch>
                  <a:fillRect l="-1751" b="-121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椭圆 32"/>
          <p:cNvSpPr/>
          <p:nvPr/>
        </p:nvSpPr>
        <p:spPr>
          <a:xfrm>
            <a:off x="667110" y="698101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573222"/>
              </p:ext>
            </p:extLst>
          </p:nvPr>
        </p:nvGraphicFramePr>
        <p:xfrm>
          <a:off x="1910522" y="2468448"/>
          <a:ext cx="2950724" cy="1532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5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15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15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15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15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15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15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532242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左大括号 3"/>
          <p:cNvSpPr/>
          <p:nvPr/>
        </p:nvSpPr>
        <p:spPr>
          <a:xfrm rot="5400000">
            <a:off x="2409873" y="1704964"/>
            <a:ext cx="252922" cy="1264596"/>
          </a:xfrm>
          <a:prstGeom prst="leftBrace">
            <a:avLst>
              <a:gd name="adj1" fmla="val 38889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左大括号 33"/>
          <p:cNvSpPr/>
          <p:nvPr/>
        </p:nvSpPr>
        <p:spPr>
          <a:xfrm rot="5400000">
            <a:off x="3674469" y="1704964"/>
            <a:ext cx="252922" cy="1264596"/>
          </a:xfrm>
          <a:prstGeom prst="leftBrace">
            <a:avLst>
              <a:gd name="adj1" fmla="val 38889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399034" y="1525998"/>
                <a:ext cx="396262" cy="684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034" y="1525998"/>
                <a:ext cx="396262" cy="6848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矩形 35"/>
              <p:cNvSpPr/>
              <p:nvPr/>
            </p:nvSpPr>
            <p:spPr>
              <a:xfrm>
                <a:off x="2151741" y="4201700"/>
                <a:ext cx="814647" cy="683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个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741" y="4201700"/>
                <a:ext cx="814647" cy="683072"/>
              </a:xfrm>
              <a:prstGeom prst="rect">
                <a:avLst/>
              </a:prstGeom>
              <a:blipFill rotWithShape="1">
                <a:blip r:embed="rId4"/>
                <a:stretch>
                  <a:fillRect l="-11940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左大括号 38"/>
          <p:cNvSpPr/>
          <p:nvPr/>
        </p:nvSpPr>
        <p:spPr>
          <a:xfrm rot="16200000" flipV="1">
            <a:off x="2409873" y="3507618"/>
            <a:ext cx="252922" cy="1264596"/>
          </a:xfrm>
          <a:prstGeom prst="leftBrace">
            <a:avLst>
              <a:gd name="adj1" fmla="val 38889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左大括号 40"/>
          <p:cNvSpPr/>
          <p:nvPr/>
        </p:nvSpPr>
        <p:spPr>
          <a:xfrm rot="16200000" flipV="1">
            <a:off x="3674469" y="3507618"/>
            <a:ext cx="252922" cy="1264596"/>
          </a:xfrm>
          <a:prstGeom prst="leftBrace">
            <a:avLst>
              <a:gd name="adj1" fmla="val 38889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 Box 3"/>
              <p:cNvSpPr txBox="1">
                <a:spLocks noChangeArrowheads="1"/>
              </p:cNvSpPr>
              <p:nvPr/>
            </p:nvSpPr>
            <p:spPr bwMode="auto">
              <a:xfrm>
                <a:off x="5334000" y="1443840"/>
                <a:ext cx="2051529" cy="1472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800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个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zh-CN" altLang="en-US" sz="2800" b="1" dirty="0" smtClean="0">
                    <a:ea typeface="楷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en-US" sz="2800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一共有</a:t>
                </a:r>
                <a:r>
                  <a:rPr lang="en-US" altLang="zh-CN" sz="2800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6</a:t>
                </a:r>
                <a:r>
                  <a:rPr lang="zh-CN" altLang="en-US" sz="2800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个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zh-CN" altLang="en-US" sz="2800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 。</a:t>
                </a:r>
              </a:p>
            </p:txBody>
          </p:sp>
        </mc:Choice>
        <mc:Fallback>
          <p:sp>
            <p:nvSpPr>
              <p:cNvPr id="4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0" y="1443840"/>
                <a:ext cx="2051529" cy="1472519"/>
              </a:xfrm>
              <a:prstGeom prst="rect">
                <a:avLst/>
              </a:prstGeom>
              <a:blipFill rotWithShape="1">
                <a:blip r:embed="rId5"/>
                <a:stretch>
                  <a:fillRect l="-5935" r="-2077" b="-41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云形标注 6"/>
          <p:cNvSpPr/>
          <p:nvPr/>
        </p:nvSpPr>
        <p:spPr>
          <a:xfrm>
            <a:off x="5114229" y="1274323"/>
            <a:ext cx="2496292" cy="1702341"/>
          </a:xfrm>
          <a:prstGeom prst="cloudCallout">
            <a:avLst>
              <a:gd name="adj1" fmla="val 33334"/>
              <a:gd name="adj2" fmla="val 64215"/>
            </a:avLst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8014" y="2418226"/>
            <a:ext cx="1126677" cy="267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3663630" y="1525998"/>
                <a:ext cx="396262" cy="684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630" y="1525998"/>
                <a:ext cx="396262" cy="68480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矩形 46"/>
              <p:cNvSpPr/>
              <p:nvPr/>
            </p:nvSpPr>
            <p:spPr>
              <a:xfrm>
                <a:off x="3351101" y="4193459"/>
                <a:ext cx="814647" cy="683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3</a:t>
                </a:r>
                <a:r>
                  <a:rPr lang="zh-CN" altLang="en-US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个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400" b="1" i="0" smtClean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400" b="1" i="0">
                            <a:latin typeface="Times New Roman" panose="020206030504050203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7" name="矩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101" y="4193459"/>
                <a:ext cx="814647" cy="683072"/>
              </a:xfrm>
              <a:prstGeom prst="rect">
                <a:avLst/>
              </a:prstGeom>
              <a:blipFill rotWithShape="1">
                <a:blip r:embed="rId9"/>
                <a:stretch>
                  <a:fillRect l="-12030" b="-7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5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4" grpId="0" animBg="1"/>
      <p:bldP spid="6" grpId="0"/>
      <p:bldP spid="36" grpId="0"/>
      <p:bldP spid="39" grpId="0" animBg="1"/>
      <p:bldP spid="41" grpId="0" animBg="1"/>
      <p:bldP spid="43" grpId="0"/>
      <p:bldP spid="7" grpId="0" animBg="1"/>
      <p:bldP spid="45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069" y="1880594"/>
            <a:ext cx="1143000" cy="2395728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667110" y="698101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3"/>
              <p:cNvSpPr txBox="1">
                <a:spLocks noChangeArrowheads="1"/>
              </p:cNvSpPr>
              <p:nvPr/>
            </p:nvSpPr>
            <p:spPr bwMode="auto">
              <a:xfrm>
                <a:off x="4839140" y="1705433"/>
                <a:ext cx="2883419" cy="781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800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个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zh-CN" altLang="en-US" sz="2800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 是</a:t>
                </a:r>
                <a:r>
                  <a:rPr lang="en-US" altLang="zh-CN" sz="2800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b="1" i="0" smtClean="0"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en-US" altLang="zh-CN" sz="2800" b="1" i="1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zh-CN" altLang="en-US" sz="2800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 。</a:t>
                </a:r>
              </a:p>
            </p:txBody>
          </p:sp>
        </mc:Choice>
        <mc:Fallback xmlns="">
          <p:sp>
            <p:nvSpPr>
              <p:cNvPr id="2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39140" y="1705433"/>
                <a:ext cx="2883419" cy="781496"/>
              </a:xfrm>
              <a:prstGeom prst="rect">
                <a:avLst/>
              </a:prstGeom>
              <a:blipFill rotWithShape="0">
                <a:blip r:embed="rId5"/>
                <a:stretch>
                  <a:fillRect l="-4440" b="-85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圆角矩形标注 21"/>
          <p:cNvSpPr/>
          <p:nvPr/>
        </p:nvSpPr>
        <p:spPr>
          <a:xfrm>
            <a:off x="4600092" y="1602778"/>
            <a:ext cx="2682977" cy="918325"/>
          </a:xfrm>
          <a:prstGeom prst="wedgeRoundRectCallout">
            <a:avLst>
              <a:gd name="adj1" fmla="val 45063"/>
              <a:gd name="adj2" fmla="val 89325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2718706" y="3165521"/>
                <a:ext cx="1069524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706" y="3165521"/>
                <a:ext cx="1069524" cy="7884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4520234" y="3181084"/>
                <a:ext cx="639919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234" y="3181084"/>
                <a:ext cx="639919" cy="7884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2022018" y="3143797"/>
                <a:ext cx="864339" cy="7848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018" y="3143797"/>
                <a:ext cx="864339" cy="78489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3651546" y="3181084"/>
                <a:ext cx="1013419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546" y="3181084"/>
                <a:ext cx="1013419" cy="7884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组合 31"/>
          <p:cNvGrpSpPr/>
          <p:nvPr/>
        </p:nvGrpSpPr>
        <p:grpSpPr>
          <a:xfrm>
            <a:off x="1893450" y="2946177"/>
            <a:ext cx="3592808" cy="1192264"/>
            <a:chOff x="2506831" y="1002194"/>
            <a:chExt cx="3549397" cy="862604"/>
          </a:xfrm>
        </p:grpSpPr>
        <p:sp>
          <p:nvSpPr>
            <p:cNvPr id="33" name="圆角矩形 26">
              <a:extLst>
                <a:ext uri="{FF2B5EF4-FFF2-40B4-BE49-F238E27FC236}">
                  <a16:creationId xmlns:a16="http://schemas.microsoft.com/office/drawing/2014/main" xmlns="" id="{7E9F23FB-E8AD-4C5C-8F94-1665DA5E4EF5}"/>
                </a:ext>
              </a:extLst>
            </p:cNvPr>
            <p:cNvSpPr/>
            <p:nvPr/>
          </p:nvSpPr>
          <p:spPr>
            <a:xfrm>
              <a:off x="2566173" y="1049589"/>
              <a:ext cx="3422926" cy="784840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>
              <a:off x="2506831" y="1002194"/>
              <a:ext cx="246190" cy="235948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 flipH="1" flipV="1">
              <a:off x="5810038" y="1628850"/>
              <a:ext cx="246190" cy="235948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Box 3"/>
              <p:cNvSpPr txBox="1">
                <a:spLocks noChangeArrowheads="1"/>
              </p:cNvSpPr>
              <p:nvPr/>
            </p:nvSpPr>
            <p:spPr bwMode="auto">
              <a:xfrm>
                <a:off x="1034847" y="484759"/>
                <a:ext cx="7311485" cy="1212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800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en-US" sz="2800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个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zh-CN" altLang="en-US" sz="2800" b="1" dirty="0">
                    <a:ea typeface="楷体" panose="02010609060101010101" pitchFamily="49" charset="-122"/>
                    <a:cs typeface="Times New Roman" panose="02020603050405020304" pitchFamily="18" charset="0"/>
                  </a:rPr>
                  <a:t>的和是多少？下面的算法你看懂了吗？与同伴说一说。</a:t>
                </a:r>
              </a:p>
            </p:txBody>
          </p:sp>
        </mc:Choice>
        <mc:Fallback>
          <p:sp>
            <p:nvSpPr>
              <p:cNvPr id="1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4847" y="484759"/>
                <a:ext cx="7311485" cy="1212383"/>
              </a:xfrm>
              <a:prstGeom prst="rect">
                <a:avLst/>
              </a:prstGeom>
              <a:blipFill rotWithShape="1">
                <a:blip r:embed="rId10"/>
                <a:stretch>
                  <a:fillRect l="-1751" b="-121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41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970294" y="580491"/>
            <a:ext cx="7311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ea typeface="楷体" panose="02010609060101010101" pitchFamily="49" charset="-122"/>
                <a:cs typeface="Times New Roman" panose="02020603050405020304" pitchFamily="18" charset="0"/>
              </a:rPr>
              <a:t>算一算，说一说分数与整数相乘如何计算。</a:t>
            </a:r>
          </a:p>
        </p:txBody>
      </p:sp>
      <p:sp>
        <p:nvSpPr>
          <p:cNvPr id="31" name="椭圆 30"/>
          <p:cNvSpPr/>
          <p:nvPr/>
        </p:nvSpPr>
        <p:spPr>
          <a:xfrm>
            <a:off x="667110" y="698101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/>
              <p:cNvSpPr/>
              <p:nvPr/>
            </p:nvSpPr>
            <p:spPr>
              <a:xfrm>
                <a:off x="4853516" y="1679641"/>
                <a:ext cx="793807" cy="787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矩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516" y="1679641"/>
                <a:ext cx="793807" cy="78784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矩形 51"/>
              <p:cNvSpPr/>
              <p:nvPr/>
            </p:nvSpPr>
            <p:spPr>
              <a:xfrm>
                <a:off x="3021233" y="1665137"/>
                <a:ext cx="994182" cy="783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矩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233" y="1665137"/>
                <a:ext cx="994182" cy="7836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/>
              <p:cNvSpPr/>
              <p:nvPr/>
            </p:nvSpPr>
            <p:spPr>
              <a:xfrm>
                <a:off x="3871396" y="1682951"/>
                <a:ext cx="1013419" cy="787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矩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396" y="1682951"/>
                <a:ext cx="1013419" cy="7878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组合 57"/>
          <p:cNvGrpSpPr/>
          <p:nvPr/>
        </p:nvGrpSpPr>
        <p:grpSpPr>
          <a:xfrm>
            <a:off x="2772032" y="1485928"/>
            <a:ext cx="3131192" cy="1208786"/>
            <a:chOff x="2506831" y="1002194"/>
            <a:chExt cx="3093359" cy="874558"/>
          </a:xfrm>
        </p:grpSpPr>
        <p:sp>
          <p:nvSpPr>
            <p:cNvPr id="59" name="圆角矩形 26">
              <a:extLst>
                <a:ext uri="{FF2B5EF4-FFF2-40B4-BE49-F238E27FC236}">
                  <a16:creationId xmlns:a16="http://schemas.microsoft.com/office/drawing/2014/main" xmlns="" id="{7E9F23FB-E8AD-4C5C-8F94-1665DA5E4EF5}"/>
                </a:ext>
              </a:extLst>
            </p:cNvPr>
            <p:cNvSpPr/>
            <p:nvPr/>
          </p:nvSpPr>
          <p:spPr>
            <a:xfrm>
              <a:off x="2566172" y="1049589"/>
              <a:ext cx="2975104" cy="784840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>
              <a:off x="2506831" y="1002194"/>
              <a:ext cx="246190" cy="235948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 flipH="1" flipV="1">
              <a:off x="5354000" y="1640804"/>
              <a:ext cx="246190" cy="235948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/>
              <p:cNvSpPr/>
              <p:nvPr/>
            </p:nvSpPr>
            <p:spPr>
              <a:xfrm>
                <a:off x="4707378" y="3130703"/>
                <a:ext cx="793807" cy="788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矩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7378" y="3130703"/>
                <a:ext cx="793807" cy="7884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矩形 64"/>
              <p:cNvSpPr/>
              <p:nvPr/>
            </p:nvSpPr>
            <p:spPr>
              <a:xfrm>
                <a:off x="3040689" y="3114558"/>
                <a:ext cx="864339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zh-CN" sz="2400" b="1" i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矩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689" y="3114558"/>
                <a:ext cx="864339" cy="79367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/>
              <p:cNvSpPr/>
              <p:nvPr/>
            </p:nvSpPr>
            <p:spPr>
              <a:xfrm>
                <a:off x="3795668" y="3121842"/>
                <a:ext cx="1013419" cy="788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prstClr val="black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矩形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668" y="3121842"/>
                <a:ext cx="1013419" cy="78842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组合 66"/>
          <p:cNvGrpSpPr/>
          <p:nvPr/>
        </p:nvGrpSpPr>
        <p:grpSpPr>
          <a:xfrm>
            <a:off x="2791488" y="2935349"/>
            <a:ext cx="3178510" cy="1203033"/>
            <a:chOff x="2506831" y="1002194"/>
            <a:chExt cx="3140105" cy="870396"/>
          </a:xfrm>
        </p:grpSpPr>
        <p:sp>
          <p:nvSpPr>
            <p:cNvPr id="68" name="圆角矩形 26">
              <a:extLst>
                <a:ext uri="{FF2B5EF4-FFF2-40B4-BE49-F238E27FC236}">
                  <a16:creationId xmlns:a16="http://schemas.microsoft.com/office/drawing/2014/main" xmlns="" id="{7E9F23FB-E8AD-4C5C-8F94-1665DA5E4EF5}"/>
                </a:ext>
              </a:extLst>
            </p:cNvPr>
            <p:cNvSpPr/>
            <p:nvPr/>
          </p:nvSpPr>
          <p:spPr>
            <a:xfrm>
              <a:off x="2566172" y="1049589"/>
              <a:ext cx="3014796" cy="784840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>
              <a:off x="2506831" y="1002194"/>
              <a:ext cx="246190" cy="235948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矩形 93">
              <a:extLst>
                <a:ext uri="{FF2B5EF4-FFF2-40B4-BE49-F238E27FC236}">
                  <a16:creationId xmlns:a16="http://schemas.microsoft.com/office/drawing/2014/main" xmlns="" id="{131156AE-D077-4881-8618-3DF6D3A9C45A}"/>
                </a:ext>
              </a:extLst>
            </p:cNvPr>
            <p:cNvSpPr/>
            <p:nvPr/>
          </p:nvSpPr>
          <p:spPr>
            <a:xfrm flipH="1" flipV="1">
              <a:off x="5400746" y="1636642"/>
              <a:ext cx="246190" cy="235948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1" name="Text Box 3"/>
          <p:cNvSpPr txBox="1">
            <a:spLocks noChangeArrowheads="1"/>
          </p:cNvSpPr>
          <p:nvPr/>
        </p:nvSpPr>
        <p:spPr bwMode="auto">
          <a:xfrm>
            <a:off x="6085774" y="2006469"/>
            <a:ext cx="16091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dirty="0">
                <a:ea typeface="楷体" panose="02010609060101010101" pitchFamily="49" charset="-122"/>
                <a:cs typeface="Times New Roman" panose="02020603050405020304" pitchFamily="18" charset="0"/>
              </a:rPr>
              <a:t>分母不变。</a:t>
            </a:r>
          </a:p>
        </p:txBody>
      </p:sp>
      <p:sp>
        <p:nvSpPr>
          <p:cNvPr id="72" name="圆角矩形标注 71"/>
          <p:cNvSpPr/>
          <p:nvPr/>
        </p:nvSpPr>
        <p:spPr>
          <a:xfrm>
            <a:off x="6060405" y="1903815"/>
            <a:ext cx="1634490" cy="656418"/>
          </a:xfrm>
          <a:prstGeom prst="wedgeRoundRectCallout">
            <a:avLst>
              <a:gd name="adj1" fmla="val 45063"/>
              <a:gd name="adj2" fmla="val 89325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955427" y="1660354"/>
            <a:ext cx="1735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dirty="0">
                <a:ea typeface="楷体" panose="02010609060101010101" pitchFamily="49" charset="-122"/>
                <a:cs typeface="Times New Roman" panose="02020603050405020304" pitchFamily="18" charset="0"/>
              </a:rPr>
              <a:t>分子和整数相乘。</a:t>
            </a:r>
          </a:p>
        </p:txBody>
      </p:sp>
      <p:sp>
        <p:nvSpPr>
          <p:cNvPr id="74" name="圆角矩形标注 73"/>
          <p:cNvSpPr/>
          <p:nvPr/>
        </p:nvSpPr>
        <p:spPr>
          <a:xfrm>
            <a:off x="930058" y="1557699"/>
            <a:ext cx="1701032" cy="933651"/>
          </a:xfrm>
          <a:prstGeom prst="wedgeRoundRectCallout">
            <a:avLst>
              <a:gd name="adj1" fmla="val 1029"/>
              <a:gd name="adj2" fmla="val 93493"/>
              <a:gd name="adj3" fmla="val 16667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73" y="2631053"/>
            <a:ext cx="1351943" cy="1296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7" y="2396731"/>
            <a:ext cx="1296000" cy="158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5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64" grpId="0"/>
      <p:bldP spid="65" grpId="0"/>
      <p:bldP spid="66" grpId="0"/>
      <p:bldP spid="71" grpId="0"/>
      <p:bldP spid="72" grpId="0" animBg="1"/>
      <p:bldP spid="73" grpId="0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23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57264" y="1050773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E24932D6-8D0D-3765-98C6-4DBD205B2C00}"/>
              </a:ext>
            </a:extLst>
          </p:cNvPr>
          <p:cNvSpPr/>
          <p:nvPr/>
        </p:nvSpPr>
        <p:spPr>
          <a:xfrm>
            <a:off x="3829050" y="1965325"/>
            <a:ext cx="625475" cy="15125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A2EAE967-EBFC-49B6-94CC-54A0CCD7A55A}"/>
              </a:ext>
            </a:extLst>
          </p:cNvPr>
          <p:cNvSpPr/>
          <p:nvPr/>
        </p:nvSpPr>
        <p:spPr>
          <a:xfrm>
            <a:off x="3203575" y="1967865"/>
            <a:ext cx="625475" cy="15125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199B5B2F-ABB5-144B-F94A-B97174648A53}"/>
              </a:ext>
            </a:extLst>
          </p:cNvPr>
          <p:cNvSpPr/>
          <p:nvPr/>
        </p:nvSpPr>
        <p:spPr>
          <a:xfrm>
            <a:off x="2578100" y="1967865"/>
            <a:ext cx="625475" cy="15125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74776DCB-8F48-2189-BFA4-F6344E9A26BD}"/>
              </a:ext>
            </a:extLst>
          </p:cNvPr>
          <p:cNvSpPr/>
          <p:nvPr/>
        </p:nvSpPr>
        <p:spPr>
          <a:xfrm>
            <a:off x="1952625" y="1967865"/>
            <a:ext cx="625475" cy="15125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xmlns="" id="{4F2FA774-6297-44D5-497E-5C709D5DACB8}"/>
                  </a:ext>
                </a:extLst>
              </p:cNvPr>
              <p:cNvSpPr txBox="1"/>
              <p:nvPr/>
            </p:nvSpPr>
            <p:spPr>
              <a:xfrm>
                <a:off x="992018" y="735332"/>
                <a:ext cx="5456408" cy="97129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zh-CN" sz="2800" b="1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4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个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1" i="0" smtClean="0">
                            <a:latin typeface="Times New Roman" panose="020206030504050203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是多少？涂一涂，算一算。</a:t>
                </a:r>
              </a:p>
            </p:txBody>
          </p:sp>
        </mc:Choice>
        <mc:Fallback xmlns="">
          <p:sp>
            <p:nvSpPr>
              <p:cNvPr id="32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F2FA774-6297-44D5-497E-5C709D5DA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018" y="735332"/>
                <a:ext cx="5456408" cy="971292"/>
              </a:xfrm>
              <a:prstGeom prst="rect">
                <a:avLst/>
              </a:prstGeom>
              <a:blipFill rotWithShape="0">
                <a:blip r:embed="rId3"/>
                <a:stretch>
                  <a:fillRect l="-2346" r="-782" b="-62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表格 32">
            <a:extLst>
              <a:ext uri="{FF2B5EF4-FFF2-40B4-BE49-F238E27FC236}">
                <a16:creationId xmlns:a16="http://schemas.microsoft.com/office/drawing/2014/main" xmlns="" id="{E93AEB38-04A2-653B-7F92-AFB947C61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6195850"/>
              </p:ext>
            </p:extLst>
          </p:nvPr>
        </p:nvGraphicFramePr>
        <p:xfrm>
          <a:off x="1952625" y="1965325"/>
          <a:ext cx="4682490" cy="1512570"/>
        </p:xfrm>
        <a:graphic>
          <a:graphicData uri="http://schemas.openxmlformats.org/drawingml/2006/table">
            <a:tbl>
              <a:tblPr/>
              <a:tblGrid>
                <a:gridCol w="311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17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30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30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178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1178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1178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1242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1178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1305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1305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1512570"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rgbClr val="00B0F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rgbClr val="00B0F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rgbClr val="00B0F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rgbClr val="00B0F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rgbClr val="00B0F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rgbClr val="00B0F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rgbClr val="00B0F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rgbClr val="00B0F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rgbClr val="00B0F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rgbClr val="00B0F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rgbClr val="00B0F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rgbClr val="00B0F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rgbClr val="00B0F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dash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dirty="0"/>
                    </a:p>
                  </a:txBody>
                  <a:tcPr>
                    <a:lnL w="12700" cap="flat" cmpd="sng">
                      <a:solidFill>
                        <a:srgbClr val="00B0F0"/>
                      </a:solidFill>
                      <a:prstDash val="dash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B0F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xmlns="" id="{AC78B572-8B2F-9651-31D7-74C796BF6D08}"/>
                  </a:ext>
                </a:extLst>
              </p:cNvPr>
              <p:cNvSpPr/>
              <p:nvPr/>
            </p:nvSpPr>
            <p:spPr>
              <a:xfrm>
                <a:off x="4665970" y="3612164"/>
                <a:ext cx="821059" cy="818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C78B572-8B2F-9651-31D7-74C796BF6D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970" y="3612164"/>
                <a:ext cx="821059" cy="81810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xmlns="" id="{489B2AC3-514C-5B7E-1B95-451D2781CD78}"/>
                  </a:ext>
                </a:extLst>
              </p:cNvPr>
              <p:cNvSpPr/>
              <p:nvPr/>
            </p:nvSpPr>
            <p:spPr>
              <a:xfrm>
                <a:off x="2833687" y="3597660"/>
                <a:ext cx="1021433" cy="7823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89B2AC3-514C-5B7E-1B95-451D2781CD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687" y="3597660"/>
                <a:ext cx="1021433" cy="7823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xmlns="" id="{9B9BE9FC-2678-FDE9-79CC-64838E917CB7}"/>
                  </a:ext>
                </a:extLst>
              </p:cNvPr>
              <p:cNvSpPr/>
              <p:nvPr/>
            </p:nvSpPr>
            <p:spPr>
              <a:xfrm>
                <a:off x="3683850" y="3615474"/>
                <a:ext cx="1011815" cy="788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sz="2400" b="1" i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楷体" panose="02010609060101010101" pitchFamily="49" charset="-122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CN" sz="2400" b="1" i="0" smtClean="0">
                              <a:solidFill>
                                <a:srgbClr val="FF0000"/>
                              </a:solidFill>
                              <a:latin typeface="Times New Roman" panose="02020603050405020304" pitchFamily="18" charset="0"/>
                              <a:ea typeface="楷体" panose="02010609060101010101" pitchFamily="49" charset="-122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B9BE9FC-2678-FDE9-79CC-64838E917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850" y="3615474"/>
                <a:ext cx="1011815" cy="7884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0" grpId="0" bldLvl="0" animBg="1"/>
      <p:bldP spid="31" grpId="0" bldLvl="0" animBg="1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3050</TotalTime>
  <Words>1180</Words>
  <Application>Microsoft Office PowerPoint</Application>
  <PresentationFormat>全屏显示(16:9)</PresentationFormat>
  <Paragraphs>177</Paragraphs>
  <Slides>21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Microsoft</cp:lastModifiedBy>
  <cp:revision>566</cp:revision>
  <dcterms:created xsi:type="dcterms:W3CDTF">2019-09-02T08:53:00Z</dcterms:created>
  <dcterms:modified xsi:type="dcterms:W3CDTF">2024-02-18T03:02:46Z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